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5.xml" ContentType="application/vnd.openxmlformats-officedocument.presentationml.notesSlide+xml"/>
  <Override PartName="/ppt/charts/chart11.xml" ContentType="application/vnd.openxmlformats-officedocument.drawingml.chart+xml"/>
  <Override PartName="/ppt/notesSlides/notesSlide26.xml" ContentType="application/vnd.openxmlformats-officedocument.presentationml.notesSlide+xml"/>
  <Override PartName="/ppt/charts/chart12.xml" ContentType="application/vnd.openxmlformats-officedocument.drawingml.chart+xml"/>
  <Override PartName="/ppt/notesSlides/notesSlide27.xml" ContentType="application/vnd.openxmlformats-officedocument.presentationml.notesSlide+xml"/>
  <Override PartName="/ppt/charts/chart13.xml" ContentType="application/vnd.openxmlformats-officedocument.drawingml.chart+xml"/>
  <Override PartName="/ppt/notesSlides/notesSlide28.xml" ContentType="application/vnd.openxmlformats-officedocument.presentationml.notesSlide+xml"/>
  <Override PartName="/ppt/charts/chart14.xml" ContentType="application/vnd.openxmlformats-officedocument.drawingml.chart+xml"/>
  <Override PartName="/ppt/notesSlides/notesSlide29.xml" ContentType="application/vnd.openxmlformats-officedocument.presentationml.notesSlide+xml"/>
  <Override PartName="/ppt/charts/chart15.xml" ContentType="application/vnd.openxmlformats-officedocument.drawingml.chart+xml"/>
  <Override PartName="/ppt/notesSlides/notesSlide30.xml" ContentType="application/vnd.openxmlformats-officedocument.presentationml.notesSlide+xml"/>
  <Override PartName="/ppt/charts/chart16.xml" ContentType="application/vnd.openxmlformats-officedocument.drawingml.chart+xml"/>
  <Override PartName="/ppt/notesSlides/notesSlide31.xml" ContentType="application/vnd.openxmlformats-officedocument.presentationml.notesSlide+xml"/>
  <Override PartName="/ppt/charts/chart17.xml" ContentType="application/vnd.openxmlformats-officedocument.drawingml.chart+xml"/>
  <Override PartName="/ppt/notesSlides/notesSlide3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24.xml" ContentType="application/vnd.openxmlformats-officedocument.drawingml.chart+xml"/>
  <Override PartName="/ppt/theme/themeOverride3.xml" ContentType="application/vnd.openxmlformats-officedocument.themeOverr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25.xml" ContentType="application/vnd.openxmlformats-officedocument.drawingml.chart+xml"/>
  <Override PartName="/ppt/notesSlides/notesSlide57.xml" ContentType="application/vnd.openxmlformats-officedocument.presentationml.notesSlide+xml"/>
  <Override PartName="/ppt/charts/chart26.xml" ContentType="application/vnd.openxmlformats-officedocument.drawingml.chart+xml"/>
  <Override PartName="/ppt/notesSlides/notesSlide58.xml" ContentType="application/vnd.openxmlformats-officedocument.presentationml.notesSlide+xml"/>
  <Override PartName="/ppt/charts/chart27.xml" ContentType="application/vnd.openxmlformats-officedocument.drawingml.chart+xml"/>
  <Override PartName="/ppt/notesSlides/notesSlide59.xml" ContentType="application/vnd.openxmlformats-officedocument.presentationml.notesSlide+xml"/>
  <Override PartName="/ppt/charts/chart28.xml" ContentType="application/vnd.openxmlformats-officedocument.drawingml.chart+xml"/>
  <Override PartName="/ppt/theme/themeOverride4.xml" ContentType="application/vnd.openxmlformats-officedocument.themeOverr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0.xml" ContentType="application/vnd.openxmlformats-officedocument.presentationml.notesSlide+xml"/>
  <Override PartName="/ppt/charts/chart3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rts/chart31.xml" ContentType="application/vnd.openxmlformats-officedocument.drawingml.chart+xml"/>
  <Override PartName="/ppt/notesSlides/notesSlide84.xml" ContentType="application/vnd.openxmlformats-officedocument.presentationml.notesSlide+xml"/>
  <Override PartName="/ppt/charts/chart32.xml" ContentType="application/vnd.openxmlformats-officedocument.drawingml.chart+xml"/>
  <Override PartName="/ppt/notesSlides/notesSlide85.xml" ContentType="application/vnd.openxmlformats-officedocument.presentationml.notesSlide+xml"/>
  <Override PartName="/ppt/charts/chart33.xml" ContentType="application/vnd.openxmlformats-officedocument.drawingml.chart+xml"/>
  <Override PartName="/ppt/notesSlides/notesSlide86.xml" ContentType="application/vnd.openxmlformats-officedocument.presentationml.notesSlide+xml"/>
  <Override PartName="/ppt/charts/chart34.xml" ContentType="application/vnd.openxmlformats-officedocument.drawingml.chart+xml"/>
  <Override PartName="/ppt/theme/themeOverride5.xml" ContentType="application/vnd.openxmlformats-officedocument.themeOverride+xml"/>
  <Override PartName="/ppt/notesSlides/notesSlide87.xml" ContentType="application/vnd.openxmlformats-officedocument.presentationml.notesSlide+xml"/>
  <Override PartName="/ppt/charts/chart35.xml" ContentType="application/vnd.openxmlformats-officedocument.drawingml.chart+xml"/>
  <Override PartName="/ppt/theme/themeOverride6.xml" ContentType="application/vnd.openxmlformats-officedocument.themeOverride+xml"/>
  <Override PartName="/ppt/notesSlides/notesSlide88.xml" ContentType="application/vnd.openxmlformats-officedocument.presentationml.notesSlide+xml"/>
  <Override PartName="/ppt/charts/chart36.xml" ContentType="application/vnd.openxmlformats-officedocument.drawingml.chart+xml"/>
  <Override PartName="/ppt/notesSlides/notesSlide89.xml" ContentType="application/vnd.openxmlformats-officedocument.presentationml.notesSlide+xml"/>
  <Override PartName="/ppt/charts/chart37.xml" ContentType="application/vnd.openxmlformats-officedocument.drawingml.chart+xml"/>
  <Override PartName="/ppt/notesSlides/notesSlide90.xml" ContentType="application/vnd.openxmlformats-officedocument.presentationml.notesSlide+xml"/>
  <Override PartName="/ppt/charts/chart38.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7.xml" ContentType="application/vnd.openxmlformats-officedocument.themeOverride+xml"/>
  <Override PartName="/ppt/drawings/drawing1.xml" ContentType="application/vnd.openxmlformats-officedocument.drawingml.chartshapes+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rts/chart3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40.xml" ContentType="application/vnd.openxmlformats-officedocument.drawingml.chart+xml"/>
  <Override PartName="/ppt/notesSlides/notesSlide100.xml" ContentType="application/vnd.openxmlformats-officedocument.presentationml.notesSlide+xml"/>
  <Override PartName="/ppt/charts/chart41.xml" ContentType="application/vnd.openxmlformats-officedocument.drawingml.chart+xml"/>
  <Override PartName="/ppt/theme/themeOverride8.xml" ContentType="application/vnd.openxmlformats-officedocument.themeOverr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2"/>
  </p:notesMasterIdLst>
  <p:sldIdLst>
    <p:sldId id="257" r:id="rId2"/>
    <p:sldId id="1814" r:id="rId3"/>
    <p:sldId id="1815" r:id="rId4"/>
    <p:sldId id="1802" r:id="rId5"/>
    <p:sldId id="1634" r:id="rId6"/>
    <p:sldId id="1646" r:id="rId7"/>
    <p:sldId id="1789" r:id="rId8"/>
    <p:sldId id="1770" r:id="rId9"/>
    <p:sldId id="1803" r:id="rId10"/>
    <p:sldId id="1810" r:id="rId11"/>
    <p:sldId id="1811" r:id="rId12"/>
    <p:sldId id="1794" r:id="rId13"/>
    <p:sldId id="1805" r:id="rId14"/>
    <p:sldId id="1790" r:id="rId15"/>
    <p:sldId id="1776" r:id="rId16"/>
    <p:sldId id="1696" r:id="rId17"/>
    <p:sldId id="1370" r:id="rId18"/>
    <p:sldId id="1799" r:id="rId19"/>
    <p:sldId id="1800" r:id="rId20"/>
    <p:sldId id="1791" r:id="rId21"/>
    <p:sldId id="1806" r:id="rId22"/>
    <p:sldId id="1807" r:id="rId23"/>
    <p:sldId id="1809" r:id="rId24"/>
    <p:sldId id="283" r:id="rId25"/>
    <p:sldId id="1804" r:id="rId26"/>
    <p:sldId id="1694" r:id="rId27"/>
    <p:sldId id="1698" r:id="rId28"/>
    <p:sldId id="296" r:id="rId29"/>
    <p:sldId id="1695" r:id="rId30"/>
    <p:sldId id="1793" r:id="rId31"/>
    <p:sldId id="1699" r:id="rId32"/>
    <p:sldId id="1796" r:id="rId33"/>
    <p:sldId id="1797" r:id="rId34"/>
    <p:sldId id="1808" r:id="rId35"/>
    <p:sldId id="1812" r:id="rId36"/>
    <p:sldId id="1813" r:id="rId37"/>
    <p:sldId id="1801" r:id="rId38"/>
    <p:sldId id="1816" r:id="rId39"/>
    <p:sldId id="1679" r:id="rId40"/>
    <p:sldId id="1680" r:id="rId41"/>
    <p:sldId id="261" r:id="rId42"/>
    <p:sldId id="1681" r:id="rId43"/>
    <p:sldId id="1682" r:id="rId44"/>
    <p:sldId id="1683" r:id="rId45"/>
    <p:sldId id="1684" r:id="rId46"/>
    <p:sldId id="1685" r:id="rId47"/>
    <p:sldId id="1686" r:id="rId48"/>
    <p:sldId id="1817" r:id="rId49"/>
    <p:sldId id="1688" r:id="rId50"/>
    <p:sldId id="1689" r:id="rId51"/>
    <p:sldId id="1677" r:id="rId52"/>
    <p:sldId id="1690" r:id="rId53"/>
    <p:sldId id="1691" r:id="rId54"/>
    <p:sldId id="1692" r:id="rId55"/>
    <p:sldId id="1693" r:id="rId56"/>
    <p:sldId id="1818" r:id="rId57"/>
    <p:sldId id="284" r:id="rId58"/>
    <p:sldId id="1819" r:id="rId59"/>
    <p:sldId id="1697" r:id="rId60"/>
    <p:sldId id="1820" r:id="rId61"/>
    <p:sldId id="1821" r:id="rId62"/>
    <p:sldId id="1700" r:id="rId63"/>
    <p:sldId id="1701" r:id="rId64"/>
    <p:sldId id="1703" r:id="rId65"/>
    <p:sldId id="1704" r:id="rId66"/>
    <p:sldId id="1705" r:id="rId67"/>
    <p:sldId id="1706" r:id="rId68"/>
    <p:sldId id="1574" r:id="rId69"/>
    <p:sldId id="1628" r:id="rId70"/>
    <p:sldId id="1672" r:id="rId71"/>
    <p:sldId id="1675" r:id="rId72"/>
    <p:sldId id="1822" r:id="rId73"/>
    <p:sldId id="1823" r:id="rId74"/>
    <p:sldId id="1228" r:id="rId75"/>
    <p:sldId id="1229" r:id="rId76"/>
    <p:sldId id="1316" r:id="rId77"/>
    <p:sldId id="1231" r:id="rId78"/>
    <p:sldId id="1236" r:id="rId79"/>
    <p:sldId id="1260" r:id="rId80"/>
    <p:sldId id="1261" r:id="rId81"/>
    <p:sldId id="1262" r:id="rId82"/>
    <p:sldId id="1276" r:id="rId83"/>
    <p:sldId id="1308" r:id="rId84"/>
    <p:sldId id="1824" r:id="rId85"/>
    <p:sldId id="1665" r:id="rId86"/>
    <p:sldId id="1280" r:id="rId87"/>
    <p:sldId id="1305" r:id="rId88"/>
    <p:sldId id="1304" r:id="rId89"/>
    <p:sldId id="1306" r:id="rId90"/>
    <p:sldId id="1659" r:id="rId91"/>
    <p:sldId id="1108" r:id="rId92"/>
    <p:sldId id="1110" r:id="rId93"/>
    <p:sldId id="1825" r:id="rId94"/>
    <p:sldId id="1826" r:id="rId95"/>
    <p:sldId id="1827" r:id="rId96"/>
    <p:sldId id="1828" r:id="rId97"/>
    <p:sldId id="1670" r:id="rId98"/>
    <p:sldId id="1829" r:id="rId99"/>
    <p:sldId id="282" r:id="rId100"/>
    <p:sldId id="822" r:id="rId101"/>
    <p:sldId id="1435" r:id="rId102"/>
    <p:sldId id="826" r:id="rId103"/>
    <p:sldId id="1433" r:id="rId104"/>
    <p:sldId id="828" r:id="rId105"/>
    <p:sldId id="1426" r:id="rId106"/>
    <p:sldId id="1830" r:id="rId107"/>
    <p:sldId id="830" r:id="rId108"/>
    <p:sldId id="831" r:id="rId109"/>
    <p:sldId id="832" r:id="rId110"/>
    <p:sldId id="1457" r:id="rId111"/>
    <p:sldId id="1429" r:id="rId112"/>
    <p:sldId id="1430" r:id="rId113"/>
    <p:sldId id="1311" r:id="rId114"/>
    <p:sldId id="931" r:id="rId115"/>
    <p:sldId id="1427" r:id="rId116"/>
    <p:sldId id="1346" r:id="rId117"/>
    <p:sldId id="316" r:id="rId118"/>
    <p:sldId id="817" r:id="rId119"/>
    <p:sldId id="813" r:id="rId120"/>
    <p:sldId id="943" r:id="rId121"/>
    <p:sldId id="300" r:id="rId122"/>
    <p:sldId id="1831" r:id="rId123"/>
    <p:sldId id="1167" r:id="rId124"/>
    <p:sldId id="1773" r:id="rId125"/>
    <p:sldId id="1354" r:id="rId126"/>
    <p:sldId id="1355" r:id="rId127"/>
    <p:sldId id="1266" r:id="rId128"/>
    <p:sldId id="1455" r:id="rId129"/>
    <p:sldId id="1456" r:id="rId130"/>
    <p:sldId id="1458" r:id="rId131"/>
    <p:sldId id="685" r:id="rId132"/>
    <p:sldId id="694" r:id="rId133"/>
    <p:sldId id="1767" r:id="rId134"/>
    <p:sldId id="1246" r:id="rId135"/>
    <p:sldId id="1172" r:id="rId136"/>
    <p:sldId id="1768" r:id="rId137"/>
    <p:sldId id="1347" r:id="rId138"/>
    <p:sldId id="1832" r:id="rId139"/>
    <p:sldId id="756" r:id="rId140"/>
    <p:sldId id="589" r:id="rId141"/>
    <p:sldId id="1833" r:id="rId142"/>
    <p:sldId id="298" r:id="rId143"/>
    <p:sldId id="295" r:id="rId144"/>
    <p:sldId id="299" r:id="rId145"/>
    <p:sldId id="1834" r:id="rId146"/>
    <p:sldId id="258" r:id="rId147"/>
    <p:sldId id="290" r:id="rId148"/>
    <p:sldId id="260" r:id="rId149"/>
    <p:sldId id="259" r:id="rId150"/>
    <p:sldId id="289" r:id="rId151"/>
    <p:sldId id="291" r:id="rId152"/>
    <p:sldId id="293" r:id="rId153"/>
    <p:sldId id="294" r:id="rId154"/>
    <p:sldId id="287" r:id="rId155"/>
    <p:sldId id="288" r:id="rId156"/>
    <p:sldId id="1835" r:id="rId157"/>
    <p:sldId id="264" r:id="rId158"/>
    <p:sldId id="1836" r:id="rId159"/>
    <p:sldId id="1837" r:id="rId160"/>
    <p:sldId id="285" r:id="rId161"/>
    <p:sldId id="281" r:id="rId162"/>
    <p:sldId id="265" r:id="rId163"/>
    <p:sldId id="286" r:id="rId164"/>
    <p:sldId id="297" r:id="rId165"/>
    <p:sldId id="268" r:id="rId166"/>
    <p:sldId id="301" r:id="rId167"/>
    <p:sldId id="269" r:id="rId168"/>
    <p:sldId id="271" r:id="rId169"/>
    <p:sldId id="270" r:id="rId170"/>
    <p:sldId id="277" r:id="rId171"/>
    <p:sldId id="278" r:id="rId172"/>
    <p:sldId id="279" r:id="rId173"/>
    <p:sldId id="280" r:id="rId174"/>
    <p:sldId id="276" r:id="rId175"/>
    <p:sldId id="275" r:id="rId176"/>
    <p:sldId id="1838" r:id="rId177"/>
    <p:sldId id="266" r:id="rId178"/>
    <p:sldId id="267" r:id="rId179"/>
    <p:sldId id="274" r:id="rId180"/>
    <p:sldId id="1839" r:id="rId1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761995-2F73-4D79-8141-6953B718F12B}" v="7" dt="2023-02-27T01:13:08.5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customXml" Target="../customXml/item3.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notesMaster" Target="notesMasters/notesMaster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viewProps" Target="viewProps.xml"/><Relationship Id="rId189" Type="http://schemas.openxmlformats.org/officeDocument/2006/relationships/customXml" Target="../customXml/item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customXml" Target="../customXml/item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microsoft.com/office/2016/11/relationships/changesInfo" Target="changesInfos/changesInfo1.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Ngoc_Sach (HP Med Affairs) BII-VN-H" userId="185756f4-2f63-45d1-8a40-14dac6bb2c7e" providerId="ADAL" clId="{E3761995-2F73-4D79-8141-6953B718F12B}"/>
    <pc:docChg chg="custSel delSld modSld modMainMaster">
      <pc:chgData name="Vo,Ngoc_Sach (HP Med Affairs) BII-VN-H" userId="185756f4-2f63-45d1-8a40-14dac6bb2c7e" providerId="ADAL" clId="{E3761995-2F73-4D79-8141-6953B718F12B}" dt="2023-02-27T01:18:51.986" v="105" actId="27636"/>
      <pc:docMkLst>
        <pc:docMk/>
      </pc:docMkLst>
      <pc:sldChg chg="delSp modSp del mod">
        <pc:chgData name="Vo,Ngoc_Sach (HP Med Affairs) BII-VN-H" userId="185756f4-2f63-45d1-8a40-14dac6bb2c7e" providerId="ADAL" clId="{E3761995-2F73-4D79-8141-6953B718F12B}" dt="2023-02-27T01:11:16.044" v="59" actId="47"/>
        <pc:sldMkLst>
          <pc:docMk/>
          <pc:sldMk cId="115458218" sldId="256"/>
        </pc:sldMkLst>
        <pc:spChg chg="mod">
          <ac:chgData name="Vo,Ngoc_Sach (HP Med Affairs) BII-VN-H" userId="185756f4-2f63-45d1-8a40-14dac6bb2c7e" providerId="ADAL" clId="{E3761995-2F73-4D79-8141-6953B718F12B}" dt="2023-02-27T01:08:44.787" v="1" actId="255"/>
          <ac:spMkLst>
            <pc:docMk/>
            <pc:sldMk cId="115458218" sldId="256"/>
            <ac:spMk id="2" creationId="{3A812E33-9ECC-42AB-8E45-A3F046CA8F16}"/>
          </ac:spMkLst>
        </pc:spChg>
        <pc:spChg chg="mod">
          <ac:chgData name="Vo,Ngoc_Sach (HP Med Affairs) BII-VN-H" userId="185756f4-2f63-45d1-8a40-14dac6bb2c7e" providerId="ADAL" clId="{E3761995-2F73-4D79-8141-6953B718F12B}" dt="2023-02-27T01:08:51.641" v="2" actId="2711"/>
          <ac:spMkLst>
            <pc:docMk/>
            <pc:sldMk cId="115458218" sldId="256"/>
            <ac:spMk id="3" creationId="{3516F6DC-D23D-4E52-BEB9-E237B65B4AAC}"/>
          </ac:spMkLst>
        </pc:spChg>
        <pc:spChg chg="del mod">
          <ac:chgData name="Vo,Ngoc_Sach (HP Med Affairs) BII-VN-H" userId="185756f4-2f63-45d1-8a40-14dac6bb2c7e" providerId="ADAL" clId="{E3761995-2F73-4D79-8141-6953B718F12B}" dt="2023-02-27T01:11:02.893" v="3"/>
          <ac:spMkLst>
            <pc:docMk/>
            <pc:sldMk cId="115458218" sldId="256"/>
            <ac:spMk id="4" creationId="{74E9002E-F328-4A46-BF7B-5BE0D050E0A5}"/>
          </ac:spMkLst>
        </pc:spChg>
        <pc:spChg chg="del mod">
          <ac:chgData name="Vo,Ngoc_Sach (HP Med Affairs) BII-VN-H" userId="185756f4-2f63-45d1-8a40-14dac6bb2c7e" providerId="ADAL" clId="{E3761995-2F73-4D79-8141-6953B718F12B}" dt="2023-02-27T01:11:02.893" v="3"/>
          <ac:spMkLst>
            <pc:docMk/>
            <pc:sldMk cId="115458218" sldId="256"/>
            <ac:spMk id="5" creationId="{B71927E0-BACD-4B11-97C3-423616E477EE}"/>
          </ac:spMkLst>
        </pc:spChg>
        <pc:spChg chg="del">
          <ac:chgData name="Vo,Ngoc_Sach (HP Med Affairs) BII-VN-H" userId="185756f4-2f63-45d1-8a40-14dac6bb2c7e" providerId="ADAL" clId="{E3761995-2F73-4D79-8141-6953B718F12B}" dt="2023-02-27T01:11:02.893" v="3"/>
          <ac:spMkLst>
            <pc:docMk/>
            <pc:sldMk cId="115458218" sldId="256"/>
            <ac:spMk id="6" creationId="{963B3D15-16F1-4322-9133-C288437D5328}"/>
          </ac:spMkLst>
        </pc:spChg>
      </pc:sldChg>
      <pc:sldChg chg="modSp mod">
        <pc:chgData name="Vo,Ngoc_Sach (HP Med Affairs) BII-VN-H" userId="185756f4-2f63-45d1-8a40-14dac6bb2c7e" providerId="ADAL" clId="{E3761995-2F73-4D79-8141-6953B718F12B}" dt="2023-02-27T01:11:13.373" v="8" actId="27636"/>
        <pc:sldMkLst>
          <pc:docMk/>
          <pc:sldMk cId="2097607965" sldId="261"/>
        </pc:sldMkLst>
        <pc:spChg chg="mod">
          <ac:chgData name="Vo,Ngoc_Sach (HP Med Affairs) BII-VN-H" userId="185756f4-2f63-45d1-8a40-14dac6bb2c7e" providerId="ADAL" clId="{E3761995-2F73-4D79-8141-6953B718F12B}" dt="2023-02-27T01:11:13.373" v="8" actId="27636"/>
          <ac:spMkLst>
            <pc:docMk/>
            <pc:sldMk cId="2097607965" sldId="261"/>
            <ac:spMk id="5" creationId="{9665ECEF-0EDB-2642-8454-BAD074724E5E}"/>
          </ac:spMkLst>
        </pc:spChg>
      </pc:sldChg>
      <pc:sldChg chg="delDesignElem">
        <pc:chgData name="Vo,Ngoc_Sach (HP Med Affairs) BII-VN-H" userId="185756f4-2f63-45d1-8a40-14dac6bb2c7e" providerId="ADAL" clId="{E3761995-2F73-4D79-8141-6953B718F12B}" dt="2023-02-27T01:11:13.035" v="4"/>
        <pc:sldMkLst>
          <pc:docMk/>
          <pc:sldMk cId="3387806370" sldId="266"/>
        </pc:sldMkLst>
      </pc:sldChg>
      <pc:sldChg chg="modSp mod">
        <pc:chgData name="Vo,Ngoc_Sach (HP Med Affairs) BII-VN-H" userId="185756f4-2f63-45d1-8a40-14dac6bb2c7e" providerId="ADAL" clId="{E3761995-2F73-4D79-8141-6953B718F12B}" dt="2023-02-27T01:11:13.540" v="33" actId="27636"/>
        <pc:sldMkLst>
          <pc:docMk/>
          <pc:sldMk cId="3159235258" sldId="284"/>
        </pc:sldMkLst>
        <pc:spChg chg="mod">
          <ac:chgData name="Vo,Ngoc_Sach (HP Med Affairs) BII-VN-H" userId="185756f4-2f63-45d1-8a40-14dac6bb2c7e" providerId="ADAL" clId="{E3761995-2F73-4D79-8141-6953B718F12B}" dt="2023-02-27T01:11:13.540" v="32" actId="27636"/>
          <ac:spMkLst>
            <pc:docMk/>
            <pc:sldMk cId="3159235258" sldId="284"/>
            <ac:spMk id="2" creationId="{FC0C690C-3AEA-F641-A7AE-5BBF9992617E}"/>
          </ac:spMkLst>
        </pc:spChg>
        <pc:spChg chg="mod">
          <ac:chgData name="Vo,Ngoc_Sach (HP Med Affairs) BII-VN-H" userId="185756f4-2f63-45d1-8a40-14dac6bb2c7e" providerId="ADAL" clId="{E3761995-2F73-4D79-8141-6953B718F12B}" dt="2023-02-27T01:11:13.540" v="33" actId="27636"/>
          <ac:spMkLst>
            <pc:docMk/>
            <pc:sldMk cId="3159235258" sldId="284"/>
            <ac:spMk id="6" creationId="{82F7F0C4-CE76-5A43-8CCE-CF796F858C53}"/>
          </ac:spMkLst>
        </pc:spChg>
      </pc:sldChg>
      <pc:sldChg chg="modSp mod">
        <pc:chgData name="Vo,Ngoc_Sach (HP Med Affairs) BII-VN-H" userId="185756f4-2f63-45d1-8a40-14dac6bb2c7e" providerId="ADAL" clId="{E3761995-2F73-4D79-8141-6953B718F12B}" dt="2023-02-27T01:11:13.757" v="58" actId="27636"/>
        <pc:sldMkLst>
          <pc:docMk/>
          <pc:sldMk cId="3927375563" sldId="589"/>
        </pc:sldMkLst>
        <pc:spChg chg="mod">
          <ac:chgData name="Vo,Ngoc_Sach (HP Med Affairs) BII-VN-H" userId="185756f4-2f63-45d1-8a40-14dac6bb2c7e" providerId="ADAL" clId="{E3761995-2F73-4D79-8141-6953B718F12B}" dt="2023-02-27T01:11:13.757" v="58" actId="27636"/>
          <ac:spMkLst>
            <pc:docMk/>
            <pc:sldMk cId="3927375563" sldId="589"/>
            <ac:spMk id="5" creationId="{1C07B1FA-0D08-4439-AF76-3478BD1DEC99}"/>
          </ac:spMkLst>
        </pc:spChg>
      </pc:sldChg>
      <pc:sldChg chg="modSp mod">
        <pc:chgData name="Vo,Ngoc_Sach (HP Med Affairs) BII-VN-H" userId="185756f4-2f63-45d1-8a40-14dac6bb2c7e" providerId="ADAL" clId="{E3761995-2F73-4D79-8141-6953B718F12B}" dt="2023-02-27T01:18:44.280" v="103" actId="113"/>
        <pc:sldMkLst>
          <pc:docMk/>
          <pc:sldMk cId="315447905" sldId="943"/>
        </pc:sldMkLst>
        <pc:spChg chg="mod">
          <ac:chgData name="Vo,Ngoc_Sach (HP Med Affairs) BII-VN-H" userId="185756f4-2f63-45d1-8a40-14dac6bb2c7e" providerId="ADAL" clId="{E3761995-2F73-4D79-8141-6953B718F12B}" dt="2023-02-27T01:18:44.280" v="103" actId="113"/>
          <ac:spMkLst>
            <pc:docMk/>
            <pc:sldMk cId="315447905" sldId="943"/>
            <ac:spMk id="4" creationId="{6F6A53EC-1452-4792-9379-D0AA89A02CA7}"/>
          </ac:spMkLst>
        </pc:spChg>
      </pc:sldChg>
      <pc:sldChg chg="modSp mod">
        <pc:chgData name="Vo,Ngoc_Sach (HP Med Affairs) BII-VN-H" userId="185756f4-2f63-45d1-8a40-14dac6bb2c7e" providerId="ADAL" clId="{E3761995-2F73-4D79-8141-6953B718F12B}" dt="2023-02-27T01:11:13.673" v="49" actId="27636"/>
        <pc:sldMkLst>
          <pc:docMk/>
          <pc:sldMk cId="1052466615" sldId="1231"/>
        </pc:sldMkLst>
        <pc:spChg chg="mod">
          <ac:chgData name="Vo,Ngoc_Sach (HP Med Affairs) BII-VN-H" userId="185756f4-2f63-45d1-8a40-14dac6bb2c7e" providerId="ADAL" clId="{E3761995-2F73-4D79-8141-6953B718F12B}" dt="2023-02-27T01:11:13.673" v="49" actId="27636"/>
          <ac:spMkLst>
            <pc:docMk/>
            <pc:sldMk cId="1052466615" sldId="1231"/>
            <ac:spMk id="2" creationId="{00000000-0000-0000-0000-000000000000}"/>
          </ac:spMkLst>
        </pc:spChg>
      </pc:sldChg>
      <pc:sldChg chg="modSp mod">
        <pc:chgData name="Vo,Ngoc_Sach (HP Med Affairs) BII-VN-H" userId="185756f4-2f63-45d1-8a40-14dac6bb2c7e" providerId="ADAL" clId="{E3761995-2F73-4D79-8141-6953B718F12B}" dt="2023-02-27T01:11:13.689" v="51" actId="27636"/>
        <pc:sldMkLst>
          <pc:docMk/>
          <pc:sldMk cId="2838420703" sldId="1280"/>
        </pc:sldMkLst>
        <pc:spChg chg="mod">
          <ac:chgData name="Vo,Ngoc_Sach (HP Med Affairs) BII-VN-H" userId="185756f4-2f63-45d1-8a40-14dac6bb2c7e" providerId="ADAL" clId="{E3761995-2F73-4D79-8141-6953B718F12B}" dt="2023-02-27T01:11:13.689" v="51" actId="27636"/>
          <ac:spMkLst>
            <pc:docMk/>
            <pc:sldMk cId="2838420703" sldId="1280"/>
            <ac:spMk id="2" creationId="{1CEEF581-753B-4ED3-A638-E842B014F612}"/>
          </ac:spMkLst>
        </pc:spChg>
      </pc:sldChg>
      <pc:sldChg chg="modSp mod">
        <pc:chgData name="Vo,Ngoc_Sach (HP Med Affairs) BII-VN-H" userId="185756f4-2f63-45d1-8a40-14dac6bb2c7e" providerId="ADAL" clId="{E3761995-2F73-4D79-8141-6953B718F12B}" dt="2023-02-27T01:11:13.705" v="53" actId="27636"/>
        <pc:sldMkLst>
          <pc:docMk/>
          <pc:sldMk cId="2493760161" sldId="1304"/>
        </pc:sldMkLst>
        <pc:spChg chg="mod">
          <ac:chgData name="Vo,Ngoc_Sach (HP Med Affairs) BII-VN-H" userId="185756f4-2f63-45d1-8a40-14dac6bb2c7e" providerId="ADAL" clId="{E3761995-2F73-4D79-8141-6953B718F12B}" dt="2023-02-27T01:11:13.705" v="53" actId="27636"/>
          <ac:spMkLst>
            <pc:docMk/>
            <pc:sldMk cId="2493760161" sldId="1304"/>
            <ac:spMk id="5" creationId="{6F8DC301-8803-4528-875A-0BCDF49D9C23}"/>
          </ac:spMkLst>
        </pc:spChg>
      </pc:sldChg>
      <pc:sldChg chg="modSp mod">
        <pc:chgData name="Vo,Ngoc_Sach (HP Med Affairs) BII-VN-H" userId="185756f4-2f63-45d1-8a40-14dac6bb2c7e" providerId="ADAL" clId="{E3761995-2F73-4D79-8141-6953B718F12B}" dt="2023-02-27T01:11:13.705" v="52" actId="27636"/>
        <pc:sldMkLst>
          <pc:docMk/>
          <pc:sldMk cId="2397283563" sldId="1305"/>
        </pc:sldMkLst>
        <pc:spChg chg="mod">
          <ac:chgData name="Vo,Ngoc_Sach (HP Med Affairs) BII-VN-H" userId="185756f4-2f63-45d1-8a40-14dac6bb2c7e" providerId="ADAL" clId="{E3761995-2F73-4D79-8141-6953B718F12B}" dt="2023-02-27T01:11:13.705" v="52" actId="27636"/>
          <ac:spMkLst>
            <pc:docMk/>
            <pc:sldMk cId="2397283563" sldId="1305"/>
            <ac:spMk id="17" creationId="{33862057-BE20-4B28-AFD6-E470E3B0CB05}"/>
          </ac:spMkLst>
        </pc:spChg>
      </pc:sldChg>
      <pc:sldChg chg="modSp mod">
        <pc:chgData name="Vo,Ngoc_Sach (HP Med Affairs) BII-VN-H" userId="185756f4-2f63-45d1-8a40-14dac6bb2c7e" providerId="ADAL" clId="{E3761995-2F73-4D79-8141-6953B718F12B}" dt="2023-02-27T01:11:13.705" v="54" actId="27636"/>
        <pc:sldMkLst>
          <pc:docMk/>
          <pc:sldMk cId="4121677750" sldId="1306"/>
        </pc:sldMkLst>
        <pc:spChg chg="mod">
          <ac:chgData name="Vo,Ngoc_Sach (HP Med Affairs) BII-VN-H" userId="185756f4-2f63-45d1-8a40-14dac6bb2c7e" providerId="ADAL" clId="{E3761995-2F73-4D79-8141-6953B718F12B}" dt="2023-02-27T01:11:13.705" v="54" actId="27636"/>
          <ac:spMkLst>
            <pc:docMk/>
            <pc:sldMk cId="4121677750" sldId="1306"/>
            <ac:spMk id="17" creationId="{33862057-BE20-4B28-AFD6-E470E3B0CB05}"/>
          </ac:spMkLst>
        </pc:spChg>
      </pc:sldChg>
      <pc:sldChg chg="modSp mod">
        <pc:chgData name="Vo,Ngoc_Sach (HP Med Affairs) BII-VN-H" userId="185756f4-2f63-45d1-8a40-14dac6bb2c7e" providerId="ADAL" clId="{E3761995-2F73-4D79-8141-6953B718F12B}" dt="2023-02-27T01:11:13.736" v="56" actId="27636"/>
        <pc:sldMkLst>
          <pc:docMk/>
          <pc:sldMk cId="4251172594" sldId="1426"/>
        </pc:sldMkLst>
        <pc:spChg chg="mod">
          <ac:chgData name="Vo,Ngoc_Sach (HP Med Affairs) BII-VN-H" userId="185756f4-2f63-45d1-8a40-14dac6bb2c7e" providerId="ADAL" clId="{E3761995-2F73-4D79-8141-6953B718F12B}" dt="2023-02-27T01:11:13.736" v="56" actId="27636"/>
          <ac:spMkLst>
            <pc:docMk/>
            <pc:sldMk cId="4251172594" sldId="1426"/>
            <ac:spMk id="3" creationId="{DCC4697A-9921-40D4-8941-731E8C92476A}"/>
          </ac:spMkLst>
        </pc:spChg>
      </pc:sldChg>
      <pc:sldChg chg="delSp mod">
        <pc:chgData name="Vo,Ngoc_Sach (HP Med Affairs) BII-VN-H" userId="185756f4-2f63-45d1-8a40-14dac6bb2c7e" providerId="ADAL" clId="{E3761995-2F73-4D79-8141-6953B718F12B}" dt="2023-02-27T01:17:55.226" v="99" actId="478"/>
        <pc:sldMkLst>
          <pc:docMk/>
          <pc:sldMk cId="2480123168" sldId="1574"/>
        </pc:sldMkLst>
        <pc:spChg chg="del">
          <ac:chgData name="Vo,Ngoc_Sach (HP Med Affairs) BII-VN-H" userId="185756f4-2f63-45d1-8a40-14dac6bb2c7e" providerId="ADAL" clId="{E3761995-2F73-4D79-8141-6953B718F12B}" dt="2023-02-27T01:17:55.226" v="99" actId="478"/>
          <ac:spMkLst>
            <pc:docMk/>
            <pc:sldMk cId="2480123168" sldId="1574"/>
            <ac:spMk id="3" creationId="{6F58D05E-DEE8-EF4F-9521-4AE248245FD6}"/>
          </ac:spMkLst>
        </pc:spChg>
      </pc:sldChg>
      <pc:sldChg chg="modSp mod">
        <pc:chgData name="Vo,Ngoc_Sach (HP Med Affairs) BII-VN-H" userId="185756f4-2f63-45d1-8a40-14dac6bb2c7e" providerId="ADAL" clId="{E3761995-2F73-4D79-8141-6953B718F12B}" dt="2023-02-27T01:11:13.665" v="46" actId="27636"/>
        <pc:sldMkLst>
          <pc:docMk/>
          <pc:sldMk cId="2693437444" sldId="1675"/>
        </pc:sldMkLst>
        <pc:spChg chg="mod">
          <ac:chgData name="Vo,Ngoc_Sach (HP Med Affairs) BII-VN-H" userId="185756f4-2f63-45d1-8a40-14dac6bb2c7e" providerId="ADAL" clId="{E3761995-2F73-4D79-8141-6953B718F12B}" dt="2023-02-27T01:11:13.649" v="45" actId="27636"/>
          <ac:spMkLst>
            <pc:docMk/>
            <pc:sldMk cId="2693437444" sldId="1675"/>
            <ac:spMk id="2" creationId="{764A27D0-9896-4CDD-9C6E-71B1EA0EC03F}"/>
          </ac:spMkLst>
        </pc:spChg>
        <pc:spChg chg="mod">
          <ac:chgData name="Vo,Ngoc_Sach (HP Med Affairs) BII-VN-H" userId="185756f4-2f63-45d1-8a40-14dac6bb2c7e" providerId="ADAL" clId="{E3761995-2F73-4D79-8141-6953B718F12B}" dt="2023-02-27T01:11:13.665" v="46" actId="27636"/>
          <ac:spMkLst>
            <pc:docMk/>
            <pc:sldMk cId="2693437444" sldId="1675"/>
            <ac:spMk id="8" creationId="{D919D80B-AFE8-4030-8343-D2F2AA363821}"/>
          </ac:spMkLst>
        </pc:spChg>
      </pc:sldChg>
      <pc:sldChg chg="modSp mod">
        <pc:chgData name="Vo,Ngoc_Sach (HP Med Affairs) BII-VN-H" userId="185756f4-2f63-45d1-8a40-14dac6bb2c7e" providerId="ADAL" clId="{E3761995-2F73-4D79-8141-6953B718F12B}" dt="2023-02-27T01:11:13.473" v="22" actId="27636"/>
        <pc:sldMkLst>
          <pc:docMk/>
          <pc:sldMk cId="4196700352" sldId="1677"/>
        </pc:sldMkLst>
        <pc:spChg chg="mod">
          <ac:chgData name="Vo,Ngoc_Sach (HP Med Affairs) BII-VN-H" userId="185756f4-2f63-45d1-8a40-14dac6bb2c7e" providerId="ADAL" clId="{E3761995-2F73-4D79-8141-6953B718F12B}" dt="2023-02-27T01:11:13.473" v="22" actId="27636"/>
          <ac:spMkLst>
            <pc:docMk/>
            <pc:sldMk cId="4196700352" sldId="1677"/>
            <ac:spMk id="2" creationId="{864399E6-C8CA-A848-A426-37A5320FD4AC}"/>
          </ac:spMkLst>
        </pc:spChg>
        <pc:spChg chg="mod">
          <ac:chgData name="Vo,Ngoc_Sach (HP Med Affairs) BII-VN-H" userId="185756f4-2f63-45d1-8a40-14dac6bb2c7e" providerId="ADAL" clId="{E3761995-2F73-4D79-8141-6953B718F12B}" dt="2023-02-27T01:11:13.473" v="21" actId="27636"/>
          <ac:spMkLst>
            <pc:docMk/>
            <pc:sldMk cId="4196700352" sldId="1677"/>
            <ac:spMk id="24" creationId="{DABC9863-387D-F147-96D4-7AB5A910B209}"/>
          </ac:spMkLst>
        </pc:spChg>
      </pc:sldChg>
      <pc:sldChg chg="modSp mod">
        <pc:chgData name="Vo,Ngoc_Sach (HP Med Affairs) BII-VN-H" userId="185756f4-2f63-45d1-8a40-14dac6bb2c7e" providerId="ADAL" clId="{E3761995-2F73-4D79-8141-6953B718F12B}" dt="2023-02-27T01:11:13.362" v="5" actId="27636"/>
        <pc:sldMkLst>
          <pc:docMk/>
          <pc:sldMk cId="2760766963" sldId="1679"/>
        </pc:sldMkLst>
        <pc:spChg chg="mod">
          <ac:chgData name="Vo,Ngoc_Sach (HP Med Affairs) BII-VN-H" userId="185756f4-2f63-45d1-8a40-14dac6bb2c7e" providerId="ADAL" clId="{E3761995-2F73-4D79-8141-6953B718F12B}" dt="2023-02-27T01:11:13.362" v="5" actId="27636"/>
          <ac:spMkLst>
            <pc:docMk/>
            <pc:sldMk cId="2760766963" sldId="1679"/>
            <ac:spMk id="5" creationId="{9665ECEF-0EDB-2642-8454-BAD074724E5E}"/>
          </ac:spMkLst>
        </pc:spChg>
      </pc:sldChg>
      <pc:sldChg chg="modSp mod">
        <pc:chgData name="Vo,Ngoc_Sach (HP Med Affairs) BII-VN-H" userId="185756f4-2f63-45d1-8a40-14dac6bb2c7e" providerId="ADAL" clId="{E3761995-2F73-4D79-8141-6953B718F12B}" dt="2023-02-27T01:15:37.787" v="79" actId="404"/>
        <pc:sldMkLst>
          <pc:docMk/>
          <pc:sldMk cId="2115965126" sldId="1680"/>
        </pc:sldMkLst>
        <pc:spChg chg="mod">
          <ac:chgData name="Vo,Ngoc_Sach (HP Med Affairs) BII-VN-H" userId="185756f4-2f63-45d1-8a40-14dac6bb2c7e" providerId="ADAL" clId="{E3761995-2F73-4D79-8141-6953B718F12B}" dt="2023-02-27T01:15:37.787" v="79" actId="404"/>
          <ac:spMkLst>
            <pc:docMk/>
            <pc:sldMk cId="2115965126" sldId="1680"/>
            <ac:spMk id="2" creationId="{9D078E55-2CD5-8B4E-A242-50ACB8118D58}"/>
          </ac:spMkLst>
        </pc:spChg>
        <pc:spChg chg="mod">
          <ac:chgData name="Vo,Ngoc_Sach (HP Med Affairs) BII-VN-H" userId="185756f4-2f63-45d1-8a40-14dac6bb2c7e" providerId="ADAL" clId="{E3761995-2F73-4D79-8141-6953B718F12B}" dt="2023-02-27T01:11:13.362" v="6" actId="27636"/>
          <ac:spMkLst>
            <pc:docMk/>
            <pc:sldMk cId="2115965126" sldId="1680"/>
            <ac:spMk id="26" creationId="{F52C1C87-E3BD-D74C-AF32-BA78A6C72434}"/>
          </ac:spMkLst>
        </pc:spChg>
      </pc:sldChg>
      <pc:sldChg chg="modSp mod">
        <pc:chgData name="Vo,Ngoc_Sach (HP Med Affairs) BII-VN-H" userId="185756f4-2f63-45d1-8a40-14dac6bb2c7e" providerId="ADAL" clId="{E3761995-2F73-4D79-8141-6953B718F12B}" dt="2023-02-27T01:11:13.388" v="9" actId="27636"/>
        <pc:sldMkLst>
          <pc:docMk/>
          <pc:sldMk cId="430606097" sldId="1681"/>
        </pc:sldMkLst>
        <pc:spChg chg="mod">
          <ac:chgData name="Vo,Ngoc_Sach (HP Med Affairs) BII-VN-H" userId="185756f4-2f63-45d1-8a40-14dac6bb2c7e" providerId="ADAL" clId="{E3761995-2F73-4D79-8141-6953B718F12B}" dt="2023-02-27T01:11:13.388" v="9" actId="27636"/>
          <ac:spMkLst>
            <pc:docMk/>
            <pc:sldMk cId="430606097" sldId="1681"/>
            <ac:spMk id="5" creationId="{9665ECEF-0EDB-2642-8454-BAD074724E5E}"/>
          </ac:spMkLst>
        </pc:spChg>
      </pc:sldChg>
      <pc:sldChg chg="modSp mod">
        <pc:chgData name="Vo,Ngoc_Sach (HP Med Affairs) BII-VN-H" userId="185756f4-2f63-45d1-8a40-14dac6bb2c7e" providerId="ADAL" clId="{E3761995-2F73-4D79-8141-6953B718F12B}" dt="2023-02-27T01:11:13.388" v="10" actId="27636"/>
        <pc:sldMkLst>
          <pc:docMk/>
          <pc:sldMk cId="465902557" sldId="1682"/>
        </pc:sldMkLst>
        <pc:spChg chg="mod">
          <ac:chgData name="Vo,Ngoc_Sach (HP Med Affairs) BII-VN-H" userId="185756f4-2f63-45d1-8a40-14dac6bb2c7e" providerId="ADAL" clId="{E3761995-2F73-4D79-8141-6953B718F12B}" dt="2023-02-27T01:11:13.388" v="10" actId="27636"/>
          <ac:spMkLst>
            <pc:docMk/>
            <pc:sldMk cId="465902557" sldId="1682"/>
            <ac:spMk id="5" creationId="{9665ECEF-0EDB-2642-8454-BAD074724E5E}"/>
          </ac:spMkLst>
        </pc:spChg>
      </pc:sldChg>
      <pc:sldChg chg="modSp mod">
        <pc:chgData name="Vo,Ngoc_Sach (HP Med Affairs) BII-VN-H" userId="185756f4-2f63-45d1-8a40-14dac6bb2c7e" providerId="ADAL" clId="{E3761995-2F73-4D79-8141-6953B718F12B}" dt="2023-02-27T01:11:13.404" v="11" actId="27636"/>
        <pc:sldMkLst>
          <pc:docMk/>
          <pc:sldMk cId="3574417973" sldId="1683"/>
        </pc:sldMkLst>
        <pc:spChg chg="mod">
          <ac:chgData name="Vo,Ngoc_Sach (HP Med Affairs) BII-VN-H" userId="185756f4-2f63-45d1-8a40-14dac6bb2c7e" providerId="ADAL" clId="{E3761995-2F73-4D79-8141-6953B718F12B}" dt="2023-02-27T01:11:13.404" v="11" actId="27636"/>
          <ac:spMkLst>
            <pc:docMk/>
            <pc:sldMk cId="3574417973" sldId="1683"/>
            <ac:spMk id="5" creationId="{9665ECEF-0EDB-2642-8454-BAD074724E5E}"/>
          </ac:spMkLst>
        </pc:spChg>
      </pc:sldChg>
      <pc:sldChg chg="modSp mod">
        <pc:chgData name="Vo,Ngoc_Sach (HP Med Affairs) BII-VN-H" userId="185756f4-2f63-45d1-8a40-14dac6bb2c7e" providerId="ADAL" clId="{E3761995-2F73-4D79-8141-6953B718F12B}" dt="2023-02-27T01:11:13.422" v="12" actId="27636"/>
        <pc:sldMkLst>
          <pc:docMk/>
          <pc:sldMk cId="2829161837" sldId="1684"/>
        </pc:sldMkLst>
        <pc:spChg chg="mod">
          <ac:chgData name="Vo,Ngoc_Sach (HP Med Affairs) BII-VN-H" userId="185756f4-2f63-45d1-8a40-14dac6bb2c7e" providerId="ADAL" clId="{E3761995-2F73-4D79-8141-6953B718F12B}" dt="2023-02-27T01:11:13.422" v="12" actId="27636"/>
          <ac:spMkLst>
            <pc:docMk/>
            <pc:sldMk cId="2829161837" sldId="1684"/>
            <ac:spMk id="5" creationId="{9665ECEF-0EDB-2642-8454-BAD074724E5E}"/>
          </ac:spMkLst>
        </pc:spChg>
      </pc:sldChg>
      <pc:sldChg chg="modSp mod">
        <pc:chgData name="Vo,Ngoc_Sach (HP Med Affairs) BII-VN-H" userId="185756f4-2f63-45d1-8a40-14dac6bb2c7e" providerId="ADAL" clId="{E3761995-2F73-4D79-8141-6953B718F12B}" dt="2023-02-27T01:11:13.424" v="13" actId="27636"/>
        <pc:sldMkLst>
          <pc:docMk/>
          <pc:sldMk cId="3393189219" sldId="1685"/>
        </pc:sldMkLst>
        <pc:spChg chg="mod">
          <ac:chgData name="Vo,Ngoc_Sach (HP Med Affairs) BII-VN-H" userId="185756f4-2f63-45d1-8a40-14dac6bb2c7e" providerId="ADAL" clId="{E3761995-2F73-4D79-8141-6953B718F12B}" dt="2023-02-27T01:11:13.424" v="13" actId="27636"/>
          <ac:spMkLst>
            <pc:docMk/>
            <pc:sldMk cId="3393189219" sldId="1685"/>
            <ac:spMk id="5" creationId="{9665ECEF-0EDB-2642-8454-BAD074724E5E}"/>
          </ac:spMkLst>
        </pc:spChg>
      </pc:sldChg>
      <pc:sldChg chg="modSp mod">
        <pc:chgData name="Vo,Ngoc_Sach (HP Med Affairs) BII-VN-H" userId="185756f4-2f63-45d1-8a40-14dac6bb2c7e" providerId="ADAL" clId="{E3761995-2F73-4D79-8141-6953B718F12B}" dt="2023-02-27T01:11:13.424" v="14" actId="27636"/>
        <pc:sldMkLst>
          <pc:docMk/>
          <pc:sldMk cId="1810590176" sldId="1686"/>
        </pc:sldMkLst>
        <pc:spChg chg="mod">
          <ac:chgData name="Vo,Ngoc_Sach (HP Med Affairs) BII-VN-H" userId="185756f4-2f63-45d1-8a40-14dac6bb2c7e" providerId="ADAL" clId="{E3761995-2F73-4D79-8141-6953B718F12B}" dt="2023-02-27T01:11:13.424" v="14" actId="27636"/>
          <ac:spMkLst>
            <pc:docMk/>
            <pc:sldMk cId="1810590176" sldId="1686"/>
            <ac:spMk id="5" creationId="{9665ECEF-0EDB-2642-8454-BAD074724E5E}"/>
          </ac:spMkLst>
        </pc:spChg>
      </pc:sldChg>
      <pc:sldChg chg="modSp mod">
        <pc:chgData name="Vo,Ngoc_Sach (HP Med Affairs) BII-VN-H" userId="185756f4-2f63-45d1-8a40-14dac6bb2c7e" providerId="ADAL" clId="{E3761995-2F73-4D79-8141-6953B718F12B}" dt="2023-02-27T01:15:52.301" v="81" actId="404"/>
        <pc:sldMkLst>
          <pc:docMk/>
          <pc:sldMk cId="3066991942" sldId="1688"/>
        </pc:sldMkLst>
        <pc:spChg chg="mod">
          <ac:chgData name="Vo,Ngoc_Sach (HP Med Affairs) BII-VN-H" userId="185756f4-2f63-45d1-8a40-14dac6bb2c7e" providerId="ADAL" clId="{E3761995-2F73-4D79-8141-6953B718F12B}" dt="2023-02-27T01:15:52.301" v="81" actId="404"/>
          <ac:spMkLst>
            <pc:docMk/>
            <pc:sldMk cId="3066991942" sldId="1688"/>
            <ac:spMk id="2" creationId="{582C35E6-CFFE-6746-9356-63497F94A6F7}"/>
          </ac:spMkLst>
        </pc:spChg>
        <pc:spChg chg="mod">
          <ac:chgData name="Vo,Ngoc_Sach (HP Med Affairs) BII-VN-H" userId="185756f4-2f63-45d1-8a40-14dac6bb2c7e" providerId="ADAL" clId="{E3761995-2F73-4D79-8141-6953B718F12B}" dt="2023-02-27T01:11:13.456" v="18" actId="27636"/>
          <ac:spMkLst>
            <pc:docMk/>
            <pc:sldMk cId="3066991942" sldId="1688"/>
            <ac:spMk id="11" creationId="{26A7E9CA-806A-5645-A04A-E68C2BA642C0}"/>
          </ac:spMkLst>
        </pc:spChg>
      </pc:sldChg>
      <pc:sldChg chg="modSp mod">
        <pc:chgData name="Vo,Ngoc_Sach (HP Med Affairs) BII-VN-H" userId="185756f4-2f63-45d1-8a40-14dac6bb2c7e" providerId="ADAL" clId="{E3761995-2F73-4D79-8141-6953B718F12B}" dt="2023-02-27T01:11:13.456" v="20" actId="27636"/>
        <pc:sldMkLst>
          <pc:docMk/>
          <pc:sldMk cId="2370516136" sldId="1689"/>
        </pc:sldMkLst>
        <pc:spChg chg="mod">
          <ac:chgData name="Vo,Ngoc_Sach (HP Med Affairs) BII-VN-H" userId="185756f4-2f63-45d1-8a40-14dac6bb2c7e" providerId="ADAL" clId="{E3761995-2F73-4D79-8141-6953B718F12B}" dt="2023-02-27T01:11:13.456" v="19" actId="27636"/>
          <ac:spMkLst>
            <pc:docMk/>
            <pc:sldMk cId="2370516136" sldId="1689"/>
            <ac:spMk id="2" creationId="{7C896A88-180A-9B4D-958A-66BC585CD7EC}"/>
          </ac:spMkLst>
        </pc:spChg>
        <pc:spChg chg="mod">
          <ac:chgData name="Vo,Ngoc_Sach (HP Med Affairs) BII-VN-H" userId="185756f4-2f63-45d1-8a40-14dac6bb2c7e" providerId="ADAL" clId="{E3761995-2F73-4D79-8141-6953B718F12B}" dt="2023-02-27T01:11:13.456" v="20" actId="27636"/>
          <ac:spMkLst>
            <pc:docMk/>
            <pc:sldMk cId="2370516136" sldId="1689"/>
            <ac:spMk id="20" creationId="{C47766CF-A62D-A243-BE7C-9E911564C664}"/>
          </ac:spMkLst>
        </pc:spChg>
      </pc:sldChg>
      <pc:sldChg chg="modSp mod">
        <pc:chgData name="Vo,Ngoc_Sach (HP Med Affairs) BII-VN-H" userId="185756f4-2f63-45d1-8a40-14dac6bb2c7e" providerId="ADAL" clId="{E3761995-2F73-4D79-8141-6953B718F12B}" dt="2023-02-27T01:16:07.669" v="82" actId="404"/>
        <pc:sldMkLst>
          <pc:docMk/>
          <pc:sldMk cId="3816155425" sldId="1690"/>
        </pc:sldMkLst>
        <pc:spChg chg="mod">
          <ac:chgData name="Vo,Ngoc_Sach (HP Med Affairs) BII-VN-H" userId="185756f4-2f63-45d1-8a40-14dac6bb2c7e" providerId="ADAL" clId="{E3761995-2F73-4D79-8141-6953B718F12B}" dt="2023-02-27T01:16:07.669" v="82" actId="404"/>
          <ac:spMkLst>
            <pc:docMk/>
            <pc:sldMk cId="3816155425" sldId="1690"/>
            <ac:spMk id="2" creationId="{864399E6-C8CA-A848-A426-37A5320FD4AC}"/>
          </ac:spMkLst>
        </pc:spChg>
        <pc:spChg chg="mod">
          <ac:chgData name="Vo,Ngoc_Sach (HP Med Affairs) BII-VN-H" userId="185756f4-2f63-45d1-8a40-14dac6bb2c7e" providerId="ADAL" clId="{E3761995-2F73-4D79-8141-6953B718F12B}" dt="2023-02-27T01:11:13.489" v="24" actId="27636"/>
          <ac:spMkLst>
            <pc:docMk/>
            <pc:sldMk cId="3816155425" sldId="1690"/>
            <ac:spMk id="24" creationId="{DABC9863-387D-F147-96D4-7AB5A910B209}"/>
          </ac:spMkLst>
        </pc:spChg>
      </pc:sldChg>
      <pc:sldChg chg="modSp mod">
        <pc:chgData name="Vo,Ngoc_Sach (HP Med Affairs) BII-VN-H" userId="185756f4-2f63-45d1-8a40-14dac6bb2c7e" providerId="ADAL" clId="{E3761995-2F73-4D79-8141-6953B718F12B}" dt="2023-02-27T01:16:13.056" v="84" actId="404"/>
        <pc:sldMkLst>
          <pc:docMk/>
          <pc:sldMk cId="4046424509" sldId="1691"/>
        </pc:sldMkLst>
        <pc:spChg chg="mod">
          <ac:chgData name="Vo,Ngoc_Sach (HP Med Affairs) BII-VN-H" userId="185756f4-2f63-45d1-8a40-14dac6bb2c7e" providerId="ADAL" clId="{E3761995-2F73-4D79-8141-6953B718F12B}" dt="2023-02-27T01:16:13.056" v="84" actId="404"/>
          <ac:spMkLst>
            <pc:docMk/>
            <pc:sldMk cId="4046424509" sldId="1691"/>
            <ac:spMk id="2" creationId="{CEBB5E56-B987-F945-9E62-CBAF7C2C54FF}"/>
          </ac:spMkLst>
        </pc:spChg>
        <pc:spChg chg="mod">
          <ac:chgData name="Vo,Ngoc_Sach (HP Med Affairs) BII-VN-H" userId="185756f4-2f63-45d1-8a40-14dac6bb2c7e" providerId="ADAL" clId="{E3761995-2F73-4D79-8141-6953B718F12B}" dt="2023-02-27T01:11:13.489" v="25" actId="27636"/>
          <ac:spMkLst>
            <pc:docMk/>
            <pc:sldMk cId="4046424509" sldId="1691"/>
            <ac:spMk id="103" creationId="{C7C537C7-D221-3D4D-A078-FAB61146756A}"/>
          </ac:spMkLst>
        </pc:spChg>
      </pc:sldChg>
      <pc:sldChg chg="modSp mod">
        <pc:chgData name="Vo,Ngoc_Sach (HP Med Affairs) BII-VN-H" userId="185756f4-2f63-45d1-8a40-14dac6bb2c7e" providerId="ADAL" clId="{E3761995-2F73-4D79-8141-6953B718F12B}" dt="2023-02-27T01:16:24.313" v="86" actId="255"/>
        <pc:sldMkLst>
          <pc:docMk/>
          <pc:sldMk cId="991900426" sldId="1692"/>
        </pc:sldMkLst>
        <pc:spChg chg="mod">
          <ac:chgData name="Vo,Ngoc_Sach (HP Med Affairs) BII-VN-H" userId="185756f4-2f63-45d1-8a40-14dac6bb2c7e" providerId="ADAL" clId="{E3761995-2F73-4D79-8141-6953B718F12B}" dt="2023-02-27T01:16:24.313" v="86" actId="255"/>
          <ac:spMkLst>
            <pc:docMk/>
            <pc:sldMk cId="991900426" sldId="1692"/>
            <ac:spMk id="2" creationId="{67163C49-BC6F-114A-8725-A765032A6C37}"/>
          </ac:spMkLst>
        </pc:spChg>
        <pc:spChg chg="mod">
          <ac:chgData name="Vo,Ngoc_Sach (HP Med Affairs) BII-VN-H" userId="185756f4-2f63-45d1-8a40-14dac6bb2c7e" providerId="ADAL" clId="{E3761995-2F73-4D79-8141-6953B718F12B}" dt="2023-02-27T01:11:13.504" v="27" actId="27636"/>
          <ac:spMkLst>
            <pc:docMk/>
            <pc:sldMk cId="991900426" sldId="1692"/>
            <ac:spMk id="5" creationId="{5C4ACA8A-D21F-C748-8648-41F3C5EFD787}"/>
          </ac:spMkLst>
        </pc:spChg>
      </pc:sldChg>
      <pc:sldChg chg="modSp mod">
        <pc:chgData name="Vo,Ngoc_Sach (HP Med Affairs) BII-VN-H" userId="185756f4-2f63-45d1-8a40-14dac6bb2c7e" providerId="ADAL" clId="{E3761995-2F73-4D79-8141-6953B718F12B}" dt="2023-02-27T01:16:30.763" v="88" actId="404"/>
        <pc:sldMkLst>
          <pc:docMk/>
          <pc:sldMk cId="2232891950" sldId="1693"/>
        </pc:sldMkLst>
        <pc:spChg chg="mod">
          <ac:chgData name="Vo,Ngoc_Sach (HP Med Affairs) BII-VN-H" userId="185756f4-2f63-45d1-8a40-14dac6bb2c7e" providerId="ADAL" clId="{E3761995-2F73-4D79-8141-6953B718F12B}" dt="2023-02-27T01:16:30.763" v="88" actId="404"/>
          <ac:spMkLst>
            <pc:docMk/>
            <pc:sldMk cId="2232891950" sldId="1693"/>
            <ac:spMk id="2" creationId="{FDE21211-2F0C-2A47-BB2C-8D2836A0BFC1}"/>
          </ac:spMkLst>
        </pc:spChg>
        <pc:spChg chg="mod">
          <ac:chgData name="Vo,Ngoc_Sach (HP Med Affairs) BII-VN-H" userId="185756f4-2f63-45d1-8a40-14dac6bb2c7e" providerId="ADAL" clId="{E3761995-2F73-4D79-8141-6953B718F12B}" dt="2023-02-27T01:11:13.520" v="29" actId="27636"/>
          <ac:spMkLst>
            <pc:docMk/>
            <pc:sldMk cId="2232891950" sldId="1693"/>
            <ac:spMk id="17" creationId="{AF31050E-EEE7-5445-920E-EB9C124C1A5C}"/>
          </ac:spMkLst>
        </pc:spChg>
      </pc:sldChg>
      <pc:sldChg chg="modSp mod">
        <pc:chgData name="Vo,Ngoc_Sach (HP Med Affairs) BII-VN-H" userId="185756f4-2f63-45d1-8a40-14dac6bb2c7e" providerId="ADAL" clId="{E3761995-2F73-4D79-8141-6953B718F12B}" dt="2023-02-27T01:17:18.624" v="94" actId="20577"/>
        <pc:sldMkLst>
          <pc:docMk/>
          <pc:sldMk cId="1891874254" sldId="1697"/>
        </pc:sldMkLst>
        <pc:spChg chg="mod">
          <ac:chgData name="Vo,Ngoc_Sach (HP Med Affairs) BII-VN-H" userId="185756f4-2f63-45d1-8a40-14dac6bb2c7e" providerId="ADAL" clId="{E3761995-2F73-4D79-8141-6953B718F12B}" dt="2023-02-27T01:17:18.624" v="94" actId="20577"/>
          <ac:spMkLst>
            <pc:docMk/>
            <pc:sldMk cId="1891874254" sldId="1697"/>
            <ac:spMk id="2" creationId="{A55CC559-9B63-D847-849E-B97AD68EA303}"/>
          </ac:spMkLst>
        </pc:spChg>
        <pc:spChg chg="mod">
          <ac:chgData name="Vo,Ngoc_Sach (HP Med Affairs) BII-VN-H" userId="185756f4-2f63-45d1-8a40-14dac6bb2c7e" providerId="ADAL" clId="{E3761995-2F73-4D79-8141-6953B718F12B}" dt="2023-02-27T01:11:13.556" v="36" actId="27636"/>
          <ac:spMkLst>
            <pc:docMk/>
            <pc:sldMk cId="1891874254" sldId="1697"/>
            <ac:spMk id="8" creationId="{035B84BE-693B-9B48-8F7B-559EDAC78760}"/>
          </ac:spMkLst>
        </pc:spChg>
      </pc:sldChg>
      <pc:sldChg chg="modSp mod">
        <pc:chgData name="Vo,Ngoc_Sach (HP Med Affairs) BII-VN-H" userId="185756f4-2f63-45d1-8a40-14dac6bb2c7e" providerId="ADAL" clId="{E3761995-2F73-4D79-8141-6953B718F12B}" dt="2023-02-27T01:17:36.649" v="96" actId="14100"/>
        <pc:sldMkLst>
          <pc:docMk/>
          <pc:sldMk cId="2253991167" sldId="1700"/>
        </pc:sldMkLst>
        <pc:spChg chg="mod">
          <ac:chgData name="Vo,Ngoc_Sach (HP Med Affairs) BII-VN-H" userId="185756f4-2f63-45d1-8a40-14dac6bb2c7e" providerId="ADAL" clId="{E3761995-2F73-4D79-8141-6953B718F12B}" dt="2023-02-27T01:17:36.649" v="96" actId="14100"/>
          <ac:spMkLst>
            <pc:docMk/>
            <pc:sldMk cId="2253991167" sldId="1700"/>
            <ac:spMk id="2" creationId="{C9FEFB89-07BE-B846-BDE6-C2443CB55DE3}"/>
          </ac:spMkLst>
        </pc:spChg>
        <pc:spChg chg="mod">
          <ac:chgData name="Vo,Ngoc_Sach (HP Med Affairs) BII-VN-H" userId="185756f4-2f63-45d1-8a40-14dac6bb2c7e" providerId="ADAL" clId="{E3761995-2F73-4D79-8141-6953B718F12B}" dt="2023-02-27T01:11:13.589" v="39" actId="27636"/>
          <ac:spMkLst>
            <pc:docMk/>
            <pc:sldMk cId="2253991167" sldId="1700"/>
            <ac:spMk id="5" creationId="{45E7E9ED-A3E6-E742-90DC-76EE1E095D53}"/>
          </ac:spMkLst>
        </pc:spChg>
      </pc:sldChg>
      <pc:sldChg chg="modSp mod">
        <pc:chgData name="Vo,Ngoc_Sach (HP Med Affairs) BII-VN-H" userId="185756f4-2f63-45d1-8a40-14dac6bb2c7e" providerId="ADAL" clId="{E3761995-2F73-4D79-8141-6953B718F12B}" dt="2023-02-27T01:17:44.646" v="98" actId="14100"/>
        <pc:sldMkLst>
          <pc:docMk/>
          <pc:sldMk cId="4014616118" sldId="1701"/>
        </pc:sldMkLst>
        <pc:spChg chg="mod">
          <ac:chgData name="Vo,Ngoc_Sach (HP Med Affairs) BII-VN-H" userId="185756f4-2f63-45d1-8a40-14dac6bb2c7e" providerId="ADAL" clId="{E3761995-2F73-4D79-8141-6953B718F12B}" dt="2023-02-27T01:17:44.646" v="98" actId="14100"/>
          <ac:spMkLst>
            <pc:docMk/>
            <pc:sldMk cId="4014616118" sldId="1701"/>
            <ac:spMk id="2" creationId="{C9F08FBA-EA27-1F45-9673-3E32111ADFB4}"/>
          </ac:spMkLst>
        </pc:spChg>
        <pc:spChg chg="mod">
          <ac:chgData name="Vo,Ngoc_Sach (HP Med Affairs) BII-VN-H" userId="185756f4-2f63-45d1-8a40-14dac6bb2c7e" providerId="ADAL" clId="{E3761995-2F73-4D79-8141-6953B718F12B}" dt="2023-02-27T01:11:13.589" v="40" actId="27636"/>
          <ac:spMkLst>
            <pc:docMk/>
            <pc:sldMk cId="4014616118" sldId="1701"/>
            <ac:spMk id="5" creationId="{EE54C1E8-89FD-A644-9348-B3B0F2B91E64}"/>
          </ac:spMkLst>
        </pc:spChg>
      </pc:sldChg>
      <pc:sldChg chg="modSp mod">
        <pc:chgData name="Vo,Ngoc_Sach (HP Med Affairs) BII-VN-H" userId="185756f4-2f63-45d1-8a40-14dac6bb2c7e" providerId="ADAL" clId="{E3761995-2F73-4D79-8141-6953B718F12B}" dt="2023-02-27T01:11:13.605" v="41" actId="27636"/>
        <pc:sldMkLst>
          <pc:docMk/>
          <pc:sldMk cId="3351016899" sldId="1703"/>
        </pc:sldMkLst>
        <pc:spChg chg="mod">
          <ac:chgData name="Vo,Ngoc_Sach (HP Med Affairs) BII-VN-H" userId="185756f4-2f63-45d1-8a40-14dac6bb2c7e" providerId="ADAL" clId="{E3761995-2F73-4D79-8141-6953B718F12B}" dt="2023-02-27T01:11:13.605" v="41" actId="27636"/>
          <ac:spMkLst>
            <pc:docMk/>
            <pc:sldMk cId="3351016899" sldId="1703"/>
            <ac:spMk id="9" creationId="{F91DFBCE-FC01-7F4A-AA7D-1D8A6ABC9AC6}"/>
          </ac:spMkLst>
        </pc:spChg>
      </pc:sldChg>
      <pc:sldChg chg="modSp mod">
        <pc:chgData name="Vo,Ngoc_Sach (HP Med Affairs) BII-VN-H" userId="185756f4-2f63-45d1-8a40-14dac6bb2c7e" providerId="ADAL" clId="{E3761995-2F73-4D79-8141-6953B718F12B}" dt="2023-02-27T01:11:13.605" v="42" actId="27636"/>
        <pc:sldMkLst>
          <pc:docMk/>
          <pc:sldMk cId="1520364082" sldId="1704"/>
        </pc:sldMkLst>
        <pc:spChg chg="mod">
          <ac:chgData name="Vo,Ngoc_Sach (HP Med Affairs) BII-VN-H" userId="185756f4-2f63-45d1-8a40-14dac6bb2c7e" providerId="ADAL" clId="{E3761995-2F73-4D79-8141-6953B718F12B}" dt="2023-02-27T01:11:13.605" v="42" actId="27636"/>
          <ac:spMkLst>
            <pc:docMk/>
            <pc:sldMk cId="1520364082" sldId="1704"/>
            <ac:spMk id="9" creationId="{F91DFBCE-FC01-7F4A-AA7D-1D8A6ABC9AC6}"/>
          </ac:spMkLst>
        </pc:spChg>
      </pc:sldChg>
      <pc:sldChg chg="modSp mod">
        <pc:chgData name="Vo,Ngoc_Sach (HP Med Affairs) BII-VN-H" userId="185756f4-2f63-45d1-8a40-14dac6bb2c7e" providerId="ADAL" clId="{E3761995-2F73-4D79-8141-6953B718F12B}" dt="2023-02-27T01:11:13.621" v="43" actId="27636"/>
        <pc:sldMkLst>
          <pc:docMk/>
          <pc:sldMk cId="3552635444" sldId="1705"/>
        </pc:sldMkLst>
        <pc:spChg chg="mod">
          <ac:chgData name="Vo,Ngoc_Sach (HP Med Affairs) BII-VN-H" userId="185756f4-2f63-45d1-8a40-14dac6bb2c7e" providerId="ADAL" clId="{E3761995-2F73-4D79-8141-6953B718F12B}" dt="2023-02-27T01:11:13.621" v="43" actId="27636"/>
          <ac:spMkLst>
            <pc:docMk/>
            <pc:sldMk cId="3552635444" sldId="1705"/>
            <ac:spMk id="5" creationId="{B0849CCE-5D42-F042-87BF-AA800A006FDE}"/>
          </ac:spMkLst>
        </pc:spChg>
      </pc:sldChg>
      <pc:sldChg chg="modSp mod">
        <pc:chgData name="Vo,Ngoc_Sach (HP Med Affairs) BII-VN-H" userId="185756f4-2f63-45d1-8a40-14dac6bb2c7e" providerId="ADAL" clId="{E3761995-2F73-4D79-8141-6953B718F12B}" dt="2023-02-27T01:11:13.636" v="44" actId="27636"/>
        <pc:sldMkLst>
          <pc:docMk/>
          <pc:sldMk cId="4056192071" sldId="1706"/>
        </pc:sldMkLst>
        <pc:spChg chg="mod">
          <ac:chgData name="Vo,Ngoc_Sach (HP Med Affairs) BII-VN-H" userId="185756f4-2f63-45d1-8a40-14dac6bb2c7e" providerId="ADAL" clId="{E3761995-2F73-4D79-8141-6953B718F12B}" dt="2023-02-27T01:11:13.636" v="44" actId="27636"/>
          <ac:spMkLst>
            <pc:docMk/>
            <pc:sldMk cId="4056192071" sldId="1706"/>
            <ac:spMk id="5" creationId="{E28FF2A4-99A6-DA48-A2F5-B9D885BAB3CA}"/>
          </ac:spMkLst>
        </pc:spChg>
      </pc:sldChg>
      <pc:sldChg chg="modSp mod">
        <pc:chgData name="Vo,Ngoc_Sach (HP Med Affairs) BII-VN-H" userId="185756f4-2f63-45d1-8a40-14dac6bb2c7e" providerId="ADAL" clId="{E3761995-2F73-4D79-8141-6953B718F12B}" dt="2023-02-27T01:11:13.424" v="16" actId="27636"/>
        <pc:sldMkLst>
          <pc:docMk/>
          <pc:sldMk cId="2898128216" sldId="1817"/>
        </pc:sldMkLst>
        <pc:spChg chg="mod">
          <ac:chgData name="Vo,Ngoc_Sach (HP Med Affairs) BII-VN-H" userId="185756f4-2f63-45d1-8a40-14dac6bb2c7e" providerId="ADAL" clId="{E3761995-2F73-4D79-8141-6953B718F12B}" dt="2023-02-27T01:11:13.424" v="15" actId="27636"/>
          <ac:spMkLst>
            <pc:docMk/>
            <pc:sldMk cId="2898128216" sldId="1817"/>
            <ac:spMk id="2" creationId="{582C35E6-CFFE-6746-9356-63497F94A6F7}"/>
          </ac:spMkLst>
        </pc:spChg>
        <pc:spChg chg="mod">
          <ac:chgData name="Vo,Ngoc_Sach (HP Med Affairs) BII-VN-H" userId="185756f4-2f63-45d1-8a40-14dac6bb2c7e" providerId="ADAL" clId="{E3761995-2F73-4D79-8141-6953B718F12B}" dt="2023-02-27T01:11:13.424" v="16" actId="27636"/>
          <ac:spMkLst>
            <pc:docMk/>
            <pc:sldMk cId="2898128216" sldId="1817"/>
            <ac:spMk id="11" creationId="{26A7E9CA-806A-5645-A04A-E68C2BA642C0}"/>
          </ac:spMkLst>
        </pc:spChg>
      </pc:sldChg>
      <pc:sldChg chg="modSp mod">
        <pc:chgData name="Vo,Ngoc_Sach (HP Med Affairs) BII-VN-H" userId="185756f4-2f63-45d1-8a40-14dac6bb2c7e" providerId="ADAL" clId="{E3761995-2F73-4D79-8141-6953B718F12B}" dt="2023-02-27T01:16:38.040" v="90" actId="404"/>
        <pc:sldMkLst>
          <pc:docMk/>
          <pc:sldMk cId="2174422959" sldId="1818"/>
        </pc:sldMkLst>
        <pc:spChg chg="mod">
          <ac:chgData name="Vo,Ngoc_Sach (HP Med Affairs) BII-VN-H" userId="185756f4-2f63-45d1-8a40-14dac6bb2c7e" providerId="ADAL" clId="{E3761995-2F73-4D79-8141-6953B718F12B}" dt="2023-02-27T01:16:38.040" v="90" actId="404"/>
          <ac:spMkLst>
            <pc:docMk/>
            <pc:sldMk cId="2174422959" sldId="1818"/>
            <ac:spMk id="2" creationId="{FDE21211-2F0C-2A47-BB2C-8D2836A0BFC1}"/>
          </ac:spMkLst>
        </pc:spChg>
        <pc:spChg chg="mod">
          <ac:chgData name="Vo,Ngoc_Sach (HP Med Affairs) BII-VN-H" userId="185756f4-2f63-45d1-8a40-14dac6bb2c7e" providerId="ADAL" clId="{E3761995-2F73-4D79-8141-6953B718F12B}" dt="2023-02-27T01:11:13.520" v="30" actId="27636"/>
          <ac:spMkLst>
            <pc:docMk/>
            <pc:sldMk cId="2174422959" sldId="1818"/>
            <ac:spMk id="17" creationId="{AF31050E-EEE7-5445-920E-EB9C124C1A5C}"/>
          </ac:spMkLst>
        </pc:spChg>
      </pc:sldChg>
      <pc:sldChg chg="modSp mod">
        <pc:chgData name="Vo,Ngoc_Sach (HP Med Affairs) BII-VN-H" userId="185756f4-2f63-45d1-8a40-14dac6bb2c7e" providerId="ADAL" clId="{E3761995-2F73-4D79-8141-6953B718F12B}" dt="2023-02-27T01:16:45.207" v="91" actId="404"/>
        <pc:sldMkLst>
          <pc:docMk/>
          <pc:sldMk cId="2112642367" sldId="1819"/>
        </pc:sldMkLst>
        <pc:spChg chg="mod">
          <ac:chgData name="Vo,Ngoc_Sach (HP Med Affairs) BII-VN-H" userId="185756f4-2f63-45d1-8a40-14dac6bb2c7e" providerId="ADAL" clId="{E3761995-2F73-4D79-8141-6953B718F12B}" dt="2023-02-27T01:16:45.207" v="91" actId="404"/>
          <ac:spMkLst>
            <pc:docMk/>
            <pc:sldMk cId="2112642367" sldId="1819"/>
            <ac:spMk id="2" creationId="{FC0C690C-3AEA-F641-A7AE-5BBF9992617E}"/>
          </ac:spMkLst>
        </pc:spChg>
        <pc:spChg chg="mod">
          <ac:chgData name="Vo,Ngoc_Sach (HP Med Affairs) BII-VN-H" userId="185756f4-2f63-45d1-8a40-14dac6bb2c7e" providerId="ADAL" clId="{E3761995-2F73-4D79-8141-6953B718F12B}" dt="2023-02-27T01:11:13.540" v="35" actId="27636"/>
          <ac:spMkLst>
            <pc:docMk/>
            <pc:sldMk cId="2112642367" sldId="1819"/>
            <ac:spMk id="6" creationId="{82F7F0C4-CE76-5A43-8CCE-CF796F858C53}"/>
          </ac:spMkLst>
        </pc:spChg>
      </pc:sldChg>
      <pc:sldChg chg="modSp mod">
        <pc:chgData name="Vo,Ngoc_Sach (HP Med Affairs) BII-VN-H" userId="185756f4-2f63-45d1-8a40-14dac6bb2c7e" providerId="ADAL" clId="{E3761995-2F73-4D79-8141-6953B718F12B}" dt="2023-02-27T01:11:13.559" v="37" actId="27636"/>
        <pc:sldMkLst>
          <pc:docMk/>
          <pc:sldMk cId="2628208063" sldId="1820"/>
        </pc:sldMkLst>
        <pc:spChg chg="mod">
          <ac:chgData name="Vo,Ngoc_Sach (HP Med Affairs) BII-VN-H" userId="185756f4-2f63-45d1-8a40-14dac6bb2c7e" providerId="ADAL" clId="{E3761995-2F73-4D79-8141-6953B718F12B}" dt="2023-02-27T01:11:13.559" v="37" actId="27636"/>
          <ac:spMkLst>
            <pc:docMk/>
            <pc:sldMk cId="2628208063" sldId="1820"/>
            <ac:spMk id="5" creationId="{4609241F-9217-9049-9B07-D86414C4080C}"/>
          </ac:spMkLst>
        </pc:spChg>
      </pc:sldChg>
      <pc:sldChg chg="modSp mod">
        <pc:chgData name="Vo,Ngoc_Sach (HP Med Affairs) BII-VN-H" userId="185756f4-2f63-45d1-8a40-14dac6bb2c7e" providerId="ADAL" clId="{E3761995-2F73-4D79-8141-6953B718F12B}" dt="2023-02-27T01:17:29.722" v="95" actId="14100"/>
        <pc:sldMkLst>
          <pc:docMk/>
          <pc:sldMk cId="4148584142" sldId="1821"/>
        </pc:sldMkLst>
        <pc:spChg chg="mod">
          <ac:chgData name="Vo,Ngoc_Sach (HP Med Affairs) BII-VN-H" userId="185756f4-2f63-45d1-8a40-14dac6bb2c7e" providerId="ADAL" clId="{E3761995-2F73-4D79-8141-6953B718F12B}" dt="2023-02-27T01:17:29.722" v="95" actId="14100"/>
          <ac:spMkLst>
            <pc:docMk/>
            <pc:sldMk cId="4148584142" sldId="1821"/>
            <ac:spMk id="2" creationId="{C9FEFB89-07BE-B846-BDE6-C2443CB55DE3}"/>
          </ac:spMkLst>
        </pc:spChg>
        <pc:spChg chg="mod">
          <ac:chgData name="Vo,Ngoc_Sach (HP Med Affairs) BII-VN-H" userId="185756f4-2f63-45d1-8a40-14dac6bb2c7e" providerId="ADAL" clId="{E3761995-2F73-4D79-8141-6953B718F12B}" dt="2023-02-27T01:11:13.573" v="38" actId="27636"/>
          <ac:spMkLst>
            <pc:docMk/>
            <pc:sldMk cId="4148584142" sldId="1821"/>
            <ac:spMk id="5" creationId="{45E7E9ED-A3E6-E742-90DC-76EE1E095D53}"/>
          </ac:spMkLst>
        </pc:spChg>
      </pc:sldChg>
      <pc:sldChg chg="modSp mod">
        <pc:chgData name="Vo,Ngoc_Sach (HP Med Affairs) BII-VN-H" userId="185756f4-2f63-45d1-8a40-14dac6bb2c7e" providerId="ADAL" clId="{E3761995-2F73-4D79-8141-6953B718F12B}" dt="2023-02-27T01:11:13.673" v="47" actId="27636"/>
        <pc:sldMkLst>
          <pc:docMk/>
          <pc:sldMk cId="146273856" sldId="1822"/>
        </pc:sldMkLst>
        <pc:spChg chg="mod">
          <ac:chgData name="Vo,Ngoc_Sach (HP Med Affairs) BII-VN-H" userId="185756f4-2f63-45d1-8a40-14dac6bb2c7e" providerId="ADAL" clId="{E3761995-2F73-4D79-8141-6953B718F12B}" dt="2023-02-27T01:11:13.673" v="47" actId="27636"/>
          <ac:spMkLst>
            <pc:docMk/>
            <pc:sldMk cId="146273856" sldId="1822"/>
            <ac:spMk id="2" creationId="{00000000-0000-0000-0000-000000000000}"/>
          </ac:spMkLst>
        </pc:spChg>
      </pc:sldChg>
      <pc:sldChg chg="modSp mod">
        <pc:chgData name="Vo,Ngoc_Sach (HP Med Affairs) BII-VN-H" userId="185756f4-2f63-45d1-8a40-14dac6bb2c7e" providerId="ADAL" clId="{E3761995-2F73-4D79-8141-6953B718F12B}" dt="2023-02-27T01:11:13.673" v="48" actId="27636"/>
        <pc:sldMkLst>
          <pc:docMk/>
          <pc:sldMk cId="4056406220" sldId="1823"/>
        </pc:sldMkLst>
        <pc:spChg chg="mod">
          <ac:chgData name="Vo,Ngoc_Sach (HP Med Affairs) BII-VN-H" userId="185756f4-2f63-45d1-8a40-14dac6bb2c7e" providerId="ADAL" clId="{E3761995-2F73-4D79-8141-6953B718F12B}" dt="2023-02-27T01:11:13.673" v="48" actId="27636"/>
          <ac:spMkLst>
            <pc:docMk/>
            <pc:sldMk cId="4056406220" sldId="1823"/>
            <ac:spMk id="2" creationId="{2020035A-8DD3-4A08-8ADE-A1A6F5A67BC4}"/>
          </ac:spMkLst>
        </pc:spChg>
      </pc:sldChg>
      <pc:sldChg chg="modSp mod">
        <pc:chgData name="Vo,Ngoc_Sach (HP Med Affairs) BII-VN-H" userId="185756f4-2f63-45d1-8a40-14dac6bb2c7e" providerId="ADAL" clId="{E3761995-2F73-4D79-8141-6953B718F12B}" dt="2023-02-27T01:11:13.689" v="50" actId="27636"/>
        <pc:sldMkLst>
          <pc:docMk/>
          <pc:sldMk cId="2387914237" sldId="1824"/>
        </pc:sldMkLst>
        <pc:spChg chg="mod">
          <ac:chgData name="Vo,Ngoc_Sach (HP Med Affairs) BII-VN-H" userId="185756f4-2f63-45d1-8a40-14dac6bb2c7e" providerId="ADAL" clId="{E3761995-2F73-4D79-8141-6953B718F12B}" dt="2023-02-27T01:11:13.689" v="50" actId="27636"/>
          <ac:spMkLst>
            <pc:docMk/>
            <pc:sldMk cId="2387914237" sldId="1824"/>
            <ac:spMk id="12" creationId="{28929078-BD98-43DE-8A41-4A612235B291}"/>
          </ac:spMkLst>
        </pc:spChg>
      </pc:sldChg>
      <pc:sldChg chg="modSp mod">
        <pc:chgData name="Vo,Ngoc_Sach (HP Med Affairs) BII-VN-H" userId="185756f4-2f63-45d1-8a40-14dac6bb2c7e" providerId="ADAL" clId="{E3761995-2F73-4D79-8141-6953B718F12B}" dt="2023-02-27T01:11:13.720" v="55" actId="27636"/>
        <pc:sldMkLst>
          <pc:docMk/>
          <pc:sldMk cId="2249321602" sldId="1828"/>
        </pc:sldMkLst>
        <pc:spChg chg="mod">
          <ac:chgData name="Vo,Ngoc_Sach (HP Med Affairs) BII-VN-H" userId="185756f4-2f63-45d1-8a40-14dac6bb2c7e" providerId="ADAL" clId="{E3761995-2F73-4D79-8141-6953B718F12B}" dt="2023-02-27T01:11:13.720" v="55" actId="27636"/>
          <ac:spMkLst>
            <pc:docMk/>
            <pc:sldMk cId="2249321602" sldId="1828"/>
            <ac:spMk id="5" creationId="{99F6FC0D-5AAB-422E-9CB9-72D2A70A6439}"/>
          </ac:spMkLst>
        </pc:spChg>
      </pc:sldChg>
      <pc:sldChg chg="modSp mod">
        <pc:chgData name="Vo,Ngoc_Sach (HP Med Affairs) BII-VN-H" userId="185756f4-2f63-45d1-8a40-14dac6bb2c7e" providerId="ADAL" clId="{E3761995-2F73-4D79-8141-6953B718F12B}" dt="2023-02-27T01:18:51.986" v="105" actId="27636"/>
        <pc:sldMkLst>
          <pc:docMk/>
          <pc:sldMk cId="446657853" sldId="1831"/>
        </pc:sldMkLst>
        <pc:spChg chg="mod">
          <ac:chgData name="Vo,Ngoc_Sach (HP Med Affairs) BII-VN-H" userId="185756f4-2f63-45d1-8a40-14dac6bb2c7e" providerId="ADAL" clId="{E3761995-2F73-4D79-8141-6953B718F12B}" dt="2023-02-27T01:18:51.986" v="105" actId="27636"/>
          <ac:spMkLst>
            <pc:docMk/>
            <pc:sldMk cId="446657853" sldId="1831"/>
            <ac:spMk id="2" creationId="{062AD260-1C2F-4C2B-9577-2E4E13409888}"/>
          </ac:spMkLst>
        </pc:spChg>
      </pc:sldChg>
      <pc:sldChg chg="modSp mod">
        <pc:chgData name="Vo,Ngoc_Sach (HP Med Affairs) BII-VN-H" userId="185756f4-2f63-45d1-8a40-14dac6bb2c7e" providerId="ADAL" clId="{E3761995-2F73-4D79-8141-6953B718F12B}" dt="2023-02-27T01:11:13.741" v="57" actId="27636"/>
        <pc:sldMkLst>
          <pc:docMk/>
          <pc:sldMk cId="3657320096" sldId="1832"/>
        </pc:sldMkLst>
        <pc:spChg chg="mod">
          <ac:chgData name="Vo,Ngoc_Sach (HP Med Affairs) BII-VN-H" userId="185756f4-2f63-45d1-8a40-14dac6bb2c7e" providerId="ADAL" clId="{E3761995-2F73-4D79-8141-6953B718F12B}" dt="2023-02-27T01:11:13.741" v="57" actId="27636"/>
          <ac:spMkLst>
            <pc:docMk/>
            <pc:sldMk cId="3657320096" sldId="1832"/>
            <ac:spMk id="2" creationId="{81B7BF8C-4026-4C9A-B28E-02F8B2807B6C}"/>
          </ac:spMkLst>
        </pc:spChg>
      </pc:sldChg>
      <pc:sldMasterChg chg="addSp modSp mod modSldLayout">
        <pc:chgData name="Vo,Ngoc_Sach (HP Med Affairs) BII-VN-H" userId="185756f4-2f63-45d1-8a40-14dac6bb2c7e" providerId="ADAL" clId="{E3761995-2F73-4D79-8141-6953B718F12B}" dt="2023-02-27T01:13:10.802" v="76" actId="207"/>
        <pc:sldMasterMkLst>
          <pc:docMk/>
          <pc:sldMasterMk cId="3512820127" sldId="2147483648"/>
        </pc:sldMasterMkLst>
        <pc:spChg chg="add mod">
          <ac:chgData name="Vo,Ngoc_Sach (HP Med Affairs) BII-VN-H" userId="185756f4-2f63-45d1-8a40-14dac6bb2c7e" providerId="ADAL" clId="{E3761995-2F73-4D79-8141-6953B718F12B}" dt="2023-02-27T01:12:15.157" v="70" actId="121"/>
          <ac:spMkLst>
            <pc:docMk/>
            <pc:sldMasterMk cId="3512820127" sldId="2147483648"/>
            <ac:spMk id="7" creationId="{FD94F3DA-8003-4C5F-B4F8-0AA01CE577CE}"/>
          </ac:spMkLst>
        </pc:spChg>
        <pc:sldLayoutChg chg="addSp delSp modSp mod">
          <pc:chgData name="Vo,Ngoc_Sach (HP Med Affairs) BII-VN-H" userId="185756f4-2f63-45d1-8a40-14dac6bb2c7e" providerId="ADAL" clId="{E3761995-2F73-4D79-8141-6953B718F12B}" dt="2023-02-27T01:13:03.752" v="74" actId="207"/>
          <pc:sldLayoutMkLst>
            <pc:docMk/>
            <pc:sldMasterMk cId="3512820127" sldId="2147483648"/>
            <pc:sldLayoutMk cId="3693928023" sldId="2147483683"/>
          </pc:sldLayoutMkLst>
          <pc:spChg chg="add del mod">
            <ac:chgData name="Vo,Ngoc_Sach (HP Med Affairs) BII-VN-H" userId="185756f4-2f63-45d1-8a40-14dac6bb2c7e" providerId="ADAL" clId="{E3761995-2F73-4D79-8141-6953B718F12B}" dt="2023-02-27T01:12:43.448" v="72" actId="478"/>
            <ac:spMkLst>
              <pc:docMk/>
              <pc:sldMasterMk cId="3512820127" sldId="2147483648"/>
              <pc:sldLayoutMk cId="3693928023" sldId="2147483683"/>
              <ac:spMk id="7" creationId="{A137DCEB-F9B2-4E89-929D-097504F74473}"/>
            </ac:spMkLst>
          </pc:spChg>
          <pc:spChg chg="add mod">
            <ac:chgData name="Vo,Ngoc_Sach (HP Med Affairs) BII-VN-H" userId="185756f4-2f63-45d1-8a40-14dac6bb2c7e" providerId="ADAL" clId="{E3761995-2F73-4D79-8141-6953B718F12B}" dt="2023-02-27T01:13:03.752" v="74" actId="207"/>
            <ac:spMkLst>
              <pc:docMk/>
              <pc:sldMasterMk cId="3512820127" sldId="2147483648"/>
              <pc:sldLayoutMk cId="3693928023" sldId="2147483683"/>
              <ac:spMk id="8" creationId="{CD4DFFA2-EF69-435F-85CB-2D2196EDB544}"/>
            </ac:spMkLst>
          </pc:spChg>
        </pc:sldLayoutChg>
        <pc:sldLayoutChg chg="addSp modSp mod">
          <pc:chgData name="Vo,Ngoc_Sach (HP Med Affairs) BII-VN-H" userId="185756f4-2f63-45d1-8a40-14dac6bb2c7e" providerId="ADAL" clId="{E3761995-2F73-4D79-8141-6953B718F12B}" dt="2023-02-27T01:13:10.802" v="76" actId="207"/>
          <pc:sldLayoutMkLst>
            <pc:docMk/>
            <pc:sldMasterMk cId="3512820127" sldId="2147483648"/>
            <pc:sldLayoutMk cId="1769976356" sldId="2147483686"/>
          </pc:sldLayoutMkLst>
          <pc:spChg chg="add mod">
            <ac:chgData name="Vo,Ngoc_Sach (HP Med Affairs) BII-VN-H" userId="185756f4-2f63-45d1-8a40-14dac6bb2c7e" providerId="ADAL" clId="{E3761995-2F73-4D79-8141-6953B718F12B}" dt="2023-02-27T01:13:10.802" v="76" actId="207"/>
            <ac:spMkLst>
              <pc:docMk/>
              <pc:sldMasterMk cId="3512820127" sldId="2147483648"/>
              <pc:sldLayoutMk cId="1769976356" sldId="2147483686"/>
              <ac:spMk id="9" creationId="{923F043E-AB09-45FD-A3FE-F0EFF7F70581}"/>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3.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4.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2.xml"/><Relationship Id="rId1" Type="http://schemas.microsoft.com/office/2011/relationships/chartStyle" Target="style12.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5.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6.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1.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14.xml"/><Relationship Id="rId1" Type="http://schemas.microsoft.com/office/2011/relationships/chartStyle" Target="style14.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8.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2"/>
              </a:solidFill>
              <a:round/>
            </a:ln>
            <a:effectLst/>
          </c:spPr>
          <c:marker>
            <c:symbol val="square"/>
            <c:size val="7"/>
            <c:spPr>
              <a:solidFill>
                <a:schemeClr val="accent2"/>
              </a:solidFill>
              <a:ln w="9525">
                <a:solidFill>
                  <a:schemeClr val="accent2"/>
                </a:solidFill>
              </a:ln>
              <a:effectLst/>
            </c:spPr>
          </c:marker>
          <c:errBars>
            <c:errDir val="y"/>
            <c:errBarType val="both"/>
            <c:errValType val="cust"/>
            <c:noEndCap val="0"/>
            <c:plus>
              <c:numRef>
                <c:f>Sheet1!$B$9:$B$13</c:f>
                <c:numCache>
                  <c:formatCode>General</c:formatCode>
                  <c:ptCount val="5"/>
                  <c:pt idx="0">
                    <c:v>20.7</c:v>
                  </c:pt>
                  <c:pt idx="1">
                    <c:v>21.3</c:v>
                  </c:pt>
                  <c:pt idx="2">
                    <c:v>23.4</c:v>
                  </c:pt>
                  <c:pt idx="3">
                    <c:v>21.7</c:v>
                  </c:pt>
                  <c:pt idx="4">
                    <c:v>20.100000000000001</c:v>
                  </c:pt>
                </c:numCache>
              </c:numRef>
            </c:plus>
            <c:minus>
              <c:numRef>
                <c:f>Sheet1!$B$9:$B$13</c:f>
                <c:numCache>
                  <c:formatCode>General</c:formatCode>
                  <c:ptCount val="5"/>
                  <c:pt idx="0">
                    <c:v>20.7</c:v>
                  </c:pt>
                  <c:pt idx="1">
                    <c:v>21.3</c:v>
                  </c:pt>
                  <c:pt idx="2">
                    <c:v>23.4</c:v>
                  </c:pt>
                  <c:pt idx="3">
                    <c:v>21.7</c:v>
                  </c:pt>
                  <c:pt idx="4">
                    <c:v>20.100000000000001</c:v>
                  </c:pt>
                </c:numCache>
              </c:numRef>
            </c:minus>
            <c:spPr>
              <a:noFill/>
              <a:ln w="9525" cap="flat" cmpd="sng" algn="ctr">
                <a:solidFill>
                  <a:schemeClr val="tx1"/>
                </a:solidFill>
                <a:round/>
              </a:ln>
              <a:effectLst/>
            </c:spPr>
          </c:errBars>
          <c:cat>
            <c:strRef>
              <c:f>Sheet1!$A$2:$A$6</c:f>
              <c:strCache>
                <c:ptCount val="5"/>
                <c:pt idx="0">
                  <c:v>Start of treatment (n=244)</c:v>
                </c:pt>
                <c:pt idx="1">
                  <c:v>6 
months (n=218)</c:v>
                </c:pt>
                <c:pt idx="2">
                  <c:v>12 months (n=202)</c:v>
                </c:pt>
                <c:pt idx="3">
                  <c:v>24 months (n=111)</c:v>
                </c:pt>
                <c:pt idx="4">
                  <c:v>36 months (n=59)</c:v>
                </c:pt>
              </c:strCache>
            </c:strRef>
          </c:cat>
          <c:val>
            <c:numRef>
              <c:f>Sheet1!$B$2:$B$6</c:f>
              <c:numCache>
                <c:formatCode>General</c:formatCode>
                <c:ptCount val="5"/>
                <c:pt idx="0">
                  <c:v>73.3</c:v>
                </c:pt>
                <c:pt idx="1">
                  <c:v>73.900000000000006</c:v>
                </c:pt>
                <c:pt idx="2">
                  <c:v>74.599999999999994</c:v>
                </c:pt>
                <c:pt idx="3">
                  <c:v>75.599999999999994</c:v>
                </c:pt>
                <c:pt idx="4">
                  <c:v>78</c:v>
                </c:pt>
              </c:numCache>
            </c:numRef>
          </c:val>
          <c:smooth val="0"/>
          <c:extLst>
            <c:ext xmlns:c16="http://schemas.microsoft.com/office/drawing/2014/chart" uri="{C3380CC4-5D6E-409C-BE32-E72D297353CC}">
              <c16:uniqueId val="{00000000-A177-43EC-BB49-8AC396F27171}"/>
            </c:ext>
          </c:extLst>
        </c:ser>
        <c:dLbls>
          <c:showLegendKey val="0"/>
          <c:showVal val="0"/>
          <c:showCatName val="0"/>
          <c:showSerName val="0"/>
          <c:showPercent val="0"/>
          <c:showBubbleSize val="0"/>
        </c:dLbls>
        <c:marker val="1"/>
        <c:smooth val="0"/>
        <c:axId val="516526111"/>
        <c:axId val="579510799"/>
      </c:lineChart>
      <c:catAx>
        <c:axId val="51652611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9510799"/>
        <c:crosses val="autoZero"/>
        <c:auto val="1"/>
        <c:lblAlgn val="ctr"/>
        <c:lblOffset val="100"/>
        <c:noMultiLvlLbl val="0"/>
      </c:catAx>
      <c:valAx>
        <c:axId val="579510799"/>
        <c:scaling>
          <c:orientation val="minMax"/>
          <c:max val="100"/>
          <c:min val="40"/>
        </c:scaling>
        <c:delete val="0"/>
        <c:axPos val="l"/>
        <c:numFmt formatCode="General" sourceLinked="1"/>
        <c:majorTickMark val="out"/>
        <c:minorTickMark val="none"/>
        <c:tickLblPos val="nextTo"/>
        <c:spPr>
          <a:noFill/>
          <a:ln>
            <a:solidFill>
              <a:schemeClr val="accent2"/>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652611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Nintedanib</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FVC ≤70% predicted</c:v>
                </c:pt>
                <c:pt idx="1">
                  <c:v>FVC &gt;70% predicted</c:v>
                </c:pt>
              </c:strCache>
            </c:strRef>
          </c:cat>
          <c:val>
            <c:numRef>
              <c:f>Sheet1!$B$2:$B$3</c:f>
              <c:numCache>
                <c:formatCode>General</c:formatCode>
                <c:ptCount val="2"/>
                <c:pt idx="0">
                  <c:v>-62.3</c:v>
                </c:pt>
                <c:pt idx="1">
                  <c:v>-87.9</c:v>
                </c:pt>
              </c:numCache>
            </c:numRef>
          </c:val>
          <c:extLst>
            <c:ext xmlns:c16="http://schemas.microsoft.com/office/drawing/2014/chart" uri="{C3380CC4-5D6E-409C-BE32-E72D297353CC}">
              <c16:uniqueId val="{00000000-A0E3-C144-A560-A3A1611E9C80}"/>
            </c:ext>
          </c:extLst>
        </c:ser>
        <c:dLbls>
          <c:dLblPos val="ctr"/>
          <c:showLegendKey val="0"/>
          <c:showVal val="1"/>
          <c:showCatName val="0"/>
          <c:showSerName val="0"/>
          <c:showPercent val="0"/>
          <c:showBubbleSize val="0"/>
        </c:dLbls>
        <c:gapWidth val="44"/>
        <c:overlap val="-4"/>
        <c:axId val="617942335"/>
        <c:axId val="617932463"/>
      </c:barChart>
      <c:catAx>
        <c:axId val="617942335"/>
        <c:scaling>
          <c:orientation val="minMax"/>
        </c:scaling>
        <c:delete val="0"/>
        <c:axPos val="b"/>
        <c:numFmt formatCode="General" sourceLinked="1"/>
        <c:majorTickMark val="none"/>
        <c:minorTickMark val="none"/>
        <c:tickLblPos val="none"/>
        <c:spPr>
          <a:noFill/>
          <a:ln w="12700" cap="flat" cmpd="sng" algn="ctr">
            <a:solidFill>
              <a:schemeClr val="tx2"/>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617932463"/>
        <c:crosses val="autoZero"/>
        <c:auto val="1"/>
        <c:lblAlgn val="ctr"/>
        <c:lblOffset val="300"/>
        <c:noMultiLvlLbl val="0"/>
      </c:catAx>
      <c:valAx>
        <c:axId val="617932463"/>
        <c:scaling>
          <c:orientation val="minMax"/>
          <c:max val="0"/>
          <c:min val="-150"/>
        </c:scaling>
        <c:delete val="0"/>
        <c:axPos val="l"/>
        <c:numFmt formatCode="General" sourceLinked="1"/>
        <c:majorTickMark val="out"/>
        <c:minorTickMark val="none"/>
        <c:tickLblPos val="nextTo"/>
        <c:spPr>
          <a:noFill/>
          <a:ln w="12700">
            <a:solidFill>
              <a:schemeClr val="tx2"/>
            </a:solid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617942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2"/>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456790339237106E-2"/>
          <c:y val="4.58093025964195E-2"/>
          <c:w val="0.91400176691038204"/>
          <c:h val="0.90838139480716096"/>
        </c:manualLayout>
      </c:layout>
      <c:barChart>
        <c:barDir val="col"/>
        <c:grouping val="clustered"/>
        <c:varyColors val="0"/>
        <c:ser>
          <c:idx val="0"/>
          <c:order val="0"/>
          <c:tx>
            <c:strRef>
              <c:f>Sheet1!$B$1</c:f>
              <c:strCache>
                <c:ptCount val="1"/>
                <c:pt idx="0">
                  <c:v>Column1</c:v>
                </c:pt>
              </c:strCache>
            </c:strRef>
          </c:tx>
          <c:spPr>
            <a:solidFill>
              <a:srgbClr val="043673"/>
            </a:solidFill>
          </c:spPr>
          <c:invertIfNegative val="0"/>
          <c:dPt>
            <c:idx val="0"/>
            <c:invertIfNegative val="0"/>
            <c:bubble3D val="0"/>
            <c:spPr>
              <a:solidFill>
                <a:schemeClr val="accent5">
                  <a:lumMod val="50000"/>
                </a:schemeClr>
              </a:solidFill>
            </c:spPr>
            <c:extLst>
              <c:ext xmlns:c16="http://schemas.microsoft.com/office/drawing/2014/chart" uri="{C3380CC4-5D6E-409C-BE32-E72D297353CC}">
                <c16:uniqueId val="{00000000-463E-6948-B413-C133B5E72F67}"/>
              </c:ext>
            </c:extLst>
          </c:dPt>
          <c:dLbls>
            <c:dLbl>
              <c:idx val="0"/>
              <c:layout>
                <c:manualLayout>
                  <c:x val="-1.4730806450483252E-3"/>
                  <c:y val="-8.7022650360503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3E-6948-B413-C133B5E72F67}"/>
                </c:ext>
              </c:extLst>
            </c:dLbl>
            <c:dLbl>
              <c:idx val="1"/>
              <c:layout>
                <c:manualLayout>
                  <c:x val="-3.0804774740084712E-3"/>
                  <c:y val="-9.7427235372201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3E-6948-B413-C133B5E72F67}"/>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Sheet1!$B$12:$B$13</c:f>
                <c:numCache>
                  <c:formatCode>General</c:formatCode>
                  <c:ptCount val="2"/>
                  <c:pt idx="0">
                    <c:v>15.9</c:v>
                  </c:pt>
                  <c:pt idx="1">
                    <c:v>9.8000000000000007</c:v>
                  </c:pt>
                </c:numCache>
              </c:numRef>
            </c:plus>
            <c:minus>
              <c:numRef>
                <c:f>Sheet1!$B$12:$B$13</c:f>
                <c:numCache>
                  <c:formatCode>General</c:formatCode>
                  <c:ptCount val="2"/>
                  <c:pt idx="0">
                    <c:v>15.9</c:v>
                  </c:pt>
                  <c:pt idx="1">
                    <c:v>9.8000000000000007</c:v>
                  </c:pt>
                </c:numCache>
              </c:numRef>
            </c:minus>
          </c:errBars>
          <c:cat>
            <c:strRef>
              <c:f>Sheet1!$A$2:$A$3</c:f>
              <c:strCache>
                <c:ptCount val="2"/>
                <c:pt idx="0">
                  <c:v>INSTAGE</c:v>
                </c:pt>
                <c:pt idx="1">
                  <c:v>INPULSIS</c:v>
                </c:pt>
              </c:strCache>
            </c:strRef>
          </c:cat>
          <c:val>
            <c:numRef>
              <c:f>Sheet1!$B$2:$B$3</c:f>
              <c:numCache>
                <c:formatCode>0.00</c:formatCode>
                <c:ptCount val="2"/>
                <c:pt idx="0">
                  <c:v>7</c:v>
                </c:pt>
                <c:pt idx="1">
                  <c:v>-25.4</c:v>
                </c:pt>
              </c:numCache>
            </c:numRef>
          </c:val>
          <c:extLst>
            <c:ext xmlns:c16="http://schemas.microsoft.com/office/drawing/2014/chart" uri="{C3380CC4-5D6E-409C-BE32-E72D297353CC}">
              <c16:uniqueId val="{00000002-463E-6948-B413-C133B5E72F67}"/>
            </c:ext>
          </c:extLst>
        </c:ser>
        <c:ser>
          <c:idx val="1"/>
          <c:order val="1"/>
          <c:tx>
            <c:strRef>
              <c:f>Sheet1!$C$1</c:f>
              <c:strCache>
                <c:ptCount val="1"/>
                <c:pt idx="0">
                  <c:v>Column2</c:v>
                </c:pt>
              </c:strCache>
            </c:strRef>
          </c:tx>
          <c:spPr>
            <a:solidFill>
              <a:srgbClr val="7A99AC"/>
            </a:solidFill>
            <a:ln>
              <a:solidFill>
                <a:srgbClr val="7A99AC"/>
              </a:solidFill>
            </a:ln>
          </c:spPr>
          <c:invertIfNegative val="0"/>
          <c:dPt>
            <c:idx val="0"/>
            <c:invertIfNegative val="0"/>
            <c:bubble3D val="0"/>
            <c:spPr>
              <a:solidFill>
                <a:schemeClr val="tx2"/>
              </a:solidFill>
              <a:ln>
                <a:solidFill>
                  <a:srgbClr val="7A99AC"/>
                </a:solidFill>
              </a:ln>
            </c:spPr>
            <c:extLst>
              <c:ext xmlns:c16="http://schemas.microsoft.com/office/drawing/2014/chart" uri="{C3380CC4-5D6E-409C-BE32-E72D297353CC}">
                <c16:uniqueId val="{00000003-463E-6948-B413-C133B5E72F67}"/>
              </c:ext>
            </c:extLst>
          </c:dPt>
          <c:dLbls>
            <c:dLbl>
              <c:idx val="0"/>
              <c:layout>
                <c:manualLayout>
                  <c:x val="-8.7147796605174452E-4"/>
                  <c:y val="-6.69949347200015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3E-6948-B413-C133B5E72F67}"/>
                </c:ext>
              </c:extLst>
            </c:dLbl>
            <c:dLbl>
              <c:idx val="1"/>
              <c:layout>
                <c:manualLayout>
                  <c:x val="-1.5402387370043486E-3"/>
                  <c:y val="-9.7837270016374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3E-6948-B413-C133B5E72F67}"/>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Sheet1!$C$12:$C$13</c:f>
                <c:numCache>
                  <c:formatCode>General</c:formatCode>
                  <c:ptCount val="2"/>
                  <c:pt idx="0">
                    <c:v>15.7</c:v>
                  </c:pt>
                  <c:pt idx="1">
                    <c:v>11.3</c:v>
                  </c:pt>
                </c:numCache>
              </c:numRef>
            </c:plus>
            <c:minus>
              <c:numRef>
                <c:f>Sheet1!$C$12:$C$13</c:f>
                <c:numCache>
                  <c:formatCode>General</c:formatCode>
                  <c:ptCount val="2"/>
                  <c:pt idx="0">
                    <c:v>15.7</c:v>
                  </c:pt>
                  <c:pt idx="1">
                    <c:v>11.3</c:v>
                  </c:pt>
                </c:numCache>
              </c:numRef>
            </c:minus>
          </c:errBars>
          <c:cat>
            <c:strRef>
              <c:f>Sheet1!$A$2:$A$3</c:f>
              <c:strCache>
                <c:ptCount val="2"/>
                <c:pt idx="0">
                  <c:v>INSTAGE</c:v>
                </c:pt>
                <c:pt idx="1">
                  <c:v>INPULSIS</c:v>
                </c:pt>
              </c:strCache>
            </c:strRef>
          </c:cat>
          <c:val>
            <c:numRef>
              <c:f>Sheet1!$C$2:$C$3</c:f>
              <c:numCache>
                <c:formatCode>0.00</c:formatCode>
                <c:ptCount val="2"/>
                <c:pt idx="0">
                  <c:v>-25.5</c:v>
                </c:pt>
                <c:pt idx="1">
                  <c:v>-78.8</c:v>
                </c:pt>
              </c:numCache>
            </c:numRef>
          </c:val>
          <c:extLst>
            <c:ext xmlns:c16="http://schemas.microsoft.com/office/drawing/2014/chart" uri="{C3380CC4-5D6E-409C-BE32-E72D297353CC}">
              <c16:uniqueId val="{00000005-463E-6948-B413-C133B5E72F67}"/>
            </c:ext>
          </c:extLst>
        </c:ser>
        <c:dLbls>
          <c:showLegendKey val="0"/>
          <c:showVal val="0"/>
          <c:showCatName val="0"/>
          <c:showSerName val="0"/>
          <c:showPercent val="0"/>
          <c:showBubbleSize val="0"/>
        </c:dLbls>
        <c:gapWidth val="150"/>
        <c:axId val="130308736"/>
        <c:axId val="130335104"/>
      </c:barChart>
      <c:catAx>
        <c:axId val="130308736"/>
        <c:scaling>
          <c:orientation val="minMax"/>
        </c:scaling>
        <c:delete val="0"/>
        <c:axPos val="b"/>
        <c:numFmt formatCode="General" sourceLinked="0"/>
        <c:majorTickMark val="out"/>
        <c:minorTickMark val="none"/>
        <c:tickLblPos val="none"/>
        <c:spPr>
          <a:ln>
            <a:solidFill>
              <a:schemeClr val="tx1"/>
            </a:solidFill>
          </a:ln>
        </c:spPr>
        <c:crossAx val="130335104"/>
        <c:crosses val="autoZero"/>
        <c:auto val="1"/>
        <c:lblAlgn val="ctr"/>
        <c:lblOffset val="100"/>
        <c:noMultiLvlLbl val="0"/>
      </c:catAx>
      <c:valAx>
        <c:axId val="130335104"/>
        <c:scaling>
          <c:orientation val="minMax"/>
          <c:max val="40"/>
          <c:min val="-120"/>
        </c:scaling>
        <c:delete val="0"/>
        <c:axPos val="l"/>
        <c:numFmt formatCode="0" sourceLinked="0"/>
        <c:majorTickMark val="out"/>
        <c:minorTickMark val="none"/>
        <c:tickLblPos val="nextTo"/>
        <c:crossAx val="130308736"/>
        <c:crosses val="autoZero"/>
        <c:crossBetween val="between"/>
        <c:majorUnit val="20"/>
      </c:valAx>
      <c:spPr>
        <a:noFill/>
        <a:ln w="25401">
          <a:noFill/>
        </a:ln>
      </c:spPr>
    </c:plotArea>
    <c:plotVisOnly val="1"/>
    <c:dispBlanksAs val="gap"/>
    <c:showDLblsOverMax val="0"/>
  </c:chart>
  <c:txPr>
    <a:bodyPr/>
    <a:lstStyle/>
    <a:p>
      <a:pPr>
        <a:defRPr sz="1100">
          <a:solidFill>
            <a:schemeClr val="tx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96735961695455"/>
          <c:y val="0.10684886641909623"/>
          <c:w val="0.91400176691038204"/>
          <c:h val="0.8473418490369593"/>
        </c:manualLayout>
      </c:layout>
      <c:barChart>
        <c:barDir val="col"/>
        <c:grouping val="clustered"/>
        <c:varyColors val="0"/>
        <c:ser>
          <c:idx val="0"/>
          <c:order val="0"/>
          <c:tx>
            <c:strRef>
              <c:f>Sheet1!$B$1</c:f>
              <c:strCache>
                <c:ptCount val="1"/>
                <c:pt idx="0">
                  <c:v>Nintedanib</c:v>
                </c:pt>
              </c:strCache>
            </c:strRef>
          </c:tx>
          <c:spPr>
            <a:solidFill>
              <a:srgbClr val="043673"/>
            </a:solidFill>
          </c:spPr>
          <c:invertIfNegative val="0"/>
          <c:dLbls>
            <c:dLbl>
              <c:idx val="0"/>
              <c:layout>
                <c:manualLayout>
                  <c:x val="6.718836695275496E-5"/>
                  <c:y val="-5.74562171615568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FA-F648-886F-A3F56D1B7921}"/>
                </c:ext>
              </c:extLst>
            </c:dLbl>
            <c:dLbl>
              <c:idx val="1"/>
              <c:layout>
                <c:manualLayout>
                  <c:x val="-3.0804774740084712E-3"/>
                  <c:y val="-7.45370889102300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FA-F648-886F-A3F56D1B7921}"/>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Sheet1!$B$12:$B$13</c:f>
                <c:numCache>
                  <c:formatCode>General</c:formatCode>
                  <c:ptCount val="2"/>
                  <c:pt idx="0">
                    <c:v>18.8</c:v>
                  </c:pt>
                  <c:pt idx="1">
                    <c:v>13.4</c:v>
                  </c:pt>
                </c:numCache>
              </c:numRef>
            </c:plus>
            <c:minus>
              <c:numRef>
                <c:f>Sheet1!$B$12:$B$13</c:f>
                <c:numCache>
                  <c:formatCode>General</c:formatCode>
                  <c:ptCount val="2"/>
                  <c:pt idx="0">
                    <c:v>18.8</c:v>
                  </c:pt>
                  <c:pt idx="1">
                    <c:v>13.4</c:v>
                  </c:pt>
                </c:numCache>
              </c:numRef>
            </c:minus>
          </c:errBars>
          <c:cat>
            <c:strRef>
              <c:f>Sheet1!$A$2:$A$3</c:f>
              <c:strCache>
                <c:ptCount val="2"/>
                <c:pt idx="0">
                  <c:v>With emphysema</c:v>
                </c:pt>
                <c:pt idx="1">
                  <c:v>Without emphysema</c:v>
                </c:pt>
              </c:strCache>
            </c:strRef>
          </c:cat>
          <c:val>
            <c:numRef>
              <c:f>Sheet1!$B$2:$B$3</c:f>
              <c:numCache>
                <c:formatCode>0.00</c:formatCode>
                <c:ptCount val="2"/>
                <c:pt idx="0">
                  <c:v>-105.1</c:v>
                </c:pt>
                <c:pt idx="1">
                  <c:v>-118.8</c:v>
                </c:pt>
              </c:numCache>
            </c:numRef>
          </c:val>
          <c:extLst>
            <c:ext xmlns:c16="http://schemas.microsoft.com/office/drawing/2014/chart" uri="{C3380CC4-5D6E-409C-BE32-E72D297353CC}">
              <c16:uniqueId val="{00000002-40FA-F648-886F-A3F56D1B7921}"/>
            </c:ext>
          </c:extLst>
        </c:ser>
        <c:ser>
          <c:idx val="1"/>
          <c:order val="1"/>
          <c:tx>
            <c:strRef>
              <c:f>Sheet1!$C$1</c:f>
              <c:strCache>
                <c:ptCount val="1"/>
                <c:pt idx="0">
                  <c:v>Placebo</c:v>
                </c:pt>
              </c:strCache>
            </c:strRef>
          </c:tx>
          <c:spPr>
            <a:solidFill>
              <a:srgbClr val="7A99AC"/>
            </a:solidFill>
            <a:ln>
              <a:solidFill>
                <a:srgbClr val="7A99AC"/>
              </a:solidFill>
            </a:ln>
          </c:spPr>
          <c:invertIfNegative val="0"/>
          <c:dLbls>
            <c:dLbl>
              <c:idx val="0"/>
              <c:layout>
                <c:manualLayout>
                  <c:x val="1.4388497933715159E-3"/>
                  <c:y val="-6.1271792289966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FA-F648-886F-A3F56D1B7921}"/>
                </c:ext>
              </c:extLst>
            </c:dLbl>
            <c:dLbl>
              <c:idx val="1"/>
              <c:layout>
                <c:manualLayout>
                  <c:x val="-1.5401931859042456E-3"/>
                  <c:y val="-4.49793840753604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FA-F648-886F-A3F56D1B7921}"/>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Sheet1!$C$12:$C$13</c:f>
                <c:numCache>
                  <c:formatCode>General</c:formatCode>
                  <c:ptCount val="2"/>
                  <c:pt idx="0">
                    <c:v>23.2</c:v>
                  </c:pt>
                  <c:pt idx="1">
                    <c:v>16.399999999999999</c:v>
                  </c:pt>
                </c:numCache>
              </c:numRef>
            </c:plus>
            <c:minus>
              <c:numRef>
                <c:f>Sheet1!$C$12:$C$13</c:f>
                <c:numCache>
                  <c:formatCode>General</c:formatCode>
                  <c:ptCount val="2"/>
                  <c:pt idx="0">
                    <c:v>23.2</c:v>
                  </c:pt>
                  <c:pt idx="1">
                    <c:v>16.399999999999999</c:v>
                  </c:pt>
                </c:numCache>
              </c:numRef>
            </c:minus>
          </c:errBars>
          <c:cat>
            <c:strRef>
              <c:f>Sheet1!$A$2:$A$3</c:f>
              <c:strCache>
                <c:ptCount val="2"/>
                <c:pt idx="0">
                  <c:v>With emphysema</c:v>
                </c:pt>
                <c:pt idx="1">
                  <c:v>Without emphysema</c:v>
                </c:pt>
              </c:strCache>
            </c:strRef>
          </c:cat>
          <c:val>
            <c:numRef>
              <c:f>Sheet1!$C$2:$C$3</c:f>
              <c:numCache>
                <c:formatCode>0.00</c:formatCode>
                <c:ptCount val="2"/>
                <c:pt idx="0">
                  <c:v>-207.2</c:v>
                </c:pt>
                <c:pt idx="1">
                  <c:v>-234.2</c:v>
                </c:pt>
              </c:numCache>
            </c:numRef>
          </c:val>
          <c:extLst>
            <c:ext xmlns:c16="http://schemas.microsoft.com/office/drawing/2014/chart" uri="{C3380CC4-5D6E-409C-BE32-E72D297353CC}">
              <c16:uniqueId val="{00000005-40FA-F648-886F-A3F56D1B7921}"/>
            </c:ext>
          </c:extLst>
        </c:ser>
        <c:dLbls>
          <c:showLegendKey val="0"/>
          <c:showVal val="0"/>
          <c:showCatName val="0"/>
          <c:showSerName val="0"/>
          <c:showPercent val="0"/>
          <c:showBubbleSize val="0"/>
        </c:dLbls>
        <c:gapWidth val="150"/>
        <c:axId val="130308736"/>
        <c:axId val="130335104"/>
      </c:barChart>
      <c:catAx>
        <c:axId val="130308736"/>
        <c:scaling>
          <c:orientation val="minMax"/>
        </c:scaling>
        <c:delete val="0"/>
        <c:axPos val="b"/>
        <c:numFmt formatCode="General" sourceLinked="0"/>
        <c:majorTickMark val="out"/>
        <c:minorTickMark val="none"/>
        <c:tickLblPos val="none"/>
        <c:spPr>
          <a:ln>
            <a:solidFill>
              <a:schemeClr val="tx1"/>
            </a:solidFill>
          </a:ln>
        </c:spPr>
        <c:crossAx val="130335104"/>
        <c:crosses val="autoZero"/>
        <c:auto val="1"/>
        <c:lblAlgn val="ctr"/>
        <c:lblOffset val="100"/>
        <c:noMultiLvlLbl val="0"/>
      </c:catAx>
      <c:valAx>
        <c:axId val="130335104"/>
        <c:scaling>
          <c:orientation val="minMax"/>
          <c:min val="-300"/>
        </c:scaling>
        <c:delete val="0"/>
        <c:axPos val="l"/>
        <c:numFmt formatCode="0" sourceLinked="0"/>
        <c:majorTickMark val="out"/>
        <c:minorTickMark val="none"/>
        <c:tickLblPos val="nextTo"/>
        <c:crossAx val="130308736"/>
        <c:crosses val="autoZero"/>
        <c:crossBetween val="between"/>
        <c:majorUnit val="50"/>
      </c:valAx>
      <c:spPr>
        <a:noFill/>
        <a:ln w="25401">
          <a:noFill/>
        </a:ln>
      </c:spPr>
    </c:plotArea>
    <c:plotVisOnly val="1"/>
    <c:dispBlanksAs val="gap"/>
    <c:showDLblsOverMax val="0"/>
  </c:chart>
  <c:txPr>
    <a:bodyPr/>
    <a:lstStyle/>
    <a:p>
      <a:pPr>
        <a:defRPr sz="1000">
          <a:solidFill>
            <a:schemeClr val="tx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96735961695455"/>
          <c:y val="0.10684886641909623"/>
          <c:w val="0.91400176691038204"/>
          <c:h val="0.8473418490369593"/>
        </c:manualLayout>
      </c:layout>
      <c:barChart>
        <c:barDir val="col"/>
        <c:grouping val="clustered"/>
        <c:varyColors val="0"/>
        <c:ser>
          <c:idx val="0"/>
          <c:order val="0"/>
          <c:tx>
            <c:strRef>
              <c:f>Sheet1!$B$1</c:f>
              <c:strCache>
                <c:ptCount val="1"/>
                <c:pt idx="0">
                  <c:v>Nintedanib</c:v>
                </c:pt>
              </c:strCache>
            </c:strRef>
          </c:tx>
          <c:spPr>
            <a:solidFill>
              <a:srgbClr val="043673"/>
            </a:solidFill>
          </c:spPr>
          <c:invertIfNegative val="0"/>
          <c:dLbls>
            <c:dLbl>
              <c:idx val="0"/>
              <c:layout>
                <c:manualLayout>
                  <c:x val="6.718836695275496E-5"/>
                  <c:y val="-5.74562171615568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FA-F648-886F-A3F56D1B7921}"/>
                </c:ext>
              </c:extLst>
            </c:dLbl>
            <c:dLbl>
              <c:idx val="1"/>
              <c:layout>
                <c:manualLayout>
                  <c:x val="-3.0804774740084712E-3"/>
                  <c:y val="-7.45370889102300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FA-F648-886F-A3F56D1B7921}"/>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Sheet1!$B$12:$B$13</c:f>
                <c:numCache>
                  <c:formatCode>General</c:formatCode>
                  <c:ptCount val="2"/>
                  <c:pt idx="0">
                    <c:v>18.8</c:v>
                  </c:pt>
                  <c:pt idx="1">
                    <c:v>13.4</c:v>
                  </c:pt>
                </c:numCache>
              </c:numRef>
            </c:plus>
            <c:minus>
              <c:numRef>
                <c:f>Sheet1!$B$12:$B$13</c:f>
                <c:numCache>
                  <c:formatCode>General</c:formatCode>
                  <c:ptCount val="2"/>
                  <c:pt idx="0">
                    <c:v>18.8</c:v>
                  </c:pt>
                  <c:pt idx="1">
                    <c:v>13.4</c:v>
                  </c:pt>
                </c:numCache>
              </c:numRef>
            </c:minus>
          </c:errBars>
          <c:cat>
            <c:strRef>
              <c:f>Sheet1!$A$2:$A$3</c:f>
              <c:strCache>
                <c:ptCount val="2"/>
                <c:pt idx="0">
                  <c:v>With emphysema</c:v>
                </c:pt>
                <c:pt idx="1">
                  <c:v>Without emphysema</c:v>
                </c:pt>
              </c:strCache>
            </c:strRef>
          </c:cat>
          <c:val>
            <c:numRef>
              <c:f>Sheet1!$B$2:$B$3</c:f>
              <c:numCache>
                <c:formatCode>0.00</c:formatCode>
                <c:ptCount val="2"/>
                <c:pt idx="0">
                  <c:v>-105.1</c:v>
                </c:pt>
                <c:pt idx="1">
                  <c:v>-118.8</c:v>
                </c:pt>
              </c:numCache>
            </c:numRef>
          </c:val>
          <c:extLst>
            <c:ext xmlns:c16="http://schemas.microsoft.com/office/drawing/2014/chart" uri="{C3380CC4-5D6E-409C-BE32-E72D297353CC}">
              <c16:uniqueId val="{00000002-40FA-F648-886F-A3F56D1B7921}"/>
            </c:ext>
          </c:extLst>
        </c:ser>
        <c:ser>
          <c:idx val="1"/>
          <c:order val="1"/>
          <c:tx>
            <c:strRef>
              <c:f>Sheet1!$C$1</c:f>
              <c:strCache>
                <c:ptCount val="1"/>
                <c:pt idx="0">
                  <c:v>Placebo</c:v>
                </c:pt>
              </c:strCache>
            </c:strRef>
          </c:tx>
          <c:spPr>
            <a:solidFill>
              <a:srgbClr val="7A99AC"/>
            </a:solidFill>
            <a:ln>
              <a:solidFill>
                <a:srgbClr val="7A99AC"/>
              </a:solidFill>
            </a:ln>
          </c:spPr>
          <c:invertIfNegative val="0"/>
          <c:dLbls>
            <c:dLbl>
              <c:idx val="0"/>
              <c:layout>
                <c:manualLayout>
                  <c:x val="1.4388497933715159E-3"/>
                  <c:y val="-6.1271792289966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FA-F648-886F-A3F56D1B7921}"/>
                </c:ext>
              </c:extLst>
            </c:dLbl>
            <c:dLbl>
              <c:idx val="1"/>
              <c:layout>
                <c:manualLayout>
                  <c:x val="-1.5401931859042456E-3"/>
                  <c:y val="-4.49793840753604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FA-F648-886F-A3F56D1B7921}"/>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Sheet1!$C$12:$C$13</c:f>
                <c:numCache>
                  <c:formatCode>General</c:formatCode>
                  <c:ptCount val="2"/>
                  <c:pt idx="0">
                    <c:v>23.2</c:v>
                  </c:pt>
                  <c:pt idx="1">
                    <c:v>16.399999999999999</c:v>
                  </c:pt>
                </c:numCache>
              </c:numRef>
            </c:plus>
            <c:minus>
              <c:numRef>
                <c:f>Sheet1!$C$12:$C$13</c:f>
                <c:numCache>
                  <c:formatCode>General</c:formatCode>
                  <c:ptCount val="2"/>
                  <c:pt idx="0">
                    <c:v>23.2</c:v>
                  </c:pt>
                  <c:pt idx="1">
                    <c:v>16.399999999999999</c:v>
                  </c:pt>
                </c:numCache>
              </c:numRef>
            </c:minus>
          </c:errBars>
          <c:cat>
            <c:strRef>
              <c:f>Sheet1!$A$2:$A$3</c:f>
              <c:strCache>
                <c:ptCount val="2"/>
                <c:pt idx="0">
                  <c:v>With emphysema</c:v>
                </c:pt>
                <c:pt idx="1">
                  <c:v>Without emphysema</c:v>
                </c:pt>
              </c:strCache>
            </c:strRef>
          </c:cat>
          <c:val>
            <c:numRef>
              <c:f>Sheet1!$C$2:$C$3</c:f>
              <c:numCache>
                <c:formatCode>0.00</c:formatCode>
                <c:ptCount val="2"/>
                <c:pt idx="0">
                  <c:v>-207.2</c:v>
                </c:pt>
                <c:pt idx="1">
                  <c:v>-234.2</c:v>
                </c:pt>
              </c:numCache>
            </c:numRef>
          </c:val>
          <c:extLst>
            <c:ext xmlns:c16="http://schemas.microsoft.com/office/drawing/2014/chart" uri="{C3380CC4-5D6E-409C-BE32-E72D297353CC}">
              <c16:uniqueId val="{00000005-40FA-F648-886F-A3F56D1B7921}"/>
            </c:ext>
          </c:extLst>
        </c:ser>
        <c:dLbls>
          <c:showLegendKey val="0"/>
          <c:showVal val="0"/>
          <c:showCatName val="0"/>
          <c:showSerName val="0"/>
          <c:showPercent val="0"/>
          <c:showBubbleSize val="0"/>
        </c:dLbls>
        <c:gapWidth val="150"/>
        <c:axId val="130308736"/>
        <c:axId val="130335104"/>
      </c:barChart>
      <c:catAx>
        <c:axId val="130308736"/>
        <c:scaling>
          <c:orientation val="minMax"/>
        </c:scaling>
        <c:delete val="0"/>
        <c:axPos val="b"/>
        <c:numFmt formatCode="General" sourceLinked="0"/>
        <c:majorTickMark val="out"/>
        <c:minorTickMark val="none"/>
        <c:tickLblPos val="none"/>
        <c:spPr>
          <a:ln>
            <a:solidFill>
              <a:schemeClr val="tx1"/>
            </a:solidFill>
          </a:ln>
        </c:spPr>
        <c:crossAx val="130335104"/>
        <c:crosses val="autoZero"/>
        <c:auto val="1"/>
        <c:lblAlgn val="ctr"/>
        <c:lblOffset val="100"/>
        <c:noMultiLvlLbl val="0"/>
      </c:catAx>
      <c:valAx>
        <c:axId val="130335104"/>
        <c:scaling>
          <c:orientation val="minMax"/>
          <c:min val="-300"/>
        </c:scaling>
        <c:delete val="0"/>
        <c:axPos val="l"/>
        <c:numFmt formatCode="0" sourceLinked="0"/>
        <c:majorTickMark val="out"/>
        <c:minorTickMark val="none"/>
        <c:tickLblPos val="nextTo"/>
        <c:crossAx val="130308736"/>
        <c:crosses val="autoZero"/>
        <c:crossBetween val="between"/>
        <c:majorUnit val="50"/>
      </c:valAx>
      <c:spPr>
        <a:noFill/>
        <a:ln w="25401">
          <a:noFill/>
        </a:ln>
      </c:spPr>
    </c:plotArea>
    <c:plotVisOnly val="1"/>
    <c:dispBlanksAs val="gap"/>
    <c:showDLblsOverMax val="0"/>
  </c:chart>
  <c:txPr>
    <a:bodyPr/>
    <a:lstStyle/>
    <a:p>
      <a:pPr>
        <a:defRPr sz="1000">
          <a:solidFill>
            <a:schemeClr val="tx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456790339237106E-2"/>
          <c:y val="4.58093025964195E-2"/>
          <c:w val="0.91400176691038204"/>
          <c:h val="0.90838139480716096"/>
        </c:manualLayout>
      </c:layout>
      <c:barChart>
        <c:barDir val="col"/>
        <c:grouping val="clustered"/>
        <c:varyColors val="0"/>
        <c:ser>
          <c:idx val="0"/>
          <c:order val="0"/>
          <c:tx>
            <c:strRef>
              <c:f>Sheet1!$B$1</c:f>
              <c:strCache>
                <c:ptCount val="1"/>
                <c:pt idx="0">
                  <c:v>Nintedanib</c:v>
                </c:pt>
              </c:strCache>
            </c:strRef>
          </c:tx>
          <c:spPr>
            <a:solidFill>
              <a:schemeClr val="tx2"/>
            </a:solidFill>
          </c:spPr>
          <c:invertIfNegative val="0"/>
          <c:dLbls>
            <c:dLbl>
              <c:idx val="0"/>
              <c:layout>
                <c:manualLayout>
                  <c:x val="-1.4730806450483252E-3"/>
                  <c:y val="-8.7022650360503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D0-2E41-869A-5579E64BD87F}"/>
                </c:ext>
              </c:extLst>
            </c:dLbl>
            <c:dLbl>
              <c:idx val="1"/>
              <c:layout>
                <c:manualLayout>
                  <c:x val="-3.0804774740084712E-3"/>
                  <c:y val="-9.7427235372201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D0-2E41-869A-5579E64BD87F}"/>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&lt;75 years</c:v>
                </c:pt>
                <c:pt idx="1">
                  <c:v>&gt;=75 years</c:v>
                </c:pt>
              </c:strCache>
            </c:strRef>
          </c:cat>
          <c:val>
            <c:numRef>
              <c:f>Sheet1!$B$2:$B$3</c:f>
              <c:numCache>
                <c:formatCode>0.00</c:formatCode>
                <c:ptCount val="2"/>
                <c:pt idx="0">
                  <c:v>-104.3</c:v>
                </c:pt>
                <c:pt idx="1">
                  <c:v>-96</c:v>
                </c:pt>
              </c:numCache>
            </c:numRef>
          </c:val>
          <c:extLst>
            <c:ext xmlns:c16="http://schemas.microsoft.com/office/drawing/2014/chart" uri="{C3380CC4-5D6E-409C-BE32-E72D297353CC}">
              <c16:uniqueId val="{00000002-56D0-2E41-869A-5579E64BD87F}"/>
            </c:ext>
          </c:extLst>
        </c:ser>
        <c:ser>
          <c:idx val="1"/>
          <c:order val="1"/>
          <c:tx>
            <c:strRef>
              <c:f>Sheet1!$C$1</c:f>
              <c:strCache>
                <c:ptCount val="1"/>
                <c:pt idx="0">
                  <c:v>Placebo</c:v>
                </c:pt>
              </c:strCache>
            </c:strRef>
          </c:tx>
          <c:spPr>
            <a:solidFill>
              <a:srgbClr val="7A99AC"/>
            </a:solidFill>
            <a:ln>
              <a:solidFill>
                <a:srgbClr val="7A99AC"/>
              </a:solidFill>
            </a:ln>
          </c:spPr>
          <c:invertIfNegative val="0"/>
          <c:dLbls>
            <c:dLbl>
              <c:idx val="0"/>
              <c:layout>
                <c:manualLayout>
                  <c:x val="-8.7147796605174452E-4"/>
                  <c:y val="-6.69949347200015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D0-2E41-869A-5579E64BD87F}"/>
                </c:ext>
              </c:extLst>
            </c:dLbl>
            <c:dLbl>
              <c:idx val="1"/>
              <c:layout>
                <c:manualLayout>
                  <c:x val="-1.5402387370043486E-3"/>
                  <c:y val="-9.7837270016374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D0-2E41-869A-5579E64BD87F}"/>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&lt;75 years</c:v>
                </c:pt>
                <c:pt idx="1">
                  <c:v>&gt;=75 years</c:v>
                </c:pt>
              </c:strCache>
            </c:strRef>
          </c:cat>
          <c:val>
            <c:numRef>
              <c:f>Sheet1!$C$2:$C$3</c:f>
              <c:numCache>
                <c:formatCode>0.00</c:formatCode>
                <c:ptCount val="2"/>
                <c:pt idx="0">
                  <c:v>-229.5</c:v>
                </c:pt>
                <c:pt idx="1">
                  <c:v>-201.3</c:v>
                </c:pt>
              </c:numCache>
            </c:numRef>
          </c:val>
          <c:extLst>
            <c:ext xmlns:c16="http://schemas.microsoft.com/office/drawing/2014/chart" uri="{C3380CC4-5D6E-409C-BE32-E72D297353CC}">
              <c16:uniqueId val="{00000005-56D0-2E41-869A-5579E64BD87F}"/>
            </c:ext>
          </c:extLst>
        </c:ser>
        <c:dLbls>
          <c:showLegendKey val="0"/>
          <c:showVal val="0"/>
          <c:showCatName val="0"/>
          <c:showSerName val="0"/>
          <c:showPercent val="0"/>
          <c:showBubbleSize val="0"/>
        </c:dLbls>
        <c:gapWidth val="150"/>
        <c:axId val="130308736"/>
        <c:axId val="130335104"/>
      </c:barChart>
      <c:catAx>
        <c:axId val="130308736"/>
        <c:scaling>
          <c:orientation val="minMax"/>
        </c:scaling>
        <c:delete val="0"/>
        <c:axPos val="b"/>
        <c:numFmt formatCode="General" sourceLinked="0"/>
        <c:majorTickMark val="out"/>
        <c:minorTickMark val="none"/>
        <c:tickLblPos val="none"/>
        <c:spPr>
          <a:ln>
            <a:solidFill>
              <a:schemeClr val="tx1"/>
            </a:solidFill>
          </a:ln>
        </c:spPr>
        <c:crossAx val="130335104"/>
        <c:crosses val="autoZero"/>
        <c:auto val="1"/>
        <c:lblAlgn val="ctr"/>
        <c:lblOffset val="100"/>
        <c:noMultiLvlLbl val="0"/>
      </c:catAx>
      <c:valAx>
        <c:axId val="130335104"/>
        <c:scaling>
          <c:orientation val="minMax"/>
          <c:min val="-350"/>
        </c:scaling>
        <c:delete val="0"/>
        <c:axPos val="l"/>
        <c:numFmt formatCode="0" sourceLinked="0"/>
        <c:majorTickMark val="out"/>
        <c:minorTickMark val="none"/>
        <c:tickLblPos val="nextTo"/>
        <c:crossAx val="130308736"/>
        <c:crosses val="autoZero"/>
        <c:crossBetween val="between"/>
        <c:majorUnit val="50"/>
      </c:valAx>
      <c:spPr>
        <a:noFill/>
        <a:ln w="25401">
          <a:noFill/>
        </a:ln>
      </c:spPr>
    </c:plotArea>
    <c:plotVisOnly val="1"/>
    <c:dispBlanksAs val="gap"/>
    <c:showDLblsOverMax val="0"/>
  </c:chart>
  <c:txPr>
    <a:bodyPr/>
    <a:lstStyle/>
    <a:p>
      <a:pPr>
        <a:defRPr sz="1200">
          <a:solidFill>
            <a:schemeClr val="tx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456790339237106E-2"/>
          <c:y val="4.58093025964195E-2"/>
          <c:w val="0.91400176691038204"/>
          <c:h val="0.90838139480716096"/>
        </c:manualLayout>
      </c:layout>
      <c:barChart>
        <c:barDir val="col"/>
        <c:grouping val="clustered"/>
        <c:varyColors val="0"/>
        <c:ser>
          <c:idx val="0"/>
          <c:order val="0"/>
          <c:tx>
            <c:strRef>
              <c:f>Sheet1!$B$1</c:f>
              <c:strCache>
                <c:ptCount val="1"/>
                <c:pt idx="0">
                  <c:v>Nintedanib</c:v>
                </c:pt>
              </c:strCache>
            </c:strRef>
          </c:tx>
          <c:spPr>
            <a:solidFill>
              <a:srgbClr val="043673"/>
            </a:solidFill>
          </c:spPr>
          <c:invertIfNegative val="0"/>
          <c:dLbls>
            <c:dLbl>
              <c:idx val="0"/>
              <c:layout>
                <c:manualLayout>
                  <c:x val="-1.4730806450483252E-3"/>
                  <c:y val="-8.7022650360503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10-6D4D-BF42-7EA5F3E45A18}"/>
                </c:ext>
              </c:extLst>
            </c:dLbl>
            <c:dLbl>
              <c:idx val="1"/>
              <c:layout>
                <c:manualLayout>
                  <c:x val="-3.0804774740084712E-3"/>
                  <c:y val="-9.7427235372201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10-6D4D-BF42-7EA5F3E45A18}"/>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Sheet1!$B$12:$B$13</c:f>
                <c:numCache>
                  <c:formatCode>General</c:formatCode>
                  <c:ptCount val="2"/>
                  <c:pt idx="0">
                    <c:v>14.12</c:v>
                  </c:pt>
                  <c:pt idx="1">
                    <c:v>15.36</c:v>
                  </c:pt>
                </c:numCache>
              </c:numRef>
            </c:plus>
            <c:minus>
              <c:numRef>
                <c:f>Sheet1!$B$12:$B$13</c:f>
                <c:numCache>
                  <c:formatCode>General</c:formatCode>
                  <c:ptCount val="2"/>
                  <c:pt idx="0">
                    <c:v>14.12</c:v>
                  </c:pt>
                  <c:pt idx="1">
                    <c:v>15.36</c:v>
                  </c:pt>
                </c:numCache>
              </c:numRef>
            </c:minus>
          </c:errBars>
          <c:cat>
            <c:strRef>
              <c:f>Sheet1!$A$2:$A$3</c:f>
              <c:strCache>
                <c:ptCount val="2"/>
                <c:pt idx="0">
                  <c:v>&lt;75 years</c:v>
                </c:pt>
                <c:pt idx="1">
                  <c:v>&gt;=75 years</c:v>
                </c:pt>
              </c:strCache>
            </c:strRef>
          </c:cat>
          <c:val>
            <c:numRef>
              <c:f>Sheet1!$B$2:$B$3</c:f>
              <c:numCache>
                <c:formatCode>0.00</c:formatCode>
                <c:ptCount val="2"/>
                <c:pt idx="0">
                  <c:v>-116.6</c:v>
                </c:pt>
                <c:pt idx="1">
                  <c:v>-88.6</c:v>
                </c:pt>
              </c:numCache>
            </c:numRef>
          </c:val>
          <c:extLst>
            <c:ext xmlns:c16="http://schemas.microsoft.com/office/drawing/2014/chart" uri="{C3380CC4-5D6E-409C-BE32-E72D297353CC}">
              <c16:uniqueId val="{00000002-4F10-6D4D-BF42-7EA5F3E45A18}"/>
            </c:ext>
          </c:extLst>
        </c:ser>
        <c:ser>
          <c:idx val="1"/>
          <c:order val="1"/>
          <c:tx>
            <c:strRef>
              <c:f>Sheet1!$C$1</c:f>
              <c:strCache>
                <c:ptCount val="1"/>
                <c:pt idx="0">
                  <c:v>Placebo</c:v>
                </c:pt>
              </c:strCache>
            </c:strRef>
          </c:tx>
          <c:spPr>
            <a:solidFill>
              <a:srgbClr val="7A99AC"/>
            </a:solidFill>
            <a:ln>
              <a:solidFill>
                <a:srgbClr val="7A99AC"/>
              </a:solidFill>
            </a:ln>
          </c:spPr>
          <c:invertIfNegative val="0"/>
          <c:dLbls>
            <c:dLbl>
              <c:idx val="0"/>
              <c:layout>
                <c:manualLayout>
                  <c:x val="-8.7147796605174452E-4"/>
                  <c:y val="-6.69949347200015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F10-6D4D-BF42-7EA5F3E45A18}"/>
                </c:ext>
              </c:extLst>
            </c:dLbl>
            <c:dLbl>
              <c:idx val="1"/>
              <c:layout>
                <c:manualLayout>
                  <c:x val="-1.5402387370043486E-3"/>
                  <c:y val="-9.7837270016374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10-6D4D-BF42-7EA5F3E45A18}"/>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Sheet1!$C$12:$C$13</c:f>
                <c:numCache>
                  <c:formatCode>General</c:formatCode>
                  <c:ptCount val="2"/>
                  <c:pt idx="0">
                    <c:v>16.7</c:v>
                  </c:pt>
                  <c:pt idx="1">
                    <c:v>17.37</c:v>
                  </c:pt>
                </c:numCache>
              </c:numRef>
            </c:plus>
            <c:minus>
              <c:numRef>
                <c:f>Sheet1!$C$12:$C$13</c:f>
                <c:numCache>
                  <c:formatCode>General</c:formatCode>
                  <c:ptCount val="2"/>
                  <c:pt idx="0">
                    <c:v>16.7</c:v>
                  </c:pt>
                  <c:pt idx="1">
                    <c:v>17.37</c:v>
                  </c:pt>
                </c:numCache>
              </c:numRef>
            </c:minus>
          </c:errBars>
          <c:cat>
            <c:strRef>
              <c:f>Sheet1!$A$2:$A$3</c:f>
              <c:strCache>
                <c:ptCount val="2"/>
                <c:pt idx="0">
                  <c:v>&lt;75 years</c:v>
                </c:pt>
                <c:pt idx="1">
                  <c:v>&gt;=75 years</c:v>
                </c:pt>
              </c:strCache>
            </c:strRef>
          </c:cat>
          <c:val>
            <c:numRef>
              <c:f>Sheet1!$C$2:$C$3</c:f>
              <c:numCache>
                <c:formatCode>0.00</c:formatCode>
                <c:ptCount val="2"/>
                <c:pt idx="0">
                  <c:v>-224.5</c:v>
                </c:pt>
                <c:pt idx="1">
                  <c:v>-227.8</c:v>
                </c:pt>
              </c:numCache>
            </c:numRef>
          </c:val>
          <c:extLst>
            <c:ext xmlns:c16="http://schemas.microsoft.com/office/drawing/2014/chart" uri="{C3380CC4-5D6E-409C-BE32-E72D297353CC}">
              <c16:uniqueId val="{00000005-4F10-6D4D-BF42-7EA5F3E45A18}"/>
            </c:ext>
          </c:extLst>
        </c:ser>
        <c:dLbls>
          <c:showLegendKey val="0"/>
          <c:showVal val="0"/>
          <c:showCatName val="0"/>
          <c:showSerName val="0"/>
          <c:showPercent val="0"/>
          <c:showBubbleSize val="0"/>
        </c:dLbls>
        <c:gapWidth val="150"/>
        <c:axId val="130308736"/>
        <c:axId val="130335104"/>
      </c:barChart>
      <c:catAx>
        <c:axId val="130308736"/>
        <c:scaling>
          <c:orientation val="minMax"/>
        </c:scaling>
        <c:delete val="0"/>
        <c:axPos val="b"/>
        <c:numFmt formatCode="General" sourceLinked="0"/>
        <c:majorTickMark val="out"/>
        <c:minorTickMark val="none"/>
        <c:tickLblPos val="none"/>
        <c:spPr>
          <a:ln>
            <a:solidFill>
              <a:schemeClr val="tx1"/>
            </a:solidFill>
          </a:ln>
        </c:spPr>
        <c:crossAx val="130335104"/>
        <c:crosses val="autoZero"/>
        <c:auto val="1"/>
        <c:lblAlgn val="ctr"/>
        <c:lblOffset val="100"/>
        <c:noMultiLvlLbl val="0"/>
      </c:catAx>
      <c:valAx>
        <c:axId val="130335104"/>
        <c:scaling>
          <c:orientation val="minMax"/>
          <c:min val="-350"/>
        </c:scaling>
        <c:delete val="0"/>
        <c:axPos val="l"/>
        <c:numFmt formatCode="0" sourceLinked="0"/>
        <c:majorTickMark val="out"/>
        <c:minorTickMark val="none"/>
        <c:tickLblPos val="nextTo"/>
        <c:crossAx val="130308736"/>
        <c:crosses val="autoZero"/>
        <c:crossBetween val="between"/>
        <c:majorUnit val="50"/>
      </c:valAx>
      <c:spPr>
        <a:noFill/>
        <a:ln w="25401">
          <a:noFill/>
        </a:ln>
      </c:spPr>
    </c:plotArea>
    <c:plotVisOnly val="1"/>
    <c:dispBlanksAs val="gap"/>
    <c:showDLblsOverMax val="0"/>
  </c:chart>
  <c:txPr>
    <a:bodyPr/>
    <a:lstStyle/>
    <a:p>
      <a:pPr>
        <a:defRPr sz="1200">
          <a:solidFill>
            <a:schemeClr val="tx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456790339237106E-2"/>
          <c:y val="4.58093025964195E-2"/>
          <c:w val="0.91400176691038204"/>
          <c:h val="0.90838139480716096"/>
        </c:manualLayout>
      </c:layout>
      <c:barChart>
        <c:barDir val="col"/>
        <c:grouping val="clustered"/>
        <c:varyColors val="0"/>
        <c:ser>
          <c:idx val="0"/>
          <c:order val="0"/>
          <c:tx>
            <c:strRef>
              <c:f>Sheet1!$B$1</c:f>
              <c:strCache>
                <c:ptCount val="1"/>
                <c:pt idx="0">
                  <c:v>Nintedanib</c:v>
                </c:pt>
              </c:strCache>
            </c:strRef>
          </c:tx>
          <c:spPr>
            <a:solidFill>
              <a:schemeClr val="tx2"/>
            </a:solidFill>
            <a:ln>
              <a:noFill/>
            </a:ln>
          </c:spPr>
          <c:invertIfNegative val="0"/>
          <c:dLbls>
            <c:dLbl>
              <c:idx val="0"/>
              <c:layout>
                <c:manualLayout>
                  <c:x val="1.7094698659467439E-3"/>
                  <c:y val="-3.1643108847767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D7-564D-9A05-000916EE86EA}"/>
                </c:ext>
              </c:extLst>
            </c:dLbl>
            <c:dLbl>
              <c:idx val="1"/>
              <c:layout>
                <c:manualLayout>
                  <c:x val="-8.9693964889075973E-17"/>
                  <c:y val="-3.0312554272620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D7-564D-9A05-000916EE86EA}"/>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Sheet1!$B$12:$B$13</c:f>
                <c:numCache>
                  <c:formatCode>General</c:formatCode>
                  <c:ptCount val="2"/>
                  <c:pt idx="0">
                    <c:v>16.242999999999999</c:v>
                  </c:pt>
                  <c:pt idx="1">
                    <c:v>14.82</c:v>
                  </c:pt>
                </c:numCache>
              </c:numRef>
            </c:plus>
            <c:minus>
              <c:numRef>
                <c:f>Sheet1!$B$12:$B$13</c:f>
                <c:numCache>
                  <c:formatCode>General</c:formatCode>
                  <c:ptCount val="2"/>
                  <c:pt idx="0">
                    <c:v>16.242999999999999</c:v>
                  </c:pt>
                  <c:pt idx="1">
                    <c:v>14.82</c:v>
                  </c:pt>
                </c:numCache>
              </c:numRef>
            </c:minus>
          </c:errBars>
          <c:cat>
            <c:strRef>
              <c:f>Sheet1!$A$2:$A$3</c:f>
              <c:strCache>
                <c:ptCount val="2"/>
                <c:pt idx="0">
                  <c:v>BMI &lt; 27</c:v>
                </c:pt>
                <c:pt idx="1">
                  <c:v>BMI &gt;= 27</c:v>
                </c:pt>
              </c:strCache>
            </c:strRef>
          </c:cat>
          <c:val>
            <c:numRef>
              <c:f>Sheet1!$B$2:$B$3</c:f>
              <c:numCache>
                <c:formatCode>0.00</c:formatCode>
                <c:ptCount val="2"/>
                <c:pt idx="0">
                  <c:v>-108.48</c:v>
                </c:pt>
                <c:pt idx="1">
                  <c:v>-117.69</c:v>
                </c:pt>
              </c:numCache>
            </c:numRef>
          </c:val>
          <c:extLst>
            <c:ext xmlns:c16="http://schemas.microsoft.com/office/drawing/2014/chart" uri="{C3380CC4-5D6E-409C-BE32-E72D297353CC}">
              <c16:uniqueId val="{00000002-1ED7-564D-9A05-000916EE86EA}"/>
            </c:ext>
          </c:extLst>
        </c:ser>
        <c:ser>
          <c:idx val="1"/>
          <c:order val="1"/>
          <c:tx>
            <c:strRef>
              <c:f>Sheet1!$C$1</c:f>
              <c:strCache>
                <c:ptCount val="1"/>
                <c:pt idx="0">
                  <c:v>Placebo</c:v>
                </c:pt>
              </c:strCache>
            </c:strRef>
          </c:tx>
          <c:spPr>
            <a:solidFill>
              <a:srgbClr val="7A99AC"/>
            </a:solidFill>
            <a:ln>
              <a:noFill/>
            </a:ln>
          </c:spPr>
          <c:invertIfNegative val="0"/>
          <c:dLbls>
            <c:dLbl>
              <c:idx val="0"/>
              <c:layout>
                <c:manualLayout>
                  <c:x val="-1.3552607405229846E-4"/>
                  <c:y val="-3.0871253026821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D7-564D-9A05-000916EE86EA}"/>
                </c:ext>
              </c:extLst>
            </c:dLbl>
            <c:dLbl>
              <c:idx val="1"/>
              <c:layout>
                <c:manualLayout>
                  <c:x val="4.3849105913543282E-4"/>
                  <c:y val="-3.79283685440090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D7-564D-9A05-000916EE86EA}"/>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Sheet1!$C$12:$C$13</c:f>
                <c:numCache>
                  <c:formatCode>General</c:formatCode>
                  <c:ptCount val="2"/>
                  <c:pt idx="0">
                    <c:v>18.681999999999999</c:v>
                  </c:pt>
                  <c:pt idx="1">
                    <c:v>19.11</c:v>
                  </c:pt>
                </c:numCache>
              </c:numRef>
            </c:plus>
            <c:minus>
              <c:numRef>
                <c:f>Sheet1!$C$12:$C$13</c:f>
                <c:numCache>
                  <c:formatCode>General</c:formatCode>
                  <c:ptCount val="2"/>
                  <c:pt idx="0">
                    <c:v>18.681999999999999</c:v>
                  </c:pt>
                  <c:pt idx="1">
                    <c:v>19.11</c:v>
                  </c:pt>
                </c:numCache>
              </c:numRef>
            </c:minus>
          </c:errBars>
          <c:cat>
            <c:strRef>
              <c:f>Sheet1!$A$2:$A$3</c:f>
              <c:strCache>
                <c:ptCount val="2"/>
                <c:pt idx="0">
                  <c:v>BMI &lt; 27</c:v>
                </c:pt>
                <c:pt idx="1">
                  <c:v>BMI &gt;= 27</c:v>
                </c:pt>
              </c:strCache>
            </c:strRef>
          </c:cat>
          <c:val>
            <c:numRef>
              <c:f>Sheet1!$C$2:$C$3</c:f>
              <c:numCache>
                <c:formatCode>0.00</c:formatCode>
                <c:ptCount val="2"/>
                <c:pt idx="0">
                  <c:v>-266.24</c:v>
                </c:pt>
                <c:pt idx="1">
                  <c:v>-183.06</c:v>
                </c:pt>
              </c:numCache>
            </c:numRef>
          </c:val>
          <c:extLst>
            <c:ext xmlns:c16="http://schemas.microsoft.com/office/drawing/2014/chart" uri="{C3380CC4-5D6E-409C-BE32-E72D297353CC}">
              <c16:uniqueId val="{00000005-1ED7-564D-9A05-000916EE86EA}"/>
            </c:ext>
          </c:extLst>
        </c:ser>
        <c:dLbls>
          <c:showLegendKey val="0"/>
          <c:showVal val="0"/>
          <c:showCatName val="0"/>
          <c:showSerName val="0"/>
          <c:showPercent val="0"/>
          <c:showBubbleSize val="0"/>
        </c:dLbls>
        <c:gapWidth val="150"/>
        <c:axId val="129190144"/>
        <c:axId val="129208320"/>
      </c:barChart>
      <c:catAx>
        <c:axId val="129190144"/>
        <c:scaling>
          <c:orientation val="minMax"/>
        </c:scaling>
        <c:delete val="0"/>
        <c:axPos val="b"/>
        <c:numFmt formatCode="General" sourceLinked="0"/>
        <c:majorTickMark val="out"/>
        <c:minorTickMark val="none"/>
        <c:tickLblPos val="none"/>
        <c:spPr>
          <a:ln w="6350">
            <a:solidFill>
              <a:schemeClr val="tx1"/>
            </a:solidFill>
          </a:ln>
        </c:spPr>
        <c:crossAx val="129208320"/>
        <c:crosses val="autoZero"/>
        <c:auto val="1"/>
        <c:lblAlgn val="ctr"/>
        <c:lblOffset val="100"/>
        <c:noMultiLvlLbl val="0"/>
      </c:catAx>
      <c:valAx>
        <c:axId val="129208320"/>
        <c:scaling>
          <c:orientation val="minMax"/>
          <c:min val="-350"/>
        </c:scaling>
        <c:delete val="0"/>
        <c:axPos val="l"/>
        <c:numFmt formatCode="0" sourceLinked="0"/>
        <c:majorTickMark val="out"/>
        <c:minorTickMark val="none"/>
        <c:tickLblPos val="nextTo"/>
        <c:spPr>
          <a:ln w="6350">
            <a:solidFill>
              <a:schemeClr val="tx1"/>
            </a:solidFill>
          </a:ln>
        </c:spPr>
        <c:crossAx val="129190144"/>
        <c:crosses val="autoZero"/>
        <c:crossBetween val="between"/>
        <c:majorUnit val="50"/>
      </c:valAx>
      <c:spPr>
        <a:noFill/>
        <a:ln w="25401">
          <a:noFill/>
        </a:ln>
      </c:spPr>
    </c:plotArea>
    <c:plotVisOnly val="1"/>
    <c:dispBlanksAs val="gap"/>
    <c:showDLblsOverMax val="0"/>
  </c:chart>
  <c:txPr>
    <a:bodyPr/>
    <a:lstStyle/>
    <a:p>
      <a:pPr>
        <a:defRPr sz="1200">
          <a:solidFill>
            <a:schemeClr val="tx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456790339237106E-2"/>
          <c:y val="4.58093025964195E-2"/>
          <c:w val="0.91400176691038204"/>
          <c:h val="0.90838139480716096"/>
        </c:manualLayout>
      </c:layout>
      <c:barChart>
        <c:barDir val="col"/>
        <c:grouping val="clustered"/>
        <c:varyColors val="0"/>
        <c:ser>
          <c:idx val="0"/>
          <c:order val="0"/>
          <c:tx>
            <c:strRef>
              <c:f>Sheet1!$B$1</c:f>
              <c:strCache>
                <c:ptCount val="1"/>
                <c:pt idx="0">
                  <c:v>Nintedanib</c:v>
                </c:pt>
              </c:strCache>
            </c:strRef>
          </c:tx>
          <c:spPr>
            <a:solidFill>
              <a:schemeClr val="tx2"/>
            </a:solidFill>
            <a:ln>
              <a:noFill/>
            </a:ln>
          </c:spPr>
          <c:invertIfNegative val="0"/>
          <c:dLbls>
            <c:dLbl>
              <c:idx val="0"/>
              <c:layout>
                <c:manualLayout>
                  <c:x val="1.7094698659467439E-3"/>
                  <c:y val="-3.1643108847767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D7-564D-9A05-000916EE86EA}"/>
                </c:ext>
              </c:extLst>
            </c:dLbl>
            <c:dLbl>
              <c:idx val="1"/>
              <c:layout>
                <c:manualLayout>
                  <c:x val="-8.9693964889075973E-17"/>
                  <c:y val="-3.0312554272620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D7-564D-9A05-000916EE86EA}"/>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UIP</c:v>
                </c:pt>
                <c:pt idx="1">
                  <c:v>Probable UIP-like</c:v>
                </c:pt>
              </c:strCache>
            </c:strRef>
          </c:cat>
          <c:val>
            <c:numRef>
              <c:f>Sheet1!$B$2:$B$3</c:f>
              <c:numCache>
                <c:formatCode>0.00</c:formatCode>
                <c:ptCount val="2"/>
                <c:pt idx="0">
                  <c:v>-108.7</c:v>
                </c:pt>
                <c:pt idx="1">
                  <c:v>-122</c:v>
                </c:pt>
              </c:numCache>
            </c:numRef>
          </c:val>
          <c:extLst>
            <c:ext xmlns:c16="http://schemas.microsoft.com/office/drawing/2014/chart" uri="{C3380CC4-5D6E-409C-BE32-E72D297353CC}">
              <c16:uniqueId val="{00000002-1ED7-564D-9A05-000916EE86EA}"/>
            </c:ext>
          </c:extLst>
        </c:ser>
        <c:ser>
          <c:idx val="1"/>
          <c:order val="1"/>
          <c:tx>
            <c:strRef>
              <c:f>Sheet1!$C$1</c:f>
              <c:strCache>
                <c:ptCount val="1"/>
                <c:pt idx="0">
                  <c:v>Placebo</c:v>
                </c:pt>
              </c:strCache>
            </c:strRef>
          </c:tx>
          <c:spPr>
            <a:solidFill>
              <a:srgbClr val="7A99AC"/>
            </a:solidFill>
            <a:ln>
              <a:noFill/>
            </a:ln>
          </c:spPr>
          <c:invertIfNegative val="0"/>
          <c:dLbls>
            <c:dLbl>
              <c:idx val="0"/>
              <c:layout>
                <c:manualLayout>
                  <c:x val="-1.3552607405229846E-4"/>
                  <c:y val="-3.0871253026821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D7-564D-9A05-000916EE86EA}"/>
                </c:ext>
              </c:extLst>
            </c:dLbl>
            <c:dLbl>
              <c:idx val="1"/>
              <c:layout>
                <c:manualLayout>
                  <c:x val="4.3849105913543282E-4"/>
                  <c:y val="-3.79283685440090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D7-564D-9A05-000916EE86EA}"/>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UIP</c:v>
                </c:pt>
                <c:pt idx="1">
                  <c:v>Probable UIP-like</c:v>
                </c:pt>
              </c:strCache>
            </c:strRef>
          </c:cat>
          <c:val>
            <c:numRef>
              <c:f>Sheet1!$C$2:$C$3</c:f>
              <c:numCache>
                <c:formatCode>0.00</c:formatCode>
                <c:ptCount val="2"/>
                <c:pt idx="0">
                  <c:v>-225.7</c:v>
                </c:pt>
                <c:pt idx="1">
                  <c:v>-221</c:v>
                </c:pt>
              </c:numCache>
            </c:numRef>
          </c:val>
          <c:extLst>
            <c:ext xmlns:c16="http://schemas.microsoft.com/office/drawing/2014/chart" uri="{C3380CC4-5D6E-409C-BE32-E72D297353CC}">
              <c16:uniqueId val="{00000005-1ED7-564D-9A05-000916EE86EA}"/>
            </c:ext>
          </c:extLst>
        </c:ser>
        <c:dLbls>
          <c:showLegendKey val="0"/>
          <c:showVal val="0"/>
          <c:showCatName val="0"/>
          <c:showSerName val="0"/>
          <c:showPercent val="0"/>
          <c:showBubbleSize val="0"/>
        </c:dLbls>
        <c:gapWidth val="150"/>
        <c:axId val="129190144"/>
        <c:axId val="129208320"/>
      </c:barChart>
      <c:catAx>
        <c:axId val="129190144"/>
        <c:scaling>
          <c:orientation val="minMax"/>
        </c:scaling>
        <c:delete val="0"/>
        <c:axPos val="b"/>
        <c:numFmt formatCode="General" sourceLinked="0"/>
        <c:majorTickMark val="out"/>
        <c:minorTickMark val="none"/>
        <c:tickLblPos val="none"/>
        <c:spPr>
          <a:ln w="6350">
            <a:solidFill>
              <a:schemeClr val="tx1"/>
            </a:solidFill>
          </a:ln>
        </c:spPr>
        <c:crossAx val="129208320"/>
        <c:crosses val="autoZero"/>
        <c:auto val="1"/>
        <c:lblAlgn val="ctr"/>
        <c:lblOffset val="100"/>
        <c:noMultiLvlLbl val="0"/>
      </c:catAx>
      <c:valAx>
        <c:axId val="129208320"/>
        <c:scaling>
          <c:orientation val="minMax"/>
          <c:min val="-350"/>
        </c:scaling>
        <c:delete val="0"/>
        <c:axPos val="l"/>
        <c:numFmt formatCode="0" sourceLinked="0"/>
        <c:majorTickMark val="out"/>
        <c:minorTickMark val="none"/>
        <c:tickLblPos val="nextTo"/>
        <c:spPr>
          <a:ln w="6350">
            <a:solidFill>
              <a:schemeClr val="tx1"/>
            </a:solidFill>
          </a:ln>
        </c:spPr>
        <c:crossAx val="129190144"/>
        <c:crosses val="autoZero"/>
        <c:crossBetween val="between"/>
        <c:majorUnit val="50"/>
      </c:valAx>
      <c:spPr>
        <a:noFill/>
        <a:ln w="25401">
          <a:noFill/>
        </a:ln>
      </c:spPr>
    </c:plotArea>
    <c:plotVisOnly val="1"/>
    <c:dispBlanksAs val="gap"/>
    <c:showDLblsOverMax val="0"/>
  </c:chart>
  <c:txPr>
    <a:bodyPr/>
    <a:lstStyle/>
    <a:p>
      <a:pPr>
        <a:defRPr sz="1200">
          <a:solidFill>
            <a:schemeClr val="tx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456790339237106E-2"/>
          <c:y val="4.58093025964195E-2"/>
          <c:w val="0.91400176691038204"/>
          <c:h val="0.90838139480716096"/>
        </c:manualLayout>
      </c:layout>
      <c:barChart>
        <c:barDir val="col"/>
        <c:grouping val="clustered"/>
        <c:varyColors val="0"/>
        <c:ser>
          <c:idx val="0"/>
          <c:order val="0"/>
          <c:tx>
            <c:strRef>
              <c:f>Sheet1!$B$1</c:f>
              <c:strCache>
                <c:ptCount val="1"/>
                <c:pt idx="0">
                  <c:v>Nintedanib</c:v>
                </c:pt>
              </c:strCache>
            </c:strRef>
          </c:tx>
          <c:spPr>
            <a:solidFill>
              <a:srgbClr val="043673"/>
            </a:solidFill>
          </c:spPr>
          <c:invertIfNegative val="0"/>
          <c:dLbls>
            <c:dLbl>
              <c:idx val="0"/>
              <c:layout>
                <c:manualLayout>
                  <c:x val="-1.4730806450483252E-3"/>
                  <c:y val="-8.7022650360503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53-334E-A089-61F27562C307}"/>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Sheet1!$B$11:$B$11</c:f>
                <c:numCache>
                  <c:formatCode>General</c:formatCode>
                  <c:ptCount val="1"/>
                  <c:pt idx="0">
                    <c:v>10.98</c:v>
                  </c:pt>
                </c:numCache>
              </c:numRef>
            </c:plus>
            <c:minus>
              <c:numRef>
                <c:f>Sheet1!$B$11:$B$11</c:f>
                <c:numCache>
                  <c:formatCode>General</c:formatCode>
                  <c:ptCount val="1"/>
                  <c:pt idx="0">
                    <c:v>10.98</c:v>
                  </c:pt>
                </c:numCache>
              </c:numRef>
            </c:minus>
          </c:errBars>
          <c:cat>
            <c:numRef>
              <c:f>Sheet1!$A$2</c:f>
              <c:numCache>
                <c:formatCode>General</c:formatCode>
                <c:ptCount val="1"/>
              </c:numCache>
            </c:numRef>
          </c:cat>
          <c:val>
            <c:numRef>
              <c:f>Sheet1!$B$2</c:f>
              <c:numCache>
                <c:formatCode>0.00</c:formatCode>
                <c:ptCount val="1"/>
                <c:pt idx="0">
                  <c:v>-113.6</c:v>
                </c:pt>
              </c:numCache>
            </c:numRef>
          </c:val>
          <c:extLst>
            <c:ext xmlns:c16="http://schemas.microsoft.com/office/drawing/2014/chart" uri="{C3380CC4-5D6E-409C-BE32-E72D297353CC}">
              <c16:uniqueId val="{00000002-8953-334E-A089-61F27562C307}"/>
            </c:ext>
          </c:extLst>
        </c:ser>
        <c:ser>
          <c:idx val="1"/>
          <c:order val="1"/>
          <c:tx>
            <c:strRef>
              <c:f>Sheet1!$C$1</c:f>
              <c:strCache>
                <c:ptCount val="1"/>
                <c:pt idx="0">
                  <c:v>Placebo</c:v>
                </c:pt>
              </c:strCache>
            </c:strRef>
          </c:tx>
          <c:spPr>
            <a:solidFill>
              <a:srgbClr val="7A99AC"/>
            </a:solidFill>
            <a:ln>
              <a:solidFill>
                <a:srgbClr val="7A99AC"/>
              </a:solidFill>
            </a:ln>
          </c:spPr>
          <c:invertIfNegative val="0"/>
          <c:dLbls>
            <c:dLbl>
              <c:idx val="0"/>
              <c:layout>
                <c:manualLayout>
                  <c:x val="-8.7147796605174452E-4"/>
                  <c:y val="-6.69949347200015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53-334E-A089-61F27562C307}"/>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Sheet1!$C$11:$C$11</c:f>
                <c:numCache>
                  <c:formatCode>General</c:formatCode>
                  <c:ptCount val="1"/>
                  <c:pt idx="0">
                    <c:v>13.45</c:v>
                  </c:pt>
                </c:numCache>
              </c:numRef>
            </c:plus>
            <c:minus>
              <c:numRef>
                <c:f>Sheet1!$C$11:$C$11</c:f>
                <c:numCache>
                  <c:formatCode>General</c:formatCode>
                  <c:ptCount val="1"/>
                  <c:pt idx="0">
                    <c:v>13.45</c:v>
                  </c:pt>
                </c:numCache>
              </c:numRef>
            </c:minus>
          </c:errBars>
          <c:cat>
            <c:numRef>
              <c:f>Sheet1!$A$2</c:f>
              <c:numCache>
                <c:formatCode>General</c:formatCode>
                <c:ptCount val="1"/>
              </c:numCache>
            </c:numRef>
          </c:cat>
          <c:val>
            <c:numRef>
              <c:f>Sheet1!$C$2</c:f>
              <c:numCache>
                <c:formatCode>0.00</c:formatCode>
                <c:ptCount val="1"/>
                <c:pt idx="0">
                  <c:v>-223.5</c:v>
                </c:pt>
              </c:numCache>
            </c:numRef>
          </c:val>
          <c:extLst>
            <c:ext xmlns:c16="http://schemas.microsoft.com/office/drawing/2014/chart" uri="{C3380CC4-5D6E-409C-BE32-E72D297353CC}">
              <c16:uniqueId val="{00000005-8953-334E-A089-61F27562C307}"/>
            </c:ext>
          </c:extLst>
        </c:ser>
        <c:dLbls>
          <c:showLegendKey val="0"/>
          <c:showVal val="0"/>
          <c:showCatName val="0"/>
          <c:showSerName val="0"/>
          <c:showPercent val="0"/>
          <c:showBubbleSize val="0"/>
        </c:dLbls>
        <c:gapWidth val="75"/>
        <c:overlap val="-31"/>
        <c:axId val="130308736"/>
        <c:axId val="130335104"/>
      </c:barChart>
      <c:catAx>
        <c:axId val="130308736"/>
        <c:scaling>
          <c:orientation val="minMax"/>
        </c:scaling>
        <c:delete val="0"/>
        <c:axPos val="b"/>
        <c:numFmt formatCode="General" sourceLinked="0"/>
        <c:majorTickMark val="out"/>
        <c:minorTickMark val="none"/>
        <c:tickLblPos val="none"/>
        <c:spPr>
          <a:ln>
            <a:solidFill>
              <a:schemeClr val="tx1"/>
            </a:solidFill>
          </a:ln>
        </c:spPr>
        <c:crossAx val="130335104"/>
        <c:crosses val="autoZero"/>
        <c:auto val="1"/>
        <c:lblAlgn val="ctr"/>
        <c:lblOffset val="100"/>
        <c:noMultiLvlLbl val="0"/>
      </c:catAx>
      <c:valAx>
        <c:axId val="130335104"/>
        <c:scaling>
          <c:orientation val="minMax"/>
          <c:min val="-350"/>
        </c:scaling>
        <c:delete val="0"/>
        <c:axPos val="l"/>
        <c:numFmt formatCode="0" sourceLinked="0"/>
        <c:majorTickMark val="out"/>
        <c:minorTickMark val="none"/>
        <c:tickLblPos val="nextTo"/>
        <c:crossAx val="130308736"/>
        <c:crosses val="autoZero"/>
        <c:crossBetween val="between"/>
        <c:majorUnit val="50"/>
      </c:valAx>
      <c:spPr>
        <a:noFill/>
        <a:ln w="25401">
          <a:noFill/>
        </a:ln>
      </c:spPr>
    </c:plotArea>
    <c:plotVisOnly val="1"/>
    <c:dispBlanksAs val="gap"/>
    <c:showDLblsOverMax val="0"/>
  </c:chart>
  <c:txPr>
    <a:bodyPr/>
    <a:lstStyle/>
    <a:p>
      <a:pPr>
        <a:defRPr sz="1200">
          <a:solidFill>
            <a:schemeClr val="tx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456790339237106E-2"/>
          <c:y val="4.58093025964195E-2"/>
          <c:w val="0.91400176691038204"/>
          <c:h val="0.90838139480716096"/>
        </c:manualLayout>
      </c:layout>
      <c:barChart>
        <c:barDir val="col"/>
        <c:grouping val="clustered"/>
        <c:varyColors val="0"/>
        <c:ser>
          <c:idx val="0"/>
          <c:order val="0"/>
          <c:tx>
            <c:strRef>
              <c:f>Sheet1!$B$1</c:f>
              <c:strCache>
                <c:ptCount val="1"/>
                <c:pt idx="0">
                  <c:v>Nintedanib</c:v>
                </c:pt>
              </c:strCache>
            </c:strRef>
          </c:tx>
          <c:spPr>
            <a:solidFill>
              <a:srgbClr val="043673"/>
            </a:solidFill>
          </c:spPr>
          <c:invertIfNegative val="0"/>
          <c:dLbls>
            <c:dLbl>
              <c:idx val="0"/>
              <c:layout>
                <c:manualLayout>
                  <c:x val="-1.4730806450483252E-3"/>
                  <c:y val="-8.7022650360503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18-9843-8C90-C1B9396DFFB1}"/>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Sheet1!$B$11:$B$11</c:f>
                <c:numCache>
                  <c:formatCode>General</c:formatCode>
                  <c:ptCount val="1"/>
                  <c:pt idx="0">
                    <c:v>7.4</c:v>
                  </c:pt>
                </c:numCache>
              </c:numRef>
            </c:plus>
            <c:minus>
              <c:numRef>
                <c:f>Sheet1!$B$11:$B$11</c:f>
                <c:numCache>
                  <c:formatCode>General</c:formatCode>
                  <c:ptCount val="1"/>
                  <c:pt idx="0">
                    <c:v>7.4</c:v>
                  </c:pt>
                </c:numCache>
              </c:numRef>
            </c:minus>
          </c:errBars>
          <c:cat>
            <c:numRef>
              <c:f>Sheet1!$A$2</c:f>
              <c:numCache>
                <c:formatCode>General</c:formatCode>
                <c:ptCount val="1"/>
              </c:numCache>
            </c:numRef>
          </c:cat>
          <c:val>
            <c:numRef>
              <c:f>Sheet1!$B$2</c:f>
              <c:numCache>
                <c:formatCode>0.00</c:formatCode>
                <c:ptCount val="1"/>
                <c:pt idx="0">
                  <c:v>-145</c:v>
                </c:pt>
              </c:numCache>
            </c:numRef>
          </c:val>
          <c:extLst>
            <c:ext xmlns:c16="http://schemas.microsoft.com/office/drawing/2014/chart" uri="{C3380CC4-5D6E-409C-BE32-E72D297353CC}">
              <c16:uniqueId val="{00000001-8018-9843-8C90-C1B9396DFFB1}"/>
            </c:ext>
          </c:extLst>
        </c:ser>
        <c:ser>
          <c:idx val="1"/>
          <c:order val="1"/>
          <c:tx>
            <c:strRef>
              <c:f>Sheet1!$C$1</c:f>
              <c:strCache>
                <c:ptCount val="1"/>
                <c:pt idx="0">
                  <c:v>Placebo</c:v>
                </c:pt>
              </c:strCache>
            </c:strRef>
          </c:tx>
          <c:spPr>
            <a:pattFill prst="pct70">
              <a:fgClr>
                <a:schemeClr val="tx2"/>
              </a:fgClr>
              <a:bgClr>
                <a:srgbClr val="7A99AC"/>
              </a:bgClr>
            </a:pattFill>
            <a:ln>
              <a:solidFill>
                <a:srgbClr val="7A99AC"/>
              </a:solidFill>
            </a:ln>
          </c:spPr>
          <c:invertIfNegative val="0"/>
          <c:dLbls>
            <c:dLbl>
              <c:idx val="0"/>
              <c:layout>
                <c:manualLayout>
                  <c:x val="-8.7147796605174452E-4"/>
                  <c:y val="-6.69949347200015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18-9843-8C90-C1B9396DFFB1}"/>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Sheet1!$C$11:$C$11</c:f>
                <c:numCache>
                  <c:formatCode>General</c:formatCode>
                  <c:ptCount val="1"/>
                  <c:pt idx="0">
                    <c:v>9.1999999999999993</c:v>
                  </c:pt>
                </c:numCache>
              </c:numRef>
            </c:plus>
            <c:minus>
              <c:numRef>
                <c:f>Sheet1!$C$11:$C$11</c:f>
                <c:numCache>
                  <c:formatCode>General</c:formatCode>
                  <c:ptCount val="1"/>
                  <c:pt idx="0">
                    <c:v>9.1999999999999993</c:v>
                  </c:pt>
                </c:numCache>
              </c:numRef>
            </c:minus>
          </c:errBars>
          <c:cat>
            <c:numRef>
              <c:f>Sheet1!$A$2</c:f>
              <c:numCache>
                <c:formatCode>General</c:formatCode>
                <c:ptCount val="1"/>
              </c:numCache>
            </c:numRef>
          </c:cat>
          <c:val>
            <c:numRef>
              <c:f>Sheet1!$C$2</c:f>
              <c:numCache>
                <c:formatCode>0.00</c:formatCode>
                <c:ptCount val="1"/>
                <c:pt idx="0">
                  <c:v>-119.7</c:v>
                </c:pt>
              </c:numCache>
            </c:numRef>
          </c:val>
          <c:extLst>
            <c:ext xmlns:c16="http://schemas.microsoft.com/office/drawing/2014/chart" uri="{C3380CC4-5D6E-409C-BE32-E72D297353CC}">
              <c16:uniqueId val="{00000003-8018-9843-8C90-C1B9396DFFB1}"/>
            </c:ext>
          </c:extLst>
        </c:ser>
        <c:dLbls>
          <c:showLegendKey val="0"/>
          <c:showVal val="0"/>
          <c:showCatName val="0"/>
          <c:showSerName val="0"/>
          <c:showPercent val="0"/>
          <c:showBubbleSize val="0"/>
        </c:dLbls>
        <c:gapWidth val="75"/>
        <c:overlap val="-31"/>
        <c:axId val="130308736"/>
        <c:axId val="130335104"/>
      </c:barChart>
      <c:catAx>
        <c:axId val="130308736"/>
        <c:scaling>
          <c:orientation val="minMax"/>
        </c:scaling>
        <c:delete val="0"/>
        <c:axPos val="b"/>
        <c:numFmt formatCode="General" sourceLinked="0"/>
        <c:majorTickMark val="out"/>
        <c:minorTickMark val="none"/>
        <c:tickLblPos val="none"/>
        <c:spPr>
          <a:ln>
            <a:solidFill>
              <a:schemeClr val="tx1"/>
            </a:solidFill>
          </a:ln>
        </c:spPr>
        <c:crossAx val="130335104"/>
        <c:crosses val="autoZero"/>
        <c:auto val="1"/>
        <c:lblAlgn val="ctr"/>
        <c:lblOffset val="100"/>
        <c:noMultiLvlLbl val="0"/>
      </c:catAx>
      <c:valAx>
        <c:axId val="130335104"/>
        <c:scaling>
          <c:orientation val="minMax"/>
          <c:min val="-350"/>
        </c:scaling>
        <c:delete val="0"/>
        <c:axPos val="l"/>
        <c:numFmt formatCode="0" sourceLinked="0"/>
        <c:majorTickMark val="out"/>
        <c:minorTickMark val="none"/>
        <c:tickLblPos val="nextTo"/>
        <c:crossAx val="130308736"/>
        <c:crosses val="autoZero"/>
        <c:crossBetween val="between"/>
        <c:majorUnit val="50"/>
      </c:valAx>
      <c:spPr>
        <a:noFill/>
        <a:ln w="25401">
          <a:noFill/>
        </a:ln>
      </c:spPr>
    </c:plotArea>
    <c:plotVisOnly val="1"/>
    <c:dispBlanksAs val="gap"/>
    <c:showDLblsOverMax val="0"/>
  </c:chart>
  <c:txPr>
    <a:bodyPr/>
    <a:lstStyle/>
    <a:p>
      <a:pPr>
        <a:defRPr sz="1200">
          <a:solidFill>
            <a:schemeClr val="tx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2"/>
              </a:solidFill>
              <a:round/>
            </a:ln>
            <a:effectLst/>
          </c:spPr>
          <c:marker>
            <c:symbol val="square"/>
            <c:size val="7"/>
            <c:spPr>
              <a:solidFill>
                <a:schemeClr val="accent2"/>
              </a:solidFill>
              <a:ln w="9525">
                <a:solidFill>
                  <a:schemeClr val="accent2"/>
                </a:solidFill>
              </a:ln>
              <a:effectLst/>
            </c:spPr>
          </c:marker>
          <c:errBars>
            <c:errDir val="y"/>
            <c:errBarType val="both"/>
            <c:errValType val="cust"/>
            <c:noEndCap val="0"/>
            <c:plus>
              <c:numRef>
                <c:f>Sheet1!$B$9:$B$13</c:f>
                <c:numCache>
                  <c:formatCode>General</c:formatCode>
                  <c:ptCount val="5"/>
                  <c:pt idx="0">
                    <c:v>16.7</c:v>
                  </c:pt>
                  <c:pt idx="1">
                    <c:v>16</c:v>
                  </c:pt>
                  <c:pt idx="2">
                    <c:v>16.5</c:v>
                  </c:pt>
                  <c:pt idx="3">
                    <c:v>14.6</c:v>
                  </c:pt>
                  <c:pt idx="4">
                    <c:v>18.100000000000001</c:v>
                  </c:pt>
                </c:numCache>
              </c:numRef>
            </c:plus>
            <c:minus>
              <c:numRef>
                <c:f>Sheet1!$B$9:$B$13</c:f>
                <c:numCache>
                  <c:formatCode>General</c:formatCode>
                  <c:ptCount val="5"/>
                  <c:pt idx="0">
                    <c:v>16.7</c:v>
                  </c:pt>
                  <c:pt idx="1">
                    <c:v>16</c:v>
                  </c:pt>
                  <c:pt idx="2">
                    <c:v>16.5</c:v>
                  </c:pt>
                  <c:pt idx="3">
                    <c:v>14.6</c:v>
                  </c:pt>
                  <c:pt idx="4">
                    <c:v>18.100000000000001</c:v>
                  </c:pt>
                </c:numCache>
              </c:numRef>
            </c:minus>
            <c:spPr>
              <a:noFill/>
              <a:ln w="9525" cap="flat" cmpd="sng" algn="ctr">
                <a:solidFill>
                  <a:schemeClr val="tx1"/>
                </a:solidFill>
                <a:round/>
              </a:ln>
              <a:effectLst/>
            </c:spPr>
          </c:errBars>
          <c:cat>
            <c:strRef>
              <c:f>Sheet1!$A$2:$A$6</c:f>
              <c:strCache>
                <c:ptCount val="5"/>
                <c:pt idx="0">
                  <c:v>Start of treatment (n=244)</c:v>
                </c:pt>
                <c:pt idx="1">
                  <c:v>6 
months (n=218)</c:v>
                </c:pt>
                <c:pt idx="2">
                  <c:v>12 months (n=202)</c:v>
                </c:pt>
                <c:pt idx="3">
                  <c:v>24 months (n=111)</c:v>
                </c:pt>
                <c:pt idx="4">
                  <c:v>36 months (n=59)</c:v>
                </c:pt>
              </c:strCache>
            </c:strRef>
          </c:cat>
          <c:val>
            <c:numRef>
              <c:f>Sheet1!$B$2:$B$6</c:f>
              <c:numCache>
                <c:formatCode>General</c:formatCode>
                <c:ptCount val="5"/>
                <c:pt idx="0">
                  <c:v>42.6</c:v>
                </c:pt>
                <c:pt idx="1">
                  <c:v>42.6</c:v>
                </c:pt>
                <c:pt idx="2">
                  <c:v>44.1</c:v>
                </c:pt>
                <c:pt idx="3">
                  <c:v>42.1</c:v>
                </c:pt>
                <c:pt idx="4">
                  <c:v>40.4</c:v>
                </c:pt>
              </c:numCache>
            </c:numRef>
          </c:val>
          <c:smooth val="0"/>
          <c:extLst>
            <c:ext xmlns:c16="http://schemas.microsoft.com/office/drawing/2014/chart" uri="{C3380CC4-5D6E-409C-BE32-E72D297353CC}">
              <c16:uniqueId val="{00000000-9BEB-424C-BB00-C211E21EE5EE}"/>
            </c:ext>
          </c:extLst>
        </c:ser>
        <c:dLbls>
          <c:showLegendKey val="0"/>
          <c:showVal val="0"/>
          <c:showCatName val="0"/>
          <c:showSerName val="0"/>
          <c:showPercent val="0"/>
          <c:showBubbleSize val="0"/>
        </c:dLbls>
        <c:marker val="1"/>
        <c:smooth val="0"/>
        <c:axId val="480636863"/>
        <c:axId val="509592959"/>
      </c:lineChart>
      <c:catAx>
        <c:axId val="48063686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9592959"/>
        <c:crosses val="autoZero"/>
        <c:auto val="1"/>
        <c:lblAlgn val="ctr"/>
        <c:lblOffset val="100"/>
        <c:noMultiLvlLbl val="0"/>
      </c:catAx>
      <c:valAx>
        <c:axId val="509592959"/>
        <c:scaling>
          <c:orientation val="minMax"/>
          <c:min val="2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8063686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811178543461202E-2"/>
          <c:y val="7.3567087443725407E-2"/>
          <c:w val="0.79265221221613202"/>
          <c:h val="0.85286582511254905"/>
        </c:manualLayout>
      </c:layout>
      <c:pieChart>
        <c:varyColors val="1"/>
        <c:ser>
          <c:idx val="0"/>
          <c:order val="0"/>
          <c:tx>
            <c:strRef>
              <c:f>Sheet1!$B$1</c:f>
              <c:strCache>
                <c:ptCount val="1"/>
                <c:pt idx="0">
                  <c:v>Column1</c:v>
                </c:pt>
              </c:strCache>
            </c:strRef>
          </c:tx>
          <c:dPt>
            <c:idx val="0"/>
            <c:bubble3D val="0"/>
            <c:explosion val="12"/>
            <c:spPr>
              <a:solidFill>
                <a:srgbClr val="F2650F"/>
              </a:solidFill>
              <a:ln w="19050">
                <a:solidFill>
                  <a:schemeClr val="lt1"/>
                </a:solidFill>
              </a:ln>
              <a:effectLst/>
            </c:spPr>
            <c:extLst>
              <c:ext xmlns:c16="http://schemas.microsoft.com/office/drawing/2014/chart" uri="{C3380CC4-5D6E-409C-BE32-E72D297353CC}">
                <c16:uniqueId val="{00000001-CD61-45E4-8236-DED849A10E46}"/>
              </c:ext>
            </c:extLst>
          </c:dPt>
          <c:dPt>
            <c:idx val="1"/>
            <c:bubble3D val="0"/>
            <c:spPr>
              <a:solidFill>
                <a:srgbClr val="001E55"/>
              </a:solidFill>
              <a:ln w="19050">
                <a:solidFill>
                  <a:schemeClr val="lt1"/>
                </a:solidFill>
              </a:ln>
              <a:effectLst/>
            </c:spPr>
            <c:extLst>
              <c:ext xmlns:c16="http://schemas.microsoft.com/office/drawing/2014/chart" uri="{C3380CC4-5D6E-409C-BE32-E72D297353CC}">
                <c16:uniqueId val="{00000003-CD61-45E4-8236-DED849A10E46}"/>
              </c:ext>
            </c:extLst>
          </c:dPt>
          <c:cat>
            <c:strRef>
              <c:f>Sheet1!$A$2:$A$3</c:f>
              <c:strCache>
                <c:ptCount val="2"/>
                <c:pt idx="0">
                  <c:v>ILD</c:v>
                </c:pt>
                <c:pt idx="1">
                  <c:v>No ILD</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CD61-45E4-8236-DED849A10E4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811178543461202E-2"/>
          <c:y val="7.3567087443725407E-2"/>
          <c:w val="0.79265221221613202"/>
          <c:h val="0.85286582511254905"/>
        </c:manualLayout>
      </c:layout>
      <c:pieChart>
        <c:varyColors val="1"/>
        <c:ser>
          <c:idx val="0"/>
          <c:order val="0"/>
          <c:tx>
            <c:strRef>
              <c:f>Sheet1!$B$1</c:f>
              <c:strCache>
                <c:ptCount val="1"/>
                <c:pt idx="0">
                  <c:v>Column1</c:v>
                </c:pt>
              </c:strCache>
            </c:strRef>
          </c:tx>
          <c:spPr>
            <a:solidFill>
              <a:srgbClr val="F2650F"/>
            </a:solidFill>
            <a:effectLst/>
          </c:spPr>
          <c:dPt>
            <c:idx val="0"/>
            <c:bubble3D val="0"/>
            <c:explosion val="12"/>
            <c:spPr>
              <a:solidFill>
                <a:srgbClr val="F2650F"/>
              </a:solidFill>
              <a:ln w="19050">
                <a:solidFill>
                  <a:schemeClr val="lt1"/>
                </a:solidFill>
              </a:ln>
              <a:effectLst/>
            </c:spPr>
            <c:extLst>
              <c:ext xmlns:c16="http://schemas.microsoft.com/office/drawing/2014/chart" uri="{C3380CC4-5D6E-409C-BE32-E72D297353CC}">
                <c16:uniqueId val="{00000001-D02A-43B2-9C84-4F31F4751DD7}"/>
              </c:ext>
            </c:extLst>
          </c:dPt>
          <c:dPt>
            <c:idx val="1"/>
            <c:bubble3D val="0"/>
            <c:spPr>
              <a:solidFill>
                <a:srgbClr val="001E55"/>
              </a:solidFill>
              <a:ln w="19050">
                <a:solidFill>
                  <a:schemeClr val="lt1"/>
                </a:solidFill>
              </a:ln>
              <a:effectLst/>
            </c:spPr>
            <c:extLst>
              <c:ext xmlns:c16="http://schemas.microsoft.com/office/drawing/2014/chart" uri="{C3380CC4-5D6E-409C-BE32-E72D297353CC}">
                <c16:uniqueId val="{00000003-D02A-43B2-9C84-4F31F4751DD7}"/>
              </c:ext>
            </c:extLst>
          </c:dPt>
          <c:cat>
            <c:strRef>
              <c:f>Sheet1!$A$2:$A$3</c:f>
              <c:strCache>
                <c:ptCount val="2"/>
                <c:pt idx="0">
                  <c:v>ILD</c:v>
                </c:pt>
                <c:pt idx="1">
                  <c:v>No ILD</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D02A-43B2-9C84-4F31F4751DD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603524746270438E-2"/>
          <c:y val="9.7940046272866357E-2"/>
          <c:w val="0.92090551003892474"/>
          <c:h val="0.80107656558565055"/>
        </c:manualLayout>
      </c:layout>
      <c:scatterChart>
        <c:scatterStyle val="lineMarker"/>
        <c:varyColors val="0"/>
        <c:ser>
          <c:idx val="0"/>
          <c:order val="0"/>
          <c:tx>
            <c:strRef>
              <c:f>Sheet1!$B$1</c:f>
              <c:strCache>
                <c:ptCount val="1"/>
                <c:pt idx="0">
                  <c:v>Placebo</c:v>
                </c:pt>
              </c:strCache>
            </c:strRef>
          </c:tx>
          <c:spPr>
            <a:ln>
              <a:solidFill>
                <a:srgbClr val="5EC8DA"/>
              </a:solidFill>
              <a:prstDash val="solid"/>
            </a:ln>
          </c:spPr>
          <c:marker>
            <c:symbol val="diamond"/>
            <c:size val="10"/>
            <c:spPr>
              <a:solidFill>
                <a:srgbClr val="5EC8DA"/>
              </a:solidFill>
              <a:ln w="3175">
                <a:solidFill>
                  <a:srgbClr val="5EC8DA"/>
                </a:solidFill>
                <a:prstDash val="solid"/>
              </a:ln>
            </c:spPr>
          </c:marker>
          <c:dPt>
            <c:idx val="1"/>
            <c:bubble3D val="0"/>
            <c:extLst>
              <c:ext xmlns:c16="http://schemas.microsoft.com/office/drawing/2014/chart" uri="{C3380CC4-5D6E-409C-BE32-E72D297353CC}">
                <c16:uniqueId val="{00000000-6D90-438F-8F9A-6A71D8919785}"/>
              </c:ext>
            </c:extLst>
          </c:dPt>
          <c:dPt>
            <c:idx val="2"/>
            <c:bubble3D val="0"/>
            <c:extLst>
              <c:ext xmlns:c16="http://schemas.microsoft.com/office/drawing/2014/chart" uri="{C3380CC4-5D6E-409C-BE32-E72D297353CC}">
                <c16:uniqueId val="{00000001-6D90-438F-8F9A-6A71D8919785}"/>
              </c:ext>
            </c:extLst>
          </c:dPt>
          <c:dPt>
            <c:idx val="3"/>
            <c:bubble3D val="0"/>
            <c:spPr>
              <a:ln w="28575">
                <a:solidFill>
                  <a:srgbClr val="5EC8DA"/>
                </a:solidFill>
                <a:prstDash val="solid"/>
              </a:ln>
            </c:spPr>
            <c:extLst>
              <c:ext xmlns:c16="http://schemas.microsoft.com/office/drawing/2014/chart" uri="{C3380CC4-5D6E-409C-BE32-E72D297353CC}">
                <c16:uniqueId val="{00000003-6D90-438F-8F9A-6A71D8919785}"/>
              </c:ext>
            </c:extLst>
          </c:dPt>
          <c:dPt>
            <c:idx val="4"/>
            <c:bubble3D val="0"/>
            <c:extLst>
              <c:ext xmlns:c16="http://schemas.microsoft.com/office/drawing/2014/chart" uri="{C3380CC4-5D6E-409C-BE32-E72D297353CC}">
                <c16:uniqueId val="{00000004-6D90-438F-8F9A-6A71D8919785}"/>
              </c:ext>
            </c:extLst>
          </c:dPt>
          <c:dPt>
            <c:idx val="5"/>
            <c:bubble3D val="0"/>
            <c:extLst>
              <c:ext xmlns:c16="http://schemas.microsoft.com/office/drawing/2014/chart" uri="{C3380CC4-5D6E-409C-BE32-E72D297353CC}">
                <c16:uniqueId val="{00000005-6D90-438F-8F9A-6A71D8919785}"/>
              </c:ext>
            </c:extLst>
          </c:dPt>
          <c:errBars>
            <c:errDir val="y"/>
            <c:errBarType val="both"/>
            <c:errValType val="cust"/>
            <c:noEndCap val="0"/>
            <c:plus>
              <c:numRef>
                <c:f>Sheet1!$B$13:$B$20</c:f>
                <c:numCache>
                  <c:formatCode>General</c:formatCode>
                  <c:ptCount val="8"/>
                  <c:pt idx="1">
                    <c:v>7.4839781753170493</c:v>
                  </c:pt>
                  <c:pt idx="2">
                    <c:v>7.7551498215346166</c:v>
                  </c:pt>
                  <c:pt idx="3">
                    <c:v>7.9482702520737174</c:v>
                  </c:pt>
                  <c:pt idx="4">
                    <c:v>9.279181836115896</c:v>
                  </c:pt>
                  <c:pt idx="5">
                    <c:v>10.852675772756294</c:v>
                  </c:pt>
                  <c:pt idx="6">
                    <c:v>12.131425824581108</c:v>
                  </c:pt>
                  <c:pt idx="7">
                    <c:v>14.278389700920824</c:v>
                  </c:pt>
                </c:numCache>
              </c:numRef>
            </c:plus>
            <c:minus>
              <c:numRef>
                <c:f>Sheet1!$B$13:$B$20</c:f>
                <c:numCache>
                  <c:formatCode>General</c:formatCode>
                  <c:ptCount val="8"/>
                  <c:pt idx="1">
                    <c:v>7.4839781753170493</c:v>
                  </c:pt>
                  <c:pt idx="2">
                    <c:v>7.7551498215346166</c:v>
                  </c:pt>
                  <c:pt idx="3">
                    <c:v>7.9482702520737174</c:v>
                  </c:pt>
                  <c:pt idx="4">
                    <c:v>9.279181836115896</c:v>
                  </c:pt>
                  <c:pt idx="5">
                    <c:v>10.852675772756294</c:v>
                  </c:pt>
                  <c:pt idx="6">
                    <c:v>12.131425824581108</c:v>
                  </c:pt>
                  <c:pt idx="7">
                    <c:v>14.278389700920824</c:v>
                  </c:pt>
                </c:numCache>
              </c:numRef>
            </c:minus>
            <c:spPr>
              <a:ln>
                <a:solidFill>
                  <a:schemeClr val="tx1"/>
                </a:solidFill>
              </a:ln>
            </c:spPr>
          </c:errBars>
          <c:xVal>
            <c:numRef>
              <c:f>Sheet1!$A$2:$A$9</c:f>
              <c:numCache>
                <c:formatCode>General</c:formatCode>
                <c:ptCount val="8"/>
                <c:pt idx="0">
                  <c:v>0</c:v>
                </c:pt>
                <c:pt idx="1">
                  <c:v>2</c:v>
                </c:pt>
                <c:pt idx="2">
                  <c:v>4</c:v>
                </c:pt>
                <c:pt idx="3">
                  <c:v>6</c:v>
                </c:pt>
                <c:pt idx="4">
                  <c:v>12</c:v>
                </c:pt>
                <c:pt idx="5">
                  <c:v>24</c:v>
                </c:pt>
                <c:pt idx="6">
                  <c:v>36</c:v>
                </c:pt>
                <c:pt idx="7">
                  <c:v>52</c:v>
                </c:pt>
              </c:numCache>
            </c:numRef>
          </c:xVal>
          <c:yVal>
            <c:numRef>
              <c:f>Sheet1!$B$2:$B$9</c:f>
              <c:numCache>
                <c:formatCode>0.0</c:formatCode>
                <c:ptCount val="8"/>
                <c:pt idx="1">
                  <c:v>-5.8</c:v>
                </c:pt>
                <c:pt idx="2">
                  <c:v>-17.899999999999999</c:v>
                </c:pt>
                <c:pt idx="3">
                  <c:v>-29.8</c:v>
                </c:pt>
                <c:pt idx="4">
                  <c:v>-34.299999999999997</c:v>
                </c:pt>
                <c:pt idx="5">
                  <c:v>-67</c:v>
                </c:pt>
                <c:pt idx="6">
                  <c:v>-82.1</c:v>
                </c:pt>
                <c:pt idx="7">
                  <c:v>-104.8</c:v>
                </c:pt>
              </c:numCache>
            </c:numRef>
          </c:yVal>
          <c:smooth val="0"/>
          <c:extLst>
            <c:ext xmlns:c16="http://schemas.microsoft.com/office/drawing/2014/chart" uri="{C3380CC4-5D6E-409C-BE32-E72D297353CC}">
              <c16:uniqueId val="{00000006-6D90-438F-8F9A-6A71D8919785}"/>
            </c:ext>
          </c:extLst>
        </c:ser>
        <c:ser>
          <c:idx val="1"/>
          <c:order val="1"/>
          <c:tx>
            <c:strRef>
              <c:f>Sheet1!$C$1</c:f>
              <c:strCache>
                <c:ptCount val="1"/>
                <c:pt idx="0">
                  <c:v>Nintedanib</c:v>
                </c:pt>
              </c:strCache>
            </c:strRef>
          </c:tx>
          <c:spPr>
            <a:ln>
              <a:solidFill>
                <a:srgbClr val="043673"/>
              </a:solidFill>
            </a:ln>
          </c:spPr>
          <c:marker>
            <c:symbol val="square"/>
            <c:size val="8"/>
            <c:spPr>
              <a:solidFill>
                <a:srgbClr val="002060"/>
              </a:solidFill>
              <a:ln>
                <a:solidFill>
                  <a:srgbClr val="043673"/>
                </a:solidFill>
              </a:ln>
            </c:spPr>
          </c:marker>
          <c:errBars>
            <c:errDir val="y"/>
            <c:errBarType val="both"/>
            <c:errValType val="cust"/>
            <c:noEndCap val="0"/>
            <c:plus>
              <c:numRef>
                <c:f>Sheet1!$C$13:$C$20</c:f>
                <c:numCache>
                  <c:formatCode>General</c:formatCode>
                  <c:ptCount val="8"/>
                  <c:pt idx="1">
                    <c:v>6.8657623451081742</c:v>
                  </c:pt>
                  <c:pt idx="2">
                    <c:v>8.0235973153569677</c:v>
                  </c:pt>
                  <c:pt idx="3">
                    <c:v>8.0434739091683856</c:v>
                  </c:pt>
                  <c:pt idx="4">
                    <c:v>8.7145148909260968</c:v>
                  </c:pt>
                  <c:pt idx="5">
                    <c:v>11.260029491566327</c:v>
                  </c:pt>
                  <c:pt idx="6">
                    <c:v>11.571432644020986</c:v>
                  </c:pt>
                  <c:pt idx="7">
                    <c:v>14.158562648290262</c:v>
                  </c:pt>
                </c:numCache>
              </c:numRef>
            </c:plus>
            <c:minus>
              <c:numRef>
                <c:f>Sheet1!$C$13:$C$20</c:f>
                <c:numCache>
                  <c:formatCode>General</c:formatCode>
                  <c:ptCount val="8"/>
                  <c:pt idx="1">
                    <c:v>6.8657623451081742</c:v>
                  </c:pt>
                  <c:pt idx="2">
                    <c:v>8.0235973153569677</c:v>
                  </c:pt>
                  <c:pt idx="3">
                    <c:v>8.0434739091683856</c:v>
                  </c:pt>
                  <c:pt idx="4">
                    <c:v>8.7145148909260968</c:v>
                  </c:pt>
                  <c:pt idx="5">
                    <c:v>11.260029491566327</c:v>
                  </c:pt>
                  <c:pt idx="6">
                    <c:v>11.571432644020986</c:v>
                  </c:pt>
                  <c:pt idx="7">
                    <c:v>14.158562648290262</c:v>
                  </c:pt>
                </c:numCache>
              </c:numRef>
            </c:minus>
          </c:errBars>
          <c:xVal>
            <c:numRef>
              <c:f>Sheet1!$A$2:$A$9</c:f>
              <c:numCache>
                <c:formatCode>General</c:formatCode>
                <c:ptCount val="8"/>
                <c:pt idx="0">
                  <c:v>0</c:v>
                </c:pt>
                <c:pt idx="1">
                  <c:v>2</c:v>
                </c:pt>
                <c:pt idx="2">
                  <c:v>4</c:v>
                </c:pt>
                <c:pt idx="3">
                  <c:v>6</c:v>
                </c:pt>
                <c:pt idx="4">
                  <c:v>12</c:v>
                </c:pt>
                <c:pt idx="5">
                  <c:v>24</c:v>
                </c:pt>
                <c:pt idx="6">
                  <c:v>36</c:v>
                </c:pt>
                <c:pt idx="7">
                  <c:v>52</c:v>
                </c:pt>
              </c:numCache>
            </c:numRef>
          </c:xVal>
          <c:yVal>
            <c:numRef>
              <c:f>Sheet1!$C$2:$C$9</c:f>
              <c:numCache>
                <c:formatCode>0.0</c:formatCode>
                <c:ptCount val="8"/>
                <c:pt idx="1">
                  <c:v>6.3</c:v>
                </c:pt>
                <c:pt idx="2">
                  <c:v>-8.9</c:v>
                </c:pt>
                <c:pt idx="3">
                  <c:v>-9</c:v>
                </c:pt>
                <c:pt idx="4">
                  <c:v>-22.3</c:v>
                </c:pt>
                <c:pt idx="5">
                  <c:v>-21.5</c:v>
                </c:pt>
                <c:pt idx="6">
                  <c:v>-26.9</c:v>
                </c:pt>
                <c:pt idx="7">
                  <c:v>-42.7</c:v>
                </c:pt>
              </c:numCache>
            </c:numRef>
          </c:yVal>
          <c:smooth val="0"/>
          <c:extLst>
            <c:ext xmlns:c16="http://schemas.microsoft.com/office/drawing/2014/chart" uri="{C3380CC4-5D6E-409C-BE32-E72D297353CC}">
              <c16:uniqueId val="{00000007-6D90-438F-8F9A-6A71D8919785}"/>
            </c:ext>
          </c:extLst>
        </c:ser>
        <c:dLbls>
          <c:showLegendKey val="0"/>
          <c:showVal val="0"/>
          <c:showCatName val="0"/>
          <c:showSerName val="0"/>
          <c:showPercent val="0"/>
          <c:showBubbleSize val="0"/>
        </c:dLbls>
        <c:axId val="164443264"/>
        <c:axId val="164444800"/>
      </c:scatterChart>
      <c:valAx>
        <c:axId val="164443264"/>
        <c:scaling>
          <c:orientation val="minMax"/>
          <c:max val="52"/>
          <c:min val="0"/>
        </c:scaling>
        <c:delete val="0"/>
        <c:axPos val="b"/>
        <c:numFmt formatCode="General" sourceLinked="1"/>
        <c:majorTickMark val="out"/>
        <c:minorTickMark val="none"/>
        <c:tickLblPos val="low"/>
        <c:spPr>
          <a:ln>
            <a:solidFill>
              <a:schemeClr val="tx1"/>
            </a:solidFill>
          </a:ln>
        </c:spPr>
        <c:txPr>
          <a:bodyPr/>
          <a:lstStyle/>
          <a:p>
            <a:pPr>
              <a:defRPr sz="1200">
                <a:solidFill>
                  <a:schemeClr val="tx1"/>
                </a:solidFill>
                <a:latin typeface="Arial" panose="020B0604020202020204" pitchFamily="34" charset="0"/>
                <a:cs typeface="Arial" panose="020B0604020202020204" pitchFamily="34" charset="0"/>
              </a:defRPr>
            </a:pPr>
            <a:endParaRPr lang="en-US"/>
          </a:p>
        </c:txPr>
        <c:crossAx val="164444800"/>
        <c:crossesAt val="-250"/>
        <c:crossBetween val="midCat"/>
        <c:majorUnit val="4"/>
      </c:valAx>
      <c:valAx>
        <c:axId val="164444800"/>
        <c:scaling>
          <c:orientation val="minMax"/>
        </c:scaling>
        <c:delete val="0"/>
        <c:axPos val="l"/>
        <c:numFmt formatCode="0" sourceLinked="0"/>
        <c:majorTickMark val="out"/>
        <c:minorTickMark val="none"/>
        <c:tickLblPos val="nextTo"/>
        <c:spPr>
          <a:ln>
            <a:solidFill>
              <a:schemeClr val="tx1"/>
            </a:solidFill>
          </a:ln>
        </c:spPr>
        <c:txPr>
          <a:bodyPr/>
          <a:lstStyle/>
          <a:p>
            <a:pPr>
              <a:defRPr sz="1200">
                <a:solidFill>
                  <a:schemeClr val="tx1"/>
                </a:solidFill>
                <a:latin typeface="Arial" panose="020B0604020202020204" pitchFamily="34" charset="0"/>
                <a:cs typeface="Arial" panose="020B0604020202020204" pitchFamily="34" charset="0"/>
              </a:defRPr>
            </a:pPr>
            <a:endParaRPr lang="en-US"/>
          </a:p>
        </c:txPr>
        <c:crossAx val="164443264"/>
        <c:crossesAt val="-150"/>
        <c:crossBetween val="midCat"/>
      </c:valAx>
      <c:spPr>
        <a:noFill/>
        <a:ln w="25400">
          <a:noFill/>
        </a:ln>
      </c:spPr>
    </c:plotArea>
    <c:legend>
      <c:legendPos val="t"/>
      <c:layout>
        <c:manualLayout>
          <c:xMode val="edge"/>
          <c:yMode val="edge"/>
          <c:x val="0.32006203769983299"/>
          <c:y val="5.9258844499192775E-2"/>
          <c:w val="0.45075936530660943"/>
          <c:h val="8.786676056196481E-2"/>
        </c:manualLayout>
      </c:layout>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01463128447564E-2"/>
          <c:y val="0.14193651508428556"/>
          <c:w val="0.745625885404961"/>
          <c:h val="0.60405144825262957"/>
        </c:manualLayout>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rgbClr val="043673"/>
              </a:solidFill>
            </c:spPr>
            <c:extLst>
              <c:ext xmlns:c16="http://schemas.microsoft.com/office/drawing/2014/chart" uri="{C3380CC4-5D6E-409C-BE32-E72D297353CC}">
                <c16:uniqueId val="{00000001-6D41-45A4-937A-DCA51E7C29A7}"/>
              </c:ext>
            </c:extLst>
          </c:dPt>
          <c:dPt>
            <c:idx val="1"/>
            <c:invertIfNegative val="0"/>
            <c:bubble3D val="0"/>
            <c:spPr>
              <a:solidFill>
                <a:srgbClr val="5EC8DA"/>
              </a:solidFill>
            </c:spPr>
            <c:extLst>
              <c:ext xmlns:c16="http://schemas.microsoft.com/office/drawing/2014/chart" uri="{C3380CC4-5D6E-409C-BE32-E72D297353CC}">
                <c16:uniqueId val="{00000003-6D41-45A4-937A-DCA51E7C29A7}"/>
              </c:ext>
            </c:extLst>
          </c:dPt>
          <c:dPt>
            <c:idx val="2"/>
            <c:invertIfNegative val="0"/>
            <c:bubble3D val="0"/>
            <c:spPr>
              <a:pattFill prst="pct50">
                <a:fgClr>
                  <a:schemeClr val="tx2">
                    <a:lumMod val="95000"/>
                    <a:lumOff val="5000"/>
                  </a:schemeClr>
                </a:fgClr>
                <a:bgClr>
                  <a:schemeClr val="bg1">
                    <a:lumMod val="50000"/>
                  </a:schemeClr>
                </a:bgClr>
              </a:pattFill>
              <a:ln>
                <a:solidFill>
                  <a:schemeClr val="tx2"/>
                </a:solidFill>
              </a:ln>
            </c:spPr>
            <c:extLst>
              <c:ext xmlns:c16="http://schemas.microsoft.com/office/drawing/2014/chart" uri="{C3380CC4-5D6E-409C-BE32-E72D297353CC}">
                <c16:uniqueId val="{00000005-6D41-45A4-937A-DCA51E7C29A7}"/>
              </c:ext>
            </c:extLst>
          </c:dPt>
          <c:dLbls>
            <c:dLbl>
              <c:idx val="0"/>
              <c:layout>
                <c:manualLayout>
                  <c:x val="-4.4390399230473205E-3"/>
                  <c:y val="-6.01141146536449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41-45A4-937A-DCA51E7C29A7}"/>
                </c:ext>
              </c:extLst>
            </c:dLbl>
            <c:dLbl>
              <c:idx val="1"/>
              <c:layout>
                <c:manualLayout>
                  <c:x val="-5.0306206372013797E-3"/>
                  <c:y val="-4.7913412086988558E-2"/>
                </c:manualLayout>
              </c:layout>
              <c:numFmt formatCode="0.0" sourceLinked="0"/>
              <c:spPr>
                <a:noFill/>
                <a:ln>
                  <a:noFill/>
                </a:ln>
              </c:spPr>
              <c:txPr>
                <a:bodyPr/>
                <a:lstStyle/>
                <a:p>
                  <a:pPr>
                    <a:defRPr sz="1200"/>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769418326410043"/>
                      <c:h val="8.0948536967622817E-2"/>
                    </c:manualLayout>
                  </c15:layout>
                </c:ext>
                <c:ext xmlns:c16="http://schemas.microsoft.com/office/drawing/2014/chart" uri="{C3380CC4-5D6E-409C-BE32-E72D297353CC}">
                  <c16:uniqueId val="{00000003-6D41-45A4-937A-DCA51E7C29A7}"/>
                </c:ext>
              </c:extLst>
            </c:dLbl>
            <c:numFmt formatCode="#,##0.0" sourceLinked="0"/>
            <c:spPr>
              <a:noFill/>
              <a:ln>
                <a:noFill/>
              </a:ln>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BarType val="both"/>
            <c:errValType val="cust"/>
            <c:noEndCap val="0"/>
            <c:plus>
              <c:numRef>
                <c:f>Sheet1!$B$11:$B$12</c:f>
                <c:numCache>
                  <c:formatCode>General</c:formatCode>
                  <c:ptCount val="2"/>
                  <c:pt idx="0">
                    <c:v>13.8</c:v>
                  </c:pt>
                  <c:pt idx="1">
                    <c:v>13.5</c:v>
                  </c:pt>
                </c:numCache>
              </c:numRef>
            </c:plus>
            <c:minus>
              <c:numRef>
                <c:f>Sheet1!$B$11:$B$12</c:f>
                <c:numCache>
                  <c:formatCode>General</c:formatCode>
                  <c:ptCount val="2"/>
                  <c:pt idx="0">
                    <c:v>13.8</c:v>
                  </c:pt>
                  <c:pt idx="1">
                    <c:v>13.5</c:v>
                  </c:pt>
                </c:numCache>
              </c:numRef>
            </c:minus>
            <c:spPr>
              <a:ln>
                <a:solidFill>
                  <a:schemeClr val="tx1"/>
                </a:solidFill>
              </a:ln>
            </c:spPr>
          </c:errBars>
          <c:cat>
            <c:strRef>
              <c:f>Sheet1!$A$2:$A$3</c:f>
              <c:strCache>
                <c:ptCount val="2"/>
                <c:pt idx="0">
                  <c:v>Nintedanib (n=287)</c:v>
                </c:pt>
                <c:pt idx="1">
                  <c:v>Placebo (n=288)</c:v>
                </c:pt>
              </c:strCache>
            </c:strRef>
          </c:cat>
          <c:val>
            <c:numRef>
              <c:f>Sheet1!$B$2:$B$3</c:f>
              <c:numCache>
                <c:formatCode>0.00</c:formatCode>
                <c:ptCount val="2"/>
                <c:pt idx="0">
                  <c:v>-52.4</c:v>
                </c:pt>
                <c:pt idx="1">
                  <c:v>-93.3</c:v>
                </c:pt>
              </c:numCache>
            </c:numRef>
          </c:val>
          <c:extLst>
            <c:ext xmlns:c16="http://schemas.microsoft.com/office/drawing/2014/chart" uri="{C3380CC4-5D6E-409C-BE32-E72D297353CC}">
              <c16:uniqueId val="{00000006-6D41-45A4-937A-DCA51E7C29A7}"/>
            </c:ext>
          </c:extLst>
        </c:ser>
        <c:dLbls>
          <c:showLegendKey val="0"/>
          <c:showVal val="0"/>
          <c:showCatName val="0"/>
          <c:showSerName val="0"/>
          <c:showPercent val="0"/>
          <c:showBubbleSize val="0"/>
        </c:dLbls>
        <c:gapWidth val="55"/>
        <c:axId val="164302208"/>
        <c:axId val="164304000"/>
      </c:barChart>
      <c:catAx>
        <c:axId val="164302208"/>
        <c:scaling>
          <c:orientation val="minMax"/>
        </c:scaling>
        <c:delete val="0"/>
        <c:axPos val="b"/>
        <c:numFmt formatCode="General" sourceLinked="0"/>
        <c:majorTickMark val="out"/>
        <c:minorTickMark val="none"/>
        <c:tickLblPos val="high"/>
        <c:spPr>
          <a:ln>
            <a:solidFill>
              <a:schemeClr val="tx1"/>
            </a:solidFill>
          </a:ln>
        </c:spPr>
        <c:txPr>
          <a:bodyPr/>
          <a:lstStyle/>
          <a:p>
            <a:pPr>
              <a:defRPr sz="1200"/>
            </a:pPr>
            <a:endParaRPr lang="en-US"/>
          </a:p>
        </c:txPr>
        <c:crossAx val="164304000"/>
        <c:crosses val="autoZero"/>
        <c:auto val="1"/>
        <c:lblAlgn val="ctr"/>
        <c:lblOffset val="100"/>
        <c:noMultiLvlLbl val="0"/>
      </c:catAx>
      <c:valAx>
        <c:axId val="164304000"/>
        <c:scaling>
          <c:orientation val="minMax"/>
          <c:min val="-120"/>
        </c:scaling>
        <c:delete val="0"/>
        <c:axPos val="l"/>
        <c:numFmt formatCode="0" sourceLinked="0"/>
        <c:majorTickMark val="out"/>
        <c:minorTickMark val="none"/>
        <c:tickLblPos val="nextTo"/>
        <c:spPr>
          <a:ln>
            <a:solidFill>
              <a:schemeClr val="tx1"/>
            </a:solidFill>
          </a:ln>
        </c:spPr>
        <c:txPr>
          <a:bodyPr/>
          <a:lstStyle/>
          <a:p>
            <a:pPr>
              <a:defRPr sz="1200"/>
            </a:pPr>
            <a:endParaRPr lang="en-US"/>
          </a:p>
        </c:txPr>
        <c:crossAx val="164302208"/>
        <c:crosses val="autoZero"/>
        <c:crossBetween val="between"/>
      </c:valAx>
      <c:spPr>
        <a:noFill/>
        <a:ln w="25401">
          <a:noFill/>
        </a:ln>
      </c:spPr>
    </c:plotArea>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581019504185784"/>
          <c:y val="2.8321301121876138E-2"/>
          <c:w val="0.76717117647684219"/>
          <c:h val="0.88921952826245565"/>
        </c:manualLayout>
      </c:layout>
      <c:bubbleChart>
        <c:varyColors val="0"/>
        <c:ser>
          <c:idx val="0"/>
          <c:order val="0"/>
          <c:spPr>
            <a:solidFill>
              <a:sysClr val="windowText" lastClr="000000"/>
            </a:solidFill>
            <a:ln>
              <a:solidFill>
                <a:sysClr val="windowText" lastClr="000000"/>
              </a:solidFill>
            </a:ln>
          </c:spPr>
          <c:invertIfNegative val="0"/>
          <c:dPt>
            <c:idx val="2"/>
            <c:invertIfNegative val="0"/>
            <c:bubble3D val="0"/>
            <c:extLst>
              <c:ext xmlns:c16="http://schemas.microsoft.com/office/drawing/2014/chart" uri="{C3380CC4-5D6E-409C-BE32-E72D297353CC}">
                <c16:uniqueId val="{00000000-0775-4D5D-A8E1-5B6F0B439FB9}"/>
              </c:ext>
            </c:extLst>
          </c:dPt>
          <c:dPt>
            <c:idx val="5"/>
            <c:invertIfNegative val="0"/>
            <c:bubble3D val="0"/>
            <c:extLst>
              <c:ext xmlns:c16="http://schemas.microsoft.com/office/drawing/2014/chart" uri="{C3380CC4-5D6E-409C-BE32-E72D297353CC}">
                <c16:uniqueId val="{00000001-0775-4D5D-A8E1-5B6F0B439FB9}"/>
              </c:ext>
            </c:extLst>
          </c:dPt>
          <c:dPt>
            <c:idx val="8"/>
            <c:invertIfNegative val="0"/>
            <c:bubble3D val="0"/>
            <c:extLst>
              <c:ext xmlns:c16="http://schemas.microsoft.com/office/drawing/2014/chart" uri="{C3380CC4-5D6E-409C-BE32-E72D297353CC}">
                <c16:uniqueId val="{00000002-0775-4D5D-A8E1-5B6F0B439FB9}"/>
              </c:ext>
            </c:extLst>
          </c:dPt>
          <c:dPt>
            <c:idx val="9"/>
            <c:invertIfNegative val="0"/>
            <c:bubble3D val="0"/>
            <c:extLst>
              <c:ext xmlns:c16="http://schemas.microsoft.com/office/drawing/2014/chart" uri="{C3380CC4-5D6E-409C-BE32-E72D297353CC}">
                <c16:uniqueId val="{00000003-0775-4D5D-A8E1-5B6F0B439FB9}"/>
              </c:ext>
            </c:extLst>
          </c:dPt>
          <c:dPt>
            <c:idx val="13"/>
            <c:invertIfNegative val="0"/>
            <c:bubble3D val="0"/>
            <c:extLst>
              <c:ext xmlns:c16="http://schemas.microsoft.com/office/drawing/2014/chart" uri="{C3380CC4-5D6E-409C-BE32-E72D297353CC}">
                <c16:uniqueId val="{00000004-0775-4D5D-A8E1-5B6F0B439FB9}"/>
              </c:ext>
            </c:extLst>
          </c:dPt>
          <c:dPt>
            <c:idx val="14"/>
            <c:invertIfNegative val="0"/>
            <c:bubble3D val="0"/>
            <c:extLst>
              <c:ext xmlns:c16="http://schemas.microsoft.com/office/drawing/2014/chart" uri="{C3380CC4-5D6E-409C-BE32-E72D297353CC}">
                <c16:uniqueId val="{00000005-0775-4D5D-A8E1-5B6F0B439FB9}"/>
              </c:ext>
            </c:extLst>
          </c:dPt>
          <c:errBars>
            <c:errDir val="x"/>
            <c:errBarType val="both"/>
            <c:errValType val="cust"/>
            <c:noEndCap val="0"/>
            <c:plus>
              <c:numRef>
                <c:f>CVd!$M$2:$M$19</c:f>
                <c:numCache>
                  <c:formatCode>General</c:formatCode>
                  <c:ptCount val="18"/>
                  <c:pt idx="0">
                    <c:v>38.06</c:v>
                  </c:pt>
                  <c:pt idx="1">
                    <c:v>53.39</c:v>
                  </c:pt>
                  <c:pt idx="2">
                    <c:v>54.239999999999995</c:v>
                  </c:pt>
                  <c:pt idx="3">
                    <c:v>48.930000000000007</c:v>
                  </c:pt>
                  <c:pt idx="4">
                    <c:v>60.730000000000004</c:v>
                  </c:pt>
                  <c:pt idx="5">
                    <c:v>54.260000000000005</c:v>
                  </c:pt>
                  <c:pt idx="6">
                    <c:v>53.1</c:v>
                  </c:pt>
                  <c:pt idx="7">
                    <c:v>43.849999999999994</c:v>
                  </c:pt>
                  <c:pt idx="8">
                    <c:v>76.58</c:v>
                  </c:pt>
                  <c:pt idx="9">
                    <c:v>43.000000000000007</c:v>
                  </c:pt>
                  <c:pt idx="10">
                    <c:v>82.31</c:v>
                  </c:pt>
                  <c:pt idx="11">
                    <c:v>46.679999999999993</c:v>
                  </c:pt>
                  <c:pt idx="12">
                    <c:v>77.400000000000006</c:v>
                  </c:pt>
                  <c:pt idx="13">
                    <c:v>156.32999999999998</c:v>
                  </c:pt>
                  <c:pt idx="14">
                    <c:v>56.24</c:v>
                  </c:pt>
                  <c:pt idx="15">
                    <c:v>75.820000000000007</c:v>
                  </c:pt>
                  <c:pt idx="16">
                    <c:v>80.42</c:v>
                  </c:pt>
                  <c:pt idx="17">
                    <c:v>150.31</c:v>
                  </c:pt>
                </c:numCache>
              </c:numRef>
            </c:plus>
            <c:minus>
              <c:numRef>
                <c:f>CVd!$L$2:$L$19</c:f>
                <c:numCache>
                  <c:formatCode>General</c:formatCode>
                  <c:ptCount val="18"/>
                  <c:pt idx="0">
                    <c:v>38.07</c:v>
                  </c:pt>
                  <c:pt idx="1">
                    <c:v>53.39</c:v>
                  </c:pt>
                  <c:pt idx="2">
                    <c:v>54.239999999999995</c:v>
                  </c:pt>
                  <c:pt idx="3">
                    <c:v>48.92</c:v>
                  </c:pt>
                  <c:pt idx="4">
                    <c:v>60.73</c:v>
                  </c:pt>
                  <c:pt idx="5">
                    <c:v>54.26</c:v>
                  </c:pt>
                  <c:pt idx="6">
                    <c:v>53.1</c:v>
                  </c:pt>
                  <c:pt idx="7">
                    <c:v>43.86</c:v>
                  </c:pt>
                  <c:pt idx="8">
                    <c:v>76.59</c:v>
                  </c:pt>
                  <c:pt idx="9">
                    <c:v>42.99</c:v>
                  </c:pt>
                  <c:pt idx="10">
                    <c:v>82.31</c:v>
                  </c:pt>
                  <c:pt idx="11">
                    <c:v>46.67</c:v>
                  </c:pt>
                  <c:pt idx="12">
                    <c:v>77.400000000000006</c:v>
                  </c:pt>
                  <c:pt idx="13">
                    <c:v>156.32</c:v>
                  </c:pt>
                  <c:pt idx="14">
                    <c:v>56.23</c:v>
                  </c:pt>
                  <c:pt idx="15">
                    <c:v>75.819999999999993</c:v>
                  </c:pt>
                  <c:pt idx="16">
                    <c:v>80.419999999999987</c:v>
                  </c:pt>
                  <c:pt idx="17">
                    <c:v>150.31</c:v>
                  </c:pt>
                </c:numCache>
              </c:numRef>
            </c:minus>
            <c:spPr>
              <a:ln w="15875">
                <a:solidFill>
                  <a:sysClr val="windowText" lastClr="000000"/>
                </a:solidFill>
              </a:ln>
            </c:spPr>
          </c:errBars>
          <c:xVal>
            <c:numRef>
              <c:f>CVd!$I$2:$I$19</c:f>
              <c:numCache>
                <c:formatCode>General</c:formatCode>
                <c:ptCount val="18"/>
                <c:pt idx="0">
                  <c:v>40.950000000000003</c:v>
                </c:pt>
                <c:pt idx="1">
                  <c:v>56.56</c:v>
                </c:pt>
                <c:pt idx="2">
                  <c:v>25.33</c:v>
                </c:pt>
                <c:pt idx="3">
                  <c:v>29.86</c:v>
                </c:pt>
                <c:pt idx="4">
                  <c:v>57.22</c:v>
                </c:pt>
                <c:pt idx="5">
                  <c:v>26.33</c:v>
                </c:pt>
                <c:pt idx="6">
                  <c:v>55.4</c:v>
                </c:pt>
                <c:pt idx="7">
                  <c:v>34.56</c:v>
                </c:pt>
                <c:pt idx="8">
                  <c:v>58.55</c:v>
                </c:pt>
                <c:pt idx="9">
                  <c:v>44.4</c:v>
                </c:pt>
                <c:pt idx="10">
                  <c:v>28.07</c:v>
                </c:pt>
                <c:pt idx="11">
                  <c:v>45.84</c:v>
                </c:pt>
                <c:pt idx="12">
                  <c:v>44.5</c:v>
                </c:pt>
                <c:pt idx="13">
                  <c:v>-20.350000000000001</c:v>
                </c:pt>
                <c:pt idx="14">
                  <c:v>39.65</c:v>
                </c:pt>
                <c:pt idx="15">
                  <c:v>10.27</c:v>
                </c:pt>
                <c:pt idx="16">
                  <c:v>43.41</c:v>
                </c:pt>
                <c:pt idx="17">
                  <c:v>178.43</c:v>
                </c:pt>
              </c:numCache>
            </c:numRef>
          </c:xVal>
          <c:yVal>
            <c:numRef>
              <c:f>CVd!$J$2:$J$19</c:f>
              <c:numCache>
                <c:formatCode>General</c:formatCode>
                <c:ptCount val="18"/>
                <c:pt idx="0">
                  <c:v>1</c:v>
                </c:pt>
                <c:pt idx="1">
                  <c:v>2.5</c:v>
                </c:pt>
                <c:pt idx="2">
                  <c:v>3.6</c:v>
                </c:pt>
                <c:pt idx="3">
                  <c:v>5.4</c:v>
                </c:pt>
                <c:pt idx="4">
                  <c:v>6.5</c:v>
                </c:pt>
                <c:pt idx="5">
                  <c:v>8.3000000000000007</c:v>
                </c:pt>
                <c:pt idx="6">
                  <c:v>9.4</c:v>
                </c:pt>
                <c:pt idx="7">
                  <c:v>11</c:v>
                </c:pt>
                <c:pt idx="8">
                  <c:v>12.1</c:v>
                </c:pt>
                <c:pt idx="9">
                  <c:v>13.8</c:v>
                </c:pt>
                <c:pt idx="10">
                  <c:v>14.7</c:v>
                </c:pt>
                <c:pt idx="11">
                  <c:v>16.399999999999999</c:v>
                </c:pt>
                <c:pt idx="12">
                  <c:v>17.5</c:v>
                </c:pt>
                <c:pt idx="13">
                  <c:v>18.600000000000001</c:v>
                </c:pt>
                <c:pt idx="14">
                  <c:v>20.3</c:v>
                </c:pt>
                <c:pt idx="15">
                  <c:v>21.4</c:v>
                </c:pt>
                <c:pt idx="16">
                  <c:v>22.5</c:v>
                </c:pt>
                <c:pt idx="17">
                  <c:v>23.8</c:v>
                </c:pt>
              </c:numCache>
            </c:numRef>
          </c:yVal>
          <c:bubbleSize>
            <c:numRef>
              <c:f>CVd!$K$2:$K$19</c:f>
              <c:numCache>
                <c:formatCode>General</c:formatCode>
                <c:ptCount val="18"/>
                <c:pt idx="0">
                  <c:v>575</c:v>
                </c:pt>
                <c:pt idx="1">
                  <c:v>299</c:v>
                </c:pt>
                <c:pt idx="2">
                  <c:v>276</c:v>
                </c:pt>
                <c:pt idx="3">
                  <c:v>350</c:v>
                </c:pt>
                <c:pt idx="4">
                  <c:v>225</c:v>
                </c:pt>
                <c:pt idx="5">
                  <c:v>278</c:v>
                </c:pt>
                <c:pt idx="6">
                  <c:v>297</c:v>
                </c:pt>
                <c:pt idx="7">
                  <c:v>432</c:v>
                </c:pt>
                <c:pt idx="8">
                  <c:v>143</c:v>
                </c:pt>
                <c:pt idx="9">
                  <c:v>453</c:v>
                </c:pt>
                <c:pt idx="10">
                  <c:v>122</c:v>
                </c:pt>
                <c:pt idx="11">
                  <c:v>386</c:v>
                </c:pt>
                <c:pt idx="12">
                  <c:v>143</c:v>
                </c:pt>
                <c:pt idx="13">
                  <c:v>36</c:v>
                </c:pt>
                <c:pt idx="14">
                  <c:v>265</c:v>
                </c:pt>
                <c:pt idx="15">
                  <c:v>142</c:v>
                </c:pt>
                <c:pt idx="16">
                  <c:v>130</c:v>
                </c:pt>
                <c:pt idx="17">
                  <c:v>38</c:v>
                </c:pt>
              </c:numCache>
            </c:numRef>
          </c:bubbleSize>
          <c:bubble3D val="0"/>
          <c:extLst>
            <c:ext xmlns:c16="http://schemas.microsoft.com/office/drawing/2014/chart" uri="{C3380CC4-5D6E-409C-BE32-E72D297353CC}">
              <c16:uniqueId val="{00000006-0775-4D5D-A8E1-5B6F0B439FB9}"/>
            </c:ext>
          </c:extLst>
        </c:ser>
        <c:dLbls>
          <c:showLegendKey val="0"/>
          <c:showVal val="0"/>
          <c:showCatName val="0"/>
          <c:showSerName val="0"/>
          <c:showPercent val="0"/>
          <c:showBubbleSize val="0"/>
        </c:dLbls>
        <c:bubbleScale val="10"/>
        <c:showNegBubbles val="0"/>
        <c:axId val="203104256"/>
        <c:axId val="203105792"/>
      </c:bubbleChart>
      <c:valAx>
        <c:axId val="203104256"/>
        <c:scaling>
          <c:orientation val="minMax"/>
          <c:max val="400"/>
          <c:min val="-400"/>
        </c:scaling>
        <c:delete val="0"/>
        <c:axPos val="b"/>
        <c:numFmt formatCode="General" sourceLinked="0"/>
        <c:majorTickMark val="out"/>
        <c:minorTickMark val="none"/>
        <c:tickLblPos val="high"/>
        <c:spPr>
          <a:ln w="9525">
            <a:solidFill>
              <a:sysClr val="windowText" lastClr="000000"/>
            </a:solidFill>
          </a:ln>
        </c:spPr>
        <c:txPr>
          <a:bodyPr/>
          <a:lstStyle/>
          <a:p>
            <a:pPr>
              <a:defRPr sz="900" baseline="0">
                <a:solidFill>
                  <a:schemeClr val="tx1"/>
                </a:solidFill>
                <a:latin typeface="Arial" panose="020B0604020202020204" pitchFamily="34" charset="0"/>
                <a:cs typeface="Arial" panose="020B0604020202020204" pitchFamily="34" charset="0"/>
              </a:defRPr>
            </a:pPr>
            <a:endParaRPr lang="en-US"/>
          </a:p>
        </c:txPr>
        <c:crossAx val="203105792"/>
        <c:crosses val="max"/>
        <c:crossBetween val="midCat"/>
        <c:majorUnit val="100"/>
        <c:minorUnit val="50"/>
      </c:valAx>
      <c:valAx>
        <c:axId val="203105792"/>
        <c:scaling>
          <c:orientation val="maxMin"/>
          <c:max val="24.5"/>
          <c:min val="0.5"/>
        </c:scaling>
        <c:delete val="0"/>
        <c:axPos val="l"/>
        <c:numFmt formatCode="General" sourceLinked="1"/>
        <c:majorTickMark val="none"/>
        <c:minorTickMark val="none"/>
        <c:tickLblPos val="none"/>
        <c:spPr>
          <a:ln w="9525">
            <a:solidFill>
              <a:sysClr val="windowText" lastClr="000000"/>
            </a:solidFill>
          </a:ln>
        </c:spPr>
        <c:crossAx val="203104256"/>
        <c:crossesAt val="0"/>
        <c:crossBetween val="midCat"/>
      </c:valAx>
      <c:spPr>
        <a:noFill/>
        <a:ln w="25400">
          <a:noFill/>
        </a:ln>
      </c:spPr>
    </c:plotArea>
    <c:plotVisOnly val="1"/>
    <c:dispBlanksAs val="gap"/>
    <c:showDLblsOverMax val="0"/>
  </c:chart>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34209066184786"/>
          <c:y val="0.24037312251444659"/>
          <c:w val="0.88011654877372125"/>
          <c:h val="0.71381774696026146"/>
        </c:manualLayout>
      </c:layout>
      <c:barChart>
        <c:barDir val="col"/>
        <c:grouping val="clustered"/>
        <c:varyColors val="0"/>
        <c:ser>
          <c:idx val="0"/>
          <c:order val="0"/>
          <c:tx>
            <c:strRef>
              <c:f>Sheet1!$B$1</c:f>
              <c:strCache>
                <c:ptCount val="1"/>
                <c:pt idx="0">
                  <c:v>Nintedanib</c:v>
                </c:pt>
              </c:strCache>
            </c:strRef>
          </c:tx>
          <c:spPr>
            <a:solidFill>
              <a:srgbClr val="043673"/>
            </a:solidFill>
          </c:spPr>
          <c:invertIfNegative val="0"/>
          <c:dLbls>
            <c:dLbl>
              <c:idx val="0"/>
              <c:layout>
                <c:manualLayout>
                  <c:x val="-1.4730503700514806E-3"/>
                  <c:y val="-5.74565175532375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00-4313-B171-B6A432D02B10}"/>
                </c:ext>
              </c:extLst>
            </c:dLbl>
            <c:dLbl>
              <c:idx val="1"/>
              <c:layout>
                <c:manualLayout>
                  <c:x val="-3.0804774740084712E-3"/>
                  <c:y val="-6.690714022013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00-4313-B171-B6A432D02B10}"/>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Sheet1!$B$12:$B$13</c:f>
                <c:numCache>
                  <c:formatCode>General</c:formatCode>
                  <c:ptCount val="2"/>
                  <c:pt idx="0">
                    <c:v>19.3</c:v>
                  </c:pt>
                  <c:pt idx="1">
                    <c:v>19.8</c:v>
                  </c:pt>
                </c:numCache>
              </c:numRef>
            </c:plus>
            <c:minus>
              <c:numRef>
                <c:f>Sheet1!$B$12:$B$13</c:f>
                <c:numCache>
                  <c:formatCode>General</c:formatCode>
                  <c:ptCount val="2"/>
                  <c:pt idx="0">
                    <c:v>19.3</c:v>
                  </c:pt>
                  <c:pt idx="1">
                    <c:v>19.8</c:v>
                  </c:pt>
                </c:numCache>
              </c:numRef>
            </c:minus>
          </c:errBars>
          <c:cat>
            <c:strRef>
              <c:f>Sheet1!$A$2:$A$3</c:f>
              <c:strCache>
                <c:ptCount val="2"/>
                <c:pt idx="0">
                  <c:v>dcSSc</c:v>
                </c:pt>
                <c:pt idx="1">
                  <c:v>lcSSc</c:v>
                </c:pt>
              </c:strCache>
            </c:strRef>
          </c:cat>
          <c:val>
            <c:numRef>
              <c:f>Sheet1!$B$2:$B$3</c:f>
              <c:numCache>
                <c:formatCode>0.00</c:formatCode>
                <c:ptCount val="2"/>
                <c:pt idx="0">
                  <c:v>-55.4</c:v>
                </c:pt>
                <c:pt idx="1">
                  <c:v>-49.1</c:v>
                </c:pt>
              </c:numCache>
            </c:numRef>
          </c:val>
          <c:extLst>
            <c:ext xmlns:c16="http://schemas.microsoft.com/office/drawing/2014/chart" uri="{C3380CC4-5D6E-409C-BE32-E72D297353CC}">
              <c16:uniqueId val="{00000002-3400-4313-B171-B6A432D02B10}"/>
            </c:ext>
          </c:extLst>
        </c:ser>
        <c:ser>
          <c:idx val="1"/>
          <c:order val="1"/>
          <c:tx>
            <c:strRef>
              <c:f>Sheet1!$C$1</c:f>
              <c:strCache>
                <c:ptCount val="1"/>
                <c:pt idx="0">
                  <c:v>Placebo</c:v>
                </c:pt>
              </c:strCache>
            </c:strRef>
          </c:tx>
          <c:spPr>
            <a:solidFill>
              <a:srgbClr val="5EC8DA"/>
            </a:solidFill>
            <a:ln>
              <a:solidFill>
                <a:srgbClr val="7A99AC"/>
              </a:solidFill>
            </a:ln>
          </c:spPr>
          <c:invertIfNegative val="0"/>
          <c:dPt>
            <c:idx val="0"/>
            <c:invertIfNegative val="0"/>
            <c:bubble3D val="0"/>
            <c:spPr>
              <a:solidFill>
                <a:srgbClr val="5EC8DA"/>
              </a:solidFill>
              <a:ln>
                <a:noFill/>
              </a:ln>
            </c:spPr>
            <c:extLst>
              <c:ext xmlns:c16="http://schemas.microsoft.com/office/drawing/2014/chart" uri="{C3380CC4-5D6E-409C-BE32-E72D297353CC}">
                <c16:uniqueId val="{00000003-3400-4313-B171-B6A432D02B10}"/>
              </c:ext>
            </c:extLst>
          </c:dPt>
          <c:dPt>
            <c:idx val="1"/>
            <c:invertIfNegative val="0"/>
            <c:bubble3D val="0"/>
            <c:spPr>
              <a:solidFill>
                <a:srgbClr val="5EC8DA"/>
              </a:solidFill>
              <a:ln>
                <a:noFill/>
              </a:ln>
            </c:spPr>
            <c:extLst>
              <c:ext xmlns:c16="http://schemas.microsoft.com/office/drawing/2014/chart" uri="{C3380CC4-5D6E-409C-BE32-E72D297353CC}">
                <c16:uniqueId val="{00000004-3400-4313-B171-B6A432D02B10}"/>
              </c:ext>
            </c:extLst>
          </c:dPt>
          <c:dLbls>
            <c:dLbl>
              <c:idx val="0"/>
              <c:layout>
                <c:manualLayout>
                  <c:x val="1.4388497933715159E-3"/>
                  <c:y val="-6.12723930733282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00-4313-B171-B6A432D02B10}"/>
                </c:ext>
              </c:extLst>
            </c:dLbl>
            <c:dLbl>
              <c:idx val="1"/>
              <c:layout>
                <c:manualLayout>
                  <c:x val="-1.5402387370043486E-3"/>
                  <c:y val="-6.3502200519256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00-4313-B171-B6A432D02B10}"/>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Sheet1!$C$12:$C$13</c:f>
                <c:numCache>
                  <c:formatCode>General</c:formatCode>
                  <c:ptCount val="2"/>
                  <c:pt idx="0">
                    <c:v>19.100000000000001</c:v>
                  </c:pt>
                  <c:pt idx="1">
                    <c:v>19.2</c:v>
                  </c:pt>
                </c:numCache>
              </c:numRef>
            </c:plus>
            <c:minus>
              <c:numRef>
                <c:f>Sheet1!$C$12:$C$13</c:f>
                <c:numCache>
                  <c:formatCode>General</c:formatCode>
                  <c:ptCount val="2"/>
                  <c:pt idx="0">
                    <c:v>19.100000000000001</c:v>
                  </c:pt>
                  <c:pt idx="1">
                    <c:v>19.2</c:v>
                  </c:pt>
                </c:numCache>
              </c:numRef>
            </c:minus>
          </c:errBars>
          <c:cat>
            <c:strRef>
              <c:f>Sheet1!$A$2:$A$3</c:f>
              <c:strCache>
                <c:ptCount val="2"/>
                <c:pt idx="0">
                  <c:v>dcSSc</c:v>
                </c:pt>
                <c:pt idx="1">
                  <c:v>lcSSc</c:v>
                </c:pt>
              </c:strCache>
            </c:strRef>
          </c:cat>
          <c:val>
            <c:numRef>
              <c:f>Sheet1!$C$2:$C$3</c:f>
              <c:numCache>
                <c:formatCode>0.00</c:formatCode>
                <c:ptCount val="2"/>
                <c:pt idx="0">
                  <c:v>-112</c:v>
                </c:pt>
                <c:pt idx="1">
                  <c:v>-74.5</c:v>
                </c:pt>
              </c:numCache>
            </c:numRef>
          </c:val>
          <c:extLst>
            <c:ext xmlns:c16="http://schemas.microsoft.com/office/drawing/2014/chart" uri="{C3380CC4-5D6E-409C-BE32-E72D297353CC}">
              <c16:uniqueId val="{00000005-3400-4313-B171-B6A432D02B10}"/>
            </c:ext>
          </c:extLst>
        </c:ser>
        <c:dLbls>
          <c:showLegendKey val="0"/>
          <c:showVal val="0"/>
          <c:showCatName val="0"/>
          <c:showSerName val="0"/>
          <c:showPercent val="0"/>
          <c:showBubbleSize val="0"/>
        </c:dLbls>
        <c:gapWidth val="150"/>
        <c:axId val="165655680"/>
        <c:axId val="165657216"/>
      </c:barChart>
      <c:catAx>
        <c:axId val="165655680"/>
        <c:scaling>
          <c:orientation val="minMax"/>
        </c:scaling>
        <c:delete val="0"/>
        <c:axPos val="b"/>
        <c:numFmt formatCode="General" sourceLinked="0"/>
        <c:majorTickMark val="out"/>
        <c:minorTickMark val="none"/>
        <c:tickLblPos val="none"/>
        <c:spPr>
          <a:ln>
            <a:solidFill>
              <a:schemeClr val="tx1"/>
            </a:solidFill>
          </a:ln>
        </c:spPr>
        <c:crossAx val="165657216"/>
        <c:crosses val="autoZero"/>
        <c:auto val="1"/>
        <c:lblAlgn val="ctr"/>
        <c:lblOffset val="100"/>
        <c:noMultiLvlLbl val="0"/>
      </c:catAx>
      <c:valAx>
        <c:axId val="165657216"/>
        <c:scaling>
          <c:orientation val="minMax"/>
          <c:min val="-250"/>
        </c:scaling>
        <c:delete val="0"/>
        <c:axPos val="l"/>
        <c:numFmt formatCode="0" sourceLinked="0"/>
        <c:majorTickMark val="out"/>
        <c:minorTickMark val="none"/>
        <c:tickLblPos val="nextTo"/>
        <c:spPr>
          <a:ln>
            <a:solidFill>
              <a:schemeClr val="tx1"/>
            </a:solidFill>
          </a:ln>
        </c:spPr>
        <c:crossAx val="165655680"/>
        <c:crosses val="autoZero"/>
        <c:crossBetween val="between"/>
        <c:majorUnit val="50"/>
      </c:valAx>
      <c:spPr>
        <a:noFill/>
        <a:ln w="25400">
          <a:noFill/>
        </a:ln>
      </c:spPr>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34209066184786"/>
          <c:y val="0.16623973383844703"/>
          <c:w val="0.88011654877372125"/>
          <c:h val="0.75264723037766001"/>
        </c:manualLayout>
      </c:layout>
      <c:barChart>
        <c:barDir val="col"/>
        <c:grouping val="clustered"/>
        <c:varyColors val="0"/>
        <c:ser>
          <c:idx val="0"/>
          <c:order val="0"/>
          <c:tx>
            <c:strRef>
              <c:f>Sheet1!$B$1</c:f>
              <c:strCache>
                <c:ptCount val="1"/>
                <c:pt idx="0">
                  <c:v>Nintedanib</c:v>
                </c:pt>
              </c:strCache>
            </c:strRef>
          </c:tx>
          <c:spPr>
            <a:solidFill>
              <a:srgbClr val="043673"/>
            </a:solidFill>
          </c:spPr>
          <c:invertIfNegative val="0"/>
          <c:dLbls>
            <c:dLbl>
              <c:idx val="0"/>
              <c:layout>
                <c:manualLayout>
                  <c:x val="-1.4730503700514806E-3"/>
                  <c:y val="-5.74565175532375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78-45AC-A5A0-1D3F580572E0}"/>
                </c:ext>
              </c:extLst>
            </c:dLbl>
            <c:dLbl>
              <c:idx val="1"/>
              <c:layout>
                <c:manualLayout>
                  <c:x val="-3.0804774740084712E-3"/>
                  <c:y val="-6.690714022013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78-45AC-A5A0-1D3F580572E0}"/>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Sheet1!$B$12:$B$13</c:f>
                <c:numCache>
                  <c:formatCode>General</c:formatCode>
                  <c:ptCount val="2"/>
                  <c:pt idx="0">
                    <c:v>19.8</c:v>
                  </c:pt>
                  <c:pt idx="1">
                    <c:v>19.3</c:v>
                  </c:pt>
                </c:numCache>
              </c:numRef>
            </c:plus>
            <c:minus>
              <c:numRef>
                <c:f>Sheet1!$B$12:$B$13</c:f>
                <c:numCache>
                  <c:formatCode>General</c:formatCode>
                  <c:ptCount val="2"/>
                  <c:pt idx="0">
                    <c:v>19.8</c:v>
                  </c:pt>
                  <c:pt idx="1">
                    <c:v>19.3</c:v>
                  </c:pt>
                </c:numCache>
              </c:numRef>
            </c:minus>
          </c:errBars>
          <c:cat>
            <c:strRef>
              <c:f>Sheet1!$A$2:$A$3</c:f>
              <c:strCache>
                <c:ptCount val="2"/>
                <c:pt idx="0">
                  <c:v>Mycophenolate use</c:v>
                </c:pt>
                <c:pt idx="1">
                  <c:v>No mycophenolate use</c:v>
                </c:pt>
              </c:strCache>
            </c:strRef>
          </c:cat>
          <c:val>
            <c:numRef>
              <c:f>Sheet1!$B$2:$B$3</c:f>
              <c:numCache>
                <c:formatCode>0.00</c:formatCode>
                <c:ptCount val="2"/>
                <c:pt idx="0">
                  <c:v>-40.200000000000003</c:v>
                </c:pt>
                <c:pt idx="1">
                  <c:v>-63.9</c:v>
                </c:pt>
              </c:numCache>
            </c:numRef>
          </c:val>
          <c:extLst>
            <c:ext xmlns:c16="http://schemas.microsoft.com/office/drawing/2014/chart" uri="{C3380CC4-5D6E-409C-BE32-E72D297353CC}">
              <c16:uniqueId val="{00000002-6D78-45AC-A5A0-1D3F580572E0}"/>
            </c:ext>
          </c:extLst>
        </c:ser>
        <c:ser>
          <c:idx val="1"/>
          <c:order val="1"/>
          <c:tx>
            <c:strRef>
              <c:f>Sheet1!$C$1</c:f>
              <c:strCache>
                <c:ptCount val="1"/>
                <c:pt idx="0">
                  <c:v>Placebo</c:v>
                </c:pt>
              </c:strCache>
            </c:strRef>
          </c:tx>
          <c:spPr>
            <a:solidFill>
              <a:srgbClr val="5EC8DA"/>
            </a:solidFill>
            <a:ln>
              <a:noFill/>
            </a:ln>
          </c:spPr>
          <c:invertIfNegative val="0"/>
          <c:dLbls>
            <c:dLbl>
              <c:idx val="0"/>
              <c:layout>
                <c:manualLayout>
                  <c:x val="1.4388497933715159E-3"/>
                  <c:y val="-6.12723930733282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78-45AC-A5A0-1D3F580572E0}"/>
                </c:ext>
              </c:extLst>
            </c:dLbl>
            <c:dLbl>
              <c:idx val="1"/>
              <c:layout>
                <c:manualLayout>
                  <c:x val="-1.5402387370043486E-3"/>
                  <c:y val="-6.3502200519256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78-45AC-A5A0-1D3F580572E0}"/>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Sheet1!$C$12:$C$13</c:f>
                <c:numCache>
                  <c:formatCode>General</c:formatCode>
                  <c:ptCount val="2"/>
                  <c:pt idx="0">
                    <c:v>19.3</c:v>
                  </c:pt>
                  <c:pt idx="1">
                    <c:v>19</c:v>
                  </c:pt>
                </c:numCache>
              </c:numRef>
            </c:plus>
            <c:minus>
              <c:numRef>
                <c:f>Sheet1!$C$12:$C$13</c:f>
                <c:numCache>
                  <c:formatCode>General</c:formatCode>
                  <c:ptCount val="2"/>
                  <c:pt idx="0">
                    <c:v>19.3</c:v>
                  </c:pt>
                  <c:pt idx="1">
                    <c:v>19</c:v>
                  </c:pt>
                </c:numCache>
              </c:numRef>
            </c:minus>
          </c:errBars>
          <c:cat>
            <c:strRef>
              <c:f>Sheet1!$A$2:$A$3</c:f>
              <c:strCache>
                <c:ptCount val="2"/>
                <c:pt idx="0">
                  <c:v>Mycophenolate use</c:v>
                </c:pt>
                <c:pt idx="1">
                  <c:v>No mycophenolate use</c:v>
                </c:pt>
              </c:strCache>
            </c:strRef>
          </c:cat>
          <c:val>
            <c:numRef>
              <c:f>Sheet1!$C$2:$C$3</c:f>
              <c:numCache>
                <c:formatCode>0.00</c:formatCode>
                <c:ptCount val="2"/>
                <c:pt idx="0">
                  <c:v>-66.5</c:v>
                </c:pt>
                <c:pt idx="1">
                  <c:v>-119.3</c:v>
                </c:pt>
              </c:numCache>
            </c:numRef>
          </c:val>
          <c:extLst>
            <c:ext xmlns:c16="http://schemas.microsoft.com/office/drawing/2014/chart" uri="{C3380CC4-5D6E-409C-BE32-E72D297353CC}">
              <c16:uniqueId val="{00000005-6D78-45AC-A5A0-1D3F580572E0}"/>
            </c:ext>
          </c:extLst>
        </c:ser>
        <c:dLbls>
          <c:showLegendKey val="0"/>
          <c:showVal val="0"/>
          <c:showCatName val="0"/>
          <c:showSerName val="0"/>
          <c:showPercent val="0"/>
          <c:showBubbleSize val="0"/>
        </c:dLbls>
        <c:gapWidth val="150"/>
        <c:axId val="165508608"/>
        <c:axId val="165510144"/>
      </c:barChart>
      <c:catAx>
        <c:axId val="165508608"/>
        <c:scaling>
          <c:orientation val="minMax"/>
        </c:scaling>
        <c:delete val="0"/>
        <c:axPos val="b"/>
        <c:numFmt formatCode="General" sourceLinked="0"/>
        <c:majorTickMark val="out"/>
        <c:minorTickMark val="none"/>
        <c:tickLblPos val="none"/>
        <c:spPr>
          <a:ln>
            <a:solidFill>
              <a:schemeClr val="tx1"/>
            </a:solidFill>
          </a:ln>
        </c:spPr>
        <c:crossAx val="165510144"/>
        <c:crosses val="autoZero"/>
        <c:auto val="1"/>
        <c:lblAlgn val="ctr"/>
        <c:lblOffset val="100"/>
        <c:noMultiLvlLbl val="0"/>
      </c:catAx>
      <c:valAx>
        <c:axId val="165510144"/>
        <c:scaling>
          <c:orientation val="minMax"/>
          <c:min val="-250"/>
        </c:scaling>
        <c:delete val="0"/>
        <c:axPos val="l"/>
        <c:numFmt formatCode="0" sourceLinked="0"/>
        <c:majorTickMark val="out"/>
        <c:minorTickMark val="none"/>
        <c:tickLblPos val="nextTo"/>
        <c:spPr>
          <a:ln>
            <a:solidFill>
              <a:schemeClr val="tx1"/>
            </a:solidFill>
          </a:ln>
        </c:spPr>
        <c:txPr>
          <a:bodyPr/>
          <a:lstStyle/>
          <a:p>
            <a:pPr>
              <a:defRPr>
                <a:solidFill>
                  <a:schemeClr val="tx1"/>
                </a:solidFill>
              </a:defRPr>
            </a:pPr>
            <a:endParaRPr lang="en-US"/>
          </a:p>
        </c:txPr>
        <c:crossAx val="165508608"/>
        <c:crosses val="autoZero"/>
        <c:crossBetween val="between"/>
        <c:majorUnit val="50"/>
      </c:valAx>
      <c:spPr>
        <a:noFill/>
        <a:ln w="25401">
          <a:noFill/>
        </a:ln>
      </c:spPr>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34209066184786"/>
          <c:y val="0.24037312251444659"/>
          <c:w val="0.88011654877372125"/>
          <c:h val="0.71381774696026146"/>
        </c:manualLayout>
      </c:layout>
      <c:barChart>
        <c:barDir val="col"/>
        <c:grouping val="clustered"/>
        <c:varyColors val="0"/>
        <c:ser>
          <c:idx val="0"/>
          <c:order val="0"/>
          <c:tx>
            <c:strRef>
              <c:f>Sheet1!$B$1</c:f>
              <c:strCache>
                <c:ptCount val="1"/>
                <c:pt idx="0">
                  <c:v>Nintedanib</c:v>
                </c:pt>
              </c:strCache>
            </c:strRef>
          </c:tx>
          <c:spPr>
            <a:solidFill>
              <a:srgbClr val="043673"/>
            </a:solidFill>
          </c:spPr>
          <c:invertIfNegative val="0"/>
          <c:dLbls>
            <c:dLbl>
              <c:idx val="0"/>
              <c:layout>
                <c:manualLayout>
                  <c:x val="1.6074271039569906E-3"/>
                  <c:y val="-6.5087667810057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00-4313-B171-B6A432D02B10}"/>
                </c:ext>
              </c:extLst>
            </c:dLbl>
            <c:dLbl>
              <c:idx val="1"/>
              <c:layout>
                <c:manualLayout>
                  <c:x val="0"/>
                  <c:y val="-7.45376896935915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00-4313-B171-B6A432D02B10}"/>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Sheet1!$B$12:$B$13</c:f>
                <c:numCache>
                  <c:formatCode>General</c:formatCode>
                  <c:ptCount val="2"/>
                  <c:pt idx="0">
                    <c:v>18</c:v>
                  </c:pt>
                  <c:pt idx="1">
                    <c:v>21.8</c:v>
                  </c:pt>
                </c:numCache>
              </c:numRef>
            </c:plus>
            <c:minus>
              <c:numRef>
                <c:f>Sheet1!$B$12:$B$13</c:f>
                <c:numCache>
                  <c:formatCode>General</c:formatCode>
                  <c:ptCount val="2"/>
                  <c:pt idx="0">
                    <c:v>18</c:v>
                  </c:pt>
                  <c:pt idx="1">
                    <c:v>21.8</c:v>
                  </c:pt>
                </c:numCache>
              </c:numRef>
            </c:minus>
          </c:errBars>
          <c:cat>
            <c:strRef>
              <c:f>Sheet1!$A$2:$A$3</c:f>
              <c:strCache>
                <c:ptCount val="2"/>
                <c:pt idx="0">
                  <c:v>Positive</c:v>
                </c:pt>
                <c:pt idx="1">
                  <c:v>Negative</c:v>
                </c:pt>
              </c:strCache>
            </c:strRef>
          </c:cat>
          <c:val>
            <c:numRef>
              <c:f>Sheet1!$B$2:$B$3</c:f>
              <c:numCache>
                <c:formatCode>0.00</c:formatCode>
                <c:ptCount val="2"/>
                <c:pt idx="0">
                  <c:v>-63.6</c:v>
                </c:pt>
                <c:pt idx="1">
                  <c:v>-35.9</c:v>
                </c:pt>
              </c:numCache>
            </c:numRef>
          </c:val>
          <c:extLst>
            <c:ext xmlns:c16="http://schemas.microsoft.com/office/drawing/2014/chart" uri="{C3380CC4-5D6E-409C-BE32-E72D297353CC}">
              <c16:uniqueId val="{00000002-3400-4313-B171-B6A432D02B10}"/>
            </c:ext>
          </c:extLst>
        </c:ser>
        <c:ser>
          <c:idx val="1"/>
          <c:order val="1"/>
          <c:tx>
            <c:strRef>
              <c:f>Sheet1!$C$1</c:f>
              <c:strCache>
                <c:ptCount val="1"/>
                <c:pt idx="0">
                  <c:v>Placebo</c:v>
                </c:pt>
              </c:strCache>
            </c:strRef>
          </c:tx>
          <c:spPr>
            <a:solidFill>
              <a:srgbClr val="5EC8DA"/>
            </a:solidFill>
            <a:ln>
              <a:noFill/>
            </a:ln>
          </c:spPr>
          <c:invertIfNegative val="0"/>
          <c:dLbls>
            <c:dLbl>
              <c:idx val="0"/>
              <c:layout>
                <c:manualLayout>
                  <c:x val="1.4388497933714593E-3"/>
                  <c:y val="-5.74580195116412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00-4313-B171-B6A432D02B10}"/>
                </c:ext>
              </c:extLst>
            </c:dLbl>
            <c:dLbl>
              <c:idx val="1"/>
              <c:layout>
                <c:manualLayout>
                  <c:x val="1.5402387370041226E-3"/>
                  <c:y val="-7.11327499927154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00-4313-B171-B6A432D02B10}"/>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Sheet1!$C$12:$C$13</c:f>
                <c:numCache>
                  <c:formatCode>General</c:formatCode>
                  <c:ptCount val="2"/>
                  <c:pt idx="0">
                    <c:v>17.3</c:v>
                  </c:pt>
                  <c:pt idx="1">
                    <c:v>21.9</c:v>
                  </c:pt>
                </c:numCache>
              </c:numRef>
            </c:plus>
            <c:minus>
              <c:numRef>
                <c:f>Sheet1!$C$12:$C$13</c:f>
                <c:numCache>
                  <c:formatCode>General</c:formatCode>
                  <c:ptCount val="2"/>
                  <c:pt idx="0">
                    <c:v>17.3</c:v>
                  </c:pt>
                  <c:pt idx="1">
                    <c:v>21.9</c:v>
                  </c:pt>
                </c:numCache>
              </c:numRef>
            </c:minus>
          </c:errBars>
          <c:cat>
            <c:strRef>
              <c:f>Sheet1!$A$2:$A$3</c:f>
              <c:strCache>
                <c:ptCount val="2"/>
                <c:pt idx="0">
                  <c:v>Positive</c:v>
                </c:pt>
                <c:pt idx="1">
                  <c:v>Negative</c:v>
                </c:pt>
              </c:strCache>
            </c:strRef>
          </c:cat>
          <c:val>
            <c:numRef>
              <c:f>Sheet1!$C$2:$C$3</c:f>
              <c:numCache>
                <c:formatCode>0.00</c:formatCode>
                <c:ptCount val="2"/>
                <c:pt idx="0">
                  <c:v>-93.5</c:v>
                </c:pt>
                <c:pt idx="1">
                  <c:v>-93.1</c:v>
                </c:pt>
              </c:numCache>
            </c:numRef>
          </c:val>
          <c:extLst>
            <c:ext xmlns:c16="http://schemas.microsoft.com/office/drawing/2014/chart" uri="{C3380CC4-5D6E-409C-BE32-E72D297353CC}">
              <c16:uniqueId val="{00000005-3400-4313-B171-B6A432D02B10}"/>
            </c:ext>
          </c:extLst>
        </c:ser>
        <c:dLbls>
          <c:showLegendKey val="0"/>
          <c:showVal val="0"/>
          <c:showCatName val="0"/>
          <c:showSerName val="0"/>
          <c:showPercent val="0"/>
          <c:showBubbleSize val="0"/>
        </c:dLbls>
        <c:gapWidth val="150"/>
        <c:axId val="166228352"/>
        <c:axId val="166229888"/>
      </c:barChart>
      <c:catAx>
        <c:axId val="166228352"/>
        <c:scaling>
          <c:orientation val="minMax"/>
        </c:scaling>
        <c:delete val="0"/>
        <c:axPos val="b"/>
        <c:numFmt formatCode="General" sourceLinked="0"/>
        <c:majorTickMark val="out"/>
        <c:minorTickMark val="none"/>
        <c:tickLblPos val="none"/>
        <c:spPr>
          <a:ln>
            <a:solidFill>
              <a:schemeClr val="tx1"/>
            </a:solidFill>
          </a:ln>
        </c:spPr>
        <c:crossAx val="166229888"/>
        <c:crosses val="autoZero"/>
        <c:auto val="1"/>
        <c:lblAlgn val="ctr"/>
        <c:lblOffset val="100"/>
        <c:noMultiLvlLbl val="0"/>
      </c:catAx>
      <c:valAx>
        <c:axId val="166229888"/>
        <c:scaling>
          <c:orientation val="minMax"/>
          <c:min val="-250"/>
        </c:scaling>
        <c:delete val="0"/>
        <c:axPos val="l"/>
        <c:numFmt formatCode="0" sourceLinked="0"/>
        <c:majorTickMark val="out"/>
        <c:minorTickMark val="none"/>
        <c:tickLblPos val="nextTo"/>
        <c:spPr>
          <a:ln>
            <a:solidFill>
              <a:schemeClr val="tx1"/>
            </a:solidFill>
          </a:ln>
        </c:spPr>
        <c:crossAx val="166228352"/>
        <c:crosses val="autoZero"/>
        <c:crossBetween val="between"/>
        <c:majorUnit val="50"/>
      </c:valAx>
      <c:spPr>
        <a:noFill/>
        <a:ln w="25401">
          <a:noFill/>
        </a:ln>
      </c:spPr>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742590544166781"/>
          <c:y val="0.25047319484388242"/>
          <c:w val="0.71931030269955065"/>
          <c:h val="0.48104268973575365"/>
        </c:manualLayout>
      </c:layout>
      <c:bubbleChart>
        <c:varyColors val="0"/>
        <c:ser>
          <c:idx val="0"/>
          <c:order val="0"/>
          <c:spPr>
            <a:solidFill>
              <a:srgbClr val="000000"/>
            </a:solidFill>
            <a:ln>
              <a:solidFill>
                <a:srgbClr val="000000"/>
              </a:solidFill>
            </a:ln>
          </c:spPr>
          <c:invertIfNegative val="0"/>
          <c:dPt>
            <c:idx val="2"/>
            <c:invertIfNegative val="0"/>
            <c:bubble3D val="0"/>
            <c:extLst>
              <c:ext xmlns:c16="http://schemas.microsoft.com/office/drawing/2014/chart" uri="{C3380CC4-5D6E-409C-BE32-E72D297353CC}">
                <c16:uniqueId val="{00000000-2C9C-4A74-84A1-D8A17DC23177}"/>
              </c:ext>
            </c:extLst>
          </c:dPt>
          <c:dPt>
            <c:idx val="3"/>
            <c:invertIfNegative val="0"/>
            <c:bubble3D val="0"/>
            <c:extLst>
              <c:ext xmlns:c16="http://schemas.microsoft.com/office/drawing/2014/chart" uri="{C3380CC4-5D6E-409C-BE32-E72D297353CC}">
                <c16:uniqueId val="{00000001-2C9C-4A74-84A1-D8A17DC23177}"/>
              </c:ext>
            </c:extLst>
          </c:dPt>
          <c:dPt>
            <c:idx val="7"/>
            <c:invertIfNegative val="0"/>
            <c:bubble3D val="0"/>
            <c:extLst>
              <c:ext xmlns:c16="http://schemas.microsoft.com/office/drawing/2014/chart" uri="{C3380CC4-5D6E-409C-BE32-E72D297353CC}">
                <c16:uniqueId val="{00000002-2C9C-4A74-84A1-D8A17DC23177}"/>
              </c:ext>
            </c:extLst>
          </c:dPt>
          <c:dPt>
            <c:idx val="13"/>
            <c:invertIfNegative val="0"/>
            <c:bubble3D val="0"/>
            <c:extLst>
              <c:ext xmlns:c16="http://schemas.microsoft.com/office/drawing/2014/chart" uri="{C3380CC4-5D6E-409C-BE32-E72D297353CC}">
                <c16:uniqueId val="{00000003-2C9C-4A74-84A1-D8A17DC23177}"/>
              </c:ext>
            </c:extLst>
          </c:dPt>
          <c:dPt>
            <c:idx val="17"/>
            <c:invertIfNegative val="0"/>
            <c:bubble3D val="0"/>
            <c:extLst>
              <c:ext xmlns:c16="http://schemas.microsoft.com/office/drawing/2014/chart" uri="{C3380CC4-5D6E-409C-BE32-E72D297353CC}">
                <c16:uniqueId val="{00000004-2C9C-4A74-84A1-D8A17DC23177}"/>
              </c:ext>
            </c:extLst>
          </c:dPt>
          <c:dPt>
            <c:idx val="18"/>
            <c:invertIfNegative val="0"/>
            <c:bubble3D val="0"/>
            <c:extLst>
              <c:ext xmlns:c16="http://schemas.microsoft.com/office/drawing/2014/chart" uri="{C3380CC4-5D6E-409C-BE32-E72D297353CC}">
                <c16:uniqueId val="{00000005-2C9C-4A74-84A1-D8A17DC23177}"/>
              </c:ext>
            </c:extLst>
          </c:dPt>
          <c:errBars>
            <c:errDir val="x"/>
            <c:errBarType val="both"/>
            <c:errValType val="cust"/>
            <c:noEndCap val="0"/>
            <c:plus>
              <c:numRef>
                <c:f>CVd!$N$3:$N$15</c:f>
                <c:numCache>
                  <c:formatCode>General</c:formatCode>
                  <c:ptCount val="13"/>
                  <c:pt idx="0">
                    <c:v>38</c:v>
                  </c:pt>
                  <c:pt idx="1">
                    <c:v>45.999999999999993</c:v>
                  </c:pt>
                  <c:pt idx="2">
                    <c:v>66.799999999999983</c:v>
                  </c:pt>
                </c:numCache>
              </c:numRef>
            </c:plus>
            <c:minus>
              <c:numRef>
                <c:f>CVd!$M$3:$M$15</c:f>
                <c:numCache>
                  <c:formatCode>General</c:formatCode>
                  <c:ptCount val="13"/>
                  <c:pt idx="0">
                    <c:v>38.1</c:v>
                  </c:pt>
                  <c:pt idx="1">
                    <c:v>46</c:v>
                  </c:pt>
                  <c:pt idx="2">
                    <c:v>66.800000000000011</c:v>
                  </c:pt>
                </c:numCache>
              </c:numRef>
            </c:minus>
            <c:spPr>
              <a:ln w="12700">
                <a:solidFill>
                  <a:srgbClr val="000000"/>
                </a:solidFill>
              </a:ln>
            </c:spPr>
          </c:errBars>
          <c:xVal>
            <c:numRef>
              <c:f>CVd!$J$3:$J$10</c:f>
              <c:numCache>
                <c:formatCode>General</c:formatCode>
                <c:ptCount val="8"/>
                <c:pt idx="0">
                  <c:v>41</c:v>
                </c:pt>
                <c:pt idx="1">
                  <c:v>24.6</c:v>
                </c:pt>
                <c:pt idx="2">
                  <c:v>73.400000000000006</c:v>
                </c:pt>
              </c:numCache>
            </c:numRef>
          </c:xVal>
          <c:yVal>
            <c:numRef>
              <c:f>CVd!$K$3:$K$10</c:f>
              <c:numCache>
                <c:formatCode>General</c:formatCode>
                <c:ptCount val="8"/>
                <c:pt idx="0">
                  <c:v>1</c:v>
                </c:pt>
                <c:pt idx="1">
                  <c:v>3</c:v>
                </c:pt>
                <c:pt idx="2">
                  <c:v>4</c:v>
                </c:pt>
              </c:numCache>
            </c:numRef>
          </c:yVal>
          <c:bubbleSize>
            <c:numRef>
              <c:f>CVd!$L$3:$L$10</c:f>
              <c:numCache>
                <c:formatCode>General</c:formatCode>
                <c:ptCount val="8"/>
                <c:pt idx="0">
                  <c:v>575</c:v>
                </c:pt>
                <c:pt idx="1">
                  <c:v>396</c:v>
                </c:pt>
                <c:pt idx="2">
                  <c:v>179</c:v>
                </c:pt>
              </c:numCache>
            </c:numRef>
          </c:bubbleSize>
          <c:bubble3D val="0"/>
          <c:extLst>
            <c:ext xmlns:c16="http://schemas.microsoft.com/office/drawing/2014/chart" uri="{C3380CC4-5D6E-409C-BE32-E72D297353CC}">
              <c16:uniqueId val="{00000006-2C9C-4A74-84A1-D8A17DC23177}"/>
            </c:ext>
          </c:extLst>
        </c:ser>
        <c:dLbls>
          <c:showLegendKey val="0"/>
          <c:showVal val="0"/>
          <c:showCatName val="0"/>
          <c:showSerName val="0"/>
          <c:showPercent val="0"/>
          <c:showBubbleSize val="0"/>
        </c:dLbls>
        <c:bubbleScale val="10"/>
        <c:showNegBubbles val="0"/>
        <c:axId val="137579136"/>
        <c:axId val="137580928"/>
      </c:bubbleChart>
      <c:valAx>
        <c:axId val="137579136"/>
        <c:scaling>
          <c:orientation val="minMax"/>
        </c:scaling>
        <c:delete val="0"/>
        <c:axPos val="b"/>
        <c:numFmt formatCode="General" sourceLinked="0"/>
        <c:majorTickMark val="out"/>
        <c:minorTickMark val="none"/>
        <c:tickLblPos val="high"/>
        <c:spPr>
          <a:ln w="9525">
            <a:solidFill>
              <a:sysClr val="windowText" lastClr="000000"/>
            </a:solidFill>
          </a:ln>
        </c:spPr>
        <c:txPr>
          <a:bodyPr/>
          <a:lstStyle/>
          <a:p>
            <a:pPr>
              <a:defRPr b="0" baseline="0">
                <a:solidFill>
                  <a:srgbClr val="000001"/>
                </a:solidFill>
              </a:defRPr>
            </a:pPr>
            <a:endParaRPr lang="en-US"/>
          </a:p>
        </c:txPr>
        <c:crossAx val="137580928"/>
        <c:crosses val="max"/>
        <c:crossBetween val="midCat"/>
        <c:majorUnit val="20"/>
      </c:valAx>
      <c:valAx>
        <c:axId val="137580928"/>
        <c:scaling>
          <c:orientation val="maxMin"/>
          <c:max val="5"/>
          <c:min val="0.5"/>
        </c:scaling>
        <c:delete val="0"/>
        <c:axPos val="l"/>
        <c:numFmt formatCode="General" sourceLinked="1"/>
        <c:majorTickMark val="none"/>
        <c:minorTickMark val="none"/>
        <c:tickLblPos val="none"/>
        <c:spPr>
          <a:ln w="9525">
            <a:solidFill>
              <a:sysClr val="windowText" lastClr="000000"/>
            </a:solidFill>
          </a:ln>
        </c:spPr>
        <c:crossAx val="137579136"/>
        <c:crossesAt val="0"/>
        <c:crossBetween val="midCat"/>
      </c:valAx>
      <c:spPr>
        <a:noFill/>
        <a:ln w="25400">
          <a:noFill/>
        </a:ln>
      </c:spPr>
    </c:plotArea>
    <c:plotVisOnly val="1"/>
    <c:dispBlanksAs val="gap"/>
    <c:showDLblsOverMax val="0"/>
  </c:chart>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580534406487"/>
          <c:y val="0.18985974363551397"/>
          <c:w val="0.61783021500463708"/>
          <c:h val="0.72471564641677366"/>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2E6-4ACC-9FC1-A6F780E67D3E}"/>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82E6-4ACC-9FC1-A6F780E67D3E}"/>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82E6-4ACC-9FC1-A6F780E67D3E}"/>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82E6-4ACC-9FC1-A6F780E67D3E}"/>
              </c:ext>
            </c:extLst>
          </c:dPt>
          <c:dPt>
            <c:idx val="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9-82E6-4ACC-9FC1-A6F780E67D3E}"/>
              </c:ext>
            </c:extLst>
          </c:dPt>
          <c:dPt>
            <c:idx val="5"/>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B-82E6-4ACC-9FC1-A6F780E67D3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2E6-4ACC-9FC1-A6F780E67D3E}"/>
              </c:ext>
            </c:extLst>
          </c:dPt>
          <c:dPt>
            <c:idx val="7"/>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F-82E6-4ACC-9FC1-A6F780E67D3E}"/>
              </c:ext>
            </c:extLst>
          </c:dPt>
          <c:dPt>
            <c:idx val="8"/>
            <c:bubble3D val="0"/>
            <c:spPr>
              <a:solidFill>
                <a:schemeClr val="accent5"/>
              </a:solidFill>
              <a:ln w="19050">
                <a:solidFill>
                  <a:schemeClr val="lt1"/>
                </a:solidFill>
              </a:ln>
              <a:effectLst/>
            </c:spPr>
            <c:extLst>
              <c:ext xmlns:c16="http://schemas.microsoft.com/office/drawing/2014/chart" uri="{C3380CC4-5D6E-409C-BE32-E72D297353CC}">
                <c16:uniqueId val="{00000011-82E6-4ACC-9FC1-A6F780E67D3E}"/>
              </c:ext>
            </c:extLst>
          </c:dPt>
          <c:dLbls>
            <c:dLbl>
              <c:idx val="0"/>
              <c:layout>
                <c:manualLayout>
                  <c:x val="-0.18374668629129995"/>
                  <c:y val="8.71073654146618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E6-4ACC-9FC1-A6F780E67D3E}"/>
                </c:ext>
              </c:extLst>
            </c:dLbl>
            <c:dLbl>
              <c:idx val="1"/>
              <c:layout>
                <c:manualLayout>
                  <c:x val="-0.17802122004667234"/>
                  <c:y val="-0.163080465395206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E6-4ACC-9FC1-A6F780E67D3E}"/>
                </c:ext>
              </c:extLst>
            </c:dLbl>
            <c:dLbl>
              <c:idx val="2"/>
              <c:layout>
                <c:manualLayout>
                  <c:x val="6.7198182350414526E-2"/>
                  <c:y val="-0.202206435386402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E6-4ACC-9FC1-A6F780E67D3E}"/>
                </c:ext>
              </c:extLst>
            </c:dLbl>
            <c:dLbl>
              <c:idx val="3"/>
              <c:layout>
                <c:manualLayout>
                  <c:x val="0.17833899752959426"/>
                  <c:y val="-9.6209086879521524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E6-4ACC-9FC1-A6F780E67D3E}"/>
                </c:ext>
              </c:extLst>
            </c:dLbl>
            <c:dLbl>
              <c:idx val="4"/>
              <c:layout>
                <c:manualLayout>
                  <c:x val="-0.10267572573298279"/>
                  <c:y val="-2.55026705469657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2E6-4ACC-9FC1-A6F780E67D3E}"/>
                </c:ext>
              </c:extLst>
            </c:dLbl>
            <c:dLbl>
              <c:idx val="5"/>
              <c:layout>
                <c:manualLayout>
                  <c:x val="-0.105933863982688"/>
                  <c:y val="-3.9074223756335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2E6-4ACC-9FC1-A6F780E67D3E}"/>
                </c:ext>
              </c:extLst>
            </c:dLbl>
            <c:dLbl>
              <c:idx val="6"/>
              <c:layout>
                <c:manualLayout>
                  <c:x val="-9.6178599665688147E-2"/>
                  <c:y val="-8.3315850593778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2E6-4ACC-9FC1-A6F780E67D3E}"/>
                </c:ext>
              </c:extLst>
            </c:dLbl>
            <c:dLbl>
              <c:idx val="7"/>
              <c:layout>
                <c:manualLayout>
                  <c:x val="-1.1630296804340036E-2"/>
                  <c:y val="-0.136293565616432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2E6-4ACC-9FC1-A6F780E67D3E}"/>
                </c:ext>
              </c:extLst>
            </c:dLbl>
            <c:dLbl>
              <c:idx val="8"/>
              <c:layout>
                <c:manualLayout>
                  <c:x val="1.9649711238841454E-2"/>
                  <c:y val="-9.7578958135691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2E6-4ACC-9FC1-A6F780E67D3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HP</c:v>
                </c:pt>
                <c:pt idx="1">
                  <c:v>INSIP</c:v>
                </c:pt>
                <c:pt idx="2">
                  <c:v>Unclassifiable</c:v>
                </c:pt>
                <c:pt idx="3">
                  <c:v>Ra-ILD</c:v>
                </c:pt>
                <c:pt idx="4">
                  <c:v>SSC</c:v>
                </c:pt>
                <c:pt idx="5">
                  <c:v>Exp</c:v>
                </c:pt>
                <c:pt idx="6">
                  <c:v>MCTD</c:v>
                </c:pt>
                <c:pt idx="7">
                  <c:v>Sarc</c:v>
                </c:pt>
                <c:pt idx="8">
                  <c:v>Other</c:v>
                </c:pt>
              </c:strCache>
            </c:strRef>
          </c:cat>
          <c:val>
            <c:numRef>
              <c:f>Sheet1!$B$2:$B$10</c:f>
              <c:numCache>
                <c:formatCode>General</c:formatCode>
                <c:ptCount val="9"/>
                <c:pt idx="0">
                  <c:v>0.26100000000000001</c:v>
                </c:pt>
                <c:pt idx="1">
                  <c:v>0.189</c:v>
                </c:pt>
                <c:pt idx="2">
                  <c:v>0.17199999999999999</c:v>
                </c:pt>
                <c:pt idx="3">
                  <c:v>0.13400000000000001</c:v>
                </c:pt>
                <c:pt idx="4">
                  <c:v>5.8999999999999997E-2</c:v>
                </c:pt>
                <c:pt idx="5">
                  <c:v>5.8999999999999997E-2</c:v>
                </c:pt>
                <c:pt idx="6">
                  <c:v>2.9000000000000001E-2</c:v>
                </c:pt>
                <c:pt idx="7">
                  <c:v>1.7999999999999999E-2</c:v>
                </c:pt>
                <c:pt idx="8">
                  <c:v>0.08</c:v>
                </c:pt>
              </c:numCache>
            </c:numRef>
          </c:val>
          <c:extLst>
            <c:ext xmlns:c16="http://schemas.microsoft.com/office/drawing/2014/chart" uri="{C3380CC4-5D6E-409C-BE32-E72D297353CC}">
              <c16:uniqueId val="{00000012-82E6-4ACC-9FC1-A6F780E67D3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138486037131489E-2"/>
          <c:y val="4.890797110352188E-2"/>
          <c:w val="0.92317225087705557"/>
          <c:h val="0.83439196368144419"/>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001E55"/>
              </a:solidFill>
            </c:spPr>
            <c:extLst>
              <c:ext xmlns:c16="http://schemas.microsoft.com/office/drawing/2014/chart" uri="{C3380CC4-5D6E-409C-BE32-E72D297353CC}">
                <c16:uniqueId val="{00000001-1A59-45EB-B8E3-5500F4F59AEE}"/>
              </c:ext>
            </c:extLst>
          </c:dPt>
          <c:dPt>
            <c:idx val="1"/>
            <c:invertIfNegative val="0"/>
            <c:bubble3D val="0"/>
            <c:spPr>
              <a:solidFill>
                <a:srgbClr val="5EC8DA"/>
              </a:solidFill>
            </c:spPr>
            <c:extLst>
              <c:ext xmlns:c16="http://schemas.microsoft.com/office/drawing/2014/chart" uri="{C3380CC4-5D6E-409C-BE32-E72D297353CC}">
                <c16:uniqueId val="{00000003-1A59-45EB-B8E3-5500F4F59AEE}"/>
              </c:ext>
            </c:extLst>
          </c:dPt>
          <c:dLbls>
            <c:numFmt formatCode="#,##0" sourceLinked="0"/>
            <c:spPr>
              <a:solidFill>
                <a:schemeClr val="bg1"/>
              </a:solid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errBars>
            <c:errBarType val="both"/>
            <c:errValType val="cust"/>
            <c:noEndCap val="0"/>
            <c:plus>
              <c:numRef>
                <c:f>Sheet1!$B$7:$B$8</c:f>
                <c:numCache>
                  <c:formatCode>General</c:formatCode>
                  <c:ptCount val="2"/>
                  <c:pt idx="0">
                    <c:v>11.414999999999999</c:v>
                  </c:pt>
                  <c:pt idx="1">
                    <c:v>11.476000000000001</c:v>
                  </c:pt>
                </c:numCache>
              </c:numRef>
            </c:plus>
            <c:minus>
              <c:numRef>
                <c:f>Sheet1!$B$7:$B$8</c:f>
                <c:numCache>
                  <c:formatCode>General</c:formatCode>
                  <c:ptCount val="2"/>
                  <c:pt idx="0">
                    <c:v>11.414999999999999</c:v>
                  </c:pt>
                  <c:pt idx="1">
                    <c:v>11.476000000000001</c:v>
                  </c:pt>
                </c:numCache>
              </c:numRef>
            </c:minus>
          </c:errBars>
          <c:cat>
            <c:strRef>
              <c:f>Sheet1!$A$2:$A$3</c:f>
              <c:strCache>
                <c:ptCount val="2"/>
                <c:pt idx="0">
                  <c:v>Nintedanib (n=55)</c:v>
                </c:pt>
                <c:pt idx="1">
                  <c:v>Placebo (n=52)</c:v>
                </c:pt>
              </c:strCache>
            </c:strRef>
          </c:cat>
          <c:val>
            <c:numRef>
              <c:f>Sheet1!$B$2:$B$3</c:f>
              <c:numCache>
                <c:formatCode>General</c:formatCode>
                <c:ptCount val="2"/>
                <c:pt idx="0">
                  <c:v>4.93</c:v>
                </c:pt>
                <c:pt idx="1">
                  <c:v>-13</c:v>
                </c:pt>
              </c:numCache>
            </c:numRef>
          </c:val>
          <c:extLst>
            <c:ext xmlns:c16="http://schemas.microsoft.com/office/drawing/2014/chart" uri="{C3380CC4-5D6E-409C-BE32-E72D297353CC}">
              <c16:uniqueId val="{00000004-1A59-45EB-B8E3-5500F4F59AEE}"/>
            </c:ext>
          </c:extLst>
        </c:ser>
        <c:dLbls>
          <c:showLegendKey val="0"/>
          <c:showVal val="0"/>
          <c:showCatName val="0"/>
          <c:showSerName val="0"/>
          <c:showPercent val="0"/>
          <c:showBubbleSize val="0"/>
        </c:dLbls>
        <c:gapWidth val="150"/>
        <c:axId val="80569856"/>
        <c:axId val="80571392"/>
      </c:barChart>
      <c:catAx>
        <c:axId val="80569856"/>
        <c:scaling>
          <c:orientation val="minMax"/>
        </c:scaling>
        <c:delete val="0"/>
        <c:axPos val="b"/>
        <c:numFmt formatCode="General" sourceLinked="0"/>
        <c:majorTickMark val="out"/>
        <c:minorTickMark val="none"/>
        <c:tickLblPos val="low"/>
        <c:txPr>
          <a:bodyPr/>
          <a:lstStyle/>
          <a:p>
            <a:pPr>
              <a:defRPr sz="1400">
                <a:latin typeface="Arial" panose="020B0604020202020204" pitchFamily="34" charset="0"/>
                <a:cs typeface="Arial" panose="020B0604020202020204" pitchFamily="34" charset="0"/>
              </a:defRPr>
            </a:pPr>
            <a:endParaRPr lang="en-US"/>
          </a:p>
        </c:txPr>
        <c:crossAx val="80571392"/>
        <c:crosses val="autoZero"/>
        <c:auto val="1"/>
        <c:lblAlgn val="ctr"/>
        <c:lblOffset val="100"/>
        <c:noMultiLvlLbl val="0"/>
      </c:catAx>
      <c:valAx>
        <c:axId val="80571392"/>
        <c:scaling>
          <c:orientation val="minMax"/>
        </c:scaling>
        <c:delete val="0"/>
        <c:axPos val="l"/>
        <c:numFmt formatCode="General"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805698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9E4-4290-BFA9-CD391A67A14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FF36-484D-9EF1-BBB79DBE239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9E4-4290-BFA9-CD391A67A14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9E4-4290-BFA9-CD391A67A14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9E4-4290-BFA9-CD391A67A149}"/>
              </c:ext>
            </c:extLst>
          </c:dPt>
          <c:dLbls>
            <c:dLbl>
              <c:idx val="0"/>
              <c:layout>
                <c:manualLayout>
                  <c:x val="-0.17375589633923086"/>
                  <c:y val="0.13622505162199672"/>
                </c:manualLayout>
              </c:layout>
              <c:tx>
                <c:rich>
                  <a:bodyPr/>
                  <a:lstStyle/>
                  <a:p>
                    <a:fld id="{BE18E40E-4F04-4682-B903-9B3329F1870E}"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E4-4290-BFA9-CD391A67A149}"/>
                </c:ext>
              </c:extLst>
            </c:dLbl>
            <c:dLbl>
              <c:idx val="1"/>
              <c:layout>
                <c:manualLayout>
                  <c:x val="-0.1761252991475537"/>
                  <c:y val="-0.23188497253362697"/>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fld id="{1C5362FF-4FAC-480C-9B0A-96208ED9A431}" type="VALUE">
                      <a:rPr lang="en-US" smtClean="0"/>
                      <a:pPr>
                        <a:defRPr sz="2000">
                          <a:solidFill>
                            <a:schemeClr val="bg1"/>
                          </a:solidFill>
                          <a:latin typeface="Arial" panose="020B0604020202020204" pitchFamily="34" charset="0"/>
                          <a:cs typeface="Arial" panose="020B0604020202020204" pitchFamily="34" charset="0"/>
                        </a:defRPr>
                      </a:pPr>
                      <a:t>[VALUE]</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36-484D-9EF1-BBB79DBE239F}"/>
                </c:ext>
              </c:extLst>
            </c:dLbl>
            <c:dLbl>
              <c:idx val="2"/>
              <c:layout>
                <c:manualLayout>
                  <c:x val="0.16045501079002447"/>
                  <c:y val="-0.21886667348799724"/>
                </c:manualLayout>
              </c:layout>
              <c:tx>
                <c:rich>
                  <a:bodyPr/>
                  <a:lstStyle/>
                  <a:p>
                    <a:fld id="{335ACB67-3A3F-4520-89F8-3509460D1CE7}"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9E4-4290-BFA9-CD391A67A149}"/>
                </c:ext>
              </c:extLst>
            </c:dLbl>
            <c:dLbl>
              <c:idx val="3"/>
              <c:layout>
                <c:manualLayout>
                  <c:x val="0.1936166189225654"/>
                  <c:y val="3.7369322312827725E-2"/>
                </c:manualLayout>
              </c:layout>
              <c:tx>
                <c:rich>
                  <a:bodyPr/>
                  <a:lstStyle/>
                  <a:p>
                    <a:fld id="{80DAC5A2-A6CF-4C5E-9259-620A8229E30A}"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9E4-4290-BFA9-CD391A67A149}"/>
                </c:ext>
              </c:extLst>
            </c:dLbl>
            <c:dLbl>
              <c:idx val="4"/>
              <c:layout>
                <c:manualLayout>
                  <c:x val="0.11922898090787044"/>
                  <c:y val="0.12489300352350272"/>
                </c:manualLayout>
              </c:layout>
              <c:tx>
                <c:rich>
                  <a:bodyPr/>
                  <a:lstStyle/>
                  <a:p>
                    <a:fld id="{225725ED-C7D2-4041-89D2-A20A2E980F5B}" type="VALUE">
                      <a:rPr lang="en-US" smtClean="0"/>
                      <a:pPr/>
                      <a:t>[VALUE]</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9E4-4290-BFA9-CD391A67A149}"/>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HP</c:v>
                </c:pt>
                <c:pt idx="1">
                  <c:v>Autoimmune</c:v>
                </c:pt>
                <c:pt idx="2">
                  <c:v>INSIP</c:v>
                </c:pt>
                <c:pt idx="3">
                  <c:v>Unclassifiable</c:v>
                </c:pt>
                <c:pt idx="4">
                  <c:v>Other</c:v>
                </c:pt>
              </c:strCache>
            </c:strRef>
          </c:cat>
          <c:val>
            <c:numRef>
              <c:f>Sheet1!$B$2:$B$6</c:f>
              <c:numCache>
                <c:formatCode>General</c:formatCode>
                <c:ptCount val="5"/>
                <c:pt idx="0">
                  <c:v>26.1</c:v>
                </c:pt>
                <c:pt idx="1">
                  <c:v>25.6</c:v>
                </c:pt>
                <c:pt idx="2">
                  <c:v>18.899999999999999</c:v>
                </c:pt>
                <c:pt idx="3">
                  <c:v>17.2</c:v>
                </c:pt>
                <c:pt idx="4">
                  <c:v>12.2</c:v>
                </c:pt>
              </c:numCache>
            </c:numRef>
          </c:val>
          <c:extLst>
            <c:ext xmlns:c16="http://schemas.microsoft.com/office/drawing/2014/chart" uri="{C3380CC4-5D6E-409C-BE32-E72D297353CC}">
              <c16:uniqueId val="{00000000-FF36-484D-9EF1-BBB79DBE23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01463128447564E-2"/>
          <c:y val="0.29118076869466092"/>
          <c:w val="0.92979853687155245"/>
          <c:h val="0.5366237966672911"/>
        </c:manualLayout>
      </c:layout>
      <c:barChart>
        <c:barDir val="col"/>
        <c:grouping val="clustered"/>
        <c:varyColors val="0"/>
        <c:ser>
          <c:idx val="0"/>
          <c:order val="0"/>
          <c:tx>
            <c:strRef>
              <c:f>Sheet1!$B$2</c:f>
              <c:strCache>
                <c:ptCount val="1"/>
                <c:pt idx="0">
                  <c:v>Nin </c:v>
                </c:pt>
              </c:strCache>
            </c:strRef>
          </c:tx>
          <c:spPr>
            <a:solidFill>
              <a:srgbClr val="1F497D"/>
            </a:solidFill>
          </c:spPr>
          <c:invertIfNegative val="0"/>
          <c:dPt>
            <c:idx val="0"/>
            <c:invertIfNegative val="0"/>
            <c:bubble3D val="0"/>
            <c:spPr>
              <a:solidFill>
                <a:srgbClr val="1F497D"/>
              </a:solidFill>
            </c:spPr>
            <c:extLst>
              <c:ext xmlns:c16="http://schemas.microsoft.com/office/drawing/2014/chart" uri="{C3380CC4-5D6E-409C-BE32-E72D297353CC}">
                <c16:uniqueId val="{00000001-5468-4A7C-95FA-0EEA264EA110}"/>
              </c:ext>
            </c:extLst>
          </c:dPt>
          <c:dPt>
            <c:idx val="1"/>
            <c:invertIfNegative val="0"/>
            <c:bubble3D val="0"/>
            <c:extLst>
              <c:ext xmlns:c16="http://schemas.microsoft.com/office/drawing/2014/chart" uri="{C3380CC4-5D6E-409C-BE32-E72D297353CC}">
                <c16:uniqueId val="{00000003-5468-4A7C-95FA-0EEA264EA110}"/>
              </c:ext>
            </c:extLst>
          </c:dPt>
          <c:dPt>
            <c:idx val="2"/>
            <c:invertIfNegative val="0"/>
            <c:bubble3D val="0"/>
            <c:spPr>
              <a:solidFill>
                <a:srgbClr val="1F497D"/>
              </a:solidFill>
              <a:ln>
                <a:solidFill>
                  <a:schemeClr val="tx2"/>
                </a:solidFill>
              </a:ln>
            </c:spPr>
            <c:extLst>
              <c:ext xmlns:c16="http://schemas.microsoft.com/office/drawing/2014/chart" uri="{C3380CC4-5D6E-409C-BE32-E72D297353CC}">
                <c16:uniqueId val="{00000005-5468-4A7C-95FA-0EEA264EA110}"/>
              </c:ext>
            </c:extLst>
          </c:dPt>
          <c:dLbls>
            <c:dLbl>
              <c:idx val="0"/>
              <c:layout>
                <c:manualLayout>
                  <c:x val="0"/>
                  <c:y val="-5.35579051290405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68-4A7C-95FA-0EEA264EA110}"/>
                </c:ext>
              </c:extLst>
            </c:dLbl>
            <c:dLbl>
              <c:idx val="1"/>
              <c:numFmt formatCode="0.0" sourceLinked="0"/>
              <c:spPr>
                <a:noFill/>
                <a:ln>
                  <a:noFill/>
                </a:ln>
              </c:spPr>
              <c:txPr>
                <a:bodyPr/>
                <a:lstStyle/>
                <a:p>
                  <a:pPr>
                    <a:defRPr sz="1800"/>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468-4A7C-95FA-0EEA264EA110}"/>
                </c:ext>
              </c:extLst>
            </c:dLbl>
            <c:numFmt formatCode="#,##0.0" sourceLinked="0"/>
            <c:spPr>
              <a:noFill/>
              <a:ln>
                <a:noFill/>
              </a:ln>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BarType val="both"/>
            <c:errValType val="cust"/>
            <c:noEndCap val="0"/>
            <c:plus>
              <c:numRef>
                <c:f>Sheet1!$B$12</c:f>
                <c:numCache>
                  <c:formatCode>General</c:formatCode>
                  <c:ptCount val="1"/>
                  <c:pt idx="0">
                    <c:v>15.07</c:v>
                  </c:pt>
                </c:numCache>
              </c:numRef>
            </c:plus>
            <c:minus>
              <c:numRef>
                <c:f>Sheet1!$B$12</c:f>
                <c:numCache>
                  <c:formatCode>General</c:formatCode>
                  <c:ptCount val="1"/>
                  <c:pt idx="0">
                    <c:v>15.07</c:v>
                  </c:pt>
                </c:numCache>
              </c:numRef>
            </c:minus>
            <c:spPr>
              <a:ln>
                <a:solidFill>
                  <a:schemeClr val="tx1"/>
                </a:solidFill>
              </a:ln>
            </c:spPr>
          </c:errBars>
          <c:cat>
            <c:numRef>
              <c:f>Sheet1!$A$3</c:f>
              <c:numCache>
                <c:formatCode>General</c:formatCode>
                <c:ptCount val="1"/>
              </c:numCache>
            </c:numRef>
          </c:cat>
          <c:val>
            <c:numRef>
              <c:f>Sheet1!$B$3</c:f>
              <c:numCache>
                <c:formatCode>0.00</c:formatCode>
                <c:ptCount val="1"/>
                <c:pt idx="0">
                  <c:v>-80.819999999999993</c:v>
                </c:pt>
              </c:numCache>
            </c:numRef>
          </c:val>
          <c:extLst>
            <c:ext xmlns:c16="http://schemas.microsoft.com/office/drawing/2014/chart" uri="{C3380CC4-5D6E-409C-BE32-E72D297353CC}">
              <c16:uniqueId val="{00000006-5468-4A7C-95FA-0EEA264EA110}"/>
            </c:ext>
          </c:extLst>
        </c:ser>
        <c:ser>
          <c:idx val="1"/>
          <c:order val="1"/>
          <c:tx>
            <c:strRef>
              <c:f>Sheet1!$C$2</c:f>
              <c:strCache>
                <c:ptCount val="1"/>
                <c:pt idx="0">
                  <c:v>Pbo</c:v>
                </c:pt>
              </c:strCache>
            </c:strRef>
          </c:tx>
          <c:spPr>
            <a:solidFill>
              <a:srgbClr val="5FC9DA"/>
            </a:solidFill>
          </c:spPr>
          <c:invertIfNegative val="0"/>
          <c:dLbls>
            <c:dLbl>
              <c:idx val="0"/>
              <c:layout>
                <c:manualLayout>
                  <c:x val="-3.6341988990380436E-3"/>
                  <c:y val="-5.35579051290405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5FD-48D1-8435-B370A2BBB059}"/>
                </c:ext>
              </c:extLst>
            </c:dLbl>
            <c:numFmt formatCode="#,##0.0" sourceLinked="0"/>
            <c:spPr>
              <a:noFill/>
              <a:ln>
                <a:noFill/>
              </a:ln>
              <a:effectLst/>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Sheet1!$C$12</c:f>
                <c:numCache>
                  <c:formatCode>General</c:formatCode>
                  <c:ptCount val="1"/>
                  <c:pt idx="0">
                    <c:v>14.84</c:v>
                  </c:pt>
                </c:numCache>
              </c:numRef>
            </c:plus>
            <c:minus>
              <c:numRef>
                <c:f>Sheet1!$C$12</c:f>
                <c:numCache>
                  <c:formatCode>General</c:formatCode>
                  <c:ptCount val="1"/>
                  <c:pt idx="0">
                    <c:v>14.84</c:v>
                  </c:pt>
                </c:numCache>
              </c:numRef>
            </c:minus>
          </c:errBars>
          <c:cat>
            <c:numRef>
              <c:f>Sheet1!$A$3</c:f>
              <c:numCache>
                <c:formatCode>General</c:formatCode>
                <c:ptCount val="1"/>
              </c:numCache>
            </c:numRef>
          </c:cat>
          <c:val>
            <c:numRef>
              <c:f>Sheet1!$C$3</c:f>
              <c:numCache>
                <c:formatCode>0.00</c:formatCode>
                <c:ptCount val="1"/>
                <c:pt idx="0">
                  <c:v>-187.78</c:v>
                </c:pt>
              </c:numCache>
            </c:numRef>
          </c:val>
          <c:extLst>
            <c:ext xmlns:c16="http://schemas.microsoft.com/office/drawing/2014/chart" uri="{C3380CC4-5D6E-409C-BE32-E72D297353CC}">
              <c16:uniqueId val="{0000000C-95FD-48D1-8435-B370A2BBB059}"/>
            </c:ext>
          </c:extLst>
        </c:ser>
        <c:ser>
          <c:idx val="2"/>
          <c:order val="2"/>
          <c:tx>
            <c:strRef>
              <c:f>Sheet1!$D$2</c:f>
              <c:strCache>
                <c:ptCount val="1"/>
                <c:pt idx="0">
                  <c:v>Column2</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c:f>
              <c:numCache>
                <c:formatCode>General</c:formatCode>
                <c:ptCount val="1"/>
              </c:numCache>
            </c:numRef>
          </c:cat>
          <c:val>
            <c:numRef>
              <c:f>Sheet1!$D$3</c:f>
              <c:numCache>
                <c:formatCode>0.00</c:formatCode>
                <c:ptCount val="1"/>
              </c:numCache>
            </c:numRef>
          </c:val>
          <c:extLst>
            <c:ext xmlns:c16="http://schemas.microsoft.com/office/drawing/2014/chart" uri="{C3380CC4-5D6E-409C-BE32-E72D297353CC}">
              <c16:uniqueId val="{0000000D-95FD-48D1-8435-B370A2BBB059}"/>
            </c:ext>
          </c:extLst>
        </c:ser>
        <c:ser>
          <c:idx val="3"/>
          <c:order val="3"/>
          <c:tx>
            <c:strRef>
              <c:f>Sheet1!$E$2</c:f>
              <c:strCache>
                <c:ptCount val="1"/>
                <c:pt idx="0">
                  <c:v>Nin 2</c:v>
                </c:pt>
              </c:strCache>
            </c:strRef>
          </c:tx>
          <c:spPr>
            <a:solidFill>
              <a:srgbClr val="1F497D"/>
            </a:solidFill>
          </c:spPr>
          <c:invertIfNegative val="0"/>
          <c:dLbls>
            <c:dLbl>
              <c:idx val="0"/>
              <c:layout>
                <c:manualLayout>
                  <c:x val="-2.4227992660254515E-3"/>
                  <c:y val="-5.91951354417937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5FD-48D1-8435-B370A2BBB059}"/>
                </c:ext>
              </c:extLst>
            </c:dLbl>
            <c:numFmt formatCode="#,##0.0" sourceLinked="0"/>
            <c:spPr>
              <a:noFill/>
              <a:ln>
                <a:noFill/>
              </a:ln>
              <a:effectLst/>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Sheet1!$E$12</c:f>
                <c:numCache>
                  <c:formatCode>General</c:formatCode>
                  <c:ptCount val="1"/>
                  <c:pt idx="0">
                    <c:v>20.76</c:v>
                  </c:pt>
                </c:numCache>
              </c:numRef>
            </c:plus>
            <c:minus>
              <c:numRef>
                <c:f>Sheet1!$E$12</c:f>
                <c:numCache>
                  <c:formatCode>General</c:formatCode>
                  <c:ptCount val="1"/>
                  <c:pt idx="0">
                    <c:v>20.76</c:v>
                  </c:pt>
                </c:numCache>
              </c:numRef>
            </c:minus>
          </c:errBars>
          <c:cat>
            <c:numRef>
              <c:f>Sheet1!$A$3</c:f>
              <c:numCache>
                <c:formatCode>General</c:formatCode>
                <c:ptCount val="1"/>
              </c:numCache>
            </c:numRef>
          </c:cat>
          <c:val>
            <c:numRef>
              <c:f>Sheet1!$E$3</c:f>
              <c:numCache>
                <c:formatCode>0.00</c:formatCode>
                <c:ptCount val="1"/>
                <c:pt idx="0">
                  <c:v>-82.87</c:v>
                </c:pt>
              </c:numCache>
            </c:numRef>
          </c:val>
          <c:extLst>
            <c:ext xmlns:c16="http://schemas.microsoft.com/office/drawing/2014/chart" uri="{C3380CC4-5D6E-409C-BE32-E72D297353CC}">
              <c16:uniqueId val="{0000000E-95FD-48D1-8435-B370A2BBB059}"/>
            </c:ext>
          </c:extLst>
        </c:ser>
        <c:ser>
          <c:idx val="4"/>
          <c:order val="4"/>
          <c:tx>
            <c:strRef>
              <c:f>Sheet1!$F$2</c:f>
              <c:strCache>
                <c:ptCount val="1"/>
                <c:pt idx="0">
                  <c:v>Pbo3</c:v>
                </c:pt>
              </c:strCache>
            </c:strRef>
          </c:tx>
          <c:spPr>
            <a:solidFill>
              <a:srgbClr val="5FC9DA"/>
            </a:solidFill>
          </c:spPr>
          <c:invertIfNegative val="0"/>
          <c:dLbls>
            <c:dLbl>
              <c:idx val="0"/>
              <c:layout>
                <c:manualLayout>
                  <c:x val="-1.2113996330126813E-3"/>
                  <c:y val="-4.5100949881520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5FD-48D1-8435-B370A2BBB059}"/>
                </c:ext>
              </c:extLst>
            </c:dLbl>
            <c:numFmt formatCode="#,##0.0" sourceLinked="0"/>
            <c:spPr>
              <a:noFill/>
              <a:ln>
                <a:noFill/>
              </a:ln>
              <a:effectLst/>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Sheet1!$F$12</c:f>
                <c:numCache>
                  <c:formatCode>General</c:formatCode>
                  <c:ptCount val="1"/>
                  <c:pt idx="0">
                    <c:v>20.49</c:v>
                  </c:pt>
                </c:numCache>
              </c:numRef>
            </c:plus>
            <c:minus>
              <c:numRef>
                <c:f>Sheet1!$F$12</c:f>
                <c:numCache>
                  <c:formatCode>General</c:formatCode>
                  <c:ptCount val="1"/>
                  <c:pt idx="0">
                    <c:v>20.49</c:v>
                  </c:pt>
                </c:numCache>
              </c:numRef>
            </c:minus>
          </c:errBars>
          <c:cat>
            <c:numRef>
              <c:f>Sheet1!$A$3</c:f>
              <c:numCache>
                <c:formatCode>General</c:formatCode>
                <c:ptCount val="1"/>
              </c:numCache>
            </c:numRef>
          </c:cat>
          <c:val>
            <c:numRef>
              <c:f>Sheet1!$F$3</c:f>
              <c:numCache>
                <c:formatCode>0.00</c:formatCode>
                <c:ptCount val="1"/>
                <c:pt idx="0">
                  <c:v>-211.07</c:v>
                </c:pt>
              </c:numCache>
            </c:numRef>
          </c:val>
          <c:extLst>
            <c:ext xmlns:c16="http://schemas.microsoft.com/office/drawing/2014/chart" uri="{C3380CC4-5D6E-409C-BE32-E72D297353CC}">
              <c16:uniqueId val="{0000000F-95FD-48D1-8435-B370A2BBB059}"/>
            </c:ext>
          </c:extLst>
        </c:ser>
        <c:dLbls>
          <c:dLblPos val="outEnd"/>
          <c:showLegendKey val="0"/>
          <c:showVal val="1"/>
          <c:showCatName val="0"/>
          <c:showSerName val="0"/>
          <c:showPercent val="0"/>
          <c:showBubbleSize val="0"/>
        </c:dLbls>
        <c:gapWidth val="100"/>
        <c:axId val="202230784"/>
        <c:axId val="172630784"/>
      </c:barChart>
      <c:catAx>
        <c:axId val="202230784"/>
        <c:scaling>
          <c:orientation val="minMax"/>
        </c:scaling>
        <c:delete val="0"/>
        <c:axPos val="b"/>
        <c:numFmt formatCode="General" sourceLinked="0"/>
        <c:majorTickMark val="out"/>
        <c:minorTickMark val="none"/>
        <c:tickLblPos val="high"/>
        <c:spPr>
          <a:ln>
            <a:solidFill>
              <a:schemeClr val="tx1"/>
            </a:solidFill>
          </a:ln>
        </c:spPr>
        <c:txPr>
          <a:bodyPr/>
          <a:lstStyle/>
          <a:p>
            <a:pPr>
              <a:defRPr sz="1800"/>
            </a:pPr>
            <a:endParaRPr lang="en-US"/>
          </a:p>
        </c:txPr>
        <c:crossAx val="172630784"/>
        <c:crosses val="autoZero"/>
        <c:auto val="1"/>
        <c:lblAlgn val="ctr"/>
        <c:lblOffset val="100"/>
        <c:noMultiLvlLbl val="0"/>
      </c:catAx>
      <c:valAx>
        <c:axId val="172630784"/>
        <c:scaling>
          <c:orientation val="minMax"/>
          <c:max val="0"/>
          <c:min val="-250"/>
        </c:scaling>
        <c:delete val="0"/>
        <c:axPos val="l"/>
        <c:numFmt formatCode="0" sourceLinked="0"/>
        <c:majorTickMark val="out"/>
        <c:minorTickMark val="none"/>
        <c:tickLblPos val="nextTo"/>
        <c:spPr>
          <a:ln>
            <a:solidFill>
              <a:schemeClr val="tx1"/>
            </a:solidFill>
          </a:ln>
        </c:spPr>
        <c:txPr>
          <a:bodyPr/>
          <a:lstStyle/>
          <a:p>
            <a:pPr>
              <a:defRPr sz="1800"/>
            </a:pPr>
            <a:endParaRPr lang="en-US"/>
          </a:p>
        </c:txPr>
        <c:crossAx val="202230784"/>
        <c:crosses val="autoZero"/>
        <c:crossBetween val="between"/>
        <c:majorUnit val="50"/>
      </c:valAx>
      <c:spPr>
        <a:noFill/>
        <a:ln w="25401">
          <a:noFill/>
        </a:ln>
      </c:spPr>
    </c:plotArea>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787094564379701E-2"/>
          <c:y val="7.3312331455766516E-2"/>
          <c:w val="0.92060210324294123"/>
          <c:h val="0.825257400584126"/>
        </c:manualLayout>
      </c:layout>
      <c:scatterChart>
        <c:scatterStyle val="lineMarker"/>
        <c:varyColors val="0"/>
        <c:ser>
          <c:idx val="0"/>
          <c:order val="0"/>
          <c:tx>
            <c:strRef>
              <c:f>Sheet1!$B$1</c:f>
              <c:strCache>
                <c:ptCount val="1"/>
                <c:pt idx="0">
                  <c:v>Nintedanib, overall population</c:v>
                </c:pt>
              </c:strCache>
            </c:strRef>
          </c:tx>
          <c:spPr>
            <a:ln>
              <a:solidFill>
                <a:schemeClr val="tx2"/>
              </a:solidFill>
              <a:prstDash val="solid"/>
            </a:ln>
          </c:spPr>
          <c:marker>
            <c:symbol val="square"/>
            <c:size val="7"/>
            <c:spPr>
              <a:solidFill>
                <a:schemeClr val="tx2"/>
              </a:solidFill>
              <a:ln w="3175">
                <a:noFill/>
                <a:prstDash val="solid"/>
              </a:ln>
            </c:spPr>
          </c:marker>
          <c:dPt>
            <c:idx val="1"/>
            <c:bubble3D val="0"/>
            <c:extLst>
              <c:ext xmlns:c16="http://schemas.microsoft.com/office/drawing/2014/chart" uri="{C3380CC4-5D6E-409C-BE32-E72D297353CC}">
                <c16:uniqueId val="{00000000-FC26-4630-A308-FC7F67ED1953}"/>
              </c:ext>
            </c:extLst>
          </c:dPt>
          <c:dPt>
            <c:idx val="2"/>
            <c:bubble3D val="0"/>
            <c:extLst>
              <c:ext xmlns:c16="http://schemas.microsoft.com/office/drawing/2014/chart" uri="{C3380CC4-5D6E-409C-BE32-E72D297353CC}">
                <c16:uniqueId val="{00000001-FC26-4630-A308-FC7F67ED1953}"/>
              </c:ext>
            </c:extLst>
          </c:dPt>
          <c:dPt>
            <c:idx val="3"/>
            <c:bubble3D val="0"/>
            <c:spPr>
              <a:ln w="28575">
                <a:solidFill>
                  <a:schemeClr val="tx2"/>
                </a:solidFill>
                <a:prstDash val="solid"/>
              </a:ln>
            </c:spPr>
            <c:extLst>
              <c:ext xmlns:c16="http://schemas.microsoft.com/office/drawing/2014/chart" uri="{C3380CC4-5D6E-409C-BE32-E72D297353CC}">
                <c16:uniqueId val="{00000003-FC26-4630-A308-FC7F67ED1953}"/>
              </c:ext>
            </c:extLst>
          </c:dPt>
          <c:dPt>
            <c:idx val="4"/>
            <c:bubble3D val="0"/>
            <c:extLst>
              <c:ext xmlns:c16="http://schemas.microsoft.com/office/drawing/2014/chart" uri="{C3380CC4-5D6E-409C-BE32-E72D297353CC}">
                <c16:uniqueId val="{00000004-FC26-4630-A308-FC7F67ED1953}"/>
              </c:ext>
            </c:extLst>
          </c:dPt>
          <c:dPt>
            <c:idx val="5"/>
            <c:bubble3D val="0"/>
            <c:extLst>
              <c:ext xmlns:c16="http://schemas.microsoft.com/office/drawing/2014/chart" uri="{C3380CC4-5D6E-409C-BE32-E72D297353CC}">
                <c16:uniqueId val="{00000005-FC26-4630-A308-FC7F67ED1953}"/>
              </c:ext>
            </c:extLst>
          </c:dPt>
          <c:errBars>
            <c:errDir val="y"/>
            <c:errBarType val="both"/>
            <c:errValType val="cust"/>
            <c:noEndCap val="0"/>
            <c:plus>
              <c:numRef>
                <c:f>Sheet1!$B$12:$B$19</c:f>
                <c:numCache>
                  <c:formatCode>General</c:formatCode>
                  <c:ptCount val="8"/>
                  <c:pt idx="0">
                    <c:v>0</c:v>
                  </c:pt>
                  <c:pt idx="1">
                    <c:v>7</c:v>
                  </c:pt>
                  <c:pt idx="2">
                    <c:v>7.9</c:v>
                  </c:pt>
                  <c:pt idx="3">
                    <c:v>9.1</c:v>
                  </c:pt>
                  <c:pt idx="4">
                    <c:v>10.4</c:v>
                  </c:pt>
                  <c:pt idx="5">
                    <c:v>12.5</c:v>
                  </c:pt>
                  <c:pt idx="6">
                    <c:v>12.6</c:v>
                  </c:pt>
                  <c:pt idx="7">
                    <c:v>15.4</c:v>
                  </c:pt>
                </c:numCache>
              </c:numRef>
            </c:plus>
            <c:minus>
              <c:numRef>
                <c:f>Sheet1!$B$12:$B$19</c:f>
                <c:numCache>
                  <c:formatCode>General</c:formatCode>
                  <c:ptCount val="8"/>
                  <c:pt idx="0">
                    <c:v>0</c:v>
                  </c:pt>
                  <c:pt idx="1">
                    <c:v>7</c:v>
                  </c:pt>
                  <c:pt idx="2">
                    <c:v>7.9</c:v>
                  </c:pt>
                  <c:pt idx="3">
                    <c:v>9.1</c:v>
                  </c:pt>
                  <c:pt idx="4">
                    <c:v>10.4</c:v>
                  </c:pt>
                  <c:pt idx="5">
                    <c:v>12.5</c:v>
                  </c:pt>
                  <c:pt idx="6">
                    <c:v>12.6</c:v>
                  </c:pt>
                  <c:pt idx="7">
                    <c:v>15.4</c:v>
                  </c:pt>
                </c:numCache>
              </c:numRef>
            </c:minus>
            <c:spPr>
              <a:ln>
                <a:solidFill>
                  <a:schemeClr val="tx1"/>
                </a:solidFill>
              </a:ln>
            </c:spPr>
          </c:errBars>
          <c:xVal>
            <c:numRef>
              <c:f>Sheet1!$A$2:$A$9</c:f>
              <c:numCache>
                <c:formatCode>General</c:formatCode>
                <c:ptCount val="8"/>
                <c:pt idx="0">
                  <c:v>0</c:v>
                </c:pt>
                <c:pt idx="1">
                  <c:v>2</c:v>
                </c:pt>
                <c:pt idx="2">
                  <c:v>4</c:v>
                </c:pt>
                <c:pt idx="3">
                  <c:v>6</c:v>
                </c:pt>
                <c:pt idx="4">
                  <c:v>12</c:v>
                </c:pt>
                <c:pt idx="5">
                  <c:v>24</c:v>
                </c:pt>
                <c:pt idx="6">
                  <c:v>36</c:v>
                </c:pt>
                <c:pt idx="7">
                  <c:v>52</c:v>
                </c:pt>
              </c:numCache>
            </c:numRef>
          </c:xVal>
          <c:yVal>
            <c:numRef>
              <c:f>Sheet1!$B$2:$B$9</c:f>
              <c:numCache>
                <c:formatCode>0.0</c:formatCode>
                <c:ptCount val="8"/>
                <c:pt idx="0">
                  <c:v>0</c:v>
                </c:pt>
                <c:pt idx="1">
                  <c:v>-8.4</c:v>
                </c:pt>
                <c:pt idx="2">
                  <c:v>-9.8000000000000007</c:v>
                </c:pt>
                <c:pt idx="3">
                  <c:v>-25.4</c:v>
                </c:pt>
                <c:pt idx="4">
                  <c:v>-17.600000000000001</c:v>
                </c:pt>
                <c:pt idx="5">
                  <c:v>-46.4</c:v>
                </c:pt>
                <c:pt idx="6">
                  <c:v>-42.7</c:v>
                </c:pt>
                <c:pt idx="7">
                  <c:v>-75.099999999999994</c:v>
                </c:pt>
              </c:numCache>
            </c:numRef>
          </c:yVal>
          <c:smooth val="0"/>
          <c:extLst>
            <c:ext xmlns:c16="http://schemas.microsoft.com/office/drawing/2014/chart" uri="{C3380CC4-5D6E-409C-BE32-E72D297353CC}">
              <c16:uniqueId val="{00000006-FC26-4630-A308-FC7F67ED1953}"/>
            </c:ext>
          </c:extLst>
        </c:ser>
        <c:ser>
          <c:idx val="1"/>
          <c:order val="1"/>
          <c:tx>
            <c:strRef>
              <c:f>Sheet1!$C$1</c:f>
              <c:strCache>
                <c:ptCount val="1"/>
                <c:pt idx="0">
                  <c:v>Placebo, overall population</c:v>
                </c:pt>
              </c:strCache>
            </c:strRef>
          </c:tx>
          <c:spPr>
            <a:ln>
              <a:solidFill>
                <a:srgbClr val="5EC8DA"/>
              </a:solidFill>
              <a:prstDash val="solid"/>
            </a:ln>
          </c:spPr>
          <c:marker>
            <c:symbol val="diamond"/>
            <c:size val="10"/>
            <c:spPr>
              <a:solidFill>
                <a:srgbClr val="5EC8DA">
                  <a:alpha val="97000"/>
                </a:srgbClr>
              </a:solidFill>
              <a:ln>
                <a:solidFill>
                  <a:srgbClr val="5EC8DA"/>
                </a:solidFill>
                <a:prstDash val="solid"/>
              </a:ln>
            </c:spPr>
          </c:marker>
          <c:errBars>
            <c:errDir val="y"/>
            <c:errBarType val="both"/>
            <c:errValType val="cust"/>
            <c:noEndCap val="0"/>
            <c:plus>
              <c:numRef>
                <c:f>Sheet1!$C$12:$C$19</c:f>
                <c:numCache>
                  <c:formatCode>General</c:formatCode>
                  <c:ptCount val="8"/>
                  <c:pt idx="0">
                    <c:v>0</c:v>
                  </c:pt>
                  <c:pt idx="1">
                    <c:v>6.7</c:v>
                  </c:pt>
                  <c:pt idx="2">
                    <c:v>7.8</c:v>
                  </c:pt>
                  <c:pt idx="3">
                    <c:v>8.5</c:v>
                  </c:pt>
                  <c:pt idx="4">
                    <c:v>9.6999999999999993</c:v>
                  </c:pt>
                  <c:pt idx="5">
                    <c:v>12.3</c:v>
                  </c:pt>
                  <c:pt idx="6">
                    <c:v>12.4</c:v>
                  </c:pt>
                  <c:pt idx="7">
                    <c:v>13.3</c:v>
                  </c:pt>
                </c:numCache>
              </c:numRef>
            </c:plus>
            <c:minus>
              <c:numRef>
                <c:f>Sheet1!$C$12:$C$19</c:f>
                <c:numCache>
                  <c:formatCode>General</c:formatCode>
                  <c:ptCount val="8"/>
                  <c:pt idx="0">
                    <c:v>0</c:v>
                  </c:pt>
                  <c:pt idx="1">
                    <c:v>6.7</c:v>
                  </c:pt>
                  <c:pt idx="2">
                    <c:v>7.8</c:v>
                  </c:pt>
                  <c:pt idx="3">
                    <c:v>8.5</c:v>
                  </c:pt>
                  <c:pt idx="4">
                    <c:v>9.6999999999999993</c:v>
                  </c:pt>
                  <c:pt idx="5">
                    <c:v>12.3</c:v>
                  </c:pt>
                  <c:pt idx="6">
                    <c:v>12.4</c:v>
                  </c:pt>
                  <c:pt idx="7">
                    <c:v>13.3</c:v>
                  </c:pt>
                </c:numCache>
              </c:numRef>
            </c:minus>
          </c:errBars>
          <c:xVal>
            <c:numRef>
              <c:f>Sheet1!$A$2:$A$9</c:f>
              <c:numCache>
                <c:formatCode>General</c:formatCode>
                <c:ptCount val="8"/>
                <c:pt idx="0">
                  <c:v>0</c:v>
                </c:pt>
                <c:pt idx="1">
                  <c:v>2</c:v>
                </c:pt>
                <c:pt idx="2">
                  <c:v>4</c:v>
                </c:pt>
                <c:pt idx="3">
                  <c:v>6</c:v>
                </c:pt>
                <c:pt idx="4">
                  <c:v>12</c:v>
                </c:pt>
                <c:pt idx="5">
                  <c:v>24</c:v>
                </c:pt>
                <c:pt idx="6">
                  <c:v>36</c:v>
                </c:pt>
                <c:pt idx="7">
                  <c:v>52</c:v>
                </c:pt>
              </c:numCache>
            </c:numRef>
          </c:xVal>
          <c:yVal>
            <c:numRef>
              <c:f>Sheet1!$C$2:$C$9</c:f>
              <c:numCache>
                <c:formatCode>0.0</c:formatCode>
                <c:ptCount val="8"/>
                <c:pt idx="0">
                  <c:v>0</c:v>
                </c:pt>
                <c:pt idx="1">
                  <c:v>-17.7</c:v>
                </c:pt>
                <c:pt idx="2">
                  <c:v>-30.7</c:v>
                </c:pt>
                <c:pt idx="3">
                  <c:v>-43.2</c:v>
                </c:pt>
                <c:pt idx="4">
                  <c:v>-65.400000000000006</c:v>
                </c:pt>
                <c:pt idx="5">
                  <c:v>-118.7</c:v>
                </c:pt>
                <c:pt idx="6">
                  <c:v>-139.69999999999999</c:v>
                </c:pt>
                <c:pt idx="7">
                  <c:v>-181.1</c:v>
                </c:pt>
              </c:numCache>
            </c:numRef>
          </c:yVal>
          <c:smooth val="0"/>
          <c:extLst>
            <c:ext xmlns:c16="http://schemas.microsoft.com/office/drawing/2014/chart" uri="{C3380CC4-5D6E-409C-BE32-E72D297353CC}">
              <c16:uniqueId val="{00000007-FC26-4630-A308-FC7F67ED1953}"/>
            </c:ext>
          </c:extLst>
        </c:ser>
        <c:ser>
          <c:idx val="2"/>
          <c:order val="2"/>
          <c:tx>
            <c:strRef>
              <c:f>Sheet1!$D$1</c:f>
              <c:strCache>
                <c:ptCount val="1"/>
                <c:pt idx="0">
                  <c:v>Nintedanib, UIP-like fibrotic pattern on HRCT</c:v>
                </c:pt>
              </c:strCache>
            </c:strRef>
          </c:tx>
          <c:spPr>
            <a:ln>
              <a:solidFill>
                <a:srgbClr val="004587"/>
              </a:solidFill>
              <a:prstDash val="dash"/>
            </a:ln>
          </c:spPr>
          <c:marker>
            <c:symbol val="square"/>
            <c:size val="7"/>
            <c:spPr>
              <a:solidFill>
                <a:srgbClr val="004587"/>
              </a:solidFill>
              <a:ln>
                <a:solidFill>
                  <a:srgbClr val="1F497D"/>
                </a:solidFill>
              </a:ln>
            </c:spPr>
          </c:marker>
          <c:errBars>
            <c:errDir val="y"/>
            <c:errBarType val="both"/>
            <c:errValType val="cust"/>
            <c:noEndCap val="0"/>
            <c:plus>
              <c:numRef>
                <c:f>Sheet1!$D$12:$D$19</c:f>
                <c:numCache>
                  <c:formatCode>General</c:formatCode>
                  <c:ptCount val="8"/>
                  <c:pt idx="0">
                    <c:v>0</c:v>
                  </c:pt>
                  <c:pt idx="1">
                    <c:v>8.6</c:v>
                  </c:pt>
                  <c:pt idx="2">
                    <c:v>9.5</c:v>
                  </c:pt>
                  <c:pt idx="3">
                    <c:v>11.5</c:v>
                  </c:pt>
                  <c:pt idx="4">
                    <c:v>11.9</c:v>
                  </c:pt>
                  <c:pt idx="5">
                    <c:v>15.2</c:v>
                  </c:pt>
                  <c:pt idx="6">
                    <c:v>16.600000000000001</c:v>
                  </c:pt>
                  <c:pt idx="7">
                    <c:v>19</c:v>
                  </c:pt>
                </c:numCache>
              </c:numRef>
            </c:plus>
            <c:minus>
              <c:numRef>
                <c:f>Sheet1!$D$12:$D$20</c:f>
                <c:numCache>
                  <c:formatCode>General</c:formatCode>
                  <c:ptCount val="9"/>
                  <c:pt idx="0">
                    <c:v>0</c:v>
                  </c:pt>
                  <c:pt idx="1">
                    <c:v>8.6</c:v>
                  </c:pt>
                  <c:pt idx="2">
                    <c:v>9.5</c:v>
                  </c:pt>
                  <c:pt idx="3">
                    <c:v>11.5</c:v>
                  </c:pt>
                  <c:pt idx="4">
                    <c:v>11.9</c:v>
                  </c:pt>
                  <c:pt idx="5">
                    <c:v>15.2</c:v>
                  </c:pt>
                  <c:pt idx="6">
                    <c:v>16.600000000000001</c:v>
                  </c:pt>
                  <c:pt idx="7">
                    <c:v>19</c:v>
                  </c:pt>
                </c:numCache>
              </c:numRef>
            </c:minus>
          </c:errBars>
          <c:xVal>
            <c:numRef>
              <c:f>Sheet1!$A$2:$A$9</c:f>
              <c:numCache>
                <c:formatCode>General</c:formatCode>
                <c:ptCount val="8"/>
                <c:pt idx="0">
                  <c:v>0</c:v>
                </c:pt>
                <c:pt idx="1">
                  <c:v>2</c:v>
                </c:pt>
                <c:pt idx="2">
                  <c:v>4</c:v>
                </c:pt>
                <c:pt idx="3">
                  <c:v>6</c:v>
                </c:pt>
                <c:pt idx="4">
                  <c:v>12</c:v>
                </c:pt>
                <c:pt idx="5">
                  <c:v>24</c:v>
                </c:pt>
                <c:pt idx="6">
                  <c:v>36</c:v>
                </c:pt>
                <c:pt idx="7">
                  <c:v>52</c:v>
                </c:pt>
              </c:numCache>
            </c:numRef>
          </c:xVal>
          <c:yVal>
            <c:numRef>
              <c:f>Sheet1!$D$2:$D$9</c:f>
              <c:numCache>
                <c:formatCode>0.0</c:formatCode>
                <c:ptCount val="8"/>
                <c:pt idx="0">
                  <c:v>0</c:v>
                </c:pt>
                <c:pt idx="1">
                  <c:v>-3.1</c:v>
                </c:pt>
                <c:pt idx="2">
                  <c:v>-13.9</c:v>
                </c:pt>
                <c:pt idx="3">
                  <c:v>-25.5</c:v>
                </c:pt>
                <c:pt idx="4">
                  <c:v>-25.9</c:v>
                </c:pt>
                <c:pt idx="5">
                  <c:v>-53.6</c:v>
                </c:pt>
                <c:pt idx="6">
                  <c:v>-46.9</c:v>
                </c:pt>
                <c:pt idx="7">
                  <c:v>-68.7</c:v>
                </c:pt>
              </c:numCache>
            </c:numRef>
          </c:yVal>
          <c:smooth val="0"/>
          <c:extLst>
            <c:ext xmlns:c16="http://schemas.microsoft.com/office/drawing/2014/chart" uri="{C3380CC4-5D6E-409C-BE32-E72D297353CC}">
              <c16:uniqueId val="{00000000-D478-4C4A-BDDA-91BB5938E463}"/>
            </c:ext>
          </c:extLst>
        </c:ser>
        <c:ser>
          <c:idx val="3"/>
          <c:order val="3"/>
          <c:tx>
            <c:strRef>
              <c:f>Sheet1!$E$1</c:f>
              <c:strCache>
                <c:ptCount val="1"/>
                <c:pt idx="0">
                  <c:v>Placebo, UIP-like fibrotic pattern on HRCT</c:v>
                </c:pt>
              </c:strCache>
            </c:strRef>
          </c:tx>
          <c:spPr>
            <a:ln>
              <a:solidFill>
                <a:srgbClr val="5FC9DA"/>
              </a:solidFill>
              <a:prstDash val="dash"/>
            </a:ln>
          </c:spPr>
          <c:marker>
            <c:symbol val="diamond"/>
            <c:size val="10"/>
            <c:spPr>
              <a:solidFill>
                <a:srgbClr val="5FC9DA"/>
              </a:solidFill>
              <a:ln>
                <a:solidFill>
                  <a:srgbClr val="5FC9DA"/>
                </a:solidFill>
                <a:prstDash val="dash"/>
              </a:ln>
            </c:spPr>
          </c:marker>
          <c:errBars>
            <c:errDir val="y"/>
            <c:errBarType val="both"/>
            <c:errValType val="cust"/>
            <c:noEndCap val="0"/>
            <c:plus>
              <c:numRef>
                <c:f>Sheet1!$E$12:$E$19</c:f>
                <c:numCache>
                  <c:formatCode>General</c:formatCode>
                  <c:ptCount val="8"/>
                  <c:pt idx="0">
                    <c:v>0</c:v>
                  </c:pt>
                  <c:pt idx="1">
                    <c:v>8.6</c:v>
                  </c:pt>
                  <c:pt idx="2">
                    <c:v>10.4</c:v>
                  </c:pt>
                  <c:pt idx="3">
                    <c:v>11.6</c:v>
                  </c:pt>
                  <c:pt idx="4">
                    <c:v>13.5</c:v>
                  </c:pt>
                  <c:pt idx="5">
                    <c:v>17.399999999999999</c:v>
                  </c:pt>
                  <c:pt idx="6">
                    <c:v>17.600000000000001</c:v>
                  </c:pt>
                  <c:pt idx="7">
                    <c:v>18.7</c:v>
                  </c:pt>
                </c:numCache>
              </c:numRef>
            </c:plus>
            <c:minus>
              <c:numRef>
                <c:f>Sheet1!$E$12:$E$19</c:f>
                <c:numCache>
                  <c:formatCode>General</c:formatCode>
                  <c:ptCount val="8"/>
                  <c:pt idx="0">
                    <c:v>0</c:v>
                  </c:pt>
                  <c:pt idx="1">
                    <c:v>8.6</c:v>
                  </c:pt>
                  <c:pt idx="2">
                    <c:v>10.4</c:v>
                  </c:pt>
                  <c:pt idx="3">
                    <c:v>11.6</c:v>
                  </c:pt>
                  <c:pt idx="4">
                    <c:v>13.5</c:v>
                  </c:pt>
                  <c:pt idx="5">
                    <c:v>17.399999999999999</c:v>
                  </c:pt>
                  <c:pt idx="6">
                    <c:v>17.600000000000001</c:v>
                  </c:pt>
                  <c:pt idx="7">
                    <c:v>18.7</c:v>
                  </c:pt>
                </c:numCache>
              </c:numRef>
            </c:minus>
          </c:errBars>
          <c:xVal>
            <c:numRef>
              <c:f>Sheet1!$A$2:$A$9</c:f>
              <c:numCache>
                <c:formatCode>General</c:formatCode>
                <c:ptCount val="8"/>
                <c:pt idx="0">
                  <c:v>0</c:v>
                </c:pt>
                <c:pt idx="1">
                  <c:v>2</c:v>
                </c:pt>
                <c:pt idx="2">
                  <c:v>4</c:v>
                </c:pt>
                <c:pt idx="3">
                  <c:v>6</c:v>
                </c:pt>
                <c:pt idx="4">
                  <c:v>12</c:v>
                </c:pt>
                <c:pt idx="5">
                  <c:v>24</c:v>
                </c:pt>
                <c:pt idx="6">
                  <c:v>36</c:v>
                </c:pt>
                <c:pt idx="7">
                  <c:v>52</c:v>
                </c:pt>
              </c:numCache>
            </c:numRef>
          </c:xVal>
          <c:yVal>
            <c:numRef>
              <c:f>Sheet1!$E$2:$E$9</c:f>
              <c:numCache>
                <c:formatCode>0.0</c:formatCode>
                <c:ptCount val="8"/>
                <c:pt idx="0">
                  <c:v>0</c:v>
                </c:pt>
                <c:pt idx="1">
                  <c:v>-17.600000000000001</c:v>
                </c:pt>
                <c:pt idx="2">
                  <c:v>-34.200000000000003</c:v>
                </c:pt>
                <c:pt idx="3">
                  <c:v>-47.4</c:v>
                </c:pt>
                <c:pt idx="4">
                  <c:v>-79.599999999999994</c:v>
                </c:pt>
                <c:pt idx="5">
                  <c:v>-141.4</c:v>
                </c:pt>
                <c:pt idx="6">
                  <c:v>-148.30000000000001</c:v>
                </c:pt>
                <c:pt idx="7">
                  <c:v>-197.9</c:v>
                </c:pt>
              </c:numCache>
            </c:numRef>
          </c:yVal>
          <c:smooth val="0"/>
          <c:extLst>
            <c:ext xmlns:c16="http://schemas.microsoft.com/office/drawing/2014/chart" uri="{C3380CC4-5D6E-409C-BE32-E72D297353CC}">
              <c16:uniqueId val="{00000001-D478-4C4A-BDDA-91BB5938E463}"/>
            </c:ext>
          </c:extLst>
        </c:ser>
        <c:dLbls>
          <c:showLegendKey val="0"/>
          <c:showVal val="0"/>
          <c:showCatName val="0"/>
          <c:showSerName val="0"/>
          <c:showPercent val="0"/>
          <c:showBubbleSize val="0"/>
        </c:dLbls>
        <c:axId val="132571520"/>
        <c:axId val="132573056"/>
      </c:scatterChart>
      <c:valAx>
        <c:axId val="132571520"/>
        <c:scaling>
          <c:orientation val="minMax"/>
          <c:max val="52"/>
          <c:min val="0"/>
        </c:scaling>
        <c:delete val="0"/>
        <c:axPos val="b"/>
        <c:numFmt formatCode="#,##0" sourceLinked="0"/>
        <c:majorTickMark val="out"/>
        <c:minorTickMark val="none"/>
        <c:tickLblPos val="low"/>
        <c:spPr>
          <a:ln>
            <a:solidFill>
              <a:schemeClr val="tx1"/>
            </a:solidFill>
          </a:ln>
        </c:spPr>
        <c:txPr>
          <a:bodyPr/>
          <a:lstStyle/>
          <a:p>
            <a:pPr>
              <a:defRPr sz="1600">
                <a:latin typeface="Arial" panose="020B0604020202020204" pitchFamily="34" charset="0"/>
                <a:cs typeface="Arial" panose="020B0604020202020204" pitchFamily="34" charset="0"/>
              </a:defRPr>
            </a:pPr>
            <a:endParaRPr lang="en-US"/>
          </a:p>
        </c:txPr>
        <c:crossAx val="132573056"/>
        <c:crossesAt val="-250"/>
        <c:crossBetween val="midCat"/>
        <c:majorUnit val="52"/>
      </c:valAx>
      <c:valAx>
        <c:axId val="132573056"/>
        <c:scaling>
          <c:orientation val="minMax"/>
        </c:scaling>
        <c:delete val="0"/>
        <c:axPos val="l"/>
        <c:numFmt formatCode="0" sourceLinked="0"/>
        <c:majorTickMark val="out"/>
        <c:minorTickMark val="none"/>
        <c:tickLblPos val="nextTo"/>
        <c:spPr>
          <a:ln>
            <a:solidFill>
              <a:schemeClr val="tx1"/>
            </a:solidFill>
          </a:ln>
        </c:spPr>
        <c:txPr>
          <a:bodyPr/>
          <a:lstStyle/>
          <a:p>
            <a:pPr>
              <a:defRPr sz="1600">
                <a:latin typeface="Arial" panose="020B0604020202020204" pitchFamily="34" charset="0"/>
                <a:cs typeface="Arial" panose="020B0604020202020204" pitchFamily="34" charset="0"/>
              </a:defRPr>
            </a:pPr>
            <a:endParaRPr lang="en-US"/>
          </a:p>
        </c:txPr>
        <c:crossAx val="132571520"/>
        <c:crossesAt val="-150"/>
        <c:crossBetween val="midCat"/>
        <c:majorUnit val="50"/>
        <c:minorUnit val="1"/>
      </c:valAx>
      <c:spPr>
        <a:noFill/>
        <a:ln w="25400">
          <a:noFill/>
        </a:ln>
      </c:spPr>
    </c:plotArea>
    <c:legend>
      <c:legendPos val="r"/>
      <c:layout>
        <c:manualLayout>
          <c:xMode val="edge"/>
          <c:yMode val="edge"/>
          <c:x val="0.51784515710155499"/>
          <c:y val="3.6421307141653843E-3"/>
          <c:w val="0.48215484289844501"/>
          <c:h val="0.27845375564135794"/>
        </c:manualLayout>
      </c:layout>
      <c:overlay val="0"/>
      <c:txPr>
        <a:bodyPr/>
        <a:lstStyle/>
        <a:p>
          <a:pPr>
            <a:defRPr sz="16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01463128447564E-2"/>
          <c:y val="0.29118076869466092"/>
          <c:w val="0.92979853687155245"/>
          <c:h val="0.53568403632615413"/>
        </c:manualLayout>
      </c:layout>
      <c:barChart>
        <c:barDir val="col"/>
        <c:grouping val="clustered"/>
        <c:varyColors val="0"/>
        <c:ser>
          <c:idx val="0"/>
          <c:order val="0"/>
          <c:tx>
            <c:strRef>
              <c:f>Sheet1!$B$2</c:f>
              <c:strCache>
                <c:ptCount val="1"/>
                <c:pt idx="0">
                  <c:v>Nin </c:v>
                </c:pt>
              </c:strCache>
            </c:strRef>
          </c:tx>
          <c:spPr>
            <a:solidFill>
              <a:srgbClr val="1F497D"/>
            </a:solidFill>
          </c:spPr>
          <c:invertIfNegative val="0"/>
          <c:dPt>
            <c:idx val="0"/>
            <c:invertIfNegative val="0"/>
            <c:bubble3D val="0"/>
            <c:spPr>
              <a:solidFill>
                <a:srgbClr val="1F497D"/>
              </a:solidFill>
            </c:spPr>
            <c:extLst>
              <c:ext xmlns:c16="http://schemas.microsoft.com/office/drawing/2014/chart" uri="{C3380CC4-5D6E-409C-BE32-E72D297353CC}">
                <c16:uniqueId val="{00000001-5468-4A7C-95FA-0EEA264EA110}"/>
              </c:ext>
            </c:extLst>
          </c:dPt>
          <c:dPt>
            <c:idx val="1"/>
            <c:invertIfNegative val="0"/>
            <c:bubble3D val="0"/>
            <c:extLst>
              <c:ext xmlns:c16="http://schemas.microsoft.com/office/drawing/2014/chart" uri="{C3380CC4-5D6E-409C-BE32-E72D297353CC}">
                <c16:uniqueId val="{00000003-5468-4A7C-95FA-0EEA264EA110}"/>
              </c:ext>
            </c:extLst>
          </c:dPt>
          <c:dPt>
            <c:idx val="2"/>
            <c:invertIfNegative val="0"/>
            <c:bubble3D val="0"/>
            <c:spPr>
              <a:solidFill>
                <a:srgbClr val="1F497D"/>
              </a:solidFill>
              <a:ln>
                <a:solidFill>
                  <a:schemeClr val="tx2"/>
                </a:solidFill>
              </a:ln>
            </c:spPr>
            <c:extLst>
              <c:ext xmlns:c16="http://schemas.microsoft.com/office/drawing/2014/chart" uri="{C3380CC4-5D6E-409C-BE32-E72D297353CC}">
                <c16:uniqueId val="{00000005-5468-4A7C-95FA-0EEA264EA110}"/>
              </c:ext>
            </c:extLst>
          </c:dPt>
          <c:dLbls>
            <c:dLbl>
              <c:idx val="0"/>
              <c:layout>
                <c:manualLayout>
                  <c:x val="0"/>
                  <c:y val="-5.35579051290405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68-4A7C-95FA-0EEA264EA110}"/>
                </c:ext>
              </c:extLst>
            </c:dLbl>
            <c:dLbl>
              <c:idx val="1"/>
              <c:numFmt formatCode="0.0" sourceLinked="0"/>
              <c:spPr>
                <a:noFill/>
                <a:ln>
                  <a:noFill/>
                </a:ln>
              </c:spPr>
              <c:txPr>
                <a:bodyPr/>
                <a:lstStyle/>
                <a:p>
                  <a:pPr>
                    <a:defRPr sz="18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5468-4A7C-95FA-0EEA264EA110}"/>
                </c:ext>
              </c:extLst>
            </c:dLbl>
            <c:numFmt formatCode="#,##0.0" sourceLinked="0"/>
            <c:spPr>
              <a:noFill/>
              <a:ln>
                <a:noFill/>
              </a:ln>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BarType val="both"/>
            <c:errValType val="cust"/>
            <c:noEndCap val="0"/>
            <c:plus>
              <c:numRef>
                <c:f>Sheet1!$B$12</c:f>
                <c:numCache>
                  <c:formatCode>General</c:formatCode>
                  <c:ptCount val="1"/>
                  <c:pt idx="0">
                    <c:v>15.07</c:v>
                  </c:pt>
                </c:numCache>
              </c:numRef>
            </c:plus>
            <c:minus>
              <c:numRef>
                <c:f>Sheet1!$B$12</c:f>
                <c:numCache>
                  <c:formatCode>General</c:formatCode>
                  <c:ptCount val="1"/>
                  <c:pt idx="0">
                    <c:v>15.07</c:v>
                  </c:pt>
                </c:numCache>
              </c:numRef>
            </c:minus>
            <c:spPr>
              <a:ln>
                <a:solidFill>
                  <a:schemeClr val="tx1"/>
                </a:solidFill>
              </a:ln>
            </c:spPr>
          </c:errBars>
          <c:cat>
            <c:numRef>
              <c:f>Sheet1!$A$3</c:f>
              <c:numCache>
                <c:formatCode>General</c:formatCode>
                <c:ptCount val="1"/>
              </c:numCache>
            </c:numRef>
          </c:cat>
          <c:val>
            <c:numRef>
              <c:f>Sheet1!$B$3</c:f>
              <c:numCache>
                <c:formatCode>0.00</c:formatCode>
                <c:ptCount val="1"/>
                <c:pt idx="0">
                  <c:v>-80.819999999999993</c:v>
                </c:pt>
              </c:numCache>
            </c:numRef>
          </c:val>
          <c:extLst>
            <c:ext xmlns:c16="http://schemas.microsoft.com/office/drawing/2014/chart" uri="{C3380CC4-5D6E-409C-BE32-E72D297353CC}">
              <c16:uniqueId val="{00000006-5468-4A7C-95FA-0EEA264EA110}"/>
            </c:ext>
          </c:extLst>
        </c:ser>
        <c:ser>
          <c:idx val="1"/>
          <c:order val="1"/>
          <c:tx>
            <c:strRef>
              <c:f>Sheet1!$C$2</c:f>
              <c:strCache>
                <c:ptCount val="1"/>
                <c:pt idx="0">
                  <c:v>Pbo</c:v>
                </c:pt>
              </c:strCache>
            </c:strRef>
          </c:tx>
          <c:spPr>
            <a:solidFill>
              <a:srgbClr val="5FC9DA"/>
            </a:solidFill>
          </c:spPr>
          <c:invertIfNegative val="0"/>
          <c:dLbls>
            <c:dLbl>
              <c:idx val="0"/>
              <c:layout>
                <c:manualLayout>
                  <c:x val="-3.6341988990380436E-3"/>
                  <c:y val="-5.35579051290405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5FD-48D1-8435-B370A2BBB059}"/>
                </c:ext>
              </c:extLst>
            </c:dLbl>
            <c:numFmt formatCode="#,##0.0" sourceLinked="0"/>
            <c:spPr>
              <a:noFill/>
              <a:ln>
                <a:noFill/>
              </a:ln>
              <a:effectLst/>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Sheet1!$C$12</c:f>
                <c:numCache>
                  <c:formatCode>General</c:formatCode>
                  <c:ptCount val="1"/>
                  <c:pt idx="0">
                    <c:v>14.84</c:v>
                  </c:pt>
                </c:numCache>
              </c:numRef>
            </c:plus>
            <c:minus>
              <c:numRef>
                <c:f>Sheet1!$C$12</c:f>
                <c:numCache>
                  <c:formatCode>General</c:formatCode>
                  <c:ptCount val="1"/>
                  <c:pt idx="0">
                    <c:v>14.84</c:v>
                  </c:pt>
                </c:numCache>
              </c:numRef>
            </c:minus>
          </c:errBars>
          <c:cat>
            <c:numRef>
              <c:f>Sheet1!$A$3</c:f>
              <c:numCache>
                <c:formatCode>General</c:formatCode>
                <c:ptCount val="1"/>
              </c:numCache>
            </c:numRef>
          </c:cat>
          <c:val>
            <c:numRef>
              <c:f>Sheet1!$C$3</c:f>
              <c:numCache>
                <c:formatCode>0.00</c:formatCode>
                <c:ptCount val="1"/>
                <c:pt idx="0">
                  <c:v>-187.78</c:v>
                </c:pt>
              </c:numCache>
            </c:numRef>
          </c:val>
          <c:extLst>
            <c:ext xmlns:c16="http://schemas.microsoft.com/office/drawing/2014/chart" uri="{C3380CC4-5D6E-409C-BE32-E72D297353CC}">
              <c16:uniqueId val="{0000000C-95FD-48D1-8435-B370A2BBB059}"/>
            </c:ext>
          </c:extLst>
        </c:ser>
        <c:ser>
          <c:idx val="2"/>
          <c:order val="2"/>
          <c:tx>
            <c:strRef>
              <c:f>Sheet1!$D$2</c:f>
              <c:strCache>
                <c:ptCount val="1"/>
                <c:pt idx="0">
                  <c:v>Column2</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c:f>
              <c:numCache>
                <c:formatCode>General</c:formatCode>
                <c:ptCount val="1"/>
              </c:numCache>
            </c:numRef>
          </c:cat>
          <c:val>
            <c:numRef>
              <c:f>Sheet1!$D$3</c:f>
              <c:numCache>
                <c:formatCode>0.00</c:formatCode>
                <c:ptCount val="1"/>
              </c:numCache>
            </c:numRef>
          </c:val>
          <c:extLst>
            <c:ext xmlns:c16="http://schemas.microsoft.com/office/drawing/2014/chart" uri="{C3380CC4-5D6E-409C-BE32-E72D297353CC}">
              <c16:uniqueId val="{0000000D-95FD-48D1-8435-B370A2BBB059}"/>
            </c:ext>
          </c:extLst>
        </c:ser>
        <c:ser>
          <c:idx val="3"/>
          <c:order val="3"/>
          <c:tx>
            <c:strRef>
              <c:f>Sheet1!$E$2</c:f>
              <c:strCache>
                <c:ptCount val="1"/>
                <c:pt idx="0">
                  <c:v>Nin 2</c:v>
                </c:pt>
              </c:strCache>
            </c:strRef>
          </c:tx>
          <c:spPr>
            <a:solidFill>
              <a:srgbClr val="1F497D"/>
            </a:solidFill>
          </c:spPr>
          <c:invertIfNegative val="0"/>
          <c:dLbls>
            <c:dLbl>
              <c:idx val="0"/>
              <c:layout>
                <c:manualLayout>
                  <c:x val="-4.8455985320507251E-3"/>
                  <c:y val="-7.04709278013691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5FD-48D1-8435-B370A2BBB059}"/>
                </c:ext>
              </c:extLst>
            </c:dLbl>
            <c:numFmt formatCode="#,##0.0" sourceLinked="0"/>
            <c:spPr>
              <a:noFill/>
              <a:ln>
                <a:noFill/>
              </a:ln>
              <a:effectLst/>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Sheet1!$E$12</c:f>
                <c:numCache>
                  <c:formatCode>General</c:formatCode>
                  <c:ptCount val="1"/>
                  <c:pt idx="0">
                    <c:v>20.76</c:v>
                  </c:pt>
                </c:numCache>
              </c:numRef>
            </c:plus>
            <c:minus>
              <c:numRef>
                <c:f>Sheet1!$E$12</c:f>
                <c:numCache>
                  <c:formatCode>General</c:formatCode>
                  <c:ptCount val="1"/>
                  <c:pt idx="0">
                    <c:v>20.76</c:v>
                  </c:pt>
                </c:numCache>
              </c:numRef>
            </c:minus>
          </c:errBars>
          <c:cat>
            <c:numRef>
              <c:f>Sheet1!$A$3</c:f>
              <c:numCache>
                <c:formatCode>General</c:formatCode>
                <c:ptCount val="1"/>
              </c:numCache>
            </c:numRef>
          </c:cat>
          <c:val>
            <c:numRef>
              <c:f>Sheet1!$E$3</c:f>
              <c:numCache>
                <c:formatCode>0.00</c:formatCode>
                <c:ptCount val="1"/>
                <c:pt idx="0">
                  <c:v>-82.87</c:v>
                </c:pt>
              </c:numCache>
            </c:numRef>
          </c:val>
          <c:extLst>
            <c:ext xmlns:c16="http://schemas.microsoft.com/office/drawing/2014/chart" uri="{C3380CC4-5D6E-409C-BE32-E72D297353CC}">
              <c16:uniqueId val="{0000000E-95FD-48D1-8435-B370A2BBB059}"/>
            </c:ext>
          </c:extLst>
        </c:ser>
        <c:ser>
          <c:idx val="4"/>
          <c:order val="4"/>
          <c:tx>
            <c:strRef>
              <c:f>Sheet1!$F$2</c:f>
              <c:strCache>
                <c:ptCount val="1"/>
                <c:pt idx="0">
                  <c:v>Pbo3</c:v>
                </c:pt>
              </c:strCache>
            </c:strRef>
          </c:tx>
          <c:spPr>
            <a:solidFill>
              <a:srgbClr val="5FC9DA"/>
            </a:solidFill>
          </c:spPr>
          <c:invertIfNegative val="0"/>
          <c:dLbls>
            <c:dLbl>
              <c:idx val="0"/>
              <c:layout>
                <c:manualLayout>
                  <c:x val="-1.2113996330126813E-3"/>
                  <c:y val="-4.5100949881520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5FD-48D1-8435-B370A2BBB059}"/>
                </c:ext>
              </c:extLst>
            </c:dLbl>
            <c:numFmt formatCode="#,##0.0" sourceLinked="0"/>
            <c:spPr>
              <a:noFill/>
              <a:ln>
                <a:noFill/>
              </a:ln>
              <a:effectLst/>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Sheet1!$F$12</c:f>
                <c:numCache>
                  <c:formatCode>General</c:formatCode>
                  <c:ptCount val="1"/>
                  <c:pt idx="0">
                    <c:v>20.49</c:v>
                  </c:pt>
                </c:numCache>
              </c:numRef>
            </c:plus>
            <c:minus>
              <c:numRef>
                <c:f>Sheet1!$F$12</c:f>
                <c:numCache>
                  <c:formatCode>General</c:formatCode>
                  <c:ptCount val="1"/>
                  <c:pt idx="0">
                    <c:v>20.49</c:v>
                  </c:pt>
                </c:numCache>
              </c:numRef>
            </c:minus>
          </c:errBars>
          <c:cat>
            <c:numRef>
              <c:f>Sheet1!$A$3</c:f>
              <c:numCache>
                <c:formatCode>General</c:formatCode>
                <c:ptCount val="1"/>
              </c:numCache>
            </c:numRef>
          </c:cat>
          <c:val>
            <c:numRef>
              <c:f>Sheet1!$F$3</c:f>
              <c:numCache>
                <c:formatCode>0.00</c:formatCode>
                <c:ptCount val="1"/>
                <c:pt idx="0">
                  <c:v>-211.07</c:v>
                </c:pt>
              </c:numCache>
            </c:numRef>
          </c:val>
          <c:extLst>
            <c:ext xmlns:c16="http://schemas.microsoft.com/office/drawing/2014/chart" uri="{C3380CC4-5D6E-409C-BE32-E72D297353CC}">
              <c16:uniqueId val="{0000000F-95FD-48D1-8435-B370A2BBB059}"/>
            </c:ext>
          </c:extLst>
        </c:ser>
        <c:ser>
          <c:idx val="5"/>
          <c:order val="5"/>
          <c:tx>
            <c:strRef>
              <c:f>Sheet1!$G$2</c:f>
              <c:strCache>
                <c:ptCount val="1"/>
                <c:pt idx="0">
                  <c:v>Column1</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c:f>
              <c:numCache>
                <c:formatCode>General</c:formatCode>
                <c:ptCount val="1"/>
              </c:numCache>
            </c:numRef>
          </c:cat>
          <c:val>
            <c:numRef>
              <c:f>Sheet1!$G$3</c:f>
              <c:numCache>
                <c:formatCode>0.00</c:formatCode>
                <c:ptCount val="1"/>
              </c:numCache>
            </c:numRef>
          </c:val>
          <c:extLst>
            <c:ext xmlns:c16="http://schemas.microsoft.com/office/drawing/2014/chart" uri="{C3380CC4-5D6E-409C-BE32-E72D297353CC}">
              <c16:uniqueId val="{00000010-95FD-48D1-8435-B370A2BBB059}"/>
            </c:ext>
          </c:extLst>
        </c:ser>
        <c:ser>
          <c:idx val="6"/>
          <c:order val="6"/>
          <c:tx>
            <c:strRef>
              <c:f>Sheet1!$H$2</c:f>
              <c:strCache>
                <c:ptCount val="1"/>
                <c:pt idx="0">
                  <c:v>Nin 3</c:v>
                </c:pt>
              </c:strCache>
            </c:strRef>
          </c:tx>
          <c:spPr>
            <a:solidFill>
              <a:srgbClr val="1F497D"/>
            </a:solidFill>
          </c:spPr>
          <c:invertIfNegative val="0"/>
          <c:dLbls>
            <c:dLbl>
              <c:idx val="0"/>
              <c:layout>
                <c:manualLayout>
                  <c:x val="0"/>
                  <c:y val="-5.63767422410953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5FD-48D1-8435-B370A2BBB059}"/>
                </c:ext>
              </c:extLst>
            </c:dLbl>
            <c:numFmt formatCode="#,##0.0" sourceLinked="0"/>
            <c:spPr>
              <a:noFill/>
              <a:ln>
                <a:noFill/>
              </a:ln>
              <a:effectLst/>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Sheet1!$H$12</c:f>
                <c:numCache>
                  <c:formatCode>General</c:formatCode>
                  <c:ptCount val="1"/>
                  <c:pt idx="0">
                    <c:v>21.64</c:v>
                  </c:pt>
                </c:numCache>
              </c:numRef>
            </c:plus>
            <c:minus>
              <c:numRef>
                <c:f>Sheet1!$H$12</c:f>
                <c:numCache>
                  <c:formatCode>General</c:formatCode>
                  <c:ptCount val="1"/>
                  <c:pt idx="0">
                    <c:v>21.64</c:v>
                  </c:pt>
                </c:numCache>
              </c:numRef>
            </c:minus>
          </c:errBars>
          <c:cat>
            <c:numRef>
              <c:f>Sheet1!$A$3</c:f>
              <c:numCache>
                <c:formatCode>General</c:formatCode>
                <c:ptCount val="1"/>
              </c:numCache>
            </c:numRef>
          </c:cat>
          <c:val>
            <c:numRef>
              <c:f>Sheet1!$H$3</c:f>
              <c:numCache>
                <c:formatCode>0.00</c:formatCode>
                <c:ptCount val="1"/>
                <c:pt idx="0">
                  <c:v>-78.97</c:v>
                </c:pt>
              </c:numCache>
            </c:numRef>
          </c:val>
          <c:extLst>
            <c:ext xmlns:c16="http://schemas.microsoft.com/office/drawing/2014/chart" uri="{C3380CC4-5D6E-409C-BE32-E72D297353CC}">
              <c16:uniqueId val="{00000011-95FD-48D1-8435-B370A2BBB059}"/>
            </c:ext>
          </c:extLst>
        </c:ser>
        <c:ser>
          <c:idx val="7"/>
          <c:order val="7"/>
          <c:tx>
            <c:strRef>
              <c:f>Sheet1!$I$2</c:f>
              <c:strCache>
                <c:ptCount val="1"/>
                <c:pt idx="0">
                  <c:v>Pbo4</c:v>
                </c:pt>
              </c:strCache>
            </c:strRef>
          </c:tx>
          <c:spPr>
            <a:solidFill>
              <a:srgbClr val="5FC9DA"/>
            </a:solidFill>
          </c:spPr>
          <c:invertIfNegative val="0"/>
          <c:dLbls>
            <c:dLbl>
              <c:idx val="0"/>
              <c:layout>
                <c:manualLayout>
                  <c:x val="-1.2113996330126813E-3"/>
                  <c:y val="-5.3557905129040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5FD-48D1-8435-B370A2BBB059}"/>
                </c:ext>
              </c:extLst>
            </c:dLbl>
            <c:numFmt formatCode="#,##0.0" sourceLinked="0"/>
            <c:spPr>
              <a:noFill/>
              <a:ln>
                <a:noFill/>
              </a:ln>
              <a:effectLst/>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Sheet1!$I$12</c:f>
                <c:numCache>
                  <c:formatCode>General</c:formatCode>
                  <c:ptCount val="1"/>
                  <c:pt idx="0">
                    <c:v>21.2</c:v>
                  </c:pt>
                </c:numCache>
              </c:numRef>
            </c:plus>
            <c:minus>
              <c:numRef>
                <c:f>Sheet1!$I$12</c:f>
                <c:numCache>
                  <c:formatCode>General</c:formatCode>
                  <c:ptCount val="1"/>
                  <c:pt idx="0">
                    <c:v>21.2</c:v>
                  </c:pt>
                </c:numCache>
              </c:numRef>
            </c:minus>
          </c:errBars>
          <c:cat>
            <c:numRef>
              <c:f>Sheet1!$A$3</c:f>
              <c:numCache>
                <c:formatCode>General</c:formatCode>
                <c:ptCount val="1"/>
              </c:numCache>
            </c:numRef>
          </c:cat>
          <c:val>
            <c:numRef>
              <c:f>Sheet1!$I$3</c:f>
              <c:numCache>
                <c:formatCode>0.00</c:formatCode>
                <c:ptCount val="1"/>
                <c:pt idx="0">
                  <c:v>-154.24</c:v>
                </c:pt>
              </c:numCache>
            </c:numRef>
          </c:val>
          <c:extLst>
            <c:ext xmlns:c16="http://schemas.microsoft.com/office/drawing/2014/chart" uri="{C3380CC4-5D6E-409C-BE32-E72D297353CC}">
              <c16:uniqueId val="{00000012-95FD-48D1-8435-B370A2BBB059}"/>
            </c:ext>
          </c:extLst>
        </c:ser>
        <c:dLbls>
          <c:dLblPos val="outEnd"/>
          <c:showLegendKey val="0"/>
          <c:showVal val="1"/>
          <c:showCatName val="0"/>
          <c:showSerName val="0"/>
          <c:showPercent val="0"/>
          <c:showBubbleSize val="0"/>
        </c:dLbls>
        <c:gapWidth val="100"/>
        <c:axId val="132295296"/>
        <c:axId val="132313472"/>
      </c:barChart>
      <c:catAx>
        <c:axId val="132295296"/>
        <c:scaling>
          <c:orientation val="minMax"/>
        </c:scaling>
        <c:delete val="0"/>
        <c:axPos val="b"/>
        <c:numFmt formatCode="General" sourceLinked="0"/>
        <c:majorTickMark val="out"/>
        <c:minorTickMark val="none"/>
        <c:tickLblPos val="high"/>
        <c:spPr>
          <a:ln>
            <a:solidFill>
              <a:schemeClr val="tx1"/>
            </a:solidFill>
          </a:ln>
        </c:spPr>
        <c:txPr>
          <a:bodyPr/>
          <a:lstStyle/>
          <a:p>
            <a:pPr>
              <a:defRPr sz="1800"/>
            </a:pPr>
            <a:endParaRPr lang="en-US"/>
          </a:p>
        </c:txPr>
        <c:crossAx val="132313472"/>
        <c:crosses val="autoZero"/>
        <c:auto val="1"/>
        <c:lblAlgn val="ctr"/>
        <c:lblOffset val="100"/>
        <c:noMultiLvlLbl val="0"/>
      </c:catAx>
      <c:valAx>
        <c:axId val="132313472"/>
        <c:scaling>
          <c:orientation val="minMax"/>
          <c:max val="0"/>
          <c:min val="-250"/>
        </c:scaling>
        <c:delete val="0"/>
        <c:axPos val="l"/>
        <c:numFmt formatCode="0" sourceLinked="0"/>
        <c:majorTickMark val="out"/>
        <c:minorTickMark val="none"/>
        <c:tickLblPos val="nextTo"/>
        <c:spPr>
          <a:ln>
            <a:solidFill>
              <a:schemeClr val="tx1"/>
            </a:solidFill>
          </a:ln>
        </c:spPr>
        <c:txPr>
          <a:bodyPr/>
          <a:lstStyle/>
          <a:p>
            <a:pPr>
              <a:defRPr sz="1800"/>
            </a:pPr>
            <a:endParaRPr lang="en-US"/>
          </a:p>
        </c:txPr>
        <c:crossAx val="132295296"/>
        <c:crosses val="autoZero"/>
        <c:crossBetween val="between"/>
        <c:majorUnit val="50"/>
      </c:valAx>
      <c:spPr>
        <a:noFill/>
        <a:ln w="25401">
          <a:noFill/>
        </a:ln>
      </c:spPr>
    </c:plotArea>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467577132479028"/>
          <c:y val="0.11577788217625197"/>
          <c:w val="0.75977713361514543"/>
          <c:h val="0.5986775970636079"/>
        </c:manualLayout>
      </c:layout>
      <c:bubbleChart>
        <c:varyColors val="0"/>
        <c:ser>
          <c:idx val="0"/>
          <c:order val="0"/>
          <c:spPr>
            <a:solidFill>
              <a:sysClr val="windowText" lastClr="000000"/>
            </a:solidFill>
            <a:ln>
              <a:solidFill>
                <a:sysClr val="windowText" lastClr="000000"/>
              </a:solidFill>
            </a:ln>
          </c:spPr>
          <c:invertIfNegative val="0"/>
          <c:dPt>
            <c:idx val="4"/>
            <c:invertIfNegative val="0"/>
            <c:bubble3D val="0"/>
            <c:extLst>
              <c:ext xmlns:c16="http://schemas.microsoft.com/office/drawing/2014/chart" uri="{C3380CC4-5D6E-409C-BE32-E72D297353CC}">
                <c16:uniqueId val="{00000000-4D78-4E09-9783-D87E85835331}"/>
              </c:ext>
            </c:extLst>
          </c:dPt>
          <c:dPt>
            <c:idx val="11"/>
            <c:invertIfNegative val="0"/>
            <c:bubble3D val="0"/>
            <c:extLst>
              <c:ext xmlns:c16="http://schemas.microsoft.com/office/drawing/2014/chart" uri="{C3380CC4-5D6E-409C-BE32-E72D297353CC}">
                <c16:uniqueId val="{00000002-4D78-4E09-9783-D87E85835331}"/>
              </c:ext>
            </c:extLst>
          </c:dPt>
          <c:dPt>
            <c:idx val="12"/>
            <c:invertIfNegative val="0"/>
            <c:bubble3D val="0"/>
            <c:extLst>
              <c:ext xmlns:c16="http://schemas.microsoft.com/office/drawing/2014/chart" uri="{C3380CC4-5D6E-409C-BE32-E72D297353CC}">
                <c16:uniqueId val="{00000003-4D78-4E09-9783-D87E85835331}"/>
              </c:ext>
            </c:extLst>
          </c:dPt>
          <c:errBars>
            <c:errDir val="x"/>
            <c:errBarType val="both"/>
            <c:errValType val="cust"/>
            <c:noEndCap val="0"/>
            <c:plus>
              <c:numRef>
                <c:f>CVd!$M$2:$M$11</c:f>
                <c:numCache>
                  <c:formatCode>General</c:formatCode>
                  <c:ptCount val="10"/>
                  <c:pt idx="0">
                    <c:v>41.540000000000006</c:v>
                  </c:pt>
                  <c:pt idx="1">
                    <c:v>81.69</c:v>
                  </c:pt>
                  <c:pt idx="2">
                    <c:v>82.899999999999991</c:v>
                  </c:pt>
                  <c:pt idx="3">
                    <c:v>95.559999999999974</c:v>
                  </c:pt>
                  <c:pt idx="4">
                    <c:v>99.77</c:v>
                  </c:pt>
                  <c:pt idx="5">
                    <c:v>119.57</c:v>
                  </c:pt>
                </c:numCache>
              </c:numRef>
            </c:plus>
            <c:minus>
              <c:numRef>
                <c:f>CVd!$L$2:$L$11</c:f>
                <c:numCache>
                  <c:formatCode>General</c:formatCode>
                  <c:ptCount val="10"/>
                  <c:pt idx="0">
                    <c:v>41.539999999999992</c:v>
                  </c:pt>
                  <c:pt idx="1">
                    <c:v>81.69</c:v>
                  </c:pt>
                  <c:pt idx="2">
                    <c:v>82.91</c:v>
                  </c:pt>
                  <c:pt idx="3">
                    <c:v>95.570000000000022</c:v>
                  </c:pt>
                  <c:pt idx="4">
                    <c:v>99.759999999999991</c:v>
                  </c:pt>
                  <c:pt idx="5">
                    <c:v>119.56</c:v>
                  </c:pt>
                </c:numCache>
              </c:numRef>
            </c:minus>
            <c:spPr>
              <a:ln w="15875">
                <a:solidFill>
                  <a:sysClr val="windowText" lastClr="000000"/>
                </a:solidFill>
              </a:ln>
            </c:spPr>
          </c:errBars>
          <c:xVal>
            <c:numRef>
              <c:f>CVd!$I$2:$I$7</c:f>
              <c:numCache>
                <c:formatCode>General</c:formatCode>
                <c:ptCount val="6"/>
                <c:pt idx="0">
                  <c:v>106.96</c:v>
                </c:pt>
                <c:pt idx="1">
                  <c:v>73.12</c:v>
                </c:pt>
                <c:pt idx="2">
                  <c:v>104.02</c:v>
                </c:pt>
                <c:pt idx="3">
                  <c:v>141.61000000000001</c:v>
                </c:pt>
                <c:pt idx="4">
                  <c:v>68.33</c:v>
                </c:pt>
                <c:pt idx="5">
                  <c:v>197.13</c:v>
                </c:pt>
              </c:numCache>
            </c:numRef>
          </c:xVal>
          <c:yVal>
            <c:numRef>
              <c:f>CVd!$J$2:$J$7</c:f>
              <c:numCache>
                <c:formatCode>General</c:formatCode>
                <c:ptCount val="6"/>
                <c:pt idx="0">
                  <c:v>1</c:v>
                </c:pt>
                <c:pt idx="1">
                  <c:v>2</c:v>
                </c:pt>
                <c:pt idx="2">
                  <c:v>3</c:v>
                </c:pt>
                <c:pt idx="3">
                  <c:v>4</c:v>
                </c:pt>
                <c:pt idx="4">
                  <c:v>5</c:v>
                </c:pt>
                <c:pt idx="5">
                  <c:v>6</c:v>
                </c:pt>
              </c:numCache>
            </c:numRef>
          </c:yVal>
          <c:bubbleSize>
            <c:numRef>
              <c:f>CVd!$K$2:$K$7</c:f>
              <c:numCache>
                <c:formatCode>General</c:formatCode>
                <c:ptCount val="6"/>
                <c:pt idx="0">
                  <c:v>663</c:v>
                </c:pt>
                <c:pt idx="1">
                  <c:v>173</c:v>
                </c:pt>
                <c:pt idx="2">
                  <c:v>170</c:v>
                </c:pt>
                <c:pt idx="3">
                  <c:v>125</c:v>
                </c:pt>
                <c:pt idx="4">
                  <c:v>114</c:v>
                </c:pt>
                <c:pt idx="5">
                  <c:v>81</c:v>
                </c:pt>
              </c:numCache>
            </c:numRef>
          </c:bubbleSize>
          <c:bubble3D val="0"/>
          <c:extLst>
            <c:ext xmlns:c16="http://schemas.microsoft.com/office/drawing/2014/chart" uri="{C3380CC4-5D6E-409C-BE32-E72D297353CC}">
              <c16:uniqueId val="{00000004-4D78-4E09-9783-D87E85835331}"/>
            </c:ext>
          </c:extLst>
        </c:ser>
        <c:dLbls>
          <c:showLegendKey val="0"/>
          <c:showVal val="0"/>
          <c:showCatName val="0"/>
          <c:showSerName val="0"/>
          <c:showPercent val="0"/>
          <c:showBubbleSize val="0"/>
        </c:dLbls>
        <c:bubbleScale val="20"/>
        <c:showNegBubbles val="0"/>
        <c:axId val="142387072"/>
        <c:axId val="142388608"/>
      </c:bubbleChart>
      <c:valAx>
        <c:axId val="142387072"/>
        <c:scaling>
          <c:orientation val="minMax"/>
          <c:max val="500"/>
          <c:min val="-200"/>
        </c:scaling>
        <c:delete val="0"/>
        <c:axPos val="b"/>
        <c:numFmt formatCode="General" sourceLinked="0"/>
        <c:majorTickMark val="out"/>
        <c:minorTickMark val="none"/>
        <c:tickLblPos val="high"/>
        <c:spPr>
          <a:ln w="12700">
            <a:solidFill>
              <a:sysClr val="windowText" lastClr="000000"/>
            </a:solidFill>
          </a:ln>
        </c:spPr>
        <c:txPr>
          <a:bodyPr/>
          <a:lstStyle/>
          <a:p>
            <a:pPr>
              <a:defRPr sz="1400" baseline="0">
                <a:solidFill>
                  <a:schemeClr val="tx1"/>
                </a:solidFill>
                <a:latin typeface="Arial" panose="020B0604020202020204" pitchFamily="34" charset="0"/>
                <a:cs typeface="Arial" panose="020B0604020202020204" pitchFamily="34" charset="0"/>
              </a:defRPr>
            </a:pPr>
            <a:endParaRPr lang="en-US"/>
          </a:p>
        </c:txPr>
        <c:crossAx val="142388608"/>
        <c:crosses val="max"/>
        <c:crossBetween val="midCat"/>
        <c:majorUnit val="100"/>
        <c:minorUnit val="50"/>
      </c:valAx>
      <c:valAx>
        <c:axId val="142388608"/>
        <c:scaling>
          <c:orientation val="maxMin"/>
          <c:min val="0.5"/>
        </c:scaling>
        <c:delete val="0"/>
        <c:axPos val="l"/>
        <c:numFmt formatCode="General" sourceLinked="1"/>
        <c:majorTickMark val="none"/>
        <c:minorTickMark val="none"/>
        <c:tickLblPos val="none"/>
        <c:spPr>
          <a:ln w="12700">
            <a:solidFill>
              <a:sysClr val="windowText" lastClr="000000"/>
            </a:solidFill>
          </a:ln>
        </c:spPr>
        <c:crossAx val="142387072"/>
        <c:crossesAt val="0"/>
        <c:crossBetween val="midCat"/>
      </c:valAx>
      <c:spPr>
        <a:noFill/>
        <a:ln w="25400">
          <a:noFill/>
        </a:ln>
      </c:spPr>
    </c:plotArea>
    <c:plotVisOnly val="1"/>
    <c:dispBlanksAs val="gap"/>
    <c:showDLblsOverMax val="0"/>
  </c:chart>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10864158057167"/>
          <c:y val="7.150600224263147E-2"/>
          <c:w val="0.73879541136916393"/>
          <c:h val="0.71510630643139816"/>
        </c:manualLayout>
      </c:layout>
      <c:bubbleChart>
        <c:varyColors val="0"/>
        <c:ser>
          <c:idx val="0"/>
          <c:order val="0"/>
          <c:spPr>
            <a:solidFill>
              <a:sysClr val="windowText" lastClr="000000"/>
            </a:solidFill>
            <a:ln>
              <a:solidFill>
                <a:sysClr val="windowText" lastClr="000000"/>
              </a:solidFill>
            </a:ln>
          </c:spPr>
          <c:invertIfNegative val="0"/>
          <c:dPt>
            <c:idx val="3"/>
            <c:invertIfNegative val="0"/>
            <c:bubble3D val="0"/>
            <c:extLst>
              <c:ext xmlns:c16="http://schemas.microsoft.com/office/drawing/2014/chart" uri="{C3380CC4-5D6E-409C-BE32-E72D297353CC}">
                <c16:uniqueId val="{00000000-37DD-4154-8A11-CED87F0D8B52}"/>
              </c:ext>
            </c:extLst>
          </c:dPt>
          <c:dPt>
            <c:idx val="6"/>
            <c:invertIfNegative val="0"/>
            <c:bubble3D val="0"/>
            <c:extLst>
              <c:ext xmlns:c16="http://schemas.microsoft.com/office/drawing/2014/chart" uri="{C3380CC4-5D6E-409C-BE32-E72D297353CC}">
                <c16:uniqueId val="{00000001-37DD-4154-8A11-CED87F0D8B52}"/>
              </c:ext>
            </c:extLst>
          </c:dPt>
          <c:dPt>
            <c:idx val="7"/>
            <c:invertIfNegative val="0"/>
            <c:bubble3D val="0"/>
            <c:extLst>
              <c:ext xmlns:c16="http://schemas.microsoft.com/office/drawing/2014/chart" uri="{C3380CC4-5D6E-409C-BE32-E72D297353CC}">
                <c16:uniqueId val="{00000002-37DD-4154-8A11-CED87F0D8B52}"/>
              </c:ext>
            </c:extLst>
          </c:dPt>
          <c:dPt>
            <c:idx val="11"/>
            <c:invertIfNegative val="0"/>
            <c:bubble3D val="0"/>
            <c:extLst>
              <c:ext xmlns:c16="http://schemas.microsoft.com/office/drawing/2014/chart" uri="{C3380CC4-5D6E-409C-BE32-E72D297353CC}">
                <c16:uniqueId val="{00000003-37DD-4154-8A11-CED87F0D8B52}"/>
              </c:ext>
            </c:extLst>
          </c:dPt>
          <c:dPt>
            <c:idx val="12"/>
            <c:invertIfNegative val="0"/>
            <c:bubble3D val="0"/>
            <c:extLst>
              <c:ext xmlns:c16="http://schemas.microsoft.com/office/drawing/2014/chart" uri="{C3380CC4-5D6E-409C-BE32-E72D297353CC}">
                <c16:uniqueId val="{00000004-37DD-4154-8A11-CED87F0D8B52}"/>
              </c:ext>
            </c:extLst>
          </c:dPt>
          <c:errBars>
            <c:errDir val="x"/>
            <c:errBarType val="both"/>
            <c:errValType val="cust"/>
            <c:noEndCap val="0"/>
            <c:plus>
              <c:numRef>
                <c:f>CVd!$M$2:$M$17</c:f>
                <c:numCache>
                  <c:formatCode>General</c:formatCode>
                  <c:ptCount val="16"/>
                  <c:pt idx="0">
                    <c:v>41.540000000000006</c:v>
                  </c:pt>
                  <c:pt idx="1">
                    <c:v>56.730000000000018</c:v>
                  </c:pt>
                  <c:pt idx="2">
                    <c:v>60.34</c:v>
                  </c:pt>
                  <c:pt idx="3">
                    <c:v>65.34</c:v>
                  </c:pt>
                  <c:pt idx="4">
                    <c:v>53.710000000000008</c:v>
                  </c:pt>
                  <c:pt idx="5">
                    <c:v>48.609999999999985</c:v>
                  </c:pt>
                  <c:pt idx="6">
                    <c:v>83.689999999999984</c:v>
                  </c:pt>
                  <c:pt idx="7">
                    <c:v>365.56999999999994</c:v>
                  </c:pt>
                  <c:pt idx="8">
                    <c:v>54.31</c:v>
                  </c:pt>
                  <c:pt idx="9">
                    <c:v>63.75</c:v>
                  </c:pt>
                </c:numCache>
              </c:numRef>
            </c:plus>
            <c:minus>
              <c:numRef>
                <c:f>CVd!$L$2:$L$17</c:f>
                <c:numCache>
                  <c:formatCode>General</c:formatCode>
                  <c:ptCount val="16"/>
                  <c:pt idx="0">
                    <c:v>41.539999999999992</c:v>
                  </c:pt>
                  <c:pt idx="1">
                    <c:v>56.72999999999999</c:v>
                  </c:pt>
                  <c:pt idx="2">
                    <c:v>60.339999999999996</c:v>
                  </c:pt>
                  <c:pt idx="3">
                    <c:v>65.34</c:v>
                  </c:pt>
                  <c:pt idx="4">
                    <c:v>53.72</c:v>
                  </c:pt>
                  <c:pt idx="5">
                    <c:v>48.620000000000005</c:v>
                  </c:pt>
                  <c:pt idx="6">
                    <c:v>83.68</c:v>
                  </c:pt>
                  <c:pt idx="7">
                    <c:v>365.57</c:v>
                  </c:pt>
                  <c:pt idx="8">
                    <c:v>54.320000000000007</c:v>
                  </c:pt>
                  <c:pt idx="9">
                    <c:v>63.759999999999991</c:v>
                  </c:pt>
                </c:numCache>
              </c:numRef>
            </c:minus>
            <c:spPr>
              <a:ln w="15875">
                <a:solidFill>
                  <a:sysClr val="windowText" lastClr="000000"/>
                </a:solidFill>
              </a:ln>
            </c:spPr>
          </c:errBars>
          <c:xVal>
            <c:numRef>
              <c:f>CVd!$I$2:$I$17</c:f>
              <c:numCache>
                <c:formatCode>General</c:formatCode>
                <c:ptCount val="16"/>
                <c:pt idx="0">
                  <c:v>106.96</c:v>
                </c:pt>
                <c:pt idx="1">
                  <c:v>145.19999999999999</c:v>
                </c:pt>
                <c:pt idx="2">
                  <c:v>64.209999999999994</c:v>
                </c:pt>
                <c:pt idx="3">
                  <c:v>86.87</c:v>
                </c:pt>
                <c:pt idx="4">
                  <c:v>115.13</c:v>
                </c:pt>
                <c:pt idx="5">
                  <c:v>110.59</c:v>
                </c:pt>
                <c:pt idx="6">
                  <c:v>92.98</c:v>
                </c:pt>
                <c:pt idx="7">
                  <c:v>222.48</c:v>
                </c:pt>
                <c:pt idx="8">
                  <c:v>91.68</c:v>
                </c:pt>
                <c:pt idx="9">
                  <c:v>129.97999999999999</c:v>
                </c:pt>
              </c:numCache>
            </c:numRef>
          </c:xVal>
          <c:yVal>
            <c:numRef>
              <c:f>CVd!$J$2:$J$17</c:f>
              <c:numCache>
                <c:formatCode>General</c:formatCode>
                <c:ptCount val="16"/>
                <c:pt idx="0">
                  <c:v>1</c:v>
                </c:pt>
                <c:pt idx="1">
                  <c:v>3</c:v>
                </c:pt>
                <c:pt idx="2">
                  <c:v>4</c:v>
                </c:pt>
                <c:pt idx="3">
                  <c:v>6</c:v>
                </c:pt>
                <c:pt idx="4">
                  <c:v>7</c:v>
                </c:pt>
                <c:pt idx="5">
                  <c:v>9</c:v>
                </c:pt>
                <c:pt idx="6">
                  <c:v>10</c:v>
                </c:pt>
                <c:pt idx="7">
                  <c:v>11</c:v>
                </c:pt>
                <c:pt idx="8">
                  <c:v>14</c:v>
                </c:pt>
                <c:pt idx="9">
                  <c:v>15</c:v>
                </c:pt>
              </c:numCache>
            </c:numRef>
          </c:yVal>
          <c:bubbleSize>
            <c:numRef>
              <c:f>CVd!$K$2:$K$17</c:f>
              <c:numCache>
                <c:formatCode>General</c:formatCode>
                <c:ptCount val="16"/>
                <c:pt idx="0">
                  <c:v>663</c:v>
                </c:pt>
                <c:pt idx="1">
                  <c:v>356</c:v>
                </c:pt>
                <c:pt idx="2">
                  <c:v>307</c:v>
                </c:pt>
                <c:pt idx="3">
                  <c:v>260</c:v>
                </c:pt>
                <c:pt idx="4">
                  <c:v>403</c:v>
                </c:pt>
                <c:pt idx="5">
                  <c:v>488</c:v>
                </c:pt>
                <c:pt idx="6">
                  <c:v>164</c:v>
                </c:pt>
                <c:pt idx="7">
                  <c:v>10</c:v>
                </c:pt>
                <c:pt idx="8">
                  <c:v>389</c:v>
                </c:pt>
                <c:pt idx="9">
                  <c:v>274</c:v>
                </c:pt>
              </c:numCache>
            </c:numRef>
          </c:bubbleSize>
          <c:bubble3D val="0"/>
          <c:extLst>
            <c:ext xmlns:c16="http://schemas.microsoft.com/office/drawing/2014/chart" uri="{C3380CC4-5D6E-409C-BE32-E72D297353CC}">
              <c16:uniqueId val="{00000005-37DD-4154-8A11-CED87F0D8B52}"/>
            </c:ext>
          </c:extLst>
        </c:ser>
        <c:dLbls>
          <c:showLegendKey val="0"/>
          <c:showVal val="0"/>
          <c:showCatName val="0"/>
          <c:showSerName val="0"/>
          <c:showPercent val="0"/>
          <c:showBubbleSize val="0"/>
        </c:dLbls>
        <c:bubbleScale val="15"/>
        <c:showNegBubbles val="0"/>
        <c:axId val="140286976"/>
        <c:axId val="140292864"/>
      </c:bubbleChart>
      <c:valAx>
        <c:axId val="140286976"/>
        <c:scaling>
          <c:orientation val="minMax"/>
          <c:max val="600"/>
          <c:min val="-200"/>
        </c:scaling>
        <c:delete val="0"/>
        <c:axPos val="b"/>
        <c:numFmt formatCode="General" sourceLinked="0"/>
        <c:majorTickMark val="out"/>
        <c:minorTickMark val="none"/>
        <c:tickLblPos val="high"/>
        <c:spPr>
          <a:ln w="12700">
            <a:solidFill>
              <a:sysClr val="windowText" lastClr="000000"/>
            </a:solidFill>
          </a:ln>
        </c:spPr>
        <c:txPr>
          <a:bodyPr/>
          <a:lstStyle/>
          <a:p>
            <a:pPr>
              <a:defRPr sz="1400" baseline="0">
                <a:solidFill>
                  <a:schemeClr val="tx1"/>
                </a:solidFill>
                <a:latin typeface="Arial" panose="020B0604020202020204" pitchFamily="34" charset="0"/>
                <a:cs typeface="Arial" panose="020B0604020202020204" pitchFamily="34" charset="0"/>
              </a:defRPr>
            </a:pPr>
            <a:endParaRPr lang="en-US"/>
          </a:p>
        </c:txPr>
        <c:crossAx val="140292864"/>
        <c:crosses val="max"/>
        <c:crossBetween val="midCat"/>
        <c:majorUnit val="100"/>
        <c:minorUnit val="50"/>
      </c:valAx>
      <c:valAx>
        <c:axId val="140292864"/>
        <c:scaling>
          <c:orientation val="maxMin"/>
          <c:max val="15.5"/>
          <c:min val="0.5"/>
        </c:scaling>
        <c:delete val="0"/>
        <c:axPos val="l"/>
        <c:numFmt formatCode="General" sourceLinked="1"/>
        <c:majorTickMark val="none"/>
        <c:minorTickMark val="none"/>
        <c:tickLblPos val="none"/>
        <c:spPr>
          <a:ln w="12700">
            <a:solidFill>
              <a:sysClr val="windowText" lastClr="000000"/>
            </a:solidFill>
          </a:ln>
        </c:spPr>
        <c:crossAx val="140286976"/>
        <c:crossesAt val="0"/>
        <c:crossBetween val="midCat"/>
      </c:valAx>
      <c:spPr>
        <a:noFill/>
        <a:ln w="25400">
          <a:noFill/>
        </a:ln>
      </c:spPr>
    </c:plotArea>
    <c:plotVisOnly val="1"/>
    <c:dispBlanksAs val="gap"/>
    <c:showDLblsOverMax val="0"/>
  </c:chart>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63574247992949E-2"/>
          <c:y val="9.3546701146614869E-2"/>
          <c:w val="0.92327366453680526"/>
          <c:h val="0.72463946067780427"/>
        </c:manualLayout>
      </c:layout>
      <c:barChart>
        <c:barDir val="col"/>
        <c:grouping val="clustered"/>
        <c:varyColors val="0"/>
        <c:ser>
          <c:idx val="0"/>
          <c:order val="0"/>
          <c:tx>
            <c:strRef>
              <c:f>Sheet1!$B$1</c:f>
              <c:strCache>
                <c:ptCount val="1"/>
                <c:pt idx="0">
                  <c:v>Nintedanib</c:v>
                </c:pt>
              </c:strCache>
            </c:strRef>
          </c:tx>
          <c:spPr>
            <a:solidFill>
              <a:srgbClr val="043673"/>
            </a:solidFill>
            <a:ln>
              <a:noFill/>
            </a:ln>
          </c:spPr>
          <c:invertIfNegative val="0"/>
          <c:dPt>
            <c:idx val="0"/>
            <c:invertIfNegative val="0"/>
            <c:bubble3D val="0"/>
            <c:extLst>
              <c:ext xmlns:c16="http://schemas.microsoft.com/office/drawing/2014/chart" uri="{C3380CC4-5D6E-409C-BE32-E72D297353CC}">
                <c16:uniqueId val="{00000000-5429-4383-88F2-420E99E3E7E5}"/>
              </c:ext>
            </c:extLst>
          </c:dPt>
          <c:dPt>
            <c:idx val="1"/>
            <c:invertIfNegative val="0"/>
            <c:bubble3D val="0"/>
            <c:extLst>
              <c:ext xmlns:c16="http://schemas.microsoft.com/office/drawing/2014/chart" uri="{C3380CC4-5D6E-409C-BE32-E72D297353CC}">
                <c16:uniqueId val="{00000001-5429-4383-88F2-420E99E3E7E5}"/>
              </c:ext>
            </c:extLst>
          </c:dPt>
          <c:dPt>
            <c:idx val="2"/>
            <c:invertIfNegative val="0"/>
            <c:bubble3D val="0"/>
            <c:extLst>
              <c:ext xmlns:c16="http://schemas.microsoft.com/office/drawing/2014/chart" uri="{C3380CC4-5D6E-409C-BE32-E72D297353CC}">
                <c16:uniqueId val="{00000002-5429-4383-88F2-420E99E3E7E5}"/>
              </c:ext>
            </c:extLst>
          </c:dPt>
          <c:dLbls>
            <c:dLbl>
              <c:idx val="0"/>
              <c:layout>
                <c:manualLayout>
                  <c:x val="-1.3329782922910716E-3"/>
                  <c:y val="-0.11081904708543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29-4383-88F2-420E99E3E7E5}"/>
                </c:ext>
              </c:extLst>
            </c:dLbl>
            <c:dLbl>
              <c:idx val="1"/>
              <c:layout>
                <c:manualLayout>
                  <c:x val="0"/>
                  <c:y val="-5.54095235427154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29-4383-88F2-420E99E3E7E5}"/>
                </c:ext>
              </c:extLst>
            </c:dLbl>
            <c:dLbl>
              <c:idx val="2"/>
              <c:layout>
                <c:manualLayout>
                  <c:x val="0"/>
                  <c:y val="-6.41584319384296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29-4383-88F2-420E99E3E7E5}"/>
                </c:ext>
              </c:extLst>
            </c:dLbl>
            <c:numFmt formatCode="#,##0.0" sourceLinked="0"/>
            <c:spPr>
              <a:solidFill>
                <a:schemeClr val="bg1"/>
              </a:solidFill>
            </c:spPr>
            <c:txPr>
              <a:bodyPr/>
              <a:lstStyle/>
              <a:p>
                <a:pPr>
                  <a:defRPr sz="1600">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Sheet1!$B$10:$B$12</c:f>
                <c:numCache>
                  <c:formatCode>General</c:formatCode>
                  <c:ptCount val="3"/>
                  <c:pt idx="0">
                    <c:v>43.42</c:v>
                  </c:pt>
                  <c:pt idx="1">
                    <c:v>22.63</c:v>
                  </c:pt>
                  <c:pt idx="2">
                    <c:v>24.84</c:v>
                  </c:pt>
                </c:numCache>
              </c:numRef>
            </c:plus>
            <c:minus>
              <c:numRef>
                <c:f>Sheet1!$B$10:$B$12</c:f>
                <c:numCache>
                  <c:formatCode>General</c:formatCode>
                  <c:ptCount val="3"/>
                  <c:pt idx="0">
                    <c:v>43.42</c:v>
                  </c:pt>
                  <c:pt idx="1">
                    <c:v>22.63</c:v>
                  </c:pt>
                  <c:pt idx="2">
                    <c:v>24.84</c:v>
                  </c:pt>
                </c:numCache>
              </c:numRef>
            </c:minus>
          </c:errBars>
          <c:cat>
            <c:strRef>
              <c:f>Sheet1!$A$2:$A$4</c:f>
              <c:strCache>
                <c:ptCount val="3"/>
                <c:pt idx="0">
                  <c:v>FVC &lt;50</c:v>
                </c:pt>
                <c:pt idx="1">
                  <c:v>FVC 50-70</c:v>
                </c:pt>
                <c:pt idx="2">
                  <c:v>FVC &gt;70</c:v>
                </c:pt>
              </c:strCache>
            </c:strRef>
          </c:cat>
          <c:val>
            <c:numRef>
              <c:f>Sheet1!$B$2:$B$4</c:f>
              <c:numCache>
                <c:formatCode>0.00</c:formatCode>
                <c:ptCount val="3"/>
                <c:pt idx="0">
                  <c:v>-187.64</c:v>
                </c:pt>
                <c:pt idx="1">
                  <c:v>-98.46</c:v>
                </c:pt>
                <c:pt idx="2">
                  <c:v>-27.14</c:v>
                </c:pt>
              </c:numCache>
            </c:numRef>
          </c:val>
          <c:extLst>
            <c:ext xmlns:c16="http://schemas.microsoft.com/office/drawing/2014/chart" uri="{C3380CC4-5D6E-409C-BE32-E72D297353CC}">
              <c16:uniqueId val="{00000003-5429-4383-88F2-420E99E3E7E5}"/>
            </c:ext>
          </c:extLst>
        </c:ser>
        <c:ser>
          <c:idx val="1"/>
          <c:order val="1"/>
          <c:tx>
            <c:strRef>
              <c:f>Sheet1!$C$1</c:f>
              <c:strCache>
                <c:ptCount val="1"/>
                <c:pt idx="0">
                  <c:v>Placebo </c:v>
                </c:pt>
              </c:strCache>
            </c:strRef>
          </c:tx>
          <c:spPr>
            <a:solidFill>
              <a:srgbClr val="5FC9DA"/>
            </a:solidFill>
            <a:ln>
              <a:noFill/>
            </a:ln>
          </c:spPr>
          <c:invertIfNegative val="0"/>
          <c:dPt>
            <c:idx val="0"/>
            <c:invertIfNegative val="0"/>
            <c:bubble3D val="0"/>
            <c:extLst>
              <c:ext xmlns:c16="http://schemas.microsoft.com/office/drawing/2014/chart" uri="{C3380CC4-5D6E-409C-BE32-E72D297353CC}">
                <c16:uniqueId val="{00000004-5429-4383-88F2-420E99E3E7E5}"/>
              </c:ext>
            </c:extLst>
          </c:dPt>
          <c:dPt>
            <c:idx val="1"/>
            <c:invertIfNegative val="0"/>
            <c:bubble3D val="0"/>
            <c:extLst>
              <c:ext xmlns:c16="http://schemas.microsoft.com/office/drawing/2014/chart" uri="{C3380CC4-5D6E-409C-BE32-E72D297353CC}">
                <c16:uniqueId val="{00000005-5429-4383-88F2-420E99E3E7E5}"/>
              </c:ext>
            </c:extLst>
          </c:dPt>
          <c:dLbls>
            <c:dLbl>
              <c:idx val="0"/>
              <c:layout>
                <c:manualLayout>
                  <c:x val="0"/>
                  <c:y val="-0.131233396305572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29-4383-88F2-420E99E3E7E5}"/>
                </c:ext>
              </c:extLst>
            </c:dLbl>
            <c:dLbl>
              <c:idx val="1"/>
              <c:layout>
                <c:manualLayout>
                  <c:x val="0"/>
                  <c:y val="-4.95766883154309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29-4383-88F2-420E99E3E7E5}"/>
                </c:ext>
              </c:extLst>
            </c:dLbl>
            <c:dLbl>
              <c:idx val="2"/>
              <c:layout>
                <c:manualLayout>
                  <c:x val="1.3329782922909738E-3"/>
                  <c:y val="-6.41582023082881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29-4383-88F2-420E99E3E7E5}"/>
                </c:ext>
              </c:extLst>
            </c:dLbl>
            <c:numFmt formatCode="#,##0.0" sourceLinked="0"/>
            <c:spPr>
              <a:solidFill>
                <a:schemeClr val="bg1"/>
              </a:solidFill>
            </c:spPr>
            <c:txPr>
              <a:bodyPr/>
              <a:lstStyle/>
              <a:p>
                <a:pPr>
                  <a:defRPr sz="1600">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Sheet1!$C$10:$C$12</c:f>
                <c:numCache>
                  <c:formatCode>General</c:formatCode>
                  <c:ptCount val="3"/>
                  <c:pt idx="0">
                    <c:v>51.41</c:v>
                  </c:pt>
                  <c:pt idx="1">
                    <c:v>21.59</c:v>
                  </c:pt>
                  <c:pt idx="2">
                    <c:v>23.99</c:v>
                  </c:pt>
                </c:numCache>
              </c:numRef>
            </c:plus>
            <c:minus>
              <c:numRef>
                <c:f>Sheet1!$C$10:$C$12</c:f>
                <c:numCache>
                  <c:formatCode>General</c:formatCode>
                  <c:ptCount val="3"/>
                  <c:pt idx="0">
                    <c:v>51.41</c:v>
                  </c:pt>
                  <c:pt idx="1">
                    <c:v>21.59</c:v>
                  </c:pt>
                  <c:pt idx="2">
                    <c:v>23.99</c:v>
                  </c:pt>
                </c:numCache>
              </c:numRef>
            </c:minus>
          </c:errBars>
          <c:cat>
            <c:strRef>
              <c:f>Sheet1!$A$2:$A$4</c:f>
              <c:strCache>
                <c:ptCount val="3"/>
                <c:pt idx="0">
                  <c:v>FVC &lt;50</c:v>
                </c:pt>
                <c:pt idx="1">
                  <c:v>FVC 50-70</c:v>
                </c:pt>
                <c:pt idx="2">
                  <c:v>FVC &gt;70</c:v>
                </c:pt>
              </c:strCache>
            </c:strRef>
          </c:cat>
          <c:val>
            <c:numRef>
              <c:f>Sheet1!$C$2:$C$4</c:f>
              <c:numCache>
                <c:formatCode>General</c:formatCode>
                <c:ptCount val="3"/>
                <c:pt idx="0" formatCode="0.00">
                  <c:v>-285.77</c:v>
                </c:pt>
                <c:pt idx="1">
                  <c:v>-196.17</c:v>
                </c:pt>
                <c:pt idx="2">
                  <c:v>-157.65</c:v>
                </c:pt>
              </c:numCache>
            </c:numRef>
          </c:val>
          <c:extLst>
            <c:ext xmlns:c16="http://schemas.microsoft.com/office/drawing/2014/chart" uri="{C3380CC4-5D6E-409C-BE32-E72D297353CC}">
              <c16:uniqueId val="{00000007-5429-4383-88F2-420E99E3E7E5}"/>
            </c:ext>
          </c:extLst>
        </c:ser>
        <c:dLbls>
          <c:showLegendKey val="0"/>
          <c:showVal val="0"/>
          <c:showCatName val="0"/>
          <c:showSerName val="0"/>
          <c:showPercent val="0"/>
          <c:showBubbleSize val="0"/>
        </c:dLbls>
        <c:gapWidth val="81"/>
        <c:axId val="126114816"/>
        <c:axId val="126124800"/>
      </c:barChart>
      <c:catAx>
        <c:axId val="126114816"/>
        <c:scaling>
          <c:orientation val="minMax"/>
        </c:scaling>
        <c:delete val="0"/>
        <c:axPos val="b"/>
        <c:numFmt formatCode="General" sourceLinked="0"/>
        <c:majorTickMark val="out"/>
        <c:minorTickMark val="none"/>
        <c:tickLblPos val="none"/>
        <c:spPr>
          <a:ln>
            <a:solidFill>
              <a:schemeClr val="tx1"/>
            </a:solidFill>
          </a:ln>
        </c:spPr>
        <c:txPr>
          <a:bodyPr/>
          <a:lstStyle/>
          <a:p>
            <a:pPr>
              <a:defRPr sz="1600"/>
            </a:pPr>
            <a:endParaRPr lang="en-US"/>
          </a:p>
        </c:txPr>
        <c:crossAx val="126124800"/>
        <c:crosses val="autoZero"/>
        <c:auto val="1"/>
        <c:lblAlgn val="ctr"/>
        <c:lblOffset val="100"/>
        <c:noMultiLvlLbl val="0"/>
      </c:catAx>
      <c:valAx>
        <c:axId val="126124800"/>
        <c:scaling>
          <c:orientation val="minMax"/>
          <c:max val="50"/>
          <c:min val="-450"/>
        </c:scaling>
        <c:delete val="0"/>
        <c:axPos val="l"/>
        <c:numFmt formatCode="0" sourceLinked="0"/>
        <c:majorTickMark val="out"/>
        <c:minorTickMark val="none"/>
        <c:tickLblPos val="nextTo"/>
        <c:spPr>
          <a:ln>
            <a:solidFill>
              <a:schemeClr val="tx1"/>
            </a:solidFill>
          </a:ln>
        </c:spPr>
        <c:txPr>
          <a:bodyPr/>
          <a:lstStyle/>
          <a:p>
            <a:pPr>
              <a:defRPr sz="1600" b="0">
                <a:solidFill>
                  <a:schemeClr val="tx1"/>
                </a:solidFill>
                <a:latin typeface="Arial" panose="020B0604020202020204" pitchFamily="34" charset="0"/>
                <a:cs typeface="Arial" panose="020B0604020202020204" pitchFamily="34" charset="0"/>
              </a:defRPr>
            </a:pPr>
            <a:endParaRPr lang="en-US"/>
          </a:p>
        </c:txPr>
        <c:crossAx val="126114816"/>
        <c:crosses val="autoZero"/>
        <c:crossBetween val="between"/>
      </c:valAx>
      <c:spPr>
        <a:noFill/>
        <a:ln w="25401">
          <a:noFill/>
        </a:ln>
      </c:spPr>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63574247992949E-2"/>
          <c:y val="0.23947161380825494"/>
          <c:w val="0.92327366453680526"/>
          <c:h val="0.6615819206418716"/>
        </c:manualLayout>
      </c:layout>
      <c:barChart>
        <c:barDir val="col"/>
        <c:grouping val="clustered"/>
        <c:varyColors val="0"/>
        <c:ser>
          <c:idx val="0"/>
          <c:order val="0"/>
          <c:tx>
            <c:strRef>
              <c:f>Sheet1!$B$1</c:f>
              <c:strCache>
                <c:ptCount val="1"/>
                <c:pt idx="0">
                  <c:v>Nintedanib</c:v>
                </c:pt>
              </c:strCache>
            </c:strRef>
          </c:tx>
          <c:spPr>
            <a:solidFill>
              <a:schemeClr val="accent2"/>
            </a:solidFill>
            <a:ln>
              <a:noFill/>
            </a:ln>
          </c:spPr>
          <c:invertIfNegative val="0"/>
          <c:dPt>
            <c:idx val="0"/>
            <c:invertIfNegative val="0"/>
            <c:bubble3D val="0"/>
            <c:extLst>
              <c:ext xmlns:c16="http://schemas.microsoft.com/office/drawing/2014/chart" uri="{C3380CC4-5D6E-409C-BE32-E72D297353CC}">
                <c16:uniqueId val="{00000000-1DDF-4072-8AFD-4ECFCCA66281}"/>
              </c:ext>
            </c:extLst>
          </c:dPt>
          <c:dPt>
            <c:idx val="1"/>
            <c:invertIfNegative val="0"/>
            <c:bubble3D val="0"/>
            <c:extLst>
              <c:ext xmlns:c16="http://schemas.microsoft.com/office/drawing/2014/chart" uri="{C3380CC4-5D6E-409C-BE32-E72D297353CC}">
                <c16:uniqueId val="{00000001-1DDF-4072-8AFD-4ECFCCA66281}"/>
              </c:ext>
            </c:extLst>
          </c:dPt>
          <c:dPt>
            <c:idx val="2"/>
            <c:invertIfNegative val="0"/>
            <c:bubble3D val="0"/>
            <c:extLst>
              <c:ext xmlns:c16="http://schemas.microsoft.com/office/drawing/2014/chart" uri="{C3380CC4-5D6E-409C-BE32-E72D297353CC}">
                <c16:uniqueId val="{00000003-1DDF-4072-8AFD-4ECFCCA66281}"/>
              </c:ext>
            </c:extLst>
          </c:dPt>
          <c:dLbls>
            <c:dLbl>
              <c:idx val="0"/>
              <c:layout>
                <c:manualLayout>
                  <c:x val="-2.4437653052816235E-17"/>
                  <c:y val="-5.54097531728570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DF-4072-8AFD-4ECFCCA66281}"/>
                </c:ext>
              </c:extLst>
            </c:dLbl>
            <c:numFmt formatCode="#,##0.0" sourceLinked="0"/>
            <c:spPr>
              <a:solidFill>
                <a:schemeClr val="bg1"/>
              </a:solidFill>
            </c:spPr>
            <c:txPr>
              <a:bodyPr/>
              <a:lstStyle/>
              <a:p>
                <a:pPr>
                  <a:defRPr sz="1800">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Sheet1!$B$14:$B$19</c:f>
                <c:numCache>
                  <c:formatCode>General</c:formatCode>
                  <c:ptCount val="6"/>
                  <c:pt idx="0">
                    <c:v>20.170000000000002</c:v>
                  </c:pt>
                  <c:pt idx="1">
                    <c:v>22.78</c:v>
                  </c:pt>
                </c:numCache>
              </c:numRef>
            </c:plus>
            <c:minus>
              <c:numRef>
                <c:f>Sheet1!$B$14:$B$19</c:f>
                <c:numCache>
                  <c:formatCode>General</c:formatCode>
                  <c:ptCount val="6"/>
                  <c:pt idx="0">
                    <c:v>20.170000000000002</c:v>
                  </c:pt>
                  <c:pt idx="1">
                    <c:v>22.78</c:v>
                  </c:pt>
                </c:numCache>
              </c:numRef>
            </c:minus>
            <c:spPr>
              <a:ln>
                <a:solidFill>
                  <a:schemeClr val="bg1">
                    <a:lumMod val="50000"/>
                  </a:schemeClr>
                </a:solidFill>
              </a:ln>
            </c:spPr>
          </c:errBars>
          <c:cat>
            <c:strRef>
              <c:f>Sheet1!$A$2:$A$3</c:f>
              <c:strCache>
                <c:ptCount val="2"/>
                <c:pt idx="0">
                  <c:v>Yes -both</c:v>
                </c:pt>
                <c:pt idx="1">
                  <c:v>No - both</c:v>
                </c:pt>
              </c:strCache>
            </c:strRef>
          </c:cat>
          <c:val>
            <c:numRef>
              <c:f>Sheet1!$B$2:$B$3</c:f>
              <c:numCache>
                <c:formatCode>0.00</c:formatCode>
                <c:ptCount val="2"/>
                <c:pt idx="0">
                  <c:v>-76.36</c:v>
                </c:pt>
                <c:pt idx="1">
                  <c:v>-86.51</c:v>
                </c:pt>
              </c:numCache>
            </c:numRef>
          </c:val>
          <c:extLst>
            <c:ext xmlns:c16="http://schemas.microsoft.com/office/drawing/2014/chart" uri="{C3380CC4-5D6E-409C-BE32-E72D297353CC}">
              <c16:uniqueId val="{00000004-1DDF-4072-8AFD-4ECFCCA66281}"/>
            </c:ext>
          </c:extLst>
        </c:ser>
        <c:ser>
          <c:idx val="1"/>
          <c:order val="1"/>
          <c:tx>
            <c:strRef>
              <c:f>Sheet1!$C$1</c:f>
              <c:strCache>
                <c:ptCount val="1"/>
                <c:pt idx="0">
                  <c:v>Placebo </c:v>
                </c:pt>
              </c:strCache>
            </c:strRef>
          </c:tx>
          <c:spPr>
            <a:solidFill>
              <a:srgbClr val="5EC8DA"/>
            </a:solidFill>
            <a:ln>
              <a:noFill/>
            </a:ln>
          </c:spPr>
          <c:invertIfNegative val="0"/>
          <c:dPt>
            <c:idx val="0"/>
            <c:invertIfNegative val="0"/>
            <c:bubble3D val="0"/>
            <c:extLst>
              <c:ext xmlns:c16="http://schemas.microsoft.com/office/drawing/2014/chart" uri="{C3380CC4-5D6E-409C-BE32-E72D297353CC}">
                <c16:uniqueId val="{00000000-5C9E-4930-95B8-69332789D53F}"/>
              </c:ext>
            </c:extLst>
          </c:dPt>
          <c:dPt>
            <c:idx val="1"/>
            <c:invertIfNegative val="0"/>
            <c:bubble3D val="0"/>
            <c:extLst>
              <c:ext xmlns:c16="http://schemas.microsoft.com/office/drawing/2014/chart" uri="{C3380CC4-5D6E-409C-BE32-E72D297353CC}">
                <c16:uniqueId val="{00000001-5C9E-4930-95B8-69332789D53F}"/>
              </c:ext>
            </c:extLst>
          </c:dPt>
          <c:dLbls>
            <c:dLbl>
              <c:idx val="0"/>
              <c:layout>
                <c:manualLayout>
                  <c:x val="-1.3329782922910228E-3"/>
                  <c:y val="-6.9991037535572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9E-4930-95B8-69332789D53F}"/>
                </c:ext>
              </c:extLst>
            </c:dLbl>
            <c:numFmt formatCode="#,##0.0" sourceLinked="0"/>
            <c:spPr>
              <a:solidFill>
                <a:schemeClr val="bg1"/>
              </a:solidFill>
            </c:spPr>
            <c:txPr>
              <a:bodyPr/>
              <a:lstStyle/>
              <a:p>
                <a:pPr>
                  <a:defRPr sz="1800">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Sheet1!$C$14:$C$19</c:f>
                <c:numCache>
                  <c:formatCode>General</c:formatCode>
                  <c:ptCount val="6"/>
                  <c:pt idx="0">
                    <c:v>19.55</c:v>
                  </c:pt>
                  <c:pt idx="1">
                    <c:v>22.84</c:v>
                  </c:pt>
                </c:numCache>
              </c:numRef>
            </c:plus>
            <c:minus>
              <c:numRef>
                <c:f>Sheet1!$C$14:$C$19</c:f>
                <c:numCache>
                  <c:formatCode>General</c:formatCode>
                  <c:ptCount val="6"/>
                  <c:pt idx="0">
                    <c:v>19.55</c:v>
                  </c:pt>
                  <c:pt idx="1">
                    <c:v>22.84</c:v>
                  </c:pt>
                </c:numCache>
              </c:numRef>
            </c:minus>
          </c:errBars>
          <c:cat>
            <c:strRef>
              <c:f>Sheet1!$A$2:$A$3</c:f>
              <c:strCache>
                <c:ptCount val="2"/>
                <c:pt idx="0">
                  <c:v>Yes -both</c:v>
                </c:pt>
                <c:pt idx="1">
                  <c:v>No - both</c:v>
                </c:pt>
              </c:strCache>
            </c:strRef>
          </c:cat>
          <c:val>
            <c:numRef>
              <c:f>Sheet1!$C$2:$C$3</c:f>
              <c:numCache>
                <c:formatCode>General</c:formatCode>
                <c:ptCount val="2"/>
                <c:pt idx="0">
                  <c:v>-201.88</c:v>
                </c:pt>
                <c:pt idx="1">
                  <c:v>-168.56</c:v>
                </c:pt>
              </c:numCache>
            </c:numRef>
          </c:val>
          <c:extLst>
            <c:ext xmlns:c16="http://schemas.microsoft.com/office/drawing/2014/chart" uri="{C3380CC4-5D6E-409C-BE32-E72D297353CC}">
              <c16:uniqueId val="{00000005-1DDF-4072-8AFD-4ECFCCA66281}"/>
            </c:ext>
          </c:extLst>
        </c:ser>
        <c:dLbls>
          <c:showLegendKey val="0"/>
          <c:showVal val="0"/>
          <c:showCatName val="0"/>
          <c:showSerName val="0"/>
          <c:showPercent val="0"/>
          <c:showBubbleSize val="0"/>
        </c:dLbls>
        <c:gapWidth val="81"/>
        <c:axId val="126114816"/>
        <c:axId val="126124800"/>
      </c:barChart>
      <c:catAx>
        <c:axId val="126114816"/>
        <c:scaling>
          <c:orientation val="minMax"/>
        </c:scaling>
        <c:delete val="0"/>
        <c:axPos val="b"/>
        <c:numFmt formatCode="General" sourceLinked="0"/>
        <c:majorTickMark val="out"/>
        <c:minorTickMark val="none"/>
        <c:tickLblPos val="none"/>
        <c:spPr>
          <a:ln>
            <a:solidFill>
              <a:schemeClr val="tx1"/>
            </a:solidFill>
          </a:ln>
        </c:spPr>
        <c:txPr>
          <a:bodyPr/>
          <a:lstStyle/>
          <a:p>
            <a:pPr>
              <a:defRPr sz="1600"/>
            </a:pPr>
            <a:endParaRPr lang="en-US"/>
          </a:p>
        </c:txPr>
        <c:crossAx val="126124800"/>
        <c:crosses val="autoZero"/>
        <c:auto val="1"/>
        <c:lblAlgn val="ctr"/>
        <c:lblOffset val="100"/>
        <c:noMultiLvlLbl val="0"/>
      </c:catAx>
      <c:valAx>
        <c:axId val="126124800"/>
        <c:scaling>
          <c:orientation val="minMax"/>
          <c:min val="-300"/>
        </c:scaling>
        <c:delete val="0"/>
        <c:axPos val="l"/>
        <c:numFmt formatCode="0" sourceLinked="0"/>
        <c:majorTickMark val="out"/>
        <c:minorTickMark val="none"/>
        <c:tickLblPos val="nextTo"/>
        <c:spPr>
          <a:ln>
            <a:solidFill>
              <a:schemeClr val="tx1"/>
            </a:solidFill>
          </a:ln>
        </c:spPr>
        <c:txPr>
          <a:bodyPr/>
          <a:lstStyle/>
          <a:p>
            <a:pPr>
              <a:defRPr sz="1800" b="0">
                <a:solidFill>
                  <a:schemeClr val="tx1"/>
                </a:solidFill>
                <a:latin typeface="Arial" panose="020B0604020202020204" pitchFamily="34" charset="0"/>
                <a:cs typeface="Arial" panose="020B0604020202020204" pitchFamily="34" charset="0"/>
              </a:defRPr>
            </a:pPr>
            <a:endParaRPr lang="en-US"/>
          </a:p>
        </c:txPr>
        <c:crossAx val="126114816"/>
        <c:crosses val="autoZero"/>
        <c:crossBetween val="between"/>
        <c:majorUnit val="50"/>
      </c:valAx>
      <c:spPr>
        <a:noFill/>
        <a:ln w="25401">
          <a:noFill/>
        </a:ln>
      </c:spPr>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343588110510879E-2"/>
          <c:y val="0.29360609858196701"/>
          <c:w val="0.95843069453440954"/>
          <c:h val="0.57708740150450433"/>
        </c:manualLayout>
      </c:layout>
      <c:barChart>
        <c:barDir val="col"/>
        <c:grouping val="clustered"/>
        <c:varyColors val="0"/>
        <c:ser>
          <c:idx val="0"/>
          <c:order val="0"/>
          <c:tx>
            <c:strRef>
              <c:f>Sheet1!$B$1</c:f>
              <c:strCache>
                <c:ptCount val="1"/>
                <c:pt idx="0">
                  <c:v>Nin</c:v>
                </c:pt>
              </c:strCache>
            </c:strRef>
          </c:tx>
          <c:spPr>
            <a:solidFill>
              <a:srgbClr val="203864"/>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2982-44D7-85EE-3250B6A5D041}"/>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2982-44D7-85EE-3250B6A5D04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Rel decline &gt;5% pred</c:v>
                </c:pt>
                <c:pt idx="1">
                  <c:v>Rel decline &gt;10% pred</c:v>
                </c:pt>
              </c:strCache>
            </c:strRef>
          </c:cat>
          <c:val>
            <c:numRef>
              <c:f>Sheet1!$B$2:$B$3</c:f>
              <c:numCache>
                <c:formatCode>General</c:formatCode>
                <c:ptCount val="2"/>
                <c:pt idx="0">
                  <c:v>0.434</c:v>
                </c:pt>
                <c:pt idx="1">
                  <c:v>0.28299999999999997</c:v>
                </c:pt>
              </c:numCache>
            </c:numRef>
          </c:val>
          <c:extLst>
            <c:ext xmlns:c16="http://schemas.microsoft.com/office/drawing/2014/chart" uri="{C3380CC4-5D6E-409C-BE32-E72D297353CC}">
              <c16:uniqueId val="{00000000-2982-44D7-85EE-3250B6A5D041}"/>
            </c:ext>
          </c:extLst>
        </c:ser>
        <c:ser>
          <c:idx val="1"/>
          <c:order val="1"/>
          <c:tx>
            <c:strRef>
              <c:f>Sheet1!$C$1</c:f>
              <c:strCache>
                <c:ptCount val="1"/>
                <c:pt idx="0">
                  <c:v>Placebo</c:v>
                </c:pt>
              </c:strCache>
            </c:strRef>
          </c:tx>
          <c:spPr>
            <a:solidFill>
              <a:srgbClr val="68D6D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Rel decline &gt;5% pred</c:v>
                </c:pt>
                <c:pt idx="1">
                  <c:v>Rel decline &gt;10% pred</c:v>
                </c:pt>
              </c:strCache>
            </c:strRef>
          </c:cat>
          <c:val>
            <c:numRef>
              <c:f>Sheet1!$C$2:$C$3</c:f>
              <c:numCache>
                <c:formatCode>General</c:formatCode>
                <c:ptCount val="2"/>
                <c:pt idx="0">
                  <c:v>0.55000000000000004</c:v>
                </c:pt>
                <c:pt idx="1">
                  <c:v>0.36599999999999999</c:v>
                </c:pt>
              </c:numCache>
            </c:numRef>
          </c:val>
          <c:extLst>
            <c:ext xmlns:c16="http://schemas.microsoft.com/office/drawing/2014/chart" uri="{C3380CC4-5D6E-409C-BE32-E72D297353CC}">
              <c16:uniqueId val="{00000001-2982-44D7-85EE-3250B6A5D041}"/>
            </c:ext>
          </c:extLst>
        </c:ser>
        <c:dLbls>
          <c:dLblPos val="inEnd"/>
          <c:showLegendKey val="0"/>
          <c:showVal val="1"/>
          <c:showCatName val="0"/>
          <c:showSerName val="0"/>
          <c:showPercent val="0"/>
          <c:showBubbleSize val="0"/>
        </c:dLbls>
        <c:gapWidth val="72"/>
        <c:axId val="244503695"/>
        <c:axId val="56641039"/>
      </c:barChart>
      <c:catAx>
        <c:axId val="244503695"/>
        <c:scaling>
          <c:orientation val="minMax"/>
        </c:scaling>
        <c:delete val="0"/>
        <c:axPos val="b"/>
        <c:numFmt formatCode="General" sourceLinked="1"/>
        <c:majorTickMark val="none"/>
        <c:minorTickMark val="none"/>
        <c:tickLblPos val="none"/>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641039"/>
        <c:crosses val="autoZero"/>
        <c:auto val="1"/>
        <c:lblAlgn val="ctr"/>
        <c:lblOffset val="100"/>
        <c:noMultiLvlLbl val="0"/>
      </c:catAx>
      <c:valAx>
        <c:axId val="56641039"/>
        <c:scaling>
          <c:orientation val="minMax"/>
          <c:max val="0.8"/>
        </c:scaling>
        <c:delete val="1"/>
        <c:axPos val="l"/>
        <c:numFmt formatCode="0.0%" sourceLinked="0"/>
        <c:majorTickMark val="out"/>
        <c:minorTickMark val="none"/>
        <c:tickLblPos val="nextTo"/>
        <c:crossAx val="2445036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1E55"/>
              </a:solidFill>
              <a:ln w="19050">
                <a:solidFill>
                  <a:schemeClr val="lt1"/>
                </a:solidFill>
              </a:ln>
              <a:effectLst/>
            </c:spPr>
            <c:extLst>
              <c:ext xmlns:c16="http://schemas.microsoft.com/office/drawing/2014/chart" uri="{C3380CC4-5D6E-409C-BE32-E72D297353CC}">
                <c16:uniqueId val="{00000003-A1D0-484D-AB58-129B7B2BDC31}"/>
              </c:ext>
            </c:extLst>
          </c:dPt>
          <c:dPt>
            <c:idx val="1"/>
            <c:bubble3D val="0"/>
            <c:spPr>
              <a:solidFill>
                <a:srgbClr val="F2650F"/>
              </a:solidFill>
              <a:ln w="19050">
                <a:solidFill>
                  <a:schemeClr val="lt1"/>
                </a:solidFill>
              </a:ln>
              <a:effectLst/>
            </c:spPr>
            <c:extLst>
              <c:ext xmlns:c16="http://schemas.microsoft.com/office/drawing/2014/chart" uri="{C3380CC4-5D6E-409C-BE32-E72D297353CC}">
                <c16:uniqueId val="{00000003-7C77-4036-99B0-3A3ADCDD56CE}"/>
              </c:ext>
            </c:extLst>
          </c:dPt>
          <c:dPt>
            <c:idx val="2"/>
            <c:bubble3D val="0"/>
            <c:spPr>
              <a:solidFill>
                <a:srgbClr val="8EB4E3"/>
              </a:solidFill>
              <a:ln w="19050">
                <a:solidFill>
                  <a:schemeClr val="lt1"/>
                </a:solidFill>
              </a:ln>
              <a:effectLst/>
            </c:spPr>
            <c:extLst>
              <c:ext xmlns:c16="http://schemas.microsoft.com/office/drawing/2014/chart" uri="{C3380CC4-5D6E-409C-BE32-E72D297353CC}">
                <c16:uniqueId val="{00000001-A1D0-484D-AB58-129B7B2BDC31}"/>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2-A1D0-484D-AB58-129B7B2BDC31}"/>
              </c:ext>
            </c:extLst>
          </c:dPt>
          <c:cat>
            <c:strRef>
              <c:f>Sheet1!$A$2:$A$5</c:f>
              <c:strCache>
                <c:ptCount val="4"/>
                <c:pt idx="0">
                  <c:v>RA-ILD</c:v>
                </c:pt>
                <c:pt idx="1">
                  <c:v>SSc-ILD</c:v>
                </c:pt>
                <c:pt idx="2">
                  <c:v>MCTD=ILD</c:v>
                </c:pt>
                <c:pt idx="3">
                  <c:v>Other autoimmune ILDs*</c:v>
                </c:pt>
              </c:strCache>
            </c:strRef>
          </c:cat>
          <c:val>
            <c:numRef>
              <c:f>Sheet1!$B$2:$B$5</c:f>
              <c:numCache>
                <c:formatCode>0%</c:formatCode>
                <c:ptCount val="4"/>
                <c:pt idx="0">
                  <c:v>0.52352941176470591</c:v>
                </c:pt>
                <c:pt idx="1">
                  <c:v>0.22941176470588234</c:v>
                </c:pt>
                <c:pt idx="2">
                  <c:v>0.11176470588235295</c:v>
                </c:pt>
                <c:pt idx="3">
                  <c:v>0.13529411764705881</c:v>
                </c:pt>
              </c:numCache>
            </c:numRef>
          </c:val>
          <c:extLst>
            <c:ext xmlns:c16="http://schemas.microsoft.com/office/drawing/2014/chart" uri="{C3380CC4-5D6E-409C-BE32-E72D297353CC}">
              <c16:uniqueId val="{00000000-A1D0-484D-AB58-129B7B2BDC3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456790339237106E-2"/>
          <c:y val="4.58093025964195E-2"/>
          <c:w val="0.91400176691038204"/>
          <c:h val="0.90838139480716096"/>
        </c:manualLayout>
      </c:layout>
      <c:barChart>
        <c:barDir val="col"/>
        <c:grouping val="clustered"/>
        <c:varyColors val="0"/>
        <c:ser>
          <c:idx val="0"/>
          <c:order val="0"/>
          <c:tx>
            <c:strRef>
              <c:f>Sheet1!$B$1</c:f>
              <c:strCache>
                <c:ptCount val="1"/>
                <c:pt idx="0">
                  <c:v>Nintedanib</c:v>
                </c:pt>
              </c:strCache>
            </c:strRef>
          </c:tx>
          <c:spPr>
            <a:solidFill>
              <a:srgbClr val="043673"/>
            </a:solidFill>
          </c:spPr>
          <c:invertIfNegative val="0"/>
          <c:dLbls>
            <c:dLbl>
              <c:idx val="0"/>
              <c:layout>
                <c:manualLayout>
                  <c:x val="-1.4730806450483252E-3"/>
                  <c:y val="-8.7022650360503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2B-EC44-9DBC-3D0B72352CE3}"/>
                </c:ext>
              </c:extLst>
            </c:dLbl>
            <c:dLbl>
              <c:idx val="1"/>
              <c:layout>
                <c:manualLayout>
                  <c:x val="-3.0804774740084712E-3"/>
                  <c:y val="-9.7427235372201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2B-EC44-9DBC-3D0B72352CE3}"/>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Sheet1!$B$12:$B$13</c:f>
                <c:numCache>
                  <c:formatCode>General</c:formatCode>
                  <c:ptCount val="2"/>
                  <c:pt idx="0">
                    <c:v>18.5</c:v>
                  </c:pt>
                  <c:pt idx="1">
                    <c:v>9.8000000000000007</c:v>
                  </c:pt>
                </c:numCache>
              </c:numRef>
            </c:plus>
            <c:minus>
              <c:numRef>
                <c:f>Sheet1!$B$12:$B$13</c:f>
                <c:numCache>
                  <c:formatCode>General</c:formatCode>
                  <c:ptCount val="2"/>
                  <c:pt idx="0">
                    <c:v>18.5</c:v>
                  </c:pt>
                  <c:pt idx="1">
                    <c:v>9.8000000000000007</c:v>
                  </c:pt>
                </c:numCache>
              </c:numRef>
            </c:minus>
          </c:errBars>
          <c:cat>
            <c:strRef>
              <c:f>Sheet1!$A$2:$A$3</c:f>
              <c:strCache>
                <c:ptCount val="2"/>
                <c:pt idx="0">
                  <c:v>INMARK</c:v>
                </c:pt>
                <c:pt idx="1">
                  <c:v>INPULSIS</c:v>
                </c:pt>
              </c:strCache>
            </c:strRef>
          </c:cat>
          <c:val>
            <c:numRef>
              <c:f>Sheet1!$B$2:$B$3</c:f>
              <c:numCache>
                <c:formatCode>0.00</c:formatCode>
                <c:ptCount val="2"/>
                <c:pt idx="0">
                  <c:v>5.9</c:v>
                </c:pt>
                <c:pt idx="1">
                  <c:v>-25.4</c:v>
                </c:pt>
              </c:numCache>
            </c:numRef>
          </c:val>
          <c:extLst>
            <c:ext xmlns:c16="http://schemas.microsoft.com/office/drawing/2014/chart" uri="{C3380CC4-5D6E-409C-BE32-E72D297353CC}">
              <c16:uniqueId val="{00000002-672B-EC44-9DBC-3D0B72352CE3}"/>
            </c:ext>
          </c:extLst>
        </c:ser>
        <c:ser>
          <c:idx val="1"/>
          <c:order val="1"/>
          <c:tx>
            <c:strRef>
              <c:f>Sheet1!$C$1</c:f>
              <c:strCache>
                <c:ptCount val="1"/>
                <c:pt idx="0">
                  <c:v>Placebo</c:v>
                </c:pt>
              </c:strCache>
            </c:strRef>
          </c:tx>
          <c:spPr>
            <a:solidFill>
              <a:srgbClr val="7A99AC"/>
            </a:solidFill>
            <a:ln>
              <a:solidFill>
                <a:srgbClr val="7A99AC"/>
              </a:solidFill>
            </a:ln>
          </c:spPr>
          <c:invertIfNegative val="0"/>
          <c:dLbls>
            <c:dLbl>
              <c:idx val="0"/>
              <c:layout>
                <c:manualLayout>
                  <c:x val="-8.7147796605174452E-4"/>
                  <c:y val="-6.69949347200015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2B-EC44-9DBC-3D0B72352CE3}"/>
                </c:ext>
              </c:extLst>
            </c:dLbl>
            <c:dLbl>
              <c:idx val="1"/>
              <c:layout>
                <c:manualLayout>
                  <c:x val="-1.5402387370043486E-3"/>
                  <c:y val="-9.7837270016374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2B-EC44-9DBC-3D0B72352CE3}"/>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Sheet1!$C$12:$C$13</c:f>
                <c:numCache>
                  <c:formatCode>General</c:formatCode>
                  <c:ptCount val="2"/>
                  <c:pt idx="0">
                    <c:v>13.1</c:v>
                  </c:pt>
                  <c:pt idx="1">
                    <c:v>11.3</c:v>
                  </c:pt>
                </c:numCache>
              </c:numRef>
            </c:plus>
            <c:minus>
              <c:numRef>
                <c:f>Sheet1!$C$12:$C$13</c:f>
                <c:numCache>
                  <c:formatCode>General</c:formatCode>
                  <c:ptCount val="2"/>
                  <c:pt idx="0">
                    <c:v>13.1</c:v>
                  </c:pt>
                  <c:pt idx="1">
                    <c:v>11.3</c:v>
                  </c:pt>
                </c:numCache>
              </c:numRef>
            </c:minus>
          </c:errBars>
          <c:cat>
            <c:strRef>
              <c:f>Sheet1!$A$2:$A$3</c:f>
              <c:strCache>
                <c:ptCount val="2"/>
                <c:pt idx="0">
                  <c:v>INMARK</c:v>
                </c:pt>
                <c:pt idx="1">
                  <c:v>INPULSIS</c:v>
                </c:pt>
              </c:strCache>
            </c:strRef>
          </c:cat>
          <c:val>
            <c:numRef>
              <c:f>Sheet1!$C$2:$C$3</c:f>
              <c:numCache>
                <c:formatCode>0.00</c:formatCode>
                <c:ptCount val="2"/>
                <c:pt idx="0">
                  <c:v>-70.2</c:v>
                </c:pt>
                <c:pt idx="1">
                  <c:v>-78.8</c:v>
                </c:pt>
              </c:numCache>
            </c:numRef>
          </c:val>
          <c:extLst>
            <c:ext xmlns:c16="http://schemas.microsoft.com/office/drawing/2014/chart" uri="{C3380CC4-5D6E-409C-BE32-E72D297353CC}">
              <c16:uniqueId val="{00000005-672B-EC44-9DBC-3D0B72352CE3}"/>
            </c:ext>
          </c:extLst>
        </c:ser>
        <c:dLbls>
          <c:showLegendKey val="0"/>
          <c:showVal val="0"/>
          <c:showCatName val="0"/>
          <c:showSerName val="0"/>
          <c:showPercent val="0"/>
          <c:showBubbleSize val="0"/>
        </c:dLbls>
        <c:gapWidth val="150"/>
        <c:axId val="130308736"/>
        <c:axId val="130335104"/>
      </c:barChart>
      <c:catAx>
        <c:axId val="130308736"/>
        <c:scaling>
          <c:orientation val="minMax"/>
        </c:scaling>
        <c:delete val="0"/>
        <c:axPos val="b"/>
        <c:numFmt formatCode="General" sourceLinked="0"/>
        <c:majorTickMark val="out"/>
        <c:minorTickMark val="none"/>
        <c:tickLblPos val="none"/>
        <c:spPr>
          <a:ln>
            <a:solidFill>
              <a:schemeClr val="tx1"/>
            </a:solidFill>
          </a:ln>
        </c:spPr>
        <c:crossAx val="130335104"/>
        <c:crosses val="autoZero"/>
        <c:auto val="1"/>
        <c:lblAlgn val="ctr"/>
        <c:lblOffset val="100"/>
        <c:noMultiLvlLbl val="0"/>
      </c:catAx>
      <c:valAx>
        <c:axId val="130335104"/>
        <c:scaling>
          <c:orientation val="minMax"/>
          <c:min val="-100"/>
        </c:scaling>
        <c:delete val="0"/>
        <c:axPos val="l"/>
        <c:numFmt formatCode="0" sourceLinked="0"/>
        <c:majorTickMark val="out"/>
        <c:minorTickMark val="none"/>
        <c:tickLblPos val="nextTo"/>
        <c:crossAx val="130308736"/>
        <c:crosses val="autoZero"/>
        <c:crossBetween val="between"/>
        <c:majorUnit val="50"/>
      </c:valAx>
      <c:spPr>
        <a:noFill/>
        <a:ln w="25401">
          <a:noFill/>
        </a:ln>
      </c:spPr>
    </c:plotArea>
    <c:plotVisOnly val="1"/>
    <c:dispBlanksAs val="gap"/>
    <c:showDLblsOverMax val="0"/>
  </c:chart>
  <c:txPr>
    <a:bodyPr/>
    <a:lstStyle/>
    <a:p>
      <a:pPr>
        <a:defRPr sz="1200">
          <a:solidFill>
            <a:schemeClr val="tx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01463128447564E-2"/>
          <c:y val="3.7485380116959066E-2"/>
          <c:w val="0.92979853687155245"/>
          <c:h val="0.67662589192889255"/>
        </c:manualLayout>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rgbClr val="043673"/>
              </a:solidFill>
            </c:spPr>
            <c:extLst>
              <c:ext xmlns:c16="http://schemas.microsoft.com/office/drawing/2014/chart" uri="{C3380CC4-5D6E-409C-BE32-E72D297353CC}">
                <c16:uniqueId val="{00000001-40F1-44AC-86A9-769727D1484C}"/>
              </c:ext>
            </c:extLst>
          </c:dPt>
          <c:dPt>
            <c:idx val="1"/>
            <c:invertIfNegative val="0"/>
            <c:bubble3D val="0"/>
            <c:spPr>
              <a:solidFill>
                <a:srgbClr val="5EC8DA"/>
              </a:solidFill>
            </c:spPr>
            <c:extLst>
              <c:ext xmlns:c16="http://schemas.microsoft.com/office/drawing/2014/chart" uri="{C3380CC4-5D6E-409C-BE32-E72D297353CC}">
                <c16:uniqueId val="{00000003-40F1-44AC-86A9-769727D1484C}"/>
              </c:ext>
            </c:extLst>
          </c:dPt>
          <c:dPt>
            <c:idx val="2"/>
            <c:invertIfNegative val="0"/>
            <c:bubble3D val="0"/>
            <c:spPr>
              <a:pattFill prst="pct50">
                <a:fgClr>
                  <a:schemeClr val="tx2">
                    <a:lumMod val="95000"/>
                    <a:lumOff val="5000"/>
                  </a:schemeClr>
                </a:fgClr>
                <a:bgClr>
                  <a:schemeClr val="bg1">
                    <a:lumMod val="50000"/>
                  </a:schemeClr>
                </a:bgClr>
              </a:pattFill>
              <a:ln>
                <a:solidFill>
                  <a:schemeClr val="tx2"/>
                </a:solidFill>
              </a:ln>
            </c:spPr>
            <c:extLst>
              <c:ext xmlns:c16="http://schemas.microsoft.com/office/drawing/2014/chart" uri="{C3380CC4-5D6E-409C-BE32-E72D297353CC}">
                <c16:uniqueId val="{00000005-40F1-44AC-86A9-769727D1484C}"/>
              </c:ext>
            </c:extLst>
          </c:dPt>
          <c:dLbls>
            <c:dLbl>
              <c:idx val="0"/>
              <c:layout>
                <c:manualLayout>
                  <c:x val="-4.6451250144042696E-17"/>
                  <c:y val="-9.98887114229933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F1-44AC-86A9-769727D1484C}"/>
                </c:ext>
              </c:extLst>
            </c:dLbl>
            <c:dLbl>
              <c:idx val="1"/>
              <c:layout>
                <c:manualLayout>
                  <c:x val="-2.9093049978099164E-3"/>
                  <c:y val="-0.10712946053228523"/>
                </c:manualLayout>
              </c:layout>
              <c:numFmt formatCode="0.0" sourceLinked="0"/>
              <c:spPr>
                <a:noFill/>
                <a:ln>
                  <a:noFill/>
                </a:ln>
              </c:spPr>
              <c:txPr>
                <a:bodyPr/>
                <a:lstStyle/>
                <a:p>
                  <a:pPr>
                    <a:defRPr sz="1800"/>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769418326410043"/>
                      <c:h val="8.0948536967622817E-2"/>
                    </c:manualLayout>
                  </c15:layout>
                </c:ext>
                <c:ext xmlns:c16="http://schemas.microsoft.com/office/drawing/2014/chart" uri="{C3380CC4-5D6E-409C-BE32-E72D297353CC}">
                  <c16:uniqueId val="{00000003-40F1-44AC-86A9-769727D1484C}"/>
                </c:ext>
              </c:extLst>
            </c:dLbl>
            <c:numFmt formatCode="#,##0.0" sourceLinked="0"/>
            <c:spPr>
              <a:noFill/>
              <a:ln>
                <a:noFill/>
              </a:ln>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BarType val="both"/>
            <c:errValType val="cust"/>
            <c:noEndCap val="0"/>
            <c:plus>
              <c:numRef>
                <c:f>Sheet1!$B$11:$B$12</c:f>
                <c:numCache>
                  <c:formatCode>General</c:formatCode>
                  <c:ptCount val="2"/>
                  <c:pt idx="0">
                    <c:v>29.3</c:v>
                  </c:pt>
                  <c:pt idx="1">
                    <c:v>27.52</c:v>
                  </c:pt>
                </c:numCache>
              </c:numRef>
            </c:plus>
            <c:minus>
              <c:numRef>
                <c:f>Sheet1!$B$11:$B$12</c:f>
                <c:numCache>
                  <c:formatCode>General</c:formatCode>
                  <c:ptCount val="2"/>
                  <c:pt idx="0">
                    <c:v>29.3</c:v>
                  </c:pt>
                  <c:pt idx="1">
                    <c:v>27.52</c:v>
                  </c:pt>
                </c:numCache>
              </c:numRef>
            </c:minus>
            <c:spPr>
              <a:ln>
                <a:solidFill>
                  <a:schemeClr val="tx1"/>
                </a:solidFill>
              </a:ln>
            </c:spPr>
          </c:errBars>
          <c:cat>
            <c:strRef>
              <c:f>Sheet1!$A$2:$A$3</c:f>
              <c:strCache>
                <c:ptCount val="2"/>
                <c:pt idx="0">
                  <c:v>Nintedanib (n=82)</c:v>
                </c:pt>
                <c:pt idx="1">
                  <c:v>Placebo (n=88)</c:v>
                </c:pt>
              </c:strCache>
            </c:strRef>
          </c:cat>
          <c:val>
            <c:numRef>
              <c:f>Sheet1!$B$2:$B$3</c:f>
              <c:numCache>
                <c:formatCode>0.00</c:formatCode>
                <c:ptCount val="2"/>
                <c:pt idx="0">
                  <c:v>-75.92</c:v>
                </c:pt>
                <c:pt idx="1">
                  <c:v>-178.59</c:v>
                </c:pt>
              </c:numCache>
            </c:numRef>
          </c:val>
          <c:extLst>
            <c:ext xmlns:c16="http://schemas.microsoft.com/office/drawing/2014/chart" uri="{C3380CC4-5D6E-409C-BE32-E72D297353CC}">
              <c16:uniqueId val="{00000006-40F1-44AC-86A9-769727D1484C}"/>
            </c:ext>
          </c:extLst>
        </c:ser>
        <c:dLbls>
          <c:showLegendKey val="0"/>
          <c:showVal val="0"/>
          <c:showCatName val="0"/>
          <c:showSerName val="0"/>
          <c:showPercent val="0"/>
          <c:showBubbleSize val="0"/>
        </c:dLbls>
        <c:gapWidth val="100"/>
        <c:axId val="132808064"/>
        <c:axId val="132813952"/>
      </c:barChart>
      <c:catAx>
        <c:axId val="132808064"/>
        <c:scaling>
          <c:orientation val="minMax"/>
        </c:scaling>
        <c:delete val="0"/>
        <c:axPos val="b"/>
        <c:numFmt formatCode="General" sourceLinked="0"/>
        <c:majorTickMark val="out"/>
        <c:minorTickMark val="none"/>
        <c:tickLblPos val="high"/>
        <c:spPr>
          <a:ln>
            <a:solidFill>
              <a:schemeClr val="tx1"/>
            </a:solidFill>
          </a:ln>
        </c:spPr>
        <c:txPr>
          <a:bodyPr/>
          <a:lstStyle/>
          <a:p>
            <a:pPr>
              <a:defRPr sz="1800"/>
            </a:pPr>
            <a:endParaRPr lang="en-US"/>
          </a:p>
        </c:txPr>
        <c:crossAx val="132813952"/>
        <c:crosses val="autoZero"/>
        <c:auto val="1"/>
        <c:lblAlgn val="ctr"/>
        <c:lblOffset val="100"/>
        <c:noMultiLvlLbl val="0"/>
      </c:catAx>
      <c:valAx>
        <c:axId val="132813952"/>
        <c:scaling>
          <c:orientation val="minMax"/>
          <c:max val="0"/>
          <c:min val="-250"/>
        </c:scaling>
        <c:delete val="0"/>
        <c:axPos val="l"/>
        <c:numFmt formatCode="0" sourceLinked="0"/>
        <c:majorTickMark val="out"/>
        <c:minorTickMark val="none"/>
        <c:tickLblPos val="nextTo"/>
        <c:spPr>
          <a:ln>
            <a:solidFill>
              <a:schemeClr val="tx1"/>
            </a:solidFill>
          </a:ln>
        </c:spPr>
        <c:txPr>
          <a:bodyPr/>
          <a:lstStyle/>
          <a:p>
            <a:pPr>
              <a:defRPr sz="1800"/>
            </a:pPr>
            <a:endParaRPr lang="en-US"/>
          </a:p>
        </c:txPr>
        <c:crossAx val="132808064"/>
        <c:crosses val="autoZero"/>
        <c:crossBetween val="between"/>
        <c:majorUnit val="50"/>
      </c:valAx>
      <c:spPr>
        <a:noFill/>
        <a:ln w="25401">
          <a:noFill/>
        </a:ln>
      </c:spPr>
    </c:plotArea>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74341021904728"/>
          <c:y val="0.10754975679179765"/>
          <c:w val="0.75408108326961387"/>
          <c:h val="0.63039547439561416"/>
        </c:manualLayout>
      </c:layout>
      <c:bubbleChart>
        <c:varyColors val="0"/>
        <c:ser>
          <c:idx val="0"/>
          <c:order val="0"/>
          <c:spPr>
            <a:solidFill>
              <a:sysClr val="windowText" lastClr="000000"/>
            </a:solidFill>
            <a:ln>
              <a:solidFill>
                <a:sysClr val="windowText" lastClr="000000"/>
              </a:solidFill>
            </a:ln>
          </c:spPr>
          <c:invertIfNegative val="0"/>
          <c:dPt>
            <c:idx val="5"/>
            <c:invertIfNegative val="0"/>
            <c:bubble3D val="0"/>
            <c:extLst>
              <c:ext xmlns:c16="http://schemas.microsoft.com/office/drawing/2014/chart" uri="{C3380CC4-5D6E-409C-BE32-E72D297353CC}">
                <c16:uniqueId val="{00000000-9E52-458D-97BD-13286862AF51}"/>
              </c:ext>
            </c:extLst>
          </c:dPt>
          <c:dPt>
            <c:idx val="8"/>
            <c:invertIfNegative val="0"/>
            <c:bubble3D val="0"/>
            <c:extLst>
              <c:ext xmlns:c16="http://schemas.microsoft.com/office/drawing/2014/chart" uri="{C3380CC4-5D6E-409C-BE32-E72D297353CC}">
                <c16:uniqueId val="{00000001-9E52-458D-97BD-13286862AF51}"/>
              </c:ext>
            </c:extLst>
          </c:dPt>
          <c:dPt>
            <c:idx val="11"/>
            <c:invertIfNegative val="0"/>
            <c:bubble3D val="0"/>
            <c:extLst>
              <c:ext xmlns:c16="http://schemas.microsoft.com/office/drawing/2014/chart" uri="{C3380CC4-5D6E-409C-BE32-E72D297353CC}">
                <c16:uniqueId val="{00000002-9E52-458D-97BD-13286862AF51}"/>
              </c:ext>
            </c:extLst>
          </c:dPt>
          <c:dPt>
            <c:idx val="12"/>
            <c:invertIfNegative val="0"/>
            <c:bubble3D val="0"/>
            <c:extLst>
              <c:ext xmlns:c16="http://schemas.microsoft.com/office/drawing/2014/chart" uri="{C3380CC4-5D6E-409C-BE32-E72D297353CC}">
                <c16:uniqueId val="{00000003-9E52-458D-97BD-13286862AF51}"/>
              </c:ext>
            </c:extLst>
          </c:dPt>
          <c:errBars>
            <c:errDir val="x"/>
            <c:errBarType val="both"/>
            <c:errValType val="cust"/>
            <c:noEndCap val="0"/>
            <c:plus>
              <c:numRef>
                <c:f>CVd!$M$3:$M$11</c:f>
                <c:numCache>
                  <c:formatCode>General</c:formatCode>
                  <c:ptCount val="9"/>
                  <c:pt idx="0">
                    <c:v>79.48</c:v>
                  </c:pt>
                  <c:pt idx="1">
                    <c:v>41.540000000000006</c:v>
                  </c:pt>
                  <c:pt idx="2">
                    <c:v>112.75</c:v>
                  </c:pt>
                  <c:pt idx="3">
                    <c:v>173.9</c:v>
                  </c:pt>
                  <c:pt idx="4">
                    <c:v>241.91000000000003</c:v>
                  </c:pt>
                  <c:pt idx="5">
                    <c:v>206.53000000000003</c:v>
                  </c:pt>
                </c:numCache>
              </c:numRef>
            </c:plus>
            <c:minus>
              <c:numRef>
                <c:f>CVd!$L$3:$L$11</c:f>
                <c:numCache>
                  <c:formatCode>General</c:formatCode>
                  <c:ptCount val="9"/>
                  <c:pt idx="0">
                    <c:v>79.490000000000009</c:v>
                  </c:pt>
                  <c:pt idx="1">
                    <c:v>41.539999999999992</c:v>
                  </c:pt>
                  <c:pt idx="2">
                    <c:v>112.75</c:v>
                  </c:pt>
                  <c:pt idx="3">
                    <c:v>173.9</c:v>
                  </c:pt>
                  <c:pt idx="4">
                    <c:v>241.91000000000003</c:v>
                  </c:pt>
                  <c:pt idx="5">
                    <c:v>206.53000000000003</c:v>
                  </c:pt>
                </c:numCache>
              </c:numRef>
            </c:minus>
            <c:spPr>
              <a:ln w="15875">
                <a:solidFill>
                  <a:sysClr val="windowText" lastClr="000000"/>
                </a:solidFill>
              </a:ln>
            </c:spPr>
          </c:errBars>
          <c:xVal>
            <c:numRef>
              <c:f>CVd!$I$3:$I$11</c:f>
              <c:numCache>
                <c:formatCode>General</c:formatCode>
                <c:ptCount val="9"/>
                <c:pt idx="0" formatCode="0.00">
                  <c:v>102.67</c:v>
                </c:pt>
                <c:pt idx="1">
                  <c:v>106.96</c:v>
                </c:pt>
                <c:pt idx="2">
                  <c:v>117.93</c:v>
                </c:pt>
                <c:pt idx="3">
                  <c:v>120.66</c:v>
                </c:pt>
                <c:pt idx="4">
                  <c:v>31.89</c:v>
                </c:pt>
                <c:pt idx="5">
                  <c:v>72.45</c:v>
                </c:pt>
              </c:numCache>
            </c:numRef>
          </c:xVal>
          <c:yVal>
            <c:numRef>
              <c:f>CVd!$J$3:$J$11</c:f>
              <c:numCache>
                <c:formatCode>General</c:formatCode>
                <c:ptCount val="9"/>
                <c:pt idx="0">
                  <c:v>2</c:v>
                </c:pt>
                <c:pt idx="1">
                  <c:v>1</c:v>
                </c:pt>
                <c:pt idx="2">
                  <c:v>3</c:v>
                </c:pt>
                <c:pt idx="3">
                  <c:v>4</c:v>
                </c:pt>
                <c:pt idx="4">
                  <c:v>5</c:v>
                </c:pt>
                <c:pt idx="5">
                  <c:v>6</c:v>
                </c:pt>
              </c:numCache>
            </c:numRef>
          </c:yVal>
          <c:bubbleSize>
            <c:numRef>
              <c:f>CVd!$K$3:$K$11</c:f>
              <c:numCache>
                <c:formatCode>General</c:formatCode>
                <c:ptCount val="9"/>
                <c:pt idx="0">
                  <c:v>170</c:v>
                </c:pt>
                <c:pt idx="1">
                  <c:v>663</c:v>
                </c:pt>
                <c:pt idx="2">
                  <c:v>89</c:v>
                </c:pt>
                <c:pt idx="3">
                  <c:v>39</c:v>
                </c:pt>
                <c:pt idx="4">
                  <c:v>19</c:v>
                </c:pt>
                <c:pt idx="5">
                  <c:v>23</c:v>
                </c:pt>
              </c:numCache>
            </c:numRef>
          </c:bubbleSize>
          <c:bubble3D val="0"/>
          <c:extLst>
            <c:ext xmlns:c16="http://schemas.microsoft.com/office/drawing/2014/chart" uri="{C3380CC4-5D6E-409C-BE32-E72D297353CC}">
              <c16:uniqueId val="{00000004-9E52-458D-97BD-13286862AF51}"/>
            </c:ext>
          </c:extLst>
        </c:ser>
        <c:dLbls>
          <c:showLegendKey val="0"/>
          <c:showVal val="0"/>
          <c:showCatName val="0"/>
          <c:showSerName val="0"/>
          <c:showPercent val="0"/>
          <c:showBubbleSize val="0"/>
        </c:dLbls>
        <c:bubbleScale val="20"/>
        <c:showNegBubbles val="0"/>
        <c:axId val="142387072"/>
        <c:axId val="142388608"/>
      </c:bubbleChart>
      <c:valAx>
        <c:axId val="142387072"/>
        <c:scaling>
          <c:orientation val="minMax"/>
          <c:max val="300"/>
        </c:scaling>
        <c:delete val="0"/>
        <c:axPos val="b"/>
        <c:numFmt formatCode="General" sourceLinked="0"/>
        <c:majorTickMark val="out"/>
        <c:minorTickMark val="none"/>
        <c:tickLblPos val="high"/>
        <c:spPr>
          <a:ln w="12700">
            <a:solidFill>
              <a:sysClr val="windowText" lastClr="000000"/>
            </a:solidFill>
          </a:ln>
        </c:spPr>
        <c:txPr>
          <a:bodyPr/>
          <a:lstStyle/>
          <a:p>
            <a:pPr>
              <a:defRPr sz="1600" baseline="0">
                <a:solidFill>
                  <a:schemeClr val="tx1"/>
                </a:solidFill>
                <a:latin typeface="Arial" panose="020B0604020202020204" pitchFamily="34" charset="0"/>
                <a:cs typeface="Arial" panose="020B0604020202020204" pitchFamily="34" charset="0"/>
              </a:defRPr>
            </a:pPr>
            <a:endParaRPr lang="en-US"/>
          </a:p>
        </c:txPr>
        <c:crossAx val="142388608"/>
        <c:crosses val="max"/>
        <c:crossBetween val="midCat"/>
        <c:majorUnit val="100"/>
        <c:minorUnit val="50"/>
      </c:valAx>
      <c:valAx>
        <c:axId val="142388608"/>
        <c:scaling>
          <c:orientation val="maxMin"/>
        </c:scaling>
        <c:delete val="0"/>
        <c:axPos val="l"/>
        <c:numFmt formatCode="General" sourceLinked="1"/>
        <c:majorTickMark val="none"/>
        <c:minorTickMark val="none"/>
        <c:tickLblPos val="none"/>
        <c:spPr>
          <a:ln w="12700">
            <a:solidFill>
              <a:sysClr val="windowText" lastClr="000000"/>
            </a:solidFill>
          </a:ln>
        </c:spPr>
        <c:crossAx val="142387072"/>
        <c:crossesAt val="0"/>
        <c:crossBetween val="midCat"/>
      </c:valAx>
      <c:spPr>
        <a:noFill/>
        <a:ln w="25400">
          <a:noFill/>
        </a:ln>
      </c:spPr>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Nintedanib</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FVC ≤90% predicted</c:v>
                </c:pt>
                <c:pt idx="1">
                  <c:v>FVC &gt;90% predicted</c:v>
                </c:pt>
              </c:strCache>
            </c:strRef>
          </c:cat>
          <c:val>
            <c:numRef>
              <c:f>Sheet1!$B$2:$B$3</c:f>
              <c:numCache>
                <c:formatCode>General</c:formatCode>
                <c:ptCount val="2"/>
                <c:pt idx="0">
                  <c:v>-121.5</c:v>
                </c:pt>
                <c:pt idx="1">
                  <c:v>-91.5</c:v>
                </c:pt>
              </c:numCache>
            </c:numRef>
          </c:val>
          <c:extLst>
            <c:ext xmlns:c16="http://schemas.microsoft.com/office/drawing/2014/chart" uri="{C3380CC4-5D6E-409C-BE32-E72D297353CC}">
              <c16:uniqueId val="{00000000-E12C-7E4D-86C9-AF3B2A71AC3A}"/>
            </c:ext>
          </c:extLst>
        </c:ser>
        <c:ser>
          <c:idx val="1"/>
          <c:order val="1"/>
          <c:tx>
            <c:strRef>
              <c:f>Sheet1!$C$1</c:f>
              <c:strCache>
                <c:ptCount val="1"/>
                <c:pt idx="0">
                  <c:v>Placebo</c:v>
                </c:pt>
              </c:strCache>
            </c:strRef>
          </c:tx>
          <c:spPr>
            <a:solidFill>
              <a:srgbClr val="7A99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FVC ≤90% predicted</c:v>
                </c:pt>
                <c:pt idx="1">
                  <c:v>FVC &gt;90% predicted</c:v>
                </c:pt>
              </c:strCache>
            </c:strRef>
          </c:cat>
          <c:val>
            <c:numRef>
              <c:f>Sheet1!$C$2:$C$3</c:f>
              <c:numCache>
                <c:formatCode>General</c:formatCode>
                <c:ptCount val="2"/>
                <c:pt idx="0">
                  <c:v>-223.6</c:v>
                </c:pt>
                <c:pt idx="1">
                  <c:v>-224.6</c:v>
                </c:pt>
              </c:numCache>
            </c:numRef>
          </c:val>
          <c:extLst>
            <c:ext xmlns:c16="http://schemas.microsoft.com/office/drawing/2014/chart" uri="{C3380CC4-5D6E-409C-BE32-E72D297353CC}">
              <c16:uniqueId val="{00000001-E12C-7E4D-86C9-AF3B2A71AC3A}"/>
            </c:ext>
          </c:extLst>
        </c:ser>
        <c:dLbls>
          <c:dLblPos val="ctr"/>
          <c:showLegendKey val="0"/>
          <c:showVal val="1"/>
          <c:showCatName val="0"/>
          <c:showSerName val="0"/>
          <c:showPercent val="0"/>
          <c:showBubbleSize val="0"/>
        </c:dLbls>
        <c:gapWidth val="44"/>
        <c:overlap val="-4"/>
        <c:axId val="617942335"/>
        <c:axId val="617932463"/>
      </c:barChart>
      <c:catAx>
        <c:axId val="617942335"/>
        <c:scaling>
          <c:orientation val="minMax"/>
        </c:scaling>
        <c:delete val="0"/>
        <c:axPos val="b"/>
        <c:numFmt formatCode="General" sourceLinked="1"/>
        <c:majorTickMark val="none"/>
        <c:minorTickMark val="none"/>
        <c:tickLblPos val="none"/>
        <c:spPr>
          <a:noFill/>
          <a:ln w="12700" cap="flat" cmpd="sng" algn="ctr">
            <a:solidFill>
              <a:schemeClr val="tx2"/>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617932463"/>
        <c:crosses val="autoZero"/>
        <c:auto val="1"/>
        <c:lblAlgn val="ctr"/>
        <c:lblOffset val="300"/>
        <c:noMultiLvlLbl val="0"/>
      </c:catAx>
      <c:valAx>
        <c:axId val="617932463"/>
        <c:scaling>
          <c:orientation val="minMax"/>
          <c:min val="-300"/>
        </c:scaling>
        <c:delete val="0"/>
        <c:axPos val="l"/>
        <c:numFmt formatCode="General" sourceLinked="1"/>
        <c:majorTickMark val="out"/>
        <c:minorTickMark val="none"/>
        <c:tickLblPos val="nextTo"/>
        <c:spPr>
          <a:noFill/>
          <a:ln w="12700">
            <a:solidFill>
              <a:schemeClr val="tx2"/>
            </a:solid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617942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2"/>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Nintedanib</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DLco ≤40% predicted</c:v>
                </c:pt>
                <c:pt idx="1">
                  <c:v>DLco &gt;40% predicted</c:v>
                </c:pt>
              </c:strCache>
            </c:strRef>
          </c:cat>
          <c:val>
            <c:numRef>
              <c:f>Sheet1!$B$2:$B$3</c:f>
              <c:numCache>
                <c:formatCode>General</c:formatCode>
                <c:ptCount val="2"/>
                <c:pt idx="0">
                  <c:v>-136.4</c:v>
                </c:pt>
                <c:pt idx="1">
                  <c:v>-104.7</c:v>
                </c:pt>
              </c:numCache>
            </c:numRef>
          </c:val>
          <c:extLst>
            <c:ext xmlns:c16="http://schemas.microsoft.com/office/drawing/2014/chart" uri="{C3380CC4-5D6E-409C-BE32-E72D297353CC}">
              <c16:uniqueId val="{00000000-B511-5543-88EB-FAE288F4C232}"/>
            </c:ext>
          </c:extLst>
        </c:ser>
        <c:ser>
          <c:idx val="1"/>
          <c:order val="1"/>
          <c:tx>
            <c:strRef>
              <c:f>Sheet1!$C$1</c:f>
              <c:strCache>
                <c:ptCount val="1"/>
                <c:pt idx="0">
                  <c:v>Placebo</c:v>
                </c:pt>
              </c:strCache>
            </c:strRef>
          </c:tx>
          <c:spPr>
            <a:solidFill>
              <a:srgbClr val="7A99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DLco ≤40% predicted</c:v>
                </c:pt>
                <c:pt idx="1">
                  <c:v>DLco &gt;40% predicted</c:v>
                </c:pt>
              </c:strCache>
            </c:strRef>
          </c:cat>
          <c:val>
            <c:numRef>
              <c:f>Sheet1!$C$2:$C$3</c:f>
              <c:numCache>
                <c:formatCode>General</c:formatCode>
                <c:ptCount val="2"/>
                <c:pt idx="0">
                  <c:v>-260.7</c:v>
                </c:pt>
                <c:pt idx="1">
                  <c:v>-207.8</c:v>
                </c:pt>
              </c:numCache>
            </c:numRef>
          </c:val>
          <c:extLst>
            <c:ext xmlns:c16="http://schemas.microsoft.com/office/drawing/2014/chart" uri="{C3380CC4-5D6E-409C-BE32-E72D297353CC}">
              <c16:uniqueId val="{00000001-B511-5543-88EB-FAE288F4C232}"/>
            </c:ext>
          </c:extLst>
        </c:ser>
        <c:dLbls>
          <c:dLblPos val="ctr"/>
          <c:showLegendKey val="0"/>
          <c:showVal val="1"/>
          <c:showCatName val="0"/>
          <c:showSerName val="0"/>
          <c:showPercent val="0"/>
          <c:showBubbleSize val="0"/>
        </c:dLbls>
        <c:gapWidth val="44"/>
        <c:overlap val="-4"/>
        <c:axId val="617942335"/>
        <c:axId val="617932463"/>
      </c:barChart>
      <c:catAx>
        <c:axId val="617942335"/>
        <c:scaling>
          <c:orientation val="minMax"/>
        </c:scaling>
        <c:delete val="0"/>
        <c:axPos val="b"/>
        <c:numFmt formatCode="General" sourceLinked="1"/>
        <c:majorTickMark val="none"/>
        <c:minorTickMark val="none"/>
        <c:tickLblPos val="none"/>
        <c:spPr>
          <a:noFill/>
          <a:ln w="12700" cap="flat" cmpd="sng" algn="ctr">
            <a:solidFill>
              <a:schemeClr val="tx2"/>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617932463"/>
        <c:crosses val="autoZero"/>
        <c:auto val="1"/>
        <c:lblAlgn val="ctr"/>
        <c:lblOffset val="300"/>
        <c:noMultiLvlLbl val="0"/>
      </c:catAx>
      <c:valAx>
        <c:axId val="617932463"/>
        <c:scaling>
          <c:orientation val="minMax"/>
          <c:min val="-300"/>
        </c:scaling>
        <c:delete val="1"/>
        <c:axPos val="l"/>
        <c:numFmt formatCode="General" sourceLinked="1"/>
        <c:majorTickMark val="none"/>
        <c:minorTickMark val="none"/>
        <c:tickLblPos val="nextTo"/>
        <c:crossAx val="617942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2"/>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Nintedanib</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FVC ≤70% predicted</c:v>
                </c:pt>
                <c:pt idx="1">
                  <c:v>FVC &gt;70% predicted</c:v>
                </c:pt>
              </c:strCache>
            </c:strRef>
          </c:cat>
          <c:val>
            <c:numRef>
              <c:f>Sheet1!$B$2:$B$3</c:f>
              <c:numCache>
                <c:formatCode>General</c:formatCode>
                <c:ptCount val="2"/>
                <c:pt idx="0">
                  <c:v>-119.7</c:v>
                </c:pt>
                <c:pt idx="1">
                  <c:v>-111.3</c:v>
                </c:pt>
              </c:numCache>
            </c:numRef>
          </c:val>
          <c:extLst>
            <c:ext xmlns:c16="http://schemas.microsoft.com/office/drawing/2014/chart" uri="{C3380CC4-5D6E-409C-BE32-E72D297353CC}">
              <c16:uniqueId val="{00000000-D62F-7F49-8E8E-96A76C31C4DE}"/>
            </c:ext>
          </c:extLst>
        </c:ser>
        <c:ser>
          <c:idx val="1"/>
          <c:order val="1"/>
          <c:tx>
            <c:strRef>
              <c:f>Sheet1!$C$1</c:f>
              <c:strCache>
                <c:ptCount val="1"/>
                <c:pt idx="0">
                  <c:v>Placebo</c:v>
                </c:pt>
              </c:strCache>
            </c:strRef>
          </c:tx>
          <c:spPr>
            <a:solidFill>
              <a:srgbClr val="7A99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FVC ≤70% predicted</c:v>
                </c:pt>
                <c:pt idx="1">
                  <c:v>FVC &gt;70% predicted</c:v>
                </c:pt>
              </c:strCache>
            </c:strRef>
          </c:cat>
          <c:val>
            <c:numRef>
              <c:f>Sheet1!$C$2:$C$3</c:f>
              <c:numCache>
                <c:formatCode>General</c:formatCode>
                <c:ptCount val="2"/>
                <c:pt idx="0">
                  <c:v>-233.2</c:v>
                </c:pt>
                <c:pt idx="1">
                  <c:v>-220.3</c:v>
                </c:pt>
              </c:numCache>
            </c:numRef>
          </c:val>
          <c:extLst>
            <c:ext xmlns:c16="http://schemas.microsoft.com/office/drawing/2014/chart" uri="{C3380CC4-5D6E-409C-BE32-E72D297353CC}">
              <c16:uniqueId val="{00000001-D62F-7F49-8E8E-96A76C31C4DE}"/>
            </c:ext>
          </c:extLst>
        </c:ser>
        <c:dLbls>
          <c:dLblPos val="ctr"/>
          <c:showLegendKey val="0"/>
          <c:showVal val="1"/>
          <c:showCatName val="0"/>
          <c:showSerName val="0"/>
          <c:showPercent val="0"/>
          <c:showBubbleSize val="0"/>
        </c:dLbls>
        <c:gapWidth val="44"/>
        <c:overlap val="-4"/>
        <c:axId val="617942335"/>
        <c:axId val="617932463"/>
      </c:barChart>
      <c:catAx>
        <c:axId val="617942335"/>
        <c:scaling>
          <c:orientation val="minMax"/>
        </c:scaling>
        <c:delete val="0"/>
        <c:axPos val="b"/>
        <c:numFmt formatCode="General" sourceLinked="1"/>
        <c:majorTickMark val="none"/>
        <c:minorTickMark val="none"/>
        <c:tickLblPos val="none"/>
        <c:spPr>
          <a:noFill/>
          <a:ln w="12700" cap="flat" cmpd="sng" algn="ctr">
            <a:solidFill>
              <a:schemeClr val="tx2"/>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617932463"/>
        <c:crosses val="autoZero"/>
        <c:auto val="1"/>
        <c:lblAlgn val="ctr"/>
        <c:lblOffset val="300"/>
        <c:noMultiLvlLbl val="0"/>
      </c:catAx>
      <c:valAx>
        <c:axId val="617932463"/>
        <c:scaling>
          <c:orientation val="minMax"/>
          <c:min val="-300"/>
        </c:scaling>
        <c:delete val="1"/>
        <c:axPos val="l"/>
        <c:numFmt formatCode="General" sourceLinked="1"/>
        <c:majorTickMark val="none"/>
        <c:minorTickMark val="none"/>
        <c:tickLblPos val="nextTo"/>
        <c:crossAx val="617942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2"/>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Nintedanib</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FVC ≤90% predicted</c:v>
                </c:pt>
                <c:pt idx="1">
                  <c:v>FVC &gt;90% predicted</c:v>
                </c:pt>
              </c:strCache>
            </c:strRef>
          </c:cat>
          <c:val>
            <c:numRef>
              <c:f>Sheet1!$B$2:$B$3</c:f>
              <c:numCache>
                <c:formatCode>General</c:formatCode>
                <c:ptCount val="2"/>
                <c:pt idx="0">
                  <c:v>-121.5</c:v>
                </c:pt>
                <c:pt idx="1">
                  <c:v>-91.5</c:v>
                </c:pt>
              </c:numCache>
            </c:numRef>
          </c:val>
          <c:extLst>
            <c:ext xmlns:c16="http://schemas.microsoft.com/office/drawing/2014/chart" uri="{C3380CC4-5D6E-409C-BE32-E72D297353CC}">
              <c16:uniqueId val="{00000002-B2C2-3842-A8AC-3576B598BD7A}"/>
            </c:ext>
          </c:extLst>
        </c:ser>
        <c:ser>
          <c:idx val="1"/>
          <c:order val="1"/>
          <c:tx>
            <c:strRef>
              <c:f>Sheet1!$C$1</c:f>
              <c:strCache>
                <c:ptCount val="1"/>
                <c:pt idx="0">
                  <c:v>Placebo</c:v>
                </c:pt>
              </c:strCache>
            </c:strRef>
          </c:tx>
          <c:spPr>
            <a:solidFill>
              <a:srgbClr val="7A99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FVC ≤90% predicted</c:v>
                </c:pt>
                <c:pt idx="1">
                  <c:v>FVC &gt;90% predicted</c:v>
                </c:pt>
              </c:strCache>
            </c:strRef>
          </c:cat>
          <c:val>
            <c:numRef>
              <c:f>Sheet1!$C$2:$C$3</c:f>
              <c:numCache>
                <c:formatCode>General</c:formatCode>
                <c:ptCount val="2"/>
                <c:pt idx="0">
                  <c:v>-223.6</c:v>
                </c:pt>
                <c:pt idx="1">
                  <c:v>-224.6</c:v>
                </c:pt>
              </c:numCache>
            </c:numRef>
          </c:val>
          <c:extLst>
            <c:ext xmlns:c16="http://schemas.microsoft.com/office/drawing/2014/chart" uri="{C3380CC4-5D6E-409C-BE32-E72D297353CC}">
              <c16:uniqueId val="{00000003-B2C2-3842-A8AC-3576B598BD7A}"/>
            </c:ext>
          </c:extLst>
        </c:ser>
        <c:dLbls>
          <c:dLblPos val="ctr"/>
          <c:showLegendKey val="0"/>
          <c:showVal val="1"/>
          <c:showCatName val="0"/>
          <c:showSerName val="0"/>
          <c:showPercent val="0"/>
          <c:showBubbleSize val="0"/>
        </c:dLbls>
        <c:gapWidth val="44"/>
        <c:overlap val="-4"/>
        <c:axId val="617942335"/>
        <c:axId val="617932463"/>
      </c:barChart>
      <c:catAx>
        <c:axId val="617942335"/>
        <c:scaling>
          <c:orientation val="minMax"/>
        </c:scaling>
        <c:delete val="0"/>
        <c:axPos val="b"/>
        <c:numFmt formatCode="General" sourceLinked="1"/>
        <c:majorTickMark val="none"/>
        <c:minorTickMark val="none"/>
        <c:tickLblPos val="none"/>
        <c:spPr>
          <a:noFill/>
          <a:ln w="12700" cap="flat" cmpd="sng" algn="ctr">
            <a:solidFill>
              <a:schemeClr val="tx2"/>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617932463"/>
        <c:crosses val="autoZero"/>
        <c:auto val="1"/>
        <c:lblAlgn val="ctr"/>
        <c:lblOffset val="300"/>
        <c:noMultiLvlLbl val="0"/>
      </c:catAx>
      <c:valAx>
        <c:axId val="617932463"/>
        <c:scaling>
          <c:orientation val="minMax"/>
          <c:min val="-300"/>
        </c:scaling>
        <c:delete val="0"/>
        <c:axPos val="l"/>
        <c:numFmt formatCode="General" sourceLinked="1"/>
        <c:majorTickMark val="out"/>
        <c:minorTickMark val="none"/>
        <c:tickLblPos val="nextTo"/>
        <c:spPr>
          <a:noFill/>
          <a:ln w="12700">
            <a:solidFill>
              <a:schemeClr val="tx2"/>
            </a:solid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617942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2"/>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Nintedanib</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FVC ≤70% predicted</c:v>
                </c:pt>
                <c:pt idx="1">
                  <c:v>FVC &gt;70% predicted</c:v>
                </c:pt>
              </c:strCache>
            </c:strRef>
          </c:cat>
          <c:val>
            <c:numRef>
              <c:f>Sheet1!$B$2:$B$3</c:f>
              <c:numCache>
                <c:formatCode>General</c:formatCode>
                <c:ptCount val="2"/>
                <c:pt idx="0">
                  <c:v>-3.9</c:v>
                </c:pt>
                <c:pt idx="1">
                  <c:v>-3.3</c:v>
                </c:pt>
              </c:numCache>
            </c:numRef>
          </c:val>
          <c:extLst>
            <c:ext xmlns:c16="http://schemas.microsoft.com/office/drawing/2014/chart" uri="{C3380CC4-5D6E-409C-BE32-E72D297353CC}">
              <c16:uniqueId val="{00000000-8D9A-CA4C-A70A-FFBF75FA2402}"/>
            </c:ext>
          </c:extLst>
        </c:ser>
        <c:dLbls>
          <c:dLblPos val="ctr"/>
          <c:showLegendKey val="0"/>
          <c:showVal val="1"/>
          <c:showCatName val="0"/>
          <c:showSerName val="0"/>
          <c:showPercent val="0"/>
          <c:showBubbleSize val="0"/>
        </c:dLbls>
        <c:gapWidth val="44"/>
        <c:overlap val="-4"/>
        <c:axId val="617942335"/>
        <c:axId val="617932463"/>
      </c:barChart>
      <c:catAx>
        <c:axId val="617942335"/>
        <c:scaling>
          <c:orientation val="minMax"/>
        </c:scaling>
        <c:delete val="0"/>
        <c:axPos val="b"/>
        <c:numFmt formatCode="General" sourceLinked="1"/>
        <c:majorTickMark val="none"/>
        <c:minorTickMark val="none"/>
        <c:tickLblPos val="none"/>
        <c:spPr>
          <a:noFill/>
          <a:ln w="12700" cap="flat" cmpd="sng" algn="ctr">
            <a:solidFill>
              <a:schemeClr val="tx2"/>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617932463"/>
        <c:crosses val="autoZero"/>
        <c:auto val="1"/>
        <c:lblAlgn val="ctr"/>
        <c:lblOffset val="300"/>
        <c:noMultiLvlLbl val="0"/>
      </c:catAx>
      <c:valAx>
        <c:axId val="617932463"/>
        <c:scaling>
          <c:orientation val="minMax"/>
          <c:min val="-10"/>
        </c:scaling>
        <c:delete val="0"/>
        <c:axPos val="l"/>
        <c:numFmt formatCode="General" sourceLinked="1"/>
        <c:majorTickMark val="out"/>
        <c:minorTickMark val="none"/>
        <c:tickLblPos val="nextTo"/>
        <c:spPr>
          <a:noFill/>
          <a:ln w="12700">
            <a:solidFill>
              <a:schemeClr val="tx2"/>
            </a:solid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617942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F1C9A-B437-4D29-8188-B545EBCD6133}"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de-DE"/>
        </a:p>
      </dgm:t>
    </dgm:pt>
    <dgm:pt modelId="{249D6F50-C2E4-4C7F-8E15-986A17B54BFB}">
      <dgm:prSet custT="1"/>
      <dgm:spPr/>
      <dgm:t>
        <a:bodyPr/>
        <a:lstStyle/>
        <a:p>
          <a:pPr rtl="0"/>
          <a:r>
            <a:rPr lang="en-GB" sz="1600" noProof="0" dirty="0">
              <a:latin typeface="Arial" panose="020B0604020202020204" pitchFamily="34" charset="0"/>
              <a:cs typeface="Arial" panose="020B0604020202020204" pitchFamily="34" charset="0"/>
            </a:rPr>
            <a:t>Systemic sclerosis</a:t>
          </a:r>
        </a:p>
      </dgm:t>
    </dgm:pt>
    <dgm:pt modelId="{AA3072C4-02DA-4208-BED5-DBEE3778786B}" type="parTrans" cxnId="{A2BDA825-CD5F-4ACC-B60C-874C55DCBDC8}">
      <dgm:prSet/>
      <dgm:spPr/>
      <dgm:t>
        <a:bodyPr/>
        <a:lstStyle/>
        <a:p>
          <a:endParaRPr lang="de-DE" sz="1600">
            <a:latin typeface="Arial" panose="020B0604020202020204" pitchFamily="34" charset="0"/>
            <a:cs typeface="Arial" panose="020B0604020202020204" pitchFamily="34" charset="0"/>
          </a:endParaRPr>
        </a:p>
      </dgm:t>
    </dgm:pt>
    <dgm:pt modelId="{94555548-7C5C-4E2D-A505-9C190EB2678D}" type="sibTrans" cxnId="{A2BDA825-CD5F-4ACC-B60C-874C55DCBDC8}">
      <dgm:prSet/>
      <dgm:spPr/>
      <dgm:t>
        <a:bodyPr/>
        <a:lstStyle/>
        <a:p>
          <a:endParaRPr lang="de-DE" sz="1600">
            <a:latin typeface="Arial" panose="020B0604020202020204" pitchFamily="34" charset="0"/>
            <a:cs typeface="Arial" panose="020B0604020202020204" pitchFamily="34" charset="0"/>
          </a:endParaRPr>
        </a:p>
      </dgm:t>
    </dgm:pt>
    <dgm:pt modelId="{8277BB3D-307F-4B74-8D85-63838EE966D4}">
      <dgm:prSet custT="1"/>
      <dgm:spPr/>
      <dgm:t>
        <a:bodyPr anchor="ctr"/>
        <a:lstStyle/>
        <a:p>
          <a:pPr rtl="0"/>
          <a:r>
            <a:rPr lang="en-GB" sz="1600" noProof="0" dirty="0">
              <a:solidFill>
                <a:schemeClr val="accent2"/>
              </a:solidFill>
              <a:latin typeface="Arial" panose="020B0604020202020204" pitchFamily="34" charset="0"/>
              <a:cs typeface="Arial" panose="020B0604020202020204" pitchFamily="34" charset="0"/>
            </a:rPr>
            <a:t>Rare disease of unknown etiology</a:t>
          </a:r>
          <a:r>
            <a:rPr lang="en-GB" sz="1600" baseline="30000" noProof="0" dirty="0">
              <a:solidFill>
                <a:schemeClr val="accent2"/>
              </a:solidFill>
              <a:latin typeface="Arial" panose="020B0604020202020204" pitchFamily="34" charset="0"/>
              <a:cs typeface="Arial" panose="020B0604020202020204" pitchFamily="34" charset="0"/>
            </a:rPr>
            <a:t>1</a:t>
          </a:r>
          <a:endParaRPr lang="en-GB" sz="1600" noProof="0" dirty="0">
            <a:solidFill>
              <a:schemeClr val="accent2"/>
            </a:solidFill>
            <a:latin typeface="Arial" panose="020B0604020202020204" pitchFamily="34" charset="0"/>
            <a:cs typeface="Arial" panose="020B0604020202020204" pitchFamily="34" charset="0"/>
          </a:endParaRPr>
        </a:p>
      </dgm:t>
    </dgm:pt>
    <dgm:pt modelId="{2C63AD6B-B9DA-4A7E-BFDA-4628B8651F6D}" type="parTrans" cxnId="{41695817-A969-4049-B96C-0CADDA73381B}">
      <dgm:prSet/>
      <dgm:spPr/>
      <dgm:t>
        <a:bodyPr/>
        <a:lstStyle/>
        <a:p>
          <a:endParaRPr lang="de-DE" sz="1600">
            <a:latin typeface="Arial" panose="020B0604020202020204" pitchFamily="34" charset="0"/>
            <a:cs typeface="Arial" panose="020B0604020202020204" pitchFamily="34" charset="0"/>
          </a:endParaRPr>
        </a:p>
      </dgm:t>
    </dgm:pt>
    <dgm:pt modelId="{DBD50E34-564D-438A-B6D4-08414607CC6F}" type="sibTrans" cxnId="{41695817-A969-4049-B96C-0CADDA73381B}">
      <dgm:prSet/>
      <dgm:spPr/>
      <dgm:t>
        <a:bodyPr/>
        <a:lstStyle/>
        <a:p>
          <a:endParaRPr lang="de-DE" sz="1600">
            <a:latin typeface="Arial" panose="020B0604020202020204" pitchFamily="34" charset="0"/>
            <a:cs typeface="Arial" panose="020B0604020202020204" pitchFamily="34" charset="0"/>
          </a:endParaRPr>
        </a:p>
      </dgm:t>
    </dgm:pt>
    <dgm:pt modelId="{63CA1EF8-9CCD-4687-B4F8-8E3133C3460C}">
      <dgm:prSet custT="1"/>
      <dgm:spPr/>
      <dgm:t>
        <a:bodyPr anchor="ctr"/>
        <a:lstStyle/>
        <a:p>
          <a:pPr rtl="0"/>
          <a:r>
            <a:rPr lang="en-GB" sz="1600" noProof="0" dirty="0">
              <a:solidFill>
                <a:schemeClr val="accent2"/>
              </a:solidFill>
              <a:latin typeface="Arial" panose="020B0604020202020204" pitchFamily="34" charset="0"/>
              <a:cs typeface="Arial" panose="020B0604020202020204" pitchFamily="34" charset="0"/>
            </a:rPr>
            <a:t>Heterogeneous disease</a:t>
          </a:r>
          <a:r>
            <a:rPr lang="en-GB" sz="1600" baseline="30000" noProof="0" dirty="0">
              <a:solidFill>
                <a:schemeClr val="accent2"/>
              </a:solidFill>
              <a:latin typeface="Arial" panose="020B0604020202020204" pitchFamily="34" charset="0"/>
              <a:cs typeface="Arial" panose="020B0604020202020204" pitchFamily="34" charset="0"/>
            </a:rPr>
            <a:t>1</a:t>
          </a:r>
          <a:endParaRPr lang="en-GB" sz="1600" noProof="0" dirty="0">
            <a:solidFill>
              <a:schemeClr val="accent2"/>
            </a:solidFill>
            <a:latin typeface="Arial" panose="020B0604020202020204" pitchFamily="34" charset="0"/>
            <a:cs typeface="Arial" panose="020B0604020202020204" pitchFamily="34" charset="0"/>
          </a:endParaRPr>
        </a:p>
      </dgm:t>
    </dgm:pt>
    <dgm:pt modelId="{4243C83D-7F06-4341-9628-3F906DB97FA6}" type="parTrans" cxnId="{48EFEC28-3302-4D26-AA44-C9D4FA94BE79}">
      <dgm:prSet/>
      <dgm:spPr/>
      <dgm:t>
        <a:bodyPr/>
        <a:lstStyle/>
        <a:p>
          <a:endParaRPr lang="de-DE" sz="1600">
            <a:latin typeface="Arial" panose="020B0604020202020204" pitchFamily="34" charset="0"/>
            <a:cs typeface="Arial" panose="020B0604020202020204" pitchFamily="34" charset="0"/>
          </a:endParaRPr>
        </a:p>
      </dgm:t>
    </dgm:pt>
    <dgm:pt modelId="{0D2421E0-DD89-4870-A579-E1AA0D8FEE9D}" type="sibTrans" cxnId="{48EFEC28-3302-4D26-AA44-C9D4FA94BE79}">
      <dgm:prSet/>
      <dgm:spPr/>
      <dgm:t>
        <a:bodyPr/>
        <a:lstStyle/>
        <a:p>
          <a:endParaRPr lang="de-DE" sz="1600">
            <a:latin typeface="Arial" panose="020B0604020202020204" pitchFamily="34" charset="0"/>
            <a:cs typeface="Arial" panose="020B0604020202020204" pitchFamily="34" charset="0"/>
          </a:endParaRPr>
        </a:p>
      </dgm:t>
    </dgm:pt>
    <dgm:pt modelId="{40E4FE43-323A-4BDF-AFF1-0D286DBA8D04}">
      <dgm:prSet custT="1"/>
      <dgm:spPr/>
      <dgm:t>
        <a:bodyPr/>
        <a:lstStyle/>
        <a:p>
          <a:pPr rtl="0"/>
          <a:r>
            <a:rPr lang="en-GB" sz="1600" noProof="0" dirty="0" err="1">
              <a:latin typeface="Arial" panose="020B0604020202020204" pitchFamily="34" charset="0"/>
              <a:cs typeface="Arial" panose="020B0604020202020204" pitchFamily="34" charset="0"/>
            </a:rPr>
            <a:t>SSc</a:t>
          </a:r>
          <a:r>
            <a:rPr lang="en-GB" sz="1600" noProof="0" dirty="0">
              <a:latin typeface="Arial" panose="020B0604020202020204" pitchFamily="34" charset="0"/>
              <a:cs typeface="Arial" panose="020B0604020202020204" pitchFamily="34" charset="0"/>
            </a:rPr>
            <a:t>-ILD</a:t>
          </a:r>
        </a:p>
      </dgm:t>
    </dgm:pt>
    <dgm:pt modelId="{76EA129A-14C3-4D97-B013-15F5AFB02829}" type="parTrans" cxnId="{51DE0F60-65A1-425D-8459-05FB7A2B849C}">
      <dgm:prSet/>
      <dgm:spPr/>
      <dgm:t>
        <a:bodyPr/>
        <a:lstStyle/>
        <a:p>
          <a:endParaRPr lang="de-DE" sz="1600">
            <a:latin typeface="Arial" panose="020B0604020202020204" pitchFamily="34" charset="0"/>
            <a:cs typeface="Arial" panose="020B0604020202020204" pitchFamily="34" charset="0"/>
          </a:endParaRPr>
        </a:p>
      </dgm:t>
    </dgm:pt>
    <dgm:pt modelId="{0FDE034C-FC53-49E7-8BFF-D932175216DD}" type="sibTrans" cxnId="{51DE0F60-65A1-425D-8459-05FB7A2B849C}">
      <dgm:prSet/>
      <dgm:spPr/>
      <dgm:t>
        <a:bodyPr/>
        <a:lstStyle/>
        <a:p>
          <a:endParaRPr lang="de-DE" sz="1600">
            <a:latin typeface="Arial" panose="020B0604020202020204" pitchFamily="34" charset="0"/>
            <a:cs typeface="Arial" panose="020B0604020202020204" pitchFamily="34" charset="0"/>
          </a:endParaRPr>
        </a:p>
      </dgm:t>
    </dgm:pt>
    <dgm:pt modelId="{223DA3BC-4C95-48C5-A5A0-F465101703EB}">
      <dgm:prSet custT="1"/>
      <dgm:spPr/>
      <dgm:t>
        <a:bodyPr/>
        <a:lstStyle/>
        <a:p>
          <a:pPr rtl="0"/>
          <a:r>
            <a:rPr lang="en-GB" sz="1600" noProof="0" dirty="0">
              <a:solidFill>
                <a:schemeClr val="accent2"/>
              </a:solidFill>
              <a:latin typeface="Arial" panose="020B0604020202020204" pitchFamily="34" charset="0"/>
              <a:cs typeface="Arial" panose="020B0604020202020204" pitchFamily="34" charset="0"/>
            </a:rPr>
            <a:t>A leading cause of </a:t>
          </a:r>
          <a:r>
            <a:rPr lang="en-GB" sz="1600" noProof="0" dirty="0" err="1">
              <a:solidFill>
                <a:schemeClr val="accent2"/>
              </a:solidFill>
              <a:latin typeface="Arial" panose="020B0604020202020204" pitchFamily="34" charset="0"/>
              <a:cs typeface="Arial" panose="020B0604020202020204" pitchFamily="34" charset="0"/>
            </a:rPr>
            <a:t>SSc</a:t>
          </a:r>
          <a:r>
            <a:rPr lang="en-GB" sz="1600" noProof="0" dirty="0">
              <a:solidFill>
                <a:schemeClr val="accent2"/>
              </a:solidFill>
              <a:latin typeface="Arial" panose="020B0604020202020204" pitchFamily="34" charset="0"/>
              <a:cs typeface="Arial" panose="020B0604020202020204" pitchFamily="34" charset="0"/>
            </a:rPr>
            <a:t>-related death</a:t>
          </a:r>
          <a:r>
            <a:rPr lang="en-GB" sz="1600" baseline="30000" noProof="0" dirty="0">
              <a:solidFill>
                <a:schemeClr val="accent2"/>
              </a:solidFill>
              <a:latin typeface="Arial" panose="020B0604020202020204" pitchFamily="34" charset="0"/>
              <a:cs typeface="Arial" panose="020B0604020202020204" pitchFamily="34" charset="0"/>
            </a:rPr>
            <a:t>2</a:t>
          </a:r>
          <a:endParaRPr lang="en-GB" sz="1600" noProof="0" dirty="0">
            <a:solidFill>
              <a:schemeClr val="accent2"/>
            </a:solidFill>
            <a:latin typeface="Arial" panose="020B0604020202020204" pitchFamily="34" charset="0"/>
            <a:cs typeface="Arial" panose="020B0604020202020204" pitchFamily="34" charset="0"/>
          </a:endParaRPr>
        </a:p>
      </dgm:t>
    </dgm:pt>
    <dgm:pt modelId="{B2E39E71-775A-4EBF-903A-B6DABDEC3DEB}" type="parTrans" cxnId="{EA4521D8-3B99-48CF-AEA5-100602C34E8F}">
      <dgm:prSet/>
      <dgm:spPr/>
      <dgm:t>
        <a:bodyPr/>
        <a:lstStyle/>
        <a:p>
          <a:endParaRPr lang="de-DE" sz="1600">
            <a:latin typeface="Arial" panose="020B0604020202020204" pitchFamily="34" charset="0"/>
            <a:cs typeface="Arial" panose="020B0604020202020204" pitchFamily="34" charset="0"/>
          </a:endParaRPr>
        </a:p>
      </dgm:t>
    </dgm:pt>
    <dgm:pt modelId="{695BA9C9-2F6E-485B-BB0E-34E70B50DD64}" type="sibTrans" cxnId="{EA4521D8-3B99-48CF-AEA5-100602C34E8F}">
      <dgm:prSet/>
      <dgm:spPr/>
      <dgm:t>
        <a:bodyPr/>
        <a:lstStyle/>
        <a:p>
          <a:endParaRPr lang="de-DE" sz="1600">
            <a:latin typeface="Arial" panose="020B0604020202020204" pitchFamily="34" charset="0"/>
            <a:cs typeface="Arial" panose="020B0604020202020204" pitchFamily="34" charset="0"/>
          </a:endParaRPr>
        </a:p>
      </dgm:t>
    </dgm:pt>
    <dgm:pt modelId="{6FA2F4CC-C33D-42B9-B46A-E5E082F7AA6D}">
      <dgm:prSet custT="1"/>
      <dgm:spPr/>
      <dgm:t>
        <a:bodyPr/>
        <a:lstStyle/>
        <a:p>
          <a:pPr rtl="0"/>
          <a:r>
            <a:rPr lang="en-GB" sz="1600" noProof="0" dirty="0">
              <a:solidFill>
                <a:schemeClr val="accent2"/>
              </a:solidFill>
              <a:latin typeface="Arial" panose="020B0604020202020204" pitchFamily="34" charset="0"/>
              <a:cs typeface="Arial" panose="020B0604020202020204" pitchFamily="34" charset="0"/>
            </a:rPr>
            <a:t>Mechanisms of lung fibrosis show similarities with IPF</a:t>
          </a:r>
          <a:r>
            <a:rPr lang="en-GB" sz="1600" baseline="30000" noProof="0" dirty="0">
              <a:solidFill>
                <a:schemeClr val="accent2"/>
              </a:solidFill>
              <a:latin typeface="Arial" panose="020B0604020202020204" pitchFamily="34" charset="0"/>
              <a:cs typeface="Arial" panose="020B0604020202020204" pitchFamily="34" charset="0"/>
            </a:rPr>
            <a:t>4,5</a:t>
          </a:r>
          <a:endParaRPr lang="en-GB" sz="1600" noProof="0" dirty="0">
            <a:solidFill>
              <a:schemeClr val="accent2"/>
            </a:solidFill>
            <a:latin typeface="Arial" panose="020B0604020202020204" pitchFamily="34" charset="0"/>
            <a:cs typeface="Arial" panose="020B0604020202020204" pitchFamily="34" charset="0"/>
          </a:endParaRPr>
        </a:p>
      </dgm:t>
    </dgm:pt>
    <dgm:pt modelId="{252E637B-4941-4560-958F-384E93DED07B}" type="parTrans" cxnId="{434E5AD2-161B-4E28-8161-9D4FA162D635}">
      <dgm:prSet/>
      <dgm:spPr/>
      <dgm:t>
        <a:bodyPr/>
        <a:lstStyle/>
        <a:p>
          <a:endParaRPr lang="de-DE" sz="1600">
            <a:latin typeface="Arial" panose="020B0604020202020204" pitchFamily="34" charset="0"/>
            <a:cs typeface="Arial" panose="020B0604020202020204" pitchFamily="34" charset="0"/>
          </a:endParaRPr>
        </a:p>
      </dgm:t>
    </dgm:pt>
    <dgm:pt modelId="{665224A6-CC82-4824-BD63-3C60D8844A95}" type="sibTrans" cxnId="{434E5AD2-161B-4E28-8161-9D4FA162D635}">
      <dgm:prSet/>
      <dgm:spPr/>
      <dgm:t>
        <a:bodyPr/>
        <a:lstStyle/>
        <a:p>
          <a:endParaRPr lang="de-DE" sz="1600">
            <a:latin typeface="Arial" panose="020B0604020202020204" pitchFamily="34" charset="0"/>
            <a:cs typeface="Arial" panose="020B0604020202020204" pitchFamily="34" charset="0"/>
          </a:endParaRPr>
        </a:p>
      </dgm:t>
    </dgm:pt>
    <dgm:pt modelId="{BB9B374A-3335-4EB5-800E-7E1CA8C51505}">
      <dgm:prSet custT="1"/>
      <dgm:spPr/>
      <dgm:t>
        <a:bodyPr/>
        <a:lstStyle/>
        <a:p>
          <a:pPr rtl="0"/>
          <a:r>
            <a:rPr lang="en-GB" sz="1600" noProof="0" dirty="0">
              <a:latin typeface="Arial" panose="020B0604020202020204" pitchFamily="34" charset="0"/>
              <a:cs typeface="Arial" panose="020B0604020202020204" pitchFamily="34" charset="0"/>
            </a:rPr>
            <a:t>Nintedanib</a:t>
          </a:r>
        </a:p>
      </dgm:t>
    </dgm:pt>
    <dgm:pt modelId="{7C9BCB4F-730B-47B4-81AA-F3B4C8E34BAD}" type="parTrans" cxnId="{3052C474-63C1-4B51-910F-EA568B830C06}">
      <dgm:prSet/>
      <dgm:spPr/>
      <dgm:t>
        <a:bodyPr/>
        <a:lstStyle/>
        <a:p>
          <a:endParaRPr lang="de-DE" sz="1600">
            <a:latin typeface="Arial" panose="020B0604020202020204" pitchFamily="34" charset="0"/>
            <a:cs typeface="Arial" panose="020B0604020202020204" pitchFamily="34" charset="0"/>
          </a:endParaRPr>
        </a:p>
      </dgm:t>
    </dgm:pt>
    <dgm:pt modelId="{C59DEC46-AB21-42D2-B2B1-358CBB70AAB8}" type="sibTrans" cxnId="{3052C474-63C1-4B51-910F-EA568B830C06}">
      <dgm:prSet/>
      <dgm:spPr/>
      <dgm:t>
        <a:bodyPr/>
        <a:lstStyle/>
        <a:p>
          <a:endParaRPr lang="de-DE" sz="1600">
            <a:latin typeface="Arial" panose="020B0604020202020204" pitchFamily="34" charset="0"/>
            <a:cs typeface="Arial" panose="020B0604020202020204" pitchFamily="34" charset="0"/>
          </a:endParaRPr>
        </a:p>
      </dgm:t>
    </dgm:pt>
    <dgm:pt modelId="{E009A6AA-1351-4EA5-8608-D1D9027938C3}">
      <dgm:prSet custT="1"/>
      <dgm:spPr/>
      <dgm:t>
        <a:bodyPr/>
        <a:lstStyle/>
        <a:p>
          <a:pPr rtl="0"/>
          <a:r>
            <a:rPr lang="en-GB" sz="1600" noProof="0" dirty="0">
              <a:solidFill>
                <a:schemeClr val="accent2"/>
              </a:solidFill>
              <a:latin typeface="Arial" panose="020B0604020202020204" pitchFamily="34" charset="0"/>
              <a:cs typeface="Arial" panose="020B0604020202020204" pitchFamily="34" charset="0"/>
            </a:rPr>
            <a:t>Antifibrotic efficacy proven in patients with IPF</a:t>
          </a:r>
          <a:r>
            <a:rPr lang="en-GB" sz="1600" baseline="30000" noProof="0" dirty="0">
              <a:solidFill>
                <a:schemeClr val="accent2"/>
              </a:solidFill>
              <a:latin typeface="Arial" panose="020B0604020202020204" pitchFamily="34" charset="0"/>
              <a:cs typeface="Arial" panose="020B0604020202020204" pitchFamily="34" charset="0"/>
            </a:rPr>
            <a:t>6</a:t>
          </a:r>
        </a:p>
      </dgm:t>
    </dgm:pt>
    <dgm:pt modelId="{EB6504A1-0B8A-4DD9-897B-A7DA9D39CE6B}" type="parTrans" cxnId="{C04256D7-A0C3-42A1-9095-6B381703FBB9}">
      <dgm:prSet/>
      <dgm:spPr/>
      <dgm:t>
        <a:bodyPr/>
        <a:lstStyle/>
        <a:p>
          <a:endParaRPr lang="de-DE" sz="1600">
            <a:latin typeface="Arial" panose="020B0604020202020204" pitchFamily="34" charset="0"/>
            <a:cs typeface="Arial" panose="020B0604020202020204" pitchFamily="34" charset="0"/>
          </a:endParaRPr>
        </a:p>
      </dgm:t>
    </dgm:pt>
    <dgm:pt modelId="{7C5A1265-B307-497F-8FA0-A58F24F6683A}" type="sibTrans" cxnId="{C04256D7-A0C3-42A1-9095-6B381703FBB9}">
      <dgm:prSet/>
      <dgm:spPr/>
      <dgm:t>
        <a:bodyPr/>
        <a:lstStyle/>
        <a:p>
          <a:endParaRPr lang="de-DE" sz="1600">
            <a:latin typeface="Arial" panose="020B0604020202020204" pitchFamily="34" charset="0"/>
            <a:cs typeface="Arial" panose="020B0604020202020204" pitchFamily="34" charset="0"/>
          </a:endParaRPr>
        </a:p>
      </dgm:t>
    </dgm:pt>
    <dgm:pt modelId="{A7F89FAC-001E-4943-93E9-804BB5331F83}">
      <dgm:prSet custT="1"/>
      <dgm:spPr/>
      <dgm:t>
        <a:bodyPr/>
        <a:lstStyle/>
        <a:p>
          <a:pPr rtl="0"/>
          <a:r>
            <a:rPr lang="en-GB" sz="1600" noProof="0" dirty="0">
              <a:solidFill>
                <a:schemeClr val="accent2"/>
              </a:solidFill>
              <a:latin typeface="Arial" panose="020B0604020202020204" pitchFamily="34" charset="0"/>
              <a:cs typeface="Arial" panose="020B0604020202020204" pitchFamily="34" charset="0"/>
            </a:rPr>
            <a:t>Preclinical evidence for efficacy in models of SSc and SSc-ILD</a:t>
          </a:r>
          <a:r>
            <a:rPr lang="en-GB" sz="1600" baseline="30000" noProof="0" dirty="0">
              <a:solidFill>
                <a:schemeClr val="accent2"/>
              </a:solidFill>
              <a:latin typeface="Arial" panose="020B0604020202020204" pitchFamily="34" charset="0"/>
              <a:cs typeface="Arial" panose="020B0604020202020204" pitchFamily="34" charset="0"/>
            </a:rPr>
            <a:t>7,8</a:t>
          </a:r>
        </a:p>
      </dgm:t>
    </dgm:pt>
    <dgm:pt modelId="{C3885473-E44A-4F3A-B93F-9432254DF6CF}" type="parTrans" cxnId="{76351D85-C7AE-46F2-93FF-EA4206A14839}">
      <dgm:prSet/>
      <dgm:spPr/>
      <dgm:t>
        <a:bodyPr/>
        <a:lstStyle/>
        <a:p>
          <a:endParaRPr lang="de-DE" sz="1600">
            <a:latin typeface="Arial" panose="020B0604020202020204" pitchFamily="34" charset="0"/>
            <a:cs typeface="Arial" panose="020B0604020202020204" pitchFamily="34" charset="0"/>
          </a:endParaRPr>
        </a:p>
      </dgm:t>
    </dgm:pt>
    <dgm:pt modelId="{54E4DFB2-8214-4392-9EBC-A0CAD8599719}" type="sibTrans" cxnId="{76351D85-C7AE-46F2-93FF-EA4206A14839}">
      <dgm:prSet/>
      <dgm:spPr/>
      <dgm:t>
        <a:bodyPr/>
        <a:lstStyle/>
        <a:p>
          <a:endParaRPr lang="de-DE" sz="1600">
            <a:latin typeface="Arial" panose="020B0604020202020204" pitchFamily="34" charset="0"/>
            <a:cs typeface="Arial" panose="020B0604020202020204" pitchFamily="34" charset="0"/>
          </a:endParaRPr>
        </a:p>
      </dgm:t>
    </dgm:pt>
    <dgm:pt modelId="{06FBA439-FF5F-4B98-A080-CB9CD91439A8}">
      <dgm:prSet custT="1"/>
      <dgm:spPr/>
      <dgm:t>
        <a:bodyPr/>
        <a:lstStyle/>
        <a:p>
          <a:r>
            <a:rPr lang="en-GB" sz="1600" noProof="0" dirty="0">
              <a:solidFill>
                <a:schemeClr val="accent2"/>
              </a:solidFill>
              <a:latin typeface="Arial" panose="020B0604020202020204" pitchFamily="34" charset="0"/>
              <a:cs typeface="Arial" panose="020B0604020202020204" pitchFamily="34" charset="0"/>
            </a:rPr>
            <a:t>High unmet medical need – no approved treatments</a:t>
          </a:r>
          <a:r>
            <a:rPr lang="en-GB" sz="1600" baseline="30000" noProof="0" dirty="0">
              <a:solidFill>
                <a:schemeClr val="accent2"/>
              </a:solidFill>
              <a:latin typeface="Arial" panose="020B0604020202020204" pitchFamily="34" charset="0"/>
              <a:cs typeface="Arial" panose="020B0604020202020204" pitchFamily="34" charset="0"/>
            </a:rPr>
            <a:t>1</a:t>
          </a:r>
        </a:p>
      </dgm:t>
    </dgm:pt>
    <dgm:pt modelId="{B9D009AF-9B27-4FB4-91E8-14E911DDE936}" type="parTrans" cxnId="{AD52B877-102D-4EB6-9E48-CB7A97D77583}">
      <dgm:prSet/>
      <dgm:spPr/>
      <dgm:t>
        <a:bodyPr/>
        <a:lstStyle/>
        <a:p>
          <a:endParaRPr lang="en-US" sz="1600"/>
        </a:p>
      </dgm:t>
    </dgm:pt>
    <dgm:pt modelId="{12856BA4-0376-4FDC-BA26-965F301AA384}" type="sibTrans" cxnId="{AD52B877-102D-4EB6-9E48-CB7A97D77583}">
      <dgm:prSet/>
      <dgm:spPr/>
      <dgm:t>
        <a:bodyPr/>
        <a:lstStyle/>
        <a:p>
          <a:endParaRPr lang="en-US" sz="1600"/>
        </a:p>
      </dgm:t>
    </dgm:pt>
    <dgm:pt modelId="{B852D52C-FD9F-48B7-B0A6-29AFE66FEFD3}">
      <dgm:prSet custT="1"/>
      <dgm:spPr/>
      <dgm:t>
        <a:bodyPr anchor="ctr"/>
        <a:lstStyle/>
        <a:p>
          <a:r>
            <a:rPr lang="en-GB" sz="1600" noProof="0" dirty="0">
              <a:solidFill>
                <a:schemeClr val="accent2"/>
              </a:solidFill>
              <a:latin typeface="Arial" panose="020B0604020202020204" pitchFamily="34" charset="0"/>
              <a:cs typeface="Arial" panose="020B0604020202020204" pitchFamily="34" charset="0"/>
            </a:rPr>
            <a:t>Multiple organ fibrosis</a:t>
          </a:r>
          <a:r>
            <a:rPr lang="en-GB" sz="1600" baseline="30000" noProof="0" dirty="0">
              <a:solidFill>
                <a:schemeClr val="accent2"/>
              </a:solidFill>
              <a:latin typeface="Arial" panose="020B0604020202020204" pitchFamily="34" charset="0"/>
              <a:cs typeface="Arial" panose="020B0604020202020204" pitchFamily="34" charset="0"/>
            </a:rPr>
            <a:t>1</a:t>
          </a:r>
          <a:endParaRPr lang="en-GB" sz="1600" noProof="0" dirty="0">
            <a:solidFill>
              <a:schemeClr val="accent2"/>
            </a:solidFill>
            <a:latin typeface="Arial" panose="020B0604020202020204" pitchFamily="34" charset="0"/>
            <a:cs typeface="Arial" panose="020B0604020202020204" pitchFamily="34" charset="0"/>
          </a:endParaRPr>
        </a:p>
      </dgm:t>
    </dgm:pt>
    <dgm:pt modelId="{8264A15C-ED2D-4756-86F5-0D3C35745978}" type="parTrans" cxnId="{EB6C0590-A272-4756-8E71-4CD326803BDC}">
      <dgm:prSet/>
      <dgm:spPr/>
      <dgm:t>
        <a:bodyPr/>
        <a:lstStyle/>
        <a:p>
          <a:endParaRPr lang="en-GB"/>
        </a:p>
      </dgm:t>
    </dgm:pt>
    <dgm:pt modelId="{CC2F24E5-B4B5-4532-8E37-43C9F37B6616}" type="sibTrans" cxnId="{EB6C0590-A272-4756-8E71-4CD326803BDC}">
      <dgm:prSet/>
      <dgm:spPr/>
      <dgm:t>
        <a:bodyPr/>
        <a:lstStyle/>
        <a:p>
          <a:endParaRPr lang="en-GB"/>
        </a:p>
      </dgm:t>
    </dgm:pt>
    <dgm:pt modelId="{393A3DFE-3B31-4D3B-B5A8-1D9D7E263CCE}">
      <dgm:prSet custT="1"/>
      <dgm:spPr/>
      <dgm:t>
        <a:bodyPr/>
        <a:lstStyle/>
        <a:p>
          <a:r>
            <a:rPr lang="en-NZ" sz="1600" baseline="0" noProof="0" dirty="0">
              <a:solidFill>
                <a:schemeClr val="accent2"/>
              </a:solidFill>
              <a:latin typeface="Arial" panose="020B0604020202020204" pitchFamily="34" charset="0"/>
              <a:cs typeface="Arial" panose="020B0604020202020204" pitchFamily="34" charset="0"/>
            </a:rPr>
            <a:t>Treatment requires inhibition of multiple pathways</a:t>
          </a:r>
          <a:r>
            <a:rPr lang="en-NZ" sz="1600" baseline="30000" noProof="0" dirty="0">
              <a:solidFill>
                <a:schemeClr val="accent2"/>
              </a:solidFill>
              <a:latin typeface="Arial" panose="020B0604020202020204" pitchFamily="34" charset="0"/>
              <a:cs typeface="Arial" panose="020B0604020202020204" pitchFamily="34" charset="0"/>
            </a:rPr>
            <a:t>3</a:t>
          </a:r>
          <a:endParaRPr lang="en-GB" sz="1600" baseline="0" noProof="0" dirty="0">
            <a:solidFill>
              <a:schemeClr val="accent2"/>
            </a:solidFill>
            <a:latin typeface="Arial" panose="020B0604020202020204" pitchFamily="34" charset="0"/>
            <a:cs typeface="Arial" panose="020B0604020202020204" pitchFamily="34" charset="0"/>
          </a:endParaRPr>
        </a:p>
      </dgm:t>
    </dgm:pt>
    <dgm:pt modelId="{4CBAF480-7563-47DF-82C3-370E7AF2CC19}" type="parTrans" cxnId="{0E762661-FA73-448B-99D4-1CC1037AC04D}">
      <dgm:prSet/>
      <dgm:spPr/>
      <dgm:t>
        <a:bodyPr/>
        <a:lstStyle/>
        <a:p>
          <a:endParaRPr lang="en-GB"/>
        </a:p>
      </dgm:t>
    </dgm:pt>
    <dgm:pt modelId="{3B1BE6DA-65A5-4C86-9197-6B1F4B1DFFB1}" type="sibTrans" cxnId="{0E762661-FA73-448B-99D4-1CC1037AC04D}">
      <dgm:prSet/>
      <dgm:spPr/>
      <dgm:t>
        <a:bodyPr/>
        <a:lstStyle/>
        <a:p>
          <a:endParaRPr lang="en-GB"/>
        </a:p>
      </dgm:t>
    </dgm:pt>
    <dgm:pt modelId="{2CF77E55-9EB7-4C4E-8752-6E1540C21EDC}" type="pres">
      <dgm:prSet presAssocID="{A05F1C9A-B437-4D29-8188-B545EBCD6133}" presName="Name0" presStyleCnt="0">
        <dgm:presLayoutVars>
          <dgm:dir/>
          <dgm:animLvl val="lvl"/>
          <dgm:resizeHandles val="exact"/>
        </dgm:presLayoutVars>
      </dgm:prSet>
      <dgm:spPr/>
    </dgm:pt>
    <dgm:pt modelId="{FDC391D1-DFBA-4FB8-BB9C-2E7A5199071A}" type="pres">
      <dgm:prSet presAssocID="{249D6F50-C2E4-4C7F-8E15-986A17B54BFB}" presName="linNode" presStyleCnt="0"/>
      <dgm:spPr/>
    </dgm:pt>
    <dgm:pt modelId="{15B78BB6-79D5-45E3-8577-A18BDB751260}" type="pres">
      <dgm:prSet presAssocID="{249D6F50-C2E4-4C7F-8E15-986A17B54BFB}" presName="parentText" presStyleLbl="node1" presStyleIdx="0" presStyleCnt="3" custScaleX="81053" custScaleY="84167">
        <dgm:presLayoutVars>
          <dgm:chMax val="1"/>
          <dgm:bulletEnabled val="1"/>
        </dgm:presLayoutVars>
      </dgm:prSet>
      <dgm:spPr/>
    </dgm:pt>
    <dgm:pt modelId="{3C481CBD-E98A-4AE5-A624-3CDD48B90567}" type="pres">
      <dgm:prSet presAssocID="{249D6F50-C2E4-4C7F-8E15-986A17B54BFB}" presName="descendantText" presStyleLbl="alignAccFollowNode1" presStyleIdx="0" presStyleCnt="3" custScaleX="103779">
        <dgm:presLayoutVars>
          <dgm:bulletEnabled val="1"/>
        </dgm:presLayoutVars>
      </dgm:prSet>
      <dgm:spPr/>
    </dgm:pt>
    <dgm:pt modelId="{5E27366D-C4D5-45E3-B3A6-02B442C8546F}" type="pres">
      <dgm:prSet presAssocID="{94555548-7C5C-4E2D-A505-9C190EB2678D}" presName="sp" presStyleCnt="0"/>
      <dgm:spPr/>
    </dgm:pt>
    <dgm:pt modelId="{5281441B-3C3A-4D93-B6AA-0BAA0453C450}" type="pres">
      <dgm:prSet presAssocID="{40E4FE43-323A-4BDF-AFF1-0D286DBA8D04}" presName="linNode" presStyleCnt="0"/>
      <dgm:spPr/>
    </dgm:pt>
    <dgm:pt modelId="{DEE8B55F-08AA-4CD6-B87E-32901650FBCB}" type="pres">
      <dgm:prSet presAssocID="{40E4FE43-323A-4BDF-AFF1-0D286DBA8D04}" presName="parentText" presStyleLbl="node1" presStyleIdx="1" presStyleCnt="3" custScaleX="81053" custScaleY="76124">
        <dgm:presLayoutVars>
          <dgm:chMax val="1"/>
          <dgm:bulletEnabled val="1"/>
        </dgm:presLayoutVars>
      </dgm:prSet>
      <dgm:spPr/>
    </dgm:pt>
    <dgm:pt modelId="{09F267D4-D29F-4243-8010-BF6C6979A3A6}" type="pres">
      <dgm:prSet presAssocID="{40E4FE43-323A-4BDF-AFF1-0D286DBA8D04}" presName="descendantText" presStyleLbl="alignAccFollowNode1" presStyleIdx="1" presStyleCnt="3" custScaleX="103779" custScaleY="93994">
        <dgm:presLayoutVars>
          <dgm:bulletEnabled val="1"/>
        </dgm:presLayoutVars>
      </dgm:prSet>
      <dgm:spPr/>
    </dgm:pt>
    <dgm:pt modelId="{DBA5D007-EDC3-4FDB-814A-6A0DAF823B95}" type="pres">
      <dgm:prSet presAssocID="{0FDE034C-FC53-49E7-8BFF-D932175216DD}" presName="sp" presStyleCnt="0"/>
      <dgm:spPr/>
    </dgm:pt>
    <dgm:pt modelId="{4D53B9B1-7216-4B97-AD33-2E9DE29C0CC1}" type="pres">
      <dgm:prSet presAssocID="{BB9B374A-3335-4EB5-800E-7E1CA8C51505}" presName="linNode" presStyleCnt="0"/>
      <dgm:spPr/>
    </dgm:pt>
    <dgm:pt modelId="{B2DF84E7-5E28-41F4-95C8-CE37EDB2065C}" type="pres">
      <dgm:prSet presAssocID="{BB9B374A-3335-4EB5-800E-7E1CA8C51505}" presName="parentText" presStyleLbl="node1" presStyleIdx="2" presStyleCnt="3" custScaleX="81053" custScaleY="77512">
        <dgm:presLayoutVars>
          <dgm:chMax val="1"/>
          <dgm:bulletEnabled val="1"/>
        </dgm:presLayoutVars>
      </dgm:prSet>
      <dgm:spPr/>
    </dgm:pt>
    <dgm:pt modelId="{5D32EDE2-BC48-4594-AE6B-1227E44E15F3}" type="pres">
      <dgm:prSet presAssocID="{BB9B374A-3335-4EB5-800E-7E1CA8C51505}" presName="descendantText" presStyleLbl="alignAccFollowNode1" presStyleIdx="2" presStyleCnt="3" custScaleX="103779" custScaleY="90476">
        <dgm:presLayoutVars>
          <dgm:bulletEnabled val="1"/>
        </dgm:presLayoutVars>
      </dgm:prSet>
      <dgm:spPr/>
    </dgm:pt>
  </dgm:ptLst>
  <dgm:cxnLst>
    <dgm:cxn modelId="{DB43D512-F59E-4FCF-8ECB-ACC5A8D36C29}" type="presOf" srcId="{A7F89FAC-001E-4943-93E9-804BB5331F83}" destId="{5D32EDE2-BC48-4594-AE6B-1227E44E15F3}" srcOrd="0" destOrd="1" presId="urn:microsoft.com/office/officeart/2005/8/layout/vList5"/>
    <dgm:cxn modelId="{41695817-A969-4049-B96C-0CADDA73381B}" srcId="{249D6F50-C2E4-4C7F-8E15-986A17B54BFB}" destId="{8277BB3D-307F-4B74-8D85-63838EE966D4}" srcOrd="0" destOrd="0" parTransId="{2C63AD6B-B9DA-4A7E-BFDA-4628B8651F6D}" sibTransId="{DBD50E34-564D-438A-B6D4-08414607CC6F}"/>
    <dgm:cxn modelId="{A2BDA825-CD5F-4ACC-B60C-874C55DCBDC8}" srcId="{A05F1C9A-B437-4D29-8188-B545EBCD6133}" destId="{249D6F50-C2E4-4C7F-8E15-986A17B54BFB}" srcOrd="0" destOrd="0" parTransId="{AA3072C4-02DA-4208-BED5-DBEE3778786B}" sibTransId="{94555548-7C5C-4E2D-A505-9C190EB2678D}"/>
    <dgm:cxn modelId="{495CF725-69D8-4AB8-AE9A-4B998829B6FA}" type="presOf" srcId="{06FBA439-FF5F-4B98-A080-CB9CD91439A8}" destId="{09F267D4-D29F-4243-8010-BF6C6979A3A6}" srcOrd="0" destOrd="1" presId="urn:microsoft.com/office/officeart/2005/8/layout/vList5"/>
    <dgm:cxn modelId="{FACD0026-9207-4D76-9696-F60FA46DE2A9}" type="presOf" srcId="{393A3DFE-3B31-4D3B-B5A8-1D9D7E263CCE}" destId="{09F267D4-D29F-4243-8010-BF6C6979A3A6}" srcOrd="0" destOrd="2" presId="urn:microsoft.com/office/officeart/2005/8/layout/vList5"/>
    <dgm:cxn modelId="{48EFEC28-3302-4D26-AA44-C9D4FA94BE79}" srcId="{249D6F50-C2E4-4C7F-8E15-986A17B54BFB}" destId="{63CA1EF8-9CCD-4687-B4F8-8E3133C3460C}" srcOrd="1" destOrd="0" parTransId="{4243C83D-7F06-4341-9628-3F906DB97FA6}" sibTransId="{0D2421E0-DD89-4870-A579-E1AA0D8FEE9D}"/>
    <dgm:cxn modelId="{51DE0F60-65A1-425D-8459-05FB7A2B849C}" srcId="{A05F1C9A-B437-4D29-8188-B545EBCD6133}" destId="{40E4FE43-323A-4BDF-AFF1-0D286DBA8D04}" srcOrd="1" destOrd="0" parTransId="{76EA129A-14C3-4D97-B013-15F5AFB02829}" sibTransId="{0FDE034C-FC53-49E7-8BFF-D932175216DD}"/>
    <dgm:cxn modelId="{0E762661-FA73-448B-99D4-1CC1037AC04D}" srcId="{40E4FE43-323A-4BDF-AFF1-0D286DBA8D04}" destId="{393A3DFE-3B31-4D3B-B5A8-1D9D7E263CCE}" srcOrd="2" destOrd="0" parTransId="{4CBAF480-7563-47DF-82C3-370E7AF2CC19}" sibTransId="{3B1BE6DA-65A5-4C86-9197-6B1F4B1DFFB1}"/>
    <dgm:cxn modelId="{73403D61-6462-424B-8976-2873DE02038B}" type="presOf" srcId="{E009A6AA-1351-4EA5-8608-D1D9027938C3}" destId="{5D32EDE2-BC48-4594-AE6B-1227E44E15F3}" srcOrd="0" destOrd="0" presId="urn:microsoft.com/office/officeart/2005/8/layout/vList5"/>
    <dgm:cxn modelId="{EE10E06D-8532-48C9-B7B5-5F64FCC79920}" type="presOf" srcId="{6FA2F4CC-C33D-42B9-B46A-E5E082F7AA6D}" destId="{09F267D4-D29F-4243-8010-BF6C6979A3A6}" srcOrd="0" destOrd="3" presId="urn:microsoft.com/office/officeart/2005/8/layout/vList5"/>
    <dgm:cxn modelId="{C250B772-3697-485B-A3AF-E09BBBEAB7D1}" type="presOf" srcId="{249D6F50-C2E4-4C7F-8E15-986A17B54BFB}" destId="{15B78BB6-79D5-45E3-8577-A18BDB751260}" srcOrd="0" destOrd="0" presId="urn:microsoft.com/office/officeart/2005/8/layout/vList5"/>
    <dgm:cxn modelId="{3052C474-63C1-4B51-910F-EA568B830C06}" srcId="{A05F1C9A-B437-4D29-8188-B545EBCD6133}" destId="{BB9B374A-3335-4EB5-800E-7E1CA8C51505}" srcOrd="2" destOrd="0" parTransId="{7C9BCB4F-730B-47B4-81AA-F3B4C8E34BAD}" sibTransId="{C59DEC46-AB21-42D2-B2B1-358CBB70AAB8}"/>
    <dgm:cxn modelId="{AD52B877-102D-4EB6-9E48-CB7A97D77583}" srcId="{40E4FE43-323A-4BDF-AFF1-0D286DBA8D04}" destId="{06FBA439-FF5F-4B98-A080-CB9CD91439A8}" srcOrd="1" destOrd="0" parTransId="{B9D009AF-9B27-4FB4-91E8-14E911DDE936}" sibTransId="{12856BA4-0376-4FDC-BA26-965F301AA384}"/>
    <dgm:cxn modelId="{1E5EBE7D-794A-4A0B-B654-A002847F06D9}" type="presOf" srcId="{A05F1C9A-B437-4D29-8188-B545EBCD6133}" destId="{2CF77E55-9EB7-4C4E-8752-6E1540C21EDC}" srcOrd="0" destOrd="0" presId="urn:microsoft.com/office/officeart/2005/8/layout/vList5"/>
    <dgm:cxn modelId="{76351D85-C7AE-46F2-93FF-EA4206A14839}" srcId="{BB9B374A-3335-4EB5-800E-7E1CA8C51505}" destId="{A7F89FAC-001E-4943-93E9-804BB5331F83}" srcOrd="1" destOrd="0" parTransId="{C3885473-E44A-4F3A-B93F-9432254DF6CF}" sibTransId="{54E4DFB2-8214-4392-9EBC-A0CAD8599719}"/>
    <dgm:cxn modelId="{EB6C0590-A272-4756-8E71-4CD326803BDC}" srcId="{249D6F50-C2E4-4C7F-8E15-986A17B54BFB}" destId="{B852D52C-FD9F-48B7-B0A6-29AFE66FEFD3}" srcOrd="2" destOrd="0" parTransId="{8264A15C-ED2D-4756-86F5-0D3C35745978}" sibTransId="{CC2F24E5-B4B5-4532-8E37-43C9F37B6616}"/>
    <dgm:cxn modelId="{DB9CDE9C-EB82-47A6-8E9D-D7D9FFB712BF}" type="presOf" srcId="{223DA3BC-4C95-48C5-A5A0-F465101703EB}" destId="{09F267D4-D29F-4243-8010-BF6C6979A3A6}" srcOrd="0" destOrd="0" presId="urn:microsoft.com/office/officeart/2005/8/layout/vList5"/>
    <dgm:cxn modelId="{00B98DB1-A437-4B43-B52B-ADA81C81CE59}" type="presOf" srcId="{40E4FE43-323A-4BDF-AFF1-0D286DBA8D04}" destId="{DEE8B55F-08AA-4CD6-B87E-32901650FBCB}" srcOrd="0" destOrd="0" presId="urn:microsoft.com/office/officeart/2005/8/layout/vList5"/>
    <dgm:cxn modelId="{4D73EDB3-5996-48E4-BFAE-E3888DA14993}" type="presOf" srcId="{BB9B374A-3335-4EB5-800E-7E1CA8C51505}" destId="{B2DF84E7-5E28-41F4-95C8-CE37EDB2065C}" srcOrd="0" destOrd="0" presId="urn:microsoft.com/office/officeart/2005/8/layout/vList5"/>
    <dgm:cxn modelId="{A3AB94C3-70C6-4A42-A350-C87E8D5FC06C}" type="presOf" srcId="{B852D52C-FD9F-48B7-B0A6-29AFE66FEFD3}" destId="{3C481CBD-E98A-4AE5-A624-3CDD48B90567}" srcOrd="0" destOrd="2" presId="urn:microsoft.com/office/officeart/2005/8/layout/vList5"/>
    <dgm:cxn modelId="{408F99CC-481F-4CB5-AD65-119A14B805B5}" type="presOf" srcId="{8277BB3D-307F-4B74-8D85-63838EE966D4}" destId="{3C481CBD-E98A-4AE5-A624-3CDD48B90567}" srcOrd="0" destOrd="0" presId="urn:microsoft.com/office/officeart/2005/8/layout/vList5"/>
    <dgm:cxn modelId="{434E5AD2-161B-4E28-8161-9D4FA162D635}" srcId="{40E4FE43-323A-4BDF-AFF1-0D286DBA8D04}" destId="{6FA2F4CC-C33D-42B9-B46A-E5E082F7AA6D}" srcOrd="3" destOrd="0" parTransId="{252E637B-4941-4560-958F-384E93DED07B}" sibTransId="{665224A6-CC82-4824-BD63-3C60D8844A95}"/>
    <dgm:cxn modelId="{C04256D7-A0C3-42A1-9095-6B381703FBB9}" srcId="{BB9B374A-3335-4EB5-800E-7E1CA8C51505}" destId="{E009A6AA-1351-4EA5-8608-D1D9027938C3}" srcOrd="0" destOrd="0" parTransId="{EB6504A1-0B8A-4DD9-897B-A7DA9D39CE6B}" sibTransId="{7C5A1265-B307-497F-8FA0-A58F24F6683A}"/>
    <dgm:cxn modelId="{EA4521D8-3B99-48CF-AEA5-100602C34E8F}" srcId="{40E4FE43-323A-4BDF-AFF1-0D286DBA8D04}" destId="{223DA3BC-4C95-48C5-A5A0-F465101703EB}" srcOrd="0" destOrd="0" parTransId="{B2E39E71-775A-4EBF-903A-B6DABDEC3DEB}" sibTransId="{695BA9C9-2F6E-485B-BB0E-34E70B50DD64}"/>
    <dgm:cxn modelId="{B40D30E2-7D06-4076-9279-0697B7B4AC0C}" type="presOf" srcId="{63CA1EF8-9CCD-4687-B4F8-8E3133C3460C}" destId="{3C481CBD-E98A-4AE5-A624-3CDD48B90567}" srcOrd="0" destOrd="1" presId="urn:microsoft.com/office/officeart/2005/8/layout/vList5"/>
    <dgm:cxn modelId="{9A17F864-FD8B-4842-8C9E-2410166750DE}" type="presParOf" srcId="{2CF77E55-9EB7-4C4E-8752-6E1540C21EDC}" destId="{FDC391D1-DFBA-4FB8-BB9C-2E7A5199071A}" srcOrd="0" destOrd="0" presId="urn:microsoft.com/office/officeart/2005/8/layout/vList5"/>
    <dgm:cxn modelId="{CDDE062E-68D7-4802-9D39-30069E405FBE}" type="presParOf" srcId="{FDC391D1-DFBA-4FB8-BB9C-2E7A5199071A}" destId="{15B78BB6-79D5-45E3-8577-A18BDB751260}" srcOrd="0" destOrd="0" presId="urn:microsoft.com/office/officeart/2005/8/layout/vList5"/>
    <dgm:cxn modelId="{27B155BE-D25B-453C-8A9B-48043299A25D}" type="presParOf" srcId="{FDC391D1-DFBA-4FB8-BB9C-2E7A5199071A}" destId="{3C481CBD-E98A-4AE5-A624-3CDD48B90567}" srcOrd="1" destOrd="0" presId="urn:microsoft.com/office/officeart/2005/8/layout/vList5"/>
    <dgm:cxn modelId="{F25D4B28-445C-4112-919D-C58525B849DB}" type="presParOf" srcId="{2CF77E55-9EB7-4C4E-8752-6E1540C21EDC}" destId="{5E27366D-C4D5-45E3-B3A6-02B442C8546F}" srcOrd="1" destOrd="0" presId="urn:microsoft.com/office/officeart/2005/8/layout/vList5"/>
    <dgm:cxn modelId="{3A18BEA0-71F6-4165-958D-8DB88474DEF5}" type="presParOf" srcId="{2CF77E55-9EB7-4C4E-8752-6E1540C21EDC}" destId="{5281441B-3C3A-4D93-B6AA-0BAA0453C450}" srcOrd="2" destOrd="0" presId="urn:microsoft.com/office/officeart/2005/8/layout/vList5"/>
    <dgm:cxn modelId="{7DAF1D39-A80A-4137-BA6B-09B00750FD10}" type="presParOf" srcId="{5281441B-3C3A-4D93-B6AA-0BAA0453C450}" destId="{DEE8B55F-08AA-4CD6-B87E-32901650FBCB}" srcOrd="0" destOrd="0" presId="urn:microsoft.com/office/officeart/2005/8/layout/vList5"/>
    <dgm:cxn modelId="{D37BC80E-3E9F-431B-85C3-A34A6ACDCA70}" type="presParOf" srcId="{5281441B-3C3A-4D93-B6AA-0BAA0453C450}" destId="{09F267D4-D29F-4243-8010-BF6C6979A3A6}" srcOrd="1" destOrd="0" presId="urn:microsoft.com/office/officeart/2005/8/layout/vList5"/>
    <dgm:cxn modelId="{B2731818-1A93-403D-8034-36AF1187FA53}" type="presParOf" srcId="{2CF77E55-9EB7-4C4E-8752-6E1540C21EDC}" destId="{DBA5D007-EDC3-4FDB-814A-6A0DAF823B95}" srcOrd="3" destOrd="0" presId="urn:microsoft.com/office/officeart/2005/8/layout/vList5"/>
    <dgm:cxn modelId="{9346275A-30A3-433B-9CF9-62F8CAD1AFC4}" type="presParOf" srcId="{2CF77E55-9EB7-4C4E-8752-6E1540C21EDC}" destId="{4D53B9B1-7216-4B97-AD33-2E9DE29C0CC1}" srcOrd="4" destOrd="0" presId="urn:microsoft.com/office/officeart/2005/8/layout/vList5"/>
    <dgm:cxn modelId="{F1F7AB95-B658-4C81-BC71-5B21ED626999}" type="presParOf" srcId="{4D53B9B1-7216-4B97-AD33-2E9DE29C0CC1}" destId="{B2DF84E7-5E28-41F4-95C8-CE37EDB2065C}" srcOrd="0" destOrd="0" presId="urn:microsoft.com/office/officeart/2005/8/layout/vList5"/>
    <dgm:cxn modelId="{5BC56E30-2C41-4E3A-8AFD-46DE6F32897A}" type="presParOf" srcId="{4D53B9B1-7216-4B97-AD33-2E9DE29C0CC1}" destId="{5D32EDE2-BC48-4594-AE6B-1227E44E15F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8156DA-0BF2-4305-8FF7-A7417A446C31}"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75CD36BF-9C07-4DD3-8947-38C00F87B35D}">
      <dgm:prSet custT="1"/>
      <dgm:spPr>
        <a:xfrm>
          <a:off x="895374" y="2293103"/>
          <a:ext cx="10016149" cy="890282"/>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2000" dirty="0">
              <a:latin typeface="Arial" panose="020B0604020202020204" pitchFamily="34" charset="0"/>
              <a:cs typeface="Arial" panose="020B0604020202020204" pitchFamily="34" charset="0"/>
            </a:rPr>
            <a:t>Non-clinical studies had shown that there are commonalities in pathogenic pathways across fibrosing ILDs and that nintedanib inhibits processes involved in the progression of pulmonary fibrosis, irrespective of the trigger</a:t>
          </a:r>
          <a:r>
            <a:rPr lang="en-GB" sz="2000" baseline="30000" dirty="0">
              <a:latin typeface="Arial" panose="020B0604020202020204" pitchFamily="34" charset="0"/>
              <a:cs typeface="Arial" panose="020B0604020202020204" pitchFamily="34" charset="0"/>
            </a:rPr>
            <a:t>3</a:t>
          </a:r>
          <a:endParaRPr lang="en-GB" sz="2000" b="0" strike="noStrike" baseline="30000" dirty="0">
            <a:solidFill>
              <a:sysClr val="window" lastClr="FFFFFF"/>
            </a:solidFill>
            <a:latin typeface="Arial" panose="020B0604020202020204" pitchFamily="34" charset="0"/>
            <a:ea typeface="+mn-ea"/>
            <a:cs typeface="Arial" panose="020B0604020202020204" pitchFamily="34" charset="0"/>
          </a:endParaRPr>
        </a:p>
      </dgm:t>
    </dgm:pt>
    <dgm:pt modelId="{3BD1040F-7292-450C-913E-BF3A1EE11712}" type="parTrans" cxnId="{FBF87EBB-AA52-4F23-AC24-6D993CC6AA5F}">
      <dgm:prSet/>
      <dgm:spPr/>
      <dgm:t>
        <a:bodyPr/>
        <a:lstStyle/>
        <a:p>
          <a:endParaRPr lang="en-GB">
            <a:solidFill>
              <a:schemeClr val="bg1"/>
            </a:solidFill>
            <a:latin typeface="Helvetica Neue"/>
          </a:endParaRPr>
        </a:p>
      </dgm:t>
    </dgm:pt>
    <dgm:pt modelId="{B767D85B-D910-4652-B88A-60E7D1B9B12C}" type="sibTrans" cxnId="{FBF87EBB-AA52-4F23-AC24-6D993CC6AA5F}">
      <dgm:prSet/>
      <dgm:spPr/>
      <dgm:t>
        <a:bodyPr/>
        <a:lstStyle/>
        <a:p>
          <a:endParaRPr lang="en-GB">
            <a:solidFill>
              <a:schemeClr val="bg1"/>
            </a:solidFill>
            <a:latin typeface="Helvetica Neue"/>
          </a:endParaRPr>
        </a:p>
      </dgm:t>
    </dgm:pt>
    <dgm:pt modelId="{7E246313-4B89-408C-AED5-44B4DECC43C6}">
      <dgm:prSet custT="1"/>
      <dgm:spPr>
        <a:xfrm>
          <a:off x="502925" y="3301982"/>
          <a:ext cx="10408598" cy="926431"/>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2000" dirty="0">
              <a:latin typeface="Arial" panose="020B0604020202020204" pitchFamily="34" charset="0"/>
              <a:cs typeface="Arial" panose="020B0604020202020204" pitchFamily="34" charset="0"/>
            </a:rPr>
            <a:t>This suggested that nintedanib would reduce the progression of fibrosis in patients with non-IPF progressive fibrosing ILDs</a:t>
          </a:r>
          <a:endParaRPr lang="en-GB" sz="2000" baseline="30000" dirty="0">
            <a:solidFill>
              <a:sysClr val="window" lastClr="FFFFFF"/>
            </a:solidFill>
            <a:latin typeface="Arial" panose="020B0604020202020204" pitchFamily="34" charset="0"/>
            <a:ea typeface="+mn-ea"/>
            <a:cs typeface="Arial" panose="020B0604020202020204" pitchFamily="34" charset="0"/>
          </a:endParaRPr>
        </a:p>
      </dgm:t>
    </dgm:pt>
    <dgm:pt modelId="{AD3525D7-5E40-4AF2-9F32-40C2F9F6628F}" type="parTrans" cxnId="{9F00D67C-D0A3-4171-A417-63486F9186D4}">
      <dgm:prSet/>
      <dgm:spPr/>
      <dgm:t>
        <a:bodyPr/>
        <a:lstStyle/>
        <a:p>
          <a:endParaRPr lang="en-GB">
            <a:solidFill>
              <a:schemeClr val="bg1"/>
            </a:solidFill>
            <a:latin typeface="Helvetica Neue"/>
          </a:endParaRPr>
        </a:p>
      </dgm:t>
    </dgm:pt>
    <dgm:pt modelId="{8D5577C5-2314-4D3D-B6B9-A3BCC875E1D1}" type="sibTrans" cxnId="{9F00D67C-D0A3-4171-A417-63486F9186D4}">
      <dgm:prSet/>
      <dgm:spPr/>
      <dgm:t>
        <a:bodyPr/>
        <a:lstStyle/>
        <a:p>
          <a:endParaRPr lang="en-GB">
            <a:solidFill>
              <a:schemeClr val="bg1"/>
            </a:solidFill>
            <a:latin typeface="Helvetica Neue"/>
          </a:endParaRPr>
        </a:p>
      </dgm:t>
    </dgm:pt>
    <dgm:pt modelId="{60133E14-4F52-4CF2-BBEE-97AFF3ACFC7A}">
      <dgm:prSet custT="1"/>
      <dgm:spPr>
        <a:xfrm>
          <a:off x="895374" y="1269713"/>
          <a:ext cx="10016149" cy="883156"/>
        </a:xfrm>
        <a:solidFill>
          <a:srgbClr val="77869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2000" dirty="0">
              <a:latin typeface="Arial" panose="020B0604020202020204" pitchFamily="34" charset="0"/>
              <a:cs typeface="Arial" panose="020B0604020202020204" pitchFamily="34" charset="0"/>
            </a:rPr>
            <a:t>Some patients with non-IPF ILDs develop a progressive fibrosing phenotype characterised by increasing extent of fibrosis on HRCT, decline in lung function, worsening quality of life, and early mortality</a:t>
          </a:r>
          <a:r>
            <a:rPr lang="en-GB" sz="2000" baseline="30000" dirty="0">
              <a:latin typeface="Arial" panose="020B0604020202020204" pitchFamily="34" charset="0"/>
              <a:cs typeface="Arial" panose="020B0604020202020204" pitchFamily="34" charset="0"/>
            </a:rPr>
            <a:t>1,2</a:t>
          </a:r>
          <a:endParaRPr lang="en-GB" sz="2000" baseline="30000" dirty="0">
            <a:solidFill>
              <a:sysClr val="window" lastClr="FFFFFF"/>
            </a:solidFill>
            <a:latin typeface="Arial" panose="020B0604020202020204" pitchFamily="34" charset="0"/>
            <a:ea typeface="+mn-ea"/>
            <a:cs typeface="Arial" panose="020B0604020202020204" pitchFamily="34" charset="0"/>
          </a:endParaRPr>
        </a:p>
      </dgm:t>
    </dgm:pt>
    <dgm:pt modelId="{E9CAF35F-EEFC-4FB8-9C93-7C25718441AA}" type="parTrans" cxnId="{F62CA712-3C35-40A4-A1D1-0DB97A2834A7}">
      <dgm:prSet/>
      <dgm:spPr/>
      <dgm:t>
        <a:bodyPr/>
        <a:lstStyle/>
        <a:p>
          <a:endParaRPr lang="en-GB"/>
        </a:p>
      </dgm:t>
    </dgm:pt>
    <dgm:pt modelId="{B422553C-3713-4A31-BE7B-C6C805E9AF2E}" type="sibTrans" cxnId="{F62CA712-3C35-40A4-A1D1-0DB97A2834A7}">
      <dgm:prSet/>
      <dgm:spPr/>
      <dgm:t>
        <a:bodyPr/>
        <a:lstStyle/>
        <a:p>
          <a:endParaRPr lang="en-GB"/>
        </a:p>
      </dgm:t>
    </dgm:pt>
    <dgm:pt modelId="{16D4795E-4F9E-4008-92CB-E948124DEB23}" type="pres">
      <dgm:prSet presAssocID="{D98156DA-0BF2-4305-8FF7-A7417A446C31}" presName="Name0" presStyleCnt="0">
        <dgm:presLayoutVars>
          <dgm:chMax val="7"/>
          <dgm:chPref val="7"/>
          <dgm:dir/>
        </dgm:presLayoutVars>
      </dgm:prSet>
      <dgm:spPr/>
    </dgm:pt>
    <dgm:pt modelId="{DD275CA7-77D6-4151-B578-5AD784A91232}" type="pres">
      <dgm:prSet presAssocID="{D98156DA-0BF2-4305-8FF7-A7417A446C31}" presName="Name1" presStyleCnt="0"/>
      <dgm:spPr/>
    </dgm:pt>
    <dgm:pt modelId="{8FA1B0AA-ED95-4E8A-802F-9C03AB3D6E64}" type="pres">
      <dgm:prSet presAssocID="{D98156DA-0BF2-4305-8FF7-A7417A446C31}" presName="cycle" presStyleCnt="0"/>
      <dgm:spPr/>
    </dgm:pt>
    <dgm:pt modelId="{9F698065-F8D9-4AE3-B850-9D0A862BC1FF}" type="pres">
      <dgm:prSet presAssocID="{D98156DA-0BF2-4305-8FF7-A7417A446C31}" presName="srcNode" presStyleLbl="node1" presStyleIdx="0" presStyleCnt="3"/>
      <dgm:spPr/>
    </dgm:pt>
    <dgm:pt modelId="{7686EE38-6497-43AA-8756-BE1A2CA0E5D8}" type="pres">
      <dgm:prSet presAssocID="{D98156DA-0BF2-4305-8FF7-A7417A446C31}" presName="conn" presStyleLbl="parChTrans1D2" presStyleIdx="0" presStyleCnt="1"/>
      <dgm:spPr/>
    </dgm:pt>
    <dgm:pt modelId="{B66F78E8-FFC7-4D42-8613-67F80E56BAF8}" type="pres">
      <dgm:prSet presAssocID="{D98156DA-0BF2-4305-8FF7-A7417A446C31}" presName="extraNode" presStyleLbl="node1" presStyleIdx="0" presStyleCnt="3"/>
      <dgm:spPr/>
    </dgm:pt>
    <dgm:pt modelId="{D81BA954-533D-4AA2-99C0-0331F90E82BA}" type="pres">
      <dgm:prSet presAssocID="{D98156DA-0BF2-4305-8FF7-A7417A446C31}" presName="dstNode" presStyleLbl="node1" presStyleIdx="0" presStyleCnt="3"/>
      <dgm:spPr/>
    </dgm:pt>
    <dgm:pt modelId="{5AA79200-6A30-49DB-B191-8BA3AEE0BACA}" type="pres">
      <dgm:prSet presAssocID="{60133E14-4F52-4CF2-BBEE-97AFF3ACFC7A}" presName="text_1" presStyleLbl="node1" presStyleIdx="0" presStyleCnt="3" custScaleY="129452" custLinFactNeighborY="-13345">
        <dgm:presLayoutVars>
          <dgm:bulletEnabled val="1"/>
        </dgm:presLayoutVars>
      </dgm:prSet>
      <dgm:spPr>
        <a:prstGeom prst="rect">
          <a:avLst/>
        </a:prstGeom>
      </dgm:spPr>
    </dgm:pt>
    <dgm:pt modelId="{3BC3D8A0-C330-4252-8365-BECB5F220403}" type="pres">
      <dgm:prSet presAssocID="{60133E14-4F52-4CF2-BBEE-97AFF3ACFC7A}" presName="accent_1" presStyleCnt="0"/>
      <dgm:spPr/>
    </dgm:pt>
    <dgm:pt modelId="{E705B0BC-1DCC-4EB6-9351-B469AEB47E1A}" type="pres">
      <dgm:prSet presAssocID="{60133E14-4F52-4CF2-BBEE-97AFF3ACFC7A}" presName="accentRepeatNode" presStyleLbl="solidFgAcc1" presStyleIdx="0" presStyleCnt="3" custScaleX="112889" custScaleY="112889" custLinFactNeighborY="-10676"/>
      <dgm:spPr>
        <a:xfrm>
          <a:off x="467551" y="1283468"/>
          <a:ext cx="855645" cy="855645"/>
        </a:xfrm>
        <a:prstGeom prst="ellipse">
          <a:avLst/>
        </a:prstGeom>
        <a:solidFill>
          <a:sysClr val="window" lastClr="FFFFFF">
            <a:hueOff val="0"/>
            <a:satOff val="0"/>
            <a:lumOff val="0"/>
            <a:alphaOff val="0"/>
          </a:sysClr>
        </a:solidFill>
        <a:ln w="25400" cap="flat" cmpd="sng" algn="ctr">
          <a:solidFill>
            <a:srgbClr val="778692">
              <a:hueOff val="0"/>
              <a:satOff val="0"/>
              <a:lumOff val="0"/>
              <a:alphaOff val="0"/>
            </a:srgbClr>
          </a:solidFill>
          <a:prstDash val="solid"/>
        </a:ln>
        <a:effectLst/>
      </dgm:spPr>
    </dgm:pt>
    <dgm:pt modelId="{9D6E7023-9D2D-47E2-BBC0-7B364D47DED9}" type="pres">
      <dgm:prSet presAssocID="{75CD36BF-9C07-4DD3-8947-38C00F87B35D}" presName="text_2" presStyleLbl="node1" presStyleIdx="1" presStyleCnt="3" custScaleY="129452" custLinFactNeighborY="-2671">
        <dgm:presLayoutVars>
          <dgm:bulletEnabled val="1"/>
        </dgm:presLayoutVars>
      </dgm:prSet>
      <dgm:spPr>
        <a:prstGeom prst="rect">
          <a:avLst/>
        </a:prstGeom>
      </dgm:spPr>
    </dgm:pt>
    <dgm:pt modelId="{1B63396F-9ACE-4772-B29E-749CA9E5E8B6}" type="pres">
      <dgm:prSet presAssocID="{75CD36BF-9C07-4DD3-8947-38C00F87B35D}" presName="accent_2" presStyleCnt="0"/>
      <dgm:spPr/>
    </dgm:pt>
    <dgm:pt modelId="{EC4B103B-F653-4DCD-A672-42578B3E9E7D}" type="pres">
      <dgm:prSet presAssocID="{75CD36BF-9C07-4DD3-8947-38C00F87B35D}" presName="accentRepeatNode" presStyleLbl="solidFgAcc1" presStyleIdx="1" presStyleCnt="3" custScaleX="112889" custScaleY="112889" custLinFactNeighborY="-2133"/>
      <dgm:spPr>
        <a:xfrm>
          <a:off x="467551" y="2310422"/>
          <a:ext cx="855645" cy="855645"/>
        </a:xfrm>
        <a:prstGeom prst="ellipse">
          <a:avLst/>
        </a:prstGeom>
        <a:solidFill>
          <a:sysClr val="window" lastClr="FFFFFF">
            <a:hueOff val="0"/>
            <a:satOff val="0"/>
            <a:lumOff val="0"/>
            <a:alphaOff val="0"/>
          </a:sysClr>
        </a:solidFill>
        <a:ln w="25400" cap="flat" cmpd="sng" algn="ctr">
          <a:solidFill>
            <a:srgbClr val="8064A2">
              <a:hueOff val="0"/>
              <a:satOff val="0"/>
              <a:lumOff val="0"/>
              <a:alphaOff val="0"/>
            </a:srgbClr>
          </a:solidFill>
          <a:prstDash val="solid"/>
        </a:ln>
        <a:effectLst/>
      </dgm:spPr>
    </dgm:pt>
    <dgm:pt modelId="{A7D64658-9204-4849-A7DE-655AA9B0D68F}" type="pres">
      <dgm:prSet presAssocID="{7E246313-4B89-408C-AED5-44B4DECC43C6}" presName="text_3" presStyleLbl="node1" presStyleIdx="2" presStyleCnt="3" custScaleY="129452" custLinFactNeighborY="10675">
        <dgm:presLayoutVars>
          <dgm:bulletEnabled val="1"/>
        </dgm:presLayoutVars>
      </dgm:prSet>
      <dgm:spPr>
        <a:prstGeom prst="rect">
          <a:avLst/>
        </a:prstGeom>
      </dgm:spPr>
    </dgm:pt>
    <dgm:pt modelId="{149EC29E-146A-497E-BB5D-0D3A534D35FC}" type="pres">
      <dgm:prSet presAssocID="{7E246313-4B89-408C-AED5-44B4DECC43C6}" presName="accent_3" presStyleCnt="0"/>
      <dgm:spPr/>
    </dgm:pt>
    <dgm:pt modelId="{ACCB973E-0ABB-4553-8829-07E4501D002D}" type="pres">
      <dgm:prSet presAssocID="{7E246313-4B89-408C-AED5-44B4DECC43C6}" presName="accentRepeatNode" presStyleLbl="solidFgAcc1" presStyleIdx="2" presStyleCnt="3" custScaleX="112889" custScaleY="112889" custLinFactNeighborY="8540"/>
      <dgm:spPr>
        <a:xfrm>
          <a:off x="75102" y="3337375"/>
          <a:ext cx="855645" cy="855645"/>
        </a:xfrm>
        <a:prstGeom prst="ellipse">
          <a:avLst/>
        </a:prstGeom>
        <a:solidFill>
          <a:sysClr val="window" lastClr="FFFFFF">
            <a:hueOff val="0"/>
            <a:satOff val="0"/>
            <a:lumOff val="0"/>
            <a:alphaOff val="0"/>
          </a:sysClr>
        </a:solidFill>
        <a:ln w="25400" cap="flat" cmpd="sng" algn="ctr">
          <a:solidFill>
            <a:srgbClr val="4BACC6">
              <a:hueOff val="0"/>
              <a:satOff val="0"/>
              <a:lumOff val="0"/>
              <a:alphaOff val="0"/>
            </a:srgbClr>
          </a:solidFill>
          <a:prstDash val="solid"/>
        </a:ln>
        <a:effectLst/>
      </dgm:spPr>
    </dgm:pt>
  </dgm:ptLst>
  <dgm:cxnLst>
    <dgm:cxn modelId="{F62CA712-3C35-40A4-A1D1-0DB97A2834A7}" srcId="{D98156DA-0BF2-4305-8FF7-A7417A446C31}" destId="{60133E14-4F52-4CF2-BBEE-97AFF3ACFC7A}" srcOrd="0" destOrd="0" parTransId="{E9CAF35F-EEFC-4FB8-9C93-7C25718441AA}" sibTransId="{B422553C-3713-4A31-BE7B-C6C805E9AF2E}"/>
    <dgm:cxn modelId="{ADA8521E-2D2D-478F-A2C7-4502B1CB2444}" type="presOf" srcId="{75CD36BF-9C07-4DD3-8947-38C00F87B35D}" destId="{9D6E7023-9D2D-47E2-BBC0-7B364D47DED9}" srcOrd="0" destOrd="0" presId="urn:microsoft.com/office/officeart/2008/layout/VerticalCurvedList"/>
    <dgm:cxn modelId="{9A3EDC46-3736-4D88-B177-F4947DB88BDF}" type="presOf" srcId="{D98156DA-0BF2-4305-8FF7-A7417A446C31}" destId="{16D4795E-4F9E-4008-92CB-E948124DEB23}" srcOrd="0" destOrd="0" presId="urn:microsoft.com/office/officeart/2008/layout/VerticalCurvedList"/>
    <dgm:cxn modelId="{1379D86F-5897-42CC-9504-5FADAB48D0CB}" type="presOf" srcId="{60133E14-4F52-4CF2-BBEE-97AFF3ACFC7A}" destId="{5AA79200-6A30-49DB-B191-8BA3AEE0BACA}" srcOrd="0" destOrd="0" presId="urn:microsoft.com/office/officeart/2008/layout/VerticalCurvedList"/>
    <dgm:cxn modelId="{9F00D67C-D0A3-4171-A417-63486F9186D4}" srcId="{D98156DA-0BF2-4305-8FF7-A7417A446C31}" destId="{7E246313-4B89-408C-AED5-44B4DECC43C6}" srcOrd="2" destOrd="0" parTransId="{AD3525D7-5E40-4AF2-9F32-40C2F9F6628F}" sibTransId="{8D5577C5-2314-4D3D-B6B9-A3BCC875E1D1}"/>
    <dgm:cxn modelId="{34F86DB7-1A14-44DB-B944-4ABFEE2D4A0E}" type="presOf" srcId="{B422553C-3713-4A31-BE7B-C6C805E9AF2E}" destId="{7686EE38-6497-43AA-8756-BE1A2CA0E5D8}" srcOrd="0" destOrd="0" presId="urn:microsoft.com/office/officeart/2008/layout/VerticalCurvedList"/>
    <dgm:cxn modelId="{FBF87EBB-AA52-4F23-AC24-6D993CC6AA5F}" srcId="{D98156DA-0BF2-4305-8FF7-A7417A446C31}" destId="{75CD36BF-9C07-4DD3-8947-38C00F87B35D}" srcOrd="1" destOrd="0" parTransId="{3BD1040F-7292-450C-913E-BF3A1EE11712}" sibTransId="{B767D85B-D910-4652-B88A-60E7D1B9B12C}"/>
    <dgm:cxn modelId="{D60FF4D1-70CD-44CD-8350-B22F372DA263}" type="presOf" srcId="{7E246313-4B89-408C-AED5-44B4DECC43C6}" destId="{A7D64658-9204-4849-A7DE-655AA9B0D68F}" srcOrd="0" destOrd="0" presId="urn:microsoft.com/office/officeart/2008/layout/VerticalCurvedList"/>
    <dgm:cxn modelId="{57942BFC-52AF-456B-978F-1EEBF94324E2}" type="presParOf" srcId="{16D4795E-4F9E-4008-92CB-E948124DEB23}" destId="{DD275CA7-77D6-4151-B578-5AD784A91232}" srcOrd="0" destOrd="0" presId="urn:microsoft.com/office/officeart/2008/layout/VerticalCurvedList"/>
    <dgm:cxn modelId="{48F10BFD-81F6-4513-833D-45D2B39C2F1E}" type="presParOf" srcId="{DD275CA7-77D6-4151-B578-5AD784A91232}" destId="{8FA1B0AA-ED95-4E8A-802F-9C03AB3D6E64}" srcOrd="0" destOrd="0" presId="urn:microsoft.com/office/officeart/2008/layout/VerticalCurvedList"/>
    <dgm:cxn modelId="{0D943985-81F0-4D96-9A01-15E10F04A9F7}" type="presParOf" srcId="{8FA1B0AA-ED95-4E8A-802F-9C03AB3D6E64}" destId="{9F698065-F8D9-4AE3-B850-9D0A862BC1FF}" srcOrd="0" destOrd="0" presId="urn:microsoft.com/office/officeart/2008/layout/VerticalCurvedList"/>
    <dgm:cxn modelId="{73A2A3D1-5754-4B91-AC03-DBA3C1A9DD33}" type="presParOf" srcId="{8FA1B0AA-ED95-4E8A-802F-9C03AB3D6E64}" destId="{7686EE38-6497-43AA-8756-BE1A2CA0E5D8}" srcOrd="1" destOrd="0" presId="urn:microsoft.com/office/officeart/2008/layout/VerticalCurvedList"/>
    <dgm:cxn modelId="{DB218EAC-73AA-4D5B-BF87-CAFE312B13F8}" type="presParOf" srcId="{8FA1B0AA-ED95-4E8A-802F-9C03AB3D6E64}" destId="{B66F78E8-FFC7-4D42-8613-67F80E56BAF8}" srcOrd="2" destOrd="0" presId="urn:microsoft.com/office/officeart/2008/layout/VerticalCurvedList"/>
    <dgm:cxn modelId="{4035759B-774B-494F-B37D-B49AB4580422}" type="presParOf" srcId="{8FA1B0AA-ED95-4E8A-802F-9C03AB3D6E64}" destId="{D81BA954-533D-4AA2-99C0-0331F90E82BA}" srcOrd="3" destOrd="0" presId="urn:microsoft.com/office/officeart/2008/layout/VerticalCurvedList"/>
    <dgm:cxn modelId="{839BAF7A-262E-442B-AF23-CA7A266EBF1D}" type="presParOf" srcId="{DD275CA7-77D6-4151-B578-5AD784A91232}" destId="{5AA79200-6A30-49DB-B191-8BA3AEE0BACA}" srcOrd="1" destOrd="0" presId="urn:microsoft.com/office/officeart/2008/layout/VerticalCurvedList"/>
    <dgm:cxn modelId="{38B8796A-D19E-4A7D-8D48-22FF374E6C45}" type="presParOf" srcId="{DD275CA7-77D6-4151-B578-5AD784A91232}" destId="{3BC3D8A0-C330-4252-8365-BECB5F220403}" srcOrd="2" destOrd="0" presId="urn:microsoft.com/office/officeart/2008/layout/VerticalCurvedList"/>
    <dgm:cxn modelId="{748B5ECA-A12D-4338-8A29-AB36B41DAC4F}" type="presParOf" srcId="{3BC3D8A0-C330-4252-8365-BECB5F220403}" destId="{E705B0BC-1DCC-4EB6-9351-B469AEB47E1A}" srcOrd="0" destOrd="0" presId="urn:microsoft.com/office/officeart/2008/layout/VerticalCurvedList"/>
    <dgm:cxn modelId="{345E87A8-5817-4901-B8F1-1F4B15967674}" type="presParOf" srcId="{DD275CA7-77D6-4151-B578-5AD784A91232}" destId="{9D6E7023-9D2D-47E2-BBC0-7B364D47DED9}" srcOrd="3" destOrd="0" presId="urn:microsoft.com/office/officeart/2008/layout/VerticalCurvedList"/>
    <dgm:cxn modelId="{F58C24E3-4637-4391-9EB9-B0330B5EE120}" type="presParOf" srcId="{DD275CA7-77D6-4151-B578-5AD784A91232}" destId="{1B63396F-9ACE-4772-B29E-749CA9E5E8B6}" srcOrd="4" destOrd="0" presId="urn:microsoft.com/office/officeart/2008/layout/VerticalCurvedList"/>
    <dgm:cxn modelId="{026F7918-B7B8-4713-909B-CDD3D91B4D2F}" type="presParOf" srcId="{1B63396F-9ACE-4772-B29E-749CA9E5E8B6}" destId="{EC4B103B-F653-4DCD-A672-42578B3E9E7D}" srcOrd="0" destOrd="0" presId="urn:microsoft.com/office/officeart/2008/layout/VerticalCurvedList"/>
    <dgm:cxn modelId="{65BFD06B-7B96-44AC-8BBE-07B2BDD56FDE}" type="presParOf" srcId="{DD275CA7-77D6-4151-B578-5AD784A91232}" destId="{A7D64658-9204-4849-A7DE-655AA9B0D68F}" srcOrd="5" destOrd="0" presId="urn:microsoft.com/office/officeart/2008/layout/VerticalCurvedList"/>
    <dgm:cxn modelId="{59372552-D1EF-47DE-B80D-4D9D37545F69}" type="presParOf" srcId="{DD275CA7-77D6-4151-B578-5AD784A91232}" destId="{149EC29E-146A-497E-BB5D-0D3A534D35FC}" srcOrd="6" destOrd="0" presId="urn:microsoft.com/office/officeart/2008/layout/VerticalCurvedList"/>
    <dgm:cxn modelId="{6756D20D-9169-4879-95D6-D1E2B16BD4FA}" type="presParOf" srcId="{149EC29E-146A-497E-BB5D-0D3A534D35FC}" destId="{ACCB973E-0ABB-4553-8829-07E4501D002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E6FB85-46C4-4F85-9B9D-25747D6646EE}"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US"/>
        </a:p>
      </dgm:t>
    </dgm:pt>
    <dgm:pt modelId="{346521D7-3F6C-462B-BC51-4199F6385950}">
      <dgm:prSet/>
      <dgm:spPr/>
      <dgm:t>
        <a:bodyPr/>
        <a:lstStyle/>
        <a:p>
          <a:r>
            <a:rPr lang="en-US" dirty="0"/>
            <a:t>1</a:t>
          </a:r>
        </a:p>
      </dgm:t>
    </dgm:pt>
    <dgm:pt modelId="{EEC2D297-F61F-4B6E-A945-835286B72968}" type="parTrans" cxnId="{24AE11EE-1A64-4C6F-A066-EF9CBB04AE2A}">
      <dgm:prSet/>
      <dgm:spPr/>
      <dgm:t>
        <a:bodyPr/>
        <a:lstStyle/>
        <a:p>
          <a:endParaRPr lang="en-US"/>
        </a:p>
      </dgm:t>
    </dgm:pt>
    <dgm:pt modelId="{86625F2B-AFBA-4536-BB0D-602CBBED6508}" type="sibTrans" cxnId="{24AE11EE-1A64-4C6F-A066-EF9CBB04AE2A}">
      <dgm:prSet/>
      <dgm:spPr/>
      <dgm:t>
        <a:bodyPr/>
        <a:lstStyle/>
        <a:p>
          <a:endParaRPr lang="en-US"/>
        </a:p>
      </dgm:t>
    </dgm:pt>
    <dgm:pt modelId="{BCE266A6-FBF1-4145-A316-1F7C51BED243}">
      <dgm:prSet/>
      <dgm:spPr/>
      <dgm:t>
        <a:bodyPr/>
        <a:lstStyle/>
        <a:p>
          <a:r>
            <a:rPr lang="en-US" dirty="0"/>
            <a:t>2</a:t>
          </a:r>
        </a:p>
      </dgm:t>
    </dgm:pt>
    <dgm:pt modelId="{3D82F587-664A-4351-BC05-ED9BCE8B2B3A}" type="parTrans" cxnId="{47C0D5F8-6BB1-4667-A45D-A8CD37BBCAD2}">
      <dgm:prSet/>
      <dgm:spPr/>
      <dgm:t>
        <a:bodyPr/>
        <a:lstStyle/>
        <a:p>
          <a:endParaRPr lang="en-US"/>
        </a:p>
      </dgm:t>
    </dgm:pt>
    <dgm:pt modelId="{DBEBB274-3D4A-475F-AB47-4003967F624D}" type="sibTrans" cxnId="{47C0D5F8-6BB1-4667-A45D-A8CD37BBCAD2}">
      <dgm:prSet/>
      <dgm:spPr/>
      <dgm:t>
        <a:bodyPr/>
        <a:lstStyle/>
        <a:p>
          <a:endParaRPr lang="en-US"/>
        </a:p>
      </dgm:t>
    </dgm:pt>
    <dgm:pt modelId="{8C82FC6C-9317-49DF-A030-2D06656E2D40}">
      <dgm:prSet/>
      <dgm:spPr/>
      <dgm:t>
        <a:bodyPr/>
        <a:lstStyle/>
        <a:p>
          <a:r>
            <a:rPr lang="en-US" dirty="0"/>
            <a:t>3</a:t>
          </a:r>
        </a:p>
      </dgm:t>
    </dgm:pt>
    <dgm:pt modelId="{5DB8AC19-F2C7-4512-9BC9-08DC0B2D46C9}" type="parTrans" cxnId="{3929243D-7DA3-49CD-927B-C61384D33409}">
      <dgm:prSet/>
      <dgm:spPr/>
      <dgm:t>
        <a:bodyPr/>
        <a:lstStyle/>
        <a:p>
          <a:endParaRPr lang="en-US"/>
        </a:p>
      </dgm:t>
    </dgm:pt>
    <dgm:pt modelId="{E2B0156E-86BA-43AF-98CC-A83F2D3010B9}" type="sibTrans" cxnId="{3929243D-7DA3-49CD-927B-C61384D33409}">
      <dgm:prSet/>
      <dgm:spPr/>
      <dgm:t>
        <a:bodyPr/>
        <a:lstStyle/>
        <a:p>
          <a:endParaRPr lang="en-US"/>
        </a:p>
      </dgm:t>
    </dgm:pt>
    <dgm:pt modelId="{174AA060-71D5-4B36-AFFF-7B1C6FCD0A93}">
      <dgm:prSet/>
      <dgm:spPr/>
      <dgm:t>
        <a:bodyPr/>
        <a:lstStyle/>
        <a:p>
          <a:r>
            <a:rPr lang="vi-VN"/>
            <a:t>Tiếp cận chẩn đoán ILD</a:t>
          </a:r>
          <a:endParaRPr lang="en-US"/>
        </a:p>
      </dgm:t>
    </dgm:pt>
    <dgm:pt modelId="{6579CABC-2B52-455B-B860-37F6238BD0AF}" type="parTrans" cxnId="{717F8666-B345-44E3-8AF0-764647E84943}">
      <dgm:prSet/>
      <dgm:spPr/>
      <dgm:t>
        <a:bodyPr/>
        <a:lstStyle/>
        <a:p>
          <a:endParaRPr lang="en-US"/>
        </a:p>
      </dgm:t>
    </dgm:pt>
    <dgm:pt modelId="{EF888932-F7BC-4C87-87DD-51CB46284E0F}" type="sibTrans" cxnId="{717F8666-B345-44E3-8AF0-764647E84943}">
      <dgm:prSet/>
      <dgm:spPr/>
      <dgm:t>
        <a:bodyPr/>
        <a:lstStyle/>
        <a:p>
          <a:endParaRPr lang="en-US"/>
        </a:p>
      </dgm:t>
    </dgm:pt>
    <dgm:pt modelId="{E4D38A63-A67F-40B0-8EC7-8501BCECE09C}">
      <dgm:prSet/>
      <dgm:spPr/>
      <dgm:t>
        <a:bodyPr/>
        <a:lstStyle/>
        <a:p>
          <a:r>
            <a:rPr lang="en-US" b="0" dirty="0" err="1">
              <a:latin typeface="Arial" panose="020B0604020202020204" pitchFamily="34" charset="0"/>
              <a:cs typeface="Arial" panose="020B0604020202020204" pitchFamily="34" charset="0"/>
            </a:rPr>
            <a:t>Chẩn</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đoán</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và</a:t>
          </a:r>
          <a:r>
            <a:rPr lang="en-US" b="0" dirty="0">
              <a:latin typeface="Arial" panose="020B0604020202020204" pitchFamily="34" charset="0"/>
              <a:cs typeface="Arial" panose="020B0604020202020204" pitchFamily="34" charset="0"/>
            </a:rPr>
            <a:t> </a:t>
          </a:r>
          <a:r>
            <a:rPr lang="vi-VN" b="0" dirty="0">
              <a:latin typeface="Arial" panose="020B0604020202020204" pitchFamily="34" charset="0"/>
              <a:cs typeface="Arial" panose="020B0604020202020204" pitchFamily="34" charset="0"/>
            </a:rPr>
            <a:t>điều trị </a:t>
          </a:r>
          <a:r>
            <a:rPr lang="en-US" b="0" dirty="0">
              <a:latin typeface="Arial" panose="020B0604020202020204" pitchFamily="34" charset="0"/>
              <a:cs typeface="Arial" panose="020B0604020202020204" pitchFamily="34" charset="0"/>
            </a:rPr>
            <a:t>IPF</a:t>
          </a:r>
          <a:endParaRPr lang="en-US" dirty="0"/>
        </a:p>
      </dgm:t>
    </dgm:pt>
    <dgm:pt modelId="{89FFAC0C-E454-4053-8F94-4D79E538E66D}" type="parTrans" cxnId="{AA10E808-CEC3-40C6-97BE-2D2DEB5EDAAC}">
      <dgm:prSet/>
      <dgm:spPr/>
      <dgm:t>
        <a:bodyPr/>
        <a:lstStyle/>
        <a:p>
          <a:endParaRPr lang="en-US"/>
        </a:p>
      </dgm:t>
    </dgm:pt>
    <dgm:pt modelId="{AE8EB1BB-8B59-4C67-B0D7-7CC5DA872C37}" type="sibTrans" cxnId="{AA10E808-CEC3-40C6-97BE-2D2DEB5EDAAC}">
      <dgm:prSet/>
      <dgm:spPr/>
      <dgm:t>
        <a:bodyPr/>
        <a:lstStyle/>
        <a:p>
          <a:endParaRPr lang="en-US"/>
        </a:p>
      </dgm:t>
    </dgm:pt>
    <dgm:pt modelId="{F2F04E58-3696-4196-AAC3-48C00B231577}">
      <dgm:prSet/>
      <dgm:spPr/>
      <dgm:t>
        <a:bodyPr/>
        <a:lstStyle/>
        <a:p>
          <a:r>
            <a:rPr lang="vi-VN" dirty="0">
              <a:latin typeface="+mn-lt"/>
              <a:cs typeface="Calibri" panose="020F0502020204030204" pitchFamily="34" charset="0"/>
            </a:rPr>
            <a:t>Các bệnh lý phổi kẽ</a:t>
          </a:r>
          <a:r>
            <a:rPr lang="en-US" dirty="0">
              <a:latin typeface="+mn-lt"/>
              <a:cs typeface="Calibri" panose="020F0502020204030204" pitchFamily="34" charset="0"/>
            </a:rPr>
            <a:t> </a:t>
          </a:r>
          <a:r>
            <a:rPr lang="en-US" dirty="0" err="1">
              <a:latin typeface="+mn-lt"/>
              <a:cs typeface="Calibri" panose="020F0502020204030204" pitchFamily="34" charset="0"/>
            </a:rPr>
            <a:t>xơ</a:t>
          </a:r>
          <a:r>
            <a:rPr lang="en-US" dirty="0">
              <a:latin typeface="+mn-lt"/>
              <a:cs typeface="Calibri" panose="020F0502020204030204" pitchFamily="34" charset="0"/>
            </a:rPr>
            <a:t> </a:t>
          </a:r>
          <a:r>
            <a:rPr lang="en-US" dirty="0" err="1">
              <a:latin typeface="+mn-lt"/>
              <a:cs typeface="Calibri" panose="020F0502020204030204" pitchFamily="34" charset="0"/>
            </a:rPr>
            <a:t>hóa</a:t>
          </a:r>
          <a:r>
            <a:rPr lang="en-US" dirty="0">
              <a:latin typeface="+mn-lt"/>
              <a:cs typeface="Calibri" panose="020F0502020204030204" pitchFamily="34" charset="0"/>
            </a:rPr>
            <a:t> </a:t>
          </a:r>
          <a:r>
            <a:rPr lang="en-US" dirty="0" err="1">
              <a:latin typeface="+mn-lt"/>
              <a:cs typeface="Calibri" panose="020F0502020204030204" pitchFamily="34" charset="0"/>
            </a:rPr>
            <a:t>tiến</a:t>
          </a:r>
          <a:r>
            <a:rPr lang="en-US" dirty="0">
              <a:latin typeface="+mn-lt"/>
              <a:cs typeface="Calibri" panose="020F0502020204030204" pitchFamily="34" charset="0"/>
            </a:rPr>
            <a:t> </a:t>
          </a:r>
          <a:r>
            <a:rPr lang="en-US" dirty="0" err="1">
              <a:latin typeface="+mn-lt"/>
              <a:cs typeface="Calibri" panose="020F0502020204030204" pitchFamily="34" charset="0"/>
            </a:rPr>
            <a:t>triển</a:t>
          </a:r>
          <a:r>
            <a:rPr lang="vi-VN" dirty="0">
              <a:latin typeface="+mn-lt"/>
              <a:cs typeface="Calibri" panose="020F0502020204030204" pitchFamily="34" charset="0"/>
            </a:rPr>
            <a:t> </a:t>
          </a:r>
          <a:r>
            <a:rPr lang="en-US" dirty="0" err="1">
              <a:latin typeface="+mn-lt"/>
              <a:cs typeface="Calibri" panose="020F0502020204030204" pitchFamily="34" charset="0"/>
            </a:rPr>
            <a:t>thường</a:t>
          </a:r>
          <a:r>
            <a:rPr lang="vi-VN" dirty="0">
              <a:latin typeface="+mn-lt"/>
              <a:cs typeface="Calibri" panose="020F0502020204030204" pitchFamily="34" charset="0"/>
            </a:rPr>
            <a:t> gặp</a:t>
          </a:r>
          <a:endParaRPr lang="en-US" dirty="0">
            <a:latin typeface="+mn-lt"/>
            <a:cs typeface="Calibri" panose="020F0502020204030204" pitchFamily="34" charset="0"/>
          </a:endParaRPr>
        </a:p>
      </dgm:t>
    </dgm:pt>
    <dgm:pt modelId="{C34696FA-78B7-405B-B343-DF24AEABDB8A}" type="parTrans" cxnId="{7F9DDFF9-89DB-4142-B351-BE660AF3E9C9}">
      <dgm:prSet/>
      <dgm:spPr/>
      <dgm:t>
        <a:bodyPr/>
        <a:lstStyle/>
        <a:p>
          <a:endParaRPr lang="en-US"/>
        </a:p>
      </dgm:t>
    </dgm:pt>
    <dgm:pt modelId="{2572AA0E-4427-4120-8CDF-B82E751220BF}" type="sibTrans" cxnId="{7F9DDFF9-89DB-4142-B351-BE660AF3E9C9}">
      <dgm:prSet/>
      <dgm:spPr/>
      <dgm:t>
        <a:bodyPr/>
        <a:lstStyle/>
        <a:p>
          <a:endParaRPr lang="en-US"/>
        </a:p>
      </dgm:t>
    </dgm:pt>
    <dgm:pt modelId="{BD471DEA-1E8F-4D1E-A06B-6FD6D192EC04}" type="pres">
      <dgm:prSet presAssocID="{86E6FB85-46C4-4F85-9B9D-25747D6646EE}" presName="linearFlow" presStyleCnt="0">
        <dgm:presLayoutVars>
          <dgm:dir/>
          <dgm:animLvl val="lvl"/>
          <dgm:resizeHandles val="exact"/>
        </dgm:presLayoutVars>
      </dgm:prSet>
      <dgm:spPr/>
    </dgm:pt>
    <dgm:pt modelId="{30C72E4A-48A8-49A2-8B0E-5F8837963105}" type="pres">
      <dgm:prSet presAssocID="{346521D7-3F6C-462B-BC51-4199F6385950}" presName="composite" presStyleCnt="0"/>
      <dgm:spPr/>
    </dgm:pt>
    <dgm:pt modelId="{65E48D9E-E51B-4320-A90E-B394C3C3A67D}" type="pres">
      <dgm:prSet presAssocID="{346521D7-3F6C-462B-BC51-4199F6385950}" presName="parentText" presStyleLbl="alignNode1" presStyleIdx="0" presStyleCnt="3">
        <dgm:presLayoutVars>
          <dgm:chMax val="1"/>
          <dgm:bulletEnabled val="1"/>
        </dgm:presLayoutVars>
      </dgm:prSet>
      <dgm:spPr/>
    </dgm:pt>
    <dgm:pt modelId="{4688CAAF-238F-4C6C-B4E4-290D369A7383}" type="pres">
      <dgm:prSet presAssocID="{346521D7-3F6C-462B-BC51-4199F6385950}" presName="descendantText" presStyleLbl="alignAcc1" presStyleIdx="0" presStyleCnt="3">
        <dgm:presLayoutVars>
          <dgm:bulletEnabled val="1"/>
        </dgm:presLayoutVars>
      </dgm:prSet>
      <dgm:spPr/>
    </dgm:pt>
    <dgm:pt modelId="{D40A2C23-8F97-4056-A323-21623DAC0E46}" type="pres">
      <dgm:prSet presAssocID="{86625F2B-AFBA-4536-BB0D-602CBBED6508}" presName="sp" presStyleCnt="0"/>
      <dgm:spPr/>
    </dgm:pt>
    <dgm:pt modelId="{C0C38C32-95C7-496D-B60B-8222BF0E46D6}" type="pres">
      <dgm:prSet presAssocID="{BCE266A6-FBF1-4145-A316-1F7C51BED243}" presName="composite" presStyleCnt="0"/>
      <dgm:spPr/>
    </dgm:pt>
    <dgm:pt modelId="{612AF839-A7CE-4D70-9B5B-0214BDE0D91D}" type="pres">
      <dgm:prSet presAssocID="{BCE266A6-FBF1-4145-A316-1F7C51BED243}" presName="parentText" presStyleLbl="alignNode1" presStyleIdx="1" presStyleCnt="3">
        <dgm:presLayoutVars>
          <dgm:chMax val="1"/>
          <dgm:bulletEnabled val="1"/>
        </dgm:presLayoutVars>
      </dgm:prSet>
      <dgm:spPr/>
    </dgm:pt>
    <dgm:pt modelId="{AE5C2516-7B09-41CD-B3A9-0BD3ED3B6300}" type="pres">
      <dgm:prSet presAssocID="{BCE266A6-FBF1-4145-A316-1F7C51BED243}" presName="descendantText" presStyleLbl="alignAcc1" presStyleIdx="1" presStyleCnt="3">
        <dgm:presLayoutVars>
          <dgm:bulletEnabled val="1"/>
        </dgm:presLayoutVars>
      </dgm:prSet>
      <dgm:spPr/>
    </dgm:pt>
    <dgm:pt modelId="{1FC3D45F-40C8-416D-8E3E-FE0698E701AD}" type="pres">
      <dgm:prSet presAssocID="{DBEBB274-3D4A-475F-AB47-4003967F624D}" presName="sp" presStyleCnt="0"/>
      <dgm:spPr/>
    </dgm:pt>
    <dgm:pt modelId="{BE33980F-8F49-43D3-9D86-092DA8A00972}" type="pres">
      <dgm:prSet presAssocID="{8C82FC6C-9317-49DF-A030-2D06656E2D40}" presName="composite" presStyleCnt="0"/>
      <dgm:spPr/>
    </dgm:pt>
    <dgm:pt modelId="{1619752B-7719-4387-BCEE-D13FC47752DE}" type="pres">
      <dgm:prSet presAssocID="{8C82FC6C-9317-49DF-A030-2D06656E2D40}" presName="parentText" presStyleLbl="alignNode1" presStyleIdx="2" presStyleCnt="3">
        <dgm:presLayoutVars>
          <dgm:chMax val="1"/>
          <dgm:bulletEnabled val="1"/>
        </dgm:presLayoutVars>
      </dgm:prSet>
      <dgm:spPr/>
    </dgm:pt>
    <dgm:pt modelId="{04AE6B65-375F-4A7B-A4BC-9B63E54A6C0C}" type="pres">
      <dgm:prSet presAssocID="{8C82FC6C-9317-49DF-A030-2D06656E2D40}" presName="descendantText" presStyleLbl="alignAcc1" presStyleIdx="2" presStyleCnt="3">
        <dgm:presLayoutVars>
          <dgm:bulletEnabled val="1"/>
        </dgm:presLayoutVars>
      </dgm:prSet>
      <dgm:spPr/>
    </dgm:pt>
  </dgm:ptLst>
  <dgm:cxnLst>
    <dgm:cxn modelId="{AA10E808-CEC3-40C6-97BE-2D2DEB5EDAAC}" srcId="{BCE266A6-FBF1-4145-A316-1F7C51BED243}" destId="{E4D38A63-A67F-40B0-8EC7-8501BCECE09C}" srcOrd="0" destOrd="0" parTransId="{89FFAC0C-E454-4053-8F94-4D79E538E66D}" sibTransId="{AE8EB1BB-8B59-4C67-B0D7-7CC5DA872C37}"/>
    <dgm:cxn modelId="{EA7D4E1F-EFD6-4AA6-BB7D-BB1BE2716983}" type="presOf" srcId="{8C82FC6C-9317-49DF-A030-2D06656E2D40}" destId="{1619752B-7719-4387-BCEE-D13FC47752DE}" srcOrd="0" destOrd="0" presId="urn:microsoft.com/office/officeart/2005/8/layout/chevron2"/>
    <dgm:cxn modelId="{639F0825-E948-4278-88AB-4644C3D6F8B1}" type="presOf" srcId="{346521D7-3F6C-462B-BC51-4199F6385950}" destId="{65E48D9E-E51B-4320-A90E-B394C3C3A67D}" srcOrd="0" destOrd="0" presId="urn:microsoft.com/office/officeart/2005/8/layout/chevron2"/>
    <dgm:cxn modelId="{3929243D-7DA3-49CD-927B-C61384D33409}" srcId="{86E6FB85-46C4-4F85-9B9D-25747D6646EE}" destId="{8C82FC6C-9317-49DF-A030-2D06656E2D40}" srcOrd="2" destOrd="0" parTransId="{5DB8AC19-F2C7-4512-9BC9-08DC0B2D46C9}" sibTransId="{E2B0156E-86BA-43AF-98CC-A83F2D3010B9}"/>
    <dgm:cxn modelId="{A4272041-0CC9-451F-A8D9-E08DEF35F922}" type="presOf" srcId="{174AA060-71D5-4B36-AFFF-7B1C6FCD0A93}" destId="{4688CAAF-238F-4C6C-B4E4-290D369A7383}" srcOrd="0" destOrd="0" presId="urn:microsoft.com/office/officeart/2005/8/layout/chevron2"/>
    <dgm:cxn modelId="{A645BD44-8183-4EE4-AA92-21EBF1DA4B79}" type="presOf" srcId="{F2F04E58-3696-4196-AAC3-48C00B231577}" destId="{04AE6B65-375F-4A7B-A4BC-9B63E54A6C0C}" srcOrd="0" destOrd="0" presId="urn:microsoft.com/office/officeart/2005/8/layout/chevron2"/>
    <dgm:cxn modelId="{717F8666-B345-44E3-8AF0-764647E84943}" srcId="{346521D7-3F6C-462B-BC51-4199F6385950}" destId="{174AA060-71D5-4B36-AFFF-7B1C6FCD0A93}" srcOrd="0" destOrd="0" parTransId="{6579CABC-2B52-455B-B860-37F6238BD0AF}" sibTransId="{EF888932-F7BC-4C87-87DD-51CB46284E0F}"/>
    <dgm:cxn modelId="{14512D67-6C47-4F70-B65C-62EDAF4F2021}" type="presOf" srcId="{BCE266A6-FBF1-4145-A316-1F7C51BED243}" destId="{612AF839-A7CE-4D70-9B5B-0214BDE0D91D}" srcOrd="0" destOrd="0" presId="urn:microsoft.com/office/officeart/2005/8/layout/chevron2"/>
    <dgm:cxn modelId="{7381396E-038F-47E2-A587-3F08A2AE0B5F}" type="presOf" srcId="{86E6FB85-46C4-4F85-9B9D-25747D6646EE}" destId="{BD471DEA-1E8F-4D1E-A06B-6FD6D192EC04}" srcOrd="0" destOrd="0" presId="urn:microsoft.com/office/officeart/2005/8/layout/chevron2"/>
    <dgm:cxn modelId="{6425848E-D5D4-4CE5-BF62-58D1C3464E33}" type="presOf" srcId="{E4D38A63-A67F-40B0-8EC7-8501BCECE09C}" destId="{AE5C2516-7B09-41CD-B3A9-0BD3ED3B6300}" srcOrd="0" destOrd="0" presId="urn:microsoft.com/office/officeart/2005/8/layout/chevron2"/>
    <dgm:cxn modelId="{24AE11EE-1A64-4C6F-A066-EF9CBB04AE2A}" srcId="{86E6FB85-46C4-4F85-9B9D-25747D6646EE}" destId="{346521D7-3F6C-462B-BC51-4199F6385950}" srcOrd="0" destOrd="0" parTransId="{EEC2D297-F61F-4B6E-A945-835286B72968}" sibTransId="{86625F2B-AFBA-4536-BB0D-602CBBED6508}"/>
    <dgm:cxn modelId="{47C0D5F8-6BB1-4667-A45D-A8CD37BBCAD2}" srcId="{86E6FB85-46C4-4F85-9B9D-25747D6646EE}" destId="{BCE266A6-FBF1-4145-A316-1F7C51BED243}" srcOrd="1" destOrd="0" parTransId="{3D82F587-664A-4351-BC05-ED9BCE8B2B3A}" sibTransId="{DBEBB274-3D4A-475F-AB47-4003967F624D}"/>
    <dgm:cxn modelId="{7F9DDFF9-89DB-4142-B351-BE660AF3E9C9}" srcId="{8C82FC6C-9317-49DF-A030-2D06656E2D40}" destId="{F2F04E58-3696-4196-AAC3-48C00B231577}" srcOrd="0" destOrd="0" parTransId="{C34696FA-78B7-405B-B343-DF24AEABDB8A}" sibTransId="{2572AA0E-4427-4120-8CDF-B82E751220BF}"/>
    <dgm:cxn modelId="{8CEB48F9-27CC-437C-A0A3-1998B9B53A24}" type="presParOf" srcId="{BD471DEA-1E8F-4D1E-A06B-6FD6D192EC04}" destId="{30C72E4A-48A8-49A2-8B0E-5F8837963105}" srcOrd="0" destOrd="0" presId="urn:microsoft.com/office/officeart/2005/8/layout/chevron2"/>
    <dgm:cxn modelId="{DB7580C0-12F0-4E26-822B-88E727F85D54}" type="presParOf" srcId="{30C72E4A-48A8-49A2-8B0E-5F8837963105}" destId="{65E48D9E-E51B-4320-A90E-B394C3C3A67D}" srcOrd="0" destOrd="0" presId="urn:microsoft.com/office/officeart/2005/8/layout/chevron2"/>
    <dgm:cxn modelId="{9A36082F-FF7F-4BB9-84A2-5E047CF4E6AF}" type="presParOf" srcId="{30C72E4A-48A8-49A2-8B0E-5F8837963105}" destId="{4688CAAF-238F-4C6C-B4E4-290D369A7383}" srcOrd="1" destOrd="0" presId="urn:microsoft.com/office/officeart/2005/8/layout/chevron2"/>
    <dgm:cxn modelId="{6A80C264-DEDA-444A-B2E2-E98883BC0E33}" type="presParOf" srcId="{BD471DEA-1E8F-4D1E-A06B-6FD6D192EC04}" destId="{D40A2C23-8F97-4056-A323-21623DAC0E46}" srcOrd="1" destOrd="0" presId="urn:microsoft.com/office/officeart/2005/8/layout/chevron2"/>
    <dgm:cxn modelId="{118CAE2B-6C48-40E1-9A1A-4B0DAF51CD20}" type="presParOf" srcId="{BD471DEA-1E8F-4D1E-A06B-6FD6D192EC04}" destId="{C0C38C32-95C7-496D-B60B-8222BF0E46D6}" srcOrd="2" destOrd="0" presId="urn:microsoft.com/office/officeart/2005/8/layout/chevron2"/>
    <dgm:cxn modelId="{27FC1C09-D9AD-4B5A-9166-E375752B73B2}" type="presParOf" srcId="{C0C38C32-95C7-496D-B60B-8222BF0E46D6}" destId="{612AF839-A7CE-4D70-9B5B-0214BDE0D91D}" srcOrd="0" destOrd="0" presId="urn:microsoft.com/office/officeart/2005/8/layout/chevron2"/>
    <dgm:cxn modelId="{6A0F8F59-8638-4E4C-BBC1-810137562281}" type="presParOf" srcId="{C0C38C32-95C7-496D-B60B-8222BF0E46D6}" destId="{AE5C2516-7B09-41CD-B3A9-0BD3ED3B6300}" srcOrd="1" destOrd="0" presId="urn:microsoft.com/office/officeart/2005/8/layout/chevron2"/>
    <dgm:cxn modelId="{A3BB117C-EADA-4754-8903-E9F975C3FE31}" type="presParOf" srcId="{BD471DEA-1E8F-4D1E-A06B-6FD6D192EC04}" destId="{1FC3D45F-40C8-416D-8E3E-FE0698E701AD}" srcOrd="3" destOrd="0" presId="urn:microsoft.com/office/officeart/2005/8/layout/chevron2"/>
    <dgm:cxn modelId="{E378BA24-3B45-4280-B650-F19AD3298ABC}" type="presParOf" srcId="{BD471DEA-1E8F-4D1E-A06B-6FD6D192EC04}" destId="{BE33980F-8F49-43D3-9D86-092DA8A00972}" srcOrd="4" destOrd="0" presId="urn:microsoft.com/office/officeart/2005/8/layout/chevron2"/>
    <dgm:cxn modelId="{77CBA478-63A0-4CDB-8947-4156A7BBCD61}" type="presParOf" srcId="{BE33980F-8F49-43D3-9D86-092DA8A00972}" destId="{1619752B-7719-4387-BCEE-D13FC47752DE}" srcOrd="0" destOrd="0" presId="urn:microsoft.com/office/officeart/2005/8/layout/chevron2"/>
    <dgm:cxn modelId="{8A321892-1CC5-48FD-A298-60161F3E81AD}" type="presParOf" srcId="{BE33980F-8F49-43D3-9D86-092DA8A00972}" destId="{04AE6B65-375F-4A7B-A4BC-9B63E54A6C0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E6FB85-46C4-4F85-9B9D-25747D6646EE}"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US"/>
        </a:p>
      </dgm:t>
    </dgm:pt>
    <dgm:pt modelId="{346521D7-3F6C-462B-BC51-4199F6385950}">
      <dgm:prSet/>
      <dgm:spPr/>
      <dgm:t>
        <a:bodyPr/>
        <a:lstStyle/>
        <a:p>
          <a:r>
            <a:rPr lang="en-US" dirty="0"/>
            <a:t>1</a:t>
          </a:r>
        </a:p>
      </dgm:t>
    </dgm:pt>
    <dgm:pt modelId="{EEC2D297-F61F-4B6E-A945-835286B72968}" type="parTrans" cxnId="{24AE11EE-1A64-4C6F-A066-EF9CBB04AE2A}">
      <dgm:prSet/>
      <dgm:spPr/>
      <dgm:t>
        <a:bodyPr/>
        <a:lstStyle/>
        <a:p>
          <a:endParaRPr lang="en-US"/>
        </a:p>
      </dgm:t>
    </dgm:pt>
    <dgm:pt modelId="{86625F2B-AFBA-4536-BB0D-602CBBED6508}" type="sibTrans" cxnId="{24AE11EE-1A64-4C6F-A066-EF9CBB04AE2A}">
      <dgm:prSet/>
      <dgm:spPr/>
      <dgm:t>
        <a:bodyPr/>
        <a:lstStyle/>
        <a:p>
          <a:endParaRPr lang="en-US"/>
        </a:p>
      </dgm:t>
    </dgm:pt>
    <dgm:pt modelId="{BCE266A6-FBF1-4145-A316-1F7C51BED243}">
      <dgm:prSet/>
      <dgm:spPr/>
      <dgm:t>
        <a:bodyPr/>
        <a:lstStyle/>
        <a:p>
          <a:r>
            <a:rPr lang="en-US" dirty="0"/>
            <a:t>2</a:t>
          </a:r>
        </a:p>
      </dgm:t>
    </dgm:pt>
    <dgm:pt modelId="{3D82F587-664A-4351-BC05-ED9BCE8B2B3A}" type="parTrans" cxnId="{47C0D5F8-6BB1-4667-A45D-A8CD37BBCAD2}">
      <dgm:prSet/>
      <dgm:spPr/>
      <dgm:t>
        <a:bodyPr/>
        <a:lstStyle/>
        <a:p>
          <a:endParaRPr lang="en-US"/>
        </a:p>
      </dgm:t>
    </dgm:pt>
    <dgm:pt modelId="{DBEBB274-3D4A-475F-AB47-4003967F624D}" type="sibTrans" cxnId="{47C0D5F8-6BB1-4667-A45D-A8CD37BBCAD2}">
      <dgm:prSet/>
      <dgm:spPr/>
      <dgm:t>
        <a:bodyPr/>
        <a:lstStyle/>
        <a:p>
          <a:endParaRPr lang="en-US"/>
        </a:p>
      </dgm:t>
    </dgm:pt>
    <dgm:pt modelId="{8C82FC6C-9317-49DF-A030-2D06656E2D40}">
      <dgm:prSet/>
      <dgm:spPr/>
      <dgm:t>
        <a:bodyPr/>
        <a:lstStyle/>
        <a:p>
          <a:r>
            <a:rPr lang="en-US" dirty="0"/>
            <a:t>3</a:t>
          </a:r>
        </a:p>
      </dgm:t>
    </dgm:pt>
    <dgm:pt modelId="{5DB8AC19-F2C7-4512-9BC9-08DC0B2D46C9}" type="parTrans" cxnId="{3929243D-7DA3-49CD-927B-C61384D33409}">
      <dgm:prSet/>
      <dgm:spPr/>
      <dgm:t>
        <a:bodyPr/>
        <a:lstStyle/>
        <a:p>
          <a:endParaRPr lang="en-US"/>
        </a:p>
      </dgm:t>
    </dgm:pt>
    <dgm:pt modelId="{E2B0156E-86BA-43AF-98CC-A83F2D3010B9}" type="sibTrans" cxnId="{3929243D-7DA3-49CD-927B-C61384D33409}">
      <dgm:prSet/>
      <dgm:spPr/>
      <dgm:t>
        <a:bodyPr/>
        <a:lstStyle/>
        <a:p>
          <a:endParaRPr lang="en-US"/>
        </a:p>
      </dgm:t>
    </dgm:pt>
    <dgm:pt modelId="{174AA060-71D5-4B36-AFFF-7B1C6FCD0A93}">
      <dgm:prSet/>
      <dgm:spPr/>
      <dgm:t>
        <a:bodyPr/>
        <a:lstStyle/>
        <a:p>
          <a:r>
            <a:rPr lang="vi-VN"/>
            <a:t>Tiếp cận chẩn đoán ILD</a:t>
          </a:r>
          <a:endParaRPr lang="en-US"/>
        </a:p>
      </dgm:t>
    </dgm:pt>
    <dgm:pt modelId="{6579CABC-2B52-455B-B860-37F6238BD0AF}" type="parTrans" cxnId="{717F8666-B345-44E3-8AF0-764647E84943}">
      <dgm:prSet/>
      <dgm:spPr/>
      <dgm:t>
        <a:bodyPr/>
        <a:lstStyle/>
        <a:p>
          <a:endParaRPr lang="en-US"/>
        </a:p>
      </dgm:t>
    </dgm:pt>
    <dgm:pt modelId="{EF888932-F7BC-4C87-87DD-51CB46284E0F}" type="sibTrans" cxnId="{717F8666-B345-44E3-8AF0-764647E84943}">
      <dgm:prSet/>
      <dgm:spPr/>
      <dgm:t>
        <a:bodyPr/>
        <a:lstStyle/>
        <a:p>
          <a:endParaRPr lang="en-US"/>
        </a:p>
      </dgm:t>
    </dgm:pt>
    <dgm:pt modelId="{E4D38A63-A67F-40B0-8EC7-8501BCECE09C}">
      <dgm:prSet/>
      <dgm:spPr/>
      <dgm:t>
        <a:bodyPr/>
        <a:lstStyle/>
        <a:p>
          <a:r>
            <a:rPr lang="en-US" b="0" dirty="0" err="1">
              <a:solidFill>
                <a:schemeClr val="bg1">
                  <a:lumMod val="85000"/>
                </a:schemeClr>
              </a:solidFill>
              <a:latin typeface="Arial" panose="020B0604020202020204" pitchFamily="34" charset="0"/>
              <a:cs typeface="Arial" panose="020B0604020202020204" pitchFamily="34" charset="0"/>
            </a:rPr>
            <a:t>Chẩn</a:t>
          </a:r>
          <a:r>
            <a:rPr lang="en-US" b="0" dirty="0">
              <a:solidFill>
                <a:schemeClr val="bg1">
                  <a:lumMod val="85000"/>
                </a:schemeClr>
              </a:solidFill>
              <a:latin typeface="Arial" panose="020B0604020202020204" pitchFamily="34" charset="0"/>
              <a:cs typeface="Arial" panose="020B0604020202020204" pitchFamily="34" charset="0"/>
            </a:rPr>
            <a:t> </a:t>
          </a:r>
          <a:r>
            <a:rPr lang="en-US" b="0" dirty="0" err="1">
              <a:solidFill>
                <a:schemeClr val="bg1">
                  <a:lumMod val="85000"/>
                </a:schemeClr>
              </a:solidFill>
              <a:latin typeface="Arial" panose="020B0604020202020204" pitchFamily="34" charset="0"/>
              <a:cs typeface="Arial" panose="020B0604020202020204" pitchFamily="34" charset="0"/>
            </a:rPr>
            <a:t>đoán</a:t>
          </a:r>
          <a:r>
            <a:rPr lang="en-US" b="0" dirty="0">
              <a:solidFill>
                <a:schemeClr val="bg1">
                  <a:lumMod val="85000"/>
                </a:schemeClr>
              </a:solidFill>
              <a:latin typeface="Arial" panose="020B0604020202020204" pitchFamily="34" charset="0"/>
              <a:cs typeface="Arial" panose="020B0604020202020204" pitchFamily="34" charset="0"/>
            </a:rPr>
            <a:t> </a:t>
          </a:r>
          <a:r>
            <a:rPr lang="en-US" b="0" dirty="0" err="1">
              <a:solidFill>
                <a:schemeClr val="bg1">
                  <a:lumMod val="85000"/>
                </a:schemeClr>
              </a:solidFill>
              <a:latin typeface="Arial" panose="020B0604020202020204" pitchFamily="34" charset="0"/>
              <a:cs typeface="Arial" panose="020B0604020202020204" pitchFamily="34" charset="0"/>
            </a:rPr>
            <a:t>và</a:t>
          </a:r>
          <a:r>
            <a:rPr lang="en-US" b="0" dirty="0">
              <a:solidFill>
                <a:schemeClr val="bg1">
                  <a:lumMod val="85000"/>
                </a:schemeClr>
              </a:solidFill>
              <a:latin typeface="Arial" panose="020B0604020202020204" pitchFamily="34" charset="0"/>
              <a:cs typeface="Arial" panose="020B0604020202020204" pitchFamily="34" charset="0"/>
            </a:rPr>
            <a:t> </a:t>
          </a:r>
          <a:r>
            <a:rPr lang="vi-VN" b="0" dirty="0">
              <a:solidFill>
                <a:schemeClr val="bg1">
                  <a:lumMod val="85000"/>
                </a:schemeClr>
              </a:solidFill>
              <a:latin typeface="Arial" panose="020B0604020202020204" pitchFamily="34" charset="0"/>
              <a:cs typeface="Arial" panose="020B0604020202020204" pitchFamily="34" charset="0"/>
            </a:rPr>
            <a:t>điều trị </a:t>
          </a:r>
          <a:r>
            <a:rPr lang="en-US" b="0" dirty="0">
              <a:solidFill>
                <a:schemeClr val="bg1">
                  <a:lumMod val="85000"/>
                </a:schemeClr>
              </a:solidFill>
              <a:latin typeface="Arial" panose="020B0604020202020204" pitchFamily="34" charset="0"/>
              <a:cs typeface="Arial" panose="020B0604020202020204" pitchFamily="34" charset="0"/>
            </a:rPr>
            <a:t>IPF</a:t>
          </a:r>
          <a:endParaRPr lang="en-US" dirty="0">
            <a:solidFill>
              <a:schemeClr val="bg1">
                <a:lumMod val="85000"/>
              </a:schemeClr>
            </a:solidFill>
          </a:endParaRPr>
        </a:p>
      </dgm:t>
    </dgm:pt>
    <dgm:pt modelId="{89FFAC0C-E454-4053-8F94-4D79E538E66D}" type="parTrans" cxnId="{AA10E808-CEC3-40C6-97BE-2D2DEB5EDAAC}">
      <dgm:prSet/>
      <dgm:spPr/>
      <dgm:t>
        <a:bodyPr/>
        <a:lstStyle/>
        <a:p>
          <a:endParaRPr lang="en-US"/>
        </a:p>
      </dgm:t>
    </dgm:pt>
    <dgm:pt modelId="{AE8EB1BB-8B59-4C67-B0D7-7CC5DA872C37}" type="sibTrans" cxnId="{AA10E808-CEC3-40C6-97BE-2D2DEB5EDAAC}">
      <dgm:prSet/>
      <dgm:spPr/>
      <dgm:t>
        <a:bodyPr/>
        <a:lstStyle/>
        <a:p>
          <a:endParaRPr lang="en-US"/>
        </a:p>
      </dgm:t>
    </dgm:pt>
    <dgm:pt modelId="{F2F04E58-3696-4196-AAC3-48C00B231577}">
      <dgm:prSet/>
      <dgm:spPr/>
      <dgm:t>
        <a:bodyPr/>
        <a:lstStyle/>
        <a:p>
          <a:r>
            <a:rPr lang="vi-VN" dirty="0">
              <a:solidFill>
                <a:schemeClr val="bg1">
                  <a:lumMod val="85000"/>
                </a:schemeClr>
              </a:solidFill>
              <a:latin typeface="Calibri" panose="020F0502020204030204" pitchFamily="34" charset="0"/>
              <a:cs typeface="Calibri" panose="020F0502020204030204" pitchFamily="34" charset="0"/>
            </a:rPr>
            <a:t>Các bệnh lý phổi kẽ</a:t>
          </a:r>
          <a:r>
            <a:rPr lang="en-US" dirty="0">
              <a:solidFill>
                <a:schemeClr val="bg1">
                  <a:lumMod val="85000"/>
                </a:schemeClr>
              </a:solidFill>
              <a:latin typeface="Calibri" panose="020F0502020204030204" pitchFamily="34" charset="0"/>
              <a:cs typeface="Calibri" panose="020F0502020204030204" pitchFamily="34" charset="0"/>
            </a:rPr>
            <a:t> </a:t>
          </a:r>
          <a:r>
            <a:rPr lang="en-US" dirty="0" err="1">
              <a:solidFill>
                <a:schemeClr val="bg1">
                  <a:lumMod val="85000"/>
                </a:schemeClr>
              </a:solidFill>
              <a:latin typeface="Calibri" panose="020F0502020204030204" pitchFamily="34" charset="0"/>
              <a:cs typeface="Calibri" panose="020F0502020204030204" pitchFamily="34" charset="0"/>
            </a:rPr>
            <a:t>xơ</a:t>
          </a:r>
          <a:r>
            <a:rPr lang="en-US" dirty="0">
              <a:solidFill>
                <a:schemeClr val="bg1">
                  <a:lumMod val="85000"/>
                </a:schemeClr>
              </a:solidFill>
              <a:latin typeface="Calibri" panose="020F0502020204030204" pitchFamily="34" charset="0"/>
              <a:cs typeface="Calibri" panose="020F0502020204030204" pitchFamily="34" charset="0"/>
            </a:rPr>
            <a:t> </a:t>
          </a:r>
          <a:r>
            <a:rPr lang="en-US" dirty="0" err="1">
              <a:solidFill>
                <a:schemeClr val="bg1">
                  <a:lumMod val="85000"/>
                </a:schemeClr>
              </a:solidFill>
              <a:latin typeface="Calibri" panose="020F0502020204030204" pitchFamily="34" charset="0"/>
              <a:cs typeface="Calibri" panose="020F0502020204030204" pitchFamily="34" charset="0"/>
            </a:rPr>
            <a:t>hóa</a:t>
          </a:r>
          <a:r>
            <a:rPr lang="en-US" dirty="0">
              <a:solidFill>
                <a:schemeClr val="bg1">
                  <a:lumMod val="85000"/>
                </a:schemeClr>
              </a:solidFill>
              <a:latin typeface="Calibri" panose="020F0502020204030204" pitchFamily="34" charset="0"/>
              <a:cs typeface="Calibri" panose="020F0502020204030204" pitchFamily="34" charset="0"/>
            </a:rPr>
            <a:t> </a:t>
          </a:r>
          <a:r>
            <a:rPr lang="en-US" dirty="0" err="1">
              <a:solidFill>
                <a:schemeClr val="bg1">
                  <a:lumMod val="85000"/>
                </a:schemeClr>
              </a:solidFill>
              <a:latin typeface="Calibri" panose="020F0502020204030204" pitchFamily="34" charset="0"/>
              <a:cs typeface="Calibri" panose="020F0502020204030204" pitchFamily="34" charset="0"/>
            </a:rPr>
            <a:t>tiến</a:t>
          </a:r>
          <a:r>
            <a:rPr lang="en-US" dirty="0">
              <a:solidFill>
                <a:schemeClr val="bg1">
                  <a:lumMod val="85000"/>
                </a:schemeClr>
              </a:solidFill>
              <a:latin typeface="Calibri" panose="020F0502020204030204" pitchFamily="34" charset="0"/>
              <a:cs typeface="Calibri" panose="020F0502020204030204" pitchFamily="34" charset="0"/>
            </a:rPr>
            <a:t> </a:t>
          </a:r>
          <a:r>
            <a:rPr lang="en-US" dirty="0" err="1">
              <a:solidFill>
                <a:schemeClr val="bg1">
                  <a:lumMod val="85000"/>
                </a:schemeClr>
              </a:solidFill>
              <a:latin typeface="Calibri" panose="020F0502020204030204" pitchFamily="34" charset="0"/>
              <a:cs typeface="Calibri" panose="020F0502020204030204" pitchFamily="34" charset="0"/>
            </a:rPr>
            <a:t>triển</a:t>
          </a:r>
          <a:r>
            <a:rPr lang="vi-VN" dirty="0">
              <a:solidFill>
                <a:schemeClr val="bg1">
                  <a:lumMod val="85000"/>
                </a:schemeClr>
              </a:solidFill>
              <a:latin typeface="Calibri" panose="020F0502020204030204" pitchFamily="34" charset="0"/>
              <a:cs typeface="Calibri" panose="020F0502020204030204" pitchFamily="34" charset="0"/>
            </a:rPr>
            <a:t> </a:t>
          </a:r>
          <a:r>
            <a:rPr lang="en-US" dirty="0" err="1">
              <a:solidFill>
                <a:schemeClr val="bg1">
                  <a:lumMod val="85000"/>
                </a:schemeClr>
              </a:solidFill>
              <a:latin typeface="Calibri" panose="020F0502020204030204" pitchFamily="34" charset="0"/>
              <a:cs typeface="Calibri" panose="020F0502020204030204" pitchFamily="34" charset="0"/>
            </a:rPr>
            <a:t>thường</a:t>
          </a:r>
          <a:r>
            <a:rPr lang="vi-VN" dirty="0">
              <a:solidFill>
                <a:schemeClr val="bg1">
                  <a:lumMod val="85000"/>
                </a:schemeClr>
              </a:solidFill>
              <a:latin typeface="Calibri" panose="020F0502020204030204" pitchFamily="34" charset="0"/>
              <a:cs typeface="Calibri" panose="020F0502020204030204" pitchFamily="34" charset="0"/>
            </a:rPr>
            <a:t> gặp</a:t>
          </a:r>
          <a:endParaRPr lang="en-US" dirty="0">
            <a:solidFill>
              <a:schemeClr val="bg1">
                <a:lumMod val="85000"/>
              </a:schemeClr>
            </a:solidFill>
            <a:latin typeface="Calibri" panose="020F0502020204030204" pitchFamily="34" charset="0"/>
            <a:cs typeface="Calibri" panose="020F0502020204030204" pitchFamily="34" charset="0"/>
          </a:endParaRPr>
        </a:p>
      </dgm:t>
    </dgm:pt>
    <dgm:pt modelId="{C34696FA-78B7-405B-B343-DF24AEABDB8A}" type="parTrans" cxnId="{7F9DDFF9-89DB-4142-B351-BE660AF3E9C9}">
      <dgm:prSet/>
      <dgm:spPr/>
      <dgm:t>
        <a:bodyPr/>
        <a:lstStyle/>
        <a:p>
          <a:endParaRPr lang="en-US"/>
        </a:p>
      </dgm:t>
    </dgm:pt>
    <dgm:pt modelId="{2572AA0E-4427-4120-8CDF-B82E751220BF}" type="sibTrans" cxnId="{7F9DDFF9-89DB-4142-B351-BE660AF3E9C9}">
      <dgm:prSet/>
      <dgm:spPr/>
      <dgm:t>
        <a:bodyPr/>
        <a:lstStyle/>
        <a:p>
          <a:endParaRPr lang="en-US"/>
        </a:p>
      </dgm:t>
    </dgm:pt>
    <dgm:pt modelId="{BD471DEA-1E8F-4D1E-A06B-6FD6D192EC04}" type="pres">
      <dgm:prSet presAssocID="{86E6FB85-46C4-4F85-9B9D-25747D6646EE}" presName="linearFlow" presStyleCnt="0">
        <dgm:presLayoutVars>
          <dgm:dir/>
          <dgm:animLvl val="lvl"/>
          <dgm:resizeHandles val="exact"/>
        </dgm:presLayoutVars>
      </dgm:prSet>
      <dgm:spPr/>
    </dgm:pt>
    <dgm:pt modelId="{30C72E4A-48A8-49A2-8B0E-5F8837963105}" type="pres">
      <dgm:prSet presAssocID="{346521D7-3F6C-462B-BC51-4199F6385950}" presName="composite" presStyleCnt="0"/>
      <dgm:spPr/>
    </dgm:pt>
    <dgm:pt modelId="{65E48D9E-E51B-4320-A90E-B394C3C3A67D}" type="pres">
      <dgm:prSet presAssocID="{346521D7-3F6C-462B-BC51-4199F6385950}" presName="parentText" presStyleLbl="alignNode1" presStyleIdx="0" presStyleCnt="3">
        <dgm:presLayoutVars>
          <dgm:chMax val="1"/>
          <dgm:bulletEnabled val="1"/>
        </dgm:presLayoutVars>
      </dgm:prSet>
      <dgm:spPr/>
    </dgm:pt>
    <dgm:pt modelId="{4688CAAF-238F-4C6C-B4E4-290D369A7383}" type="pres">
      <dgm:prSet presAssocID="{346521D7-3F6C-462B-BC51-4199F6385950}" presName="descendantText" presStyleLbl="alignAcc1" presStyleIdx="0" presStyleCnt="3">
        <dgm:presLayoutVars>
          <dgm:bulletEnabled val="1"/>
        </dgm:presLayoutVars>
      </dgm:prSet>
      <dgm:spPr/>
    </dgm:pt>
    <dgm:pt modelId="{D40A2C23-8F97-4056-A323-21623DAC0E46}" type="pres">
      <dgm:prSet presAssocID="{86625F2B-AFBA-4536-BB0D-602CBBED6508}" presName="sp" presStyleCnt="0"/>
      <dgm:spPr/>
    </dgm:pt>
    <dgm:pt modelId="{C0C38C32-95C7-496D-B60B-8222BF0E46D6}" type="pres">
      <dgm:prSet presAssocID="{BCE266A6-FBF1-4145-A316-1F7C51BED243}" presName="composite" presStyleCnt="0"/>
      <dgm:spPr/>
    </dgm:pt>
    <dgm:pt modelId="{612AF839-A7CE-4D70-9B5B-0214BDE0D91D}" type="pres">
      <dgm:prSet presAssocID="{BCE266A6-FBF1-4145-A316-1F7C51BED243}" presName="parentText" presStyleLbl="alignNode1" presStyleIdx="1" presStyleCnt="3">
        <dgm:presLayoutVars>
          <dgm:chMax val="1"/>
          <dgm:bulletEnabled val="1"/>
        </dgm:presLayoutVars>
      </dgm:prSet>
      <dgm:spPr/>
    </dgm:pt>
    <dgm:pt modelId="{AE5C2516-7B09-41CD-B3A9-0BD3ED3B6300}" type="pres">
      <dgm:prSet presAssocID="{BCE266A6-FBF1-4145-A316-1F7C51BED243}" presName="descendantText" presStyleLbl="alignAcc1" presStyleIdx="1" presStyleCnt="3">
        <dgm:presLayoutVars>
          <dgm:bulletEnabled val="1"/>
        </dgm:presLayoutVars>
      </dgm:prSet>
      <dgm:spPr/>
    </dgm:pt>
    <dgm:pt modelId="{1FC3D45F-40C8-416D-8E3E-FE0698E701AD}" type="pres">
      <dgm:prSet presAssocID="{DBEBB274-3D4A-475F-AB47-4003967F624D}" presName="sp" presStyleCnt="0"/>
      <dgm:spPr/>
    </dgm:pt>
    <dgm:pt modelId="{BE33980F-8F49-43D3-9D86-092DA8A00972}" type="pres">
      <dgm:prSet presAssocID="{8C82FC6C-9317-49DF-A030-2D06656E2D40}" presName="composite" presStyleCnt="0"/>
      <dgm:spPr/>
    </dgm:pt>
    <dgm:pt modelId="{1619752B-7719-4387-BCEE-D13FC47752DE}" type="pres">
      <dgm:prSet presAssocID="{8C82FC6C-9317-49DF-A030-2D06656E2D40}" presName="parentText" presStyleLbl="alignNode1" presStyleIdx="2" presStyleCnt="3">
        <dgm:presLayoutVars>
          <dgm:chMax val="1"/>
          <dgm:bulletEnabled val="1"/>
        </dgm:presLayoutVars>
      </dgm:prSet>
      <dgm:spPr/>
    </dgm:pt>
    <dgm:pt modelId="{04AE6B65-375F-4A7B-A4BC-9B63E54A6C0C}" type="pres">
      <dgm:prSet presAssocID="{8C82FC6C-9317-49DF-A030-2D06656E2D40}" presName="descendantText" presStyleLbl="alignAcc1" presStyleIdx="2" presStyleCnt="3">
        <dgm:presLayoutVars>
          <dgm:bulletEnabled val="1"/>
        </dgm:presLayoutVars>
      </dgm:prSet>
      <dgm:spPr/>
    </dgm:pt>
  </dgm:ptLst>
  <dgm:cxnLst>
    <dgm:cxn modelId="{AA10E808-CEC3-40C6-97BE-2D2DEB5EDAAC}" srcId="{BCE266A6-FBF1-4145-A316-1F7C51BED243}" destId="{E4D38A63-A67F-40B0-8EC7-8501BCECE09C}" srcOrd="0" destOrd="0" parTransId="{89FFAC0C-E454-4053-8F94-4D79E538E66D}" sibTransId="{AE8EB1BB-8B59-4C67-B0D7-7CC5DA872C37}"/>
    <dgm:cxn modelId="{EA7D4E1F-EFD6-4AA6-BB7D-BB1BE2716983}" type="presOf" srcId="{8C82FC6C-9317-49DF-A030-2D06656E2D40}" destId="{1619752B-7719-4387-BCEE-D13FC47752DE}" srcOrd="0" destOrd="0" presId="urn:microsoft.com/office/officeart/2005/8/layout/chevron2"/>
    <dgm:cxn modelId="{639F0825-E948-4278-88AB-4644C3D6F8B1}" type="presOf" srcId="{346521D7-3F6C-462B-BC51-4199F6385950}" destId="{65E48D9E-E51B-4320-A90E-B394C3C3A67D}" srcOrd="0" destOrd="0" presId="urn:microsoft.com/office/officeart/2005/8/layout/chevron2"/>
    <dgm:cxn modelId="{3929243D-7DA3-49CD-927B-C61384D33409}" srcId="{86E6FB85-46C4-4F85-9B9D-25747D6646EE}" destId="{8C82FC6C-9317-49DF-A030-2D06656E2D40}" srcOrd="2" destOrd="0" parTransId="{5DB8AC19-F2C7-4512-9BC9-08DC0B2D46C9}" sibTransId="{E2B0156E-86BA-43AF-98CC-A83F2D3010B9}"/>
    <dgm:cxn modelId="{A4272041-0CC9-451F-A8D9-E08DEF35F922}" type="presOf" srcId="{174AA060-71D5-4B36-AFFF-7B1C6FCD0A93}" destId="{4688CAAF-238F-4C6C-B4E4-290D369A7383}" srcOrd="0" destOrd="0" presId="urn:microsoft.com/office/officeart/2005/8/layout/chevron2"/>
    <dgm:cxn modelId="{A645BD44-8183-4EE4-AA92-21EBF1DA4B79}" type="presOf" srcId="{F2F04E58-3696-4196-AAC3-48C00B231577}" destId="{04AE6B65-375F-4A7B-A4BC-9B63E54A6C0C}" srcOrd="0" destOrd="0" presId="urn:microsoft.com/office/officeart/2005/8/layout/chevron2"/>
    <dgm:cxn modelId="{717F8666-B345-44E3-8AF0-764647E84943}" srcId="{346521D7-3F6C-462B-BC51-4199F6385950}" destId="{174AA060-71D5-4B36-AFFF-7B1C6FCD0A93}" srcOrd="0" destOrd="0" parTransId="{6579CABC-2B52-455B-B860-37F6238BD0AF}" sibTransId="{EF888932-F7BC-4C87-87DD-51CB46284E0F}"/>
    <dgm:cxn modelId="{14512D67-6C47-4F70-B65C-62EDAF4F2021}" type="presOf" srcId="{BCE266A6-FBF1-4145-A316-1F7C51BED243}" destId="{612AF839-A7CE-4D70-9B5B-0214BDE0D91D}" srcOrd="0" destOrd="0" presId="urn:microsoft.com/office/officeart/2005/8/layout/chevron2"/>
    <dgm:cxn modelId="{7381396E-038F-47E2-A587-3F08A2AE0B5F}" type="presOf" srcId="{86E6FB85-46C4-4F85-9B9D-25747D6646EE}" destId="{BD471DEA-1E8F-4D1E-A06B-6FD6D192EC04}" srcOrd="0" destOrd="0" presId="urn:microsoft.com/office/officeart/2005/8/layout/chevron2"/>
    <dgm:cxn modelId="{6425848E-D5D4-4CE5-BF62-58D1C3464E33}" type="presOf" srcId="{E4D38A63-A67F-40B0-8EC7-8501BCECE09C}" destId="{AE5C2516-7B09-41CD-B3A9-0BD3ED3B6300}" srcOrd="0" destOrd="0" presId="urn:microsoft.com/office/officeart/2005/8/layout/chevron2"/>
    <dgm:cxn modelId="{24AE11EE-1A64-4C6F-A066-EF9CBB04AE2A}" srcId="{86E6FB85-46C4-4F85-9B9D-25747D6646EE}" destId="{346521D7-3F6C-462B-BC51-4199F6385950}" srcOrd="0" destOrd="0" parTransId="{EEC2D297-F61F-4B6E-A945-835286B72968}" sibTransId="{86625F2B-AFBA-4536-BB0D-602CBBED6508}"/>
    <dgm:cxn modelId="{47C0D5F8-6BB1-4667-A45D-A8CD37BBCAD2}" srcId="{86E6FB85-46C4-4F85-9B9D-25747D6646EE}" destId="{BCE266A6-FBF1-4145-A316-1F7C51BED243}" srcOrd="1" destOrd="0" parTransId="{3D82F587-664A-4351-BC05-ED9BCE8B2B3A}" sibTransId="{DBEBB274-3D4A-475F-AB47-4003967F624D}"/>
    <dgm:cxn modelId="{7F9DDFF9-89DB-4142-B351-BE660AF3E9C9}" srcId="{8C82FC6C-9317-49DF-A030-2D06656E2D40}" destId="{F2F04E58-3696-4196-AAC3-48C00B231577}" srcOrd="0" destOrd="0" parTransId="{C34696FA-78B7-405B-B343-DF24AEABDB8A}" sibTransId="{2572AA0E-4427-4120-8CDF-B82E751220BF}"/>
    <dgm:cxn modelId="{8CEB48F9-27CC-437C-A0A3-1998B9B53A24}" type="presParOf" srcId="{BD471DEA-1E8F-4D1E-A06B-6FD6D192EC04}" destId="{30C72E4A-48A8-49A2-8B0E-5F8837963105}" srcOrd="0" destOrd="0" presId="urn:microsoft.com/office/officeart/2005/8/layout/chevron2"/>
    <dgm:cxn modelId="{DB7580C0-12F0-4E26-822B-88E727F85D54}" type="presParOf" srcId="{30C72E4A-48A8-49A2-8B0E-5F8837963105}" destId="{65E48D9E-E51B-4320-A90E-B394C3C3A67D}" srcOrd="0" destOrd="0" presId="urn:microsoft.com/office/officeart/2005/8/layout/chevron2"/>
    <dgm:cxn modelId="{9A36082F-FF7F-4BB9-84A2-5E047CF4E6AF}" type="presParOf" srcId="{30C72E4A-48A8-49A2-8B0E-5F8837963105}" destId="{4688CAAF-238F-4C6C-B4E4-290D369A7383}" srcOrd="1" destOrd="0" presId="urn:microsoft.com/office/officeart/2005/8/layout/chevron2"/>
    <dgm:cxn modelId="{6A80C264-DEDA-444A-B2E2-E98883BC0E33}" type="presParOf" srcId="{BD471DEA-1E8F-4D1E-A06B-6FD6D192EC04}" destId="{D40A2C23-8F97-4056-A323-21623DAC0E46}" srcOrd="1" destOrd="0" presId="urn:microsoft.com/office/officeart/2005/8/layout/chevron2"/>
    <dgm:cxn modelId="{118CAE2B-6C48-40E1-9A1A-4B0DAF51CD20}" type="presParOf" srcId="{BD471DEA-1E8F-4D1E-A06B-6FD6D192EC04}" destId="{C0C38C32-95C7-496D-B60B-8222BF0E46D6}" srcOrd="2" destOrd="0" presId="urn:microsoft.com/office/officeart/2005/8/layout/chevron2"/>
    <dgm:cxn modelId="{27FC1C09-D9AD-4B5A-9166-E375752B73B2}" type="presParOf" srcId="{C0C38C32-95C7-496D-B60B-8222BF0E46D6}" destId="{612AF839-A7CE-4D70-9B5B-0214BDE0D91D}" srcOrd="0" destOrd="0" presId="urn:microsoft.com/office/officeart/2005/8/layout/chevron2"/>
    <dgm:cxn modelId="{6A0F8F59-8638-4E4C-BBC1-810137562281}" type="presParOf" srcId="{C0C38C32-95C7-496D-B60B-8222BF0E46D6}" destId="{AE5C2516-7B09-41CD-B3A9-0BD3ED3B6300}" srcOrd="1" destOrd="0" presId="urn:microsoft.com/office/officeart/2005/8/layout/chevron2"/>
    <dgm:cxn modelId="{A3BB117C-EADA-4754-8903-E9F975C3FE31}" type="presParOf" srcId="{BD471DEA-1E8F-4D1E-A06B-6FD6D192EC04}" destId="{1FC3D45F-40C8-416D-8E3E-FE0698E701AD}" srcOrd="3" destOrd="0" presId="urn:microsoft.com/office/officeart/2005/8/layout/chevron2"/>
    <dgm:cxn modelId="{E378BA24-3B45-4280-B650-F19AD3298ABC}" type="presParOf" srcId="{BD471DEA-1E8F-4D1E-A06B-6FD6D192EC04}" destId="{BE33980F-8F49-43D3-9D86-092DA8A00972}" srcOrd="4" destOrd="0" presId="urn:microsoft.com/office/officeart/2005/8/layout/chevron2"/>
    <dgm:cxn modelId="{77CBA478-63A0-4CDB-8947-4156A7BBCD61}" type="presParOf" srcId="{BE33980F-8F49-43D3-9D86-092DA8A00972}" destId="{1619752B-7719-4387-BCEE-D13FC47752DE}" srcOrd="0" destOrd="0" presId="urn:microsoft.com/office/officeart/2005/8/layout/chevron2"/>
    <dgm:cxn modelId="{8A321892-1CC5-48FD-A298-60161F3E81AD}" type="presParOf" srcId="{BE33980F-8F49-43D3-9D86-092DA8A00972}" destId="{04AE6B65-375F-4A7B-A4BC-9B63E54A6C0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E6FB85-46C4-4F85-9B9D-25747D6646EE}"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US"/>
        </a:p>
      </dgm:t>
    </dgm:pt>
    <dgm:pt modelId="{346521D7-3F6C-462B-BC51-4199F6385950}">
      <dgm:prSet/>
      <dgm:spPr/>
      <dgm:t>
        <a:bodyPr/>
        <a:lstStyle/>
        <a:p>
          <a:r>
            <a:rPr lang="en-US" dirty="0"/>
            <a:t>1</a:t>
          </a:r>
        </a:p>
      </dgm:t>
    </dgm:pt>
    <dgm:pt modelId="{EEC2D297-F61F-4B6E-A945-835286B72968}" type="parTrans" cxnId="{24AE11EE-1A64-4C6F-A066-EF9CBB04AE2A}">
      <dgm:prSet/>
      <dgm:spPr/>
      <dgm:t>
        <a:bodyPr/>
        <a:lstStyle/>
        <a:p>
          <a:endParaRPr lang="en-US"/>
        </a:p>
      </dgm:t>
    </dgm:pt>
    <dgm:pt modelId="{86625F2B-AFBA-4536-BB0D-602CBBED6508}" type="sibTrans" cxnId="{24AE11EE-1A64-4C6F-A066-EF9CBB04AE2A}">
      <dgm:prSet/>
      <dgm:spPr/>
      <dgm:t>
        <a:bodyPr/>
        <a:lstStyle/>
        <a:p>
          <a:endParaRPr lang="en-US"/>
        </a:p>
      </dgm:t>
    </dgm:pt>
    <dgm:pt modelId="{BCE266A6-FBF1-4145-A316-1F7C51BED243}">
      <dgm:prSet/>
      <dgm:spPr/>
      <dgm:t>
        <a:bodyPr/>
        <a:lstStyle/>
        <a:p>
          <a:r>
            <a:rPr lang="en-US" dirty="0"/>
            <a:t>2</a:t>
          </a:r>
        </a:p>
      </dgm:t>
    </dgm:pt>
    <dgm:pt modelId="{3D82F587-664A-4351-BC05-ED9BCE8B2B3A}" type="parTrans" cxnId="{47C0D5F8-6BB1-4667-A45D-A8CD37BBCAD2}">
      <dgm:prSet/>
      <dgm:spPr/>
      <dgm:t>
        <a:bodyPr/>
        <a:lstStyle/>
        <a:p>
          <a:endParaRPr lang="en-US"/>
        </a:p>
      </dgm:t>
    </dgm:pt>
    <dgm:pt modelId="{DBEBB274-3D4A-475F-AB47-4003967F624D}" type="sibTrans" cxnId="{47C0D5F8-6BB1-4667-A45D-A8CD37BBCAD2}">
      <dgm:prSet/>
      <dgm:spPr/>
      <dgm:t>
        <a:bodyPr/>
        <a:lstStyle/>
        <a:p>
          <a:endParaRPr lang="en-US"/>
        </a:p>
      </dgm:t>
    </dgm:pt>
    <dgm:pt modelId="{8C82FC6C-9317-49DF-A030-2D06656E2D40}">
      <dgm:prSet/>
      <dgm:spPr/>
      <dgm:t>
        <a:bodyPr/>
        <a:lstStyle/>
        <a:p>
          <a:r>
            <a:rPr lang="en-US" dirty="0"/>
            <a:t>3</a:t>
          </a:r>
        </a:p>
      </dgm:t>
    </dgm:pt>
    <dgm:pt modelId="{5DB8AC19-F2C7-4512-9BC9-08DC0B2D46C9}" type="parTrans" cxnId="{3929243D-7DA3-49CD-927B-C61384D33409}">
      <dgm:prSet/>
      <dgm:spPr/>
      <dgm:t>
        <a:bodyPr/>
        <a:lstStyle/>
        <a:p>
          <a:endParaRPr lang="en-US"/>
        </a:p>
      </dgm:t>
    </dgm:pt>
    <dgm:pt modelId="{E2B0156E-86BA-43AF-98CC-A83F2D3010B9}" type="sibTrans" cxnId="{3929243D-7DA3-49CD-927B-C61384D33409}">
      <dgm:prSet/>
      <dgm:spPr/>
      <dgm:t>
        <a:bodyPr/>
        <a:lstStyle/>
        <a:p>
          <a:endParaRPr lang="en-US"/>
        </a:p>
      </dgm:t>
    </dgm:pt>
    <dgm:pt modelId="{174AA060-71D5-4B36-AFFF-7B1C6FCD0A93}">
      <dgm:prSet/>
      <dgm:spPr/>
      <dgm:t>
        <a:bodyPr/>
        <a:lstStyle/>
        <a:p>
          <a:r>
            <a:rPr lang="vi-VN" dirty="0">
              <a:solidFill>
                <a:schemeClr val="bg1">
                  <a:lumMod val="85000"/>
                </a:schemeClr>
              </a:solidFill>
            </a:rPr>
            <a:t>Tiếp cận chẩn đoán ILD</a:t>
          </a:r>
          <a:endParaRPr lang="en-US" dirty="0">
            <a:solidFill>
              <a:schemeClr val="bg1">
                <a:lumMod val="85000"/>
              </a:schemeClr>
            </a:solidFill>
          </a:endParaRPr>
        </a:p>
      </dgm:t>
    </dgm:pt>
    <dgm:pt modelId="{6579CABC-2B52-455B-B860-37F6238BD0AF}" type="parTrans" cxnId="{717F8666-B345-44E3-8AF0-764647E84943}">
      <dgm:prSet/>
      <dgm:spPr/>
      <dgm:t>
        <a:bodyPr/>
        <a:lstStyle/>
        <a:p>
          <a:endParaRPr lang="en-US"/>
        </a:p>
      </dgm:t>
    </dgm:pt>
    <dgm:pt modelId="{EF888932-F7BC-4C87-87DD-51CB46284E0F}" type="sibTrans" cxnId="{717F8666-B345-44E3-8AF0-764647E84943}">
      <dgm:prSet/>
      <dgm:spPr/>
      <dgm:t>
        <a:bodyPr/>
        <a:lstStyle/>
        <a:p>
          <a:endParaRPr lang="en-US"/>
        </a:p>
      </dgm:t>
    </dgm:pt>
    <dgm:pt modelId="{E4D38A63-A67F-40B0-8EC7-8501BCECE09C}">
      <dgm:prSet/>
      <dgm:spPr/>
      <dgm:t>
        <a:bodyPr/>
        <a:lstStyle/>
        <a:p>
          <a:r>
            <a:rPr lang="en-US" b="0" dirty="0" err="1">
              <a:latin typeface="Arial" panose="020B0604020202020204" pitchFamily="34" charset="0"/>
              <a:cs typeface="Arial" panose="020B0604020202020204" pitchFamily="34" charset="0"/>
            </a:rPr>
            <a:t>Chẩn</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đoán</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và</a:t>
          </a:r>
          <a:r>
            <a:rPr lang="en-US" b="0" dirty="0">
              <a:latin typeface="Arial" panose="020B0604020202020204" pitchFamily="34" charset="0"/>
              <a:cs typeface="Arial" panose="020B0604020202020204" pitchFamily="34" charset="0"/>
            </a:rPr>
            <a:t> </a:t>
          </a:r>
          <a:r>
            <a:rPr lang="vi-VN" b="0" dirty="0">
              <a:latin typeface="Arial" panose="020B0604020202020204" pitchFamily="34" charset="0"/>
              <a:cs typeface="Arial" panose="020B0604020202020204" pitchFamily="34" charset="0"/>
            </a:rPr>
            <a:t>điều trị </a:t>
          </a:r>
          <a:r>
            <a:rPr lang="en-US" b="0" dirty="0">
              <a:latin typeface="Arial" panose="020B0604020202020204" pitchFamily="34" charset="0"/>
              <a:cs typeface="Arial" panose="020B0604020202020204" pitchFamily="34" charset="0"/>
            </a:rPr>
            <a:t>IPF</a:t>
          </a:r>
        </a:p>
      </dgm:t>
    </dgm:pt>
    <dgm:pt modelId="{89FFAC0C-E454-4053-8F94-4D79E538E66D}" type="parTrans" cxnId="{AA10E808-CEC3-40C6-97BE-2D2DEB5EDAAC}">
      <dgm:prSet/>
      <dgm:spPr/>
      <dgm:t>
        <a:bodyPr/>
        <a:lstStyle/>
        <a:p>
          <a:endParaRPr lang="en-US"/>
        </a:p>
      </dgm:t>
    </dgm:pt>
    <dgm:pt modelId="{AE8EB1BB-8B59-4C67-B0D7-7CC5DA872C37}" type="sibTrans" cxnId="{AA10E808-CEC3-40C6-97BE-2D2DEB5EDAAC}">
      <dgm:prSet/>
      <dgm:spPr/>
      <dgm:t>
        <a:bodyPr/>
        <a:lstStyle/>
        <a:p>
          <a:endParaRPr lang="en-US"/>
        </a:p>
      </dgm:t>
    </dgm:pt>
    <dgm:pt modelId="{F2F04E58-3696-4196-AAC3-48C00B231577}">
      <dgm:prSet/>
      <dgm:spPr/>
      <dgm:t>
        <a:bodyPr/>
        <a:lstStyle/>
        <a:p>
          <a:r>
            <a:rPr lang="vi-VN" dirty="0">
              <a:solidFill>
                <a:schemeClr val="bg1">
                  <a:lumMod val="85000"/>
                </a:schemeClr>
              </a:solidFill>
              <a:latin typeface="Calibri" panose="020F0502020204030204" pitchFamily="34" charset="0"/>
              <a:cs typeface="Calibri" panose="020F0502020204030204" pitchFamily="34" charset="0"/>
            </a:rPr>
            <a:t>Các bệnh lý phổi kẽ</a:t>
          </a:r>
          <a:r>
            <a:rPr lang="en-US" dirty="0">
              <a:solidFill>
                <a:schemeClr val="bg1">
                  <a:lumMod val="85000"/>
                </a:schemeClr>
              </a:solidFill>
              <a:latin typeface="Calibri" panose="020F0502020204030204" pitchFamily="34" charset="0"/>
              <a:cs typeface="Calibri" panose="020F0502020204030204" pitchFamily="34" charset="0"/>
            </a:rPr>
            <a:t> </a:t>
          </a:r>
          <a:r>
            <a:rPr lang="en-US" dirty="0" err="1">
              <a:solidFill>
                <a:schemeClr val="bg1">
                  <a:lumMod val="85000"/>
                </a:schemeClr>
              </a:solidFill>
              <a:latin typeface="Calibri" panose="020F0502020204030204" pitchFamily="34" charset="0"/>
              <a:cs typeface="Calibri" panose="020F0502020204030204" pitchFamily="34" charset="0"/>
            </a:rPr>
            <a:t>xơ</a:t>
          </a:r>
          <a:r>
            <a:rPr lang="en-US" dirty="0">
              <a:solidFill>
                <a:schemeClr val="bg1">
                  <a:lumMod val="85000"/>
                </a:schemeClr>
              </a:solidFill>
              <a:latin typeface="Calibri" panose="020F0502020204030204" pitchFamily="34" charset="0"/>
              <a:cs typeface="Calibri" panose="020F0502020204030204" pitchFamily="34" charset="0"/>
            </a:rPr>
            <a:t> </a:t>
          </a:r>
          <a:r>
            <a:rPr lang="en-US" dirty="0" err="1">
              <a:solidFill>
                <a:schemeClr val="bg1">
                  <a:lumMod val="85000"/>
                </a:schemeClr>
              </a:solidFill>
              <a:latin typeface="Calibri" panose="020F0502020204030204" pitchFamily="34" charset="0"/>
              <a:cs typeface="Calibri" panose="020F0502020204030204" pitchFamily="34" charset="0"/>
            </a:rPr>
            <a:t>hóa</a:t>
          </a:r>
          <a:r>
            <a:rPr lang="en-US" dirty="0">
              <a:solidFill>
                <a:schemeClr val="bg1">
                  <a:lumMod val="85000"/>
                </a:schemeClr>
              </a:solidFill>
              <a:latin typeface="Calibri" panose="020F0502020204030204" pitchFamily="34" charset="0"/>
              <a:cs typeface="Calibri" panose="020F0502020204030204" pitchFamily="34" charset="0"/>
            </a:rPr>
            <a:t> </a:t>
          </a:r>
          <a:r>
            <a:rPr lang="en-US" dirty="0" err="1">
              <a:solidFill>
                <a:schemeClr val="bg1">
                  <a:lumMod val="85000"/>
                </a:schemeClr>
              </a:solidFill>
              <a:latin typeface="Calibri" panose="020F0502020204030204" pitchFamily="34" charset="0"/>
              <a:cs typeface="Calibri" panose="020F0502020204030204" pitchFamily="34" charset="0"/>
            </a:rPr>
            <a:t>tiến</a:t>
          </a:r>
          <a:r>
            <a:rPr lang="en-US" dirty="0">
              <a:solidFill>
                <a:schemeClr val="bg1">
                  <a:lumMod val="85000"/>
                </a:schemeClr>
              </a:solidFill>
              <a:latin typeface="Calibri" panose="020F0502020204030204" pitchFamily="34" charset="0"/>
              <a:cs typeface="Calibri" panose="020F0502020204030204" pitchFamily="34" charset="0"/>
            </a:rPr>
            <a:t> </a:t>
          </a:r>
          <a:r>
            <a:rPr lang="en-US" dirty="0" err="1">
              <a:solidFill>
                <a:schemeClr val="bg1">
                  <a:lumMod val="85000"/>
                </a:schemeClr>
              </a:solidFill>
              <a:latin typeface="Calibri" panose="020F0502020204030204" pitchFamily="34" charset="0"/>
              <a:cs typeface="Calibri" panose="020F0502020204030204" pitchFamily="34" charset="0"/>
            </a:rPr>
            <a:t>triển</a:t>
          </a:r>
          <a:r>
            <a:rPr lang="vi-VN" dirty="0">
              <a:solidFill>
                <a:schemeClr val="bg1">
                  <a:lumMod val="85000"/>
                </a:schemeClr>
              </a:solidFill>
              <a:latin typeface="Calibri" panose="020F0502020204030204" pitchFamily="34" charset="0"/>
              <a:cs typeface="Calibri" panose="020F0502020204030204" pitchFamily="34" charset="0"/>
            </a:rPr>
            <a:t> </a:t>
          </a:r>
          <a:r>
            <a:rPr lang="en-US" dirty="0" err="1">
              <a:solidFill>
                <a:schemeClr val="bg1">
                  <a:lumMod val="85000"/>
                </a:schemeClr>
              </a:solidFill>
              <a:latin typeface="Calibri" panose="020F0502020204030204" pitchFamily="34" charset="0"/>
              <a:cs typeface="Calibri" panose="020F0502020204030204" pitchFamily="34" charset="0"/>
            </a:rPr>
            <a:t>thường</a:t>
          </a:r>
          <a:r>
            <a:rPr lang="vi-VN" dirty="0">
              <a:solidFill>
                <a:schemeClr val="bg1">
                  <a:lumMod val="85000"/>
                </a:schemeClr>
              </a:solidFill>
              <a:latin typeface="Calibri" panose="020F0502020204030204" pitchFamily="34" charset="0"/>
              <a:cs typeface="Calibri" panose="020F0502020204030204" pitchFamily="34" charset="0"/>
            </a:rPr>
            <a:t> gặp</a:t>
          </a:r>
          <a:endParaRPr lang="en-US" dirty="0">
            <a:solidFill>
              <a:schemeClr val="bg1">
                <a:lumMod val="85000"/>
              </a:schemeClr>
            </a:solidFill>
            <a:latin typeface="Calibri" panose="020F0502020204030204" pitchFamily="34" charset="0"/>
            <a:cs typeface="Calibri" panose="020F0502020204030204" pitchFamily="34" charset="0"/>
          </a:endParaRPr>
        </a:p>
      </dgm:t>
    </dgm:pt>
    <dgm:pt modelId="{C34696FA-78B7-405B-B343-DF24AEABDB8A}" type="parTrans" cxnId="{7F9DDFF9-89DB-4142-B351-BE660AF3E9C9}">
      <dgm:prSet/>
      <dgm:spPr/>
      <dgm:t>
        <a:bodyPr/>
        <a:lstStyle/>
        <a:p>
          <a:endParaRPr lang="en-US"/>
        </a:p>
      </dgm:t>
    </dgm:pt>
    <dgm:pt modelId="{2572AA0E-4427-4120-8CDF-B82E751220BF}" type="sibTrans" cxnId="{7F9DDFF9-89DB-4142-B351-BE660AF3E9C9}">
      <dgm:prSet/>
      <dgm:spPr/>
      <dgm:t>
        <a:bodyPr/>
        <a:lstStyle/>
        <a:p>
          <a:endParaRPr lang="en-US"/>
        </a:p>
      </dgm:t>
    </dgm:pt>
    <dgm:pt modelId="{BD471DEA-1E8F-4D1E-A06B-6FD6D192EC04}" type="pres">
      <dgm:prSet presAssocID="{86E6FB85-46C4-4F85-9B9D-25747D6646EE}" presName="linearFlow" presStyleCnt="0">
        <dgm:presLayoutVars>
          <dgm:dir/>
          <dgm:animLvl val="lvl"/>
          <dgm:resizeHandles val="exact"/>
        </dgm:presLayoutVars>
      </dgm:prSet>
      <dgm:spPr/>
    </dgm:pt>
    <dgm:pt modelId="{30C72E4A-48A8-49A2-8B0E-5F8837963105}" type="pres">
      <dgm:prSet presAssocID="{346521D7-3F6C-462B-BC51-4199F6385950}" presName="composite" presStyleCnt="0"/>
      <dgm:spPr/>
    </dgm:pt>
    <dgm:pt modelId="{65E48D9E-E51B-4320-A90E-B394C3C3A67D}" type="pres">
      <dgm:prSet presAssocID="{346521D7-3F6C-462B-BC51-4199F6385950}" presName="parentText" presStyleLbl="alignNode1" presStyleIdx="0" presStyleCnt="3">
        <dgm:presLayoutVars>
          <dgm:chMax val="1"/>
          <dgm:bulletEnabled val="1"/>
        </dgm:presLayoutVars>
      </dgm:prSet>
      <dgm:spPr/>
    </dgm:pt>
    <dgm:pt modelId="{4688CAAF-238F-4C6C-B4E4-290D369A7383}" type="pres">
      <dgm:prSet presAssocID="{346521D7-3F6C-462B-BC51-4199F6385950}" presName="descendantText" presStyleLbl="alignAcc1" presStyleIdx="0" presStyleCnt="3">
        <dgm:presLayoutVars>
          <dgm:bulletEnabled val="1"/>
        </dgm:presLayoutVars>
      </dgm:prSet>
      <dgm:spPr/>
    </dgm:pt>
    <dgm:pt modelId="{D40A2C23-8F97-4056-A323-21623DAC0E46}" type="pres">
      <dgm:prSet presAssocID="{86625F2B-AFBA-4536-BB0D-602CBBED6508}" presName="sp" presStyleCnt="0"/>
      <dgm:spPr/>
    </dgm:pt>
    <dgm:pt modelId="{C0C38C32-95C7-496D-B60B-8222BF0E46D6}" type="pres">
      <dgm:prSet presAssocID="{BCE266A6-FBF1-4145-A316-1F7C51BED243}" presName="composite" presStyleCnt="0"/>
      <dgm:spPr/>
    </dgm:pt>
    <dgm:pt modelId="{612AF839-A7CE-4D70-9B5B-0214BDE0D91D}" type="pres">
      <dgm:prSet presAssocID="{BCE266A6-FBF1-4145-A316-1F7C51BED243}" presName="parentText" presStyleLbl="alignNode1" presStyleIdx="1" presStyleCnt="3">
        <dgm:presLayoutVars>
          <dgm:chMax val="1"/>
          <dgm:bulletEnabled val="1"/>
        </dgm:presLayoutVars>
      </dgm:prSet>
      <dgm:spPr/>
    </dgm:pt>
    <dgm:pt modelId="{AE5C2516-7B09-41CD-B3A9-0BD3ED3B6300}" type="pres">
      <dgm:prSet presAssocID="{BCE266A6-FBF1-4145-A316-1F7C51BED243}" presName="descendantText" presStyleLbl="alignAcc1" presStyleIdx="1" presStyleCnt="3">
        <dgm:presLayoutVars>
          <dgm:bulletEnabled val="1"/>
        </dgm:presLayoutVars>
      </dgm:prSet>
      <dgm:spPr/>
    </dgm:pt>
    <dgm:pt modelId="{1FC3D45F-40C8-416D-8E3E-FE0698E701AD}" type="pres">
      <dgm:prSet presAssocID="{DBEBB274-3D4A-475F-AB47-4003967F624D}" presName="sp" presStyleCnt="0"/>
      <dgm:spPr/>
    </dgm:pt>
    <dgm:pt modelId="{BE33980F-8F49-43D3-9D86-092DA8A00972}" type="pres">
      <dgm:prSet presAssocID="{8C82FC6C-9317-49DF-A030-2D06656E2D40}" presName="composite" presStyleCnt="0"/>
      <dgm:spPr/>
    </dgm:pt>
    <dgm:pt modelId="{1619752B-7719-4387-BCEE-D13FC47752DE}" type="pres">
      <dgm:prSet presAssocID="{8C82FC6C-9317-49DF-A030-2D06656E2D40}" presName="parentText" presStyleLbl="alignNode1" presStyleIdx="2" presStyleCnt="3">
        <dgm:presLayoutVars>
          <dgm:chMax val="1"/>
          <dgm:bulletEnabled val="1"/>
        </dgm:presLayoutVars>
      </dgm:prSet>
      <dgm:spPr/>
    </dgm:pt>
    <dgm:pt modelId="{04AE6B65-375F-4A7B-A4BC-9B63E54A6C0C}" type="pres">
      <dgm:prSet presAssocID="{8C82FC6C-9317-49DF-A030-2D06656E2D40}" presName="descendantText" presStyleLbl="alignAcc1" presStyleIdx="2" presStyleCnt="3">
        <dgm:presLayoutVars>
          <dgm:bulletEnabled val="1"/>
        </dgm:presLayoutVars>
      </dgm:prSet>
      <dgm:spPr/>
    </dgm:pt>
  </dgm:ptLst>
  <dgm:cxnLst>
    <dgm:cxn modelId="{AA10E808-CEC3-40C6-97BE-2D2DEB5EDAAC}" srcId="{BCE266A6-FBF1-4145-A316-1F7C51BED243}" destId="{E4D38A63-A67F-40B0-8EC7-8501BCECE09C}" srcOrd="0" destOrd="0" parTransId="{89FFAC0C-E454-4053-8F94-4D79E538E66D}" sibTransId="{AE8EB1BB-8B59-4C67-B0D7-7CC5DA872C37}"/>
    <dgm:cxn modelId="{EA7D4E1F-EFD6-4AA6-BB7D-BB1BE2716983}" type="presOf" srcId="{8C82FC6C-9317-49DF-A030-2D06656E2D40}" destId="{1619752B-7719-4387-BCEE-D13FC47752DE}" srcOrd="0" destOrd="0" presId="urn:microsoft.com/office/officeart/2005/8/layout/chevron2"/>
    <dgm:cxn modelId="{639F0825-E948-4278-88AB-4644C3D6F8B1}" type="presOf" srcId="{346521D7-3F6C-462B-BC51-4199F6385950}" destId="{65E48D9E-E51B-4320-A90E-B394C3C3A67D}" srcOrd="0" destOrd="0" presId="urn:microsoft.com/office/officeart/2005/8/layout/chevron2"/>
    <dgm:cxn modelId="{3929243D-7DA3-49CD-927B-C61384D33409}" srcId="{86E6FB85-46C4-4F85-9B9D-25747D6646EE}" destId="{8C82FC6C-9317-49DF-A030-2D06656E2D40}" srcOrd="2" destOrd="0" parTransId="{5DB8AC19-F2C7-4512-9BC9-08DC0B2D46C9}" sibTransId="{E2B0156E-86BA-43AF-98CC-A83F2D3010B9}"/>
    <dgm:cxn modelId="{A4272041-0CC9-451F-A8D9-E08DEF35F922}" type="presOf" srcId="{174AA060-71D5-4B36-AFFF-7B1C6FCD0A93}" destId="{4688CAAF-238F-4C6C-B4E4-290D369A7383}" srcOrd="0" destOrd="0" presId="urn:microsoft.com/office/officeart/2005/8/layout/chevron2"/>
    <dgm:cxn modelId="{A645BD44-8183-4EE4-AA92-21EBF1DA4B79}" type="presOf" srcId="{F2F04E58-3696-4196-AAC3-48C00B231577}" destId="{04AE6B65-375F-4A7B-A4BC-9B63E54A6C0C}" srcOrd="0" destOrd="0" presId="urn:microsoft.com/office/officeart/2005/8/layout/chevron2"/>
    <dgm:cxn modelId="{717F8666-B345-44E3-8AF0-764647E84943}" srcId="{346521D7-3F6C-462B-BC51-4199F6385950}" destId="{174AA060-71D5-4B36-AFFF-7B1C6FCD0A93}" srcOrd="0" destOrd="0" parTransId="{6579CABC-2B52-455B-B860-37F6238BD0AF}" sibTransId="{EF888932-F7BC-4C87-87DD-51CB46284E0F}"/>
    <dgm:cxn modelId="{14512D67-6C47-4F70-B65C-62EDAF4F2021}" type="presOf" srcId="{BCE266A6-FBF1-4145-A316-1F7C51BED243}" destId="{612AF839-A7CE-4D70-9B5B-0214BDE0D91D}" srcOrd="0" destOrd="0" presId="urn:microsoft.com/office/officeart/2005/8/layout/chevron2"/>
    <dgm:cxn modelId="{7381396E-038F-47E2-A587-3F08A2AE0B5F}" type="presOf" srcId="{86E6FB85-46C4-4F85-9B9D-25747D6646EE}" destId="{BD471DEA-1E8F-4D1E-A06B-6FD6D192EC04}" srcOrd="0" destOrd="0" presId="urn:microsoft.com/office/officeart/2005/8/layout/chevron2"/>
    <dgm:cxn modelId="{6425848E-D5D4-4CE5-BF62-58D1C3464E33}" type="presOf" srcId="{E4D38A63-A67F-40B0-8EC7-8501BCECE09C}" destId="{AE5C2516-7B09-41CD-B3A9-0BD3ED3B6300}" srcOrd="0" destOrd="0" presId="urn:microsoft.com/office/officeart/2005/8/layout/chevron2"/>
    <dgm:cxn modelId="{24AE11EE-1A64-4C6F-A066-EF9CBB04AE2A}" srcId="{86E6FB85-46C4-4F85-9B9D-25747D6646EE}" destId="{346521D7-3F6C-462B-BC51-4199F6385950}" srcOrd="0" destOrd="0" parTransId="{EEC2D297-F61F-4B6E-A945-835286B72968}" sibTransId="{86625F2B-AFBA-4536-BB0D-602CBBED6508}"/>
    <dgm:cxn modelId="{47C0D5F8-6BB1-4667-A45D-A8CD37BBCAD2}" srcId="{86E6FB85-46C4-4F85-9B9D-25747D6646EE}" destId="{BCE266A6-FBF1-4145-A316-1F7C51BED243}" srcOrd="1" destOrd="0" parTransId="{3D82F587-664A-4351-BC05-ED9BCE8B2B3A}" sibTransId="{DBEBB274-3D4A-475F-AB47-4003967F624D}"/>
    <dgm:cxn modelId="{7F9DDFF9-89DB-4142-B351-BE660AF3E9C9}" srcId="{8C82FC6C-9317-49DF-A030-2D06656E2D40}" destId="{F2F04E58-3696-4196-AAC3-48C00B231577}" srcOrd="0" destOrd="0" parTransId="{C34696FA-78B7-405B-B343-DF24AEABDB8A}" sibTransId="{2572AA0E-4427-4120-8CDF-B82E751220BF}"/>
    <dgm:cxn modelId="{8CEB48F9-27CC-437C-A0A3-1998B9B53A24}" type="presParOf" srcId="{BD471DEA-1E8F-4D1E-A06B-6FD6D192EC04}" destId="{30C72E4A-48A8-49A2-8B0E-5F8837963105}" srcOrd="0" destOrd="0" presId="urn:microsoft.com/office/officeart/2005/8/layout/chevron2"/>
    <dgm:cxn modelId="{DB7580C0-12F0-4E26-822B-88E727F85D54}" type="presParOf" srcId="{30C72E4A-48A8-49A2-8B0E-5F8837963105}" destId="{65E48D9E-E51B-4320-A90E-B394C3C3A67D}" srcOrd="0" destOrd="0" presId="urn:microsoft.com/office/officeart/2005/8/layout/chevron2"/>
    <dgm:cxn modelId="{9A36082F-FF7F-4BB9-84A2-5E047CF4E6AF}" type="presParOf" srcId="{30C72E4A-48A8-49A2-8B0E-5F8837963105}" destId="{4688CAAF-238F-4C6C-B4E4-290D369A7383}" srcOrd="1" destOrd="0" presId="urn:microsoft.com/office/officeart/2005/8/layout/chevron2"/>
    <dgm:cxn modelId="{6A80C264-DEDA-444A-B2E2-E98883BC0E33}" type="presParOf" srcId="{BD471DEA-1E8F-4D1E-A06B-6FD6D192EC04}" destId="{D40A2C23-8F97-4056-A323-21623DAC0E46}" srcOrd="1" destOrd="0" presId="urn:microsoft.com/office/officeart/2005/8/layout/chevron2"/>
    <dgm:cxn modelId="{118CAE2B-6C48-40E1-9A1A-4B0DAF51CD20}" type="presParOf" srcId="{BD471DEA-1E8F-4D1E-A06B-6FD6D192EC04}" destId="{C0C38C32-95C7-496D-B60B-8222BF0E46D6}" srcOrd="2" destOrd="0" presId="urn:microsoft.com/office/officeart/2005/8/layout/chevron2"/>
    <dgm:cxn modelId="{27FC1C09-D9AD-4B5A-9166-E375752B73B2}" type="presParOf" srcId="{C0C38C32-95C7-496D-B60B-8222BF0E46D6}" destId="{612AF839-A7CE-4D70-9B5B-0214BDE0D91D}" srcOrd="0" destOrd="0" presId="urn:microsoft.com/office/officeart/2005/8/layout/chevron2"/>
    <dgm:cxn modelId="{6A0F8F59-8638-4E4C-BBC1-810137562281}" type="presParOf" srcId="{C0C38C32-95C7-496D-B60B-8222BF0E46D6}" destId="{AE5C2516-7B09-41CD-B3A9-0BD3ED3B6300}" srcOrd="1" destOrd="0" presId="urn:microsoft.com/office/officeart/2005/8/layout/chevron2"/>
    <dgm:cxn modelId="{A3BB117C-EADA-4754-8903-E9F975C3FE31}" type="presParOf" srcId="{BD471DEA-1E8F-4D1E-A06B-6FD6D192EC04}" destId="{1FC3D45F-40C8-416D-8E3E-FE0698E701AD}" srcOrd="3" destOrd="0" presId="urn:microsoft.com/office/officeart/2005/8/layout/chevron2"/>
    <dgm:cxn modelId="{E378BA24-3B45-4280-B650-F19AD3298ABC}" type="presParOf" srcId="{BD471DEA-1E8F-4D1E-A06B-6FD6D192EC04}" destId="{BE33980F-8F49-43D3-9D86-092DA8A00972}" srcOrd="4" destOrd="0" presId="urn:microsoft.com/office/officeart/2005/8/layout/chevron2"/>
    <dgm:cxn modelId="{77CBA478-63A0-4CDB-8947-4156A7BBCD61}" type="presParOf" srcId="{BE33980F-8F49-43D3-9D86-092DA8A00972}" destId="{1619752B-7719-4387-BCEE-D13FC47752DE}" srcOrd="0" destOrd="0" presId="urn:microsoft.com/office/officeart/2005/8/layout/chevron2"/>
    <dgm:cxn modelId="{8A321892-1CC5-48FD-A298-60161F3E81AD}" type="presParOf" srcId="{BE33980F-8F49-43D3-9D86-092DA8A00972}" destId="{04AE6B65-375F-4A7B-A4BC-9B63E54A6C0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E6FB85-46C4-4F85-9B9D-25747D6646EE}"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US"/>
        </a:p>
      </dgm:t>
    </dgm:pt>
    <dgm:pt modelId="{346521D7-3F6C-462B-BC51-4199F6385950}">
      <dgm:prSet/>
      <dgm:spPr/>
      <dgm:t>
        <a:bodyPr/>
        <a:lstStyle/>
        <a:p>
          <a:r>
            <a:rPr lang="en-US" dirty="0"/>
            <a:t>1</a:t>
          </a:r>
        </a:p>
      </dgm:t>
    </dgm:pt>
    <dgm:pt modelId="{EEC2D297-F61F-4B6E-A945-835286B72968}" type="parTrans" cxnId="{24AE11EE-1A64-4C6F-A066-EF9CBB04AE2A}">
      <dgm:prSet/>
      <dgm:spPr/>
      <dgm:t>
        <a:bodyPr/>
        <a:lstStyle/>
        <a:p>
          <a:endParaRPr lang="en-US"/>
        </a:p>
      </dgm:t>
    </dgm:pt>
    <dgm:pt modelId="{86625F2B-AFBA-4536-BB0D-602CBBED6508}" type="sibTrans" cxnId="{24AE11EE-1A64-4C6F-A066-EF9CBB04AE2A}">
      <dgm:prSet/>
      <dgm:spPr/>
      <dgm:t>
        <a:bodyPr/>
        <a:lstStyle/>
        <a:p>
          <a:endParaRPr lang="en-US"/>
        </a:p>
      </dgm:t>
    </dgm:pt>
    <dgm:pt modelId="{BCE266A6-FBF1-4145-A316-1F7C51BED243}">
      <dgm:prSet/>
      <dgm:spPr/>
      <dgm:t>
        <a:bodyPr/>
        <a:lstStyle/>
        <a:p>
          <a:r>
            <a:rPr lang="en-US" dirty="0"/>
            <a:t>2</a:t>
          </a:r>
        </a:p>
      </dgm:t>
    </dgm:pt>
    <dgm:pt modelId="{3D82F587-664A-4351-BC05-ED9BCE8B2B3A}" type="parTrans" cxnId="{47C0D5F8-6BB1-4667-A45D-A8CD37BBCAD2}">
      <dgm:prSet/>
      <dgm:spPr/>
      <dgm:t>
        <a:bodyPr/>
        <a:lstStyle/>
        <a:p>
          <a:endParaRPr lang="en-US"/>
        </a:p>
      </dgm:t>
    </dgm:pt>
    <dgm:pt modelId="{DBEBB274-3D4A-475F-AB47-4003967F624D}" type="sibTrans" cxnId="{47C0D5F8-6BB1-4667-A45D-A8CD37BBCAD2}">
      <dgm:prSet/>
      <dgm:spPr/>
      <dgm:t>
        <a:bodyPr/>
        <a:lstStyle/>
        <a:p>
          <a:endParaRPr lang="en-US"/>
        </a:p>
      </dgm:t>
    </dgm:pt>
    <dgm:pt modelId="{8C82FC6C-9317-49DF-A030-2D06656E2D40}">
      <dgm:prSet/>
      <dgm:spPr/>
      <dgm:t>
        <a:bodyPr/>
        <a:lstStyle/>
        <a:p>
          <a:r>
            <a:rPr lang="en-US" dirty="0"/>
            <a:t>3</a:t>
          </a:r>
        </a:p>
      </dgm:t>
    </dgm:pt>
    <dgm:pt modelId="{5DB8AC19-F2C7-4512-9BC9-08DC0B2D46C9}" type="parTrans" cxnId="{3929243D-7DA3-49CD-927B-C61384D33409}">
      <dgm:prSet/>
      <dgm:spPr/>
      <dgm:t>
        <a:bodyPr/>
        <a:lstStyle/>
        <a:p>
          <a:endParaRPr lang="en-US"/>
        </a:p>
      </dgm:t>
    </dgm:pt>
    <dgm:pt modelId="{E2B0156E-86BA-43AF-98CC-A83F2D3010B9}" type="sibTrans" cxnId="{3929243D-7DA3-49CD-927B-C61384D33409}">
      <dgm:prSet/>
      <dgm:spPr/>
      <dgm:t>
        <a:bodyPr/>
        <a:lstStyle/>
        <a:p>
          <a:endParaRPr lang="en-US"/>
        </a:p>
      </dgm:t>
    </dgm:pt>
    <dgm:pt modelId="{174AA060-71D5-4B36-AFFF-7B1C6FCD0A93}">
      <dgm:prSet/>
      <dgm:spPr/>
      <dgm:t>
        <a:bodyPr/>
        <a:lstStyle/>
        <a:p>
          <a:r>
            <a:rPr lang="vi-VN" dirty="0">
              <a:solidFill>
                <a:schemeClr val="bg1">
                  <a:lumMod val="85000"/>
                </a:schemeClr>
              </a:solidFill>
            </a:rPr>
            <a:t>Tiếp cận chẩn đoán ILD</a:t>
          </a:r>
          <a:endParaRPr lang="en-US" dirty="0">
            <a:solidFill>
              <a:schemeClr val="bg1">
                <a:lumMod val="85000"/>
              </a:schemeClr>
            </a:solidFill>
          </a:endParaRPr>
        </a:p>
      </dgm:t>
    </dgm:pt>
    <dgm:pt modelId="{6579CABC-2B52-455B-B860-37F6238BD0AF}" type="parTrans" cxnId="{717F8666-B345-44E3-8AF0-764647E84943}">
      <dgm:prSet/>
      <dgm:spPr/>
      <dgm:t>
        <a:bodyPr/>
        <a:lstStyle/>
        <a:p>
          <a:endParaRPr lang="en-US"/>
        </a:p>
      </dgm:t>
    </dgm:pt>
    <dgm:pt modelId="{EF888932-F7BC-4C87-87DD-51CB46284E0F}" type="sibTrans" cxnId="{717F8666-B345-44E3-8AF0-764647E84943}">
      <dgm:prSet/>
      <dgm:spPr/>
      <dgm:t>
        <a:bodyPr/>
        <a:lstStyle/>
        <a:p>
          <a:endParaRPr lang="en-US"/>
        </a:p>
      </dgm:t>
    </dgm:pt>
    <dgm:pt modelId="{E4D38A63-A67F-40B0-8EC7-8501BCECE09C}">
      <dgm:prSet/>
      <dgm:spPr/>
      <dgm:t>
        <a:bodyPr/>
        <a:lstStyle/>
        <a:p>
          <a:r>
            <a:rPr lang="en-US" b="0" dirty="0" err="1">
              <a:solidFill>
                <a:schemeClr val="bg1">
                  <a:lumMod val="85000"/>
                </a:schemeClr>
              </a:solidFill>
              <a:latin typeface="Arial" panose="020B0604020202020204" pitchFamily="34" charset="0"/>
              <a:cs typeface="Arial" panose="020B0604020202020204" pitchFamily="34" charset="0"/>
            </a:rPr>
            <a:t>Chẩn</a:t>
          </a:r>
          <a:r>
            <a:rPr lang="en-US" b="0" dirty="0">
              <a:solidFill>
                <a:schemeClr val="bg1">
                  <a:lumMod val="85000"/>
                </a:schemeClr>
              </a:solidFill>
              <a:latin typeface="Arial" panose="020B0604020202020204" pitchFamily="34" charset="0"/>
              <a:cs typeface="Arial" panose="020B0604020202020204" pitchFamily="34" charset="0"/>
            </a:rPr>
            <a:t> </a:t>
          </a:r>
          <a:r>
            <a:rPr lang="en-US" b="0" dirty="0" err="1">
              <a:solidFill>
                <a:schemeClr val="bg1">
                  <a:lumMod val="85000"/>
                </a:schemeClr>
              </a:solidFill>
              <a:latin typeface="Arial" panose="020B0604020202020204" pitchFamily="34" charset="0"/>
              <a:cs typeface="Arial" panose="020B0604020202020204" pitchFamily="34" charset="0"/>
            </a:rPr>
            <a:t>đoán</a:t>
          </a:r>
          <a:r>
            <a:rPr lang="en-US" b="0" dirty="0">
              <a:solidFill>
                <a:schemeClr val="bg1">
                  <a:lumMod val="85000"/>
                </a:schemeClr>
              </a:solidFill>
              <a:latin typeface="Arial" panose="020B0604020202020204" pitchFamily="34" charset="0"/>
              <a:cs typeface="Arial" panose="020B0604020202020204" pitchFamily="34" charset="0"/>
            </a:rPr>
            <a:t> </a:t>
          </a:r>
          <a:r>
            <a:rPr lang="en-US" b="0" dirty="0" err="1">
              <a:solidFill>
                <a:schemeClr val="bg1">
                  <a:lumMod val="85000"/>
                </a:schemeClr>
              </a:solidFill>
              <a:latin typeface="Arial" panose="020B0604020202020204" pitchFamily="34" charset="0"/>
              <a:cs typeface="Arial" panose="020B0604020202020204" pitchFamily="34" charset="0"/>
            </a:rPr>
            <a:t>và</a:t>
          </a:r>
          <a:r>
            <a:rPr lang="en-US" b="0" dirty="0">
              <a:solidFill>
                <a:schemeClr val="bg1">
                  <a:lumMod val="85000"/>
                </a:schemeClr>
              </a:solidFill>
              <a:latin typeface="Arial" panose="020B0604020202020204" pitchFamily="34" charset="0"/>
              <a:cs typeface="Arial" panose="020B0604020202020204" pitchFamily="34" charset="0"/>
            </a:rPr>
            <a:t> </a:t>
          </a:r>
          <a:r>
            <a:rPr lang="vi-VN" b="0" dirty="0">
              <a:solidFill>
                <a:schemeClr val="bg1">
                  <a:lumMod val="85000"/>
                </a:schemeClr>
              </a:solidFill>
              <a:latin typeface="Arial" panose="020B0604020202020204" pitchFamily="34" charset="0"/>
              <a:cs typeface="Arial" panose="020B0604020202020204" pitchFamily="34" charset="0"/>
            </a:rPr>
            <a:t>điều trị </a:t>
          </a:r>
          <a:r>
            <a:rPr lang="en-US" b="0" dirty="0">
              <a:solidFill>
                <a:schemeClr val="bg1">
                  <a:lumMod val="85000"/>
                </a:schemeClr>
              </a:solidFill>
              <a:latin typeface="Arial" panose="020B0604020202020204" pitchFamily="34" charset="0"/>
              <a:cs typeface="Arial" panose="020B0604020202020204" pitchFamily="34" charset="0"/>
            </a:rPr>
            <a:t>IPF</a:t>
          </a:r>
          <a:endParaRPr lang="en-US" dirty="0">
            <a:solidFill>
              <a:schemeClr val="bg1">
                <a:lumMod val="85000"/>
              </a:schemeClr>
            </a:solidFill>
          </a:endParaRPr>
        </a:p>
      </dgm:t>
    </dgm:pt>
    <dgm:pt modelId="{89FFAC0C-E454-4053-8F94-4D79E538E66D}" type="parTrans" cxnId="{AA10E808-CEC3-40C6-97BE-2D2DEB5EDAAC}">
      <dgm:prSet/>
      <dgm:spPr/>
      <dgm:t>
        <a:bodyPr/>
        <a:lstStyle/>
        <a:p>
          <a:endParaRPr lang="en-US"/>
        </a:p>
      </dgm:t>
    </dgm:pt>
    <dgm:pt modelId="{AE8EB1BB-8B59-4C67-B0D7-7CC5DA872C37}" type="sibTrans" cxnId="{AA10E808-CEC3-40C6-97BE-2D2DEB5EDAAC}">
      <dgm:prSet/>
      <dgm:spPr/>
      <dgm:t>
        <a:bodyPr/>
        <a:lstStyle/>
        <a:p>
          <a:endParaRPr lang="en-US"/>
        </a:p>
      </dgm:t>
    </dgm:pt>
    <dgm:pt modelId="{F2F04E58-3696-4196-AAC3-48C00B231577}">
      <dgm:prSet/>
      <dgm:spPr/>
      <dgm:t>
        <a:bodyPr/>
        <a:lstStyle/>
        <a:p>
          <a:r>
            <a:rPr lang="vi-VN" dirty="0">
              <a:latin typeface="Calibri" panose="020F0502020204030204" pitchFamily="34" charset="0"/>
              <a:cs typeface="Calibri" panose="020F0502020204030204" pitchFamily="34" charset="0"/>
            </a:rPr>
            <a:t>Các bệnh lý phổi kẽ</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xơ</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hóa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tiến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triển</a:t>
          </a:r>
          <a:r>
            <a:rPr lang="vi-VN"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thường</a:t>
          </a:r>
          <a:r>
            <a:rPr lang="vi-VN" dirty="0">
              <a:latin typeface="Calibri" panose="020F0502020204030204" pitchFamily="34" charset="0"/>
              <a:cs typeface="Calibri" panose="020F0502020204030204" pitchFamily="34" charset="0"/>
            </a:rPr>
            <a:t> gặp</a:t>
          </a:r>
          <a:endParaRPr lang="en-US" dirty="0">
            <a:latin typeface="Calibri" panose="020F0502020204030204" pitchFamily="34" charset="0"/>
            <a:cs typeface="Calibri" panose="020F0502020204030204" pitchFamily="34" charset="0"/>
          </a:endParaRPr>
        </a:p>
      </dgm:t>
    </dgm:pt>
    <dgm:pt modelId="{C34696FA-78B7-405B-B343-DF24AEABDB8A}" type="parTrans" cxnId="{7F9DDFF9-89DB-4142-B351-BE660AF3E9C9}">
      <dgm:prSet/>
      <dgm:spPr/>
      <dgm:t>
        <a:bodyPr/>
        <a:lstStyle/>
        <a:p>
          <a:endParaRPr lang="en-US"/>
        </a:p>
      </dgm:t>
    </dgm:pt>
    <dgm:pt modelId="{2572AA0E-4427-4120-8CDF-B82E751220BF}" type="sibTrans" cxnId="{7F9DDFF9-89DB-4142-B351-BE660AF3E9C9}">
      <dgm:prSet/>
      <dgm:spPr/>
      <dgm:t>
        <a:bodyPr/>
        <a:lstStyle/>
        <a:p>
          <a:endParaRPr lang="en-US"/>
        </a:p>
      </dgm:t>
    </dgm:pt>
    <dgm:pt modelId="{BD471DEA-1E8F-4D1E-A06B-6FD6D192EC04}" type="pres">
      <dgm:prSet presAssocID="{86E6FB85-46C4-4F85-9B9D-25747D6646EE}" presName="linearFlow" presStyleCnt="0">
        <dgm:presLayoutVars>
          <dgm:dir/>
          <dgm:animLvl val="lvl"/>
          <dgm:resizeHandles val="exact"/>
        </dgm:presLayoutVars>
      </dgm:prSet>
      <dgm:spPr/>
    </dgm:pt>
    <dgm:pt modelId="{30C72E4A-48A8-49A2-8B0E-5F8837963105}" type="pres">
      <dgm:prSet presAssocID="{346521D7-3F6C-462B-BC51-4199F6385950}" presName="composite" presStyleCnt="0"/>
      <dgm:spPr/>
    </dgm:pt>
    <dgm:pt modelId="{65E48D9E-E51B-4320-A90E-B394C3C3A67D}" type="pres">
      <dgm:prSet presAssocID="{346521D7-3F6C-462B-BC51-4199F6385950}" presName="parentText" presStyleLbl="alignNode1" presStyleIdx="0" presStyleCnt="3">
        <dgm:presLayoutVars>
          <dgm:chMax val="1"/>
          <dgm:bulletEnabled val="1"/>
        </dgm:presLayoutVars>
      </dgm:prSet>
      <dgm:spPr/>
    </dgm:pt>
    <dgm:pt modelId="{4688CAAF-238F-4C6C-B4E4-290D369A7383}" type="pres">
      <dgm:prSet presAssocID="{346521D7-3F6C-462B-BC51-4199F6385950}" presName="descendantText" presStyleLbl="alignAcc1" presStyleIdx="0" presStyleCnt="3">
        <dgm:presLayoutVars>
          <dgm:bulletEnabled val="1"/>
        </dgm:presLayoutVars>
      </dgm:prSet>
      <dgm:spPr/>
    </dgm:pt>
    <dgm:pt modelId="{D40A2C23-8F97-4056-A323-21623DAC0E46}" type="pres">
      <dgm:prSet presAssocID="{86625F2B-AFBA-4536-BB0D-602CBBED6508}" presName="sp" presStyleCnt="0"/>
      <dgm:spPr/>
    </dgm:pt>
    <dgm:pt modelId="{C0C38C32-95C7-496D-B60B-8222BF0E46D6}" type="pres">
      <dgm:prSet presAssocID="{BCE266A6-FBF1-4145-A316-1F7C51BED243}" presName="composite" presStyleCnt="0"/>
      <dgm:spPr/>
    </dgm:pt>
    <dgm:pt modelId="{612AF839-A7CE-4D70-9B5B-0214BDE0D91D}" type="pres">
      <dgm:prSet presAssocID="{BCE266A6-FBF1-4145-A316-1F7C51BED243}" presName="parentText" presStyleLbl="alignNode1" presStyleIdx="1" presStyleCnt="3">
        <dgm:presLayoutVars>
          <dgm:chMax val="1"/>
          <dgm:bulletEnabled val="1"/>
        </dgm:presLayoutVars>
      </dgm:prSet>
      <dgm:spPr/>
    </dgm:pt>
    <dgm:pt modelId="{AE5C2516-7B09-41CD-B3A9-0BD3ED3B6300}" type="pres">
      <dgm:prSet presAssocID="{BCE266A6-FBF1-4145-A316-1F7C51BED243}" presName="descendantText" presStyleLbl="alignAcc1" presStyleIdx="1" presStyleCnt="3">
        <dgm:presLayoutVars>
          <dgm:bulletEnabled val="1"/>
        </dgm:presLayoutVars>
      </dgm:prSet>
      <dgm:spPr/>
    </dgm:pt>
    <dgm:pt modelId="{1FC3D45F-40C8-416D-8E3E-FE0698E701AD}" type="pres">
      <dgm:prSet presAssocID="{DBEBB274-3D4A-475F-AB47-4003967F624D}" presName="sp" presStyleCnt="0"/>
      <dgm:spPr/>
    </dgm:pt>
    <dgm:pt modelId="{BE33980F-8F49-43D3-9D86-092DA8A00972}" type="pres">
      <dgm:prSet presAssocID="{8C82FC6C-9317-49DF-A030-2D06656E2D40}" presName="composite" presStyleCnt="0"/>
      <dgm:spPr/>
    </dgm:pt>
    <dgm:pt modelId="{1619752B-7719-4387-BCEE-D13FC47752DE}" type="pres">
      <dgm:prSet presAssocID="{8C82FC6C-9317-49DF-A030-2D06656E2D40}" presName="parentText" presStyleLbl="alignNode1" presStyleIdx="2" presStyleCnt="3">
        <dgm:presLayoutVars>
          <dgm:chMax val="1"/>
          <dgm:bulletEnabled val="1"/>
        </dgm:presLayoutVars>
      </dgm:prSet>
      <dgm:spPr/>
    </dgm:pt>
    <dgm:pt modelId="{04AE6B65-375F-4A7B-A4BC-9B63E54A6C0C}" type="pres">
      <dgm:prSet presAssocID="{8C82FC6C-9317-49DF-A030-2D06656E2D40}" presName="descendantText" presStyleLbl="alignAcc1" presStyleIdx="2" presStyleCnt="3">
        <dgm:presLayoutVars>
          <dgm:bulletEnabled val="1"/>
        </dgm:presLayoutVars>
      </dgm:prSet>
      <dgm:spPr/>
    </dgm:pt>
  </dgm:ptLst>
  <dgm:cxnLst>
    <dgm:cxn modelId="{AA10E808-CEC3-40C6-97BE-2D2DEB5EDAAC}" srcId="{BCE266A6-FBF1-4145-A316-1F7C51BED243}" destId="{E4D38A63-A67F-40B0-8EC7-8501BCECE09C}" srcOrd="0" destOrd="0" parTransId="{89FFAC0C-E454-4053-8F94-4D79E538E66D}" sibTransId="{AE8EB1BB-8B59-4C67-B0D7-7CC5DA872C37}"/>
    <dgm:cxn modelId="{EA7D4E1F-EFD6-4AA6-BB7D-BB1BE2716983}" type="presOf" srcId="{8C82FC6C-9317-49DF-A030-2D06656E2D40}" destId="{1619752B-7719-4387-BCEE-D13FC47752DE}" srcOrd="0" destOrd="0" presId="urn:microsoft.com/office/officeart/2005/8/layout/chevron2"/>
    <dgm:cxn modelId="{639F0825-E948-4278-88AB-4644C3D6F8B1}" type="presOf" srcId="{346521D7-3F6C-462B-BC51-4199F6385950}" destId="{65E48D9E-E51B-4320-A90E-B394C3C3A67D}" srcOrd="0" destOrd="0" presId="urn:microsoft.com/office/officeart/2005/8/layout/chevron2"/>
    <dgm:cxn modelId="{3929243D-7DA3-49CD-927B-C61384D33409}" srcId="{86E6FB85-46C4-4F85-9B9D-25747D6646EE}" destId="{8C82FC6C-9317-49DF-A030-2D06656E2D40}" srcOrd="2" destOrd="0" parTransId="{5DB8AC19-F2C7-4512-9BC9-08DC0B2D46C9}" sibTransId="{E2B0156E-86BA-43AF-98CC-A83F2D3010B9}"/>
    <dgm:cxn modelId="{A4272041-0CC9-451F-A8D9-E08DEF35F922}" type="presOf" srcId="{174AA060-71D5-4B36-AFFF-7B1C6FCD0A93}" destId="{4688CAAF-238F-4C6C-B4E4-290D369A7383}" srcOrd="0" destOrd="0" presId="urn:microsoft.com/office/officeart/2005/8/layout/chevron2"/>
    <dgm:cxn modelId="{A645BD44-8183-4EE4-AA92-21EBF1DA4B79}" type="presOf" srcId="{F2F04E58-3696-4196-AAC3-48C00B231577}" destId="{04AE6B65-375F-4A7B-A4BC-9B63E54A6C0C}" srcOrd="0" destOrd="0" presId="urn:microsoft.com/office/officeart/2005/8/layout/chevron2"/>
    <dgm:cxn modelId="{717F8666-B345-44E3-8AF0-764647E84943}" srcId="{346521D7-3F6C-462B-BC51-4199F6385950}" destId="{174AA060-71D5-4B36-AFFF-7B1C6FCD0A93}" srcOrd="0" destOrd="0" parTransId="{6579CABC-2B52-455B-B860-37F6238BD0AF}" sibTransId="{EF888932-F7BC-4C87-87DD-51CB46284E0F}"/>
    <dgm:cxn modelId="{14512D67-6C47-4F70-B65C-62EDAF4F2021}" type="presOf" srcId="{BCE266A6-FBF1-4145-A316-1F7C51BED243}" destId="{612AF839-A7CE-4D70-9B5B-0214BDE0D91D}" srcOrd="0" destOrd="0" presId="urn:microsoft.com/office/officeart/2005/8/layout/chevron2"/>
    <dgm:cxn modelId="{7381396E-038F-47E2-A587-3F08A2AE0B5F}" type="presOf" srcId="{86E6FB85-46C4-4F85-9B9D-25747D6646EE}" destId="{BD471DEA-1E8F-4D1E-A06B-6FD6D192EC04}" srcOrd="0" destOrd="0" presId="urn:microsoft.com/office/officeart/2005/8/layout/chevron2"/>
    <dgm:cxn modelId="{6425848E-D5D4-4CE5-BF62-58D1C3464E33}" type="presOf" srcId="{E4D38A63-A67F-40B0-8EC7-8501BCECE09C}" destId="{AE5C2516-7B09-41CD-B3A9-0BD3ED3B6300}" srcOrd="0" destOrd="0" presId="urn:microsoft.com/office/officeart/2005/8/layout/chevron2"/>
    <dgm:cxn modelId="{24AE11EE-1A64-4C6F-A066-EF9CBB04AE2A}" srcId="{86E6FB85-46C4-4F85-9B9D-25747D6646EE}" destId="{346521D7-3F6C-462B-BC51-4199F6385950}" srcOrd="0" destOrd="0" parTransId="{EEC2D297-F61F-4B6E-A945-835286B72968}" sibTransId="{86625F2B-AFBA-4536-BB0D-602CBBED6508}"/>
    <dgm:cxn modelId="{47C0D5F8-6BB1-4667-A45D-A8CD37BBCAD2}" srcId="{86E6FB85-46C4-4F85-9B9D-25747D6646EE}" destId="{BCE266A6-FBF1-4145-A316-1F7C51BED243}" srcOrd="1" destOrd="0" parTransId="{3D82F587-664A-4351-BC05-ED9BCE8B2B3A}" sibTransId="{DBEBB274-3D4A-475F-AB47-4003967F624D}"/>
    <dgm:cxn modelId="{7F9DDFF9-89DB-4142-B351-BE660AF3E9C9}" srcId="{8C82FC6C-9317-49DF-A030-2D06656E2D40}" destId="{F2F04E58-3696-4196-AAC3-48C00B231577}" srcOrd="0" destOrd="0" parTransId="{C34696FA-78B7-405B-B343-DF24AEABDB8A}" sibTransId="{2572AA0E-4427-4120-8CDF-B82E751220BF}"/>
    <dgm:cxn modelId="{8CEB48F9-27CC-437C-A0A3-1998B9B53A24}" type="presParOf" srcId="{BD471DEA-1E8F-4D1E-A06B-6FD6D192EC04}" destId="{30C72E4A-48A8-49A2-8B0E-5F8837963105}" srcOrd="0" destOrd="0" presId="urn:microsoft.com/office/officeart/2005/8/layout/chevron2"/>
    <dgm:cxn modelId="{DB7580C0-12F0-4E26-822B-88E727F85D54}" type="presParOf" srcId="{30C72E4A-48A8-49A2-8B0E-5F8837963105}" destId="{65E48D9E-E51B-4320-A90E-B394C3C3A67D}" srcOrd="0" destOrd="0" presId="urn:microsoft.com/office/officeart/2005/8/layout/chevron2"/>
    <dgm:cxn modelId="{9A36082F-FF7F-4BB9-84A2-5E047CF4E6AF}" type="presParOf" srcId="{30C72E4A-48A8-49A2-8B0E-5F8837963105}" destId="{4688CAAF-238F-4C6C-B4E4-290D369A7383}" srcOrd="1" destOrd="0" presId="urn:microsoft.com/office/officeart/2005/8/layout/chevron2"/>
    <dgm:cxn modelId="{6A80C264-DEDA-444A-B2E2-E98883BC0E33}" type="presParOf" srcId="{BD471DEA-1E8F-4D1E-A06B-6FD6D192EC04}" destId="{D40A2C23-8F97-4056-A323-21623DAC0E46}" srcOrd="1" destOrd="0" presId="urn:microsoft.com/office/officeart/2005/8/layout/chevron2"/>
    <dgm:cxn modelId="{118CAE2B-6C48-40E1-9A1A-4B0DAF51CD20}" type="presParOf" srcId="{BD471DEA-1E8F-4D1E-A06B-6FD6D192EC04}" destId="{C0C38C32-95C7-496D-B60B-8222BF0E46D6}" srcOrd="2" destOrd="0" presId="urn:microsoft.com/office/officeart/2005/8/layout/chevron2"/>
    <dgm:cxn modelId="{27FC1C09-D9AD-4B5A-9166-E375752B73B2}" type="presParOf" srcId="{C0C38C32-95C7-496D-B60B-8222BF0E46D6}" destId="{612AF839-A7CE-4D70-9B5B-0214BDE0D91D}" srcOrd="0" destOrd="0" presId="urn:microsoft.com/office/officeart/2005/8/layout/chevron2"/>
    <dgm:cxn modelId="{6A0F8F59-8638-4E4C-BBC1-810137562281}" type="presParOf" srcId="{C0C38C32-95C7-496D-B60B-8222BF0E46D6}" destId="{AE5C2516-7B09-41CD-B3A9-0BD3ED3B6300}" srcOrd="1" destOrd="0" presId="urn:microsoft.com/office/officeart/2005/8/layout/chevron2"/>
    <dgm:cxn modelId="{A3BB117C-EADA-4754-8903-E9F975C3FE31}" type="presParOf" srcId="{BD471DEA-1E8F-4D1E-A06B-6FD6D192EC04}" destId="{1FC3D45F-40C8-416D-8E3E-FE0698E701AD}" srcOrd="3" destOrd="0" presId="urn:microsoft.com/office/officeart/2005/8/layout/chevron2"/>
    <dgm:cxn modelId="{E378BA24-3B45-4280-B650-F19AD3298ABC}" type="presParOf" srcId="{BD471DEA-1E8F-4D1E-A06B-6FD6D192EC04}" destId="{BE33980F-8F49-43D3-9D86-092DA8A00972}" srcOrd="4" destOrd="0" presId="urn:microsoft.com/office/officeart/2005/8/layout/chevron2"/>
    <dgm:cxn modelId="{77CBA478-63A0-4CDB-8947-4156A7BBCD61}" type="presParOf" srcId="{BE33980F-8F49-43D3-9D86-092DA8A00972}" destId="{1619752B-7719-4387-BCEE-D13FC47752DE}" srcOrd="0" destOrd="0" presId="urn:microsoft.com/office/officeart/2005/8/layout/chevron2"/>
    <dgm:cxn modelId="{8A321892-1CC5-48FD-A298-60161F3E81AD}" type="presParOf" srcId="{BE33980F-8F49-43D3-9D86-092DA8A00972}" destId="{04AE6B65-375F-4A7B-A4BC-9B63E54A6C0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81CBD-E98A-4AE5-A624-3CDD48B90567}">
      <dsp:nvSpPr>
        <dsp:cNvPr id="0" name=""/>
        <dsp:cNvSpPr/>
      </dsp:nvSpPr>
      <dsp:spPr>
        <a:xfrm rot="5400000">
          <a:off x="6884854" y="-3154036"/>
          <a:ext cx="1430043" cy="781508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noProof="0" dirty="0">
              <a:solidFill>
                <a:schemeClr val="accent2"/>
              </a:solidFill>
              <a:latin typeface="Arial" panose="020B0604020202020204" pitchFamily="34" charset="0"/>
              <a:cs typeface="Arial" panose="020B0604020202020204" pitchFamily="34" charset="0"/>
            </a:rPr>
            <a:t>Rare disease of unknown etiology</a:t>
          </a:r>
          <a:r>
            <a:rPr lang="en-GB" sz="1600" kern="1200" baseline="30000" noProof="0" dirty="0">
              <a:solidFill>
                <a:schemeClr val="accent2"/>
              </a:solidFill>
              <a:latin typeface="Arial" panose="020B0604020202020204" pitchFamily="34" charset="0"/>
              <a:cs typeface="Arial" panose="020B0604020202020204" pitchFamily="34" charset="0"/>
            </a:rPr>
            <a:t>1</a:t>
          </a:r>
          <a:endParaRPr lang="en-GB" sz="1600" kern="1200" noProof="0" dirty="0">
            <a:solidFill>
              <a:schemeClr val="accent2"/>
            </a:solidFill>
            <a:latin typeface="Arial" panose="020B0604020202020204" pitchFamily="34" charset="0"/>
            <a:cs typeface="Arial" panose="020B0604020202020204" pitchFamily="34" charset="0"/>
          </a:endParaRPr>
        </a:p>
        <a:p>
          <a:pPr marL="171450" lvl="1" indent="-171450" algn="l" defTabSz="711200" rtl="0">
            <a:lnSpc>
              <a:spcPct val="90000"/>
            </a:lnSpc>
            <a:spcBef>
              <a:spcPct val="0"/>
            </a:spcBef>
            <a:spcAft>
              <a:spcPct val="15000"/>
            </a:spcAft>
            <a:buChar char="•"/>
          </a:pPr>
          <a:r>
            <a:rPr lang="en-GB" sz="1600" kern="1200" noProof="0" dirty="0">
              <a:solidFill>
                <a:schemeClr val="accent2"/>
              </a:solidFill>
              <a:latin typeface="Arial" panose="020B0604020202020204" pitchFamily="34" charset="0"/>
              <a:cs typeface="Arial" panose="020B0604020202020204" pitchFamily="34" charset="0"/>
            </a:rPr>
            <a:t>Heterogeneous disease</a:t>
          </a:r>
          <a:r>
            <a:rPr lang="en-GB" sz="1600" kern="1200" baseline="30000" noProof="0" dirty="0">
              <a:solidFill>
                <a:schemeClr val="accent2"/>
              </a:solidFill>
              <a:latin typeface="Arial" panose="020B0604020202020204" pitchFamily="34" charset="0"/>
              <a:cs typeface="Arial" panose="020B0604020202020204" pitchFamily="34" charset="0"/>
            </a:rPr>
            <a:t>1</a:t>
          </a:r>
          <a:endParaRPr lang="en-GB" sz="1600" kern="1200" noProof="0" dirty="0">
            <a:solidFill>
              <a:schemeClr val="accent2"/>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GB" sz="1600" kern="1200" noProof="0" dirty="0">
              <a:solidFill>
                <a:schemeClr val="accent2"/>
              </a:solidFill>
              <a:latin typeface="Arial" panose="020B0604020202020204" pitchFamily="34" charset="0"/>
              <a:cs typeface="Arial" panose="020B0604020202020204" pitchFamily="34" charset="0"/>
            </a:rPr>
            <a:t>Multiple organ fibrosis</a:t>
          </a:r>
          <a:r>
            <a:rPr lang="en-GB" sz="1600" kern="1200" baseline="30000" noProof="0" dirty="0">
              <a:solidFill>
                <a:schemeClr val="accent2"/>
              </a:solidFill>
              <a:latin typeface="Arial" panose="020B0604020202020204" pitchFamily="34" charset="0"/>
              <a:cs typeface="Arial" panose="020B0604020202020204" pitchFamily="34" charset="0"/>
            </a:rPr>
            <a:t>1</a:t>
          </a:r>
          <a:endParaRPr lang="en-GB" sz="1600" kern="1200" noProof="0" dirty="0">
            <a:solidFill>
              <a:schemeClr val="accent2"/>
            </a:solidFill>
            <a:latin typeface="Arial" panose="020B0604020202020204" pitchFamily="34" charset="0"/>
            <a:cs typeface="Arial" panose="020B0604020202020204" pitchFamily="34" charset="0"/>
          </a:endParaRPr>
        </a:p>
      </dsp:txBody>
      <dsp:txXfrm rot="-5400000">
        <a:off x="3692333" y="108294"/>
        <a:ext cx="7745277" cy="1290425"/>
      </dsp:txXfrm>
    </dsp:sp>
    <dsp:sp modelId="{15B78BB6-79D5-45E3-8577-A18BDB751260}">
      <dsp:nvSpPr>
        <dsp:cNvPr id="0" name=""/>
        <dsp:cNvSpPr/>
      </dsp:nvSpPr>
      <dsp:spPr>
        <a:xfrm>
          <a:off x="259000" y="1241"/>
          <a:ext cx="3433333" cy="15045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GB" sz="1600" kern="1200" noProof="0" dirty="0">
              <a:latin typeface="Arial" panose="020B0604020202020204" pitchFamily="34" charset="0"/>
              <a:cs typeface="Arial" panose="020B0604020202020204" pitchFamily="34" charset="0"/>
            </a:rPr>
            <a:t>Systemic sclerosis</a:t>
          </a:r>
        </a:p>
      </dsp:txBody>
      <dsp:txXfrm>
        <a:off x="332445" y="74686"/>
        <a:ext cx="3286443" cy="1357641"/>
      </dsp:txXfrm>
    </dsp:sp>
    <dsp:sp modelId="{09F267D4-D29F-4243-8010-BF6C6979A3A6}">
      <dsp:nvSpPr>
        <dsp:cNvPr id="0" name=""/>
        <dsp:cNvSpPr/>
      </dsp:nvSpPr>
      <dsp:spPr>
        <a:xfrm rot="5400000">
          <a:off x="6927798" y="-1632013"/>
          <a:ext cx="1344155" cy="7815086"/>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noProof="0" dirty="0">
              <a:solidFill>
                <a:schemeClr val="accent2"/>
              </a:solidFill>
              <a:latin typeface="Arial" panose="020B0604020202020204" pitchFamily="34" charset="0"/>
              <a:cs typeface="Arial" panose="020B0604020202020204" pitchFamily="34" charset="0"/>
            </a:rPr>
            <a:t>A leading cause of </a:t>
          </a:r>
          <a:r>
            <a:rPr lang="en-GB" sz="1600" kern="1200" noProof="0" dirty="0" err="1">
              <a:solidFill>
                <a:schemeClr val="accent2"/>
              </a:solidFill>
              <a:latin typeface="Arial" panose="020B0604020202020204" pitchFamily="34" charset="0"/>
              <a:cs typeface="Arial" panose="020B0604020202020204" pitchFamily="34" charset="0"/>
            </a:rPr>
            <a:t>SSc</a:t>
          </a:r>
          <a:r>
            <a:rPr lang="en-GB" sz="1600" kern="1200" noProof="0" dirty="0">
              <a:solidFill>
                <a:schemeClr val="accent2"/>
              </a:solidFill>
              <a:latin typeface="Arial" panose="020B0604020202020204" pitchFamily="34" charset="0"/>
              <a:cs typeface="Arial" panose="020B0604020202020204" pitchFamily="34" charset="0"/>
            </a:rPr>
            <a:t>-related death</a:t>
          </a:r>
          <a:r>
            <a:rPr lang="en-GB" sz="1600" kern="1200" baseline="30000" noProof="0" dirty="0">
              <a:solidFill>
                <a:schemeClr val="accent2"/>
              </a:solidFill>
              <a:latin typeface="Arial" panose="020B0604020202020204" pitchFamily="34" charset="0"/>
              <a:cs typeface="Arial" panose="020B0604020202020204" pitchFamily="34" charset="0"/>
            </a:rPr>
            <a:t>2</a:t>
          </a:r>
          <a:endParaRPr lang="en-GB" sz="1600" kern="1200" noProof="0" dirty="0">
            <a:solidFill>
              <a:schemeClr val="accent2"/>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GB" sz="1600" kern="1200" noProof="0" dirty="0">
              <a:solidFill>
                <a:schemeClr val="accent2"/>
              </a:solidFill>
              <a:latin typeface="Arial" panose="020B0604020202020204" pitchFamily="34" charset="0"/>
              <a:cs typeface="Arial" panose="020B0604020202020204" pitchFamily="34" charset="0"/>
            </a:rPr>
            <a:t>High unmet medical need – no approved treatments</a:t>
          </a:r>
          <a:r>
            <a:rPr lang="en-GB" sz="1600" kern="1200" baseline="30000" noProof="0" dirty="0">
              <a:solidFill>
                <a:schemeClr val="accent2"/>
              </a:solidFill>
              <a:latin typeface="Arial" panose="020B0604020202020204" pitchFamily="34" charset="0"/>
              <a:cs typeface="Arial" panose="020B0604020202020204" pitchFamily="34" charset="0"/>
            </a:rPr>
            <a:t>1</a:t>
          </a:r>
        </a:p>
        <a:p>
          <a:pPr marL="171450" lvl="1" indent="-171450" algn="l" defTabSz="711200">
            <a:lnSpc>
              <a:spcPct val="90000"/>
            </a:lnSpc>
            <a:spcBef>
              <a:spcPct val="0"/>
            </a:spcBef>
            <a:spcAft>
              <a:spcPct val="15000"/>
            </a:spcAft>
            <a:buChar char="•"/>
          </a:pPr>
          <a:r>
            <a:rPr lang="en-NZ" sz="1600" kern="1200" baseline="0" noProof="0" dirty="0">
              <a:solidFill>
                <a:schemeClr val="accent2"/>
              </a:solidFill>
              <a:latin typeface="Arial" panose="020B0604020202020204" pitchFamily="34" charset="0"/>
              <a:cs typeface="Arial" panose="020B0604020202020204" pitchFamily="34" charset="0"/>
            </a:rPr>
            <a:t>Treatment requires inhibition of multiple pathways</a:t>
          </a:r>
          <a:r>
            <a:rPr lang="en-NZ" sz="1600" kern="1200" baseline="30000" noProof="0" dirty="0">
              <a:solidFill>
                <a:schemeClr val="accent2"/>
              </a:solidFill>
              <a:latin typeface="Arial" panose="020B0604020202020204" pitchFamily="34" charset="0"/>
              <a:cs typeface="Arial" panose="020B0604020202020204" pitchFamily="34" charset="0"/>
            </a:rPr>
            <a:t>3</a:t>
          </a:r>
          <a:endParaRPr lang="en-GB" sz="1600" kern="1200" baseline="0" noProof="0" dirty="0">
            <a:solidFill>
              <a:schemeClr val="accent2"/>
            </a:solidFill>
            <a:latin typeface="Arial" panose="020B0604020202020204" pitchFamily="34" charset="0"/>
            <a:cs typeface="Arial" panose="020B0604020202020204" pitchFamily="34" charset="0"/>
          </a:endParaRPr>
        </a:p>
        <a:p>
          <a:pPr marL="171450" lvl="1" indent="-171450" algn="l" defTabSz="711200" rtl="0">
            <a:lnSpc>
              <a:spcPct val="90000"/>
            </a:lnSpc>
            <a:spcBef>
              <a:spcPct val="0"/>
            </a:spcBef>
            <a:spcAft>
              <a:spcPct val="15000"/>
            </a:spcAft>
            <a:buChar char="•"/>
          </a:pPr>
          <a:r>
            <a:rPr lang="en-GB" sz="1600" kern="1200" noProof="0" dirty="0">
              <a:solidFill>
                <a:schemeClr val="accent2"/>
              </a:solidFill>
              <a:latin typeface="Arial" panose="020B0604020202020204" pitchFamily="34" charset="0"/>
              <a:cs typeface="Arial" panose="020B0604020202020204" pitchFamily="34" charset="0"/>
            </a:rPr>
            <a:t>Mechanisms of lung fibrosis show similarities with IPF</a:t>
          </a:r>
          <a:r>
            <a:rPr lang="en-GB" sz="1600" kern="1200" baseline="30000" noProof="0" dirty="0">
              <a:solidFill>
                <a:schemeClr val="accent2"/>
              </a:solidFill>
              <a:latin typeface="Arial" panose="020B0604020202020204" pitchFamily="34" charset="0"/>
              <a:cs typeface="Arial" panose="020B0604020202020204" pitchFamily="34" charset="0"/>
            </a:rPr>
            <a:t>4,5</a:t>
          </a:r>
          <a:endParaRPr lang="en-GB" sz="1600" kern="1200" noProof="0" dirty="0">
            <a:solidFill>
              <a:schemeClr val="accent2"/>
            </a:solidFill>
            <a:latin typeface="Arial" panose="020B0604020202020204" pitchFamily="34" charset="0"/>
            <a:cs typeface="Arial" panose="020B0604020202020204" pitchFamily="34" charset="0"/>
          </a:endParaRPr>
        </a:p>
      </dsp:txBody>
      <dsp:txXfrm rot="-5400000">
        <a:off x="3692333" y="1669068"/>
        <a:ext cx="7749470" cy="1212923"/>
      </dsp:txXfrm>
    </dsp:sp>
    <dsp:sp modelId="{DEE8B55F-08AA-4CD6-B87E-32901650FBCB}">
      <dsp:nvSpPr>
        <dsp:cNvPr id="0" name=""/>
        <dsp:cNvSpPr/>
      </dsp:nvSpPr>
      <dsp:spPr>
        <a:xfrm>
          <a:off x="259000" y="1595150"/>
          <a:ext cx="3433333" cy="136075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GB" sz="1600" kern="1200" noProof="0" dirty="0" err="1">
              <a:latin typeface="Arial" panose="020B0604020202020204" pitchFamily="34" charset="0"/>
              <a:cs typeface="Arial" panose="020B0604020202020204" pitchFamily="34" charset="0"/>
            </a:rPr>
            <a:t>SSc</a:t>
          </a:r>
          <a:r>
            <a:rPr lang="en-GB" sz="1600" kern="1200" noProof="0" dirty="0">
              <a:latin typeface="Arial" panose="020B0604020202020204" pitchFamily="34" charset="0"/>
              <a:cs typeface="Arial" panose="020B0604020202020204" pitchFamily="34" charset="0"/>
            </a:rPr>
            <a:t>-ILD</a:t>
          </a:r>
        </a:p>
      </dsp:txBody>
      <dsp:txXfrm>
        <a:off x="325427" y="1661577"/>
        <a:ext cx="3300479" cy="1227904"/>
      </dsp:txXfrm>
    </dsp:sp>
    <dsp:sp modelId="{5D32EDE2-BC48-4594-AE6B-1227E44E15F3}">
      <dsp:nvSpPr>
        <dsp:cNvPr id="0" name=""/>
        <dsp:cNvSpPr/>
      </dsp:nvSpPr>
      <dsp:spPr>
        <a:xfrm rot="5400000">
          <a:off x="6952953" y="-169472"/>
          <a:ext cx="1293846" cy="7815086"/>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noProof="0" dirty="0">
              <a:solidFill>
                <a:schemeClr val="accent2"/>
              </a:solidFill>
              <a:latin typeface="Arial" panose="020B0604020202020204" pitchFamily="34" charset="0"/>
              <a:cs typeface="Arial" panose="020B0604020202020204" pitchFamily="34" charset="0"/>
            </a:rPr>
            <a:t>Antifibrotic efficacy proven in patients with IPF</a:t>
          </a:r>
          <a:r>
            <a:rPr lang="en-GB" sz="1600" kern="1200" baseline="30000" noProof="0" dirty="0">
              <a:solidFill>
                <a:schemeClr val="accent2"/>
              </a:solidFill>
              <a:latin typeface="Arial" panose="020B0604020202020204" pitchFamily="34" charset="0"/>
              <a:cs typeface="Arial" panose="020B0604020202020204" pitchFamily="34" charset="0"/>
            </a:rPr>
            <a:t>6</a:t>
          </a:r>
        </a:p>
        <a:p>
          <a:pPr marL="171450" lvl="1" indent="-171450" algn="l" defTabSz="711200" rtl="0">
            <a:lnSpc>
              <a:spcPct val="90000"/>
            </a:lnSpc>
            <a:spcBef>
              <a:spcPct val="0"/>
            </a:spcBef>
            <a:spcAft>
              <a:spcPct val="15000"/>
            </a:spcAft>
            <a:buChar char="•"/>
          </a:pPr>
          <a:r>
            <a:rPr lang="en-GB" sz="1600" kern="1200" noProof="0" dirty="0">
              <a:solidFill>
                <a:schemeClr val="accent2"/>
              </a:solidFill>
              <a:latin typeface="Arial" panose="020B0604020202020204" pitchFamily="34" charset="0"/>
              <a:cs typeface="Arial" panose="020B0604020202020204" pitchFamily="34" charset="0"/>
            </a:rPr>
            <a:t>Preclinical evidence for efficacy in models of SSc and SSc-ILD</a:t>
          </a:r>
          <a:r>
            <a:rPr lang="en-GB" sz="1600" kern="1200" baseline="30000" noProof="0" dirty="0">
              <a:solidFill>
                <a:schemeClr val="accent2"/>
              </a:solidFill>
              <a:latin typeface="Arial" panose="020B0604020202020204" pitchFamily="34" charset="0"/>
              <a:cs typeface="Arial" panose="020B0604020202020204" pitchFamily="34" charset="0"/>
            </a:rPr>
            <a:t>7,8</a:t>
          </a:r>
        </a:p>
      </dsp:txBody>
      <dsp:txXfrm rot="-5400000">
        <a:off x="3692333" y="3154308"/>
        <a:ext cx="7751926" cy="1167526"/>
      </dsp:txXfrm>
    </dsp:sp>
    <dsp:sp modelId="{B2DF84E7-5E28-41F4-95C8-CE37EDB2065C}">
      <dsp:nvSpPr>
        <dsp:cNvPr id="0" name=""/>
        <dsp:cNvSpPr/>
      </dsp:nvSpPr>
      <dsp:spPr>
        <a:xfrm>
          <a:off x="259000" y="3045286"/>
          <a:ext cx="3433333" cy="138556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GB" sz="1600" kern="1200" noProof="0" dirty="0">
              <a:latin typeface="Arial" panose="020B0604020202020204" pitchFamily="34" charset="0"/>
              <a:cs typeface="Arial" panose="020B0604020202020204" pitchFamily="34" charset="0"/>
            </a:rPr>
            <a:t>Nintedanib</a:t>
          </a:r>
        </a:p>
      </dsp:txBody>
      <dsp:txXfrm>
        <a:off x="326638" y="3112924"/>
        <a:ext cx="3298057" cy="1250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6EE38-6497-43AA-8756-BE1A2CA0E5D8}">
      <dsp:nvSpPr>
        <dsp:cNvPr id="0" name=""/>
        <dsp:cNvSpPr/>
      </dsp:nvSpPr>
      <dsp:spPr>
        <a:xfrm>
          <a:off x="-5268357" y="-812679"/>
          <a:ext cx="6318845" cy="6318845"/>
        </a:xfrm>
        <a:prstGeom prst="blockArc">
          <a:avLst>
            <a:gd name="adj1" fmla="val 18900000"/>
            <a:gd name="adj2" fmla="val 2700000"/>
            <a:gd name="adj3" fmla="val 34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A79200-6A30-49DB-B191-8BA3AEE0BACA}">
      <dsp:nvSpPr>
        <dsp:cNvPr id="0" name=""/>
        <dsp:cNvSpPr/>
      </dsp:nvSpPr>
      <dsp:spPr>
        <a:xfrm>
          <a:off x="689264" y="205846"/>
          <a:ext cx="10256574" cy="1215162"/>
        </a:xfrm>
        <a:prstGeom prst="rect">
          <a:avLst/>
        </a:prstGeom>
        <a:solidFill>
          <a:srgbClr val="77869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5091"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Some patients with non-IPF ILDs develop a progressive fibrosing phenotype characterised by increasing extent of fibrosis on HRCT, decline in lung function, worsening quality of life, and early mortality</a:t>
          </a:r>
          <a:r>
            <a:rPr lang="en-GB" sz="2000" kern="1200" baseline="30000" dirty="0">
              <a:latin typeface="Arial" panose="020B0604020202020204" pitchFamily="34" charset="0"/>
              <a:cs typeface="Arial" panose="020B0604020202020204" pitchFamily="34" charset="0"/>
            </a:rPr>
            <a:t>1,2</a:t>
          </a:r>
          <a:endParaRPr lang="en-GB" sz="2000" kern="1200" baseline="30000" dirty="0">
            <a:solidFill>
              <a:sysClr val="window" lastClr="FFFFFF"/>
            </a:solidFill>
            <a:latin typeface="Arial" panose="020B0604020202020204" pitchFamily="34" charset="0"/>
            <a:ea typeface="+mn-ea"/>
            <a:cs typeface="Arial" panose="020B0604020202020204" pitchFamily="34" charset="0"/>
          </a:endParaRPr>
        </a:p>
      </dsp:txBody>
      <dsp:txXfrm>
        <a:off x="689264" y="205846"/>
        <a:ext cx="10256574" cy="1215162"/>
      </dsp:txXfrm>
    </dsp:sp>
    <dsp:sp modelId="{E705B0BC-1DCC-4EB6-9351-B469AEB47E1A}">
      <dsp:nvSpPr>
        <dsp:cNvPr id="0" name=""/>
        <dsp:cNvSpPr/>
      </dsp:nvSpPr>
      <dsp:spPr>
        <a:xfrm>
          <a:off x="26961" y="151124"/>
          <a:ext cx="1324607" cy="1324607"/>
        </a:xfrm>
        <a:prstGeom prst="ellipse">
          <a:avLst/>
        </a:prstGeom>
        <a:solidFill>
          <a:sysClr val="window" lastClr="FFFFFF">
            <a:hueOff val="0"/>
            <a:satOff val="0"/>
            <a:lumOff val="0"/>
            <a:alphaOff val="0"/>
          </a:sysClr>
        </a:solidFill>
        <a:ln w="25400" cap="flat" cmpd="sng" algn="ctr">
          <a:solidFill>
            <a:srgbClr val="77869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D6E7023-9D2D-47E2-BBC0-7B364D47DED9}">
      <dsp:nvSpPr>
        <dsp:cNvPr id="0" name=""/>
        <dsp:cNvSpPr/>
      </dsp:nvSpPr>
      <dsp:spPr>
        <a:xfrm>
          <a:off x="1030481" y="1714089"/>
          <a:ext cx="9915357" cy="1215162"/>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5091"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Non-clinical studies had shown that there are commonalities in pathogenic pathways across fibrosing ILDs and that nintedanib inhibits processes involved in the progression of pulmonary fibrosis, irrespective of the trigger</a:t>
          </a:r>
          <a:r>
            <a:rPr lang="en-GB" sz="2000" kern="1200" baseline="30000" dirty="0">
              <a:latin typeface="Arial" panose="020B0604020202020204" pitchFamily="34" charset="0"/>
              <a:cs typeface="Arial" panose="020B0604020202020204" pitchFamily="34" charset="0"/>
            </a:rPr>
            <a:t>3</a:t>
          </a:r>
          <a:endParaRPr lang="en-GB" sz="2000" b="0" strike="noStrike" kern="1200" baseline="30000" dirty="0">
            <a:solidFill>
              <a:sysClr val="window" lastClr="FFFFFF"/>
            </a:solidFill>
            <a:latin typeface="Arial" panose="020B0604020202020204" pitchFamily="34" charset="0"/>
            <a:ea typeface="+mn-ea"/>
            <a:cs typeface="Arial" panose="020B0604020202020204" pitchFamily="34" charset="0"/>
          </a:endParaRPr>
        </a:p>
      </dsp:txBody>
      <dsp:txXfrm>
        <a:off x="1030481" y="1714089"/>
        <a:ext cx="9915357" cy="1215162"/>
      </dsp:txXfrm>
    </dsp:sp>
    <dsp:sp modelId="{EC4B103B-F653-4DCD-A672-42578B3E9E7D}">
      <dsp:nvSpPr>
        <dsp:cNvPr id="0" name=""/>
        <dsp:cNvSpPr/>
      </dsp:nvSpPr>
      <dsp:spPr>
        <a:xfrm>
          <a:off x="368177" y="1659411"/>
          <a:ext cx="1324607" cy="1324607"/>
        </a:xfrm>
        <a:prstGeom prst="ellipse">
          <a:avLst/>
        </a:prstGeom>
        <a:solidFill>
          <a:sysClr val="window" lastClr="FFFFFF">
            <a:hueOff val="0"/>
            <a:satOff val="0"/>
            <a:lumOff val="0"/>
            <a:alphaOff val="0"/>
          </a:sysClr>
        </a:solidFill>
        <a:ln w="25400" cap="flat" cmpd="sng" algn="ctr">
          <a:solidFill>
            <a:srgbClr val="8064A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7D64658-9204-4849-A7DE-655AA9B0D68F}">
      <dsp:nvSpPr>
        <dsp:cNvPr id="0" name=""/>
        <dsp:cNvSpPr/>
      </dsp:nvSpPr>
      <dsp:spPr>
        <a:xfrm>
          <a:off x="689264" y="3247413"/>
          <a:ext cx="10256574" cy="1215162"/>
        </a:xfrm>
        <a:prstGeom prst="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5091"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This suggested that nintedanib would reduce the progression of fibrosis in patients with non-IPF progressive fibrosing ILDs</a:t>
          </a:r>
          <a:endParaRPr lang="en-GB" sz="2000" kern="1200" baseline="30000" dirty="0">
            <a:solidFill>
              <a:sysClr val="window" lastClr="FFFFFF"/>
            </a:solidFill>
            <a:latin typeface="Arial" panose="020B0604020202020204" pitchFamily="34" charset="0"/>
            <a:ea typeface="+mn-ea"/>
            <a:cs typeface="Arial" panose="020B0604020202020204" pitchFamily="34" charset="0"/>
          </a:endParaRPr>
        </a:p>
      </dsp:txBody>
      <dsp:txXfrm>
        <a:off x="689264" y="3247413"/>
        <a:ext cx="10256574" cy="1215162"/>
      </dsp:txXfrm>
    </dsp:sp>
    <dsp:sp modelId="{ACCB973E-0ABB-4553-8829-07E4501D002D}">
      <dsp:nvSpPr>
        <dsp:cNvPr id="0" name=""/>
        <dsp:cNvSpPr/>
      </dsp:nvSpPr>
      <dsp:spPr>
        <a:xfrm>
          <a:off x="26961" y="3192691"/>
          <a:ext cx="1324607" cy="1324607"/>
        </a:xfrm>
        <a:prstGeom prst="ellipse">
          <a:avLst/>
        </a:prstGeom>
        <a:solidFill>
          <a:sysClr val="window" lastClr="FFFFFF">
            <a:hueOff val="0"/>
            <a:satOff val="0"/>
            <a:lumOff val="0"/>
            <a:alphaOff val="0"/>
          </a:sysClr>
        </a:solidFill>
        <a:ln w="25400" cap="flat" cmpd="sng" algn="ctr">
          <a:solidFill>
            <a:srgbClr val="4BACC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48D9E-E51B-4320-A90E-B394C3C3A67D}">
      <dsp:nvSpPr>
        <dsp:cNvPr id="0" name=""/>
        <dsp:cNvSpPr/>
      </dsp:nvSpPr>
      <dsp:spPr>
        <a:xfrm rot="5400000">
          <a:off x="-236795" y="238852"/>
          <a:ext cx="1578634" cy="1105044"/>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1</a:t>
          </a:r>
        </a:p>
      </dsp:txBody>
      <dsp:txXfrm rot="-5400000">
        <a:off x="0" y="554579"/>
        <a:ext cx="1105044" cy="473590"/>
      </dsp:txXfrm>
    </dsp:sp>
    <dsp:sp modelId="{4688CAAF-238F-4C6C-B4E4-290D369A7383}">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vi-VN" sz="3300" kern="1200"/>
            <a:t>Tiếp cận chẩn đoán ILD</a:t>
          </a:r>
          <a:endParaRPr lang="en-US" sz="3300" kern="1200"/>
        </a:p>
      </dsp:txBody>
      <dsp:txXfrm rot="-5400000">
        <a:off x="1105044" y="52149"/>
        <a:ext cx="9360464" cy="925930"/>
      </dsp:txXfrm>
    </dsp:sp>
    <dsp:sp modelId="{612AF839-A7CE-4D70-9B5B-0214BDE0D91D}">
      <dsp:nvSpPr>
        <dsp:cNvPr id="0" name=""/>
        <dsp:cNvSpPr/>
      </dsp:nvSpPr>
      <dsp:spPr>
        <a:xfrm rot="5400000">
          <a:off x="-236795" y="1623146"/>
          <a:ext cx="1578634" cy="1105044"/>
        </a:xfrm>
        <a:prstGeom prst="chevron">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2</a:t>
          </a:r>
        </a:p>
      </dsp:txBody>
      <dsp:txXfrm rot="-5400000">
        <a:off x="0" y="1938873"/>
        <a:ext cx="1105044" cy="473590"/>
      </dsp:txXfrm>
    </dsp:sp>
    <dsp:sp modelId="{AE5C2516-7B09-41CD-B3A9-0BD3ED3B6300}">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US" sz="3300" b="0" kern="1200" dirty="0" err="1">
              <a:latin typeface="Arial" panose="020B0604020202020204" pitchFamily="34" charset="0"/>
              <a:cs typeface="Arial" panose="020B0604020202020204" pitchFamily="34" charset="0"/>
            </a:rPr>
            <a:t>Chẩn</a:t>
          </a:r>
          <a:r>
            <a:rPr lang="en-US" sz="3300" b="0" kern="1200" dirty="0">
              <a:latin typeface="Arial" panose="020B0604020202020204" pitchFamily="34" charset="0"/>
              <a:cs typeface="Arial" panose="020B0604020202020204" pitchFamily="34" charset="0"/>
            </a:rPr>
            <a:t> </a:t>
          </a:r>
          <a:r>
            <a:rPr lang="en-US" sz="3300" b="0" kern="1200" dirty="0" err="1">
              <a:latin typeface="Arial" panose="020B0604020202020204" pitchFamily="34" charset="0"/>
              <a:cs typeface="Arial" panose="020B0604020202020204" pitchFamily="34" charset="0"/>
            </a:rPr>
            <a:t>đoán</a:t>
          </a:r>
          <a:r>
            <a:rPr lang="en-US" sz="3300" b="0" kern="1200" dirty="0">
              <a:latin typeface="Arial" panose="020B0604020202020204" pitchFamily="34" charset="0"/>
              <a:cs typeface="Arial" panose="020B0604020202020204" pitchFamily="34" charset="0"/>
            </a:rPr>
            <a:t> </a:t>
          </a:r>
          <a:r>
            <a:rPr lang="en-US" sz="3300" b="0" kern="1200" dirty="0" err="1">
              <a:latin typeface="Arial" panose="020B0604020202020204" pitchFamily="34" charset="0"/>
              <a:cs typeface="Arial" panose="020B0604020202020204" pitchFamily="34" charset="0"/>
            </a:rPr>
            <a:t>và</a:t>
          </a:r>
          <a:r>
            <a:rPr lang="en-US" sz="3300" b="0" kern="1200" dirty="0">
              <a:latin typeface="Arial" panose="020B0604020202020204" pitchFamily="34" charset="0"/>
              <a:cs typeface="Arial" panose="020B0604020202020204" pitchFamily="34" charset="0"/>
            </a:rPr>
            <a:t> </a:t>
          </a:r>
          <a:r>
            <a:rPr lang="vi-VN" sz="3300" b="0" kern="1200" dirty="0">
              <a:latin typeface="Arial" panose="020B0604020202020204" pitchFamily="34" charset="0"/>
              <a:cs typeface="Arial" panose="020B0604020202020204" pitchFamily="34" charset="0"/>
            </a:rPr>
            <a:t>điều trị </a:t>
          </a:r>
          <a:r>
            <a:rPr lang="en-US" sz="3300" b="0" kern="1200" dirty="0">
              <a:latin typeface="Arial" panose="020B0604020202020204" pitchFamily="34" charset="0"/>
              <a:cs typeface="Arial" panose="020B0604020202020204" pitchFamily="34" charset="0"/>
            </a:rPr>
            <a:t>IPF</a:t>
          </a:r>
          <a:endParaRPr lang="en-US" sz="3300" kern="1200" dirty="0"/>
        </a:p>
      </dsp:txBody>
      <dsp:txXfrm rot="-5400000">
        <a:off x="1105044" y="1436443"/>
        <a:ext cx="9360464" cy="925930"/>
      </dsp:txXfrm>
    </dsp:sp>
    <dsp:sp modelId="{1619752B-7719-4387-BCEE-D13FC47752DE}">
      <dsp:nvSpPr>
        <dsp:cNvPr id="0" name=""/>
        <dsp:cNvSpPr/>
      </dsp:nvSpPr>
      <dsp:spPr>
        <a:xfrm rot="5400000">
          <a:off x="-236795" y="3007440"/>
          <a:ext cx="1578634" cy="1105044"/>
        </a:xfrm>
        <a:prstGeom prst="chevron">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3</a:t>
          </a:r>
        </a:p>
      </dsp:txBody>
      <dsp:txXfrm rot="-5400000">
        <a:off x="0" y="3323167"/>
        <a:ext cx="1105044" cy="473590"/>
      </dsp:txXfrm>
    </dsp:sp>
    <dsp:sp modelId="{04AE6B65-375F-4A7B-A4BC-9B63E54A6C0C}">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vi-VN" sz="3300" kern="1200" dirty="0">
              <a:latin typeface="+mn-lt"/>
              <a:cs typeface="Calibri" panose="020F0502020204030204" pitchFamily="34" charset="0"/>
            </a:rPr>
            <a:t>Các bệnh lý phổi kẽ</a:t>
          </a:r>
          <a:r>
            <a:rPr lang="en-US" sz="3300" kern="1200" dirty="0">
              <a:latin typeface="+mn-lt"/>
              <a:cs typeface="Calibri" panose="020F0502020204030204" pitchFamily="34" charset="0"/>
            </a:rPr>
            <a:t> </a:t>
          </a:r>
          <a:r>
            <a:rPr lang="en-US" sz="3300" kern="1200" dirty="0" err="1">
              <a:latin typeface="+mn-lt"/>
              <a:cs typeface="Calibri" panose="020F0502020204030204" pitchFamily="34" charset="0"/>
            </a:rPr>
            <a:t>xơ</a:t>
          </a:r>
          <a:r>
            <a:rPr lang="en-US" sz="3300" kern="1200" dirty="0">
              <a:latin typeface="+mn-lt"/>
              <a:cs typeface="Calibri" panose="020F0502020204030204" pitchFamily="34" charset="0"/>
            </a:rPr>
            <a:t> </a:t>
          </a:r>
          <a:r>
            <a:rPr lang="en-US" sz="3300" kern="1200" dirty="0" err="1">
              <a:latin typeface="+mn-lt"/>
              <a:cs typeface="Calibri" panose="020F0502020204030204" pitchFamily="34" charset="0"/>
            </a:rPr>
            <a:t>hóa</a:t>
          </a:r>
          <a:r>
            <a:rPr lang="en-US" sz="3300" kern="1200" dirty="0">
              <a:latin typeface="+mn-lt"/>
              <a:cs typeface="Calibri" panose="020F0502020204030204" pitchFamily="34" charset="0"/>
            </a:rPr>
            <a:t> </a:t>
          </a:r>
          <a:r>
            <a:rPr lang="en-US" sz="3300" kern="1200" dirty="0" err="1">
              <a:latin typeface="+mn-lt"/>
              <a:cs typeface="Calibri" panose="020F0502020204030204" pitchFamily="34" charset="0"/>
            </a:rPr>
            <a:t>tiến</a:t>
          </a:r>
          <a:r>
            <a:rPr lang="en-US" sz="3300" kern="1200" dirty="0">
              <a:latin typeface="+mn-lt"/>
              <a:cs typeface="Calibri" panose="020F0502020204030204" pitchFamily="34" charset="0"/>
            </a:rPr>
            <a:t> </a:t>
          </a:r>
          <a:r>
            <a:rPr lang="en-US" sz="3300" kern="1200" dirty="0" err="1">
              <a:latin typeface="+mn-lt"/>
              <a:cs typeface="Calibri" panose="020F0502020204030204" pitchFamily="34" charset="0"/>
            </a:rPr>
            <a:t>triển</a:t>
          </a:r>
          <a:r>
            <a:rPr lang="vi-VN" sz="3300" kern="1200" dirty="0">
              <a:latin typeface="+mn-lt"/>
              <a:cs typeface="Calibri" panose="020F0502020204030204" pitchFamily="34" charset="0"/>
            </a:rPr>
            <a:t> </a:t>
          </a:r>
          <a:r>
            <a:rPr lang="en-US" sz="3300" kern="1200" dirty="0" err="1">
              <a:latin typeface="+mn-lt"/>
              <a:cs typeface="Calibri" panose="020F0502020204030204" pitchFamily="34" charset="0"/>
            </a:rPr>
            <a:t>thường</a:t>
          </a:r>
          <a:r>
            <a:rPr lang="vi-VN" sz="3300" kern="1200" dirty="0">
              <a:latin typeface="+mn-lt"/>
              <a:cs typeface="Calibri" panose="020F0502020204030204" pitchFamily="34" charset="0"/>
            </a:rPr>
            <a:t> gặp</a:t>
          </a:r>
          <a:endParaRPr lang="en-US" sz="3300" kern="1200" dirty="0">
            <a:latin typeface="+mn-lt"/>
            <a:cs typeface="Calibri" panose="020F0502020204030204" pitchFamily="34" charset="0"/>
          </a:endParaRPr>
        </a:p>
      </dsp:txBody>
      <dsp:txXfrm rot="-5400000">
        <a:off x="1105044" y="2820736"/>
        <a:ext cx="9360464" cy="925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48D9E-E51B-4320-A90E-B394C3C3A67D}">
      <dsp:nvSpPr>
        <dsp:cNvPr id="0" name=""/>
        <dsp:cNvSpPr/>
      </dsp:nvSpPr>
      <dsp:spPr>
        <a:xfrm rot="5400000">
          <a:off x="-236795" y="238852"/>
          <a:ext cx="1578634" cy="1105044"/>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1</a:t>
          </a:r>
        </a:p>
      </dsp:txBody>
      <dsp:txXfrm rot="-5400000">
        <a:off x="0" y="554579"/>
        <a:ext cx="1105044" cy="473590"/>
      </dsp:txXfrm>
    </dsp:sp>
    <dsp:sp modelId="{4688CAAF-238F-4C6C-B4E4-290D369A7383}">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vi-VN" sz="3500" kern="1200"/>
            <a:t>Tiếp cận chẩn đoán ILD</a:t>
          </a:r>
          <a:endParaRPr lang="en-US" sz="3500" kern="1200"/>
        </a:p>
      </dsp:txBody>
      <dsp:txXfrm rot="-5400000">
        <a:off x="1105044" y="52149"/>
        <a:ext cx="9360464" cy="925930"/>
      </dsp:txXfrm>
    </dsp:sp>
    <dsp:sp modelId="{612AF839-A7CE-4D70-9B5B-0214BDE0D91D}">
      <dsp:nvSpPr>
        <dsp:cNvPr id="0" name=""/>
        <dsp:cNvSpPr/>
      </dsp:nvSpPr>
      <dsp:spPr>
        <a:xfrm rot="5400000">
          <a:off x="-236795" y="1623146"/>
          <a:ext cx="1578634" cy="1105044"/>
        </a:xfrm>
        <a:prstGeom prst="chevron">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2</a:t>
          </a:r>
        </a:p>
      </dsp:txBody>
      <dsp:txXfrm rot="-5400000">
        <a:off x="0" y="1938873"/>
        <a:ext cx="1105044" cy="473590"/>
      </dsp:txXfrm>
    </dsp:sp>
    <dsp:sp modelId="{AE5C2516-7B09-41CD-B3A9-0BD3ED3B6300}">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b="0" kern="1200" dirty="0" err="1">
              <a:solidFill>
                <a:schemeClr val="bg1">
                  <a:lumMod val="85000"/>
                </a:schemeClr>
              </a:solidFill>
              <a:latin typeface="Arial" panose="020B0604020202020204" pitchFamily="34" charset="0"/>
              <a:cs typeface="Arial" panose="020B0604020202020204" pitchFamily="34" charset="0"/>
            </a:rPr>
            <a:t>Chẩn</a:t>
          </a:r>
          <a:r>
            <a:rPr lang="en-US" sz="3500" b="0" kern="1200" dirty="0">
              <a:solidFill>
                <a:schemeClr val="bg1">
                  <a:lumMod val="85000"/>
                </a:schemeClr>
              </a:solidFill>
              <a:latin typeface="Arial" panose="020B0604020202020204" pitchFamily="34" charset="0"/>
              <a:cs typeface="Arial" panose="020B0604020202020204" pitchFamily="34" charset="0"/>
            </a:rPr>
            <a:t> </a:t>
          </a:r>
          <a:r>
            <a:rPr lang="en-US" sz="3500" b="0" kern="1200" dirty="0" err="1">
              <a:solidFill>
                <a:schemeClr val="bg1">
                  <a:lumMod val="85000"/>
                </a:schemeClr>
              </a:solidFill>
              <a:latin typeface="Arial" panose="020B0604020202020204" pitchFamily="34" charset="0"/>
              <a:cs typeface="Arial" panose="020B0604020202020204" pitchFamily="34" charset="0"/>
            </a:rPr>
            <a:t>đoán</a:t>
          </a:r>
          <a:r>
            <a:rPr lang="en-US" sz="3500" b="0" kern="1200" dirty="0">
              <a:solidFill>
                <a:schemeClr val="bg1">
                  <a:lumMod val="85000"/>
                </a:schemeClr>
              </a:solidFill>
              <a:latin typeface="Arial" panose="020B0604020202020204" pitchFamily="34" charset="0"/>
              <a:cs typeface="Arial" panose="020B0604020202020204" pitchFamily="34" charset="0"/>
            </a:rPr>
            <a:t> </a:t>
          </a:r>
          <a:r>
            <a:rPr lang="en-US" sz="3500" b="0" kern="1200" dirty="0" err="1">
              <a:solidFill>
                <a:schemeClr val="bg1">
                  <a:lumMod val="85000"/>
                </a:schemeClr>
              </a:solidFill>
              <a:latin typeface="Arial" panose="020B0604020202020204" pitchFamily="34" charset="0"/>
              <a:cs typeface="Arial" panose="020B0604020202020204" pitchFamily="34" charset="0"/>
            </a:rPr>
            <a:t>và</a:t>
          </a:r>
          <a:r>
            <a:rPr lang="en-US" sz="3500" b="0" kern="1200" dirty="0">
              <a:solidFill>
                <a:schemeClr val="bg1">
                  <a:lumMod val="85000"/>
                </a:schemeClr>
              </a:solidFill>
              <a:latin typeface="Arial" panose="020B0604020202020204" pitchFamily="34" charset="0"/>
              <a:cs typeface="Arial" panose="020B0604020202020204" pitchFamily="34" charset="0"/>
            </a:rPr>
            <a:t> </a:t>
          </a:r>
          <a:r>
            <a:rPr lang="vi-VN" sz="3500" b="0" kern="1200" dirty="0">
              <a:solidFill>
                <a:schemeClr val="bg1">
                  <a:lumMod val="85000"/>
                </a:schemeClr>
              </a:solidFill>
              <a:latin typeface="Arial" panose="020B0604020202020204" pitchFamily="34" charset="0"/>
              <a:cs typeface="Arial" panose="020B0604020202020204" pitchFamily="34" charset="0"/>
            </a:rPr>
            <a:t>điều trị </a:t>
          </a:r>
          <a:r>
            <a:rPr lang="en-US" sz="3500" b="0" kern="1200" dirty="0">
              <a:solidFill>
                <a:schemeClr val="bg1">
                  <a:lumMod val="85000"/>
                </a:schemeClr>
              </a:solidFill>
              <a:latin typeface="Arial" panose="020B0604020202020204" pitchFamily="34" charset="0"/>
              <a:cs typeface="Arial" panose="020B0604020202020204" pitchFamily="34" charset="0"/>
            </a:rPr>
            <a:t>IPF</a:t>
          </a:r>
          <a:endParaRPr lang="en-US" sz="3500" kern="1200" dirty="0">
            <a:solidFill>
              <a:schemeClr val="bg1">
                <a:lumMod val="85000"/>
              </a:schemeClr>
            </a:solidFill>
          </a:endParaRPr>
        </a:p>
      </dsp:txBody>
      <dsp:txXfrm rot="-5400000">
        <a:off x="1105044" y="1436443"/>
        <a:ext cx="9360464" cy="925930"/>
      </dsp:txXfrm>
    </dsp:sp>
    <dsp:sp modelId="{1619752B-7719-4387-BCEE-D13FC47752DE}">
      <dsp:nvSpPr>
        <dsp:cNvPr id="0" name=""/>
        <dsp:cNvSpPr/>
      </dsp:nvSpPr>
      <dsp:spPr>
        <a:xfrm rot="5400000">
          <a:off x="-236795" y="3007440"/>
          <a:ext cx="1578634" cy="1105044"/>
        </a:xfrm>
        <a:prstGeom prst="chevron">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3</a:t>
          </a:r>
        </a:p>
      </dsp:txBody>
      <dsp:txXfrm rot="-5400000">
        <a:off x="0" y="3323167"/>
        <a:ext cx="1105044" cy="473590"/>
      </dsp:txXfrm>
    </dsp:sp>
    <dsp:sp modelId="{04AE6B65-375F-4A7B-A4BC-9B63E54A6C0C}">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vi-VN" sz="3500" kern="1200" dirty="0">
              <a:solidFill>
                <a:schemeClr val="bg1">
                  <a:lumMod val="85000"/>
                </a:schemeClr>
              </a:solidFill>
              <a:latin typeface="Calibri" panose="020F0502020204030204" pitchFamily="34" charset="0"/>
              <a:cs typeface="Calibri" panose="020F0502020204030204" pitchFamily="34" charset="0"/>
            </a:rPr>
            <a:t>Các bệnh lý phổi kẽ</a:t>
          </a:r>
          <a:r>
            <a:rPr lang="en-US" sz="3500" kern="1200" dirty="0">
              <a:solidFill>
                <a:schemeClr val="bg1">
                  <a:lumMod val="85000"/>
                </a:schemeClr>
              </a:solidFill>
              <a:latin typeface="Calibri" panose="020F0502020204030204" pitchFamily="34" charset="0"/>
              <a:cs typeface="Calibri" panose="020F0502020204030204" pitchFamily="34" charset="0"/>
            </a:rPr>
            <a:t> </a:t>
          </a:r>
          <a:r>
            <a:rPr lang="en-US" sz="3500" kern="1200" dirty="0" err="1">
              <a:solidFill>
                <a:schemeClr val="bg1">
                  <a:lumMod val="85000"/>
                </a:schemeClr>
              </a:solidFill>
              <a:latin typeface="Calibri" panose="020F0502020204030204" pitchFamily="34" charset="0"/>
              <a:cs typeface="Calibri" panose="020F0502020204030204" pitchFamily="34" charset="0"/>
            </a:rPr>
            <a:t>xơ</a:t>
          </a:r>
          <a:r>
            <a:rPr lang="en-US" sz="3500" kern="1200" dirty="0">
              <a:solidFill>
                <a:schemeClr val="bg1">
                  <a:lumMod val="85000"/>
                </a:schemeClr>
              </a:solidFill>
              <a:latin typeface="Calibri" panose="020F0502020204030204" pitchFamily="34" charset="0"/>
              <a:cs typeface="Calibri" panose="020F0502020204030204" pitchFamily="34" charset="0"/>
            </a:rPr>
            <a:t> </a:t>
          </a:r>
          <a:r>
            <a:rPr lang="en-US" sz="3500" kern="1200" dirty="0" err="1">
              <a:solidFill>
                <a:schemeClr val="bg1">
                  <a:lumMod val="85000"/>
                </a:schemeClr>
              </a:solidFill>
              <a:latin typeface="Calibri" panose="020F0502020204030204" pitchFamily="34" charset="0"/>
              <a:cs typeface="Calibri" panose="020F0502020204030204" pitchFamily="34" charset="0"/>
            </a:rPr>
            <a:t>hóa</a:t>
          </a:r>
          <a:r>
            <a:rPr lang="en-US" sz="3500" kern="1200" dirty="0">
              <a:solidFill>
                <a:schemeClr val="bg1">
                  <a:lumMod val="85000"/>
                </a:schemeClr>
              </a:solidFill>
              <a:latin typeface="Calibri" panose="020F0502020204030204" pitchFamily="34" charset="0"/>
              <a:cs typeface="Calibri" panose="020F0502020204030204" pitchFamily="34" charset="0"/>
            </a:rPr>
            <a:t> </a:t>
          </a:r>
          <a:r>
            <a:rPr lang="en-US" sz="3500" kern="1200" dirty="0" err="1">
              <a:solidFill>
                <a:schemeClr val="bg1">
                  <a:lumMod val="85000"/>
                </a:schemeClr>
              </a:solidFill>
              <a:latin typeface="Calibri" panose="020F0502020204030204" pitchFamily="34" charset="0"/>
              <a:cs typeface="Calibri" panose="020F0502020204030204" pitchFamily="34" charset="0"/>
            </a:rPr>
            <a:t>tiến</a:t>
          </a:r>
          <a:r>
            <a:rPr lang="en-US" sz="3500" kern="1200" dirty="0">
              <a:solidFill>
                <a:schemeClr val="bg1">
                  <a:lumMod val="85000"/>
                </a:schemeClr>
              </a:solidFill>
              <a:latin typeface="Calibri" panose="020F0502020204030204" pitchFamily="34" charset="0"/>
              <a:cs typeface="Calibri" panose="020F0502020204030204" pitchFamily="34" charset="0"/>
            </a:rPr>
            <a:t> </a:t>
          </a:r>
          <a:r>
            <a:rPr lang="en-US" sz="3500" kern="1200" dirty="0" err="1">
              <a:solidFill>
                <a:schemeClr val="bg1">
                  <a:lumMod val="85000"/>
                </a:schemeClr>
              </a:solidFill>
              <a:latin typeface="Calibri" panose="020F0502020204030204" pitchFamily="34" charset="0"/>
              <a:cs typeface="Calibri" panose="020F0502020204030204" pitchFamily="34" charset="0"/>
            </a:rPr>
            <a:t>triển</a:t>
          </a:r>
          <a:r>
            <a:rPr lang="vi-VN" sz="3500" kern="1200" dirty="0">
              <a:solidFill>
                <a:schemeClr val="bg1">
                  <a:lumMod val="85000"/>
                </a:schemeClr>
              </a:solidFill>
              <a:latin typeface="Calibri" panose="020F0502020204030204" pitchFamily="34" charset="0"/>
              <a:cs typeface="Calibri" panose="020F0502020204030204" pitchFamily="34" charset="0"/>
            </a:rPr>
            <a:t> </a:t>
          </a:r>
          <a:r>
            <a:rPr lang="en-US" sz="3500" kern="1200" dirty="0" err="1">
              <a:solidFill>
                <a:schemeClr val="bg1">
                  <a:lumMod val="85000"/>
                </a:schemeClr>
              </a:solidFill>
              <a:latin typeface="Calibri" panose="020F0502020204030204" pitchFamily="34" charset="0"/>
              <a:cs typeface="Calibri" panose="020F0502020204030204" pitchFamily="34" charset="0"/>
            </a:rPr>
            <a:t>thường</a:t>
          </a:r>
          <a:r>
            <a:rPr lang="vi-VN" sz="3500" kern="1200" dirty="0">
              <a:solidFill>
                <a:schemeClr val="bg1">
                  <a:lumMod val="85000"/>
                </a:schemeClr>
              </a:solidFill>
              <a:latin typeface="Calibri" panose="020F0502020204030204" pitchFamily="34" charset="0"/>
              <a:cs typeface="Calibri" panose="020F0502020204030204" pitchFamily="34" charset="0"/>
            </a:rPr>
            <a:t> gặp</a:t>
          </a:r>
          <a:endParaRPr lang="en-US" sz="3500" kern="1200" dirty="0">
            <a:solidFill>
              <a:schemeClr val="bg1">
                <a:lumMod val="85000"/>
              </a:schemeClr>
            </a:solidFill>
            <a:latin typeface="Calibri" panose="020F0502020204030204" pitchFamily="34" charset="0"/>
            <a:cs typeface="Calibri" panose="020F0502020204030204" pitchFamily="34" charset="0"/>
          </a:endParaRPr>
        </a:p>
      </dsp:txBody>
      <dsp:txXfrm rot="-5400000">
        <a:off x="1105044" y="2820736"/>
        <a:ext cx="9360464" cy="925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48D9E-E51B-4320-A90E-B394C3C3A67D}">
      <dsp:nvSpPr>
        <dsp:cNvPr id="0" name=""/>
        <dsp:cNvSpPr/>
      </dsp:nvSpPr>
      <dsp:spPr>
        <a:xfrm rot="5400000">
          <a:off x="-236795" y="238852"/>
          <a:ext cx="1578634" cy="1105044"/>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1</a:t>
          </a:r>
        </a:p>
      </dsp:txBody>
      <dsp:txXfrm rot="-5400000">
        <a:off x="0" y="554579"/>
        <a:ext cx="1105044" cy="473590"/>
      </dsp:txXfrm>
    </dsp:sp>
    <dsp:sp modelId="{4688CAAF-238F-4C6C-B4E4-290D369A7383}">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vi-VN" sz="3500" kern="1200" dirty="0">
              <a:solidFill>
                <a:schemeClr val="bg1">
                  <a:lumMod val="85000"/>
                </a:schemeClr>
              </a:solidFill>
            </a:rPr>
            <a:t>Tiếp cận chẩn đoán ILD</a:t>
          </a:r>
          <a:endParaRPr lang="en-US" sz="3500" kern="1200" dirty="0">
            <a:solidFill>
              <a:schemeClr val="bg1">
                <a:lumMod val="85000"/>
              </a:schemeClr>
            </a:solidFill>
          </a:endParaRPr>
        </a:p>
      </dsp:txBody>
      <dsp:txXfrm rot="-5400000">
        <a:off x="1105044" y="52149"/>
        <a:ext cx="9360464" cy="925930"/>
      </dsp:txXfrm>
    </dsp:sp>
    <dsp:sp modelId="{612AF839-A7CE-4D70-9B5B-0214BDE0D91D}">
      <dsp:nvSpPr>
        <dsp:cNvPr id="0" name=""/>
        <dsp:cNvSpPr/>
      </dsp:nvSpPr>
      <dsp:spPr>
        <a:xfrm rot="5400000">
          <a:off x="-236795" y="1623146"/>
          <a:ext cx="1578634" cy="1105044"/>
        </a:xfrm>
        <a:prstGeom prst="chevron">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2</a:t>
          </a:r>
        </a:p>
      </dsp:txBody>
      <dsp:txXfrm rot="-5400000">
        <a:off x="0" y="1938873"/>
        <a:ext cx="1105044" cy="473590"/>
      </dsp:txXfrm>
    </dsp:sp>
    <dsp:sp modelId="{AE5C2516-7B09-41CD-B3A9-0BD3ED3B6300}">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b="0" kern="1200" dirty="0" err="1">
              <a:latin typeface="Arial" panose="020B0604020202020204" pitchFamily="34" charset="0"/>
              <a:cs typeface="Arial" panose="020B0604020202020204" pitchFamily="34" charset="0"/>
            </a:rPr>
            <a:t>Chẩn</a:t>
          </a:r>
          <a:r>
            <a:rPr lang="en-US" sz="3500" b="0" kern="1200" dirty="0">
              <a:latin typeface="Arial" panose="020B0604020202020204" pitchFamily="34" charset="0"/>
              <a:cs typeface="Arial" panose="020B0604020202020204" pitchFamily="34" charset="0"/>
            </a:rPr>
            <a:t> </a:t>
          </a:r>
          <a:r>
            <a:rPr lang="en-US" sz="3500" b="0" kern="1200" dirty="0" err="1">
              <a:latin typeface="Arial" panose="020B0604020202020204" pitchFamily="34" charset="0"/>
              <a:cs typeface="Arial" panose="020B0604020202020204" pitchFamily="34" charset="0"/>
            </a:rPr>
            <a:t>đoán</a:t>
          </a:r>
          <a:r>
            <a:rPr lang="en-US" sz="3500" b="0" kern="1200" dirty="0">
              <a:latin typeface="Arial" panose="020B0604020202020204" pitchFamily="34" charset="0"/>
              <a:cs typeface="Arial" panose="020B0604020202020204" pitchFamily="34" charset="0"/>
            </a:rPr>
            <a:t> </a:t>
          </a:r>
          <a:r>
            <a:rPr lang="en-US" sz="3500" b="0" kern="1200" dirty="0" err="1">
              <a:latin typeface="Arial" panose="020B0604020202020204" pitchFamily="34" charset="0"/>
              <a:cs typeface="Arial" panose="020B0604020202020204" pitchFamily="34" charset="0"/>
            </a:rPr>
            <a:t>và</a:t>
          </a:r>
          <a:r>
            <a:rPr lang="en-US" sz="3500" b="0" kern="1200" dirty="0">
              <a:latin typeface="Arial" panose="020B0604020202020204" pitchFamily="34" charset="0"/>
              <a:cs typeface="Arial" panose="020B0604020202020204" pitchFamily="34" charset="0"/>
            </a:rPr>
            <a:t> </a:t>
          </a:r>
          <a:r>
            <a:rPr lang="vi-VN" sz="3500" b="0" kern="1200" dirty="0">
              <a:latin typeface="Arial" panose="020B0604020202020204" pitchFamily="34" charset="0"/>
              <a:cs typeface="Arial" panose="020B0604020202020204" pitchFamily="34" charset="0"/>
            </a:rPr>
            <a:t>điều trị </a:t>
          </a:r>
          <a:r>
            <a:rPr lang="en-US" sz="3500" b="0" kern="1200" dirty="0">
              <a:latin typeface="Arial" panose="020B0604020202020204" pitchFamily="34" charset="0"/>
              <a:cs typeface="Arial" panose="020B0604020202020204" pitchFamily="34" charset="0"/>
            </a:rPr>
            <a:t>IPF</a:t>
          </a:r>
        </a:p>
      </dsp:txBody>
      <dsp:txXfrm rot="-5400000">
        <a:off x="1105044" y="1436443"/>
        <a:ext cx="9360464" cy="925930"/>
      </dsp:txXfrm>
    </dsp:sp>
    <dsp:sp modelId="{1619752B-7719-4387-BCEE-D13FC47752DE}">
      <dsp:nvSpPr>
        <dsp:cNvPr id="0" name=""/>
        <dsp:cNvSpPr/>
      </dsp:nvSpPr>
      <dsp:spPr>
        <a:xfrm rot="5400000">
          <a:off x="-236795" y="3007440"/>
          <a:ext cx="1578634" cy="1105044"/>
        </a:xfrm>
        <a:prstGeom prst="chevron">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3</a:t>
          </a:r>
        </a:p>
      </dsp:txBody>
      <dsp:txXfrm rot="-5400000">
        <a:off x="0" y="3323167"/>
        <a:ext cx="1105044" cy="473590"/>
      </dsp:txXfrm>
    </dsp:sp>
    <dsp:sp modelId="{04AE6B65-375F-4A7B-A4BC-9B63E54A6C0C}">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vi-VN" sz="3500" kern="1200" dirty="0">
              <a:solidFill>
                <a:schemeClr val="bg1">
                  <a:lumMod val="85000"/>
                </a:schemeClr>
              </a:solidFill>
              <a:latin typeface="Calibri" panose="020F0502020204030204" pitchFamily="34" charset="0"/>
              <a:cs typeface="Calibri" panose="020F0502020204030204" pitchFamily="34" charset="0"/>
            </a:rPr>
            <a:t>Các bệnh lý phổi kẽ</a:t>
          </a:r>
          <a:r>
            <a:rPr lang="en-US" sz="3500" kern="1200" dirty="0">
              <a:solidFill>
                <a:schemeClr val="bg1">
                  <a:lumMod val="85000"/>
                </a:schemeClr>
              </a:solidFill>
              <a:latin typeface="Calibri" panose="020F0502020204030204" pitchFamily="34" charset="0"/>
              <a:cs typeface="Calibri" panose="020F0502020204030204" pitchFamily="34" charset="0"/>
            </a:rPr>
            <a:t> </a:t>
          </a:r>
          <a:r>
            <a:rPr lang="en-US" sz="3500" kern="1200" dirty="0" err="1">
              <a:solidFill>
                <a:schemeClr val="bg1">
                  <a:lumMod val="85000"/>
                </a:schemeClr>
              </a:solidFill>
              <a:latin typeface="Calibri" panose="020F0502020204030204" pitchFamily="34" charset="0"/>
              <a:cs typeface="Calibri" panose="020F0502020204030204" pitchFamily="34" charset="0"/>
            </a:rPr>
            <a:t>xơ</a:t>
          </a:r>
          <a:r>
            <a:rPr lang="en-US" sz="3500" kern="1200" dirty="0">
              <a:solidFill>
                <a:schemeClr val="bg1">
                  <a:lumMod val="85000"/>
                </a:schemeClr>
              </a:solidFill>
              <a:latin typeface="Calibri" panose="020F0502020204030204" pitchFamily="34" charset="0"/>
              <a:cs typeface="Calibri" panose="020F0502020204030204" pitchFamily="34" charset="0"/>
            </a:rPr>
            <a:t> </a:t>
          </a:r>
          <a:r>
            <a:rPr lang="en-US" sz="3500" kern="1200" dirty="0" err="1">
              <a:solidFill>
                <a:schemeClr val="bg1">
                  <a:lumMod val="85000"/>
                </a:schemeClr>
              </a:solidFill>
              <a:latin typeface="Calibri" panose="020F0502020204030204" pitchFamily="34" charset="0"/>
              <a:cs typeface="Calibri" panose="020F0502020204030204" pitchFamily="34" charset="0"/>
            </a:rPr>
            <a:t>hóa</a:t>
          </a:r>
          <a:r>
            <a:rPr lang="en-US" sz="3500" kern="1200" dirty="0">
              <a:solidFill>
                <a:schemeClr val="bg1">
                  <a:lumMod val="85000"/>
                </a:schemeClr>
              </a:solidFill>
              <a:latin typeface="Calibri" panose="020F0502020204030204" pitchFamily="34" charset="0"/>
              <a:cs typeface="Calibri" panose="020F0502020204030204" pitchFamily="34" charset="0"/>
            </a:rPr>
            <a:t> </a:t>
          </a:r>
          <a:r>
            <a:rPr lang="en-US" sz="3500" kern="1200" dirty="0" err="1">
              <a:solidFill>
                <a:schemeClr val="bg1">
                  <a:lumMod val="85000"/>
                </a:schemeClr>
              </a:solidFill>
              <a:latin typeface="Calibri" panose="020F0502020204030204" pitchFamily="34" charset="0"/>
              <a:cs typeface="Calibri" panose="020F0502020204030204" pitchFamily="34" charset="0"/>
            </a:rPr>
            <a:t>tiến</a:t>
          </a:r>
          <a:r>
            <a:rPr lang="en-US" sz="3500" kern="1200" dirty="0">
              <a:solidFill>
                <a:schemeClr val="bg1">
                  <a:lumMod val="85000"/>
                </a:schemeClr>
              </a:solidFill>
              <a:latin typeface="Calibri" panose="020F0502020204030204" pitchFamily="34" charset="0"/>
              <a:cs typeface="Calibri" panose="020F0502020204030204" pitchFamily="34" charset="0"/>
            </a:rPr>
            <a:t> </a:t>
          </a:r>
          <a:r>
            <a:rPr lang="en-US" sz="3500" kern="1200" dirty="0" err="1">
              <a:solidFill>
                <a:schemeClr val="bg1">
                  <a:lumMod val="85000"/>
                </a:schemeClr>
              </a:solidFill>
              <a:latin typeface="Calibri" panose="020F0502020204030204" pitchFamily="34" charset="0"/>
              <a:cs typeface="Calibri" panose="020F0502020204030204" pitchFamily="34" charset="0"/>
            </a:rPr>
            <a:t>triển</a:t>
          </a:r>
          <a:r>
            <a:rPr lang="vi-VN" sz="3500" kern="1200" dirty="0">
              <a:solidFill>
                <a:schemeClr val="bg1">
                  <a:lumMod val="85000"/>
                </a:schemeClr>
              </a:solidFill>
              <a:latin typeface="Calibri" panose="020F0502020204030204" pitchFamily="34" charset="0"/>
              <a:cs typeface="Calibri" panose="020F0502020204030204" pitchFamily="34" charset="0"/>
            </a:rPr>
            <a:t> </a:t>
          </a:r>
          <a:r>
            <a:rPr lang="en-US" sz="3500" kern="1200" dirty="0" err="1">
              <a:solidFill>
                <a:schemeClr val="bg1">
                  <a:lumMod val="85000"/>
                </a:schemeClr>
              </a:solidFill>
              <a:latin typeface="Calibri" panose="020F0502020204030204" pitchFamily="34" charset="0"/>
              <a:cs typeface="Calibri" panose="020F0502020204030204" pitchFamily="34" charset="0"/>
            </a:rPr>
            <a:t>thường</a:t>
          </a:r>
          <a:r>
            <a:rPr lang="vi-VN" sz="3500" kern="1200" dirty="0">
              <a:solidFill>
                <a:schemeClr val="bg1">
                  <a:lumMod val="85000"/>
                </a:schemeClr>
              </a:solidFill>
              <a:latin typeface="Calibri" panose="020F0502020204030204" pitchFamily="34" charset="0"/>
              <a:cs typeface="Calibri" panose="020F0502020204030204" pitchFamily="34" charset="0"/>
            </a:rPr>
            <a:t> gặp</a:t>
          </a:r>
          <a:endParaRPr lang="en-US" sz="3500" kern="1200" dirty="0">
            <a:solidFill>
              <a:schemeClr val="bg1">
                <a:lumMod val="85000"/>
              </a:schemeClr>
            </a:solidFill>
            <a:latin typeface="Calibri" panose="020F0502020204030204" pitchFamily="34" charset="0"/>
            <a:cs typeface="Calibri" panose="020F0502020204030204" pitchFamily="34" charset="0"/>
          </a:endParaRPr>
        </a:p>
      </dsp:txBody>
      <dsp:txXfrm rot="-5400000">
        <a:off x="1105044" y="2820736"/>
        <a:ext cx="9360464" cy="925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48D9E-E51B-4320-A90E-B394C3C3A67D}">
      <dsp:nvSpPr>
        <dsp:cNvPr id="0" name=""/>
        <dsp:cNvSpPr/>
      </dsp:nvSpPr>
      <dsp:spPr>
        <a:xfrm rot="5400000">
          <a:off x="-236795" y="238852"/>
          <a:ext cx="1578634" cy="1105044"/>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1</a:t>
          </a:r>
        </a:p>
      </dsp:txBody>
      <dsp:txXfrm rot="-5400000">
        <a:off x="0" y="554579"/>
        <a:ext cx="1105044" cy="473590"/>
      </dsp:txXfrm>
    </dsp:sp>
    <dsp:sp modelId="{4688CAAF-238F-4C6C-B4E4-290D369A7383}">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vi-VN" sz="3500" kern="1200" dirty="0">
              <a:solidFill>
                <a:schemeClr val="bg1">
                  <a:lumMod val="85000"/>
                </a:schemeClr>
              </a:solidFill>
            </a:rPr>
            <a:t>Tiếp cận chẩn đoán ILD</a:t>
          </a:r>
          <a:endParaRPr lang="en-US" sz="3500" kern="1200" dirty="0">
            <a:solidFill>
              <a:schemeClr val="bg1">
                <a:lumMod val="85000"/>
              </a:schemeClr>
            </a:solidFill>
          </a:endParaRPr>
        </a:p>
      </dsp:txBody>
      <dsp:txXfrm rot="-5400000">
        <a:off x="1105044" y="52149"/>
        <a:ext cx="9360464" cy="925930"/>
      </dsp:txXfrm>
    </dsp:sp>
    <dsp:sp modelId="{612AF839-A7CE-4D70-9B5B-0214BDE0D91D}">
      <dsp:nvSpPr>
        <dsp:cNvPr id="0" name=""/>
        <dsp:cNvSpPr/>
      </dsp:nvSpPr>
      <dsp:spPr>
        <a:xfrm rot="5400000">
          <a:off x="-236795" y="1623146"/>
          <a:ext cx="1578634" cy="1105044"/>
        </a:xfrm>
        <a:prstGeom prst="chevron">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2</a:t>
          </a:r>
        </a:p>
      </dsp:txBody>
      <dsp:txXfrm rot="-5400000">
        <a:off x="0" y="1938873"/>
        <a:ext cx="1105044" cy="473590"/>
      </dsp:txXfrm>
    </dsp:sp>
    <dsp:sp modelId="{AE5C2516-7B09-41CD-B3A9-0BD3ED3B6300}">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b="0" kern="1200" dirty="0" err="1">
              <a:solidFill>
                <a:schemeClr val="bg1">
                  <a:lumMod val="85000"/>
                </a:schemeClr>
              </a:solidFill>
              <a:latin typeface="Arial" panose="020B0604020202020204" pitchFamily="34" charset="0"/>
              <a:cs typeface="Arial" panose="020B0604020202020204" pitchFamily="34" charset="0"/>
            </a:rPr>
            <a:t>Chẩn</a:t>
          </a:r>
          <a:r>
            <a:rPr lang="en-US" sz="3500" b="0" kern="1200" dirty="0">
              <a:solidFill>
                <a:schemeClr val="bg1">
                  <a:lumMod val="85000"/>
                </a:schemeClr>
              </a:solidFill>
              <a:latin typeface="Arial" panose="020B0604020202020204" pitchFamily="34" charset="0"/>
              <a:cs typeface="Arial" panose="020B0604020202020204" pitchFamily="34" charset="0"/>
            </a:rPr>
            <a:t> </a:t>
          </a:r>
          <a:r>
            <a:rPr lang="en-US" sz="3500" b="0" kern="1200" dirty="0" err="1">
              <a:solidFill>
                <a:schemeClr val="bg1">
                  <a:lumMod val="85000"/>
                </a:schemeClr>
              </a:solidFill>
              <a:latin typeface="Arial" panose="020B0604020202020204" pitchFamily="34" charset="0"/>
              <a:cs typeface="Arial" panose="020B0604020202020204" pitchFamily="34" charset="0"/>
            </a:rPr>
            <a:t>đoán</a:t>
          </a:r>
          <a:r>
            <a:rPr lang="en-US" sz="3500" b="0" kern="1200" dirty="0">
              <a:solidFill>
                <a:schemeClr val="bg1">
                  <a:lumMod val="85000"/>
                </a:schemeClr>
              </a:solidFill>
              <a:latin typeface="Arial" panose="020B0604020202020204" pitchFamily="34" charset="0"/>
              <a:cs typeface="Arial" panose="020B0604020202020204" pitchFamily="34" charset="0"/>
            </a:rPr>
            <a:t> </a:t>
          </a:r>
          <a:r>
            <a:rPr lang="en-US" sz="3500" b="0" kern="1200" dirty="0" err="1">
              <a:solidFill>
                <a:schemeClr val="bg1">
                  <a:lumMod val="85000"/>
                </a:schemeClr>
              </a:solidFill>
              <a:latin typeface="Arial" panose="020B0604020202020204" pitchFamily="34" charset="0"/>
              <a:cs typeface="Arial" panose="020B0604020202020204" pitchFamily="34" charset="0"/>
            </a:rPr>
            <a:t>và</a:t>
          </a:r>
          <a:r>
            <a:rPr lang="en-US" sz="3500" b="0" kern="1200" dirty="0">
              <a:solidFill>
                <a:schemeClr val="bg1">
                  <a:lumMod val="85000"/>
                </a:schemeClr>
              </a:solidFill>
              <a:latin typeface="Arial" panose="020B0604020202020204" pitchFamily="34" charset="0"/>
              <a:cs typeface="Arial" panose="020B0604020202020204" pitchFamily="34" charset="0"/>
            </a:rPr>
            <a:t> </a:t>
          </a:r>
          <a:r>
            <a:rPr lang="vi-VN" sz="3500" b="0" kern="1200" dirty="0">
              <a:solidFill>
                <a:schemeClr val="bg1">
                  <a:lumMod val="85000"/>
                </a:schemeClr>
              </a:solidFill>
              <a:latin typeface="Arial" panose="020B0604020202020204" pitchFamily="34" charset="0"/>
              <a:cs typeface="Arial" panose="020B0604020202020204" pitchFamily="34" charset="0"/>
            </a:rPr>
            <a:t>điều trị </a:t>
          </a:r>
          <a:r>
            <a:rPr lang="en-US" sz="3500" b="0" kern="1200" dirty="0">
              <a:solidFill>
                <a:schemeClr val="bg1">
                  <a:lumMod val="85000"/>
                </a:schemeClr>
              </a:solidFill>
              <a:latin typeface="Arial" panose="020B0604020202020204" pitchFamily="34" charset="0"/>
              <a:cs typeface="Arial" panose="020B0604020202020204" pitchFamily="34" charset="0"/>
            </a:rPr>
            <a:t>IPF</a:t>
          </a:r>
          <a:endParaRPr lang="en-US" sz="3500" kern="1200" dirty="0">
            <a:solidFill>
              <a:schemeClr val="bg1">
                <a:lumMod val="85000"/>
              </a:schemeClr>
            </a:solidFill>
          </a:endParaRPr>
        </a:p>
      </dsp:txBody>
      <dsp:txXfrm rot="-5400000">
        <a:off x="1105044" y="1436443"/>
        <a:ext cx="9360464" cy="925930"/>
      </dsp:txXfrm>
    </dsp:sp>
    <dsp:sp modelId="{1619752B-7719-4387-BCEE-D13FC47752DE}">
      <dsp:nvSpPr>
        <dsp:cNvPr id="0" name=""/>
        <dsp:cNvSpPr/>
      </dsp:nvSpPr>
      <dsp:spPr>
        <a:xfrm rot="5400000">
          <a:off x="-236795" y="3007440"/>
          <a:ext cx="1578634" cy="1105044"/>
        </a:xfrm>
        <a:prstGeom prst="chevron">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3</a:t>
          </a:r>
        </a:p>
      </dsp:txBody>
      <dsp:txXfrm rot="-5400000">
        <a:off x="0" y="3323167"/>
        <a:ext cx="1105044" cy="473590"/>
      </dsp:txXfrm>
    </dsp:sp>
    <dsp:sp modelId="{04AE6B65-375F-4A7B-A4BC-9B63E54A6C0C}">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vi-VN" sz="3500" kern="1200" dirty="0">
              <a:latin typeface="Calibri" panose="020F0502020204030204" pitchFamily="34" charset="0"/>
              <a:cs typeface="Calibri" panose="020F0502020204030204" pitchFamily="34" charset="0"/>
            </a:rPr>
            <a:t>Các bệnh lý phổi kẽ</a:t>
          </a:r>
          <a:r>
            <a:rPr lang="en-US" sz="3500" kern="1200" dirty="0">
              <a:latin typeface="Calibri" panose="020F0502020204030204" pitchFamily="34" charset="0"/>
              <a:cs typeface="Calibri" panose="020F0502020204030204" pitchFamily="34" charset="0"/>
            </a:rPr>
            <a:t> </a:t>
          </a:r>
          <a:r>
            <a:rPr lang="en-US" sz="3500" kern="1200" dirty="0" err="1">
              <a:latin typeface="Calibri" panose="020F0502020204030204" pitchFamily="34" charset="0"/>
              <a:cs typeface="Calibri" panose="020F0502020204030204" pitchFamily="34" charset="0"/>
            </a:rPr>
            <a:t>xơ</a:t>
          </a:r>
          <a:r>
            <a:rPr lang="en-US" sz="3500" kern="1200" dirty="0">
              <a:latin typeface="Calibri" panose="020F0502020204030204" pitchFamily="34" charset="0"/>
              <a:cs typeface="Calibri" panose="020F0502020204030204" pitchFamily="34" charset="0"/>
            </a:rPr>
            <a:t> </a:t>
          </a:r>
          <a:r>
            <a:rPr lang="en-US" sz="3500" kern="1200" dirty="0" err="1">
              <a:latin typeface="Calibri" panose="020F0502020204030204" pitchFamily="34" charset="0"/>
              <a:cs typeface="Calibri" panose="020F0502020204030204" pitchFamily="34" charset="0"/>
            </a:rPr>
            <a:t>hóa</a:t>
          </a:r>
          <a:r>
            <a:rPr lang="en-US" sz="3500" kern="1200" dirty="0">
              <a:latin typeface="Calibri" panose="020F0502020204030204" pitchFamily="34" charset="0"/>
              <a:cs typeface="Calibri" panose="020F0502020204030204" pitchFamily="34" charset="0"/>
            </a:rPr>
            <a:t> </a:t>
          </a:r>
          <a:r>
            <a:rPr lang="en-US" sz="3500" kern="1200" dirty="0" err="1">
              <a:latin typeface="Calibri" panose="020F0502020204030204" pitchFamily="34" charset="0"/>
              <a:cs typeface="Calibri" panose="020F0502020204030204" pitchFamily="34" charset="0"/>
            </a:rPr>
            <a:t>tiến</a:t>
          </a:r>
          <a:r>
            <a:rPr lang="en-US" sz="3500" kern="1200" dirty="0">
              <a:latin typeface="Calibri" panose="020F0502020204030204" pitchFamily="34" charset="0"/>
              <a:cs typeface="Calibri" panose="020F0502020204030204" pitchFamily="34" charset="0"/>
            </a:rPr>
            <a:t> </a:t>
          </a:r>
          <a:r>
            <a:rPr lang="en-US" sz="3500" kern="1200" dirty="0" err="1">
              <a:latin typeface="Calibri" panose="020F0502020204030204" pitchFamily="34" charset="0"/>
              <a:cs typeface="Calibri" panose="020F0502020204030204" pitchFamily="34" charset="0"/>
            </a:rPr>
            <a:t>triển</a:t>
          </a:r>
          <a:r>
            <a:rPr lang="vi-VN" sz="3500" kern="1200" dirty="0">
              <a:latin typeface="Calibri" panose="020F0502020204030204" pitchFamily="34" charset="0"/>
              <a:cs typeface="Calibri" panose="020F0502020204030204" pitchFamily="34" charset="0"/>
            </a:rPr>
            <a:t> </a:t>
          </a:r>
          <a:r>
            <a:rPr lang="en-US" sz="3500" kern="1200" dirty="0" err="1">
              <a:latin typeface="Calibri" panose="020F0502020204030204" pitchFamily="34" charset="0"/>
              <a:cs typeface="Calibri" panose="020F0502020204030204" pitchFamily="34" charset="0"/>
            </a:rPr>
            <a:t>thường</a:t>
          </a:r>
          <a:r>
            <a:rPr lang="vi-VN" sz="3500" kern="1200" dirty="0">
              <a:latin typeface="Calibri" panose="020F0502020204030204" pitchFamily="34" charset="0"/>
              <a:cs typeface="Calibri" panose="020F0502020204030204" pitchFamily="34" charset="0"/>
            </a:rPr>
            <a:t> gặp</a:t>
          </a:r>
          <a:endParaRPr lang="en-US" sz="3500" kern="1200" dirty="0">
            <a:latin typeface="Calibri" panose="020F0502020204030204" pitchFamily="34" charset="0"/>
            <a:cs typeface="Calibri" panose="020F0502020204030204" pitchFamily="34" charset="0"/>
          </a:endParaRPr>
        </a:p>
      </dsp:txBody>
      <dsp:txXfrm rot="-5400000">
        <a:off x="1105044" y="2820736"/>
        <a:ext cx="9360464" cy="92593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0.26362</cdr:y>
    </cdr:from>
    <cdr:to>
      <cdr:x>0.30138</cdr:x>
      <cdr:y>0.4029</cdr:y>
    </cdr:to>
    <cdr:sp macro="" textlink="">
      <cdr:nvSpPr>
        <cdr:cNvPr id="3" name="TextBox 2">
          <a:extLst xmlns:a="http://schemas.openxmlformats.org/drawingml/2006/main">
            <a:ext uri="{FF2B5EF4-FFF2-40B4-BE49-F238E27FC236}">
              <a16:creationId xmlns:a16="http://schemas.microsoft.com/office/drawing/2014/main" id="{6BE8D8F3-C2CF-40EC-8EB2-B64ED7A8A5E9}"/>
            </a:ext>
          </a:extLst>
        </cdr:cNvPr>
        <cdr:cNvSpPr txBox="1"/>
      </cdr:nvSpPr>
      <cdr:spPr>
        <a:xfrm xmlns:a="http://schemas.openxmlformats.org/drawingml/2006/main">
          <a:off x="0" y="1428448"/>
          <a:ext cx="3750583" cy="7547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1600" dirty="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6599F-51A2-4ED8-A5D6-66DFFEF0459E}" type="datetimeFigureOut">
              <a:rPr lang="en-US" smtClean="0"/>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7E8BC-20A6-4165-9430-55300255EE97}" type="slidenum">
              <a:rPr lang="en-US" smtClean="0"/>
              <a:t>‹#›</a:t>
            </a:fld>
            <a:endParaRPr lang="en-US"/>
          </a:p>
        </p:txBody>
      </p:sp>
    </p:spTree>
    <p:extLst>
      <p:ext uri="{BB962C8B-B14F-4D97-AF65-F5344CB8AC3E}">
        <p14:creationId xmlns:p14="http://schemas.microsoft.com/office/powerpoint/2010/main" val="1899706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mpire.registry.cz/index.php?pg=aktuality&amp;aid=129"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RWE adds to data from RCTs, however, in the absence of randomization, patients given a particular treatment may differ from patients receiving other treatments in factors that can impact their outcomes, which may bias the results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use of an appropriate analysis strategy, such as adjusting for appropriate covariates, minimizes the likelihood of confounding</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Abbreviations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dirty="0">
                <a:latin typeface="Arial" panose="020B0604020202020204" pitchFamily="34" charset="0"/>
                <a:cs typeface="Arial" panose="020B0604020202020204" pitchFamily="34" charset="0"/>
              </a:rPr>
              <a:t>RCT, randomized controlled trial; RWE, real-world evidence</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45577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650604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INBUILD trial was not designed to study patients with specific diagnoses and it should be borne in mind that the number of subjects with some diagnoses was small. However, subgroup analyses found no evidence of heterogeneity </a:t>
            </a:r>
            <a:r>
              <a:rPr lang="en-GB" sz="1200" kern="1200" dirty="0">
                <a:solidFill>
                  <a:schemeClr val="tx1"/>
                </a:solidFill>
                <a:effectLst/>
                <a:latin typeface="+mn-lt"/>
                <a:ea typeface="+mn-ea"/>
                <a:cs typeface="+mn-cs"/>
              </a:rPr>
              <a:t>in the treatment effect of nintedanib among subgroups based on specific diagnoses within the subgroup with autoimmune disease-related ILDs (p=0.91).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14EAB7-BC3E-413F-909F-024AE8AEA4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0595367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543CD-1900-4A14-B134-0CD0D33CCB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91969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25FBB-D6AD-4C45-B21E-D30CAFC017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09876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30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25FBB-D6AD-4C45-B21E-D30CAFC017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107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600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Several factors may be associated with non-use of antifibrotics in patients with IPF, in particular ‘mild’ or ‘stable’ disease</a:t>
            </a:r>
          </a:p>
          <a:p>
            <a:pPr marL="514350" lvl="1" indent="-171450">
              <a:buFont typeface="Arial" panose="020B0604020202020204" pitchFamily="34" charset="0"/>
              <a:buChar char="•"/>
            </a:pPr>
            <a:r>
              <a:rPr lang="en-US" noProof="0" dirty="0"/>
              <a:t>In a cohort study performed in patients with IPF in Sweden (n=160) and Finland (n=152), older patients were less likely to receive an antifibrotic drug, as were patients with a higher % predicted FVC and DL</a:t>
            </a:r>
            <a:r>
              <a:rPr lang="en-US" baseline="-25000" noProof="0" dirty="0"/>
              <a:t>CO</a:t>
            </a:r>
            <a:r>
              <a:rPr lang="en-US" noProof="0" dirty="0"/>
              <a:t>; in a multivariate analysis, FVC was inversely correlated with (and was a determinant of) antifibrotic treatment (OR 0.96, 95% CI: 0.93, 1.00, </a:t>
            </a:r>
            <a:r>
              <a:rPr lang="en-US" i="1" noProof="0" dirty="0"/>
              <a:t>P</a:t>
            </a:r>
            <a:r>
              <a:rPr lang="en-US" noProof="0" dirty="0"/>
              <a:t>&lt;0.024)</a:t>
            </a:r>
            <a:r>
              <a:rPr lang="en-US" baseline="30000" noProof="0" dirty="0"/>
              <a:t>1</a:t>
            </a:r>
          </a:p>
          <a:p>
            <a:pPr marL="514350" lvl="1" indent="-171450">
              <a:buFont typeface="Arial" panose="020B0604020202020204" pitchFamily="34" charset="0"/>
              <a:buChar char="•"/>
            </a:pPr>
            <a:r>
              <a:rPr lang="en-US" noProof="0" dirty="0"/>
              <a:t>Data collected from an online survey of 1,783 patients under the care of 290 respiratory physicians in France, Germany, Italy, Spain, and the United Kingdom showed that 26% of respondents were not treated because the disease was thought to be stable, 27% were not treated because of lack of / few symptoms, and 20% were not treated because of old age</a:t>
            </a:r>
            <a:r>
              <a:rPr lang="en-US" baseline="30000" noProof="0" dirty="0"/>
              <a:t>2</a:t>
            </a:r>
          </a:p>
          <a:p>
            <a:pPr marL="514350" lvl="1" indent="-171450">
              <a:buFont typeface="Arial" panose="020B0604020202020204" pitchFamily="34" charset="0"/>
              <a:buChar char="•"/>
            </a:pPr>
            <a:r>
              <a:rPr lang="en-US" noProof="0" dirty="0"/>
              <a:t>In a separate online survey, physicians from Europe and Canada who mostly prescribed antifibrotics &gt;4 months after a diagnosis of IPF (n=110) more often cited stable disease, good lung function, and/or asymptomatic disease as reasons not to treat mild IPF, compared with physicians who mostly prescribed antifibrotics within 4 months of diagnosis (n=106); physicians who prescribed antifibrotics &gt;4 months after a diagnosis of IPF were also less likely to believe in the benefits of early treatment in patients with less advanced disease</a:t>
            </a:r>
            <a:r>
              <a:rPr lang="en-US" baseline="30000" noProof="0" dirty="0"/>
              <a:t>3</a:t>
            </a:r>
          </a:p>
          <a:p>
            <a:pPr marL="171450" lvl="0" indent="-171450">
              <a:buFont typeface="Arial" panose="020B0604020202020204" pitchFamily="34" charset="0"/>
              <a:buChar char="•"/>
            </a:pPr>
            <a:r>
              <a:rPr lang="en-US" noProof="0" dirty="0"/>
              <a:t>Patients whose IPF is seen as ‘mild’ are frequently untreated</a:t>
            </a:r>
          </a:p>
          <a:p>
            <a:pPr marL="514350" lvl="1" indent="-171450">
              <a:buFont typeface="Arial" panose="020B0604020202020204" pitchFamily="34" charset="0"/>
              <a:buChar char="•"/>
            </a:pPr>
            <a:r>
              <a:rPr lang="en-US" noProof="0" dirty="0"/>
              <a:t>Data collected from an online survey of 1,783 patients with IPF in Europe showed that, 370 of 519 of those with mild IPF (71%) did not receive an approved antifibrotic, compared with 361 of 889 (41%) and 224 of 375 (60%) of those with moderate and severe IPF, respectively</a:t>
            </a:r>
            <a:r>
              <a:rPr lang="en-US" baseline="30000" noProof="0" dirty="0"/>
              <a:t>2</a:t>
            </a:r>
          </a:p>
          <a:p>
            <a:pPr marL="171450" indent="-171450">
              <a:buFont typeface="Arial" panose="020B0604020202020204" pitchFamily="34" charset="0"/>
              <a:buChar char="•"/>
            </a:pPr>
            <a:endParaRPr lang="en-US" noProof="0" dirty="0"/>
          </a:p>
          <a:p>
            <a:pPr marL="0" indent="0">
              <a:buFont typeface="Arial" panose="020B0604020202020204" pitchFamily="34" charset="0"/>
              <a:buNone/>
            </a:pPr>
            <a:r>
              <a:rPr lang="en-US" b="1" noProof="0" dirty="0"/>
              <a:t>References</a:t>
            </a:r>
          </a:p>
          <a:p>
            <a:pPr marL="228600" indent="-228600">
              <a:buFont typeface="+mj-lt"/>
              <a:buAutoNum type="arabicPeriod"/>
            </a:pPr>
            <a:r>
              <a:rPr lang="en-US" b="0" noProof="0" dirty="0"/>
              <a:t>Pesonen I </a:t>
            </a:r>
            <a:r>
              <a:rPr lang="en-US" b="0" i="1" noProof="0" dirty="0"/>
              <a:t>et al. Multidiscip Respir Med</a:t>
            </a:r>
            <a:r>
              <a:rPr lang="en-US" b="0" noProof="0" dirty="0"/>
              <a:t> 2018;13:14</a:t>
            </a:r>
          </a:p>
          <a:p>
            <a:pPr marL="228600" indent="-228600">
              <a:buFont typeface="+mj-lt"/>
              <a:buAutoNum type="arabicPeriod"/>
            </a:pPr>
            <a:r>
              <a:rPr lang="en-US" b="0" noProof="0" dirty="0"/>
              <a:t>Maher TM </a:t>
            </a:r>
            <a:r>
              <a:rPr lang="en-US" b="0" i="1" noProof="0" dirty="0"/>
              <a:t>et al. BMC Pulm Med</a:t>
            </a:r>
            <a:r>
              <a:rPr lang="en-US" b="0" noProof="0" dirty="0"/>
              <a:t> 2017;17:124</a:t>
            </a:r>
          </a:p>
          <a:p>
            <a:pPr marL="228600" indent="-228600">
              <a:buFont typeface="+mj-lt"/>
              <a:buAutoNum type="arabicPeriod"/>
            </a:pPr>
            <a:r>
              <a:rPr lang="en-US" b="0" noProof="0" dirty="0"/>
              <a:t>Maher TM </a:t>
            </a:r>
            <a:r>
              <a:rPr lang="en-US" b="0" i="1" noProof="0" dirty="0"/>
              <a:t>et al. Respiration</a:t>
            </a:r>
            <a:r>
              <a:rPr lang="en-US" b="0" noProof="0" dirty="0"/>
              <a:t> 2018;96:514–24 </a:t>
            </a:r>
          </a:p>
          <a:p>
            <a:pPr marL="0" indent="0">
              <a:buFont typeface="Arial" panose="020B0604020202020204" pitchFamily="34" charset="0"/>
              <a:buNone/>
            </a:pPr>
            <a:endParaRPr lang="en-US" b="1" noProof="0" dirty="0"/>
          </a:p>
          <a:p>
            <a:pPr marL="0" indent="0">
              <a:buFont typeface="Arial" panose="020B0604020202020204" pitchFamily="34" charset="0"/>
              <a:buNone/>
            </a:pPr>
            <a:r>
              <a:rPr lang="en-US" b="1" noProof="0" dirty="0"/>
              <a:t>Abbreviations (in notes)</a:t>
            </a:r>
          </a:p>
          <a:p>
            <a:pPr marL="0" indent="0">
              <a:buFont typeface="Arial" panose="020B0604020202020204" pitchFamily="34" charset="0"/>
              <a:buNone/>
            </a:pPr>
            <a:r>
              <a:rPr lang="en-US" b="0" noProof="0" dirty="0"/>
              <a:t>CI, confidence interval; </a:t>
            </a:r>
            <a:r>
              <a:rPr lang="en-US" noProof="0" dirty="0"/>
              <a:t>DL</a:t>
            </a:r>
            <a:r>
              <a:rPr lang="en-US" baseline="-25000" noProof="0" dirty="0"/>
              <a:t>CO</a:t>
            </a:r>
            <a:r>
              <a:rPr lang="en-US" b="0" noProof="0" dirty="0"/>
              <a:t>, diffusing capacity of the lungs for carbon monoxide; FVC, forced vital capacity; IPF, idiopathic pulmonary fibrosis; OR, odds ratio</a:t>
            </a:r>
            <a:endParaRPr lang="en-US" noProof="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596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A diagnosis of IPF often takes many months and patients are frequently misdiagnosed</a:t>
            </a:r>
          </a:p>
          <a:p>
            <a:pPr marL="514350" lvl="1" indent="-171450">
              <a:buFont typeface="Arial" panose="020B0604020202020204" pitchFamily="34" charset="0"/>
              <a:buChar char="•"/>
            </a:pPr>
            <a:r>
              <a:rPr lang="en-US" noProof="0" dirty="0"/>
              <a:t>A 2011 European patient survey (n=45) found that the median time to diagnosis with IPF was 1.5 years, with commonly reported initial misdiagnoses including asthma, chronic obstructive pulmonary disease, pneumonia, pertussis, pleurisy, and pericarditis</a:t>
            </a:r>
            <a:r>
              <a:rPr lang="en-US" baseline="30000" noProof="0" dirty="0"/>
              <a:t>1</a:t>
            </a:r>
          </a:p>
          <a:p>
            <a:pPr marL="514350" lvl="1" indent="-171450">
              <a:buFont typeface="Arial" panose="020B0604020202020204" pitchFamily="34" charset="0"/>
              <a:buChar char="•"/>
            </a:pPr>
            <a:r>
              <a:rPr lang="en-US" baseline="0" noProof="0" dirty="0"/>
              <a:t>A 2007 survey of 1,448 patients with IPF in the United States found that 55% of </a:t>
            </a:r>
            <a:r>
              <a:rPr lang="en-US" noProof="0" dirty="0"/>
              <a:t>respondents </a:t>
            </a:r>
            <a:r>
              <a:rPr lang="en-US" baseline="0" noProof="0" dirty="0"/>
              <a:t>received a diagnosis ≥1 year after symptom onset</a:t>
            </a:r>
            <a:r>
              <a:rPr lang="en-US" baseline="30000" noProof="0" dirty="0"/>
              <a:t>2</a:t>
            </a:r>
            <a:endParaRPr lang="en-US" noProof="0" dirty="0"/>
          </a:p>
          <a:p>
            <a:pPr marL="171450" indent="-171450">
              <a:buFont typeface="Arial" panose="020B0604020202020204" pitchFamily="34" charset="0"/>
              <a:buChar char="•"/>
            </a:pPr>
            <a:r>
              <a:rPr lang="en-US" noProof="0" dirty="0"/>
              <a:t>The method for calculating % predicted FVC means that patients with a ‘preserved’ FVC may have already experienced a significant loss in lung volume</a:t>
            </a:r>
            <a:r>
              <a:rPr lang="en-US" baseline="30000" noProof="0" dirty="0"/>
              <a:t>3</a:t>
            </a:r>
          </a:p>
          <a:p>
            <a:pPr marL="171450" indent="-171450">
              <a:buFont typeface="Arial" panose="020B0604020202020204" pitchFamily="34" charset="0"/>
              <a:buChar char="•"/>
            </a:pPr>
            <a:endParaRPr lang="en-US" baseline="30000" noProof="0" dirty="0"/>
          </a:p>
          <a:p>
            <a:pPr marL="0" indent="0">
              <a:buFont typeface="Arial" panose="020B0604020202020204" pitchFamily="34" charset="0"/>
              <a:buNone/>
            </a:pPr>
            <a:r>
              <a:rPr lang="en-US" b="1" baseline="0" noProof="0" dirty="0"/>
              <a:t>References</a:t>
            </a:r>
          </a:p>
          <a:p>
            <a:pPr marL="228600" indent="-228600">
              <a:buFont typeface="+mj-lt"/>
              <a:buAutoNum type="arabicPeriod"/>
            </a:pPr>
            <a:r>
              <a:rPr lang="en-US" b="0" baseline="0" noProof="0" dirty="0"/>
              <a:t>Schoenheit G</a:t>
            </a:r>
            <a:r>
              <a:rPr lang="en-US" b="0" i="1" baseline="0" noProof="0" dirty="0"/>
              <a:t> et al. Chron Respir Dis</a:t>
            </a:r>
            <a:r>
              <a:rPr lang="en-US" b="0" baseline="0" noProof="0" dirty="0"/>
              <a:t> 2011;8;225–31</a:t>
            </a:r>
          </a:p>
          <a:p>
            <a:pPr marL="228600" indent="-228600">
              <a:buFont typeface="+mj-lt"/>
              <a:buAutoNum type="arabicPeriod"/>
            </a:pPr>
            <a:r>
              <a:rPr lang="en-US" b="0" baseline="0" noProof="0" dirty="0"/>
              <a:t>Collard HR </a:t>
            </a:r>
            <a:r>
              <a:rPr lang="en-US" b="0" i="1" baseline="0" noProof="0" dirty="0"/>
              <a:t>et al. Respir Med</a:t>
            </a:r>
            <a:r>
              <a:rPr lang="en-US" b="0" baseline="0" noProof="0" dirty="0"/>
              <a:t> 2007;101:1350–4</a:t>
            </a:r>
          </a:p>
          <a:p>
            <a:pPr marL="228600" indent="-228600">
              <a:buFont typeface="+mj-lt"/>
              <a:buAutoNum type="arabicPeriod"/>
            </a:pPr>
            <a:r>
              <a:rPr lang="en-US" b="0" baseline="0" noProof="0" dirty="0"/>
              <a:t>Maher TM, Strek ME. </a:t>
            </a:r>
            <a:r>
              <a:rPr lang="en-US" b="0" i="1" baseline="0" noProof="0" dirty="0"/>
              <a:t>Respir Res</a:t>
            </a:r>
            <a:r>
              <a:rPr lang="en-US" b="0" baseline="0" noProof="0" dirty="0"/>
              <a:t> 2019;20:205</a:t>
            </a:r>
          </a:p>
          <a:p>
            <a:pPr marL="228600" indent="-228600">
              <a:buFont typeface="+mj-lt"/>
              <a:buAutoNum type="arabicPeriod"/>
            </a:pPr>
            <a:endParaRPr lang="en-US" b="0" baseline="0" noProof="0" dirty="0"/>
          </a:p>
          <a:p>
            <a:pPr marL="0" indent="0">
              <a:buFont typeface="Arial" panose="020B0604020202020204" pitchFamily="34" charset="0"/>
              <a:buNone/>
            </a:pPr>
            <a:r>
              <a:rPr lang="en-US" b="1" noProof="0" dirty="0"/>
              <a:t>Abbreviations (in notes)</a:t>
            </a:r>
          </a:p>
          <a:p>
            <a:pPr marL="0" indent="0">
              <a:buFont typeface="Arial" panose="020B0604020202020204" pitchFamily="34" charset="0"/>
              <a:buNone/>
            </a:pPr>
            <a:r>
              <a:rPr lang="en-US" b="0" noProof="0" dirty="0"/>
              <a:t>FVC, forced vital capacity; IPF, idiopathic pulmonary fibrosis</a:t>
            </a:r>
            <a:endParaRPr lang="en-US" b="0" baseline="0" noProof="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16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Data from the longitudinal Australian IPF Registry showed that the annual change in FVC % predicted was almost identical in patients with mild disease (FVC ≥80% predicted at baseline [–4.6%; 95% CI: −5.8, –3.4]) and patients with more severe disease (FVC &lt;80% predicted at baseline [–4.9%; 95% CI: −6.3, −3.5])</a:t>
            </a:r>
            <a:r>
              <a:rPr lang="en-US" baseline="30000" noProof="0" dirty="0"/>
              <a:t>1</a:t>
            </a:r>
          </a:p>
          <a:p>
            <a:pPr marL="171450" indent="-171450">
              <a:buFont typeface="Arial" panose="020B0604020202020204" pitchFamily="34" charset="0"/>
              <a:buChar char="•"/>
            </a:pPr>
            <a:r>
              <a:rPr lang="en-US" noProof="0" dirty="0"/>
              <a:t>In a </a:t>
            </a:r>
            <a:r>
              <a:rPr lang="en-US" i="1" noProof="0" dirty="0"/>
              <a:t>post-hoc</a:t>
            </a:r>
            <a:r>
              <a:rPr lang="en-US" noProof="0" dirty="0"/>
              <a:t> subgroup analysis of data from the two INPULSIS</a:t>
            </a:r>
            <a:r>
              <a:rPr lang="en-US" baseline="30000" noProof="0" dirty="0"/>
              <a:t>®</a:t>
            </a:r>
            <a:r>
              <a:rPr lang="en-US" noProof="0" dirty="0"/>
              <a:t> trials, the annual rate of lung function decline in 423 placebo-treated patients with a baseline FVC &gt;90% and ≤90% predicted were almost identical (–223.6 vs –224.6 mL/year), as was the proportion of patients with disease progression (ie an absolute decline in FVC ≥10% predicted or death) in patients with a baseline FVC of ≤90% (42%) and &gt;90% predicted (41%)</a:t>
            </a:r>
            <a:r>
              <a:rPr lang="en-US" baseline="30000" noProof="0" dirty="0"/>
              <a:t>2</a:t>
            </a:r>
            <a:endParaRPr lang="en-US" noProof="0" dirty="0"/>
          </a:p>
          <a:p>
            <a:pPr marL="171450" indent="-171450">
              <a:buFont typeface="Arial" panose="020B0604020202020204" pitchFamily="34" charset="0"/>
              <a:buChar char="•"/>
            </a:pPr>
            <a:endParaRPr lang="en-US" noProof="0" dirty="0"/>
          </a:p>
          <a:p>
            <a:pPr marL="0" indent="0">
              <a:buFont typeface="Arial" panose="020B0604020202020204" pitchFamily="34" charset="0"/>
              <a:buNone/>
            </a:pPr>
            <a:r>
              <a:rPr lang="en-US" b="1" noProof="0" dirty="0"/>
              <a:t>References</a:t>
            </a:r>
          </a:p>
          <a:p>
            <a:pPr marL="228600" indent="-228600">
              <a:buFont typeface="+mj-lt"/>
              <a:buAutoNum type="arabicPeriod"/>
            </a:pPr>
            <a:r>
              <a:rPr lang="en-US" b="0" noProof="0" dirty="0"/>
              <a:t>Jo HE </a:t>
            </a:r>
            <a:r>
              <a:rPr lang="en-US" b="0" i="1" noProof="0" dirty="0"/>
              <a:t>et al. BMC Pulm Med</a:t>
            </a:r>
            <a:r>
              <a:rPr lang="en-US" b="0" noProof="0" dirty="0"/>
              <a:t> 2018;18:19</a:t>
            </a:r>
          </a:p>
          <a:p>
            <a:pPr marL="228600" indent="-228600">
              <a:buFont typeface="+mj-lt"/>
              <a:buAutoNum type="arabicPeriod"/>
            </a:pPr>
            <a:r>
              <a:rPr lang="en-US" b="0" noProof="0" dirty="0"/>
              <a:t>Kolb M </a:t>
            </a:r>
            <a:r>
              <a:rPr lang="en-US" b="0" i="1" noProof="0" dirty="0"/>
              <a:t>et al. Thorax</a:t>
            </a:r>
            <a:r>
              <a:rPr lang="en-US" b="0" noProof="0" dirty="0"/>
              <a:t> 2017;72:340–6</a:t>
            </a:r>
          </a:p>
          <a:p>
            <a:pPr marL="0" indent="0">
              <a:buFont typeface="Arial" panose="020B0604020202020204" pitchFamily="34" charset="0"/>
              <a:buNone/>
            </a:pPr>
            <a:endParaRPr lang="en-US" b="1" noProof="0" dirty="0"/>
          </a:p>
          <a:p>
            <a:pPr marL="0" indent="0">
              <a:buFont typeface="Arial" panose="020B0604020202020204" pitchFamily="34" charset="0"/>
              <a:buNone/>
            </a:pPr>
            <a:r>
              <a:rPr lang="en-US" b="1" noProof="0" dirty="0"/>
              <a:t>Abbreviations (in notes)</a:t>
            </a:r>
          </a:p>
          <a:p>
            <a:pPr marL="0" indent="0">
              <a:buFont typeface="Arial" panose="020B0604020202020204" pitchFamily="34" charset="0"/>
              <a:buNone/>
            </a:pPr>
            <a:r>
              <a:rPr lang="en-US" b="0" noProof="0" dirty="0"/>
              <a:t>CI, confidence interval; FVC, forced vital capacity; IPF, idiopathic pulmonary fibrosis</a:t>
            </a:r>
            <a:endParaRPr lang="en-US" noProof="0" dirty="0"/>
          </a:p>
          <a:p>
            <a:pPr marL="171450" indent="-171450">
              <a:buFont typeface="Arial" panose="020B0604020202020204" pitchFamily="34" charset="0"/>
              <a:buChar char="•"/>
            </a:pPr>
            <a:endParaRPr lang="en-US" noProof="0" dirty="0"/>
          </a:p>
          <a:p>
            <a:pPr marL="171450" indent="-171450">
              <a:buFont typeface="Arial" panose="020B0604020202020204" pitchFamily="34" charset="0"/>
              <a:buChar char="•"/>
            </a:pPr>
            <a:endParaRPr lang="en-US" noProof="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511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In placebo-treated patients in the INMARK trial (n=230), mean FVC at baseline was high at 98.0% predicted; nonetheless, the adjusted rate of change in FVC in these patients was –70.2 mL over 12 weeks</a:t>
            </a:r>
            <a:r>
              <a:rPr lang="en-US" baseline="30000" noProof="0" dirty="0"/>
              <a:t>1</a:t>
            </a:r>
          </a:p>
          <a:p>
            <a:pPr marL="171450" indent="-171450">
              <a:buFont typeface="Arial" panose="020B0604020202020204" pitchFamily="34" charset="0"/>
              <a:buChar char="•"/>
            </a:pPr>
            <a:r>
              <a:rPr lang="en-US" baseline="0" noProof="0" dirty="0"/>
              <a:t>In comparison, in placebo-treated patients in the INPULSIS</a:t>
            </a:r>
            <a:r>
              <a:rPr lang="en-US" baseline="30000" noProof="0" dirty="0"/>
              <a:t>®</a:t>
            </a:r>
            <a:r>
              <a:rPr lang="en-US" baseline="0" noProof="0" dirty="0"/>
              <a:t> trials (in whom baseline FVC was less well preserved at 79.3% predicted), the mean absolute change from baseline in FVC at Week 12 was –78.8 mL</a:t>
            </a:r>
            <a:r>
              <a:rPr lang="en-US" baseline="30000" noProof="0" dirty="0"/>
              <a:t>2</a:t>
            </a:r>
            <a:endParaRPr lang="en-US" baseline="0" noProof="0" dirty="0"/>
          </a:p>
          <a:p>
            <a:pPr marL="171450" indent="-171450">
              <a:buFont typeface="Arial" panose="020B0604020202020204" pitchFamily="34" charset="0"/>
              <a:buChar char="•"/>
            </a:pPr>
            <a:endParaRPr lang="en-US" noProof="0" dirty="0"/>
          </a:p>
          <a:p>
            <a:pPr marL="0" indent="0">
              <a:buFont typeface="Arial" panose="020B0604020202020204" pitchFamily="34" charset="0"/>
              <a:buNone/>
            </a:pPr>
            <a:r>
              <a:rPr lang="en-US" b="1" noProof="0" dirty="0"/>
              <a:t>References</a:t>
            </a:r>
          </a:p>
          <a:p>
            <a:pPr marL="228600" indent="-228600">
              <a:buFont typeface="+mj-lt"/>
              <a:buAutoNum type="arabicPeriod"/>
            </a:pPr>
            <a:r>
              <a:rPr lang="en-US" b="0" noProof="0" dirty="0"/>
              <a:t>Maher TM </a:t>
            </a:r>
            <a:r>
              <a:rPr lang="en-US" b="0" i="1" noProof="0" dirty="0"/>
              <a:t>et al. Lancet Respir Med</a:t>
            </a:r>
            <a:r>
              <a:rPr lang="en-US" b="0" noProof="0" dirty="0"/>
              <a:t> 2019;7:771–9</a:t>
            </a:r>
          </a:p>
          <a:p>
            <a:pPr marL="228600" indent="-228600">
              <a:buFont typeface="+mj-lt"/>
              <a:buAutoNum type="arabicPeriod"/>
            </a:pPr>
            <a:r>
              <a:rPr lang="en-US" b="0" noProof="0" dirty="0"/>
              <a:t>Richeldi L </a:t>
            </a:r>
            <a:r>
              <a:rPr lang="en-US" b="0" i="1" noProof="0" dirty="0"/>
              <a:t>et al. BMC Pulm Med</a:t>
            </a:r>
            <a:r>
              <a:rPr lang="en-US" b="0" noProof="0" dirty="0"/>
              <a:t> 2020;20:3 </a:t>
            </a:r>
          </a:p>
          <a:p>
            <a:pPr marL="0" indent="0">
              <a:buFont typeface="Arial" panose="020B0604020202020204" pitchFamily="34" charset="0"/>
              <a:buNone/>
            </a:pPr>
            <a:endParaRPr lang="en-US" b="1" noProof="0" dirty="0"/>
          </a:p>
          <a:p>
            <a:pPr marL="0" indent="0">
              <a:buFont typeface="Arial" panose="020B0604020202020204" pitchFamily="34" charset="0"/>
              <a:buNone/>
            </a:pPr>
            <a:r>
              <a:rPr lang="en-US" b="1" noProof="0" dirty="0"/>
              <a:t>Abbreviations (in notes)</a:t>
            </a:r>
          </a:p>
          <a:p>
            <a:pPr marL="0" indent="0">
              <a:buFont typeface="Arial" panose="020B0604020202020204" pitchFamily="34" charset="0"/>
              <a:buNone/>
            </a:pPr>
            <a:r>
              <a:rPr lang="en-US" b="0" noProof="0" dirty="0"/>
              <a:t>FVC, forced vital capacity</a:t>
            </a:r>
            <a:endParaRPr lang="en-US" noProof="0" dirty="0"/>
          </a:p>
          <a:p>
            <a:pPr marL="171450" indent="-171450">
              <a:buFont typeface="Arial" panose="020B0604020202020204" pitchFamily="34" charset="0"/>
              <a:buChar char="•"/>
            </a:pPr>
            <a:endParaRPr lang="en-US" noProof="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263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In the INPULSIS</a:t>
            </a:r>
            <a:r>
              <a:rPr lang="en-US" baseline="30000" noProof="0" dirty="0"/>
              <a:t>®</a:t>
            </a:r>
            <a:r>
              <a:rPr lang="en-US" noProof="0" dirty="0"/>
              <a:t> trials, the annual rate of decline in FVC was similar in placebo-treated patients with more preserved lung volume (ie FVC &gt;90% predicted) and less preserved lung volume (ie FVC ≤90% predicted) at baseline</a:t>
            </a:r>
          </a:p>
          <a:p>
            <a:pPr marL="171450" indent="-171450">
              <a:buFont typeface="Arial" panose="020B0604020202020204" pitchFamily="34" charset="0"/>
              <a:buChar char="•"/>
            </a:pPr>
            <a:r>
              <a:rPr lang="en-US" noProof="0" dirty="0"/>
              <a:t>Nintedanib slowed the decline in lung function </a:t>
            </a:r>
            <a:r>
              <a:rPr lang="en-US" noProof="0" dirty="0">
                <a:highlight>
                  <a:srgbClr val="FFFF00"/>
                </a:highlight>
              </a:rPr>
              <a:t>in patients with a baseline FVC &gt;90% and ≤90% predicted</a:t>
            </a:r>
            <a:r>
              <a:rPr lang="en-US" noProof="0" dirty="0"/>
              <a:t>, with a similar AE profile in both subgroups; this supports the concept of offering treatment to patients with IPF at the time of diagnosis, including in patients with more preserved lung volumes in whom there is greater lung function available to be preserved</a:t>
            </a:r>
          </a:p>
          <a:p>
            <a:pPr marL="171450" indent="-171450">
              <a:buFont typeface="Arial" panose="020B0604020202020204" pitchFamily="34" charset="0"/>
              <a:buChar char="•"/>
            </a:pPr>
            <a:endParaRPr lang="en-US" noProof="0" dirty="0"/>
          </a:p>
          <a:p>
            <a:pPr marL="0" indent="0">
              <a:buFont typeface="Arial" panose="020B0604020202020204" pitchFamily="34" charset="0"/>
              <a:buNone/>
            </a:pPr>
            <a:r>
              <a:rPr lang="en-US" b="1" noProof="0" dirty="0"/>
              <a:t>Reference</a:t>
            </a:r>
          </a:p>
          <a:p>
            <a:pPr marL="0" indent="0">
              <a:buFont typeface="Arial" panose="020B0604020202020204" pitchFamily="34" charset="0"/>
              <a:buNone/>
            </a:pPr>
            <a:r>
              <a:rPr lang="en-US" noProof="0" dirty="0"/>
              <a:t>Kolb M </a:t>
            </a:r>
            <a:r>
              <a:rPr lang="en-US" i="1" noProof="0" dirty="0"/>
              <a:t>et al. Thorax</a:t>
            </a:r>
            <a:r>
              <a:rPr lang="en-US" noProof="0" dirty="0"/>
              <a:t> 2017;72:340–6; </a:t>
            </a:r>
          </a:p>
          <a:p>
            <a:pPr marL="171450" indent="-171450">
              <a:buFont typeface="Arial" panose="020B0604020202020204" pitchFamily="34" charset="0"/>
              <a:buChar char="•"/>
            </a:pPr>
            <a:endParaRPr lang="en-US" noProof="0" dirty="0"/>
          </a:p>
          <a:p>
            <a:pPr marL="0" indent="0">
              <a:buFont typeface="Arial" panose="020B0604020202020204" pitchFamily="34" charset="0"/>
              <a:buNone/>
            </a:pPr>
            <a:r>
              <a:rPr lang="en-US" b="1" noProof="0" dirty="0"/>
              <a:t>Abbreviations (in notes)</a:t>
            </a:r>
          </a:p>
          <a:p>
            <a:pPr marL="0" indent="0">
              <a:buFont typeface="Arial" panose="020B0604020202020204" pitchFamily="34" charset="0"/>
              <a:buNone/>
            </a:pPr>
            <a:r>
              <a:rPr lang="en-US" noProof="0" dirty="0"/>
              <a:t>AE, adverse event; FVC, forced vital capacity; IPF, idiopathic pulmonary fibrosis </a:t>
            </a:r>
          </a:p>
          <a:p>
            <a:endParaRPr lang="en-US" noProof="0" dirty="0"/>
          </a:p>
          <a:p>
            <a:endParaRPr lang="en-US" noProof="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81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Patients with IPF are at risk of acute exacerbation,</a:t>
            </a:r>
            <a:r>
              <a:rPr lang="en-US" baseline="30000" noProof="0" dirty="0"/>
              <a:t>1</a:t>
            </a:r>
            <a:r>
              <a:rPr lang="en-US" noProof="0" dirty="0"/>
              <a:t> defined as acute, clinically significant respiratory deteriorations characterized by evidence of new, widespread alveolar abnormality</a:t>
            </a:r>
            <a:r>
              <a:rPr lang="en-US" baseline="30000" noProof="0" dirty="0"/>
              <a:t>2</a:t>
            </a:r>
            <a:r>
              <a:rPr lang="en-US" noProof="0" dirty="0"/>
              <a:t> </a:t>
            </a:r>
          </a:p>
          <a:p>
            <a:pPr marL="514350" lvl="1" indent="-171450">
              <a:buFont typeface="Arial" panose="020B0604020202020204" pitchFamily="34" charset="0"/>
              <a:buChar char="•"/>
            </a:pPr>
            <a:r>
              <a:rPr lang="en-US" dirty="0"/>
              <a:t>Importantly, periods</a:t>
            </a:r>
            <a:r>
              <a:rPr lang="en-US" noProof="0" dirty="0"/>
              <a:t> of acute exacerbation are not restricted to patients with late-stage disease</a:t>
            </a:r>
            <a:r>
              <a:rPr lang="en-US" baseline="30000" noProof="0" dirty="0"/>
              <a:t>1</a:t>
            </a:r>
          </a:p>
          <a:p>
            <a:pPr marL="171450" indent="-171450">
              <a:buFont typeface="Arial" panose="020B0604020202020204" pitchFamily="34" charset="0"/>
              <a:buChar char="•"/>
            </a:pPr>
            <a:r>
              <a:rPr lang="en-US" noProof="0" dirty="0"/>
              <a:t>In a study designed to estimate the incidence, risk factors, and impact of acute exacerbations and other known causes of rapid deterioration in patients with IPF, patients with more severe reductions in FVC were found to be at greater risk of acute exacerbation</a:t>
            </a:r>
            <a:r>
              <a:rPr lang="en-US" baseline="30000" noProof="0" dirty="0"/>
              <a:t>3</a:t>
            </a:r>
          </a:p>
          <a:p>
            <a:pPr marL="514350" lvl="1" indent="-171450">
              <a:buFont typeface="Arial" panose="020B0604020202020204" pitchFamily="34" charset="0"/>
              <a:buChar char="•"/>
            </a:pPr>
            <a:r>
              <a:rPr lang="en-US" noProof="0" dirty="0"/>
              <a:t>Overall, 163 of 461 patients (35.4%) included in the study experienced rapid deterioration that required hospitalization; the most common causes of deterioration were acute exacerbation (n=90) and infection (n=51)</a:t>
            </a:r>
          </a:p>
          <a:p>
            <a:pPr marL="514350" lvl="1" indent="-171450">
              <a:buFont typeface="Arial" panose="020B0604020202020204" pitchFamily="34" charset="0"/>
              <a:buChar char="•"/>
            </a:pPr>
            <a:r>
              <a:rPr lang="en-US" noProof="0" dirty="0"/>
              <a:t>Patients who experienced an acute exacerbation had a significantly lower FVC than patients who did not experience rapid deterioration requiring hospitalization</a:t>
            </a:r>
          </a:p>
          <a:p>
            <a:pPr marL="514350" lvl="1" indent="-171450">
              <a:buFont typeface="Arial" panose="020B0604020202020204" pitchFamily="34" charset="0"/>
              <a:buChar char="•"/>
            </a:pPr>
            <a:r>
              <a:rPr lang="en-US" noProof="0" dirty="0"/>
              <a:t>In a multivariate analysis, low FVC and never having smoked were significant risk factors for acute exacerbation</a:t>
            </a:r>
          </a:p>
          <a:p>
            <a:pPr marL="171450" lvl="0" indent="-171450">
              <a:buFont typeface="Arial" panose="020B0604020202020204" pitchFamily="34" charset="0"/>
              <a:buChar char="•"/>
            </a:pPr>
            <a:r>
              <a:rPr lang="en-US" noProof="0" dirty="0"/>
              <a:t>In a </a:t>
            </a:r>
            <a:r>
              <a:rPr lang="en-US" i="1" noProof="0" dirty="0"/>
              <a:t>post-hoc</a:t>
            </a:r>
            <a:r>
              <a:rPr lang="en-US" noProof="0" dirty="0"/>
              <a:t> subgroup analysis of data from patients with IPF in the INPULSIS</a:t>
            </a:r>
            <a:r>
              <a:rPr lang="en-US" baseline="30000" noProof="0" dirty="0"/>
              <a:t>®</a:t>
            </a:r>
            <a:r>
              <a:rPr lang="en-US" noProof="0" dirty="0"/>
              <a:t> trials, patients with a baseline FVC of ≤70% predicted had a higher incidence of acute exacerbations than those with a baseline FVC &gt;70% predicted</a:t>
            </a:r>
            <a:r>
              <a:rPr lang="en-US" baseline="30000" noProof="0" dirty="0"/>
              <a:t>4</a:t>
            </a:r>
          </a:p>
          <a:p>
            <a:pPr marL="514350" lvl="1" indent="-171450">
              <a:buFont typeface="Arial" panose="020B0604020202020204" pitchFamily="34" charset="0"/>
              <a:buChar char="•"/>
            </a:pPr>
            <a:r>
              <a:rPr lang="en-US" noProof="0" dirty="0"/>
              <a:t>In patients with a baseline FVC ≤70% predicted, the rate of acute exacerbation was 7.7% in those treated with nintedanib and 14.9% in those treated with placebo (HR 0.52; 95% CI: 0.28, 0.99)</a:t>
            </a:r>
          </a:p>
          <a:p>
            <a:pPr marL="514350" lvl="1" indent="-171450">
              <a:buFont typeface="Arial" panose="020B0604020202020204" pitchFamily="34" charset="0"/>
              <a:buChar char="•"/>
            </a:pPr>
            <a:r>
              <a:rPr lang="en-US" noProof="0" dirty="0"/>
              <a:t>In patients with a baseline FVC &gt;70% predicted, the rate of acute exacerbation was 3.5% in those treated with nintedanib and 3.3% in those treated with placebo (HR 1.00; 95% CI: 0.44, 2.30)</a:t>
            </a:r>
          </a:p>
          <a:p>
            <a:pPr marL="171450" lvl="0" indent="-171450">
              <a:buFont typeface="Arial" panose="020B0604020202020204" pitchFamily="34" charset="0"/>
              <a:buChar char="•"/>
            </a:pPr>
            <a:endParaRPr lang="en-US" noProof="0" dirty="0"/>
          </a:p>
          <a:p>
            <a:pPr marL="0" lvl="0" indent="0">
              <a:buFont typeface="Arial" panose="020B0604020202020204" pitchFamily="34" charset="0"/>
              <a:buNone/>
            </a:pPr>
            <a:r>
              <a:rPr lang="en-US" b="1" noProof="0" dirty="0"/>
              <a:t>References</a:t>
            </a:r>
          </a:p>
          <a:p>
            <a:pPr marL="228600" lvl="0" indent="-228600">
              <a:buFont typeface="+mj-lt"/>
              <a:buAutoNum type="arabicPeriod"/>
            </a:pPr>
            <a:r>
              <a:rPr lang="en-US" noProof="0" dirty="0"/>
              <a:t>Maher TM </a:t>
            </a:r>
            <a:r>
              <a:rPr lang="en-US" i="1" noProof="0" dirty="0"/>
              <a:t>et al. BMC Pulm Med</a:t>
            </a:r>
            <a:r>
              <a:rPr lang="en-US" noProof="0" dirty="0"/>
              <a:t> 2017;17:124</a:t>
            </a:r>
          </a:p>
          <a:p>
            <a:pPr marL="228600" lvl="0" indent="-228600">
              <a:buFont typeface="+mj-lt"/>
              <a:buAutoNum type="arabicPeriod"/>
            </a:pPr>
            <a:r>
              <a:rPr lang="en-US" noProof="0" dirty="0"/>
              <a:t>Collard HR </a:t>
            </a:r>
            <a:r>
              <a:rPr lang="en-US" i="1" noProof="0" dirty="0"/>
              <a:t>et al. Am J Respir Crit Care Med</a:t>
            </a:r>
            <a:r>
              <a:rPr lang="en-US" noProof="0" dirty="0"/>
              <a:t> 2016;194:265–75</a:t>
            </a:r>
          </a:p>
          <a:p>
            <a:pPr marL="228600" lvl="0" indent="-228600">
              <a:buFont typeface="+mj-lt"/>
              <a:buAutoNum type="arabicPeriod"/>
            </a:pPr>
            <a:r>
              <a:rPr lang="en-US" noProof="0" dirty="0"/>
              <a:t>Song JW </a:t>
            </a:r>
            <a:r>
              <a:rPr lang="en-US" i="1" noProof="0" dirty="0"/>
              <a:t>et al. Eur Respir J</a:t>
            </a:r>
            <a:r>
              <a:rPr lang="en-US" noProof="0" dirty="0"/>
              <a:t> 2011;37:356–63</a:t>
            </a:r>
          </a:p>
          <a:p>
            <a:pPr marL="228600" lvl="0" indent="-228600">
              <a:buFont typeface="+mj-lt"/>
              <a:buAutoNum type="arabicPeriod"/>
            </a:pPr>
            <a:r>
              <a:rPr lang="en-US" noProof="0" dirty="0"/>
              <a:t>Costabel U </a:t>
            </a:r>
            <a:r>
              <a:rPr lang="en-US" i="1" noProof="0" dirty="0"/>
              <a:t>et al. Am J Respir Crit Care Med</a:t>
            </a:r>
            <a:r>
              <a:rPr lang="en-US" noProof="0" dirty="0"/>
              <a:t> 2016;193:178–85</a:t>
            </a:r>
          </a:p>
          <a:p>
            <a:pPr marL="228600" lvl="0" indent="-228600">
              <a:buFont typeface="+mj-lt"/>
              <a:buAutoNum type="arabicPeriod"/>
            </a:pPr>
            <a:endParaRPr lang="en-US" noProof="0" dirty="0"/>
          </a:p>
          <a:p>
            <a:pPr marL="0" lvl="0" indent="0">
              <a:buFont typeface="+mj-lt"/>
              <a:buNone/>
            </a:pPr>
            <a:r>
              <a:rPr lang="en-US" b="1" noProof="0" dirty="0"/>
              <a:t>Abbreviations (in notes)</a:t>
            </a:r>
          </a:p>
          <a:p>
            <a:pPr marL="0" lvl="0" indent="0">
              <a:buFont typeface="+mj-lt"/>
              <a:buNone/>
            </a:pPr>
            <a:r>
              <a:rPr lang="en-US" b="0" noProof="0" dirty="0"/>
              <a:t>CI, confidence interval; FVC, forced vital capacity; HR, hazard ratio; IPF, idiopathic pulmonary fibrosis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399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Patients with IPF are at risk of acute exacerbation,</a:t>
            </a:r>
            <a:r>
              <a:rPr lang="en-US" baseline="30000" noProof="0" dirty="0"/>
              <a:t>1</a:t>
            </a:r>
            <a:r>
              <a:rPr lang="en-US" noProof="0" dirty="0"/>
              <a:t> defined as acute, clinically significant respiratory deteriorations characterized by evidence of new, widespread alveolar abnormality</a:t>
            </a:r>
            <a:r>
              <a:rPr lang="en-US" baseline="30000" noProof="0" dirty="0"/>
              <a:t>2</a:t>
            </a:r>
            <a:r>
              <a:rPr lang="en-US" noProof="0" dirty="0"/>
              <a:t> </a:t>
            </a:r>
          </a:p>
          <a:p>
            <a:pPr marL="514350" lvl="1" indent="-171450">
              <a:buFont typeface="Arial" panose="020B0604020202020204" pitchFamily="34" charset="0"/>
              <a:buChar char="•"/>
            </a:pPr>
            <a:r>
              <a:rPr lang="en-US" dirty="0"/>
              <a:t>Importantly, periods</a:t>
            </a:r>
            <a:r>
              <a:rPr lang="en-US" noProof="0" dirty="0"/>
              <a:t> of acute exacerbation are not restricted to patients with late-stage disease</a:t>
            </a:r>
            <a:r>
              <a:rPr lang="en-US" baseline="30000" noProof="0" dirty="0"/>
              <a:t>1</a:t>
            </a:r>
          </a:p>
          <a:p>
            <a:pPr marL="171450" indent="-171450">
              <a:buFont typeface="Arial" panose="020B0604020202020204" pitchFamily="34" charset="0"/>
              <a:buChar char="•"/>
            </a:pPr>
            <a:r>
              <a:rPr lang="en-US" noProof="0" dirty="0"/>
              <a:t>In a study designed to estimate the incidence, risk factors, and impact of acute exacerbations and other known causes of rapid deterioration in patients with IPF, patients with more severe reductions in FVC were found to be at greater risk of acute exacerbation</a:t>
            </a:r>
            <a:r>
              <a:rPr lang="en-US" baseline="30000" noProof="0" dirty="0"/>
              <a:t>3</a:t>
            </a:r>
          </a:p>
          <a:p>
            <a:pPr marL="514350" lvl="1" indent="-171450">
              <a:buFont typeface="Arial" panose="020B0604020202020204" pitchFamily="34" charset="0"/>
              <a:buChar char="•"/>
            </a:pPr>
            <a:r>
              <a:rPr lang="en-US" noProof="0" dirty="0"/>
              <a:t>Overall, 163 of 461 patients (35.4%) included in the study experienced rapid deterioration that required hospitalization; the most common causes of deterioration were acute exacerbation (n=90) and infection (n=51)</a:t>
            </a:r>
          </a:p>
          <a:p>
            <a:pPr marL="514350" lvl="1" indent="-171450">
              <a:buFont typeface="Arial" panose="020B0604020202020204" pitchFamily="34" charset="0"/>
              <a:buChar char="•"/>
            </a:pPr>
            <a:r>
              <a:rPr lang="en-US" noProof="0" dirty="0"/>
              <a:t>Patients who experienced an acute exacerbation had a significantly lower FVC than patients who did not experience rapid deterioration requiring hospitalization</a:t>
            </a:r>
          </a:p>
          <a:p>
            <a:pPr marL="514350" lvl="1" indent="-171450">
              <a:buFont typeface="Arial" panose="020B0604020202020204" pitchFamily="34" charset="0"/>
              <a:buChar char="•"/>
            </a:pPr>
            <a:r>
              <a:rPr lang="en-US" noProof="0" dirty="0"/>
              <a:t>In a multivariate analysis, low FVC and never having smoked were significant risk factors for acute exacerbation</a:t>
            </a:r>
          </a:p>
          <a:p>
            <a:pPr marL="171450" lvl="0" indent="-171450">
              <a:buFont typeface="Arial" panose="020B0604020202020204" pitchFamily="34" charset="0"/>
              <a:buChar char="•"/>
            </a:pPr>
            <a:r>
              <a:rPr lang="en-US" noProof="0" dirty="0"/>
              <a:t>In a </a:t>
            </a:r>
            <a:r>
              <a:rPr lang="en-US" i="1" noProof="0" dirty="0"/>
              <a:t>post-hoc</a:t>
            </a:r>
            <a:r>
              <a:rPr lang="en-US" noProof="0" dirty="0"/>
              <a:t> subgroup analysis of data from patients with IPF in the INPULSIS</a:t>
            </a:r>
            <a:r>
              <a:rPr lang="en-US" baseline="30000" noProof="0" dirty="0"/>
              <a:t>®</a:t>
            </a:r>
            <a:r>
              <a:rPr lang="en-US" noProof="0" dirty="0"/>
              <a:t> trials, patients with a baseline FVC of ≤70% predicted had a higher incidence of acute exacerbations than those with a baseline FVC &gt;70% predicted</a:t>
            </a:r>
            <a:r>
              <a:rPr lang="en-US" baseline="30000" noProof="0" dirty="0"/>
              <a:t>4</a:t>
            </a:r>
          </a:p>
          <a:p>
            <a:pPr marL="514350" lvl="1" indent="-171450">
              <a:buFont typeface="Arial" panose="020B0604020202020204" pitchFamily="34" charset="0"/>
              <a:buChar char="•"/>
            </a:pPr>
            <a:r>
              <a:rPr lang="en-US" noProof="0" dirty="0"/>
              <a:t>In patients with a baseline FVC ≤70% predicted, the rate of acute exacerbation was 7.7% in those treated with nintedanib and 14.9% in those treated with placebo (HR 0.52; 95% CI: 0.28, 0.99)</a:t>
            </a:r>
          </a:p>
          <a:p>
            <a:pPr marL="514350" lvl="1" indent="-171450">
              <a:buFont typeface="Arial" panose="020B0604020202020204" pitchFamily="34" charset="0"/>
              <a:buChar char="•"/>
            </a:pPr>
            <a:r>
              <a:rPr lang="en-US" noProof="0" dirty="0"/>
              <a:t>In patients with a baseline FVC &gt;70% predicted, the rate of acute exacerbation was 3.5% in those treated with nintedanib and 3.3% in those treated with placebo (HR 1.00; 95% CI: 0.44, 2.30)</a:t>
            </a:r>
          </a:p>
          <a:p>
            <a:pPr marL="171450" lvl="0" indent="-171450">
              <a:buFont typeface="Arial" panose="020B0604020202020204" pitchFamily="34" charset="0"/>
              <a:buChar char="•"/>
            </a:pPr>
            <a:endParaRPr lang="en-US" noProof="0" dirty="0"/>
          </a:p>
          <a:p>
            <a:pPr marL="0" lvl="0" indent="0">
              <a:buFont typeface="Arial" panose="020B0604020202020204" pitchFamily="34" charset="0"/>
              <a:buNone/>
            </a:pPr>
            <a:r>
              <a:rPr lang="en-US" b="1" noProof="0" dirty="0"/>
              <a:t>References</a:t>
            </a:r>
          </a:p>
          <a:p>
            <a:pPr marL="228600" lvl="0" indent="-228600">
              <a:buFont typeface="+mj-lt"/>
              <a:buAutoNum type="arabicPeriod"/>
            </a:pPr>
            <a:r>
              <a:rPr lang="en-US" noProof="0" dirty="0"/>
              <a:t>Maher TM </a:t>
            </a:r>
            <a:r>
              <a:rPr lang="en-US" i="1" noProof="0" dirty="0"/>
              <a:t>et al. BMC Pulm Med</a:t>
            </a:r>
            <a:r>
              <a:rPr lang="en-US" noProof="0" dirty="0"/>
              <a:t> 2017;17:124</a:t>
            </a:r>
          </a:p>
          <a:p>
            <a:pPr marL="228600" lvl="0" indent="-228600">
              <a:buFont typeface="+mj-lt"/>
              <a:buAutoNum type="arabicPeriod"/>
            </a:pPr>
            <a:r>
              <a:rPr lang="en-US" noProof="0" dirty="0"/>
              <a:t>Collard HR </a:t>
            </a:r>
            <a:r>
              <a:rPr lang="en-US" i="1" noProof="0" dirty="0"/>
              <a:t>et al. Am J Respir Crit Care Med</a:t>
            </a:r>
            <a:r>
              <a:rPr lang="en-US" noProof="0" dirty="0"/>
              <a:t> 2016;194:265–75</a:t>
            </a:r>
          </a:p>
          <a:p>
            <a:pPr marL="228600" lvl="0" indent="-228600">
              <a:buFont typeface="+mj-lt"/>
              <a:buAutoNum type="arabicPeriod"/>
            </a:pPr>
            <a:r>
              <a:rPr lang="en-US" noProof="0" dirty="0"/>
              <a:t>Song JW </a:t>
            </a:r>
            <a:r>
              <a:rPr lang="en-US" i="1" noProof="0" dirty="0"/>
              <a:t>et al. Eur Respir J</a:t>
            </a:r>
            <a:r>
              <a:rPr lang="en-US" noProof="0" dirty="0"/>
              <a:t> 2011;37:356–63</a:t>
            </a:r>
          </a:p>
          <a:p>
            <a:pPr marL="228600" lvl="0" indent="-228600">
              <a:buFont typeface="+mj-lt"/>
              <a:buAutoNum type="arabicPeriod"/>
            </a:pPr>
            <a:r>
              <a:rPr lang="en-US" noProof="0" dirty="0"/>
              <a:t>Costabel U </a:t>
            </a:r>
            <a:r>
              <a:rPr lang="en-US" i="1" noProof="0" dirty="0"/>
              <a:t>et al. Am J Respir Crit Care Med</a:t>
            </a:r>
            <a:r>
              <a:rPr lang="en-US" noProof="0" dirty="0"/>
              <a:t> 2016;193:178–85</a:t>
            </a:r>
          </a:p>
          <a:p>
            <a:pPr marL="228600" lvl="0" indent="-228600">
              <a:buFont typeface="+mj-lt"/>
              <a:buAutoNum type="arabicPeriod"/>
            </a:pPr>
            <a:endParaRPr lang="en-US" noProof="0" dirty="0"/>
          </a:p>
          <a:p>
            <a:pPr marL="0" lvl="0" indent="0">
              <a:buFont typeface="+mj-lt"/>
              <a:buNone/>
            </a:pPr>
            <a:r>
              <a:rPr lang="en-US" b="1" noProof="0" dirty="0"/>
              <a:t>Abbreviations (in notes)</a:t>
            </a:r>
          </a:p>
          <a:p>
            <a:pPr marL="0" lvl="0" indent="0">
              <a:buFont typeface="+mj-lt"/>
              <a:buNone/>
            </a:pPr>
            <a:r>
              <a:rPr lang="en-US" b="0" noProof="0" dirty="0"/>
              <a:t>CI, confidence interval; FVC, forced vital capacity; HR, hazard ratio; IPF, idiopathic pulmonary fibrosis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248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Data from the Australian IPF Registry demonstrated that patients who received nintedanib or pirfenidone (n=146) showed a significant improvement in survival than those who did not (n=501) (HR 0.38; 95% CI: 0.24, 0.59; </a:t>
            </a:r>
            <a:r>
              <a:rPr lang="en-US" i="1" noProof="0" dirty="0"/>
              <a:t>P</a:t>
            </a:r>
            <a:r>
              <a:rPr lang="en-US" noProof="0" dirty="0"/>
              <a:t>&lt;0.001)</a:t>
            </a:r>
            <a:r>
              <a:rPr lang="en-US" baseline="30000" noProof="0" dirty="0"/>
              <a:t>1</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Following adjustment for age, gender, smoking, BMI and baseline lung function (ie FVC % predicted), antifibrotic therapy remained a significant predictor of improved survival </a:t>
            </a:r>
            <a:r>
              <a:rPr lang="en-US" baseline="0" noProof="0" dirty="0"/>
              <a:t>(HR 0.56; 95% CI: 0.34, 0.92; </a:t>
            </a:r>
            <a:r>
              <a:rPr lang="en-US" i="1" baseline="0" noProof="0" dirty="0"/>
              <a:t>P</a:t>
            </a:r>
            <a:r>
              <a:rPr lang="en-US" baseline="0" noProof="0" dirty="0"/>
              <a:t>=0.022)</a:t>
            </a:r>
            <a:r>
              <a:rPr lang="en-US" baseline="30000" noProof="0" dirty="0"/>
              <a:t>1</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noProof="0" dirty="0"/>
          </a:p>
          <a:p>
            <a:pPr marL="0" indent="0">
              <a:buFont typeface="Arial" panose="020B0604020202020204" pitchFamily="34" charset="0"/>
              <a:buNone/>
            </a:pPr>
            <a:r>
              <a:rPr lang="en-US" b="1" noProof="0" dirty="0"/>
              <a:t>References</a:t>
            </a:r>
          </a:p>
          <a:p>
            <a:pPr marL="228600" indent="-228600">
              <a:buFont typeface="+mj-lt"/>
              <a:buAutoNum type="arabicPeriod"/>
            </a:pPr>
            <a:r>
              <a:rPr lang="en-US" b="0" noProof="0" dirty="0"/>
              <a:t>Jo HE </a:t>
            </a:r>
            <a:r>
              <a:rPr lang="en-US" b="0" i="1" noProof="0" dirty="0"/>
              <a:t>et al. Eur Respir J</a:t>
            </a:r>
            <a:r>
              <a:rPr lang="en-US" b="0" noProof="0" dirty="0"/>
              <a:t> 2017;49:1601592</a:t>
            </a:r>
          </a:p>
          <a:p>
            <a:pPr marL="0" indent="0">
              <a:buFont typeface="Arial" panose="020B0604020202020204" pitchFamily="34" charset="0"/>
              <a:buNone/>
            </a:pPr>
            <a:endParaRPr lang="en-US" b="1" noProof="0" dirty="0"/>
          </a:p>
          <a:p>
            <a:pPr marL="0" indent="0">
              <a:buFont typeface="Arial" panose="020B0604020202020204" pitchFamily="34" charset="0"/>
              <a:buNone/>
            </a:pPr>
            <a:r>
              <a:rPr lang="en-US" b="1" noProof="0" dirty="0"/>
              <a:t>Abbreviations (in notes)</a:t>
            </a:r>
          </a:p>
          <a:p>
            <a:pPr marL="0" indent="0">
              <a:buFont typeface="Arial" panose="020B0604020202020204" pitchFamily="34" charset="0"/>
              <a:buNone/>
            </a:pPr>
            <a:r>
              <a:rPr lang="en-US" b="0" noProof="0" dirty="0"/>
              <a:t>BMI, body mass index; CI, confidence interval; HR, hazard ratio; IPF, idiopathic pulmonary fibrosis</a:t>
            </a:r>
            <a:endParaRPr lang="en-US" noProof="0"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30000" noProof="0" dirty="0"/>
          </a:p>
          <a:p>
            <a:pPr marL="171450" indent="-171450">
              <a:buFont typeface="Arial" panose="020B0604020202020204" pitchFamily="34" charset="0"/>
              <a:buChar char="•"/>
            </a:pPr>
            <a:endParaRPr lang="en-US" noProof="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41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The data generated in patient registries complements that of clinical trials:</a:t>
            </a:r>
          </a:p>
          <a:p>
            <a:pPr marL="514350" lvl="1"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A much larger patient population can be analysed in registries versus RCTs, with a much broader spectrum of disease severity and comorbidities which would exclude them from clinical trials</a:t>
            </a:r>
          </a:p>
          <a:p>
            <a:pPr marL="514350" lvl="1"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Patients are followed for a longer period of time compared with clinical trials </a:t>
            </a:r>
          </a:p>
          <a:p>
            <a:pPr marL="514350" lvl="1"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Data are real-world clinical data, generating deeper insight into real-world disease/patient </a:t>
            </a:r>
            <a:r>
              <a:rPr lang="en-GB" sz="900" dirty="0" err="1">
                <a:latin typeface="Arial" panose="020B0604020202020204" pitchFamily="34" charset="0"/>
                <a:cs typeface="Arial" panose="020B0604020202020204" pitchFamily="34" charset="0"/>
              </a:rPr>
              <a:t>behavior</a:t>
            </a:r>
            <a:r>
              <a:rPr lang="en-GB" sz="900" dirty="0">
                <a:latin typeface="Arial" panose="020B0604020202020204" pitchFamily="34" charset="0"/>
                <a:cs typeface="Arial" panose="020B0604020202020204" pitchFamily="34" charset="0"/>
              </a:rPr>
              <a:t>, interaction of disease with comorbidities, and impact of IPF on long-term patient health and </a:t>
            </a:r>
            <a:r>
              <a:rPr lang="en-GB" sz="900" dirty="0" err="1">
                <a:latin typeface="Arial" panose="020B0604020202020204" pitchFamily="34" charset="0"/>
                <a:cs typeface="Arial" panose="020B0604020202020204" pitchFamily="34" charset="0"/>
              </a:rPr>
              <a:t>HRQoL</a:t>
            </a:r>
            <a:endParaRPr lang="en-GB" sz="900" dirty="0">
              <a:latin typeface="Arial" panose="020B0604020202020204" pitchFamily="34" charset="0"/>
              <a:cs typeface="Arial" panose="020B0604020202020204" pitchFamily="34" charset="0"/>
            </a:endParaRPr>
          </a:p>
          <a:p>
            <a:pPr marL="514350" lvl="1"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There is a </a:t>
            </a:r>
            <a:r>
              <a:rPr lang="en-GB" sz="900" b="0" dirty="0">
                <a:latin typeface="Arial" panose="020B0604020202020204" pitchFamily="34" charset="0"/>
                <a:cs typeface="Arial" panose="020B0604020202020204" pitchFamily="34" charset="0"/>
              </a:rPr>
              <a:t>particular benefit of registries to rare diseases, due to the fact a small number of patients are </a:t>
            </a:r>
            <a:r>
              <a:rPr lang="en-GB" sz="900" dirty="0">
                <a:latin typeface="Arial" panose="020B0604020202020204" pitchFamily="34" charset="0"/>
                <a:cs typeface="Arial" panose="020B0604020202020204" pitchFamily="34" charset="0"/>
              </a:rPr>
              <a:t>seen at any individual </a:t>
            </a:r>
            <a:r>
              <a:rPr lang="en-GB" sz="900" dirty="0" err="1">
                <a:latin typeface="Arial" panose="020B0604020202020204" pitchFamily="34" charset="0"/>
                <a:cs typeface="Arial" panose="020B0604020202020204" pitchFamily="34" charset="0"/>
              </a:rPr>
              <a:t>center</a:t>
            </a:r>
            <a:r>
              <a:rPr lang="en-GB" sz="900" dirty="0">
                <a:latin typeface="Arial" panose="020B0604020202020204" pitchFamily="34" charset="0"/>
                <a:cs typeface="Arial" panose="020B0604020202020204" pitchFamily="34" charset="0"/>
              </a:rPr>
              <a:t>, and RCTs are often single-</a:t>
            </a:r>
            <a:r>
              <a:rPr lang="en-GB" sz="900" dirty="0" err="1">
                <a:latin typeface="Arial" panose="020B0604020202020204" pitchFamily="34" charset="0"/>
                <a:cs typeface="Arial" panose="020B0604020202020204" pitchFamily="34" charset="0"/>
              </a:rPr>
              <a:t>center</a:t>
            </a:r>
            <a:r>
              <a:rPr lang="en-GB" sz="900" dirty="0">
                <a:latin typeface="Arial" panose="020B0604020202020204" pitchFamily="34" charset="0"/>
                <a:cs typeface="Arial" panose="020B0604020202020204" pitchFamily="34" charset="0"/>
              </a:rPr>
              <a:t> with short duration of follow-up. Also, many patients are excluded from RCTs due to comorbidities, therefore registries increase the power of data for rare diseases, as every patient is included</a:t>
            </a:r>
          </a:p>
          <a:p>
            <a:pPr marL="514350" lvl="1"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Registries collect biological samples from patients and store these in biobanks, which provides an opportunity to link clinical features or outcomes to disease pathology, enabling the possibility to develop individualized diagnostics and therapies (precision medicine) </a:t>
            </a:r>
          </a:p>
          <a:p>
            <a:pPr marL="0" indent="0">
              <a:buFont typeface="Arial" panose="020B0604020202020204" pitchFamily="34" charset="0"/>
              <a:buNone/>
            </a:pPr>
            <a:endParaRPr lang="en-GB" sz="9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900" b="1" dirty="0">
                <a:latin typeface="Arial" panose="020B0604020202020204" pitchFamily="34" charset="0"/>
                <a:cs typeface="Arial" panose="020B0604020202020204" pitchFamily="34" charset="0"/>
              </a:rPr>
              <a:t>References</a:t>
            </a:r>
          </a:p>
          <a:p>
            <a:pPr marL="0" indent="0">
              <a:buFont typeface="Arial" panose="020B0604020202020204" pitchFamily="34" charset="0"/>
              <a:buNone/>
            </a:pPr>
            <a:r>
              <a:rPr lang="en-GB" sz="900" dirty="0">
                <a:latin typeface="Arial" panose="020B0604020202020204" pitchFamily="34" charset="0"/>
                <a:cs typeface="Arial" panose="020B0604020202020204" pitchFamily="34" charset="0"/>
              </a:rPr>
              <a:t>Culver DA </a:t>
            </a:r>
            <a:r>
              <a:rPr lang="en-GB" sz="900" i="1" dirty="0">
                <a:latin typeface="Arial" panose="020B0604020202020204" pitchFamily="34" charset="0"/>
                <a:cs typeface="Arial" panose="020B0604020202020204" pitchFamily="34" charset="0"/>
              </a:rPr>
              <a:t>et al</a:t>
            </a:r>
            <a:r>
              <a:rPr lang="en-GB" sz="900" dirty="0">
                <a:latin typeface="Arial" panose="020B0604020202020204" pitchFamily="34" charset="0"/>
                <a:cs typeface="Arial" panose="020B0604020202020204" pitchFamily="34" charset="0"/>
              </a:rPr>
              <a:t>. </a:t>
            </a:r>
            <a:r>
              <a:rPr lang="en-GB" sz="900" i="1" dirty="0">
                <a:latin typeface="Arial" panose="020B0604020202020204" pitchFamily="34" charset="0"/>
                <a:cs typeface="Arial" panose="020B0604020202020204" pitchFamily="34" charset="0"/>
              </a:rPr>
              <a:t>Am J Respir </a:t>
            </a:r>
            <a:r>
              <a:rPr lang="en-GB" sz="900" i="1" dirty="0" err="1">
                <a:latin typeface="Arial" panose="020B0604020202020204" pitchFamily="34" charset="0"/>
                <a:cs typeface="Arial" panose="020B0604020202020204" pitchFamily="34" charset="0"/>
              </a:rPr>
              <a:t>Crit</a:t>
            </a:r>
            <a:r>
              <a:rPr lang="en-GB" sz="900" i="1" dirty="0">
                <a:latin typeface="Arial" panose="020B0604020202020204" pitchFamily="34" charset="0"/>
                <a:cs typeface="Arial" panose="020B0604020202020204" pitchFamily="34" charset="0"/>
              </a:rPr>
              <a:t> Care Med </a:t>
            </a:r>
            <a:r>
              <a:rPr lang="en-GB" sz="900" dirty="0">
                <a:latin typeface="Arial" panose="020B0604020202020204" pitchFamily="34" charset="0"/>
                <a:cs typeface="Arial" panose="020B0604020202020204" pitchFamily="34" charset="0"/>
              </a:rPr>
              <a:t>2019;200:160–6</a:t>
            </a:r>
          </a:p>
          <a:p>
            <a:pPr marL="0" indent="0">
              <a:buFont typeface="Arial" panose="020B0604020202020204" pitchFamily="34" charset="0"/>
              <a:buNone/>
            </a:pPr>
            <a:endParaRPr lang="en-GB" sz="9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900" b="1" dirty="0">
                <a:latin typeface="Arial" panose="020B0604020202020204" pitchFamily="34" charset="0"/>
                <a:cs typeface="Arial" panose="020B0604020202020204" pitchFamily="34" charset="0"/>
              </a:rPr>
              <a:t>Abbreviations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dirty="0" err="1">
                <a:latin typeface="Arial" panose="020B0604020202020204" pitchFamily="34" charset="0"/>
                <a:cs typeface="Arial" panose="020B0604020202020204" pitchFamily="34" charset="0"/>
              </a:rPr>
              <a:t>HRQoL</a:t>
            </a:r>
            <a:r>
              <a:rPr lang="en-GB" sz="900" dirty="0">
                <a:latin typeface="Arial" panose="020B0604020202020204" pitchFamily="34" charset="0"/>
                <a:cs typeface="Arial" panose="020B0604020202020204" pitchFamily="34" charset="0"/>
              </a:rPr>
              <a:t>, health-related quality of life; IPF, idiopathic pulmonary fibrosis; RCT, randomized controlled trial</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17113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951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892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Various </a:t>
            </a:r>
            <a:r>
              <a:rPr lang="en-US" i="1" noProof="0" dirty="0"/>
              <a:t>post-hoc</a:t>
            </a:r>
            <a:r>
              <a:rPr lang="en-US" noProof="0" dirty="0"/>
              <a:t> subgroup analysis of data from the INPULSIS</a:t>
            </a:r>
            <a:r>
              <a:rPr lang="en-US" baseline="30000" noProof="0" dirty="0"/>
              <a:t>®</a:t>
            </a:r>
            <a:r>
              <a:rPr lang="en-US" noProof="0" dirty="0"/>
              <a:t> trials have demonstrated that the beneficial effect of nintedanib versus placebo in reducing the annual rate of decline in FVC is consistent regardless of lung function impairment at baseline;</a:t>
            </a:r>
            <a:r>
              <a:rPr lang="en-US" baseline="30000" noProof="0" dirty="0"/>
              <a:t>1–4</a:t>
            </a:r>
            <a:r>
              <a:rPr lang="en-US" baseline="0" noProof="0" dirty="0"/>
              <a:t> this is true in patients with a baseline FVC of ≤90% and &gt;90% predicted,</a:t>
            </a:r>
            <a:r>
              <a:rPr lang="en-US" baseline="30000" noProof="0" dirty="0"/>
              <a:t>1</a:t>
            </a:r>
            <a:r>
              <a:rPr lang="en-US" baseline="0" noProof="0" dirty="0"/>
              <a:t> a baseline FVC of ≤70% and &gt;70% predicted,</a:t>
            </a:r>
            <a:r>
              <a:rPr lang="en-US" baseline="30000" noProof="0" dirty="0"/>
              <a:t>2,3</a:t>
            </a:r>
            <a:r>
              <a:rPr lang="en-US" baseline="0" noProof="0" dirty="0"/>
              <a:t> and a baseline </a:t>
            </a:r>
            <a:r>
              <a:rPr lang="en-US" noProof="0" dirty="0"/>
              <a:t>DL</a:t>
            </a:r>
            <a:r>
              <a:rPr lang="en-US" baseline="-25000" noProof="0" dirty="0"/>
              <a:t>CO</a:t>
            </a:r>
            <a:r>
              <a:rPr lang="en-US" baseline="0" noProof="0" dirty="0"/>
              <a:t> ≤40% and &gt;40% predicted</a:t>
            </a:r>
            <a:r>
              <a:rPr lang="en-US" baseline="30000" noProof="0" dirty="0"/>
              <a:t>4</a:t>
            </a:r>
          </a:p>
          <a:p>
            <a:pPr marL="171450" indent="-171450">
              <a:buFont typeface="Arial" panose="020B0604020202020204" pitchFamily="34" charset="0"/>
              <a:buChar char="•"/>
            </a:pPr>
            <a:r>
              <a:rPr lang="en-US" baseline="0" noProof="0" dirty="0"/>
              <a:t>In all analyses, the treatment-by-time-by-subgroup interaction </a:t>
            </a:r>
            <a:r>
              <a:rPr lang="en-US" i="1" baseline="0" noProof="0" dirty="0"/>
              <a:t>P</a:t>
            </a:r>
            <a:r>
              <a:rPr lang="en-US" baseline="0" noProof="0" dirty="0"/>
              <a:t> value was not significant, indicating that the treatment effect of nintedanib was not different between the subgroups analyzed</a:t>
            </a:r>
          </a:p>
          <a:p>
            <a:pPr marL="514350" lvl="1" indent="-171450">
              <a:buFont typeface="Arial" panose="020B0604020202020204" pitchFamily="34" charset="0"/>
              <a:buChar char="•"/>
            </a:pPr>
            <a:endParaRPr lang="en-US" baseline="0" noProof="0" dirty="0"/>
          </a:p>
          <a:p>
            <a:pPr marL="0" indent="0">
              <a:buFont typeface="Arial" panose="020B0604020202020204" pitchFamily="34" charset="0"/>
              <a:buNone/>
            </a:pPr>
            <a:r>
              <a:rPr lang="en-US" b="1" noProof="0" dirty="0"/>
              <a:t>References</a:t>
            </a:r>
          </a:p>
          <a:p>
            <a:pPr marL="228600" indent="-228600">
              <a:buFont typeface="+mj-lt"/>
              <a:buAutoNum type="arabicPeriod"/>
            </a:pPr>
            <a:r>
              <a:rPr lang="en-US" b="0" noProof="0" dirty="0"/>
              <a:t>Kolb M </a:t>
            </a:r>
            <a:r>
              <a:rPr lang="en-US" b="0" i="1" noProof="0" dirty="0"/>
              <a:t>et al. Thorax</a:t>
            </a:r>
            <a:r>
              <a:rPr lang="en-US" b="0" noProof="0" dirty="0"/>
              <a:t> 2017;72:340–6</a:t>
            </a:r>
          </a:p>
          <a:p>
            <a:pPr marL="228600" indent="-228600">
              <a:buFont typeface="+mj-lt"/>
              <a:buAutoNum type="arabicPeriod"/>
            </a:pPr>
            <a:r>
              <a:rPr lang="en-US" b="0" noProof="0" dirty="0"/>
              <a:t>Costabel U </a:t>
            </a:r>
            <a:r>
              <a:rPr lang="en-US" b="0" i="1" noProof="0" dirty="0"/>
              <a:t>et al</a:t>
            </a:r>
            <a:r>
              <a:rPr lang="en-US" b="0" noProof="0" dirty="0"/>
              <a:t>. Oral presentation at ERS International Congress, Munich, Germany, September 6–10, 2014 (abstract 1907)</a:t>
            </a:r>
          </a:p>
          <a:p>
            <a:pPr marL="228600" indent="-228600">
              <a:buFont typeface="+mj-lt"/>
              <a:buAutoNum type="arabicPeriod"/>
            </a:pPr>
            <a:r>
              <a:rPr lang="en-US" b="0" noProof="0" dirty="0"/>
              <a:t>Costabel U </a:t>
            </a:r>
            <a:r>
              <a:rPr lang="en-US" b="0" i="1" noProof="0" dirty="0"/>
              <a:t>et al</a:t>
            </a:r>
            <a:r>
              <a:rPr lang="en-US" b="0" noProof="0" dirty="0"/>
              <a:t>. </a:t>
            </a:r>
            <a:r>
              <a:rPr lang="en-US" b="0" i="1" noProof="0" dirty="0"/>
              <a:t>Am J Respir Crit Care Med</a:t>
            </a:r>
            <a:r>
              <a:rPr lang="en-US" b="0" noProof="0" dirty="0"/>
              <a:t> 2016;193:178–85</a:t>
            </a:r>
          </a:p>
          <a:p>
            <a:pPr marL="228600" indent="-228600">
              <a:buFont typeface="+mj-lt"/>
              <a:buAutoNum type="arabicPeriod"/>
            </a:pPr>
            <a:r>
              <a:rPr lang="en-US" b="0" noProof="0" dirty="0"/>
              <a:t>Brown KK </a:t>
            </a:r>
            <a:r>
              <a:rPr lang="en-US" b="0" i="1" noProof="0" dirty="0"/>
              <a:t>et al. Respir Med</a:t>
            </a:r>
            <a:r>
              <a:rPr lang="en-US" b="0" noProof="0" dirty="0"/>
              <a:t> 2019;146:42–8 </a:t>
            </a:r>
          </a:p>
          <a:p>
            <a:pPr marL="0" indent="0">
              <a:buFont typeface="Arial" panose="020B0604020202020204" pitchFamily="34" charset="0"/>
              <a:buNone/>
            </a:pPr>
            <a:endParaRPr lang="en-US" b="1" noProof="0" dirty="0"/>
          </a:p>
          <a:p>
            <a:pPr marL="0" indent="0">
              <a:buFont typeface="Arial" panose="020B0604020202020204" pitchFamily="34" charset="0"/>
              <a:buNone/>
            </a:pPr>
            <a:r>
              <a:rPr lang="en-US" b="1" noProof="0" dirty="0"/>
              <a:t>Abbreviations (in notes)</a:t>
            </a:r>
          </a:p>
          <a:p>
            <a:pPr marL="0" indent="0">
              <a:buFont typeface="Arial" panose="020B0604020202020204" pitchFamily="34" charset="0"/>
              <a:buNone/>
            </a:pPr>
            <a:r>
              <a:rPr lang="en-US" noProof="0" dirty="0"/>
              <a:t>DL</a:t>
            </a:r>
            <a:r>
              <a:rPr lang="en-US" baseline="-25000" noProof="0" dirty="0"/>
              <a:t>CO</a:t>
            </a:r>
            <a:r>
              <a:rPr lang="en-US" b="0" noProof="0" dirty="0"/>
              <a:t>, diffusing capacity of the lungs for carbon monoxide; FVC, forced vital capacity; IPF, idiopathic pulmonary fibrosis</a:t>
            </a:r>
            <a:endParaRPr lang="en-US" baseline="-25000" noProof="0" dirty="0"/>
          </a:p>
          <a:p>
            <a:endParaRPr lang="en-US" noProof="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4369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In a </a:t>
            </a:r>
            <a:r>
              <a:rPr lang="en-US" i="1" noProof="0" dirty="0"/>
              <a:t>post-hoc</a:t>
            </a:r>
            <a:r>
              <a:rPr lang="en-US" noProof="0" dirty="0"/>
              <a:t> subgroup analysis of data from 1,061 patients included in the two INPULSIS</a:t>
            </a:r>
            <a:r>
              <a:rPr lang="en-US" baseline="30000" noProof="0" dirty="0"/>
              <a:t>®</a:t>
            </a:r>
            <a:r>
              <a:rPr lang="en-US" noProof="0" dirty="0"/>
              <a:t> trials, the difference in the annual rate of decline in FVC with nintedanib versus placebo in patients with minimally impaired lung function (ie a baseline FVC &gt;90% predicted) was 133.1 mL/year, representing a 59% relative reduction in FVC decline with nintedanib versus placebo</a:t>
            </a:r>
            <a:r>
              <a:rPr lang="en-US" baseline="30000" noProof="0" dirty="0"/>
              <a:t>1</a:t>
            </a:r>
          </a:p>
          <a:p>
            <a:pPr marL="171450" indent="-171450">
              <a:buFont typeface="Arial" panose="020B0604020202020204" pitchFamily="34" charset="0"/>
              <a:buChar char="•"/>
            </a:pPr>
            <a:r>
              <a:rPr lang="en-US" noProof="0" dirty="0"/>
              <a:t>In a </a:t>
            </a:r>
            <a:r>
              <a:rPr lang="en-US" i="1" noProof="0" dirty="0"/>
              <a:t>post-hoc</a:t>
            </a:r>
            <a:r>
              <a:rPr lang="en-US" noProof="0" dirty="0"/>
              <a:t> analysis of data from 1,247 patients who participated in the CAPACITY and ASCEND trials, pirfenidone demonstrated a beneficial effect in patients with minimally impaired lung function (ie baseline FVC ≥80% or GAP stage I)</a:t>
            </a:r>
            <a:r>
              <a:rPr lang="en-US" baseline="30000" noProof="0" dirty="0"/>
              <a:t>2</a:t>
            </a:r>
          </a:p>
          <a:p>
            <a:pPr marL="0" indent="0">
              <a:buFont typeface="Arial" panose="020B0604020202020204" pitchFamily="34" charset="0"/>
              <a:buNone/>
            </a:pPr>
            <a:endParaRPr lang="en-US" b="1" noProof="0" dirty="0"/>
          </a:p>
          <a:p>
            <a:pPr marL="0" indent="0">
              <a:buFont typeface="Arial" panose="020B0604020202020204" pitchFamily="34" charset="0"/>
              <a:buNone/>
            </a:pPr>
            <a:r>
              <a:rPr lang="en-US" b="1" noProof="0" dirty="0"/>
              <a:t>References</a:t>
            </a:r>
          </a:p>
          <a:p>
            <a:pPr marL="228600" indent="-228600">
              <a:buFont typeface="+mj-lt"/>
              <a:buAutoNum type="arabicPeriod"/>
            </a:pPr>
            <a:r>
              <a:rPr lang="en-US" b="0" noProof="0" dirty="0"/>
              <a:t>Kolb M </a:t>
            </a:r>
            <a:r>
              <a:rPr lang="en-US" b="0" i="1" noProof="0" dirty="0"/>
              <a:t>et al. Thorax</a:t>
            </a:r>
            <a:r>
              <a:rPr lang="en-US" b="0" noProof="0" dirty="0"/>
              <a:t> 2017;72:340–6</a:t>
            </a:r>
          </a:p>
          <a:p>
            <a:pPr marL="228600" indent="-228600">
              <a:buFont typeface="+mj-lt"/>
              <a:buAutoNum type="arabicPeriod"/>
            </a:pPr>
            <a:r>
              <a:rPr lang="en-US" b="0" noProof="0" dirty="0"/>
              <a:t>Albera C </a:t>
            </a:r>
            <a:r>
              <a:rPr lang="en-US" b="0" i="1" noProof="0" dirty="0"/>
              <a:t>et al. Eur Respir J</a:t>
            </a:r>
            <a:r>
              <a:rPr lang="en-US" b="0" noProof="0" dirty="0"/>
              <a:t> 2016;48:843–51 </a:t>
            </a:r>
          </a:p>
          <a:p>
            <a:pPr marL="0" indent="0">
              <a:buFont typeface="Arial" panose="020B0604020202020204" pitchFamily="34" charset="0"/>
              <a:buNone/>
            </a:pPr>
            <a:endParaRPr lang="en-US" b="1" noProof="0" dirty="0"/>
          </a:p>
          <a:p>
            <a:pPr marL="0" indent="0">
              <a:buFont typeface="Arial" panose="020B0604020202020204" pitchFamily="34" charset="0"/>
              <a:buNone/>
            </a:pPr>
            <a:r>
              <a:rPr lang="en-US" b="1" noProof="0" dirty="0"/>
              <a:t>Abbreviations (in notes)</a:t>
            </a:r>
          </a:p>
          <a:p>
            <a:pPr marL="0" indent="0">
              <a:buFont typeface="Arial" panose="020B0604020202020204" pitchFamily="34" charset="0"/>
              <a:buNone/>
            </a:pPr>
            <a:r>
              <a:rPr lang="en-US" b="0" noProof="0" dirty="0"/>
              <a:t>FVC, forced vital capacity; GAP, Gender, Age, Physiology</a:t>
            </a:r>
            <a:endParaRPr lang="en-US" noProof="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6454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Patients who completed the INPULSIS</a:t>
            </a:r>
            <a:r>
              <a:rPr lang="en-US" baseline="30000" noProof="0" dirty="0"/>
              <a:t>®</a:t>
            </a:r>
            <a:r>
              <a:rPr lang="en-US" noProof="0" dirty="0"/>
              <a:t> trials were able to receive nintedanib in an open-label extension study (INPULSIS</a:t>
            </a:r>
            <a:r>
              <a:rPr lang="en-US" baseline="30000" noProof="0" dirty="0"/>
              <a:t>®</a:t>
            </a:r>
            <a:r>
              <a:rPr lang="en-US" noProof="0" dirty="0"/>
              <a:t>-ON); unlike the INPULSIS</a:t>
            </a:r>
            <a:r>
              <a:rPr lang="en-US" baseline="30000" noProof="0" dirty="0"/>
              <a:t>®</a:t>
            </a:r>
            <a:r>
              <a:rPr lang="en-US" noProof="0" dirty="0"/>
              <a:t> trials, in which eligible patients were required to have an FVC of ≥50%, patients could enter the INPULSIS</a:t>
            </a:r>
            <a:r>
              <a:rPr lang="en-US" baseline="30000" noProof="0" dirty="0"/>
              <a:t>®</a:t>
            </a:r>
            <a:r>
              <a:rPr lang="en-US" noProof="0" dirty="0"/>
              <a:t>-ON study irrespective of their FVC</a:t>
            </a:r>
            <a:r>
              <a:rPr lang="en-US" baseline="30000" noProof="0" dirty="0"/>
              <a:t>1</a:t>
            </a:r>
          </a:p>
          <a:p>
            <a:pPr marL="514350" lvl="1" indent="-171450">
              <a:buFont typeface="Arial" panose="020B0604020202020204" pitchFamily="34" charset="0"/>
              <a:buChar char="•"/>
            </a:pPr>
            <a:r>
              <a:rPr lang="en-US" noProof="0" dirty="0"/>
              <a:t>A comparison of the decline in FVC with nintedanib in patients who entered INPULSIS</a:t>
            </a:r>
            <a:r>
              <a:rPr lang="en-US" baseline="30000" noProof="0" dirty="0"/>
              <a:t>®</a:t>
            </a:r>
            <a:r>
              <a:rPr lang="en-US" noProof="0" dirty="0"/>
              <a:t>-ON with an FVC of ≤50% and &gt;50% predicted was undertaken</a:t>
            </a:r>
          </a:p>
          <a:p>
            <a:pPr marL="514350" lvl="1" indent="-171450">
              <a:buFont typeface="Arial" panose="020B0604020202020204" pitchFamily="34" charset="0"/>
              <a:buChar char="•"/>
            </a:pPr>
            <a:r>
              <a:rPr lang="en-US" noProof="0" dirty="0"/>
              <a:t>The absolute change in FVC from baseline of INPULSIS</a:t>
            </a:r>
            <a:r>
              <a:rPr lang="en-US" baseline="30000" noProof="0" dirty="0"/>
              <a:t>®</a:t>
            </a:r>
            <a:r>
              <a:rPr lang="en-US" noProof="0" dirty="0"/>
              <a:t>-ON to Week 48 of INPULSIS</a:t>
            </a:r>
            <a:r>
              <a:rPr lang="en-US" baseline="30000" noProof="0" dirty="0"/>
              <a:t>®</a:t>
            </a:r>
            <a:r>
              <a:rPr lang="en-US" noProof="0" dirty="0"/>
              <a:t>-ON was of a similar magnitude in patients with an FVC ≤50% and &gt;50% predicted at the start of INPULSIS</a:t>
            </a:r>
            <a:r>
              <a:rPr lang="en-US" baseline="30000" noProof="0" dirty="0"/>
              <a:t>®</a:t>
            </a:r>
            <a:r>
              <a:rPr lang="en-US" noProof="0" dirty="0"/>
              <a:t>-ON (mean [SEM] –62.3 [63.1] and –87.9 [10.0] mL, respectively)</a:t>
            </a:r>
          </a:p>
          <a:p>
            <a:pPr marL="514350" lvl="1" indent="-171450">
              <a:buFont typeface="Arial" panose="020B0604020202020204" pitchFamily="34" charset="0"/>
              <a:buChar char="•"/>
            </a:pPr>
            <a:r>
              <a:rPr lang="en-US" noProof="0" dirty="0"/>
              <a:t>The same was true for the relative change in FVC from baseline of INPULSIS®-ON to Week 48 of INPULSIS</a:t>
            </a:r>
            <a:r>
              <a:rPr lang="en-US" baseline="30000" noProof="0" dirty="0"/>
              <a:t>®</a:t>
            </a:r>
            <a:r>
              <a:rPr lang="en-US" noProof="0" dirty="0"/>
              <a:t>-ON (FVC ≤50% predicted, –3.9%; FVC &gt;50% predicted, -3.3%)</a:t>
            </a:r>
          </a:p>
          <a:p>
            <a:pPr marL="171450" lvl="0" indent="-171450">
              <a:buFont typeface="Arial" panose="020B0604020202020204" pitchFamily="34" charset="0"/>
              <a:buChar char="•"/>
            </a:pPr>
            <a:r>
              <a:rPr lang="en-US" noProof="0" dirty="0"/>
              <a:t>A comparison of patients treated with nintedanib in the INSTAGE trial (which included patients with a DL</a:t>
            </a:r>
            <a:r>
              <a:rPr lang="en-US" baseline="-25000" noProof="0" dirty="0"/>
              <a:t>CO</a:t>
            </a:r>
            <a:r>
              <a:rPr lang="en-US" noProof="0" dirty="0"/>
              <a:t> of ≤35% predicted)</a:t>
            </a:r>
            <a:r>
              <a:rPr lang="en-US" baseline="30000" noProof="0" dirty="0"/>
              <a:t>2</a:t>
            </a:r>
            <a:r>
              <a:rPr lang="en-US" noProof="0" dirty="0"/>
              <a:t> and the INPULSIS</a:t>
            </a:r>
            <a:r>
              <a:rPr lang="en-US" baseline="30000" noProof="0" dirty="0"/>
              <a:t>®</a:t>
            </a:r>
            <a:r>
              <a:rPr lang="en-US" noProof="0" dirty="0"/>
              <a:t> trials (which included patients with a DL</a:t>
            </a:r>
            <a:r>
              <a:rPr lang="en-US" baseline="-25000" noProof="0" dirty="0"/>
              <a:t>CO</a:t>
            </a:r>
            <a:r>
              <a:rPr lang="en-US" noProof="0" dirty="0"/>
              <a:t> of 30–79% predicted)</a:t>
            </a:r>
            <a:r>
              <a:rPr lang="en-US" baseline="30000" noProof="0" dirty="0"/>
              <a:t>3</a:t>
            </a:r>
            <a:r>
              <a:rPr lang="en-US" noProof="0" dirty="0"/>
              <a:t> was undertaken</a:t>
            </a:r>
          </a:p>
          <a:p>
            <a:pPr marL="514350" lvl="1" indent="-171450">
              <a:buFont typeface="Arial" panose="020B0604020202020204" pitchFamily="34" charset="0"/>
              <a:buChar char="•"/>
            </a:pPr>
            <a:r>
              <a:rPr lang="en-US" noProof="0" dirty="0"/>
              <a:t>The mean absolute change in FVC from baseline to Week 24 was similar in the two groups of patients (INSTAGE, −58.2 mL; INPULSIS</a:t>
            </a:r>
            <a:r>
              <a:rPr lang="en-US" baseline="30000" noProof="0" dirty="0"/>
              <a:t>®</a:t>
            </a:r>
            <a:r>
              <a:rPr lang="en-US" noProof="0" dirty="0"/>
              <a:t>, –52.8 mL)</a:t>
            </a:r>
            <a:r>
              <a:rPr lang="en-US" baseline="30000" noProof="0" dirty="0"/>
              <a:t>4</a:t>
            </a:r>
          </a:p>
          <a:p>
            <a:pPr marL="342900" lvl="1" indent="0">
              <a:buFont typeface="Arial" panose="020B0604020202020204" pitchFamily="34" charset="0"/>
              <a:buNone/>
            </a:pPr>
            <a:endParaRPr lang="en-US" baseline="0" noProof="0" dirty="0"/>
          </a:p>
          <a:p>
            <a:pPr marL="0" indent="0">
              <a:buFont typeface="Arial" panose="020B0604020202020204" pitchFamily="34" charset="0"/>
              <a:buNone/>
            </a:pPr>
            <a:r>
              <a:rPr lang="en-US" b="1" noProof="0" dirty="0"/>
              <a:t>References</a:t>
            </a:r>
          </a:p>
          <a:p>
            <a:pPr marL="228600" indent="-228600">
              <a:buFont typeface="+mj-lt"/>
              <a:buAutoNum type="arabicPeriod"/>
            </a:pPr>
            <a:r>
              <a:rPr lang="en-US" b="0" noProof="0" dirty="0"/>
              <a:t>Wuyts WA </a:t>
            </a:r>
            <a:r>
              <a:rPr lang="en-US" b="0" i="1" noProof="0" dirty="0"/>
              <a:t>et al. Lung</a:t>
            </a:r>
            <a:r>
              <a:rPr lang="en-US" b="0" noProof="0" dirty="0"/>
              <a:t> 2016;194:739–43</a:t>
            </a:r>
          </a:p>
          <a:p>
            <a:pPr marL="228600" indent="-228600">
              <a:buFont typeface="+mj-lt"/>
              <a:buAutoNum type="arabicPeriod"/>
            </a:pPr>
            <a:r>
              <a:rPr lang="en-US" b="0" noProof="0" dirty="0"/>
              <a:t>Kolb M </a:t>
            </a:r>
            <a:r>
              <a:rPr lang="en-US" b="0" i="1" noProof="0" dirty="0"/>
              <a:t>et al. N Engl J Med</a:t>
            </a:r>
            <a:r>
              <a:rPr lang="en-US" b="0" noProof="0" dirty="0"/>
              <a:t> 2018;379:1722–31</a:t>
            </a:r>
          </a:p>
          <a:p>
            <a:pPr marL="228600" indent="-228600">
              <a:buFont typeface="+mj-lt"/>
              <a:buAutoNum type="arabicPeriod"/>
            </a:pPr>
            <a:r>
              <a:rPr lang="en-US" b="0" noProof="0" dirty="0"/>
              <a:t>Richeldi L </a:t>
            </a:r>
            <a:r>
              <a:rPr lang="en-US" b="0" i="1" noProof="0" dirty="0"/>
              <a:t>et al. N Engl J Med</a:t>
            </a:r>
            <a:r>
              <a:rPr lang="en-US" b="0" noProof="0" dirty="0"/>
              <a:t> 2014;370:2071–2082</a:t>
            </a:r>
          </a:p>
          <a:p>
            <a:pPr marL="228600" indent="-228600">
              <a:buFont typeface="+mj-lt"/>
              <a:buAutoNum type="arabicPeriod"/>
            </a:pPr>
            <a:r>
              <a:rPr lang="en-US" b="0" noProof="0" dirty="0"/>
              <a:t>Richeldi L </a:t>
            </a:r>
            <a:r>
              <a:rPr lang="en-US" b="0" i="1" noProof="0" dirty="0"/>
              <a:t>et al. BMC Pulm Med </a:t>
            </a:r>
            <a:r>
              <a:rPr lang="en-US" b="0" noProof="0" dirty="0"/>
              <a:t>2020;20:3 </a:t>
            </a:r>
          </a:p>
          <a:p>
            <a:pPr marL="0" indent="0">
              <a:buFont typeface="Arial" panose="020B0604020202020204" pitchFamily="34" charset="0"/>
              <a:buNone/>
            </a:pPr>
            <a:endParaRPr lang="en-US" b="1" noProof="0" dirty="0"/>
          </a:p>
          <a:p>
            <a:pPr marL="0" indent="0">
              <a:buFont typeface="Arial" panose="020B0604020202020204" pitchFamily="34" charset="0"/>
              <a:buNone/>
            </a:pPr>
            <a:r>
              <a:rPr lang="en-US" b="1" noProof="0" dirty="0"/>
              <a:t>Abbreviations (in notes)</a:t>
            </a:r>
          </a:p>
          <a:p>
            <a:pPr marL="0" indent="0">
              <a:buFont typeface="Arial" panose="020B0604020202020204" pitchFamily="34" charset="0"/>
              <a:buNone/>
            </a:pPr>
            <a:r>
              <a:rPr lang="en-US" b="0" noProof="0" dirty="0"/>
              <a:t>DL</a:t>
            </a:r>
            <a:r>
              <a:rPr lang="en-US" b="0" baseline="-25000" noProof="0" dirty="0"/>
              <a:t>CO</a:t>
            </a:r>
            <a:r>
              <a:rPr lang="en-US" b="0" noProof="0" dirty="0"/>
              <a:t>, diffusing capacity of the lungs for carbon monoxide; FVC, forced vital capacity; IPF, idiopathic pulmonary fibrosis; SEM, standard error of the mean</a:t>
            </a:r>
            <a:endParaRPr lang="en-US" baseline="-25000" noProof="0" dirty="0"/>
          </a:p>
          <a:p>
            <a:pPr marL="171450" indent="-171450">
              <a:buFont typeface="Arial" panose="020B0604020202020204" pitchFamily="34" charset="0"/>
              <a:buChar char="•"/>
            </a:pPr>
            <a:endParaRPr lang="en-US" noProof="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428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noProof="0" dirty="0"/>
              <a:t>A comparison of Week 12 data demonstrated that nintedanib had similar efficacy in patients with greater functional impairment (ie DL</a:t>
            </a:r>
            <a:r>
              <a:rPr lang="en-US" baseline="-25000" noProof="0" dirty="0"/>
              <a:t>CO</a:t>
            </a:r>
            <a:r>
              <a:rPr lang="en-US" noProof="0" dirty="0"/>
              <a:t> ≤35% predicted in the INSTAGE trial) and lesser functional impairment (ie DL</a:t>
            </a:r>
            <a:r>
              <a:rPr lang="en-US" baseline="-25000" noProof="0" dirty="0"/>
              <a:t>CO</a:t>
            </a:r>
            <a:r>
              <a:rPr lang="en-US" noProof="0" dirty="0"/>
              <a:t> 30–79% predicted in the INPULSIS</a:t>
            </a:r>
            <a:r>
              <a:rPr lang="en-US" baseline="30000" noProof="0" dirty="0"/>
              <a:t>® </a:t>
            </a:r>
            <a:r>
              <a:rPr lang="en-US" noProof="0" dirty="0"/>
              <a:t>trials)</a:t>
            </a:r>
            <a:r>
              <a:rPr lang="en-US" baseline="30000" noProof="0" dirty="0"/>
              <a:t>1,2</a:t>
            </a:r>
          </a:p>
          <a:p>
            <a:pPr marL="171450" lvl="0" indent="-171450">
              <a:buFont typeface="Arial" panose="020B0604020202020204" pitchFamily="34" charset="0"/>
              <a:buChar char="•"/>
            </a:pPr>
            <a:r>
              <a:rPr lang="en-US" noProof="0" dirty="0"/>
              <a:t>The adjusted mean change from baseline to Week 12 in FVC in patients treated with nintedanib in INSTAGE (mean baseline DL</a:t>
            </a:r>
            <a:r>
              <a:rPr lang="en-US" baseline="-25000" noProof="0" dirty="0"/>
              <a:t>CO</a:t>
            </a:r>
            <a:r>
              <a:rPr lang="en-US" noProof="0" dirty="0"/>
              <a:t> 25.6% predicted) was –25.5 mL;</a:t>
            </a:r>
            <a:r>
              <a:rPr lang="en-US" baseline="30000" noProof="0" dirty="0"/>
              <a:t>1</a:t>
            </a:r>
            <a:r>
              <a:rPr lang="en-US" noProof="0" dirty="0"/>
              <a:t> in comparison, the mean absolute changes from baseline in FVC at Week 12 in patients treated with nintedanib in the INPULSIS</a:t>
            </a:r>
            <a:r>
              <a:rPr lang="en-US" baseline="30000" noProof="0" dirty="0"/>
              <a:t>®</a:t>
            </a:r>
            <a:r>
              <a:rPr lang="en-US" noProof="0" dirty="0"/>
              <a:t> trials (mean baseline DL</a:t>
            </a:r>
            <a:r>
              <a:rPr lang="en-US" baseline="-25000" noProof="0" dirty="0"/>
              <a:t>CO</a:t>
            </a:r>
            <a:r>
              <a:rPr lang="en-US" noProof="0" dirty="0"/>
              <a:t> 47.4% predicted) was 25.4 mL</a:t>
            </a:r>
            <a:r>
              <a:rPr lang="en-US" baseline="30000" noProof="0" dirty="0"/>
              <a:t>2 </a:t>
            </a:r>
          </a:p>
          <a:p>
            <a:pPr marL="342900" lvl="1" indent="0">
              <a:buFont typeface="Arial" panose="020B0604020202020204" pitchFamily="34" charset="0"/>
              <a:buNone/>
            </a:pPr>
            <a:endParaRPr lang="en-US" baseline="0" noProof="0" dirty="0"/>
          </a:p>
          <a:p>
            <a:pPr marL="0" indent="0">
              <a:buFont typeface="Arial" panose="020B0604020202020204" pitchFamily="34" charset="0"/>
              <a:buNone/>
            </a:pPr>
            <a:r>
              <a:rPr lang="en-US" b="1" noProof="0" dirty="0"/>
              <a:t>References</a:t>
            </a:r>
          </a:p>
          <a:p>
            <a:pPr marL="228600" indent="-228600">
              <a:buFont typeface="+mj-lt"/>
              <a:buAutoNum type="arabicPeriod"/>
            </a:pPr>
            <a:r>
              <a:rPr lang="en-US" b="0" noProof="0" dirty="0"/>
              <a:t>Kolb M </a:t>
            </a:r>
            <a:r>
              <a:rPr lang="en-US" b="0" i="1" noProof="0" dirty="0"/>
              <a:t>et al. N Engl J Med</a:t>
            </a:r>
            <a:r>
              <a:rPr lang="en-US" b="0" noProof="0" dirty="0"/>
              <a:t> 2018;379:1722–31</a:t>
            </a:r>
          </a:p>
          <a:p>
            <a:pPr marL="228600" indent="-228600">
              <a:buFont typeface="+mj-lt"/>
              <a:buAutoNum type="arabicPeriod"/>
            </a:pPr>
            <a:r>
              <a:rPr lang="en-US" b="0" noProof="0" dirty="0"/>
              <a:t>Richeldi L </a:t>
            </a:r>
            <a:r>
              <a:rPr lang="en-US" b="0" i="1" noProof="0" dirty="0"/>
              <a:t>et al. BMC Pulm Med </a:t>
            </a:r>
            <a:r>
              <a:rPr lang="en-US" b="0" noProof="0" dirty="0"/>
              <a:t>2020;20:3 </a:t>
            </a:r>
          </a:p>
          <a:p>
            <a:pPr marL="0" indent="0">
              <a:buFont typeface="Arial" panose="020B0604020202020204" pitchFamily="34" charset="0"/>
              <a:buNone/>
            </a:pPr>
            <a:endParaRPr lang="en-US" b="1" noProof="0" dirty="0"/>
          </a:p>
          <a:p>
            <a:pPr marL="0" indent="0">
              <a:buFont typeface="Arial" panose="020B0604020202020204" pitchFamily="34" charset="0"/>
              <a:buNone/>
            </a:pPr>
            <a:r>
              <a:rPr lang="en-US" b="1" noProof="0" dirty="0"/>
              <a:t>Abbreviations (in notes)</a:t>
            </a:r>
          </a:p>
          <a:p>
            <a:pPr marL="0" indent="0">
              <a:buFont typeface="Arial" panose="020B0604020202020204" pitchFamily="34" charset="0"/>
              <a:buNone/>
            </a:pPr>
            <a:r>
              <a:rPr lang="en-US" noProof="0" dirty="0"/>
              <a:t>DL</a:t>
            </a:r>
            <a:r>
              <a:rPr lang="en-US" baseline="-25000" noProof="0" dirty="0"/>
              <a:t>CO</a:t>
            </a:r>
            <a:r>
              <a:rPr lang="en-US" b="0" noProof="0" dirty="0"/>
              <a:t>, diffusing capacity of the lungs for carbon monoxide; FVC, forced vital capacity</a:t>
            </a:r>
            <a:endParaRPr lang="en-US" noProof="0" dirty="0"/>
          </a:p>
          <a:p>
            <a:pPr marL="171450" lvl="0" indent="-171450">
              <a:buFont typeface="Arial" panose="020B0604020202020204" pitchFamily="34" charset="0"/>
              <a:buChar char="•"/>
            </a:pPr>
            <a:endParaRPr lang="en-US" noProof="0" dirty="0"/>
          </a:p>
          <a:p>
            <a:pPr marL="171450" indent="-171450">
              <a:buFont typeface="Arial" panose="020B0604020202020204" pitchFamily="34" charset="0"/>
              <a:buChar char="•"/>
            </a:pPr>
            <a:endParaRPr lang="en-US" noProof="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017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In a </a:t>
            </a:r>
            <a:r>
              <a:rPr lang="en-US" i="1" noProof="0" dirty="0"/>
              <a:t>post-hoc</a:t>
            </a:r>
            <a:r>
              <a:rPr lang="en-US" noProof="0" dirty="0"/>
              <a:t> subgroup analysis of data from the INPULSIS</a:t>
            </a:r>
            <a:r>
              <a:rPr lang="en-US" baseline="30000" noProof="0" dirty="0"/>
              <a:t>®</a:t>
            </a:r>
            <a:r>
              <a:rPr lang="en-US" noProof="0" dirty="0"/>
              <a:t> trials, the beneficial effect of nintedanib versus placebo on slowing FVC decline was consistent in patients with or without emphysema at baseline</a:t>
            </a:r>
          </a:p>
          <a:p>
            <a:pPr marL="171450" indent="-171450">
              <a:buFont typeface="Arial" panose="020B0604020202020204" pitchFamily="34" charset="0"/>
              <a:buChar char="•"/>
            </a:pPr>
            <a:r>
              <a:rPr lang="en-US" noProof="0" dirty="0"/>
              <a:t>This was true for the adjusted annual rate of decline in FVC (mL/year) and for the change from baseline in FVC over time</a:t>
            </a:r>
          </a:p>
          <a:p>
            <a:pPr marL="171450" indent="-171450">
              <a:buFont typeface="Arial" panose="020B0604020202020204" pitchFamily="34" charset="0"/>
              <a:buChar char="•"/>
            </a:pPr>
            <a:endParaRPr lang="en-US" noProof="0" dirty="0"/>
          </a:p>
          <a:p>
            <a:pPr marL="0" indent="0">
              <a:buFont typeface="Arial" panose="020B0604020202020204" pitchFamily="34" charset="0"/>
              <a:buNone/>
            </a:pPr>
            <a:r>
              <a:rPr lang="en-US" b="1" noProof="0" dirty="0"/>
              <a:t>Reference</a:t>
            </a:r>
          </a:p>
          <a:p>
            <a:pPr marL="0" indent="0">
              <a:buFont typeface="Arial" panose="020B0604020202020204" pitchFamily="34" charset="0"/>
              <a:buNone/>
            </a:pPr>
            <a:r>
              <a:rPr lang="en-US" b="0" noProof="0" dirty="0"/>
              <a:t>Cottin V </a:t>
            </a:r>
            <a:r>
              <a:rPr lang="en-US" b="0" i="1" noProof="0" dirty="0"/>
              <a:t>et al. Eur Respir J</a:t>
            </a:r>
            <a:r>
              <a:rPr lang="en-US" b="0" noProof="0" dirty="0"/>
              <a:t> 2019;53:1801655 </a:t>
            </a:r>
          </a:p>
          <a:p>
            <a:pPr marL="0" indent="0">
              <a:buFont typeface="Arial" panose="020B0604020202020204" pitchFamily="34" charset="0"/>
              <a:buNone/>
            </a:pPr>
            <a:endParaRPr lang="en-US" b="1" noProof="0" dirty="0"/>
          </a:p>
          <a:p>
            <a:pPr marL="0" indent="0">
              <a:buFont typeface="Arial" panose="020B0604020202020204" pitchFamily="34" charset="0"/>
              <a:buNone/>
            </a:pPr>
            <a:r>
              <a:rPr lang="en-US" b="1" noProof="0" dirty="0"/>
              <a:t>Abbreviations (in notes)</a:t>
            </a:r>
          </a:p>
          <a:p>
            <a:pPr marL="0" indent="0">
              <a:buFont typeface="Arial" panose="020B0604020202020204" pitchFamily="34" charset="0"/>
              <a:buNone/>
            </a:pPr>
            <a:r>
              <a:rPr lang="en-US" b="0" noProof="0" dirty="0"/>
              <a:t>FVC, forced vital capacity; IPF, idiopathic pulmonary fibrosis</a:t>
            </a:r>
            <a:endParaRPr lang="en-US" noProof="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090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In a </a:t>
            </a:r>
            <a:r>
              <a:rPr lang="en-US" i="1" noProof="0" dirty="0"/>
              <a:t>post-hoc</a:t>
            </a:r>
            <a:r>
              <a:rPr lang="en-US" noProof="0" dirty="0"/>
              <a:t> subgroup analysis of data from the INPULSIS</a:t>
            </a:r>
            <a:r>
              <a:rPr lang="en-US" baseline="30000" noProof="0" dirty="0"/>
              <a:t>®</a:t>
            </a:r>
            <a:r>
              <a:rPr lang="en-US" noProof="0" dirty="0"/>
              <a:t> trials, the beneficial effect of nintedanib versus placebo on slowing FVC decline was consistent in patients with or without emphysema at baseline</a:t>
            </a:r>
          </a:p>
          <a:p>
            <a:pPr marL="171450" indent="-171450">
              <a:buFont typeface="Arial" panose="020B0604020202020204" pitchFamily="34" charset="0"/>
              <a:buChar char="•"/>
            </a:pPr>
            <a:r>
              <a:rPr lang="en-US" noProof="0" dirty="0"/>
              <a:t>This was true for the adjusted annual rate of decline in FVC (mL/year) and for the change from baseline in FVC over time</a:t>
            </a:r>
          </a:p>
          <a:p>
            <a:pPr marL="171450" indent="-171450">
              <a:buFont typeface="Arial" panose="020B0604020202020204" pitchFamily="34" charset="0"/>
              <a:buChar char="•"/>
            </a:pPr>
            <a:endParaRPr lang="en-US" noProof="0" dirty="0"/>
          </a:p>
          <a:p>
            <a:pPr marL="0" indent="0">
              <a:buFont typeface="Arial" panose="020B0604020202020204" pitchFamily="34" charset="0"/>
              <a:buNone/>
            </a:pPr>
            <a:r>
              <a:rPr lang="en-US" b="1" noProof="0" dirty="0"/>
              <a:t>Reference</a:t>
            </a:r>
          </a:p>
          <a:p>
            <a:pPr marL="0" indent="0">
              <a:buFont typeface="Arial" panose="020B0604020202020204" pitchFamily="34" charset="0"/>
              <a:buNone/>
            </a:pPr>
            <a:r>
              <a:rPr lang="en-US" b="0" noProof="0" dirty="0"/>
              <a:t>Cottin V </a:t>
            </a:r>
            <a:r>
              <a:rPr lang="en-US" b="0" i="1" noProof="0" dirty="0"/>
              <a:t>et al. Eur Respir J</a:t>
            </a:r>
            <a:r>
              <a:rPr lang="en-US" b="0" noProof="0" dirty="0"/>
              <a:t> 2019;53:1801655 </a:t>
            </a:r>
          </a:p>
          <a:p>
            <a:pPr marL="0" indent="0">
              <a:buFont typeface="Arial" panose="020B0604020202020204" pitchFamily="34" charset="0"/>
              <a:buNone/>
            </a:pPr>
            <a:endParaRPr lang="en-US" b="1" noProof="0" dirty="0"/>
          </a:p>
          <a:p>
            <a:pPr marL="0" indent="0">
              <a:buFont typeface="Arial" panose="020B0604020202020204" pitchFamily="34" charset="0"/>
              <a:buNone/>
            </a:pPr>
            <a:r>
              <a:rPr lang="en-US" b="1" noProof="0" dirty="0"/>
              <a:t>Abbreviations (in notes)</a:t>
            </a:r>
          </a:p>
          <a:p>
            <a:pPr marL="0" indent="0">
              <a:buFont typeface="Arial" panose="020B0604020202020204" pitchFamily="34" charset="0"/>
              <a:buNone/>
            </a:pPr>
            <a:r>
              <a:rPr lang="en-US" b="0" noProof="0" dirty="0"/>
              <a:t>FVC, forced vital capacity; IPF, idiopathic pulmonary fibrosis</a:t>
            </a:r>
            <a:endParaRPr lang="en-US" noProof="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090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In a pooled analysis of five placebo-controlled trials (TOMORROW, INPULSIS</a:t>
            </a:r>
            <a:r>
              <a:rPr lang="en-US" baseline="30000" noProof="0" dirty="0"/>
              <a:t>®</a:t>
            </a:r>
            <a:r>
              <a:rPr lang="en-US" noProof="0" dirty="0"/>
              <a:t>, INMARK, and NCT01979952), which comprised 1,690 patients with IPF, nintedanib reduced the annual rate of decline in FVC (mL/year) by ~50% in patients aged &lt;75 years and ≥75 years, with a consistent treatment effect between the subgroups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The proportion of patients who discontinued nintedanib because of AEs was higher in those aged ≥75 years versus &lt;75 years</a:t>
            </a:r>
          </a:p>
          <a:p>
            <a:pPr marL="171450" indent="-171450">
              <a:buFont typeface="Arial" panose="020B0604020202020204" pitchFamily="34" charset="0"/>
              <a:buChar char="•"/>
            </a:pPr>
            <a:endParaRPr lang="en-US" noProof="0" dirty="0"/>
          </a:p>
          <a:p>
            <a:pPr marL="0" indent="0">
              <a:buFont typeface="Arial" panose="020B0604020202020204" pitchFamily="34" charset="0"/>
              <a:buNone/>
            </a:pPr>
            <a:r>
              <a:rPr lang="en-US" b="1" noProof="0" dirty="0"/>
              <a:t>Reference</a:t>
            </a:r>
          </a:p>
          <a:p>
            <a:pPr marL="0" indent="0">
              <a:buFont typeface="Arial" panose="020B0604020202020204" pitchFamily="34" charset="0"/>
              <a:buNone/>
            </a:pPr>
            <a:r>
              <a:rPr lang="en-US" b="0" noProof="0" dirty="0"/>
              <a:t>Bendstrup E </a:t>
            </a:r>
            <a:r>
              <a:rPr lang="en-US" b="0" i="1" noProof="0" dirty="0"/>
              <a:t>et al</a:t>
            </a:r>
            <a:r>
              <a:rPr lang="en-US" b="0" noProof="0" dirty="0"/>
              <a:t>. Poster presented at the 29</a:t>
            </a:r>
            <a:r>
              <a:rPr lang="en-US" b="0" baseline="30000" noProof="0" dirty="0"/>
              <a:t>th</a:t>
            </a:r>
            <a:r>
              <a:rPr lang="en-US" b="0" noProof="0" dirty="0"/>
              <a:t> ERS International Congress, Madrid, Spain, September 28–October 2, 2019 </a:t>
            </a:r>
          </a:p>
          <a:p>
            <a:pPr marL="0" indent="0">
              <a:buFont typeface="Arial" panose="020B0604020202020204" pitchFamily="34" charset="0"/>
              <a:buNone/>
            </a:pPr>
            <a:endParaRPr lang="en-US" b="1" noProof="0" dirty="0"/>
          </a:p>
          <a:p>
            <a:pPr marL="0" indent="0">
              <a:buFont typeface="Arial" panose="020B0604020202020204" pitchFamily="34" charset="0"/>
              <a:buNone/>
            </a:pPr>
            <a:r>
              <a:rPr lang="en-US" b="1" noProof="0" dirty="0"/>
              <a:t>Abbreviations (in notes)</a:t>
            </a:r>
          </a:p>
          <a:p>
            <a:pPr marL="0" indent="0">
              <a:buFont typeface="Arial" panose="020B0604020202020204" pitchFamily="34" charset="0"/>
              <a:buNone/>
            </a:pPr>
            <a:r>
              <a:rPr lang="en-US" b="0" noProof="0" dirty="0"/>
              <a:t>AE, adverse event; ERS, European respiratory Society; FVC, forced vital capacity; IPF, idiopathic pulmonary fibrosis</a:t>
            </a:r>
            <a:endParaRPr lang="en-US" noProof="0" dirty="0"/>
          </a:p>
          <a:p>
            <a:pPr marL="171450" indent="-171450">
              <a:buFont typeface="Arial" panose="020B0604020202020204" pitchFamily="34" charset="0"/>
              <a:buChar char="•"/>
            </a:pPr>
            <a:endParaRPr lang="en-US" noProof="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736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In a pooled analysis of five placebo-controlled trials (TOMORROW, INPULSIS</a:t>
            </a:r>
            <a:r>
              <a:rPr lang="en-US" baseline="30000" noProof="0" dirty="0"/>
              <a:t>®</a:t>
            </a:r>
            <a:r>
              <a:rPr lang="en-US" noProof="0" dirty="0"/>
              <a:t>, INMARK, and NCT01979952), the benefit of nintedanib versus placebo for reducing the rate of FVC decline was the same in patients with &lt;5 and ≥5 comorbidities at baseline</a:t>
            </a:r>
          </a:p>
          <a:p>
            <a:pPr marL="171450" indent="-171450">
              <a:buFont typeface="Arial" panose="020B0604020202020204" pitchFamily="34" charset="0"/>
              <a:buChar char="•"/>
            </a:pPr>
            <a:r>
              <a:rPr lang="en-US" noProof="0" dirty="0"/>
              <a:t>The AE profile of nintedanib was similar between subgroups; however, the rate of discontinuation because of AEs in nintedanib-treated patients was higher in those with ≥5 versus &lt;5 comorbidities at baseline (20.5% vs 15.7%)</a:t>
            </a:r>
          </a:p>
          <a:p>
            <a:pPr marL="171450" indent="-171450">
              <a:buFont typeface="Arial" panose="020B0604020202020204" pitchFamily="34" charset="0"/>
              <a:buChar char="•"/>
            </a:pPr>
            <a:endParaRPr lang="en-US" noProof="0" dirty="0"/>
          </a:p>
          <a:p>
            <a:pPr marL="0" indent="0">
              <a:buFont typeface="Arial" panose="020B0604020202020204" pitchFamily="34" charset="0"/>
              <a:buNone/>
            </a:pPr>
            <a:r>
              <a:rPr lang="en-US" b="1" noProof="0" dirty="0"/>
              <a:t>Reference</a:t>
            </a:r>
          </a:p>
          <a:p>
            <a:pPr marL="0" indent="0">
              <a:buFont typeface="Arial" panose="020B0604020202020204" pitchFamily="34" charset="0"/>
              <a:buNone/>
            </a:pPr>
            <a:r>
              <a:rPr lang="en-US" b="0" noProof="0" dirty="0"/>
              <a:t>Glaspole I </a:t>
            </a:r>
            <a:r>
              <a:rPr lang="en-US" b="0" i="1" noProof="0" dirty="0"/>
              <a:t>et al. Am J Respir Crit Care Med</a:t>
            </a:r>
            <a:r>
              <a:rPr lang="en-US" b="0" noProof="0" dirty="0"/>
              <a:t> 2020;201:A4549</a:t>
            </a:r>
          </a:p>
          <a:p>
            <a:pPr marL="0" indent="0">
              <a:buFont typeface="Arial" panose="020B0604020202020204" pitchFamily="34" charset="0"/>
              <a:buNone/>
            </a:pPr>
            <a:endParaRPr lang="en-US" b="1" noProof="0" dirty="0"/>
          </a:p>
          <a:p>
            <a:pPr marL="0" indent="0">
              <a:buFont typeface="Arial" panose="020B0604020202020204" pitchFamily="34" charset="0"/>
              <a:buNone/>
            </a:pPr>
            <a:r>
              <a:rPr lang="en-US" b="1" noProof="0" dirty="0"/>
              <a:t>Abbreviations (in notes)</a:t>
            </a:r>
          </a:p>
          <a:p>
            <a:pPr marL="0" indent="0">
              <a:buFont typeface="Arial" panose="020B0604020202020204" pitchFamily="34" charset="0"/>
              <a:buNone/>
            </a:pPr>
            <a:r>
              <a:rPr lang="en-US" b="0" noProof="0" dirty="0"/>
              <a:t>AE, adverse event; FVC, forced vital capacity; IPF, idiopathic pulmonary fibrosis</a:t>
            </a:r>
            <a:endParaRPr lang="en-US" noProof="0" dirty="0"/>
          </a:p>
          <a:p>
            <a:pPr marL="171450" indent="-171450">
              <a:buFont typeface="Arial" panose="020B0604020202020204" pitchFamily="34" charset="0"/>
              <a:buChar char="•"/>
            </a:pPr>
            <a:endParaRPr lang="en-US" noProof="0" dirty="0"/>
          </a:p>
          <a:p>
            <a:endParaRPr lang="en-US" noProof="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218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110 BN </a:t>
            </a:r>
            <a:r>
              <a:rPr lang="en-GB" sz="1100" dirty="0" err="1"/>
              <a:t>ngưng</a:t>
            </a:r>
            <a:r>
              <a:rPr lang="en-GB" sz="1100" dirty="0"/>
              <a:t> </a:t>
            </a:r>
            <a:r>
              <a:rPr lang="en-GB" sz="1100" dirty="0" err="1"/>
              <a:t>trị</a:t>
            </a:r>
            <a:r>
              <a:rPr lang="en-GB" sz="1100" dirty="0"/>
              <a:t>: 78 died </a:t>
            </a:r>
            <a:r>
              <a:rPr lang="en-GB" sz="1100" dirty="0" err="1"/>
              <a:t>và</a:t>
            </a:r>
            <a:r>
              <a:rPr lang="en-GB" sz="1100" dirty="0"/>
              <a:t> </a:t>
            </a:r>
            <a:r>
              <a:rPr lang="en-GB" sz="1100"/>
              <a:t>32 discontinue</a:t>
            </a:r>
            <a:endParaRPr lang="en-GB" sz="1100" b="1" dirty="0"/>
          </a:p>
          <a:p>
            <a:endParaRPr lang="en-GB" sz="1100" b="1" dirty="0"/>
          </a:p>
          <a:p>
            <a:endParaRPr lang="en-GB" dirty="0"/>
          </a:p>
        </p:txBody>
      </p:sp>
    </p:spTree>
    <p:extLst>
      <p:ext uri="{BB962C8B-B14F-4D97-AF65-F5344CB8AC3E}">
        <p14:creationId xmlns:p14="http://schemas.microsoft.com/office/powerpoint/2010/main" val="2802221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A </a:t>
            </a:r>
            <a:r>
              <a:rPr lang="en-US" i="1" noProof="0" dirty="0"/>
              <a:t>post-hoc</a:t>
            </a:r>
            <a:r>
              <a:rPr lang="en-US" noProof="0" dirty="0"/>
              <a:t> subgroup analysis of data from the INPULSIS</a:t>
            </a:r>
            <a:r>
              <a:rPr lang="en-US" baseline="30000" noProof="0" dirty="0"/>
              <a:t>®</a:t>
            </a:r>
            <a:r>
              <a:rPr lang="en-US" noProof="0" dirty="0"/>
              <a:t> trials was undertaken to assess the association between baseline BMI and decline in FVC</a:t>
            </a:r>
          </a:p>
          <a:p>
            <a:pPr marL="514350" lvl="1" indent="-171450">
              <a:buFont typeface="Arial" panose="020B0604020202020204" pitchFamily="34" charset="0"/>
              <a:buChar char="•"/>
            </a:pPr>
            <a:r>
              <a:rPr lang="en-US" dirty="0"/>
              <a:t>F</a:t>
            </a:r>
            <a:r>
              <a:rPr lang="en-US" noProof="0" dirty="0"/>
              <a:t>or the purposes of the analysis, patients were grouped according to whether their BMI was below or at/above 27 kg/m</a:t>
            </a:r>
            <a:r>
              <a:rPr lang="en-US" baseline="30000" noProof="0" dirty="0"/>
              <a:t>2</a:t>
            </a:r>
            <a:r>
              <a:rPr lang="en-US" noProof="0" dirty="0"/>
              <a:t>, which was the median BMI of the overall trial population at baseline</a:t>
            </a:r>
          </a:p>
          <a:p>
            <a:pPr marL="171450" indent="-171450">
              <a:buFont typeface="Arial" panose="020B0604020202020204" pitchFamily="34" charset="0"/>
              <a:buChar char="•"/>
            </a:pPr>
            <a:r>
              <a:rPr lang="en-US" noProof="0" dirty="0"/>
              <a:t>The rate of decline in FVC over 52 weeks (mL/year) in nintedanib-treated patients was similar in those with a BMI of &lt;27 and ≥27 kg/m</a:t>
            </a:r>
            <a:r>
              <a:rPr lang="en-US" baseline="30000" noProof="0" dirty="0"/>
              <a:t>2</a:t>
            </a:r>
            <a:endParaRPr lang="en-US" baseline="0" noProof="0" dirty="0"/>
          </a:p>
          <a:p>
            <a:pPr marL="171450" indent="-171450">
              <a:buFont typeface="Arial" panose="020B0604020202020204" pitchFamily="34" charset="0"/>
              <a:buChar char="•"/>
            </a:pPr>
            <a:r>
              <a:rPr lang="en-US" baseline="0" noProof="0" dirty="0"/>
              <a:t>In contrast, the rate of decline in FVC in placebo-treated patients was greater in those with a baseline BMI </a:t>
            </a:r>
            <a:r>
              <a:rPr lang="en-US" noProof="0" dirty="0"/>
              <a:t>&lt;27 kg/m</a:t>
            </a:r>
            <a:r>
              <a:rPr lang="en-US" baseline="30000" noProof="0" dirty="0"/>
              <a:t>2 </a:t>
            </a:r>
            <a:r>
              <a:rPr lang="en-US" baseline="0" noProof="0" dirty="0"/>
              <a:t>than </a:t>
            </a:r>
            <a:r>
              <a:rPr lang="en-US" noProof="0" dirty="0"/>
              <a:t>≥27 kg/m</a:t>
            </a:r>
            <a:r>
              <a:rPr lang="en-US" baseline="30000" noProof="0" dirty="0"/>
              <a:t>2</a:t>
            </a:r>
            <a:endParaRPr lang="en-US" baseline="0" noProof="0" dirty="0"/>
          </a:p>
          <a:p>
            <a:pPr marL="0" indent="0">
              <a:buFont typeface="Arial" panose="020B0604020202020204" pitchFamily="34" charset="0"/>
              <a:buNone/>
            </a:pPr>
            <a:endParaRPr lang="en-US" noProof="0" dirty="0"/>
          </a:p>
          <a:p>
            <a:pPr marL="0" indent="0">
              <a:buFont typeface="Arial" panose="020B0604020202020204" pitchFamily="34" charset="0"/>
              <a:buNone/>
            </a:pPr>
            <a:r>
              <a:rPr lang="en-US" b="1" noProof="0" dirty="0"/>
              <a:t>Reference</a:t>
            </a:r>
          </a:p>
          <a:p>
            <a:pPr marL="0" indent="0">
              <a:buFont typeface="Arial" panose="020B0604020202020204" pitchFamily="34" charset="0"/>
              <a:buNone/>
            </a:pPr>
            <a:r>
              <a:rPr lang="en-US" b="0" noProof="0" dirty="0"/>
              <a:t>Joneau S </a:t>
            </a:r>
            <a:r>
              <a:rPr lang="en-US" b="0" i="1" noProof="0" dirty="0"/>
              <a:t>et al. Eur Res J</a:t>
            </a:r>
            <a:r>
              <a:rPr lang="en-US" b="0" noProof="0" dirty="0"/>
              <a:t> 2019;54:PA2252</a:t>
            </a:r>
          </a:p>
          <a:p>
            <a:pPr marL="0" indent="0">
              <a:buFont typeface="Arial" panose="020B0604020202020204" pitchFamily="34" charset="0"/>
              <a:buNone/>
            </a:pPr>
            <a:endParaRPr lang="en-US" b="1" noProof="0" dirty="0"/>
          </a:p>
          <a:p>
            <a:pPr marL="0" indent="0">
              <a:buFont typeface="Arial" panose="020B0604020202020204" pitchFamily="34" charset="0"/>
              <a:buNone/>
            </a:pPr>
            <a:r>
              <a:rPr lang="en-US" b="1" noProof="0" dirty="0"/>
              <a:t>Abbreviations (in notes)</a:t>
            </a:r>
          </a:p>
          <a:p>
            <a:pPr marL="0" indent="0">
              <a:buFont typeface="Arial" panose="020B0604020202020204" pitchFamily="34" charset="0"/>
              <a:buNone/>
            </a:pPr>
            <a:r>
              <a:rPr lang="en-US" b="0" noProof="0" dirty="0"/>
              <a:t>BMI, body mass index; FVC, forced vital capacity</a:t>
            </a:r>
            <a:endParaRPr lang="en-US" noProof="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747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A </a:t>
            </a:r>
            <a:r>
              <a:rPr lang="en-US" i="1" noProof="0" dirty="0"/>
              <a:t>post-hoc</a:t>
            </a:r>
            <a:r>
              <a:rPr lang="en-US" noProof="0" dirty="0"/>
              <a:t> subgroup analysis of data from the INPULSIS</a:t>
            </a:r>
            <a:r>
              <a:rPr lang="en-US" baseline="30000" noProof="0" dirty="0"/>
              <a:t>®</a:t>
            </a:r>
            <a:r>
              <a:rPr lang="en-US" noProof="0" dirty="0"/>
              <a:t> trials was undertaken to evaluate the annual rate of FVC decline in patients with definite UIP (ie honeycombing on HRCT and/or confirmation of UIP by SLB) versus a possible UIP-like pattern (ie traction bronchiectasis without honeycombing on HRCT and no SLB)</a:t>
            </a:r>
            <a:r>
              <a:rPr lang="en-US" baseline="30000" noProof="0" dirty="0"/>
              <a:t>1</a:t>
            </a:r>
          </a:p>
          <a:p>
            <a:pPr marL="171450" indent="-171450">
              <a:buFont typeface="Arial" panose="020B0604020202020204" pitchFamily="34" charset="0"/>
              <a:buChar char="•"/>
            </a:pPr>
            <a:r>
              <a:rPr lang="en-US" baseline="0" noProof="0" dirty="0"/>
              <a:t>Patients with </a:t>
            </a:r>
            <a:r>
              <a:rPr lang="en-US" noProof="0" dirty="0"/>
              <a:t>a possible UIP-like pattern </a:t>
            </a:r>
            <a:r>
              <a:rPr lang="en-US" baseline="0" noProof="0" dirty="0"/>
              <a:t>(ie similar to patients with ‘probable UIP’ per the 2018 American Thoracic Society  / European Respiratory Society / Japanese Respiratory Society / Latin American Thoracic Society diagnostic guidelines</a:t>
            </a:r>
            <a:r>
              <a:rPr lang="en-US" baseline="30000" noProof="0" dirty="0"/>
              <a:t>2</a:t>
            </a:r>
            <a:r>
              <a:rPr lang="en-US" baseline="0" noProof="0" dirty="0"/>
              <a:t>) had a similar response to nintedanib as patients with definite UIP</a:t>
            </a:r>
            <a:r>
              <a:rPr lang="en-US" baseline="30000" noProof="0" dirty="0"/>
              <a:t>1</a:t>
            </a:r>
          </a:p>
          <a:p>
            <a:pPr marL="0" indent="0">
              <a:buFont typeface="Arial" panose="020B0604020202020204" pitchFamily="34" charset="0"/>
              <a:buNone/>
            </a:pPr>
            <a:endParaRPr lang="en-US" noProof="0" dirty="0"/>
          </a:p>
          <a:p>
            <a:pPr marL="0" indent="0">
              <a:buFont typeface="Arial" panose="020B0604020202020204" pitchFamily="34" charset="0"/>
              <a:buNone/>
            </a:pPr>
            <a:r>
              <a:rPr lang="en-US" b="1" noProof="0" dirty="0"/>
              <a:t>References</a:t>
            </a:r>
          </a:p>
          <a:p>
            <a:pPr marL="228600" indent="-228600">
              <a:buFont typeface="+mj-lt"/>
              <a:buAutoNum type="arabicPeriod"/>
            </a:pPr>
            <a:r>
              <a:rPr lang="en-US" b="0" noProof="0" dirty="0"/>
              <a:t>Raghu G </a:t>
            </a:r>
            <a:r>
              <a:rPr lang="en-US" b="0" i="1" noProof="0" dirty="0"/>
              <a:t>et al. Am J Respir Crit Care Med</a:t>
            </a:r>
            <a:r>
              <a:rPr lang="en-US" b="0" noProof="0" dirty="0"/>
              <a:t> 2017;195:78–85</a:t>
            </a:r>
          </a:p>
          <a:p>
            <a:pPr marL="228600" indent="-228600">
              <a:buFont typeface="+mj-lt"/>
              <a:buAutoNum type="arabicPeriod"/>
            </a:pPr>
            <a:r>
              <a:rPr lang="en-US" b="0" noProof="0" dirty="0"/>
              <a:t>Raghu G et al.</a:t>
            </a:r>
            <a:r>
              <a:rPr lang="en-US" b="0" i="1" noProof="0" dirty="0"/>
              <a:t> Am J Respir Crit Care Med</a:t>
            </a:r>
            <a:r>
              <a:rPr lang="en-US" b="0" noProof="0" dirty="0"/>
              <a:t> 2018;198:e44–e68</a:t>
            </a:r>
          </a:p>
          <a:p>
            <a:pPr marL="0" indent="0">
              <a:buFont typeface="Arial" panose="020B0604020202020204" pitchFamily="34" charset="0"/>
              <a:buNone/>
            </a:pPr>
            <a:endParaRPr lang="en-US" b="1" noProof="0" dirty="0"/>
          </a:p>
          <a:p>
            <a:pPr marL="0" indent="0">
              <a:buFont typeface="Arial" panose="020B0604020202020204" pitchFamily="34" charset="0"/>
              <a:buNone/>
            </a:pPr>
            <a:r>
              <a:rPr lang="en-US" b="1" noProof="0" dirty="0"/>
              <a:t>Abbreviations (in notes)</a:t>
            </a:r>
          </a:p>
          <a:p>
            <a:pPr marL="0" indent="0">
              <a:buFont typeface="Arial" panose="020B0604020202020204" pitchFamily="34" charset="0"/>
              <a:buNone/>
            </a:pPr>
            <a:r>
              <a:rPr lang="en-US" b="0" noProof="0" dirty="0"/>
              <a:t>FVC, forced vital capacity; HRCT, high-resolution computed tomography; SLB, surgical lung biopsy; UIP, usual interstitial pneumonia</a:t>
            </a:r>
            <a:endParaRPr lang="en-US" noProof="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449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trike="noStrike" baseline="0" noProof="0" dirty="0"/>
              <a:t>Outcomes from INPULSIS</a:t>
            </a:r>
            <a:r>
              <a:rPr lang="en-US" strike="noStrike" baseline="30000" noProof="0" dirty="0"/>
              <a:t>®</a:t>
            </a:r>
            <a:r>
              <a:rPr lang="en-US" strike="noStrike" baseline="0" noProof="0" dirty="0"/>
              <a:t>-ON, the open-label extension study that followed the INPULSIS</a:t>
            </a:r>
            <a:r>
              <a:rPr lang="en-US" strike="noStrike" baseline="30000" noProof="0" dirty="0"/>
              <a:t>®</a:t>
            </a:r>
            <a:r>
              <a:rPr lang="en-US" strike="noStrike" baseline="0" noProof="0" dirty="0"/>
              <a:t> trials, suggest that the effect of nintedanib on slowing the progression of IPF persisted beyond 4 years</a:t>
            </a:r>
          </a:p>
          <a:p>
            <a:pPr marL="171450" indent="-171450">
              <a:buFont typeface="Arial" panose="020B0604020202020204" pitchFamily="34" charset="0"/>
              <a:buChar char="•"/>
            </a:pPr>
            <a:r>
              <a:rPr lang="en-US" noProof="0" dirty="0"/>
              <a:t>The annual rate of decline in FVC calculated over 192 weeks in patients who continued or initiated nintedanib in INPULSIS</a:t>
            </a:r>
            <a:r>
              <a:rPr lang="en-US" baseline="30000" noProof="0" dirty="0"/>
              <a:t>®</a:t>
            </a:r>
            <a:r>
              <a:rPr lang="en-US" noProof="0" dirty="0"/>
              <a:t>-ON was −145.0 and −119.7 mL/year, respectively; this was consistent with the annual rate of decline in FVC in nintedanib-treated patients in the INPULSIS</a:t>
            </a:r>
            <a:r>
              <a:rPr lang="en-US" strike="noStrike" baseline="30000" noProof="0" dirty="0"/>
              <a:t>®</a:t>
            </a:r>
            <a:r>
              <a:rPr lang="en-US" strike="noStrike" baseline="0" noProof="0" dirty="0"/>
              <a:t> trials (</a:t>
            </a:r>
            <a:r>
              <a:rPr lang="en-US" baseline="0" noProof="0" dirty="0"/>
              <a:t>−113.6 mL/year)</a:t>
            </a:r>
          </a:p>
          <a:p>
            <a:pPr marL="171450" indent="-171450">
              <a:buFont typeface="Arial" panose="020B0604020202020204" pitchFamily="34" charset="0"/>
              <a:buChar char="•"/>
            </a:pPr>
            <a:r>
              <a:rPr lang="en-US" strike="noStrike" baseline="0" noProof="0" dirty="0"/>
              <a:t>Continued treatment with nintedanib in INPULSIS</a:t>
            </a:r>
            <a:r>
              <a:rPr lang="en-US" strike="noStrike" baseline="30000" noProof="0" dirty="0"/>
              <a:t>®</a:t>
            </a:r>
            <a:r>
              <a:rPr lang="en-US" strike="noStrike" baseline="0" noProof="0" dirty="0"/>
              <a:t>-ON was associated with a manageable safety and tolerability profile, and no new safety signals were identified</a:t>
            </a:r>
          </a:p>
          <a:p>
            <a:pPr marL="171450" indent="-171450">
              <a:buFont typeface="Arial" panose="020B0604020202020204" pitchFamily="34" charset="0"/>
              <a:buChar char="•"/>
            </a:pPr>
            <a:endParaRPr lang="en-US" strike="noStrike" baseline="0" noProof="0" dirty="0"/>
          </a:p>
          <a:p>
            <a:pPr marL="0" indent="0">
              <a:buFont typeface="Arial" panose="020B0604020202020204" pitchFamily="34" charset="0"/>
              <a:buNone/>
            </a:pPr>
            <a:r>
              <a:rPr lang="en-US" b="1" noProof="0" dirty="0"/>
              <a:t>Reference</a:t>
            </a:r>
          </a:p>
          <a:p>
            <a:pPr marL="0" indent="0">
              <a:buFont typeface="Arial" panose="020B0604020202020204" pitchFamily="34" charset="0"/>
              <a:buNone/>
            </a:pPr>
            <a:r>
              <a:rPr lang="en-US" b="0" noProof="0" dirty="0"/>
              <a:t>Crestani B </a:t>
            </a:r>
            <a:r>
              <a:rPr lang="en-US" b="0" i="1" noProof="0" dirty="0"/>
              <a:t>et al. Lancet Respir Med</a:t>
            </a:r>
            <a:r>
              <a:rPr lang="en-US" b="0" noProof="0" dirty="0"/>
              <a:t> 2019;7:60–8</a:t>
            </a:r>
          </a:p>
          <a:p>
            <a:pPr marL="0" indent="0">
              <a:buFont typeface="Arial" panose="020B0604020202020204" pitchFamily="34" charset="0"/>
              <a:buNone/>
            </a:pPr>
            <a:endParaRPr lang="en-US" b="1" noProof="0" dirty="0"/>
          </a:p>
          <a:p>
            <a:pPr marL="0" indent="0">
              <a:buFont typeface="Arial" panose="020B0604020202020204" pitchFamily="34" charset="0"/>
              <a:buNone/>
            </a:pPr>
            <a:r>
              <a:rPr lang="en-US" b="1" noProof="0" dirty="0"/>
              <a:t>Abbreviation (in notes)</a:t>
            </a:r>
          </a:p>
          <a:p>
            <a:pPr marL="0" indent="0">
              <a:buFont typeface="Arial" panose="020B0604020202020204" pitchFamily="34" charset="0"/>
              <a:buNone/>
            </a:pPr>
            <a:r>
              <a:rPr lang="en-US" b="0" noProof="0" dirty="0"/>
              <a:t>FVC, forced vital capacity</a:t>
            </a:r>
            <a:endParaRPr lang="en-US" noProof="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82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In a prespecified pooled analysis of data from the INPULSIS</a:t>
            </a:r>
            <a:r>
              <a:rPr lang="en-US" baseline="30000" noProof="0" dirty="0"/>
              <a:t>®</a:t>
            </a:r>
            <a:r>
              <a:rPr lang="en-US" noProof="0" dirty="0"/>
              <a:t> trials, the proportion of patients with ≥1 investigator-reported acute exacerbation was numerically lower in the nintedanib arm versus the placebo arm (4.9% vs 7.6% [HR 0.64; 95% CI: 0.39, 1.05; </a:t>
            </a:r>
            <a:r>
              <a:rPr lang="en-US" i="1" noProof="0" dirty="0"/>
              <a:t>P</a:t>
            </a:r>
            <a:r>
              <a:rPr lang="en-US" noProof="0" dirty="0"/>
              <a:t>=0.08])</a:t>
            </a:r>
            <a:r>
              <a:rPr lang="en-US" baseline="30000" noProof="0" dirty="0"/>
              <a:t>1</a:t>
            </a:r>
          </a:p>
          <a:p>
            <a:pPr marL="171450" indent="-171450">
              <a:buFont typeface="Arial" panose="020B0604020202020204" pitchFamily="34" charset="0"/>
              <a:buChar char="•"/>
            </a:pPr>
            <a:r>
              <a:rPr lang="en-US" noProof="0" dirty="0"/>
              <a:t>A pre-specified sensitivity analysis of pooled data on the time to first acute exacerbation based on confirmed and suspected acute exacerbations per adjudication showed a significant benefit with nintedanib versus placebo (HR 0.32; 95% CI: 0.16, 0.65; </a:t>
            </a:r>
            <a:r>
              <a:rPr lang="en-US" i="1" noProof="0" dirty="0"/>
              <a:t>P</a:t>
            </a:r>
            <a:r>
              <a:rPr lang="en-US" noProof="0" dirty="0"/>
              <a:t>=0.001)</a:t>
            </a:r>
            <a:r>
              <a:rPr lang="en-US" baseline="30000" noProof="0" dirty="0"/>
              <a:t>1</a:t>
            </a:r>
          </a:p>
          <a:p>
            <a:pPr marL="514350" lvl="1" indent="-171450">
              <a:buFont typeface="Arial" panose="020B0604020202020204" pitchFamily="34" charset="0"/>
              <a:buChar char="•"/>
            </a:pPr>
            <a:r>
              <a:rPr lang="en-US" baseline="0" noProof="0" dirty="0"/>
              <a:t>Based on pooled data, the proportion of patients treated with nintedanib who experienced a confirmed or suspected adjudicated acute exacerbation event was 0.6% (n=4) and 1.3% (n=8), respectively; corresponding values in patients treated with placebo were 0.9% (n=4) and 4.7% (n=20)</a:t>
            </a:r>
          </a:p>
          <a:p>
            <a:pPr marL="171450" indent="-171450">
              <a:buFont typeface="Arial" panose="020B0604020202020204" pitchFamily="34" charset="0"/>
              <a:buChar char="•"/>
            </a:pPr>
            <a:endParaRPr lang="en-US" baseline="0" noProof="0" dirty="0"/>
          </a:p>
          <a:p>
            <a:pPr marL="0" indent="0">
              <a:buFont typeface="Arial" panose="020B0604020202020204" pitchFamily="34" charset="0"/>
              <a:buNone/>
            </a:pPr>
            <a:r>
              <a:rPr lang="en-US" b="1" baseline="0" noProof="0" dirty="0"/>
              <a:t>Reference</a:t>
            </a:r>
          </a:p>
          <a:p>
            <a:pPr marL="228600" indent="-228600">
              <a:buFont typeface="+mj-lt"/>
              <a:buAutoNum type="arabicPeriod"/>
            </a:pPr>
            <a:r>
              <a:rPr lang="en-US" baseline="0" noProof="0" dirty="0"/>
              <a:t>Richeldi L </a:t>
            </a:r>
            <a:r>
              <a:rPr lang="en-US" i="1" baseline="0" noProof="0" dirty="0"/>
              <a:t>et al. N Engl J Med</a:t>
            </a:r>
            <a:r>
              <a:rPr lang="en-US" baseline="0" noProof="0" dirty="0"/>
              <a:t> 2014;370:2071–82</a:t>
            </a:r>
          </a:p>
          <a:p>
            <a:pPr marL="228600" indent="-228600">
              <a:buFont typeface="+mj-lt"/>
              <a:buAutoNum type="arabicPeriod"/>
            </a:pPr>
            <a:endParaRPr lang="en-US" baseline="0" noProof="0" dirty="0"/>
          </a:p>
          <a:p>
            <a:pPr marL="0" indent="0">
              <a:buFont typeface="+mj-lt"/>
              <a:buNone/>
            </a:pPr>
            <a:r>
              <a:rPr lang="en-US" b="1" noProof="0" dirty="0"/>
              <a:t>Abbreviations (in notes):</a:t>
            </a:r>
          </a:p>
          <a:p>
            <a:pPr marL="0" indent="0">
              <a:buFont typeface="+mj-lt"/>
              <a:buNone/>
            </a:pPr>
            <a:r>
              <a:rPr lang="en-US" baseline="0" noProof="0" dirty="0"/>
              <a:t>CI, confidence interval; HR, hazard ratio</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985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The treatment effect of nintedanib versus placebo on time to first investigator-reported acute exacerbation was consistent across prespecified subgroups defined by demographic and clinical factors at baseline</a:t>
            </a:r>
            <a:r>
              <a:rPr lang="en-US" baseline="30000" noProof="0" dirty="0"/>
              <a:t>1</a:t>
            </a:r>
          </a:p>
          <a:p>
            <a:pPr marL="171450" indent="-171450">
              <a:buFont typeface="Arial" panose="020B0604020202020204" pitchFamily="34" charset="0"/>
              <a:buChar char="•"/>
            </a:pPr>
            <a:endParaRPr lang="en-US" baseline="0" noProof="0" dirty="0"/>
          </a:p>
          <a:p>
            <a:pPr marL="0" indent="0">
              <a:buFont typeface="Arial" panose="020B0604020202020204" pitchFamily="34" charset="0"/>
              <a:buNone/>
            </a:pPr>
            <a:r>
              <a:rPr lang="en-US" b="1" baseline="0" noProof="0" dirty="0"/>
              <a:t>Reference</a:t>
            </a:r>
          </a:p>
          <a:p>
            <a:pPr marL="228600" indent="-228600">
              <a:buFont typeface="+mj-lt"/>
              <a:buAutoNum type="arabicPeriod"/>
            </a:pPr>
            <a:r>
              <a:rPr lang="en-US" baseline="0" noProof="0" dirty="0"/>
              <a:t>Costabel U </a:t>
            </a:r>
            <a:r>
              <a:rPr lang="en-US" i="1" baseline="0" noProof="0" dirty="0"/>
              <a:t>et al. Am J Respir Crit Care Med </a:t>
            </a:r>
            <a:r>
              <a:rPr lang="en-US" baseline="0" noProof="0" dirty="0"/>
              <a:t>2016;193:178–85</a:t>
            </a:r>
          </a:p>
          <a:p>
            <a:pPr marL="171450" indent="-171450">
              <a:buFont typeface="Arial" panose="020B0604020202020204" pitchFamily="34" charset="0"/>
              <a:buChar char="•"/>
            </a:pPr>
            <a:endParaRPr lang="en-US" baseline="0" noProof="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4013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Safety and efficacy findings for nintedanib </a:t>
            </a:r>
            <a:r>
              <a:rPr lang="en-US" noProof="0" dirty="0">
                <a:highlight>
                  <a:srgbClr val="FFFF00"/>
                </a:highlight>
              </a:rPr>
              <a:t>and pirfenidone </a:t>
            </a:r>
            <a:r>
              <a:rPr lang="en-US" noProof="0" dirty="0"/>
              <a:t>in patients with IPF in clinical trials are supported by data from real‑world studies</a:t>
            </a:r>
          </a:p>
          <a:p>
            <a:pPr marL="514350" lvl="1" indent="-171450">
              <a:buFont typeface="Arial" panose="020B0604020202020204" pitchFamily="34" charset="0"/>
              <a:buChar char="•"/>
            </a:pPr>
            <a:r>
              <a:rPr lang="en-US" noProof="0" dirty="0"/>
              <a:t>In a post-marketing surveillance study in the United States (n=6,758), the safety and tolerability profile of nintedanib was consistent with the product label</a:t>
            </a:r>
            <a:r>
              <a:rPr lang="en-US" baseline="30000" noProof="0" dirty="0"/>
              <a:t>1</a:t>
            </a:r>
          </a:p>
          <a:p>
            <a:pPr marL="514350" marR="0" lvl="1"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In a patient-in-need scheme in the United Kingdom (n=187), nintedanib was well tolerated and was associated with an AE profile consistent with that in the INPULSIS</a:t>
            </a:r>
            <a:r>
              <a:rPr lang="en-US" baseline="30000" noProof="0" dirty="0"/>
              <a:t>®</a:t>
            </a:r>
            <a:r>
              <a:rPr lang="en-US" noProof="0" dirty="0"/>
              <a:t> trials; in addition, in a subgroup of 124 patients, the proportions of patients with stable disease and improved disease were significantly higher after treatment than before treatment</a:t>
            </a:r>
            <a:r>
              <a:rPr lang="en-US" baseline="30000" noProof="0" dirty="0"/>
              <a:t>2</a:t>
            </a:r>
          </a:p>
          <a:p>
            <a:pPr marL="514350" lvl="1" indent="-171450">
              <a:buFont typeface="Arial" panose="020B0604020202020204" pitchFamily="34" charset="0"/>
              <a:buChar char="•"/>
            </a:pPr>
            <a:r>
              <a:rPr lang="en-US" noProof="0" dirty="0"/>
              <a:t>In an observational study in Italy (n=30), nintedanib resulted in stabilization of lung function as evidenced by a mean FVC of 80.9% predicted at baseline and 78.3% predicted after 6 months</a:t>
            </a:r>
            <a:r>
              <a:rPr lang="en-US" baseline="30000" noProof="0" dirty="0"/>
              <a:t>3</a:t>
            </a:r>
            <a:endParaRPr lang="en-US" noProof="0" dirty="0"/>
          </a:p>
          <a:p>
            <a:pPr marL="514350" lvl="1" indent="-171450">
              <a:buFont typeface="Arial" panose="020B0604020202020204" pitchFamily="34" charset="0"/>
              <a:buChar char="•"/>
            </a:pPr>
            <a:r>
              <a:rPr lang="en-US" noProof="0" dirty="0"/>
              <a:t>In a retrospective analysis of patients in Germany, 33 of 49 patients (67%) had stable disease (ie a decline in FVC &lt;5% from baseline), 26 of whom had no decline in FVC; in addition, nintedanib was generally well tolerated, with a manageable AE profile</a:t>
            </a:r>
            <a:r>
              <a:rPr lang="en-US" baseline="30000" noProof="0" dirty="0"/>
              <a:t>4</a:t>
            </a:r>
          </a:p>
          <a:p>
            <a:pPr marL="514350" lvl="1" indent="-171450">
              <a:buFont typeface="Arial" panose="020B0604020202020204" pitchFamily="34" charset="0"/>
              <a:buChar char="•"/>
            </a:pPr>
            <a:r>
              <a:rPr lang="en-US" baseline="0" noProof="0" dirty="0">
                <a:highlight>
                  <a:srgbClr val="FFFF00"/>
                </a:highlight>
              </a:rPr>
              <a:t>In a retrospective study in China (n=117), pirfenidone was well tolerated, with a safety profile and discontinuation rate similar to that in the ASCEND and CAPACITY trials</a:t>
            </a:r>
            <a:r>
              <a:rPr lang="en-US" baseline="30000" noProof="0" dirty="0">
                <a:highlight>
                  <a:srgbClr val="FFFF00"/>
                </a:highlight>
              </a:rPr>
              <a:t>5</a:t>
            </a:r>
          </a:p>
          <a:p>
            <a:pPr marL="514350" lvl="1" indent="-171450">
              <a:buFont typeface="Arial" panose="020B0604020202020204" pitchFamily="34" charset="0"/>
              <a:buChar char="•"/>
            </a:pPr>
            <a:r>
              <a:rPr lang="en-US" baseline="0" noProof="0" dirty="0">
                <a:highlight>
                  <a:srgbClr val="FFFF00"/>
                </a:highlight>
              </a:rPr>
              <a:t>In an observational study in Poland (n=307), pirfenidone had an acceptable safety and efficacy profile over the long term, reinforcing the findings of RCTs</a:t>
            </a:r>
            <a:r>
              <a:rPr lang="en-US" baseline="30000" noProof="0" dirty="0">
                <a:highlight>
                  <a:srgbClr val="FFFF00"/>
                </a:highlight>
              </a:rPr>
              <a:t>6</a:t>
            </a:r>
          </a:p>
          <a:p>
            <a:pPr marL="514350" lvl="1" indent="-171450">
              <a:buFont typeface="Arial" panose="020B0604020202020204" pitchFamily="34" charset="0"/>
              <a:buChar char="•"/>
            </a:pPr>
            <a:r>
              <a:rPr lang="en-US" noProof="0" dirty="0">
                <a:highlight>
                  <a:srgbClr val="FFFF00"/>
                </a:highlight>
              </a:rPr>
              <a:t>In the post-authorization PASSPORT study conducted across several European countries (n=1,009), the safety of pirfenidone was consistent with RCT data, with dose adjustments used to manage AEs</a:t>
            </a:r>
            <a:r>
              <a:rPr lang="en-US" baseline="30000" noProof="0" dirty="0">
                <a:highlight>
                  <a:srgbClr val="FFFF00"/>
                </a:highlight>
              </a:rPr>
              <a:t>7</a:t>
            </a:r>
          </a:p>
          <a:p>
            <a:pPr marL="514350" lvl="1" indent="-171450">
              <a:buFont typeface="Arial" panose="020B0604020202020204" pitchFamily="34" charset="0"/>
              <a:buChar char="•"/>
            </a:pPr>
            <a:endParaRPr lang="en-US" noProof="0" dirty="0"/>
          </a:p>
          <a:p>
            <a:pPr marL="0" indent="0">
              <a:buFont typeface="Arial" panose="020B0604020202020204" pitchFamily="34" charset="0"/>
              <a:buNone/>
            </a:pPr>
            <a:r>
              <a:rPr lang="en-US" b="1" noProof="0" dirty="0"/>
              <a:t>References</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noProof="0" dirty="0"/>
              <a:t>Noth I </a:t>
            </a:r>
            <a:r>
              <a:rPr lang="en-US" i="1" noProof="0" dirty="0"/>
              <a:t>et al. Eur Respir J</a:t>
            </a:r>
            <a:r>
              <a:rPr lang="en-US" noProof="0" dirty="0"/>
              <a:t> 2018;52:1702106</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noProof="0" dirty="0"/>
              <a:t>Toellner H </a:t>
            </a:r>
            <a:r>
              <a:rPr lang="en-US" i="1" noProof="0" dirty="0"/>
              <a:t>et al. Clin Transl Med </a:t>
            </a:r>
            <a:r>
              <a:rPr lang="en-US" noProof="0" dirty="0"/>
              <a:t>2017;6:41</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noProof="0" dirty="0"/>
              <a:t>Bargagli E </a:t>
            </a:r>
            <a:r>
              <a:rPr lang="en-US" i="1" noProof="0" dirty="0"/>
              <a:t>et al. Pulmonology</a:t>
            </a:r>
            <a:r>
              <a:rPr lang="en-US" noProof="0" dirty="0"/>
              <a:t> 2019;25:149–53</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noProof="0" dirty="0"/>
              <a:t>Brunnemer E </a:t>
            </a:r>
            <a:r>
              <a:rPr lang="en-US" i="1" noProof="0" dirty="0"/>
              <a:t>et al. Respiration</a:t>
            </a:r>
            <a:r>
              <a:rPr lang="en-US" noProof="0" dirty="0"/>
              <a:t> 2018;95:301–9</a:t>
            </a:r>
            <a:endParaRPr lang="en-US" noProof="0" dirty="0">
              <a:highlight>
                <a:srgbClr val="FFFF00"/>
              </a:highlight>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noProof="0" dirty="0">
                <a:highlight>
                  <a:srgbClr val="FFFF00"/>
                </a:highlight>
              </a:rPr>
              <a:t>Fang C </a:t>
            </a:r>
            <a:r>
              <a:rPr lang="en-US" i="1" noProof="0" dirty="0">
                <a:highlight>
                  <a:srgbClr val="FFFF00"/>
                </a:highlight>
              </a:rPr>
              <a:t>et al. PLoS One</a:t>
            </a:r>
            <a:r>
              <a:rPr lang="en-US" noProof="0" dirty="0">
                <a:highlight>
                  <a:srgbClr val="FFFF00"/>
                </a:highlight>
              </a:rPr>
              <a:t> 2020;15:e0228390</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noProof="0" dirty="0">
                <a:highlight>
                  <a:srgbClr val="FFFF00"/>
                </a:highlight>
              </a:rPr>
              <a:t>Majewski S </a:t>
            </a:r>
            <a:r>
              <a:rPr lang="en-US" i="1" noProof="0" dirty="0">
                <a:highlight>
                  <a:srgbClr val="FFFF00"/>
                </a:highlight>
              </a:rPr>
              <a:t>et al. BMC Pulm Med</a:t>
            </a:r>
            <a:r>
              <a:rPr lang="en-US" noProof="0" dirty="0">
                <a:highlight>
                  <a:srgbClr val="FFFF00"/>
                </a:highlight>
              </a:rPr>
              <a:t> 2020;20:122</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noProof="0" dirty="0">
                <a:highlight>
                  <a:srgbClr val="FFFF00"/>
                </a:highlight>
              </a:rPr>
              <a:t>Cottin V </a:t>
            </a:r>
            <a:r>
              <a:rPr lang="en-US" i="1" noProof="0" dirty="0">
                <a:highlight>
                  <a:srgbClr val="FFFF00"/>
                </a:highlight>
              </a:rPr>
              <a:t>et al. ERJ Open Res</a:t>
            </a:r>
            <a:r>
              <a:rPr lang="en-US" noProof="0" dirty="0">
                <a:highlight>
                  <a:srgbClr val="FFFF00"/>
                </a:highlight>
              </a:rPr>
              <a:t> 2018;4:00084-2018 </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endParaRPr lang="en-US" noProof="0" dirty="0"/>
          </a:p>
          <a:p>
            <a:pPr marL="0" indent="0">
              <a:buFont typeface="Arial" panose="020B0604020202020204" pitchFamily="34" charset="0"/>
              <a:buNone/>
            </a:pPr>
            <a:r>
              <a:rPr lang="en-US" b="1" noProof="0" dirty="0"/>
              <a:t>Abbreviations (in notes)</a:t>
            </a:r>
          </a:p>
          <a:p>
            <a:pPr marL="0" indent="0">
              <a:buFont typeface="Arial" panose="020B0604020202020204" pitchFamily="34" charset="0"/>
              <a:buNone/>
            </a:pPr>
            <a:r>
              <a:rPr lang="en-US" b="0" noProof="0" dirty="0"/>
              <a:t>AE, adverse event; FVC, forced vital capacity; IPF, idiopathic pulmonary fibrosis; </a:t>
            </a:r>
            <a:r>
              <a:rPr lang="en-US" b="0" noProof="0" dirty="0">
                <a:highlight>
                  <a:srgbClr val="FFFF00"/>
                </a:highlight>
              </a:rPr>
              <a:t>RCT, randomized controlled trial</a:t>
            </a:r>
            <a:endParaRPr lang="en-US" noProof="0"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57065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8957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itchFamily="34" charset="-128"/>
              </a:rPr>
              <a:t>The pathogenic mechanisms involved in IPF are not fully understood, but a growing body of evidence suggests that fibrosis arises as a result of repeated epithelial injury, coupled with aberrant wound healing and abnormal epithelial-mesenchymal interactions. This view of the pathogenesis of IPF has replaced an older perspective in which the disease was considered to be a chronic inflammatory disorder [Selman et al, 2001; Selman and Pardo, 2006; Strieter and Mehrad, 2009; King et al, 2011a; Fernandez and Eickelberg, 2012]. </a:t>
            </a:r>
          </a:p>
          <a:p>
            <a:endParaRPr lang="en-GB" altLang="en-US" dirty="0">
              <a:ea typeface="ＭＳ Ｐゴシック" pitchFamily="34" charset="-128"/>
            </a:endParaRPr>
          </a:p>
        </p:txBody>
      </p:sp>
    </p:spTree>
    <p:extLst>
      <p:ext uri="{BB962C8B-B14F-4D97-AF65-F5344CB8AC3E}">
        <p14:creationId xmlns:p14="http://schemas.microsoft.com/office/powerpoint/2010/main" val="28864345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11679376-DE80-4BE7-90C7-6AD41DE377B9}" type="slidenum">
              <a:rPr kumimoji="0" lang="en-US" sz="1200" b="0" i="0" u="none" strike="noStrike" kern="1200" cap="none" spc="0" normalizeH="0" baseline="0" noProof="0" smtClean="0">
                <a:ln>
                  <a:noFill/>
                </a:ln>
                <a:solidFill>
                  <a:prstClr val="black"/>
                </a:solidFill>
                <a:effectLst/>
                <a:uLnTx/>
                <a:uFillTx/>
                <a:latin typeface="BISansOpti"/>
                <a:ea typeface="+mn-ea"/>
                <a:cs typeface="+mn-cs"/>
              </a:rPr>
              <a:pPr marL="0" marR="0" lvl="0" indent="0" algn="r" defTabSz="910289"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BISansOpti"/>
              <a:ea typeface="+mn-ea"/>
              <a:cs typeface="+mn-cs"/>
            </a:endParaRPr>
          </a:p>
        </p:txBody>
      </p:sp>
    </p:spTree>
    <p:extLst>
      <p:ext uri="{BB962C8B-B14F-4D97-AF65-F5344CB8AC3E}">
        <p14:creationId xmlns:p14="http://schemas.microsoft.com/office/powerpoint/2010/main" val="2333914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240BD463-D209-4FAB-A722-B2AFE81AC984}" type="slidenum">
              <a:rPr kumimoji="0" lang="en-GB" sz="1200" b="0" i="0" u="none" strike="noStrike" kern="1200" cap="none" spc="0" normalizeH="0" baseline="0" noProof="0" smtClean="0">
                <a:ln>
                  <a:noFill/>
                </a:ln>
                <a:solidFill>
                  <a:prstClr val="black"/>
                </a:solidFill>
                <a:effectLst/>
                <a:uLnTx/>
                <a:uFillTx/>
                <a:latin typeface="BISansOpti"/>
                <a:ea typeface="+mn-ea"/>
                <a:cs typeface="+mn-cs"/>
              </a:rPr>
              <a:pPr marL="0" marR="0" lvl="0" indent="0" algn="r" defTabSz="910289"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BISansOpti"/>
              <a:ea typeface="+mn-ea"/>
              <a:cs typeface="+mn-cs"/>
            </a:endParaRPr>
          </a:p>
        </p:txBody>
      </p:sp>
    </p:spTree>
    <p:extLst>
      <p:ext uri="{BB962C8B-B14F-4D97-AF65-F5344CB8AC3E}">
        <p14:creationId xmlns:p14="http://schemas.microsoft.com/office/powerpoint/2010/main" val="1455627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solidFill>
                  <a:schemeClr val="tx1"/>
                </a:solidFill>
                <a:latin typeface="Arial" panose="020B0604020202020204" pitchFamily="34" charset="0"/>
                <a:cs typeface="Arial" panose="020B0604020202020204" pitchFamily="34" charset="0"/>
              </a:rPr>
              <a:t>This slide shows a retrospective analysis of data from patients with IPF from 9 centres in Germany who began nintedanib between May 2014 and January 2015 as part of a compassionate use programme.</a:t>
            </a:r>
            <a:r>
              <a:rPr lang="en-GB" sz="1100" b="0" i="0" u="none" strike="noStrike" kern="1200" baseline="0" dirty="0">
                <a:solidFill>
                  <a:schemeClr val="tx1"/>
                </a:solidFill>
                <a:latin typeface="Arial" panose="020B0604020202020204" pitchFamily="34" charset="0"/>
                <a:ea typeface="ＭＳ Ｐゴシック" charset="0"/>
                <a:cs typeface="Arial" panose="020B0604020202020204" pitchFamily="34" charset="0"/>
              </a:rPr>
              <a:t> Mean (SD) treatment duration was 8 (4) months. Forty-seven of 56 patients (83.9%) reported worsening of dyspnoea and/or cough in the 6 months before starting nintedanib. After 6 months of nintedanib treatment, 22 of 38 patients (57.9%) considered their dyspnoea and cough to be stable. </a:t>
            </a:r>
            <a:r>
              <a:rPr lang="en-GB" sz="1100" b="1" i="0" u="none" strike="noStrike" kern="1200" baseline="0" dirty="0">
                <a:solidFill>
                  <a:schemeClr val="tx1"/>
                </a:solidFill>
                <a:latin typeface="Arial" panose="020B0604020202020204" pitchFamily="34" charset="0"/>
                <a:ea typeface="ＭＳ Ｐゴシック" charset="0"/>
                <a:cs typeface="Arial" panose="020B0604020202020204" pitchFamily="34" charset="0"/>
              </a:rPr>
              <a:t>Reference: </a:t>
            </a:r>
            <a:r>
              <a:rPr lang="en-GB" sz="1100" b="1" dirty="0" err="1">
                <a:solidFill>
                  <a:schemeClr val="tx1"/>
                </a:solidFill>
              </a:rPr>
              <a:t>Bonella</a:t>
            </a:r>
            <a:r>
              <a:rPr lang="en-GB" sz="1100" b="1" dirty="0">
                <a:solidFill>
                  <a:schemeClr val="tx1"/>
                </a:solidFill>
              </a:rPr>
              <a:t> F et al. Respiration 2016;92:98-106. </a:t>
            </a:r>
          </a:p>
          <a:p>
            <a:endParaRPr lang="en-GB" sz="1100" b="1" dirty="0">
              <a:solidFill>
                <a:schemeClr val="tx1"/>
              </a:solidFill>
            </a:endParaRPr>
          </a:p>
          <a:p>
            <a:endParaRPr lang="en-GB" dirty="0"/>
          </a:p>
          <a:p>
            <a:r>
              <a:rPr lang="en-GB" b="0" u="sng" dirty="0"/>
              <a:t>Other data</a:t>
            </a:r>
          </a:p>
          <a:p>
            <a:r>
              <a:rPr lang="en-GB" b="0" u="none" dirty="0"/>
              <a:t>A prospective analysis was conducted based on data from 52 patients participating in the observational FIBRONET registry in Italy who were treated with nintedanib. Mean (SD) duration of treatment was 11.6 (1.6) months. Twenty-six patients (50%) had cough at baseline and 11 patients (21.2%) had cough at 12 months. </a:t>
            </a:r>
            <a:r>
              <a:rPr lang="en-GB" b="1" u="none" dirty="0"/>
              <a:t>Poletti V et al. ERS 2020 abstract; </a:t>
            </a:r>
            <a:r>
              <a:rPr lang="en-GB" b="1" u="none" dirty="0" err="1"/>
              <a:t>ePoster</a:t>
            </a:r>
            <a:r>
              <a:rPr lang="en-GB" b="1" u="none" dirty="0"/>
              <a:t> 1855.</a:t>
            </a:r>
            <a:endParaRPr lang="en-GB" b="0" u="none" dirty="0"/>
          </a:p>
        </p:txBody>
      </p:sp>
    </p:spTree>
    <p:extLst>
      <p:ext uri="{BB962C8B-B14F-4D97-AF65-F5344CB8AC3E}">
        <p14:creationId xmlns:p14="http://schemas.microsoft.com/office/powerpoint/2010/main" val="13243206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latin typeface="Arial" panose="020B0604020202020204" pitchFamily="34" charset="0"/>
                <a:cs typeface="Arial" panose="020B0604020202020204" pitchFamily="34" charset="0"/>
              </a:rPr>
              <a:t>In a longitudinal study of causes of death in 1508 patients with </a:t>
            </a:r>
            <a:r>
              <a:rPr lang="en-US" noProof="0" dirty="0" err="1">
                <a:latin typeface="Arial" panose="020B0604020202020204" pitchFamily="34" charset="0"/>
                <a:cs typeface="Arial" panose="020B0604020202020204" pitchFamily="34" charset="0"/>
              </a:rPr>
              <a:t>SSc</a:t>
            </a:r>
            <a:r>
              <a:rPr lang="en-US" noProof="0" dirty="0">
                <a:latin typeface="Arial" panose="020B0604020202020204" pitchFamily="34" charset="0"/>
                <a:cs typeface="Arial" panose="020B0604020202020204" pitchFamily="34" charset="0"/>
              </a:rPr>
              <a:t> from a single center in the USA, </a:t>
            </a:r>
            <a:r>
              <a:rPr lang="en-US" noProof="0" dirty="0" err="1">
                <a:latin typeface="Arial" panose="020B0604020202020204" pitchFamily="34" charset="0"/>
                <a:cs typeface="Arial" panose="020B0604020202020204" pitchFamily="34" charset="0"/>
              </a:rPr>
              <a:t>SSc</a:t>
            </a:r>
            <a:r>
              <a:rPr lang="en-US" noProof="0" dirty="0">
                <a:latin typeface="Arial" panose="020B0604020202020204" pitchFamily="34" charset="0"/>
                <a:cs typeface="Arial" panose="020B0604020202020204" pitchFamily="34" charset="0"/>
              </a:rPr>
              <a:t>-related deaths due to pulmonary fibrosis increased from 6% during 1972–1976 to 33% during 1997–2001</a:t>
            </a:r>
            <a:r>
              <a:rPr lang="en-US" baseline="30000" noProof="0" dirty="0">
                <a:latin typeface="Arial" panose="020B0604020202020204" pitchFamily="34" charset="0"/>
                <a:cs typeface="Arial" panose="020B0604020202020204" pitchFamily="34" charset="0"/>
              </a:rPr>
              <a:t>1</a:t>
            </a:r>
          </a:p>
          <a:p>
            <a:pPr marL="171450" indent="-171450">
              <a:buFont typeface="Arial" panose="020B0604020202020204" pitchFamily="34" charset="0"/>
              <a:buChar char="•"/>
            </a:pPr>
            <a:r>
              <a:rPr lang="en-US" noProof="0" dirty="0">
                <a:latin typeface="Arial" panose="020B0604020202020204" pitchFamily="34" charset="0"/>
                <a:cs typeface="Arial" panose="020B0604020202020204" pitchFamily="34" charset="0"/>
              </a:rPr>
              <a:t>The most common symptoms of </a:t>
            </a:r>
            <a:r>
              <a:rPr lang="en-US" noProof="0" dirty="0" err="1">
                <a:latin typeface="Arial" panose="020B0604020202020204" pitchFamily="34" charset="0"/>
                <a:cs typeface="Arial" panose="020B0604020202020204" pitchFamily="34" charset="0"/>
              </a:rPr>
              <a:t>SSc</a:t>
            </a:r>
            <a:r>
              <a:rPr lang="en-US" noProof="0" dirty="0">
                <a:latin typeface="Arial" panose="020B0604020202020204" pitchFamily="34" charset="0"/>
                <a:cs typeface="Arial" panose="020B0604020202020204" pitchFamily="34" charset="0"/>
              </a:rPr>
              <a:t>-ILD are dyspnea on exertion and cough. Both symptoms can affect a patient’s ability to perform daily tasks and can reduce their quality of life (QoL)</a:t>
            </a:r>
            <a:r>
              <a:rPr lang="en-US" baseline="30000" noProof="0" dirty="0">
                <a:latin typeface="Arial" panose="020B0604020202020204" pitchFamily="34" charset="0"/>
                <a:cs typeface="Arial" panose="020B0604020202020204" pitchFamily="34" charset="0"/>
              </a:rPr>
              <a:t>2,3</a:t>
            </a:r>
          </a:p>
          <a:p>
            <a:pPr marL="171450" indent="-171450">
              <a:buFont typeface="Arial" panose="020B0604020202020204" pitchFamily="34" charset="0"/>
              <a:buChar char="•"/>
            </a:pPr>
            <a:r>
              <a:rPr lang="en-US" noProof="0" dirty="0">
                <a:latin typeface="Arial" panose="020B0604020202020204" pitchFamily="34" charset="0"/>
                <a:cs typeface="Arial" panose="020B0604020202020204" pitchFamily="34" charset="0"/>
              </a:rPr>
              <a:t>In the Scleroderma Lung Study I study, cough was present in 73% of 158 patients with </a:t>
            </a:r>
            <a:r>
              <a:rPr lang="en-US" noProof="0" dirty="0" err="1">
                <a:latin typeface="Arial" panose="020B0604020202020204" pitchFamily="34" charset="0"/>
                <a:cs typeface="Arial" panose="020B0604020202020204" pitchFamily="34" charset="0"/>
              </a:rPr>
              <a:t>SSc</a:t>
            </a:r>
            <a:r>
              <a:rPr lang="en-US" noProof="0" dirty="0">
                <a:latin typeface="Arial" panose="020B0604020202020204" pitchFamily="34" charset="0"/>
                <a:cs typeface="Arial" panose="020B0604020202020204" pitchFamily="34" charset="0"/>
              </a:rPr>
              <a:t>-ILD at baseline, and patients with vs without cough had worse physical QoL.</a:t>
            </a:r>
            <a:r>
              <a:rPr lang="en-US" baseline="30000" noProof="0" dirty="0">
                <a:latin typeface="Arial" panose="020B0604020202020204" pitchFamily="34" charset="0"/>
                <a:cs typeface="Arial" panose="020B0604020202020204" pitchFamily="34" charset="0"/>
              </a:rPr>
              <a:t>2</a:t>
            </a:r>
            <a:r>
              <a:rPr lang="en-US" noProof="0" dirty="0">
                <a:latin typeface="Arial" panose="020B0604020202020204" pitchFamily="34" charset="0"/>
                <a:cs typeface="Arial" panose="020B0604020202020204" pitchFamily="34" charset="0"/>
              </a:rPr>
              <a:t> Additional data from a questionnaire completed by patients with ILD associated with connective tissue disease (CTD), including </a:t>
            </a:r>
            <a:r>
              <a:rPr lang="en-US" noProof="0" dirty="0" err="1">
                <a:latin typeface="Arial" panose="020B0604020202020204" pitchFamily="34" charset="0"/>
                <a:cs typeface="Arial" panose="020B0604020202020204" pitchFamily="34" charset="0"/>
              </a:rPr>
              <a:t>SSc</a:t>
            </a:r>
            <a:r>
              <a:rPr lang="en-US" noProof="0" dirty="0">
                <a:latin typeface="Arial" panose="020B0604020202020204" pitchFamily="34" charset="0"/>
                <a:cs typeface="Arial" panose="020B0604020202020204" pitchFamily="34" charset="0"/>
              </a:rPr>
              <a:t>, showed that ILD-related cough adversely impacted a patient’s physical function, social participation, and activities of daily living</a:t>
            </a:r>
            <a:r>
              <a:rPr lang="en-US" baseline="30000" noProof="0" dirty="0">
                <a:latin typeface="Arial" panose="020B0604020202020204" pitchFamily="34" charset="0"/>
                <a:cs typeface="Arial" panose="020B0604020202020204" pitchFamily="34" charset="0"/>
              </a:rPr>
              <a:t>3</a:t>
            </a:r>
            <a:endParaRPr lang="en-US" noProof="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noProof="0" dirty="0">
                <a:latin typeface="Arial" panose="020B0604020202020204" pitchFamily="34" charset="0"/>
                <a:cs typeface="Arial" panose="020B0604020202020204" pitchFamily="34" charset="0"/>
              </a:rPr>
              <a:t>Among 194 patients in the Canadian Scleroderma Research Group Registry, dyspnea was a significant independent predictor of reduced physical function and reduced </a:t>
            </a:r>
            <a:r>
              <a:rPr lang="en-US" noProof="0" dirty="0" err="1">
                <a:latin typeface="Arial" panose="020B0604020202020204" pitchFamily="34" charset="0"/>
                <a:cs typeface="Arial" panose="020B0604020202020204" pitchFamily="34" charset="0"/>
              </a:rPr>
              <a:t>HRQoL</a:t>
            </a:r>
            <a:r>
              <a:rPr lang="en-US" noProof="0" dirty="0">
                <a:latin typeface="Arial" panose="020B0604020202020204" pitchFamily="34" charset="0"/>
                <a:cs typeface="Arial" panose="020B0604020202020204" pitchFamily="34" charset="0"/>
              </a:rPr>
              <a:t>, as assessed using the SHAQ (Scleroderma Health Assessment Questionnaire) and SF-36 (</a:t>
            </a:r>
            <a:r>
              <a:rPr lang="en-GB" sz="1200" kern="1200" dirty="0">
                <a:solidFill>
                  <a:schemeClr val="tx1"/>
                </a:solidFill>
                <a:effectLst/>
                <a:latin typeface="Arial" panose="020B0604020202020204" pitchFamily="34" charset="0"/>
                <a:ea typeface="+mn-ea"/>
                <a:cs typeface="Arial" panose="020B0604020202020204" pitchFamily="34" charset="0"/>
              </a:rPr>
              <a:t>36-Item Short Form Health Survey)</a:t>
            </a:r>
            <a:r>
              <a:rPr lang="en-US" noProof="0" dirty="0">
                <a:latin typeface="Arial" panose="020B0604020202020204" pitchFamily="34" charset="0"/>
                <a:cs typeface="Arial" panose="020B0604020202020204" pitchFamily="34" charset="0"/>
              </a:rPr>
              <a:t>, respectively</a:t>
            </a:r>
            <a:r>
              <a:rPr lang="en-US" baseline="30000" noProof="0" dirty="0">
                <a:latin typeface="Arial" panose="020B0604020202020204" pitchFamily="34" charset="0"/>
                <a:cs typeface="Arial" panose="020B0604020202020204" pitchFamily="34" charset="0"/>
              </a:rPr>
              <a:t>4</a:t>
            </a:r>
            <a:endParaRPr lang="en-US" noProof="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noProof="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noProof="0" dirty="0">
                <a:latin typeface="Arial" panose="020B0604020202020204" pitchFamily="34" charset="0"/>
                <a:cs typeface="Arial" panose="020B0604020202020204" pitchFamily="34" charset="0"/>
              </a:rPr>
              <a:t>Sources:</a:t>
            </a:r>
          </a:p>
          <a:p>
            <a:pPr marL="228600" marR="0" lvl="0" indent="-228600" algn="l" defTabSz="910289" rtl="0" eaLnBrk="1" fontAlgn="auto" latinLnBrk="0" hangingPunct="1">
              <a:lnSpc>
                <a:spcPct val="100000"/>
              </a:lnSpc>
              <a:spcBef>
                <a:spcPts val="0"/>
              </a:spcBef>
              <a:spcAft>
                <a:spcPts val="0"/>
              </a:spcAft>
              <a:buClrTx/>
              <a:buSzTx/>
              <a:buFont typeface="+mj-lt"/>
              <a:buAutoNum type="arabicPeriod"/>
              <a:tabLst/>
              <a:defRPr/>
            </a:pPr>
            <a:r>
              <a:rPr lang="en-US" noProof="0" dirty="0">
                <a:latin typeface="Arial" panose="020B0604020202020204" pitchFamily="34" charset="0"/>
                <a:cs typeface="Arial" panose="020B0604020202020204" pitchFamily="34" charset="0"/>
              </a:rPr>
              <a:t>Steen VD, </a:t>
            </a:r>
            <a:r>
              <a:rPr lang="en-US" noProof="0" dirty="0" err="1">
                <a:latin typeface="Arial" panose="020B0604020202020204" pitchFamily="34" charset="0"/>
                <a:cs typeface="Arial" panose="020B0604020202020204" pitchFamily="34" charset="0"/>
              </a:rPr>
              <a:t>Medsger</a:t>
            </a:r>
            <a:r>
              <a:rPr lang="en-US" noProof="0" dirty="0">
                <a:latin typeface="Arial" panose="020B0604020202020204" pitchFamily="34" charset="0"/>
                <a:cs typeface="Arial" panose="020B0604020202020204" pitchFamily="34" charset="0"/>
              </a:rPr>
              <a:t> TA. </a:t>
            </a:r>
            <a:r>
              <a:rPr lang="en-US" i="1" noProof="0" dirty="0">
                <a:latin typeface="Arial" panose="020B0604020202020204" pitchFamily="34" charset="0"/>
                <a:cs typeface="Arial" panose="020B0604020202020204" pitchFamily="34" charset="0"/>
              </a:rPr>
              <a:t>Ann Rheum Dis </a:t>
            </a:r>
            <a:r>
              <a:rPr lang="en-US" noProof="0" dirty="0">
                <a:latin typeface="Arial" panose="020B0604020202020204" pitchFamily="34" charset="0"/>
                <a:cs typeface="Arial" panose="020B0604020202020204" pitchFamily="34" charset="0"/>
              </a:rPr>
              <a:t>2007;66:940–4</a:t>
            </a:r>
          </a:p>
          <a:p>
            <a:pPr marL="228600" indent="-228600">
              <a:buFont typeface="+mj-lt"/>
              <a:buAutoNum type="arabicPeriod"/>
            </a:pPr>
            <a:r>
              <a:rPr lang="en-US" noProof="0" dirty="0">
                <a:latin typeface="Arial" panose="020B0604020202020204" pitchFamily="34" charset="0"/>
                <a:cs typeface="Arial" panose="020B0604020202020204" pitchFamily="34" charset="0"/>
              </a:rPr>
              <a:t>Theodore AC </a:t>
            </a:r>
            <a:r>
              <a:rPr lang="en-US" i="1" noProof="0" dirty="0">
                <a:latin typeface="Arial" panose="020B0604020202020204" pitchFamily="34" charset="0"/>
                <a:cs typeface="Arial" panose="020B0604020202020204" pitchFamily="34" charset="0"/>
              </a:rPr>
              <a:t>et al. Chest </a:t>
            </a:r>
            <a:r>
              <a:rPr lang="en-US" noProof="0" dirty="0">
                <a:latin typeface="Arial" panose="020B0604020202020204" pitchFamily="34" charset="0"/>
                <a:cs typeface="Arial" panose="020B0604020202020204" pitchFamily="34" charset="0"/>
              </a:rPr>
              <a:t>2012;142:614–21</a:t>
            </a:r>
          </a:p>
          <a:p>
            <a:pPr marL="228600" indent="-228600">
              <a:buFont typeface="+mj-lt"/>
              <a:buAutoNum type="arabicPeriod"/>
            </a:pPr>
            <a:r>
              <a:rPr lang="en-US" noProof="0" dirty="0" err="1">
                <a:latin typeface="Arial" panose="020B0604020202020204" pitchFamily="34" charset="0"/>
                <a:cs typeface="Arial" panose="020B0604020202020204" pitchFamily="34" charset="0"/>
              </a:rPr>
              <a:t>Mittoo</a:t>
            </a:r>
            <a:r>
              <a:rPr lang="en-US" noProof="0" dirty="0">
                <a:latin typeface="Arial" panose="020B0604020202020204" pitchFamily="34" charset="0"/>
                <a:cs typeface="Arial" panose="020B0604020202020204" pitchFamily="34" charset="0"/>
              </a:rPr>
              <a:t> S </a:t>
            </a:r>
            <a:r>
              <a:rPr lang="en-US" i="1" noProof="0" dirty="0">
                <a:latin typeface="Arial" panose="020B0604020202020204" pitchFamily="34" charset="0"/>
                <a:cs typeface="Arial" panose="020B0604020202020204" pitchFamily="34" charset="0"/>
              </a:rPr>
              <a:t>et al. </a:t>
            </a:r>
            <a:r>
              <a:rPr lang="en-US" i="1" noProof="0" dirty="0" err="1">
                <a:latin typeface="Arial" panose="020B0604020202020204" pitchFamily="34" charset="0"/>
                <a:cs typeface="Arial" panose="020B0604020202020204" pitchFamily="34" charset="0"/>
              </a:rPr>
              <a:t>Curr</a:t>
            </a:r>
            <a:r>
              <a:rPr lang="en-US" i="1" noProof="0" dirty="0">
                <a:latin typeface="Arial" panose="020B0604020202020204" pitchFamily="34" charset="0"/>
                <a:cs typeface="Arial" panose="020B0604020202020204" pitchFamily="34" charset="0"/>
              </a:rPr>
              <a:t> Respir Med Rev </a:t>
            </a:r>
            <a:r>
              <a:rPr lang="en-US" noProof="0" dirty="0">
                <a:latin typeface="Arial" panose="020B0604020202020204" pitchFamily="34" charset="0"/>
                <a:cs typeface="Arial" panose="020B0604020202020204" pitchFamily="34" charset="0"/>
              </a:rPr>
              <a:t>2015;11:175–83</a:t>
            </a:r>
          </a:p>
          <a:p>
            <a:pPr marL="228600" indent="-228600">
              <a:buFont typeface="+mj-lt"/>
              <a:buAutoNum type="arabicPeriod"/>
            </a:pPr>
            <a:r>
              <a:rPr lang="en-US" noProof="0" dirty="0">
                <a:latin typeface="Arial" panose="020B0604020202020204" pitchFamily="34" charset="0"/>
                <a:cs typeface="Arial" panose="020B0604020202020204" pitchFamily="34" charset="0"/>
              </a:rPr>
              <a:t>Baron M </a:t>
            </a:r>
            <a:r>
              <a:rPr lang="en-US" i="1" noProof="0" dirty="0">
                <a:latin typeface="Arial" panose="020B0604020202020204" pitchFamily="34" charset="0"/>
                <a:cs typeface="Arial" panose="020B0604020202020204" pitchFamily="34" charset="0"/>
              </a:rPr>
              <a:t>et al. Ann Rheum Dis </a:t>
            </a:r>
            <a:r>
              <a:rPr lang="en-US" noProof="0" dirty="0">
                <a:latin typeface="Arial" panose="020B0604020202020204" pitchFamily="34" charset="0"/>
                <a:cs typeface="Arial" panose="020B0604020202020204" pitchFamily="34" charset="0"/>
              </a:rPr>
              <a:t>2008;67:644–50</a:t>
            </a:r>
          </a:p>
          <a:p>
            <a:pPr marL="0" indent="0">
              <a:buFont typeface="Arial" panose="020B0604020202020204" pitchFamily="34" charset="0"/>
              <a:buNone/>
            </a:pP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BISansOpti"/>
                <a:ea typeface="+mn-ea"/>
                <a:cs typeface="+mn-cs"/>
              </a:rPr>
              <a:pPr marL="0" marR="0" lvl="0" indent="0" algn="r" defTabSz="910289"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dirty="0">
              <a:ln>
                <a:noFill/>
              </a:ln>
              <a:solidFill>
                <a:prstClr val="black"/>
              </a:solidFill>
              <a:effectLst/>
              <a:uLnTx/>
              <a:uFillTx/>
              <a:latin typeface="BISansOpti"/>
              <a:ea typeface="+mn-ea"/>
              <a:cs typeface="+mn-cs"/>
            </a:endParaRPr>
          </a:p>
        </p:txBody>
      </p:sp>
    </p:spTree>
    <p:extLst>
      <p:ext uri="{BB962C8B-B14F-4D97-AF65-F5344CB8AC3E}">
        <p14:creationId xmlns:p14="http://schemas.microsoft.com/office/powerpoint/2010/main" val="36344960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 typeface="Arial" panose="020B0604020202020204" pitchFamily="34" charset="0"/>
              <a:buNone/>
              <a:tabLst/>
              <a:defRPr/>
            </a:pPr>
            <a:r>
              <a:rPr lang="en-NZ" dirty="0">
                <a:latin typeface="Arial" panose="020B0604020202020204" pitchFamily="34" charset="0"/>
                <a:cs typeface="Arial" panose="020B0604020202020204" pitchFamily="34" charset="0"/>
              </a:rPr>
              <a:t>Two analyses of the EUSTAR database have shown that ILD is more frequent in patients with </a:t>
            </a:r>
            <a:r>
              <a:rPr lang="en-NZ" dirty="0" err="1">
                <a:latin typeface="Arial" panose="020B0604020202020204" pitchFamily="34" charset="0"/>
                <a:cs typeface="Arial" panose="020B0604020202020204" pitchFamily="34" charset="0"/>
              </a:rPr>
              <a:t>dcSSc</a:t>
            </a:r>
            <a:r>
              <a:rPr lang="en-NZ" dirty="0">
                <a:latin typeface="Arial" panose="020B0604020202020204" pitchFamily="34" charset="0"/>
                <a:cs typeface="Arial" panose="020B0604020202020204" pitchFamily="34" charset="0"/>
              </a:rPr>
              <a:t> than in patients with lcSSc.</a:t>
            </a:r>
            <a:r>
              <a:rPr lang="en-NZ" baseline="30000" dirty="0">
                <a:latin typeface="Arial" panose="020B0604020202020204" pitchFamily="34" charset="0"/>
                <a:cs typeface="Arial" panose="020B0604020202020204" pitchFamily="34" charset="0"/>
              </a:rPr>
              <a:t>1,2</a:t>
            </a:r>
            <a:r>
              <a:rPr lang="en-NZ" dirty="0">
                <a:latin typeface="Arial" panose="020B0604020202020204" pitchFamily="34" charset="0"/>
                <a:cs typeface="Arial" panose="020B0604020202020204" pitchFamily="34" charset="0"/>
              </a:rPr>
              <a:t> </a:t>
            </a:r>
          </a:p>
          <a:p>
            <a:pPr marL="0" marR="0" lvl="0" indent="0" algn="l" defTabSz="68576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a:p>
            <a:pPr marL="0" marR="0" lvl="0" indent="0" algn="l" defTabSz="68576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Arial" panose="020B0604020202020204" pitchFamily="34" charset="0"/>
                <a:cs typeface="Arial" panose="020B0604020202020204" pitchFamily="34" charset="0"/>
              </a:rPr>
              <a:t>The consistent decline in FVC % predicted among patient subgroups categorized by prognosis highlights the importance of monitoring of patients with SSc-ILD.</a:t>
            </a:r>
            <a:r>
              <a:rPr lang="en-GB" baseline="30000" dirty="0">
                <a:latin typeface="Arial" panose="020B0604020202020204" pitchFamily="34" charset="0"/>
                <a:cs typeface="Arial" panose="020B0604020202020204" pitchFamily="34" charset="0"/>
              </a:rPr>
              <a:t>3</a:t>
            </a:r>
            <a:endParaRPr lang="en-US" baseline="300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A prospective cohort study assessed whether an apparent plateau in pulmonary function decline in patients with </a:t>
            </a:r>
            <a:r>
              <a:rPr lang="en-GB" dirty="0" err="1">
                <a:latin typeface="Arial" panose="020B0604020202020204" pitchFamily="34" charset="0"/>
                <a:cs typeface="Arial" panose="020B0604020202020204" pitchFamily="34" charset="0"/>
              </a:rPr>
              <a:t>SSc</a:t>
            </a:r>
            <a:r>
              <a:rPr lang="en-GB" dirty="0">
                <a:latin typeface="Arial" panose="020B0604020202020204" pitchFamily="34" charset="0"/>
                <a:cs typeface="Arial" panose="020B0604020202020204" pitchFamily="34" charset="0"/>
              </a:rPr>
              <a:t> may be the result of survival bias.</a:t>
            </a:r>
            <a:r>
              <a:rPr lang="en-GB" b="0" i="0" u="none" strike="noStrike" kern="1200" baseline="30000" dirty="0">
                <a:effectLst/>
                <a:latin typeface="Arial" panose="020B0604020202020204" pitchFamily="34" charset="0"/>
                <a:cs typeface="Arial" panose="020B0604020202020204" pitchFamily="34" charset="0"/>
              </a:rPr>
              <a:t> </a:t>
            </a:r>
            <a:r>
              <a:rPr lang="en-GB" b="0" i="0" u="none" strike="noStrike" kern="1200" dirty="0">
                <a:effectLst/>
                <a:latin typeface="Arial" panose="020B0604020202020204" pitchFamily="34" charset="0"/>
                <a:cs typeface="Arial" panose="020B0604020202020204" pitchFamily="34" charset="0"/>
              </a:rPr>
              <a:t>The progression of FVC was evaluated in 171 patients with </a:t>
            </a:r>
            <a:r>
              <a:rPr lang="en-GB" b="0" i="0" u="none" strike="noStrike" kern="1200" dirty="0" err="1">
                <a:effectLst/>
                <a:latin typeface="Arial" panose="020B0604020202020204" pitchFamily="34" charset="0"/>
                <a:cs typeface="Arial" panose="020B0604020202020204" pitchFamily="34" charset="0"/>
              </a:rPr>
              <a:t>SSc</a:t>
            </a:r>
            <a:r>
              <a:rPr lang="en-GB" b="0" i="0" u="none" strike="noStrike" kern="1200" dirty="0">
                <a:effectLst/>
                <a:latin typeface="Arial" panose="020B0604020202020204" pitchFamily="34" charset="0"/>
                <a:cs typeface="Arial" panose="020B0604020202020204" pitchFamily="34" charset="0"/>
              </a:rPr>
              <a:t>-ILD. Patients were then categorized by prognosis into those with:</a:t>
            </a:r>
            <a:r>
              <a:rPr lang="en-GB" b="0" i="0" u="none" strike="noStrike" kern="1200" baseline="30000" dirty="0">
                <a:effectLst/>
                <a:latin typeface="Arial" panose="020B0604020202020204" pitchFamily="34" charset="0"/>
                <a:cs typeface="Arial" panose="020B0604020202020204" pitchFamily="34" charset="0"/>
              </a:rPr>
              <a:t>4</a:t>
            </a:r>
            <a:endParaRPr lang="en-GB" b="0" i="0" u="none" strike="noStrike" kern="1200" dirty="0">
              <a:effectLst/>
              <a:latin typeface="Arial" panose="020B0604020202020204" pitchFamily="34" charset="0"/>
              <a:cs typeface="Arial" panose="020B0604020202020204" pitchFamily="34" charset="0"/>
            </a:endParaRPr>
          </a:p>
          <a:p>
            <a:pPr marL="514350" lvl="1" indent="-171450">
              <a:buFont typeface="Arial" panose="020B0604020202020204" pitchFamily="34" charset="0"/>
              <a:buChar char="‒"/>
            </a:pPr>
            <a:r>
              <a:rPr lang="en-GB" dirty="0">
                <a:latin typeface="Arial" panose="020B0604020202020204" pitchFamily="34" charset="0"/>
                <a:cs typeface="Arial" panose="020B0604020202020204" pitchFamily="34" charset="0"/>
              </a:rPr>
              <a:t>S</a:t>
            </a:r>
            <a:r>
              <a:rPr lang="en-GB" b="0" i="0" u="none" strike="noStrike" kern="1200" dirty="0">
                <a:effectLst/>
                <a:latin typeface="Arial" panose="020B0604020202020204" pitchFamily="34" charset="0"/>
                <a:cs typeface="Arial" panose="020B0604020202020204" pitchFamily="34" charset="0"/>
              </a:rPr>
              <a:t>hort-term mortality (deceased &lt;4 years from diagnosis) </a:t>
            </a:r>
          </a:p>
          <a:p>
            <a:pPr marL="514350" lvl="1" indent="-171450">
              <a:buFont typeface="Arial" panose="020B0604020202020204" pitchFamily="34" charset="0"/>
              <a:buChar char="‒"/>
            </a:pPr>
            <a:r>
              <a:rPr lang="en-GB" dirty="0">
                <a:latin typeface="Arial" panose="020B0604020202020204" pitchFamily="34" charset="0"/>
                <a:cs typeface="Arial" panose="020B0604020202020204" pitchFamily="34" charset="0"/>
              </a:rPr>
              <a:t>M</a:t>
            </a:r>
            <a:r>
              <a:rPr lang="en-GB" b="0" i="0" u="none" strike="noStrike" kern="1200" dirty="0">
                <a:effectLst/>
                <a:latin typeface="Arial" panose="020B0604020202020204" pitchFamily="34" charset="0"/>
                <a:cs typeface="Arial" panose="020B0604020202020204" pitchFamily="34" charset="0"/>
              </a:rPr>
              <a:t>edium-term mortality (deceased 4–8 years after diagnosis)</a:t>
            </a:r>
          </a:p>
          <a:p>
            <a:pPr marL="514350" lvl="1" indent="-171450">
              <a:buFont typeface="Arial" panose="020B0604020202020204" pitchFamily="34" charset="0"/>
              <a:buChar char="‒"/>
            </a:pPr>
            <a:r>
              <a:rPr lang="en-GB" dirty="0">
                <a:latin typeface="Arial" panose="020B0604020202020204" pitchFamily="34" charset="0"/>
                <a:cs typeface="Arial" panose="020B0604020202020204" pitchFamily="34" charset="0"/>
              </a:rPr>
              <a:t>L</a:t>
            </a:r>
            <a:r>
              <a:rPr lang="en-GB" b="0" i="0" u="none" strike="noStrike" kern="1200" dirty="0">
                <a:effectLst/>
                <a:latin typeface="Arial" panose="020B0604020202020204" pitchFamily="34" charset="0"/>
                <a:cs typeface="Arial" panose="020B0604020202020204" pitchFamily="34" charset="0"/>
              </a:rPr>
              <a:t>ong-term survival (survived &gt;8 years after diagnosis)</a:t>
            </a:r>
          </a:p>
          <a:p>
            <a:pPr marL="171450" indent="-171450">
              <a:buFont typeface="Arial" panose="020B0604020202020204" pitchFamily="34" charset="0"/>
              <a:buChar char="•"/>
            </a:pPr>
            <a:r>
              <a:rPr lang="en-GB" b="0" i="0" u="none" strike="noStrike" kern="1200" dirty="0">
                <a:effectLst/>
                <a:latin typeface="Arial" panose="020B0604020202020204" pitchFamily="34" charset="0"/>
                <a:cs typeface="Arial" panose="020B0604020202020204" pitchFamily="34" charset="0"/>
              </a:rPr>
              <a:t>In the entire cohort, FVC % predicted declined but then plateaued. However, when assessed in the different prognostic groups, the plateau in FVC % predicted progression was no longer evident</a:t>
            </a:r>
            <a:r>
              <a:rPr lang="en-GB" b="0" i="0" u="none" strike="noStrike" kern="1200" baseline="30000" dirty="0">
                <a:effectLst/>
                <a:latin typeface="Arial" panose="020B0604020202020204" pitchFamily="34" charset="0"/>
                <a:cs typeface="Arial" panose="020B0604020202020204" pitchFamily="34" charset="0"/>
              </a:rPr>
              <a:t>4</a:t>
            </a:r>
            <a:endParaRPr lang="en-GB" b="0" i="0" u="none" strike="noStrike" kern="1200" dirty="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0" i="0" u="none" strike="noStrike" kern="1200" dirty="0">
                <a:effectLst/>
                <a:latin typeface="Arial" panose="020B0604020202020204" pitchFamily="34" charset="0"/>
                <a:cs typeface="Arial" panose="020B0604020202020204" pitchFamily="34" charset="0"/>
              </a:rPr>
              <a:t>The decline in FVC % predicted remained relatively consistent over time in each group, with a greater rate of decline in patients with poorer prognosis</a:t>
            </a:r>
            <a:r>
              <a:rPr lang="en-GB" b="0" i="0" u="none" strike="noStrike" kern="1200" baseline="30000" dirty="0">
                <a:effectLst/>
                <a:latin typeface="Arial" panose="020B0604020202020204" pitchFamily="34" charset="0"/>
                <a:cs typeface="Arial" panose="020B0604020202020204" pitchFamily="34" charset="0"/>
              </a:rPr>
              <a:t>4</a:t>
            </a:r>
            <a:endParaRPr lang="en-GB" b="0" i="0" u="none" strike="noStrike" kern="1200" dirty="0">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i="0" u="none" strike="noStrike" kern="1200" dirty="0">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en-GB" i="0" u="none" strike="noStrike" kern="1200" dirty="0">
                <a:effectLst/>
                <a:latin typeface="Arial" panose="020B0604020202020204" pitchFamily="34" charset="0"/>
                <a:cs typeface="Arial" panose="020B0604020202020204" pitchFamily="34" charset="0"/>
              </a:rPr>
              <a:t>Source:</a:t>
            </a:r>
          </a:p>
          <a:p>
            <a:r>
              <a:rPr lang="en-US" dirty="0"/>
              <a:t>1. Walker UA </a:t>
            </a:r>
            <a:r>
              <a:rPr lang="en-US" i="1" dirty="0"/>
              <a:t>et al. Ann Rheum Dis </a:t>
            </a:r>
            <a:r>
              <a:rPr lang="en-US" dirty="0"/>
              <a:t>2007;66:754–63 </a:t>
            </a:r>
            <a:br>
              <a:rPr lang="en-US" dirty="0"/>
            </a:br>
            <a:r>
              <a:rPr lang="en-US" dirty="0"/>
              <a:t>2. Frantz C </a:t>
            </a:r>
            <a:r>
              <a:rPr lang="en-US" i="1" dirty="0"/>
              <a:t>et al. </a:t>
            </a:r>
            <a:r>
              <a:rPr lang="en-US" i="1" dirty="0" err="1"/>
              <a:t>Autoimmun</a:t>
            </a:r>
            <a:r>
              <a:rPr lang="en-US" i="1" dirty="0"/>
              <a:t> Rev </a:t>
            </a:r>
            <a:r>
              <a:rPr lang="en-US" dirty="0"/>
              <a:t>2019;12:102452</a:t>
            </a:r>
            <a:endParaRPr lang="en-GB" dirty="0"/>
          </a:p>
          <a:p>
            <a:r>
              <a:rPr lang="en-GB" dirty="0"/>
              <a:t>3. Hoffmann-</a:t>
            </a:r>
            <a:r>
              <a:rPr lang="en-GB" dirty="0" err="1"/>
              <a:t>Vold</a:t>
            </a:r>
            <a:r>
              <a:rPr lang="en-GB" dirty="0"/>
              <a:t> AM </a:t>
            </a:r>
            <a:r>
              <a:rPr lang="en-GB" i="1" dirty="0"/>
              <a:t>et al. Lancet </a:t>
            </a:r>
            <a:r>
              <a:rPr lang="en-GB" i="1" dirty="0" err="1"/>
              <a:t>Rheumatol</a:t>
            </a:r>
            <a:r>
              <a:rPr lang="en-GB" i="1" dirty="0"/>
              <a:t> </a:t>
            </a:r>
            <a:r>
              <a:rPr lang="en-GB" dirty="0"/>
              <a:t>2020;2:e71-e83</a:t>
            </a:r>
            <a:br>
              <a:rPr lang="en-GB" dirty="0"/>
            </a:br>
            <a:r>
              <a:rPr lang="en-GB" dirty="0"/>
              <a:t>4. </a:t>
            </a:r>
            <a:r>
              <a:rPr lang="en-GB" dirty="0" err="1"/>
              <a:t>Guler</a:t>
            </a:r>
            <a:r>
              <a:rPr lang="en-GB" dirty="0"/>
              <a:t> SA </a:t>
            </a:r>
            <a:r>
              <a:rPr lang="en-GB" i="1" dirty="0"/>
              <a:t>et al. Ann Am </a:t>
            </a:r>
            <a:r>
              <a:rPr lang="en-GB" i="1" dirty="0" err="1"/>
              <a:t>Thorac</a:t>
            </a:r>
            <a:r>
              <a:rPr lang="en-GB" i="1" dirty="0"/>
              <a:t> Soc </a:t>
            </a:r>
            <a:r>
              <a:rPr lang="en-GB" dirty="0"/>
              <a:t>2018;15:1427–33</a:t>
            </a:r>
          </a:p>
        </p:txBody>
      </p:sp>
      <p:sp>
        <p:nvSpPr>
          <p:cNvPr id="4" name="Slide Number Placeholder 3"/>
          <p:cNvSpPr>
            <a:spLocks noGrp="1"/>
          </p:cNvSpPr>
          <p:nvPr>
            <p:ph type="sldNum" sz="quarter" idx="5"/>
          </p:nvPr>
        </p:nvSpPr>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240BD463-D209-4FAB-A722-B2AFE81AC984}" type="slidenum">
              <a:rPr kumimoji="0" lang="en-GB" sz="1200" b="0" i="0" u="none" strike="noStrike" kern="1200" cap="none" spc="0" normalizeH="0" baseline="0" noProof="0" smtClean="0">
                <a:ln>
                  <a:noFill/>
                </a:ln>
                <a:solidFill>
                  <a:prstClr val="black"/>
                </a:solidFill>
                <a:effectLst/>
                <a:uLnTx/>
                <a:uFillTx/>
                <a:latin typeface="BISansOpti"/>
                <a:ea typeface="+mn-ea"/>
                <a:cs typeface="+mn-cs"/>
              </a:rPr>
              <a:pPr marL="0" marR="0" lvl="0" indent="0" algn="r" defTabSz="910289"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BISansOpti"/>
              <a:ea typeface="+mn-ea"/>
              <a:cs typeface="+mn-cs"/>
            </a:endParaRPr>
          </a:p>
        </p:txBody>
      </p:sp>
    </p:spTree>
    <p:extLst>
      <p:ext uri="{BB962C8B-B14F-4D97-AF65-F5344CB8AC3E}">
        <p14:creationId xmlns:p14="http://schemas.microsoft.com/office/powerpoint/2010/main" val="35551383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NZ" dirty="0"/>
              <a:t>While the </a:t>
            </a:r>
            <a:r>
              <a:rPr lang="en-NZ" dirty="0" err="1"/>
              <a:t>pathogensis</a:t>
            </a:r>
            <a:r>
              <a:rPr lang="en-NZ" dirty="0"/>
              <a:t> of </a:t>
            </a:r>
            <a:r>
              <a:rPr lang="en-NZ" dirty="0" err="1"/>
              <a:t>SSc</a:t>
            </a:r>
            <a:r>
              <a:rPr lang="en-NZ" dirty="0"/>
              <a:t>-ILD is complex and likely follows multiple pathways, the most plausible model involves evolution from initial epithelial injury and inflammation to a microenvironment that </a:t>
            </a:r>
            <a:r>
              <a:rPr lang="en-NZ" dirty="0" err="1"/>
              <a:t>favors</a:t>
            </a:r>
            <a:r>
              <a:rPr lang="en-NZ" dirty="0"/>
              <a:t> fibrosis. When </a:t>
            </a:r>
            <a:r>
              <a:rPr lang="en-NZ" dirty="0" err="1"/>
              <a:t>SSc</a:t>
            </a:r>
            <a:r>
              <a:rPr lang="en-NZ" dirty="0"/>
              <a:t>-ILD is still driven by largely inflammatory processes, it may be more likely to respond to treatment with anti-inflammatory or immunosuppressive agents than after it has progressed to a primarily fibrotic phenotype.</a:t>
            </a:r>
          </a:p>
          <a:p>
            <a:pPr>
              <a:defRPr/>
            </a:pPr>
            <a:endParaRPr lang="en-NZ" dirty="0"/>
          </a:p>
          <a:p>
            <a:pPr>
              <a:defRPr/>
            </a:pPr>
            <a:r>
              <a:rPr lang="en-NZ" dirty="0"/>
              <a:t>Source:</a:t>
            </a:r>
          </a:p>
          <a:p>
            <a:pPr>
              <a:defRPr/>
            </a:pPr>
            <a:r>
              <a:rPr lang="en-NZ" dirty="0"/>
              <a:t>Wells AU. </a:t>
            </a:r>
            <a:r>
              <a:rPr lang="en-NZ" i="1" dirty="0"/>
              <a:t>Presse Med </a:t>
            </a:r>
            <a:r>
              <a:rPr lang="en-NZ" dirty="0"/>
              <a:t>2014;43:e329–43</a:t>
            </a:r>
            <a:endParaRPr lang="en-GB" dirty="0">
              <a:latin typeface="BISansOpti"/>
            </a:endParaRPr>
          </a:p>
        </p:txBody>
      </p:sp>
      <p:sp>
        <p:nvSpPr>
          <p:cNvPr id="4" name="Slide Number Placeholder 3"/>
          <p:cNvSpPr>
            <a:spLocks noGrp="1"/>
          </p:cNvSpPr>
          <p:nvPr>
            <p:ph type="sldNum" sz="quarter" idx="5"/>
          </p:nvPr>
        </p:nvSpPr>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240BD463-D209-4FAB-A722-B2AFE81AC984}" type="slidenum">
              <a:rPr kumimoji="0" lang="en-GB" sz="1200" b="0" i="0" u="none" strike="noStrike" kern="1200" cap="none" spc="0" normalizeH="0" baseline="0" noProof="0" smtClean="0">
                <a:ln>
                  <a:noFill/>
                </a:ln>
                <a:solidFill>
                  <a:prstClr val="black"/>
                </a:solidFill>
                <a:effectLst/>
                <a:uLnTx/>
                <a:uFillTx/>
                <a:latin typeface="BISansOpti"/>
                <a:ea typeface="+mn-ea"/>
                <a:cs typeface="+mn-cs"/>
              </a:rPr>
              <a:pPr marL="0" marR="0" lvl="0" indent="0" algn="r" defTabSz="910289" rtl="0" eaLnBrk="1" fontAlgn="auto" latinLnBrk="0" hangingPunct="1">
                <a:lnSpc>
                  <a:spcPct val="100000"/>
                </a:lnSpc>
                <a:spcBef>
                  <a:spcPts val="0"/>
                </a:spcBef>
                <a:spcAft>
                  <a:spcPts val="0"/>
                </a:spcAft>
                <a:buClrTx/>
                <a:buSzTx/>
                <a:buFontTx/>
                <a:buNone/>
                <a:tabLst/>
                <a:defRPr/>
              </a:pPr>
              <a:t>73</a:t>
            </a:fld>
            <a:endParaRPr kumimoji="0" lang="en-GB" sz="1200" b="0" i="0" u="none" strike="noStrike" kern="1200" cap="none" spc="0" normalizeH="0" baseline="0" noProof="0" dirty="0">
              <a:ln>
                <a:noFill/>
              </a:ln>
              <a:solidFill>
                <a:prstClr val="black"/>
              </a:solidFill>
              <a:effectLst/>
              <a:uLnTx/>
              <a:uFillTx/>
              <a:latin typeface="BISansOpti"/>
              <a:ea typeface="+mn-ea"/>
              <a:cs typeface="+mn-cs"/>
            </a:endParaRPr>
          </a:p>
        </p:txBody>
      </p:sp>
    </p:spTree>
    <p:extLst>
      <p:ext uri="{BB962C8B-B14F-4D97-AF65-F5344CB8AC3E}">
        <p14:creationId xmlns:p14="http://schemas.microsoft.com/office/powerpoint/2010/main" val="20097783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240BD463-D209-4FAB-A722-B2AFE81AC984}" type="slidenum">
              <a:rPr kumimoji="0" lang="de-DE" sz="1200" b="0" i="0" u="none" strike="noStrike" kern="1200" cap="none" spc="0" normalizeH="0" baseline="0" noProof="0" smtClean="0">
                <a:ln>
                  <a:noFill/>
                </a:ln>
                <a:solidFill>
                  <a:prstClr val="black"/>
                </a:solidFill>
                <a:effectLst/>
                <a:uLnTx/>
                <a:uFillTx/>
                <a:latin typeface="BISansOpti"/>
                <a:ea typeface="+mn-ea"/>
                <a:cs typeface="+mn-cs"/>
              </a:rPr>
              <a:pPr marL="0" marR="0" lvl="0" indent="0" algn="r" defTabSz="910289" rtl="0" eaLnBrk="1" fontAlgn="auto" latinLnBrk="0" hangingPunct="1">
                <a:lnSpc>
                  <a:spcPct val="100000"/>
                </a:lnSpc>
                <a:spcBef>
                  <a:spcPts val="0"/>
                </a:spcBef>
                <a:spcAft>
                  <a:spcPts val="0"/>
                </a:spcAft>
                <a:buClrTx/>
                <a:buSzTx/>
                <a:buFontTx/>
                <a:buNone/>
                <a:tabLst/>
                <a:defRPr/>
              </a:pPr>
              <a:t>74</a:t>
            </a:fld>
            <a:endParaRPr kumimoji="0" lang="de-DE" sz="1200" b="0" i="0" u="none" strike="noStrike" kern="1200" cap="none" spc="0" normalizeH="0" baseline="0" noProof="0" dirty="0">
              <a:ln>
                <a:noFill/>
              </a:ln>
              <a:solidFill>
                <a:prstClr val="black"/>
              </a:solidFill>
              <a:effectLst/>
              <a:uLnTx/>
              <a:uFillTx/>
              <a:latin typeface="BISansOpti"/>
              <a:ea typeface="+mn-ea"/>
              <a:cs typeface="+mn-cs"/>
            </a:endParaRPr>
          </a:p>
        </p:txBody>
      </p:sp>
    </p:spTree>
    <p:extLst>
      <p:ext uri="{BB962C8B-B14F-4D97-AF65-F5344CB8AC3E}">
        <p14:creationId xmlns:p14="http://schemas.microsoft.com/office/powerpoint/2010/main" val="39130030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SSc is a rare and heterogeneous autoimmune disease characterized by fibrosis in multiple organs. ILD is a common manifestation of SSc and a leading cause of </a:t>
            </a:r>
            <a:r>
              <a:rPr lang="en-GB" dirty="0" err="1"/>
              <a:t>SSc</a:t>
            </a:r>
            <a:r>
              <a:rPr lang="en-GB" dirty="0"/>
              <a:t>-related death. No drugs are licensed for the treatment of </a:t>
            </a:r>
            <a:r>
              <a:rPr lang="en-GB" dirty="0" err="1"/>
              <a:t>SSc</a:t>
            </a:r>
            <a:r>
              <a:rPr lang="en-GB" dirty="0"/>
              <a:t>-ILD. Nintedanib is an approved treatment for IPF, which shows clinical and mechanistic similarities to </a:t>
            </a:r>
            <a:r>
              <a:rPr lang="en-GB" dirty="0" err="1"/>
              <a:t>SSc</a:t>
            </a:r>
            <a:r>
              <a:rPr lang="en-GB" dirty="0"/>
              <a:t>-ILD. Nintedanib has demonstrated antifibrotic, anti-inflammatory and vascular </a:t>
            </a:r>
            <a:r>
              <a:rPr lang="en-GB" dirty="0" err="1"/>
              <a:t>remodeling</a:t>
            </a:r>
            <a:r>
              <a:rPr lang="en-GB" dirty="0"/>
              <a:t> effects in animal models of aspects of SSc, </a:t>
            </a:r>
            <a:r>
              <a:rPr lang="en-GB" dirty="0" err="1"/>
              <a:t>SSc</a:t>
            </a:r>
            <a:r>
              <a:rPr lang="en-GB" dirty="0"/>
              <a:t>-ILD, and other fibrosing ILDs. </a:t>
            </a:r>
          </a:p>
          <a:p>
            <a:pPr>
              <a:defRPr/>
            </a:pPr>
            <a:endParaRPr lang="en-NZ" dirty="0"/>
          </a:p>
          <a:p>
            <a:pPr>
              <a:defRPr/>
            </a:pPr>
            <a:r>
              <a:rPr lang="en-NZ" dirty="0"/>
              <a:t>S</a:t>
            </a:r>
            <a:r>
              <a:rPr lang="en-GB" dirty="0" err="1"/>
              <a:t>ources</a:t>
            </a:r>
            <a:r>
              <a:rPr lang="en-GB" dirty="0"/>
              <a:t>:</a:t>
            </a:r>
            <a:br>
              <a:rPr lang="en-GB" dirty="0"/>
            </a:br>
            <a:r>
              <a:rPr lang="en-GB" dirty="0">
                <a:latin typeface="Arial"/>
                <a:cs typeface="Arial"/>
              </a:rPr>
              <a:t>1. </a:t>
            </a:r>
            <a:r>
              <a:rPr lang="en-NZ" dirty="0"/>
              <a:t>Distler O </a:t>
            </a:r>
            <a:r>
              <a:rPr lang="en-NZ" i="1" dirty="0"/>
              <a:t>et al. Exp Rev Clin Immunol </a:t>
            </a:r>
            <a:r>
              <a:rPr lang="en-NZ" dirty="0"/>
              <a:t>2019;15:1009–17</a:t>
            </a:r>
            <a:br>
              <a:rPr lang="en-NZ" dirty="0"/>
            </a:br>
            <a:r>
              <a:rPr lang="en-NZ" dirty="0"/>
              <a:t>2. </a:t>
            </a:r>
            <a:r>
              <a:rPr lang="en-GB" dirty="0" err="1">
                <a:latin typeface="Arial"/>
                <a:cs typeface="Arial"/>
              </a:rPr>
              <a:t>Elhai</a:t>
            </a:r>
            <a:r>
              <a:rPr lang="en-GB" dirty="0">
                <a:latin typeface="Arial"/>
                <a:cs typeface="Arial"/>
              </a:rPr>
              <a:t> M </a:t>
            </a:r>
            <a:r>
              <a:rPr lang="en-GB" i="1" dirty="0">
                <a:latin typeface="Arial"/>
                <a:cs typeface="Arial"/>
              </a:rPr>
              <a:t>et al. Ann Rheum Dis </a:t>
            </a:r>
            <a:r>
              <a:rPr lang="en-GB" dirty="0">
                <a:latin typeface="Arial"/>
                <a:cs typeface="Arial"/>
              </a:rPr>
              <a:t>2017;76:1897–905</a:t>
            </a:r>
            <a:br>
              <a:rPr lang="en-GB" dirty="0">
                <a:latin typeface="Arial"/>
                <a:cs typeface="Arial"/>
              </a:rPr>
            </a:br>
            <a:r>
              <a:rPr lang="en-GB" dirty="0">
                <a:latin typeface="Arial"/>
                <a:cs typeface="Arial"/>
              </a:rPr>
              <a:t>3. </a:t>
            </a:r>
            <a:r>
              <a:rPr lang="en-NZ" dirty="0"/>
              <a:t>Das A </a:t>
            </a:r>
            <a:r>
              <a:rPr lang="en-NZ" i="1" dirty="0"/>
              <a:t>et al. Exp Rev Respir Med </a:t>
            </a:r>
            <a:r>
              <a:rPr lang="en-NZ" dirty="0"/>
              <a:t>2019;13:357–67</a:t>
            </a:r>
            <a:br>
              <a:rPr lang="en-NZ" dirty="0"/>
            </a:br>
            <a:r>
              <a:rPr lang="en-NZ" dirty="0"/>
              <a:t>4.</a:t>
            </a:r>
            <a:r>
              <a:rPr lang="en-GB" dirty="0">
                <a:latin typeface="Arial"/>
                <a:cs typeface="Arial"/>
              </a:rPr>
              <a:t> Hsu E </a:t>
            </a:r>
            <a:r>
              <a:rPr lang="en-GB" i="1" dirty="0">
                <a:latin typeface="Arial"/>
                <a:cs typeface="Arial"/>
              </a:rPr>
              <a:t>et al. Arthritis Rheum </a:t>
            </a:r>
            <a:r>
              <a:rPr lang="en-GB" dirty="0">
                <a:latin typeface="Arial"/>
                <a:cs typeface="Arial"/>
              </a:rPr>
              <a:t>2011;63:783–94</a:t>
            </a:r>
            <a:br>
              <a:rPr lang="en-GB" dirty="0">
                <a:latin typeface="Arial"/>
                <a:cs typeface="Arial"/>
              </a:rPr>
            </a:br>
            <a:r>
              <a:rPr lang="en-GB" dirty="0">
                <a:latin typeface="Arial"/>
                <a:cs typeface="Arial"/>
              </a:rPr>
              <a:t>5. Lam AP </a:t>
            </a:r>
            <a:r>
              <a:rPr lang="en-GB" i="1" dirty="0">
                <a:latin typeface="Arial"/>
                <a:cs typeface="Arial"/>
              </a:rPr>
              <a:t>et al. Am J Respir Cell Mol </a:t>
            </a:r>
            <a:r>
              <a:rPr lang="en-GB" i="1" dirty="0" err="1">
                <a:latin typeface="Arial"/>
                <a:cs typeface="Arial"/>
              </a:rPr>
              <a:t>Biol</a:t>
            </a:r>
            <a:r>
              <a:rPr lang="en-GB" i="1" dirty="0">
                <a:latin typeface="Arial"/>
                <a:cs typeface="Arial"/>
              </a:rPr>
              <a:t> </a:t>
            </a:r>
            <a:r>
              <a:rPr lang="en-GB" dirty="0">
                <a:latin typeface="Arial"/>
                <a:cs typeface="Arial"/>
              </a:rPr>
              <a:t>2011;45:915–22</a:t>
            </a:r>
            <a:br>
              <a:rPr lang="en-GB" dirty="0">
                <a:latin typeface="Arial"/>
                <a:cs typeface="Arial"/>
              </a:rPr>
            </a:br>
            <a:r>
              <a:rPr lang="en-GB" dirty="0">
                <a:latin typeface="Arial"/>
                <a:cs typeface="Arial"/>
              </a:rPr>
              <a:t>6. </a:t>
            </a:r>
            <a:r>
              <a:rPr lang="en-GB" dirty="0" err="1">
                <a:latin typeface="Arial"/>
                <a:cs typeface="Arial"/>
              </a:rPr>
              <a:t>Richeldi</a:t>
            </a:r>
            <a:r>
              <a:rPr lang="en-GB" dirty="0">
                <a:latin typeface="Arial"/>
                <a:cs typeface="Arial"/>
              </a:rPr>
              <a:t> L </a:t>
            </a:r>
            <a:r>
              <a:rPr lang="en-GB" i="1" dirty="0">
                <a:latin typeface="Arial"/>
                <a:cs typeface="Arial"/>
              </a:rPr>
              <a:t>et al. N </a:t>
            </a:r>
            <a:r>
              <a:rPr lang="en-GB" i="1" dirty="0" err="1">
                <a:latin typeface="Arial"/>
                <a:cs typeface="Arial"/>
              </a:rPr>
              <a:t>Engl</a:t>
            </a:r>
            <a:r>
              <a:rPr lang="en-GB" i="1" dirty="0">
                <a:latin typeface="Arial"/>
                <a:cs typeface="Arial"/>
              </a:rPr>
              <a:t> J Med </a:t>
            </a:r>
            <a:r>
              <a:rPr lang="en-GB" dirty="0">
                <a:latin typeface="Arial"/>
                <a:cs typeface="Arial"/>
              </a:rPr>
              <a:t>2014;370:2071–82</a:t>
            </a:r>
            <a:br>
              <a:rPr lang="en-GB" dirty="0">
                <a:latin typeface="Arial"/>
                <a:cs typeface="Arial"/>
              </a:rPr>
            </a:br>
            <a:r>
              <a:rPr lang="en-GB" dirty="0">
                <a:latin typeface="Arial"/>
                <a:cs typeface="Arial"/>
              </a:rPr>
              <a:t>7. Huang J </a:t>
            </a:r>
            <a:r>
              <a:rPr lang="en-GB" i="1" dirty="0">
                <a:latin typeface="Arial"/>
                <a:cs typeface="Arial"/>
              </a:rPr>
              <a:t>et al. Ann Rheum Dis </a:t>
            </a:r>
            <a:r>
              <a:rPr lang="en-GB" dirty="0">
                <a:latin typeface="Arial"/>
                <a:cs typeface="Arial"/>
              </a:rPr>
              <a:t>2016;75:883–90</a:t>
            </a:r>
            <a:br>
              <a:rPr lang="en-GB" dirty="0">
                <a:latin typeface="Arial"/>
                <a:cs typeface="Arial"/>
              </a:rPr>
            </a:br>
            <a:r>
              <a:rPr lang="en-GB" dirty="0">
                <a:latin typeface="Arial"/>
                <a:cs typeface="Arial"/>
              </a:rPr>
              <a:t>8. Huang J </a:t>
            </a:r>
            <a:r>
              <a:rPr lang="en-GB" i="1" dirty="0">
                <a:latin typeface="Arial"/>
                <a:cs typeface="Arial"/>
              </a:rPr>
              <a:t>et al. Ann Rheum Dis </a:t>
            </a:r>
            <a:r>
              <a:rPr lang="en-GB" dirty="0">
                <a:latin typeface="Arial"/>
                <a:cs typeface="Arial"/>
              </a:rPr>
              <a:t>2017;76:1941–8</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28C86-FACB-424C-AD29-F015A939FEFF}"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53894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GB" dirty="0"/>
              <a:t>The SENSCIS</a:t>
            </a:r>
            <a:r>
              <a:rPr lang="en-GB" baseline="30000" dirty="0"/>
              <a:t>®</a:t>
            </a:r>
            <a:r>
              <a:rPr lang="en-GB" dirty="0"/>
              <a:t> trial was a Phase III, randomized controlled trial. Patients were randomized 1:1 to receive nintedanib or placebo, stratified by the presence of ATA, which has been associated with internal organ involvement in patients with SSc and with progression of </a:t>
            </a:r>
            <a:r>
              <a:rPr lang="en-GB" dirty="0" err="1"/>
              <a:t>SSc</a:t>
            </a:r>
            <a:r>
              <a:rPr lang="en-GB" dirty="0"/>
              <a:t>-ILD [Assassi, 2010]. Patients remained on blinded treatment until the last subject had reached week 52, but for no longer than 100 weeks. The primary endpoint was assessed at 52 weeks.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ea typeface="+mn-ea"/>
              <a:cs typeface="+mn-cs"/>
            </a:endParaRPr>
          </a:p>
          <a:p>
            <a:pPr>
              <a:defRPr/>
            </a:pPr>
            <a:r>
              <a:rPr lang="en-GB" dirty="0"/>
              <a:t>Source: </a:t>
            </a:r>
          </a:p>
          <a:p>
            <a:pPr>
              <a:defRPr/>
            </a:pPr>
            <a:r>
              <a:rPr lang="en-GB" dirty="0" err="1"/>
              <a:t>Assassi</a:t>
            </a:r>
            <a:r>
              <a:rPr lang="en-GB" dirty="0"/>
              <a:t> S </a:t>
            </a:r>
            <a:r>
              <a:rPr lang="en-GB" i="1" dirty="0"/>
              <a:t>et al. Arthritis Res Ther </a:t>
            </a:r>
            <a:r>
              <a:rPr lang="en-GB" dirty="0"/>
              <a:t>2010;12:R166</a:t>
            </a:r>
            <a:br>
              <a:rPr lang="en-GB" dirty="0"/>
            </a:br>
            <a:r>
              <a:rPr lang="en-GB" dirty="0"/>
              <a:t>Distler O </a:t>
            </a:r>
            <a:r>
              <a:rPr lang="en-GB" i="1" dirty="0"/>
              <a:t>et al. Clin Exp </a:t>
            </a:r>
            <a:r>
              <a:rPr lang="en-GB" i="1" dirty="0" err="1"/>
              <a:t>Rheumatol</a:t>
            </a:r>
            <a:r>
              <a:rPr lang="en-GB" i="1" dirty="0"/>
              <a:t> </a:t>
            </a:r>
            <a:r>
              <a:rPr lang="en-GB" dirty="0"/>
              <a:t>2017;35:S75–81</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ea typeface="+mn-ea"/>
              <a:cs typeface="+mn-cs"/>
            </a:endParaRPr>
          </a:p>
        </p:txBody>
      </p:sp>
    </p:spTree>
    <p:extLst>
      <p:ext uri="{BB962C8B-B14F-4D97-AF65-F5344CB8AC3E}">
        <p14:creationId xmlns:p14="http://schemas.microsoft.com/office/powerpoint/2010/main" val="22797514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GB" dirty="0"/>
              <a:t>Eligible patients had SSc with onset of first non-Raynaud symptom &lt;7 years before screening (5 years prior to protocol amendment in January 2017), ILD based on chest HRCT performed within 12 months of screening with ≥10% extent of fibrosis of the lungs (confirmed by central assessment), FVC ≥40% predicted and DL</a:t>
            </a:r>
            <a:r>
              <a:rPr lang="en-GB" baseline="-25000" dirty="0"/>
              <a:t>CO</a:t>
            </a:r>
            <a:r>
              <a:rPr lang="en-GB" dirty="0"/>
              <a:t> 30–89% predicted.</a:t>
            </a:r>
          </a:p>
          <a:p>
            <a:pPr>
              <a:defRPr/>
            </a:pPr>
            <a:endParaRPr lang="en-NZ" dirty="0"/>
          </a:p>
          <a:p>
            <a:pPr>
              <a:defRPr/>
            </a:pPr>
            <a:r>
              <a:rPr lang="en-NZ" dirty="0"/>
              <a:t>S</a:t>
            </a:r>
            <a:r>
              <a:rPr lang="en-GB" dirty="0" err="1"/>
              <a:t>ources</a:t>
            </a:r>
            <a:r>
              <a:rPr lang="en-GB" dirty="0"/>
              <a:t>:</a:t>
            </a:r>
          </a:p>
          <a:p>
            <a:pPr>
              <a:defRPr/>
            </a:pPr>
            <a:r>
              <a:rPr lang="en-GB" dirty="0"/>
              <a:t>Distler O </a:t>
            </a:r>
            <a:r>
              <a:rPr lang="en-GB" i="1" dirty="0"/>
              <a:t>et al. N </a:t>
            </a:r>
            <a:r>
              <a:rPr lang="en-GB" i="1" dirty="0" err="1"/>
              <a:t>Engl</a:t>
            </a:r>
            <a:r>
              <a:rPr lang="en-GB" i="1" dirty="0"/>
              <a:t> J Med </a:t>
            </a:r>
            <a:r>
              <a:rPr lang="en-GB" dirty="0"/>
              <a:t>2019;380:2518–28</a:t>
            </a:r>
          </a:p>
          <a:p>
            <a:pPr>
              <a:defRPr/>
            </a:pPr>
            <a:r>
              <a:rPr lang="en-GB" dirty="0"/>
              <a:t>Distler O </a:t>
            </a:r>
            <a:r>
              <a:rPr lang="en-GB" i="1" dirty="0"/>
              <a:t>et al. Clin Exp </a:t>
            </a:r>
            <a:r>
              <a:rPr lang="en-GB" i="1" dirty="0" err="1"/>
              <a:t>Rheumatol</a:t>
            </a:r>
            <a:r>
              <a:rPr lang="en-GB" i="1" dirty="0"/>
              <a:t> </a:t>
            </a:r>
            <a:r>
              <a:rPr lang="en-GB" dirty="0"/>
              <a:t>2017;35:S75–81</a:t>
            </a:r>
            <a:endParaRPr lang="en-US" dirty="0"/>
          </a:p>
        </p:txBody>
      </p:sp>
    </p:spTree>
    <p:extLst>
      <p:ext uri="{BB962C8B-B14F-4D97-AF65-F5344CB8AC3E}">
        <p14:creationId xmlns:p14="http://schemas.microsoft.com/office/powerpoint/2010/main" val="17051751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noProof="0" dirty="0"/>
              <a:t>The primary endpoint in the SENSCIS</a:t>
            </a:r>
            <a:r>
              <a:rPr lang="en-GB" baseline="30000" noProof="0" dirty="0"/>
              <a:t>®</a:t>
            </a:r>
            <a:r>
              <a:rPr lang="en-GB" noProof="0" dirty="0"/>
              <a:t> trial was the annual rate of decline in FVC (mL/year) assessed over 52 weeks. Key secondary endpoints were absolute changes from baseline in mRSS and SGRQ total score at week 52. </a:t>
            </a:r>
          </a:p>
          <a:p>
            <a:r>
              <a:rPr lang="en-GB" sz="1200" kern="1200" noProof="0" dirty="0">
                <a:solidFill>
                  <a:schemeClr val="tx1"/>
                </a:solidFill>
                <a:effectLst/>
                <a:ea typeface="+mn-ea"/>
                <a:cs typeface="+mn-cs"/>
              </a:rPr>
              <a:t> </a:t>
            </a:r>
          </a:p>
          <a:p>
            <a:r>
              <a:rPr lang="en-NZ" sz="1200" kern="1200" noProof="0" dirty="0">
                <a:solidFill>
                  <a:schemeClr val="tx1"/>
                </a:solidFill>
                <a:effectLst/>
                <a:ea typeface="+mn-ea"/>
                <a:cs typeface="+mn-cs"/>
              </a:rPr>
              <a:t>S</a:t>
            </a:r>
            <a:r>
              <a:rPr lang="en-GB" sz="1200" kern="1200" noProof="0" dirty="0" err="1">
                <a:solidFill>
                  <a:schemeClr val="tx1"/>
                </a:solidFill>
                <a:effectLst/>
                <a:ea typeface="+mn-ea"/>
                <a:cs typeface="+mn-cs"/>
              </a:rPr>
              <a:t>ource</a:t>
            </a:r>
            <a:r>
              <a:rPr lang="en-GB" sz="1200" kern="1200" noProof="0" dirty="0">
                <a:solidFill>
                  <a:schemeClr val="tx1"/>
                </a:solidFill>
                <a:effectLst/>
                <a:ea typeface="+mn-ea"/>
                <a:cs typeface="+mn-cs"/>
              </a:rPr>
              <a:t>:</a:t>
            </a:r>
          </a:p>
          <a:p>
            <a:r>
              <a:rPr lang="en-GB" dirty="0"/>
              <a:t>Distler O </a:t>
            </a:r>
            <a:r>
              <a:rPr lang="en-GB" i="1" dirty="0"/>
              <a:t>et al. N </a:t>
            </a:r>
            <a:r>
              <a:rPr lang="en-GB" i="1" dirty="0" err="1"/>
              <a:t>Engl</a:t>
            </a:r>
            <a:r>
              <a:rPr lang="en-GB" i="1" dirty="0"/>
              <a:t> J Med </a:t>
            </a:r>
            <a:r>
              <a:rPr lang="en-GB" dirty="0"/>
              <a:t>2019;380:2518–28</a:t>
            </a:r>
            <a:endParaRPr lang="en-GB"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28C86-FACB-424C-AD29-F015A939FEFF}"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10526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240BD463-D209-4FAB-A722-B2AFE81AC984}" type="slidenum">
              <a:rPr kumimoji="0" lang="de-DE" sz="1200" b="0" i="0" u="none" strike="noStrike" kern="1200" cap="none" spc="0" normalizeH="0" baseline="0" noProof="0" smtClean="0">
                <a:ln>
                  <a:noFill/>
                </a:ln>
                <a:solidFill>
                  <a:prstClr val="black"/>
                </a:solidFill>
                <a:effectLst/>
                <a:uLnTx/>
                <a:uFillTx/>
                <a:latin typeface="BISansOpti"/>
                <a:ea typeface="+mn-ea"/>
                <a:cs typeface="+mn-cs"/>
              </a:rPr>
              <a:pPr marL="0" marR="0" lvl="0" indent="0" algn="r" defTabSz="910289" rtl="0" eaLnBrk="1" fontAlgn="auto" latinLnBrk="0" hangingPunct="1">
                <a:lnSpc>
                  <a:spcPct val="100000"/>
                </a:lnSpc>
                <a:spcBef>
                  <a:spcPts val="0"/>
                </a:spcBef>
                <a:spcAft>
                  <a:spcPts val="0"/>
                </a:spcAft>
                <a:buClrTx/>
                <a:buSzTx/>
                <a:buFontTx/>
                <a:buNone/>
                <a:tabLst/>
                <a:defRPr/>
              </a:pPr>
              <a:t>79</a:t>
            </a:fld>
            <a:endParaRPr kumimoji="0" lang="de-DE" sz="1200" b="0" i="0" u="none" strike="noStrike" kern="1200" cap="none" spc="0" normalizeH="0" baseline="0" noProof="0" dirty="0">
              <a:ln>
                <a:noFill/>
              </a:ln>
              <a:solidFill>
                <a:prstClr val="black"/>
              </a:solidFill>
              <a:effectLst/>
              <a:uLnTx/>
              <a:uFillTx/>
              <a:latin typeface="BISansOpti"/>
              <a:ea typeface="+mn-ea"/>
              <a:cs typeface="+mn-cs"/>
            </a:endParaRPr>
          </a:p>
        </p:txBody>
      </p:sp>
    </p:spTree>
    <p:extLst>
      <p:ext uri="{BB962C8B-B14F-4D97-AF65-F5344CB8AC3E}">
        <p14:creationId xmlns:p14="http://schemas.microsoft.com/office/powerpoint/2010/main" val="18695443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Baseline characteristics were similar between the </a:t>
            </a:r>
            <a:r>
              <a:rPr lang="en-GB" dirty="0"/>
              <a:t>treatment groups</a:t>
            </a:r>
            <a:r>
              <a:rPr lang="en-US" dirty="0"/>
              <a:t>. About three-quarters of patients were female and the mean age was 54 years.</a:t>
            </a:r>
          </a:p>
          <a:p>
            <a:endParaRPr lang="en-GB" dirty="0"/>
          </a:p>
          <a:p>
            <a:r>
              <a:rPr lang="en-GB" dirty="0"/>
              <a:t>Source:</a:t>
            </a:r>
            <a:br>
              <a:rPr lang="en-GB" dirty="0"/>
            </a:br>
            <a:r>
              <a:rPr lang="en-GB" dirty="0"/>
              <a:t>Distler O </a:t>
            </a:r>
            <a:r>
              <a:rPr lang="en-GB" i="1" dirty="0"/>
              <a:t>et al. N </a:t>
            </a:r>
            <a:r>
              <a:rPr lang="en-GB" i="1" dirty="0" err="1"/>
              <a:t>Engl</a:t>
            </a:r>
            <a:r>
              <a:rPr lang="en-GB" i="1" dirty="0"/>
              <a:t> J Med </a:t>
            </a:r>
            <a:r>
              <a:rPr lang="en-GB" dirty="0"/>
              <a:t>2019;380:2518–28</a:t>
            </a:r>
          </a:p>
        </p:txBody>
      </p:sp>
      <p:sp>
        <p:nvSpPr>
          <p:cNvPr id="6" name="Slide Image Placeholder 5">
            <a:extLst>
              <a:ext uri="{FF2B5EF4-FFF2-40B4-BE49-F238E27FC236}">
                <a16:creationId xmlns:a16="http://schemas.microsoft.com/office/drawing/2014/main" id="{663F3D1F-99D5-4B9A-AE92-AA850F10341D}"/>
              </a:ext>
            </a:extLst>
          </p:cNvPr>
          <p:cNvSpPr>
            <a:spLocks noGrp="1" noRot="1" noChangeAspect="1"/>
          </p:cNvSpPr>
          <p:nvPr>
            <p:ph type="sldImg"/>
          </p:nvPr>
        </p:nvSpPr>
        <p:spPr/>
      </p:sp>
    </p:spTree>
    <p:extLst>
      <p:ext uri="{BB962C8B-B14F-4D97-AF65-F5344CB8AC3E}">
        <p14:creationId xmlns:p14="http://schemas.microsoft.com/office/powerpoint/2010/main" val="1190759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100" dirty="0"/>
              <a:t>Nintedanib was associated with an improvement in </a:t>
            </a:r>
            <a:r>
              <a:rPr lang="en-US" dirty="0"/>
              <a:t>6-minute walk test distance vs placebo </a:t>
            </a:r>
            <a:r>
              <a:rPr lang="en-US" sz="1100" dirty="0"/>
              <a:t>at month 6 (</a:t>
            </a:r>
            <a:r>
              <a:rPr lang="en-US" dirty="0"/>
              <a:t>between-group difference of 18 m [</a:t>
            </a:r>
            <a:r>
              <a:rPr lang="en-US" sz="1100" kern="0" dirty="0">
                <a:solidFill>
                  <a:srgbClr val="000000"/>
                </a:solidFill>
                <a:cs typeface="Arial" panose="020B0604020202020204" pitchFamily="34" charset="0"/>
              </a:rPr>
              <a:t>95% CI: −14, 50])</a:t>
            </a:r>
            <a:r>
              <a:rPr lang="en-US" dirty="0"/>
              <a:t>.</a:t>
            </a:r>
            <a:endParaRPr lang="en-GB" dirty="0"/>
          </a:p>
        </p:txBody>
      </p:sp>
    </p:spTree>
    <p:extLst>
      <p:ext uri="{BB962C8B-B14F-4D97-AF65-F5344CB8AC3E}">
        <p14:creationId xmlns:p14="http://schemas.microsoft.com/office/powerpoint/2010/main" val="30758839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0289" rtl="0" eaLnBrk="1" fontAlgn="auto" latinLnBrk="0" hangingPunct="1">
              <a:lnSpc>
                <a:spcPct val="100000"/>
              </a:lnSpc>
              <a:spcBef>
                <a:spcPts val="0"/>
              </a:spcBef>
              <a:spcAft>
                <a:spcPts val="0"/>
              </a:spcAft>
              <a:buClrTx/>
              <a:buSzTx/>
              <a:buFontTx/>
              <a:buNone/>
              <a:tabLst/>
              <a:defRPr/>
            </a:pPr>
            <a:r>
              <a:rPr lang="en-US" dirty="0"/>
              <a:t>Approximately half the patients had diffuse cutaneous </a:t>
            </a:r>
            <a:r>
              <a:rPr lang="en-US" dirty="0" err="1"/>
              <a:t>SSc</a:t>
            </a:r>
            <a:r>
              <a:rPr lang="en-US" dirty="0"/>
              <a:t> and half had limited cutaneous </a:t>
            </a:r>
            <a:r>
              <a:rPr lang="en-US" dirty="0" err="1"/>
              <a:t>SSc</a:t>
            </a:r>
            <a:r>
              <a:rPr lang="en-US" dirty="0"/>
              <a:t>. Median time since onset of first non-Raynaud symptom was 3.4 years. Approximately 60% of patients were a</a:t>
            </a:r>
            <a:r>
              <a:rPr lang="en-GB" sz="1200" kern="1200" dirty="0" err="1">
                <a:solidFill>
                  <a:schemeClr val="tx1"/>
                </a:solidFill>
                <a:effectLst/>
                <a:latin typeface="Arial" panose="020B0604020202020204" pitchFamily="34" charset="0"/>
                <a:ea typeface="+mn-ea"/>
                <a:cs typeface="Arial" panose="020B0604020202020204" pitchFamily="34" charset="0"/>
              </a:rPr>
              <a:t>nti</a:t>
            </a:r>
            <a:r>
              <a:rPr lang="en-GB" sz="1200" kern="1200" dirty="0">
                <a:solidFill>
                  <a:schemeClr val="tx1"/>
                </a:solidFill>
                <a:effectLst/>
                <a:latin typeface="Arial" panose="020B0604020202020204" pitchFamily="34" charset="0"/>
                <a:ea typeface="+mn-ea"/>
                <a:cs typeface="Arial" panose="020B0604020202020204" pitchFamily="34" charset="0"/>
              </a:rPr>
              <a:t>-topoisomerase antibody </a:t>
            </a:r>
            <a:r>
              <a:rPr lang="en-US" dirty="0"/>
              <a:t>positive. Almost half of patients were taking mycophenolate at baseline.</a:t>
            </a:r>
            <a:endParaRPr lang="en-GB" dirty="0"/>
          </a:p>
          <a:p>
            <a:pPr lvl="0"/>
            <a:endParaRPr lang="en-GB" dirty="0"/>
          </a:p>
          <a:p>
            <a:r>
              <a:rPr lang="en-GB" dirty="0"/>
              <a:t>Source: </a:t>
            </a:r>
            <a:br>
              <a:rPr lang="en-GB" dirty="0"/>
            </a:br>
            <a:r>
              <a:rPr lang="en-GB" dirty="0"/>
              <a:t>Distler O </a:t>
            </a:r>
            <a:r>
              <a:rPr lang="en-GB" i="1" dirty="0"/>
              <a:t>et al. N </a:t>
            </a:r>
            <a:r>
              <a:rPr lang="en-GB" i="1" dirty="0" err="1"/>
              <a:t>Engl</a:t>
            </a:r>
            <a:r>
              <a:rPr lang="en-GB" i="1" dirty="0"/>
              <a:t> J Med </a:t>
            </a:r>
            <a:r>
              <a:rPr lang="en-GB" dirty="0"/>
              <a:t>2019;380:2518–28</a:t>
            </a:r>
          </a:p>
        </p:txBody>
      </p:sp>
      <p:sp>
        <p:nvSpPr>
          <p:cNvPr id="6" name="Slide Image Placeholder 5">
            <a:extLst>
              <a:ext uri="{FF2B5EF4-FFF2-40B4-BE49-F238E27FC236}">
                <a16:creationId xmlns:a16="http://schemas.microsoft.com/office/drawing/2014/main" id="{9155ABFF-2F52-455B-ABA0-FBD07A7EDEF1}"/>
              </a:ext>
            </a:extLst>
          </p:cNvPr>
          <p:cNvSpPr>
            <a:spLocks noGrp="1" noRot="1" noChangeAspect="1"/>
          </p:cNvSpPr>
          <p:nvPr>
            <p:ph type="sldImg"/>
          </p:nvPr>
        </p:nvSpPr>
        <p:spPr/>
      </p:sp>
    </p:spTree>
    <p:extLst>
      <p:ext uri="{BB962C8B-B14F-4D97-AF65-F5344CB8AC3E}">
        <p14:creationId xmlns:p14="http://schemas.microsoft.com/office/powerpoint/2010/main" val="41933299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240BD463-D209-4FAB-A722-B2AFE81AC984}" type="slidenum">
              <a:rPr kumimoji="0" lang="de-DE" sz="1200" b="0" i="0" u="none" strike="noStrike" kern="1200" cap="none" spc="0" normalizeH="0" baseline="0" noProof="0" smtClean="0">
                <a:ln>
                  <a:noFill/>
                </a:ln>
                <a:solidFill>
                  <a:prstClr val="black"/>
                </a:solidFill>
                <a:effectLst/>
                <a:uLnTx/>
                <a:uFillTx/>
                <a:latin typeface="BISansOpti"/>
                <a:ea typeface="+mn-ea"/>
                <a:cs typeface="+mn-cs"/>
              </a:rPr>
              <a:pPr marL="0" marR="0" lvl="0" indent="0" algn="r" defTabSz="910289" rtl="0" eaLnBrk="1" fontAlgn="auto" latinLnBrk="0" hangingPunct="1">
                <a:lnSpc>
                  <a:spcPct val="100000"/>
                </a:lnSpc>
                <a:spcBef>
                  <a:spcPts val="0"/>
                </a:spcBef>
                <a:spcAft>
                  <a:spcPts val="0"/>
                </a:spcAft>
                <a:buClrTx/>
                <a:buSzTx/>
                <a:buFontTx/>
                <a:buNone/>
                <a:tabLst/>
                <a:defRPr/>
              </a:pPr>
              <a:t>82</a:t>
            </a:fld>
            <a:endParaRPr kumimoji="0" lang="de-DE" sz="1200" b="0" i="0" u="none" strike="noStrike" kern="1200" cap="none" spc="0" normalizeH="0" baseline="0" noProof="0" dirty="0">
              <a:ln>
                <a:noFill/>
              </a:ln>
              <a:solidFill>
                <a:prstClr val="black"/>
              </a:solidFill>
              <a:effectLst/>
              <a:uLnTx/>
              <a:uFillTx/>
              <a:latin typeface="BISansOpti"/>
              <a:ea typeface="+mn-ea"/>
              <a:cs typeface="+mn-cs"/>
            </a:endParaRPr>
          </a:p>
        </p:txBody>
      </p:sp>
    </p:spTree>
    <p:extLst>
      <p:ext uri="{BB962C8B-B14F-4D97-AF65-F5344CB8AC3E}">
        <p14:creationId xmlns:p14="http://schemas.microsoft.com/office/powerpoint/2010/main" val="6951733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3483" indent="-343483"/>
            <a:endParaRPr lang="de-DE" dirty="0"/>
          </a:p>
        </p:txBody>
      </p:sp>
      <p:sp>
        <p:nvSpPr>
          <p:cNvPr id="4" name="Foliennummernplatzhalter 3"/>
          <p:cNvSpPr>
            <a:spLocks noGrp="1"/>
          </p:cNvSpPr>
          <p:nvPr>
            <p:ph type="sldNum" sz="quarter" idx="10"/>
          </p:nvPr>
        </p:nvSpPr>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240BD463-D209-4FAB-A722-B2AFE81AC984}" type="slidenum">
              <a:rPr kumimoji="0" lang="de-DE" sz="1200" b="0" i="0" u="none" strike="noStrike" kern="1200" cap="none" spc="0" normalizeH="0" baseline="0" noProof="0" smtClean="0">
                <a:ln>
                  <a:noFill/>
                </a:ln>
                <a:solidFill>
                  <a:prstClr val="black"/>
                </a:solidFill>
                <a:effectLst/>
                <a:uLnTx/>
                <a:uFillTx/>
                <a:latin typeface="BISansOpti"/>
                <a:ea typeface="+mn-ea"/>
                <a:cs typeface="+mn-cs"/>
              </a:rPr>
              <a:pPr marL="0" marR="0" lvl="0" indent="0" algn="r" defTabSz="910289" rtl="0" eaLnBrk="1" fontAlgn="auto" latinLnBrk="0" hangingPunct="1">
                <a:lnSpc>
                  <a:spcPct val="100000"/>
                </a:lnSpc>
                <a:spcBef>
                  <a:spcPts val="0"/>
                </a:spcBef>
                <a:spcAft>
                  <a:spcPts val="0"/>
                </a:spcAft>
                <a:buClrTx/>
                <a:buSzTx/>
                <a:buFontTx/>
                <a:buNone/>
                <a:tabLst/>
                <a:defRPr/>
              </a:pPr>
              <a:t>83</a:t>
            </a:fld>
            <a:endParaRPr kumimoji="0" lang="de-DE" sz="1200" b="0" i="0" u="none" strike="noStrike" kern="1200" cap="none" spc="0" normalizeH="0" baseline="0" noProof="0" dirty="0">
              <a:ln>
                <a:noFill/>
              </a:ln>
              <a:solidFill>
                <a:prstClr val="black"/>
              </a:solidFill>
              <a:effectLst/>
              <a:uLnTx/>
              <a:uFillTx/>
              <a:latin typeface="BISansOpti"/>
              <a:ea typeface="+mn-ea"/>
              <a:cs typeface="+mn-cs"/>
            </a:endParaRPr>
          </a:p>
        </p:txBody>
      </p:sp>
    </p:spTree>
    <p:extLst>
      <p:ext uri="{BB962C8B-B14F-4D97-AF65-F5344CB8AC3E}">
        <p14:creationId xmlns:p14="http://schemas.microsoft.com/office/powerpoint/2010/main" val="7646995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240BD463-D209-4FAB-A722-B2AFE81AC984}" type="slidenum">
              <a:rPr kumimoji="0" lang="en-GB" sz="1200" b="0" i="0" u="none" strike="noStrike" kern="1200" cap="none" spc="0" normalizeH="0" baseline="0" noProof="0" smtClean="0">
                <a:ln>
                  <a:noFill/>
                </a:ln>
                <a:solidFill>
                  <a:prstClr val="black"/>
                </a:solidFill>
                <a:effectLst/>
                <a:uLnTx/>
                <a:uFillTx/>
                <a:latin typeface="BISansOpti"/>
                <a:ea typeface="+mn-ea"/>
                <a:cs typeface="+mn-cs"/>
              </a:rPr>
              <a:pPr marL="0" marR="0" lvl="0" indent="0" algn="r" defTabSz="910289"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BISansOpti"/>
              <a:ea typeface="+mn-ea"/>
              <a:cs typeface="+mn-cs"/>
            </a:endParaRPr>
          </a:p>
        </p:txBody>
      </p:sp>
    </p:spTree>
    <p:extLst>
      <p:ext uri="{BB962C8B-B14F-4D97-AF65-F5344CB8AC3E}">
        <p14:creationId xmlns:p14="http://schemas.microsoft.com/office/powerpoint/2010/main" val="31153854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en-GB" dirty="0"/>
              <a:t>Pre-specified subgroup analyses </a:t>
            </a:r>
            <a:r>
              <a:rPr lang="en-US" dirty="0"/>
              <a:t>showed that nintedanib was effective across patient subgroups defined based on baseline characteristics (</a:t>
            </a:r>
            <a:r>
              <a:rPr lang="en-US" i="1" dirty="0"/>
              <a:t>P</a:t>
            </a:r>
            <a:r>
              <a:rPr lang="en-US" dirty="0"/>
              <a:t>&gt;0.05 for treatment-by-time-by-subgroup interactions).</a:t>
            </a:r>
          </a:p>
          <a:p>
            <a:pPr marR="0" lvl="0" indent="0" fontAlgn="auto">
              <a:lnSpc>
                <a:spcPct val="100000"/>
              </a:lnSpc>
              <a:spcBef>
                <a:spcPts val="0"/>
              </a:spcBef>
              <a:spcAft>
                <a:spcPts val="0"/>
              </a:spcAft>
              <a:buClrTx/>
              <a:buSzTx/>
              <a:buFontTx/>
              <a:buNone/>
              <a:tabLst/>
              <a:defRPr/>
            </a:pPr>
            <a:endParaRPr lang="en-NZ" dirty="0"/>
          </a:p>
          <a:p>
            <a:pPr marR="0" lvl="0" indent="0" fontAlgn="auto">
              <a:lnSpc>
                <a:spcPct val="100000"/>
              </a:lnSpc>
              <a:spcBef>
                <a:spcPts val="0"/>
              </a:spcBef>
              <a:spcAft>
                <a:spcPts val="0"/>
              </a:spcAft>
              <a:buClrTx/>
              <a:buSzTx/>
              <a:buFontTx/>
              <a:buNone/>
              <a:tabLst/>
              <a:defRPr/>
            </a:pPr>
            <a:r>
              <a:rPr lang="en-GB" dirty="0"/>
              <a:t>Source:</a:t>
            </a:r>
            <a:br>
              <a:rPr lang="en-GB" dirty="0"/>
            </a:br>
            <a:r>
              <a:rPr lang="en-GB" dirty="0"/>
              <a:t>Distler O </a:t>
            </a:r>
            <a:r>
              <a:rPr lang="en-GB" i="1" dirty="0"/>
              <a:t>et al. N Engl J Med </a:t>
            </a:r>
            <a:r>
              <a:rPr lang="en-GB" dirty="0"/>
              <a:t>2019;380:2518–28</a:t>
            </a:r>
            <a:endParaRPr lang="de-DE" dirty="0"/>
          </a:p>
        </p:txBody>
      </p:sp>
      <p:sp>
        <p:nvSpPr>
          <p:cNvPr id="4" name="Foliennummernplatzhalter 3"/>
          <p:cNvSpPr>
            <a:spLocks noGrp="1"/>
          </p:cNvSpPr>
          <p:nvPr>
            <p:ph type="sldNum" sz="quarter" idx="10"/>
          </p:nvPr>
        </p:nvSpPr>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240BD463-D209-4FAB-A722-B2AFE81AC984}" type="slidenum">
              <a:rPr kumimoji="0" lang="de-DE" sz="1200" b="0" i="0" u="none" strike="noStrike" kern="1200" cap="none" spc="0" normalizeH="0" baseline="0" noProof="0" smtClean="0">
                <a:ln>
                  <a:noFill/>
                </a:ln>
                <a:solidFill>
                  <a:prstClr val="black"/>
                </a:solidFill>
                <a:effectLst/>
                <a:uLnTx/>
                <a:uFillTx/>
                <a:latin typeface="BISansOpti"/>
                <a:ea typeface="+mn-ea"/>
                <a:cs typeface="+mn-cs"/>
              </a:rPr>
              <a:pPr marL="0" marR="0" lvl="0" indent="0" algn="r" defTabSz="910289" rtl="0" eaLnBrk="1" fontAlgn="auto" latinLnBrk="0" hangingPunct="1">
                <a:lnSpc>
                  <a:spcPct val="100000"/>
                </a:lnSpc>
                <a:spcBef>
                  <a:spcPts val="0"/>
                </a:spcBef>
                <a:spcAft>
                  <a:spcPts val="0"/>
                </a:spcAft>
                <a:buClrTx/>
                <a:buSzTx/>
                <a:buFontTx/>
                <a:buNone/>
                <a:tabLst/>
                <a:defRPr/>
              </a:pPr>
              <a:t>85</a:t>
            </a:fld>
            <a:endParaRPr kumimoji="0" lang="de-DE" sz="1200" b="0" i="0" u="none" strike="noStrike" kern="1200" cap="none" spc="0" normalizeH="0" baseline="0" noProof="0" dirty="0">
              <a:ln>
                <a:noFill/>
              </a:ln>
              <a:solidFill>
                <a:prstClr val="black"/>
              </a:solidFill>
              <a:effectLst/>
              <a:uLnTx/>
              <a:uFillTx/>
              <a:latin typeface="BISansOpti"/>
              <a:ea typeface="+mn-ea"/>
              <a:cs typeface="+mn-cs"/>
            </a:endParaRPr>
          </a:p>
        </p:txBody>
      </p:sp>
    </p:spTree>
    <p:extLst>
      <p:ext uri="{BB962C8B-B14F-4D97-AF65-F5344CB8AC3E}">
        <p14:creationId xmlns:p14="http://schemas.microsoft.com/office/powerpoint/2010/main" val="21656403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240BD463-D209-4FAB-A722-B2AFE81AC984}" type="slidenum">
              <a:rPr kumimoji="0" lang="de-DE" sz="1200" b="0" i="0" u="none" strike="noStrike" kern="1200" cap="none" spc="0" normalizeH="0" baseline="0" noProof="0" smtClean="0">
                <a:ln>
                  <a:noFill/>
                </a:ln>
                <a:solidFill>
                  <a:prstClr val="black"/>
                </a:solidFill>
                <a:effectLst/>
                <a:uLnTx/>
                <a:uFillTx/>
                <a:latin typeface="BISansOpti"/>
                <a:ea typeface="+mn-ea"/>
                <a:cs typeface="+mn-cs"/>
              </a:rPr>
              <a:pPr marL="0" marR="0" lvl="0" indent="0" algn="r" defTabSz="910289" rtl="0" eaLnBrk="1" fontAlgn="auto" latinLnBrk="0" hangingPunct="1">
                <a:lnSpc>
                  <a:spcPct val="100000"/>
                </a:lnSpc>
                <a:spcBef>
                  <a:spcPts val="0"/>
                </a:spcBef>
                <a:spcAft>
                  <a:spcPts val="0"/>
                </a:spcAft>
                <a:buClrTx/>
                <a:buSzTx/>
                <a:buFontTx/>
                <a:buNone/>
                <a:tabLst/>
                <a:defRPr/>
              </a:pPr>
              <a:t>86</a:t>
            </a:fld>
            <a:endParaRPr kumimoji="0" lang="de-DE" sz="1200" b="0" i="0" u="none" strike="noStrike" kern="1200" cap="none" spc="0" normalizeH="0" baseline="0" noProof="0" dirty="0">
              <a:ln>
                <a:noFill/>
              </a:ln>
              <a:solidFill>
                <a:prstClr val="black"/>
              </a:solidFill>
              <a:effectLst/>
              <a:uLnTx/>
              <a:uFillTx/>
              <a:latin typeface="BISansOpti"/>
              <a:ea typeface="+mn-ea"/>
              <a:cs typeface="+mn-cs"/>
            </a:endParaRPr>
          </a:p>
        </p:txBody>
      </p:sp>
    </p:spTree>
    <p:extLst>
      <p:ext uri="{BB962C8B-B14F-4D97-AF65-F5344CB8AC3E}">
        <p14:creationId xmlns:p14="http://schemas.microsoft.com/office/powerpoint/2010/main" val="27980731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343400"/>
            <a:ext cx="5486400" cy="4114800"/>
          </a:xfrm>
        </p:spPr>
        <p:txBody>
          <a:bodyPr/>
          <a:lstStyle/>
          <a:p>
            <a:pPr marR="0" lvl="0" indent="0" fontAlgn="auto">
              <a:lnSpc>
                <a:spcPct val="100000"/>
              </a:lnSpc>
              <a:spcBef>
                <a:spcPts val="0"/>
              </a:spcBef>
              <a:spcAft>
                <a:spcPts val="0"/>
              </a:spcAft>
              <a:buClrTx/>
              <a:buSzTx/>
              <a:buFontTx/>
              <a:buNone/>
              <a:tabLst/>
              <a:defRPr/>
            </a:pPr>
            <a:r>
              <a:rPr lang="en-GB" dirty="0"/>
              <a:t>In a pre-specified subgroup analysis, nintedanib showed a positive effect versus placebo on the annual rate of decline in FVC regardless of SSc subtype.</a:t>
            </a:r>
          </a:p>
          <a:p>
            <a:pPr marR="0" lvl="0" indent="0" fontAlgn="auto">
              <a:lnSpc>
                <a:spcPct val="100000"/>
              </a:lnSpc>
              <a:spcBef>
                <a:spcPts val="0"/>
              </a:spcBef>
              <a:spcAft>
                <a:spcPts val="0"/>
              </a:spcAft>
              <a:buClrTx/>
              <a:buSzTx/>
              <a:buFontTx/>
              <a:buNone/>
              <a:tabLst/>
              <a:defRPr/>
            </a:pPr>
            <a:endParaRPr lang="en-GB" dirty="0"/>
          </a:p>
          <a:p>
            <a:pPr marR="0" lvl="0" indent="0" fontAlgn="auto">
              <a:lnSpc>
                <a:spcPct val="100000"/>
              </a:lnSpc>
              <a:spcBef>
                <a:spcPts val="0"/>
              </a:spcBef>
              <a:spcAft>
                <a:spcPts val="0"/>
              </a:spcAft>
              <a:buClrTx/>
              <a:buSzTx/>
              <a:buFontTx/>
              <a:buNone/>
              <a:tabLst/>
              <a:defRPr/>
            </a:pPr>
            <a:r>
              <a:rPr lang="en-GB" dirty="0"/>
              <a:t>Source:</a:t>
            </a:r>
            <a:br>
              <a:rPr lang="en-GB" dirty="0"/>
            </a:br>
            <a:r>
              <a:rPr lang="en-NZ" dirty="0" err="1"/>
              <a:t>Kuwana</a:t>
            </a:r>
            <a:r>
              <a:rPr lang="en-NZ" dirty="0"/>
              <a:t> M </a:t>
            </a:r>
            <a:r>
              <a:rPr lang="en-NZ" i="1" dirty="0"/>
              <a:t>et al. </a:t>
            </a:r>
            <a:r>
              <a:rPr lang="en-US" sz="1200" kern="1200" dirty="0">
                <a:solidFill>
                  <a:schemeClr val="tx1"/>
                </a:solidFill>
                <a:effectLst/>
                <a:latin typeface="Arial" panose="020B0604020202020204" pitchFamily="34" charset="0"/>
                <a:ea typeface="+mn-ea"/>
                <a:cs typeface="Arial" panose="020B0604020202020204" pitchFamily="34" charset="0"/>
              </a:rPr>
              <a:t>Poster presentation at the </a:t>
            </a:r>
            <a:r>
              <a:rPr lang="en-NZ" sz="1200" kern="1200" dirty="0">
                <a:solidFill>
                  <a:schemeClr val="tx1"/>
                </a:solidFill>
                <a:effectLst/>
                <a:latin typeface="Arial" panose="020B0604020202020204" pitchFamily="34" charset="0"/>
                <a:ea typeface="+mn-ea"/>
                <a:cs typeface="Arial" panose="020B0604020202020204" pitchFamily="34" charset="0"/>
              </a:rPr>
              <a:t>ACR/ARP Annual Meeting; </a:t>
            </a:r>
            <a:r>
              <a:rPr lang="en-GB" sz="1200" kern="1200" dirty="0">
                <a:solidFill>
                  <a:schemeClr val="tx1"/>
                </a:solidFill>
                <a:effectLst/>
                <a:latin typeface="Arial" panose="020B0604020202020204" pitchFamily="34" charset="0"/>
                <a:ea typeface="+mn-ea"/>
                <a:cs typeface="Arial" panose="020B0604020202020204" pitchFamily="34" charset="0"/>
              </a:rPr>
              <a:t>6–11 November, 2019; Atlanta, Georgia.</a:t>
            </a:r>
            <a:r>
              <a:rPr lang="en-NZ" sz="1200" kern="1200" dirty="0">
                <a:solidFill>
                  <a:schemeClr val="tx1"/>
                </a:solidFill>
                <a:effectLst/>
                <a:latin typeface="Arial" panose="020B0604020202020204" pitchFamily="34" charset="0"/>
                <a:ea typeface="+mn-ea"/>
                <a:cs typeface="Arial" panose="020B0604020202020204" pitchFamily="34" charset="0"/>
              </a:rPr>
              <a:t> Abstract</a:t>
            </a:r>
            <a:r>
              <a:rPr lang="en-NZ" dirty="0"/>
              <a:t> 1644</a:t>
            </a:r>
            <a:endParaRPr lang="en-GB" dirty="0"/>
          </a:p>
        </p:txBody>
      </p:sp>
      <p:sp>
        <p:nvSpPr>
          <p:cNvPr id="4" name="Foliennummernplatzhalter 3"/>
          <p:cNvSpPr>
            <a:spLocks noGrp="1"/>
          </p:cNvSpPr>
          <p:nvPr>
            <p:ph type="sldNum" sz="quarter" idx="10"/>
          </p:nvPr>
        </p:nvSpPr>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240BD463-D209-4FAB-A722-B2AFE81AC984}" type="slidenum">
              <a:rPr kumimoji="0" lang="de-DE" sz="1200" b="0" i="0" u="none" strike="noStrike" kern="1200" cap="none" spc="0" normalizeH="0" baseline="0" noProof="0" smtClean="0">
                <a:ln>
                  <a:noFill/>
                </a:ln>
                <a:solidFill>
                  <a:prstClr val="black"/>
                </a:solidFill>
                <a:effectLst/>
                <a:uLnTx/>
                <a:uFillTx/>
                <a:latin typeface="BISansOpti"/>
                <a:ea typeface="+mn-ea"/>
                <a:cs typeface="+mn-cs"/>
              </a:rPr>
              <a:pPr marL="0" marR="0" lvl="0" indent="0" algn="r" defTabSz="910289" rtl="0" eaLnBrk="1" fontAlgn="auto" latinLnBrk="0" hangingPunct="1">
                <a:lnSpc>
                  <a:spcPct val="100000"/>
                </a:lnSpc>
                <a:spcBef>
                  <a:spcPts val="0"/>
                </a:spcBef>
                <a:spcAft>
                  <a:spcPts val="0"/>
                </a:spcAft>
                <a:buClrTx/>
                <a:buSzTx/>
                <a:buFontTx/>
                <a:buNone/>
                <a:tabLst/>
                <a:defRPr/>
              </a:pPr>
              <a:t>87</a:t>
            </a:fld>
            <a:endParaRPr kumimoji="0" lang="de-DE" sz="1200" b="0" i="0" u="none" strike="noStrike" kern="1200" cap="none" spc="0" normalizeH="0" baseline="0" noProof="0" dirty="0">
              <a:ln>
                <a:noFill/>
              </a:ln>
              <a:solidFill>
                <a:prstClr val="black"/>
              </a:solidFill>
              <a:effectLst/>
              <a:uLnTx/>
              <a:uFillTx/>
              <a:latin typeface="BISansOpti"/>
              <a:ea typeface="+mn-ea"/>
              <a:cs typeface="+mn-cs"/>
            </a:endParaRPr>
          </a:p>
        </p:txBody>
      </p:sp>
    </p:spTree>
    <p:extLst>
      <p:ext uri="{BB962C8B-B14F-4D97-AF65-F5344CB8AC3E}">
        <p14:creationId xmlns:p14="http://schemas.microsoft.com/office/powerpoint/2010/main" val="26184053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en-GB" dirty="0"/>
              <a:t>In a pre-specified subgroup analysis, nintedanib showed a positive effect versus placebo on the annual rate of decline in FVC regardless of mycophenolate use at baseline. Overall, the data indicated a potential benefit of mycophenolate on lung function.</a:t>
            </a:r>
          </a:p>
          <a:p>
            <a:pPr marR="0" lvl="0" indent="0" fontAlgn="auto">
              <a:lnSpc>
                <a:spcPct val="100000"/>
              </a:lnSpc>
              <a:spcBef>
                <a:spcPts val="0"/>
              </a:spcBef>
              <a:spcAft>
                <a:spcPts val="0"/>
              </a:spcAft>
              <a:buClrTx/>
              <a:buSzTx/>
              <a:buFontTx/>
              <a:buNone/>
              <a:tabLst/>
              <a:defRPr/>
            </a:pPr>
            <a:endParaRPr lang="en-NZ" dirty="0"/>
          </a:p>
          <a:p>
            <a:pPr marR="0" lvl="0" indent="0" fontAlgn="auto">
              <a:lnSpc>
                <a:spcPct val="100000"/>
              </a:lnSpc>
              <a:spcBef>
                <a:spcPts val="0"/>
              </a:spcBef>
              <a:spcAft>
                <a:spcPts val="0"/>
              </a:spcAft>
              <a:buClrTx/>
              <a:buSzTx/>
              <a:buFontTx/>
              <a:buNone/>
              <a:tabLst/>
              <a:defRPr/>
            </a:pPr>
            <a:r>
              <a:rPr lang="en-GB" dirty="0"/>
              <a:t>Source: </a:t>
            </a:r>
            <a:br>
              <a:rPr lang="en-GB" dirty="0"/>
            </a:br>
            <a:r>
              <a:rPr lang="en-GB" dirty="0"/>
              <a:t>Distler O </a:t>
            </a:r>
            <a:r>
              <a:rPr lang="en-GB" i="1" dirty="0"/>
              <a:t>et al. N Engl J Med </a:t>
            </a:r>
            <a:r>
              <a:rPr lang="en-GB" dirty="0"/>
              <a:t>2019;380:2518–28</a:t>
            </a:r>
            <a:endParaRPr lang="en-NZ" dirty="0">
              <a:latin typeface="BISansOpti"/>
            </a:endParaRPr>
          </a:p>
          <a:p>
            <a:pPr marR="0" lvl="0" indent="0" fontAlgn="auto">
              <a:lnSpc>
                <a:spcPct val="100000"/>
              </a:lnSpc>
              <a:spcBef>
                <a:spcPts val="0"/>
              </a:spcBef>
              <a:spcAft>
                <a:spcPts val="0"/>
              </a:spcAft>
              <a:buClrTx/>
              <a:buSzTx/>
              <a:buFontTx/>
              <a:buNone/>
              <a:tabLst/>
              <a:defRPr/>
            </a:pPr>
            <a:endParaRPr lang="en-GB" dirty="0">
              <a:latin typeface="BISansOpti"/>
            </a:endParaRPr>
          </a:p>
        </p:txBody>
      </p:sp>
      <p:sp>
        <p:nvSpPr>
          <p:cNvPr id="4" name="Slide Number Placeholder 3"/>
          <p:cNvSpPr>
            <a:spLocks noGrp="1"/>
          </p:cNvSpPr>
          <p:nvPr>
            <p:ph type="sldNum" sz="quarter" idx="10"/>
          </p:nvPr>
        </p:nvSpPr>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240BD463-D209-4FAB-A722-B2AFE81AC984}" type="slidenum">
              <a:rPr kumimoji="0" lang="de-DE" sz="1200" b="0" i="0" u="none" strike="noStrike" kern="1200" cap="none" spc="0" normalizeH="0" baseline="0" noProof="0" smtClean="0">
                <a:ln>
                  <a:noFill/>
                </a:ln>
                <a:solidFill>
                  <a:prstClr val="black"/>
                </a:solidFill>
                <a:effectLst/>
                <a:uLnTx/>
                <a:uFillTx/>
                <a:latin typeface="BISansOpti"/>
                <a:ea typeface="+mn-ea"/>
                <a:cs typeface="+mn-cs"/>
              </a:rPr>
              <a:pPr marL="0" marR="0" lvl="0" indent="0" algn="r" defTabSz="910289" rtl="0" eaLnBrk="1" fontAlgn="auto" latinLnBrk="0" hangingPunct="1">
                <a:lnSpc>
                  <a:spcPct val="100000"/>
                </a:lnSpc>
                <a:spcBef>
                  <a:spcPts val="0"/>
                </a:spcBef>
                <a:spcAft>
                  <a:spcPts val="0"/>
                </a:spcAft>
                <a:buClrTx/>
                <a:buSzTx/>
                <a:buFontTx/>
                <a:buNone/>
                <a:tabLst/>
                <a:defRPr/>
              </a:pPr>
              <a:t>88</a:t>
            </a:fld>
            <a:endParaRPr kumimoji="0" lang="de-DE" sz="1200" b="0" i="0" u="none" strike="noStrike" kern="1200" cap="none" spc="0" normalizeH="0" baseline="0" noProof="0" dirty="0">
              <a:ln>
                <a:noFill/>
              </a:ln>
              <a:solidFill>
                <a:prstClr val="black"/>
              </a:solidFill>
              <a:effectLst/>
              <a:uLnTx/>
              <a:uFillTx/>
              <a:latin typeface="BISansOpti"/>
              <a:ea typeface="+mn-ea"/>
              <a:cs typeface="+mn-cs"/>
            </a:endParaRPr>
          </a:p>
        </p:txBody>
      </p:sp>
    </p:spTree>
    <p:extLst>
      <p:ext uri="{BB962C8B-B14F-4D97-AF65-F5344CB8AC3E}">
        <p14:creationId xmlns:p14="http://schemas.microsoft.com/office/powerpoint/2010/main" val="8429559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GB" dirty="0"/>
              <a:t>In a pre-specified subgroup analysis, nintedanib showed a positive effect versus placebo on the annual rate of decline in FVC regardless of ATA status.</a:t>
            </a:r>
          </a:p>
          <a:p>
            <a:pPr marR="0" lvl="0" indent="0" fontAlgn="auto">
              <a:lnSpc>
                <a:spcPct val="100000"/>
              </a:lnSpc>
              <a:spcBef>
                <a:spcPts val="0"/>
              </a:spcBef>
              <a:spcAft>
                <a:spcPts val="0"/>
              </a:spcAft>
              <a:buClrTx/>
              <a:buSzTx/>
              <a:buFontTx/>
              <a:buNone/>
              <a:tabLst/>
              <a:defRPr/>
            </a:pPr>
            <a:endParaRPr lang="en-NZ" dirty="0"/>
          </a:p>
          <a:p>
            <a:pPr>
              <a:defRPr/>
            </a:pPr>
            <a:r>
              <a:rPr lang="en-GB" dirty="0"/>
              <a:t>Source:</a:t>
            </a:r>
            <a:br>
              <a:rPr lang="en-GB" dirty="0"/>
            </a:br>
            <a:r>
              <a:rPr lang="en-US" sz="1200" dirty="0"/>
              <a:t>Mayes MD </a:t>
            </a:r>
            <a:r>
              <a:rPr lang="en-US" sz="1200" i="1" dirty="0"/>
              <a:t>et al. </a:t>
            </a:r>
            <a:r>
              <a:rPr lang="en-US" sz="1200" kern="1200" dirty="0">
                <a:solidFill>
                  <a:schemeClr val="tx1"/>
                </a:solidFill>
                <a:effectLst/>
                <a:latin typeface="Arial" panose="020B0604020202020204" pitchFamily="34" charset="0"/>
                <a:ea typeface="+mn-ea"/>
                <a:cs typeface="Arial" panose="020B0604020202020204" pitchFamily="34" charset="0"/>
              </a:rPr>
              <a:t>Poster presentation at the </a:t>
            </a:r>
            <a:r>
              <a:rPr lang="en-NZ" sz="1200" kern="1200" dirty="0">
                <a:solidFill>
                  <a:schemeClr val="tx1"/>
                </a:solidFill>
                <a:effectLst/>
                <a:latin typeface="Arial" panose="020B0604020202020204" pitchFamily="34" charset="0"/>
                <a:ea typeface="+mn-ea"/>
                <a:cs typeface="Arial" panose="020B0604020202020204" pitchFamily="34" charset="0"/>
              </a:rPr>
              <a:t>ACR/ARP Annual Meeting; </a:t>
            </a:r>
            <a:r>
              <a:rPr lang="en-GB" sz="1200" kern="1200" dirty="0">
                <a:solidFill>
                  <a:schemeClr val="tx1"/>
                </a:solidFill>
                <a:effectLst/>
                <a:latin typeface="Arial" panose="020B0604020202020204" pitchFamily="34" charset="0"/>
                <a:ea typeface="+mn-ea"/>
                <a:cs typeface="Arial" panose="020B0604020202020204" pitchFamily="34" charset="0"/>
              </a:rPr>
              <a:t>6–11 November, 2019; Atlanta, Georgia.</a:t>
            </a:r>
            <a:r>
              <a:rPr lang="en-NZ" sz="1200" kern="1200" dirty="0">
                <a:solidFill>
                  <a:schemeClr val="tx1"/>
                </a:solidFill>
                <a:effectLst/>
                <a:latin typeface="Arial" panose="020B0604020202020204" pitchFamily="34" charset="0"/>
                <a:ea typeface="+mn-ea"/>
                <a:cs typeface="Arial" panose="020B0604020202020204" pitchFamily="34" charset="0"/>
              </a:rPr>
              <a:t> Abstract</a:t>
            </a:r>
            <a:r>
              <a:rPr lang="en-NZ" dirty="0"/>
              <a:t> 1636</a:t>
            </a:r>
            <a:endParaRPr lang="en-GB" dirty="0"/>
          </a:p>
        </p:txBody>
      </p:sp>
      <p:sp>
        <p:nvSpPr>
          <p:cNvPr id="4" name="Foliennummernplatzhalter 3"/>
          <p:cNvSpPr>
            <a:spLocks noGrp="1"/>
          </p:cNvSpPr>
          <p:nvPr>
            <p:ph type="sldNum" sz="quarter" idx="10"/>
          </p:nvPr>
        </p:nvSpPr>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240BD463-D209-4FAB-A722-B2AFE81AC984}" type="slidenum">
              <a:rPr kumimoji="0" lang="de-DE" sz="1200" b="0" i="0" u="none" strike="noStrike" kern="1200" cap="none" spc="0" normalizeH="0" baseline="0" noProof="0" smtClean="0">
                <a:ln>
                  <a:noFill/>
                </a:ln>
                <a:solidFill>
                  <a:prstClr val="black"/>
                </a:solidFill>
                <a:effectLst/>
                <a:uLnTx/>
                <a:uFillTx/>
                <a:latin typeface="BISansOpti"/>
                <a:ea typeface="+mn-ea"/>
                <a:cs typeface="+mn-cs"/>
              </a:rPr>
              <a:pPr marL="0" marR="0" lvl="0" indent="0" algn="r" defTabSz="910289" rtl="0" eaLnBrk="1" fontAlgn="auto" latinLnBrk="0" hangingPunct="1">
                <a:lnSpc>
                  <a:spcPct val="100000"/>
                </a:lnSpc>
                <a:spcBef>
                  <a:spcPts val="0"/>
                </a:spcBef>
                <a:spcAft>
                  <a:spcPts val="0"/>
                </a:spcAft>
                <a:buClrTx/>
                <a:buSzTx/>
                <a:buFontTx/>
                <a:buNone/>
                <a:tabLst/>
                <a:defRPr/>
              </a:pPr>
              <a:t>89</a:t>
            </a:fld>
            <a:endParaRPr kumimoji="0" lang="de-DE" sz="1200" b="0" i="0" u="none" strike="noStrike" kern="1200" cap="none" spc="0" normalizeH="0" baseline="0" noProof="0" dirty="0">
              <a:ln>
                <a:noFill/>
              </a:ln>
              <a:solidFill>
                <a:prstClr val="black"/>
              </a:solidFill>
              <a:effectLst/>
              <a:uLnTx/>
              <a:uFillTx/>
              <a:latin typeface="BISansOpti"/>
              <a:ea typeface="+mn-ea"/>
              <a:cs typeface="+mn-cs"/>
            </a:endParaRPr>
          </a:p>
        </p:txBody>
      </p:sp>
    </p:spTree>
    <p:extLst>
      <p:ext uri="{BB962C8B-B14F-4D97-AF65-F5344CB8AC3E}">
        <p14:creationId xmlns:p14="http://schemas.microsoft.com/office/powerpoint/2010/main" val="38420640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In a pre-specified analysis, nintedanib reduced the rate of decline in FVC in patients with an FVC &lt;80% and ≥80% predicted at baseline. The effect of nintedanib versus placebo on the rate of FVC decline was numerically more pronounced in patients with FVC ≥80% than &lt;80% predicted at baseline, but statistical testing did not indicate a heterogeneous treatment effect between these subgroups.</a:t>
            </a:r>
          </a:p>
          <a:p>
            <a:pPr marR="0" lvl="0" indent="0" fontAlgn="auto">
              <a:lnSpc>
                <a:spcPct val="100000"/>
              </a:lnSpc>
              <a:spcBef>
                <a:spcPts val="0"/>
              </a:spcBef>
              <a:spcAft>
                <a:spcPts val="0"/>
              </a:spcAft>
              <a:buClrTx/>
              <a:buSzTx/>
              <a:buFontTx/>
              <a:buNone/>
              <a:tabLst/>
              <a:defRPr/>
            </a:pPr>
            <a:endParaRPr lang="en-NZ" dirty="0"/>
          </a:p>
          <a:p>
            <a:pPr>
              <a:defRPr/>
            </a:pPr>
            <a:r>
              <a:rPr lang="en-GB" dirty="0"/>
              <a:t>Source:</a:t>
            </a:r>
            <a:br>
              <a:rPr lang="en-GB" dirty="0"/>
            </a:br>
            <a:r>
              <a:rPr lang="en-GB" dirty="0"/>
              <a:t>Maher TM </a:t>
            </a:r>
            <a:r>
              <a:rPr lang="en-GB" i="1" dirty="0"/>
              <a:t>et al</a:t>
            </a:r>
            <a:r>
              <a:rPr lang="en-GB" dirty="0"/>
              <a:t>. Oral presentation at the European Respiratory Society International Congress; 28 Sept–2 Oct, 2019; Madrid, Spai</a:t>
            </a:r>
            <a:r>
              <a:rPr lang="en-GB" sz="1200" kern="1200" dirty="0">
                <a:solidFill>
                  <a:schemeClr val="tx1"/>
                </a:solidFill>
                <a:effectLst/>
                <a:ea typeface="+mn-ea"/>
                <a:cs typeface="+mn-cs"/>
              </a:rPr>
              <a:t>n. Abstract OA3599</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CBC7E1AB-D5A1-44AE-8892-4D3E33800C87}" type="slidenum">
              <a:rPr kumimoji="0" lang="en-GB" sz="1200" b="0" i="0" u="none" strike="noStrike" kern="1200" cap="none" spc="0" normalizeH="0" baseline="0" noProof="0" smtClean="0">
                <a:ln>
                  <a:noFill/>
                </a:ln>
                <a:solidFill>
                  <a:prstClr val="black"/>
                </a:solidFill>
                <a:effectLst/>
                <a:uLnTx/>
                <a:uFillTx/>
                <a:latin typeface="BISansOpti"/>
                <a:ea typeface="+mn-ea"/>
                <a:cs typeface="+mn-cs"/>
              </a:rPr>
              <a:pPr marL="0" marR="0" lvl="0" indent="0" algn="r" defTabSz="910289"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dirty="0">
              <a:ln>
                <a:noFill/>
              </a:ln>
              <a:solidFill>
                <a:prstClr val="black"/>
              </a:solidFill>
              <a:effectLst/>
              <a:uLnTx/>
              <a:uFillTx/>
              <a:latin typeface="BISansOpti"/>
              <a:ea typeface="+mn-ea"/>
              <a:cs typeface="+mn-cs"/>
            </a:endParaRPr>
          </a:p>
        </p:txBody>
      </p:sp>
    </p:spTree>
    <p:extLst>
      <p:ext uri="{BB962C8B-B14F-4D97-AF65-F5344CB8AC3E}">
        <p14:creationId xmlns:p14="http://schemas.microsoft.com/office/powerpoint/2010/main" val="204383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EMPIRE registry was established in 2014 and is currently the largest database of patients with IPF in Europe</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As of October 2019, 3315 patients had been enrolled from 11 countries</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primary goal of EMPIRE is to estimate the incidence, prevalence and mortality (2-year and total) of IPF in Central and Eastern Europe, with additional objectives of collecting baseline characteristics of patients with IPF and clinical practice data such as methods of treatment, treatment results and </a:t>
            </a:r>
            <a:r>
              <a:rPr lang="en-GB" dirty="0" err="1">
                <a:latin typeface="Arial" panose="020B0604020202020204" pitchFamily="34" charset="0"/>
                <a:cs typeface="Arial" panose="020B0604020202020204" pitchFamily="34" charset="0"/>
              </a:rPr>
              <a:t>HRQoL</a:t>
            </a:r>
            <a:endParaRPr lang="en-GB"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9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900" b="1" dirty="0">
                <a:latin typeface="Arial" panose="020B0604020202020204" pitchFamily="34" charset="0"/>
                <a:cs typeface="Arial" panose="020B0604020202020204" pitchFamily="34" charset="0"/>
              </a:rPr>
              <a:t>References</a:t>
            </a:r>
          </a:p>
          <a:p>
            <a:pPr marL="0" indent="0">
              <a:buFont typeface="Arial" panose="020B0604020202020204" pitchFamily="34" charset="0"/>
              <a:buNone/>
            </a:pPr>
            <a:r>
              <a:rPr lang="en-GB" sz="900" dirty="0">
                <a:latin typeface="Arial" panose="020B0604020202020204" pitchFamily="34" charset="0"/>
                <a:cs typeface="Arial" panose="020B0604020202020204" pitchFamily="34" charset="0"/>
              </a:rPr>
              <a:t>EMPIRE registry summary report. Available at: </a:t>
            </a:r>
            <a:r>
              <a:rPr lang="en-GB" dirty="0">
                <a:latin typeface="Arial" panose="020B0604020202020204" pitchFamily="34" charset="0"/>
                <a:cs typeface="Arial" panose="020B0604020202020204" pitchFamily="34" charset="0"/>
                <a:hlinkClick r:id="rId3"/>
              </a:rPr>
              <a:t>http://empire.registry.cz/index.php?pg=aktuality&amp;aid=129</a:t>
            </a:r>
            <a:r>
              <a:rPr lang="en-GB" dirty="0">
                <a:latin typeface="Arial" panose="020B0604020202020204" pitchFamily="34" charset="0"/>
                <a:cs typeface="Arial" panose="020B0604020202020204" pitchFamily="34" charset="0"/>
              </a:rPr>
              <a:t> (accessed January 2020)</a:t>
            </a: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b="1" dirty="0">
                <a:latin typeface="Arial" panose="020B0604020202020204" pitchFamily="34" charset="0"/>
                <a:cs typeface="Arial" panose="020B0604020202020204" pitchFamily="34" charset="0"/>
              </a:rPr>
              <a:t>Abbreviations</a:t>
            </a:r>
            <a:endParaRPr lang="en-GB"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b="0" dirty="0">
                <a:latin typeface="Arial" panose="020B0604020202020204" pitchFamily="34" charset="0"/>
                <a:cs typeface="Arial" panose="020B0604020202020204" pitchFamily="34" charset="0"/>
              </a:rPr>
              <a:t>IPF, idiopathic pulmonary fibrosis; </a:t>
            </a:r>
            <a:r>
              <a:rPr lang="en-GB" b="0" dirty="0" err="1">
                <a:latin typeface="Arial" panose="020B0604020202020204" pitchFamily="34" charset="0"/>
                <a:cs typeface="Arial" panose="020B0604020202020204" pitchFamily="34" charset="0"/>
              </a:rPr>
              <a:t>HRQoL</a:t>
            </a:r>
            <a:r>
              <a:rPr lang="en-GB" b="0" dirty="0">
                <a:latin typeface="Arial" panose="020B0604020202020204" pitchFamily="34" charset="0"/>
                <a:cs typeface="Arial" panose="020B0604020202020204" pitchFamily="34" charset="0"/>
              </a:rPr>
              <a:t>, health-related quality of life</a:t>
            </a:r>
            <a:endParaRPr lang="en-GB"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721603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240BD463-D209-4FAB-A722-B2AFE81AC984}" type="slidenum">
              <a:rPr kumimoji="0" lang="en-GB" sz="1200" b="0" i="0" u="none" strike="noStrike" kern="1200" cap="none" spc="0" normalizeH="0" baseline="0" noProof="0" smtClean="0">
                <a:ln>
                  <a:noFill/>
                </a:ln>
                <a:solidFill>
                  <a:prstClr val="black"/>
                </a:solidFill>
                <a:effectLst/>
                <a:uLnTx/>
                <a:uFillTx/>
                <a:latin typeface="BISansOpti"/>
                <a:ea typeface="+mn-ea"/>
                <a:cs typeface="+mn-cs"/>
              </a:rPr>
              <a:pPr marL="0" marR="0" lvl="0" indent="0" algn="r" defTabSz="910289"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BISansOpti"/>
              <a:ea typeface="+mn-ea"/>
              <a:cs typeface="+mn-cs"/>
            </a:endParaRPr>
          </a:p>
        </p:txBody>
      </p:sp>
    </p:spTree>
    <p:extLst>
      <p:ext uri="{BB962C8B-B14F-4D97-AF65-F5344CB8AC3E}">
        <p14:creationId xmlns:p14="http://schemas.microsoft.com/office/powerpoint/2010/main" val="5098369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commentaires 2"/>
          <p:cNvSpPr>
            <a:spLocks noGrp="1"/>
          </p:cNvSpPr>
          <p:nvPr>
            <p:ph type="body" idx="1"/>
          </p:nvPr>
        </p:nvSpPr>
        <p:spPr/>
        <p:txBody>
          <a:bodyPr/>
          <a:lstStyle/>
          <a:p>
            <a:r>
              <a:rPr lang="en-GB" noProof="0" dirty="0"/>
              <a:t>The most frequently reported AE in both treatment groups was </a:t>
            </a:r>
            <a:r>
              <a:rPr lang="en-GB" noProof="0" dirty="0" err="1"/>
              <a:t>diarrhea</a:t>
            </a:r>
            <a:r>
              <a:rPr lang="en-GB" noProof="0" dirty="0"/>
              <a:t>. </a:t>
            </a:r>
            <a:r>
              <a:rPr lang="en-GB" noProof="0" dirty="0" err="1"/>
              <a:t>Diarrhea</a:t>
            </a:r>
            <a:r>
              <a:rPr lang="en-GB" noProof="0" dirty="0"/>
              <a:t> was reported in 76% of patients treated with nintedanib and 32% of patients treated with placebo. Nausea, vomiting and weight and appetite decreases were also more commonly reported in patients treated with nintedanib than placebo. </a:t>
            </a:r>
          </a:p>
          <a:p>
            <a:endParaRPr lang="en-NZ" noProof="0" dirty="0"/>
          </a:p>
          <a:p>
            <a:r>
              <a:rPr lang="en-NZ" noProof="0" dirty="0"/>
              <a:t>P</a:t>
            </a:r>
            <a:r>
              <a:rPr lang="en-GB" noProof="0" dirty="0" err="1"/>
              <a:t>atients</a:t>
            </a:r>
            <a:r>
              <a:rPr lang="en-GB" noProof="0" dirty="0"/>
              <a:t> receiving nintedanib also experienced liver enzyme increases and bleeding events more frequently than those who received placebo.</a:t>
            </a:r>
          </a:p>
          <a:p>
            <a:endParaRPr lang="en-NZ" noProof="0" dirty="0"/>
          </a:p>
          <a:p>
            <a:r>
              <a:rPr lang="en-NZ" noProof="0" dirty="0"/>
              <a:t>Other adverse events measured were balanced between nintedanib and placebo.</a:t>
            </a:r>
            <a:endParaRPr lang="en-GB" noProof="0" dirty="0"/>
          </a:p>
          <a:p>
            <a:endParaRPr lang="en-GB" noProof="0" dirty="0"/>
          </a:p>
          <a:p>
            <a:r>
              <a:rPr lang="en-GB" noProof="0" dirty="0"/>
              <a:t>Source: </a:t>
            </a:r>
            <a:br>
              <a:rPr lang="en-GB" noProof="0" dirty="0"/>
            </a:br>
            <a:r>
              <a:rPr lang="en-GB" altLang="en-US" dirty="0"/>
              <a:t>Distler O </a:t>
            </a:r>
            <a:r>
              <a:rPr lang="en-GB" altLang="en-US" i="1" dirty="0"/>
              <a:t>et al. N Engl J Med </a:t>
            </a:r>
            <a:r>
              <a:rPr lang="en-GB" altLang="en-US" dirty="0"/>
              <a:t>2019;380:2518–28 except </a:t>
            </a:r>
            <a:r>
              <a:rPr lang="en-GB" noProof="0" dirty="0"/>
              <a:t>except decreased appetite, ALT increased, GGT increased, AST increased and bleeding events</a:t>
            </a:r>
            <a:r>
              <a:rPr lang="en-GB" altLang="en-US" dirty="0"/>
              <a:t> </a:t>
            </a:r>
            <a:r>
              <a:rPr lang="en-GB" noProof="0" dirty="0"/>
              <a:t>(CTR Table 15.3.1.1.1: 2)</a:t>
            </a:r>
          </a:p>
        </p:txBody>
      </p:sp>
      <p:sp>
        <p:nvSpPr>
          <p:cNvPr id="4" name="Espace réservé du numéro de diapositive 3"/>
          <p:cNvSpPr>
            <a:spLocks noGrp="1"/>
          </p:cNvSpPr>
          <p:nvPr>
            <p:ph type="sldNum" sz="quarter" idx="10"/>
          </p:nvPr>
        </p:nvSpPr>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0482EE2F-EACF-4831-9DF2-1A7ABF88A862}" type="slidenum">
              <a:rPr kumimoji="0" lang="de-DE" sz="1200" b="0" i="0" u="none" strike="noStrike" kern="1200" cap="none" spc="0" normalizeH="0" baseline="0" noProof="0" smtClean="0">
                <a:ln>
                  <a:noFill/>
                </a:ln>
                <a:solidFill>
                  <a:prstClr val="black"/>
                </a:solidFill>
                <a:effectLst/>
                <a:uLnTx/>
                <a:uFillTx/>
                <a:latin typeface="BISansOpti"/>
                <a:ea typeface="+mn-ea"/>
                <a:cs typeface="+mn-cs"/>
              </a:rPr>
              <a:pPr marL="0" marR="0" lvl="0" indent="0" algn="r" defTabSz="910289" rtl="0" eaLnBrk="1" fontAlgn="auto" latinLnBrk="0" hangingPunct="1">
                <a:lnSpc>
                  <a:spcPct val="100000"/>
                </a:lnSpc>
                <a:spcBef>
                  <a:spcPts val="0"/>
                </a:spcBef>
                <a:spcAft>
                  <a:spcPts val="0"/>
                </a:spcAft>
                <a:buClrTx/>
                <a:buSzTx/>
                <a:buFontTx/>
                <a:buNone/>
                <a:tabLst/>
                <a:defRPr/>
              </a:pPr>
              <a:t>92</a:t>
            </a:fld>
            <a:endParaRPr kumimoji="0" lang="de-DE" sz="1200" b="0" i="0" u="none" strike="noStrike" kern="1200" cap="none" spc="0" normalizeH="0" baseline="0" noProof="0" dirty="0">
              <a:ln>
                <a:noFill/>
              </a:ln>
              <a:solidFill>
                <a:prstClr val="black"/>
              </a:solidFill>
              <a:effectLst/>
              <a:uLnTx/>
              <a:uFillTx/>
              <a:latin typeface="BISansOpti"/>
              <a:ea typeface="+mn-ea"/>
              <a:cs typeface="+mn-cs"/>
            </a:endParaRPr>
          </a:p>
        </p:txBody>
      </p:sp>
      <p:sp>
        <p:nvSpPr>
          <p:cNvPr id="7" name="Slide Image Placeholder 6">
            <a:extLst>
              <a:ext uri="{FF2B5EF4-FFF2-40B4-BE49-F238E27FC236}">
                <a16:creationId xmlns:a16="http://schemas.microsoft.com/office/drawing/2014/main" id="{D129560B-C244-42D1-A0F2-25C63F8C3C29}"/>
              </a:ext>
            </a:extLst>
          </p:cNvPr>
          <p:cNvSpPr>
            <a:spLocks noGrp="1" noRot="1" noChangeAspect="1"/>
          </p:cNvSpPr>
          <p:nvPr>
            <p:ph type="sldImg"/>
          </p:nvPr>
        </p:nvSpPr>
        <p:spPr/>
      </p:sp>
    </p:spTree>
    <p:extLst>
      <p:ext uri="{BB962C8B-B14F-4D97-AF65-F5344CB8AC3E}">
        <p14:creationId xmlns:p14="http://schemas.microsoft.com/office/powerpoint/2010/main" val="37230828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r>
              <a:rPr lang="en-US"/>
              <a:t>A panel of 27 European experts (pulmonologists, rheumatologists, and internists) took part in a modified Delphi process to develop consensus statements across six key domains in the identification and management of </a:t>
            </a:r>
            <a:r>
              <a:rPr lang="en-US" err="1"/>
              <a:t>SSc</a:t>
            </a:r>
            <a:r>
              <a:rPr lang="en-US"/>
              <a:t>-ILD, specifically: 1) risk factors, 2) screening, 3) diagnosis and severity assessment, 4) treatment initiation and options, 5) disease progression, and 6) treatment escalation</a:t>
            </a:r>
            <a:r>
              <a:rPr lang="en-US" baseline="30000"/>
              <a:t>1</a:t>
            </a:r>
          </a:p>
          <a:p>
            <a:pPr marL="174056" indent="-174056" defTabSz="696224">
              <a:buFont typeface="Arial" panose="020B0604020202020204" pitchFamily="34" charset="0"/>
              <a:buChar char="•"/>
              <a:defRPr/>
            </a:pPr>
            <a:r>
              <a:rPr lang="en-US" noProof="0"/>
              <a:t>Drivers of treatment initiation include clinical guidelines, clinical experience, patient survival rate, prolongation of time to progression, symptom improvement, QoL, and treatment efficacy, safety, and tolerability</a:t>
            </a:r>
            <a:r>
              <a:rPr lang="en-US" baseline="30000"/>
              <a:t>1</a:t>
            </a:r>
            <a:endParaRPr lang="en-US" noProof="0"/>
          </a:p>
          <a:p>
            <a:pPr marL="174056" indent="-174056" defTabSz="696224">
              <a:buFont typeface="Arial" panose="020B0604020202020204" pitchFamily="34" charset="0"/>
              <a:buChar char="•"/>
              <a:defRPr/>
            </a:pPr>
            <a:r>
              <a:rPr lang="en-US" noProof="0"/>
              <a:t>All patients with severe ILD should be offered treatment</a:t>
            </a:r>
            <a:r>
              <a:rPr lang="en-US" baseline="30000"/>
              <a:t>1</a:t>
            </a:r>
            <a:endParaRPr lang="en-US" noProof="0"/>
          </a:p>
          <a:p>
            <a:pPr marL="174056" indent="-174056" defTabSz="696224">
              <a:buFont typeface="Arial" panose="020B0604020202020204" pitchFamily="34" charset="0"/>
              <a:buChar char="•"/>
              <a:defRPr/>
            </a:pPr>
            <a:r>
              <a:rPr lang="en-US" noProof="0"/>
              <a:t>Some patients might not need pharmacological treatment (</a:t>
            </a:r>
            <a:r>
              <a:rPr lang="en-US" noProof="0" err="1"/>
              <a:t>eg</a:t>
            </a:r>
            <a:r>
              <a:rPr lang="en-US" noProof="0"/>
              <a:t> patients with </a:t>
            </a:r>
            <a:r>
              <a:rPr lang="en-US" noProof="0" err="1"/>
              <a:t>SSc</a:t>
            </a:r>
            <a:r>
              <a:rPr lang="en-US" noProof="0"/>
              <a:t>-ILD considered as early, stable, or mild); however, such patients should be followed-up closely (every 3–6 months), with treatment initiated in the case of progression</a:t>
            </a:r>
            <a:r>
              <a:rPr lang="en-US" baseline="30000"/>
              <a:t>1</a:t>
            </a:r>
            <a:endParaRPr lang="en-US" noProof="0"/>
          </a:p>
          <a:p>
            <a:pPr marL="174056" indent="-174056">
              <a:buFont typeface="Arial" panose="020B0604020202020204" pitchFamily="34" charset="0"/>
              <a:buChar char="•"/>
            </a:pPr>
            <a:endParaRPr lang="en-US" baseline="30000"/>
          </a:p>
          <a:p>
            <a:pPr marL="174056" indent="-174056">
              <a:buFont typeface="Arial" panose="020B0604020202020204" pitchFamily="34" charset="0"/>
              <a:buChar char="•"/>
            </a:pPr>
            <a:endParaRPr lang="en-US" b="1"/>
          </a:p>
          <a:p>
            <a:r>
              <a:rPr lang="en-US" b="1"/>
              <a:t>Reference</a:t>
            </a:r>
          </a:p>
          <a:p>
            <a:pPr marL="232075" indent="-232075">
              <a:buFont typeface="Arial" panose="020B0604020202020204" pitchFamily="34" charset="0"/>
              <a:buAutoNum type="arabicPeriod"/>
            </a:pPr>
            <a:r>
              <a:rPr lang="en-GB"/>
              <a:t>Hoffmann-</a:t>
            </a:r>
            <a:r>
              <a:rPr lang="en-GB" err="1"/>
              <a:t>Vold</a:t>
            </a:r>
            <a:r>
              <a:rPr lang="en-GB"/>
              <a:t> A-M </a:t>
            </a:r>
            <a:r>
              <a:rPr lang="en-GB" i="1"/>
              <a:t>et al.</a:t>
            </a:r>
            <a:r>
              <a:rPr lang="en-GB"/>
              <a:t> </a:t>
            </a:r>
            <a:r>
              <a:rPr lang="en-GB" i="1"/>
              <a:t>Lancet Respir Med</a:t>
            </a:r>
            <a:r>
              <a:rPr lang="en-GB"/>
              <a:t> 2020;2:e71</a:t>
            </a:r>
            <a:r>
              <a:rPr lang="en-GB">
                <a:cs typeface="Calibri" panose="020F0502020204030204" pitchFamily="34" charset="0"/>
              </a:rPr>
              <a:t>–</a:t>
            </a:r>
            <a:r>
              <a:rPr lang="en-GB"/>
              <a:t>83</a:t>
            </a:r>
          </a:p>
          <a:p>
            <a:pPr marL="232075" indent="-232075">
              <a:buFont typeface="Arial" panose="020B0604020202020204" pitchFamily="34" charset="0"/>
              <a:buAutoNum type="arabicPeriod"/>
            </a:pPr>
            <a:endParaRPr lang="en-GB"/>
          </a:p>
          <a:p>
            <a:pPr marL="232075" indent="-232075">
              <a:buFont typeface="Arial" panose="020B0604020202020204" pitchFamily="34" charset="0"/>
              <a:buAutoNum type="arabicPeriod"/>
            </a:pPr>
            <a:endParaRPr lang="en-GB"/>
          </a:p>
          <a:p>
            <a:r>
              <a:rPr lang="en-GB" b="1" err="1"/>
              <a:t>Abbrevation</a:t>
            </a:r>
            <a:r>
              <a:rPr lang="en-GB" b="1"/>
              <a:t> </a:t>
            </a:r>
            <a:r>
              <a:rPr lang="en-US" b="1"/>
              <a:t>(in notes)</a:t>
            </a:r>
            <a:endParaRPr lang="en-GB" b="1"/>
          </a:p>
          <a:p>
            <a:pPr defTabSz="706807">
              <a:defRPr/>
            </a:pPr>
            <a:r>
              <a:rPr lang="en-US" b="0" noProof="0" err="1"/>
              <a:t>SSc</a:t>
            </a:r>
            <a:r>
              <a:rPr lang="en-US" b="0" noProof="0"/>
              <a:t>-ILD, systemic sclerosis-associated interstitial lung disease</a:t>
            </a:r>
            <a:endParaRPr lang="en-US" noProof="0"/>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5718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240BD463-D209-4FAB-A722-B2AFE81AC984}" type="slidenum">
              <a:rPr kumimoji="0" lang="en-GB" sz="1200" b="0" i="0" u="none" strike="noStrike" kern="1200" cap="none" spc="0" normalizeH="0" baseline="0" noProof="0" smtClean="0">
                <a:ln>
                  <a:noFill/>
                </a:ln>
                <a:solidFill>
                  <a:prstClr val="black"/>
                </a:solidFill>
                <a:effectLst/>
                <a:uLnTx/>
                <a:uFillTx/>
                <a:latin typeface="BISansOpti"/>
                <a:ea typeface="+mn-ea"/>
                <a:cs typeface="+mn-cs"/>
              </a:rPr>
              <a:pPr marL="0" marR="0" lvl="0" indent="0" algn="r" defTabSz="910289"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BISansOpti"/>
              <a:ea typeface="+mn-ea"/>
              <a:cs typeface="+mn-cs"/>
            </a:endParaRPr>
          </a:p>
        </p:txBody>
      </p:sp>
    </p:spTree>
    <p:extLst>
      <p:ext uri="{BB962C8B-B14F-4D97-AF65-F5344CB8AC3E}">
        <p14:creationId xmlns:p14="http://schemas.microsoft.com/office/powerpoint/2010/main" val="11094052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itchFamily="34" charset="-128"/>
              </a:rPr>
              <a:t>The pathogenic mechanisms involved in IPF are not fully understood, but a growing body of evidence suggests that fibrosis arises as a result of repeated epithelial injury, coupled with aberrant wound healing and abnormal epithelial-mesenchymal interactions. This view of the pathogenesis of IPF has replaced an older perspective in which the disease was considered to be a chronic inflammatory disorder [Selman et al, 2001; Selman and Pardo, 2006; Strieter and Mehrad, 2009; King et al, 2011a; Fernandez and Eickelberg, 2012]. </a:t>
            </a:r>
          </a:p>
          <a:p>
            <a:endParaRPr lang="en-GB" altLang="en-US" dirty="0">
              <a:ea typeface="ＭＳ Ｐゴシック" pitchFamily="34" charset="-128"/>
            </a:endParaRPr>
          </a:p>
        </p:txBody>
      </p:sp>
    </p:spTree>
    <p:extLst>
      <p:ext uri="{BB962C8B-B14F-4D97-AF65-F5344CB8AC3E}">
        <p14:creationId xmlns:p14="http://schemas.microsoft.com/office/powerpoint/2010/main" val="38921482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3" y="835025"/>
            <a:ext cx="7416801" cy="4171950"/>
          </a:xfrm>
        </p:spPr>
      </p:sp>
      <p:sp>
        <p:nvSpPr>
          <p:cNvPr id="3" name="Notes Placeholder 2"/>
          <p:cNvSpPr>
            <a:spLocks noGrp="1"/>
          </p:cNvSpPr>
          <p:nvPr>
            <p:ph type="body" idx="1"/>
          </p:nvPr>
        </p:nvSpPr>
        <p:spPr/>
        <p:txBody>
          <a:bodyPr/>
          <a:lstStyle/>
          <a:p>
            <a:r>
              <a:rPr lang="en-US" baseline="0" dirty="0"/>
              <a:t>IPF is, by definition, a progressive fibrosing ILD. A proportion of patients with other ILDs develop pulmonary fibrosis and a proportion of those patients develop </a:t>
            </a:r>
            <a:r>
              <a:rPr lang="en-GB" dirty="0"/>
              <a:t>a progressive phenotype characterised by </a:t>
            </a:r>
            <a:r>
              <a:rPr lang="en-US" sz="1200" kern="1200" dirty="0">
                <a:solidFill>
                  <a:schemeClr val="tx1"/>
                </a:solidFill>
                <a:effectLst/>
                <a:latin typeface="+mn-lt"/>
                <a:ea typeface="+mn-ea"/>
                <a:cs typeface="+mn-cs"/>
              </a:rPr>
              <a:t>increasing fibrotic abnormalities on HRCT, decline in lung function, worsening symptoms, and early mortality. Some fibrosing ILDs have a known cause, for example those related to autoimmune diseases or to specific exposures, while others have no known cause (idiopathic).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B5B6E-7B5F-4C57-8C63-774A5FEEF95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999324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7E1AB-D5A1-44AE-8892-4D3E33800C8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8910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BA74E-44AF-4270-83F5-74092A4B08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517359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INBUILD trial enrolled subjects with progressive fibrosing ILDs other than IPF. Eligible subjects had a fibrosing ILD, diagnosed by the investigator according to their usual practice, reticular abnormality with traction bronchiectasis (with or without honeycombing) of &gt;10% extent on HRCT, FVC ≥45% predicted and </a:t>
            </a:r>
            <a:r>
              <a:rPr lang="en-GB" sz="1200" kern="1200" dirty="0" err="1">
                <a:solidFill>
                  <a:schemeClr val="tx1"/>
                </a:solidFill>
                <a:effectLst/>
                <a:latin typeface="+mn-lt"/>
                <a:ea typeface="+mn-ea"/>
                <a:cs typeface="+mn-cs"/>
              </a:rPr>
              <a:t>DLco</a:t>
            </a:r>
            <a:r>
              <a:rPr lang="en-GB" sz="1200" kern="1200" dirty="0">
                <a:solidFill>
                  <a:schemeClr val="tx1"/>
                </a:solidFill>
                <a:effectLst/>
                <a:latin typeface="+mn-lt"/>
                <a:ea typeface="+mn-ea"/>
                <a:cs typeface="+mn-cs"/>
              </a:rPr>
              <a:t> ≥30% to &lt;80% predicted.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9E3AB-684B-4CAD-97F7-FDDE051B1E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678829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5850">
              <a:defRPr/>
            </a:pPr>
            <a:r>
              <a:rPr lang="en-GB" sz="1200" kern="1200" dirty="0">
                <a:solidFill>
                  <a:schemeClr val="tx1"/>
                </a:solidFill>
                <a:effectLst/>
                <a:latin typeface="+mn-lt"/>
                <a:ea typeface="+mn-ea"/>
                <a:cs typeface="+mn-cs"/>
              </a:rPr>
              <a:t>To participate in the INBUILD trial, patients were required to meet least one of these criteria for ILD progression within the 24 months before screening, despite management deemed appropriate in clinical practice. It is important to note that these criteria could have been met at any time within the 24 months before screening; for example, a patient with a relative decline in </a:t>
            </a:r>
            <a:r>
              <a:rPr lang="en-GB" sz="1200" dirty="0">
                <a:solidFill>
                  <a:schemeClr val="accent2"/>
                </a:solidFill>
              </a:rPr>
              <a:t>FVC ≥10% predicted over 6 months was eligible to be enrolled in the trial without needing to be assessed over a further 18 months. The investigator indicated which of these criteria a subject fulfilled, but data were not collected on the course of subjects’ ILD prior to enrolment in the trial. </a:t>
            </a:r>
            <a:endParaRPr lang="en-US" baseline="0" dirty="0"/>
          </a:p>
        </p:txBody>
      </p:sp>
      <p:sp>
        <p:nvSpPr>
          <p:cNvPr id="4" name="Slide Number Placeholder 3"/>
          <p:cNvSpPr>
            <a:spLocks noGrp="1"/>
          </p:cNvSpPr>
          <p:nvPr>
            <p:ph type="sldNum" sz="quarter" idx="10"/>
          </p:nvPr>
        </p:nvSpPr>
        <p:spPr>
          <a:xfrm>
            <a:off x="3910523" y="10553140"/>
            <a:ext cx="2991621" cy="557458"/>
          </a:xfrm>
          <a:prstGeom prst="rect">
            <a:avLst/>
          </a:prstGeom>
        </p:spPr>
        <p:txBody>
          <a:bodyPr/>
          <a:lstStyle/>
          <a:p>
            <a:pPr marL="0" marR="0" lvl="0" indent="0" algn="r" defTabSz="945947" rtl="0" eaLnBrk="1" fontAlgn="base" latinLnBrk="0" hangingPunct="1">
              <a:lnSpc>
                <a:spcPct val="100000"/>
              </a:lnSpc>
              <a:spcBef>
                <a:spcPct val="0"/>
              </a:spcBef>
              <a:spcAft>
                <a:spcPct val="0"/>
              </a:spcAft>
              <a:buClrTx/>
              <a:buSzTx/>
              <a:buFontTx/>
              <a:buNone/>
              <a:tabLst/>
              <a:defRPr/>
            </a:pPr>
            <a:fld id="{11679376-DE80-4BE7-90C7-6AD41DE377B9}"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Arial" panose="020B0604020202020204" pitchFamily="34" charset="0"/>
              </a:rPr>
              <a:pPr marL="0" marR="0" lvl="0" indent="0" algn="r" defTabSz="945947" rtl="0" eaLnBrk="1" fontAlgn="base" latinLnBrk="0" hangingPunct="1">
                <a:lnSpc>
                  <a:spcPct val="100000"/>
                </a:lnSpc>
                <a:spcBef>
                  <a:spcPct val="0"/>
                </a:spcBef>
                <a:spcAft>
                  <a:spcPct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877102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15031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sz="1200" kern="1200" dirty="0">
                <a:solidFill>
                  <a:schemeClr val="tx1"/>
                </a:solidFill>
                <a:effectLst/>
                <a:latin typeface="+mn-lt"/>
                <a:ea typeface="+mn-ea"/>
                <a:cs typeface="+mn-cs"/>
              </a:rPr>
              <a:t> keeping with trials of nintedanib in subjects with IPF</a:t>
            </a:r>
            <a:r>
              <a:rPr lang="en-US" dirty="0"/>
              <a:t>, patients with elevations</a:t>
            </a:r>
            <a:r>
              <a:rPr lang="en-US" baseline="0" dirty="0"/>
              <a:t> in liver enzymes, hepatic impairment, or known bleeding risk were not eligible </a:t>
            </a:r>
            <a:r>
              <a:rPr lang="en-GB" baseline="0" dirty="0"/>
              <a:t>to participate in the INBUILD trial.  </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BD463-D209-4FAB-A722-B2AFE81AC98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366982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accent2"/>
                </a:solidFill>
              </a:rPr>
              <a:t>Patients who were taking stable doses of approved medications to treat autoimmune diseases could be enrolled in the INBUILD trial, except that </a:t>
            </a:r>
            <a:r>
              <a:rPr lang="en-GB" sz="1200" kern="1200" dirty="0">
                <a:solidFill>
                  <a:schemeClr val="tx1"/>
                </a:solidFill>
                <a:effectLst/>
                <a:latin typeface="+mn-lt"/>
                <a:ea typeface="+mn-ea"/>
                <a:cs typeface="+mn-cs"/>
              </a:rPr>
              <a:t>azathioprine, cyclosporine, mycophenolate, tacrolimus, rituximab, cyclophosphamide, or oral glucocorticoids at a dose of &gt;20 mg/day were not permitted. Initiation of these medications was allowed after 6 months of the trial in cases of deterioration of ILD or autoimmune disease. It is important to note that patients whose ILD was controlled (</a:t>
            </a:r>
            <a:r>
              <a:rPr lang="en-GB" sz="1200" i="1" kern="1200" dirty="0">
                <a:solidFill>
                  <a:schemeClr val="tx1"/>
                </a:solidFill>
                <a:effectLst/>
                <a:latin typeface="+mn-lt"/>
                <a:ea typeface="+mn-ea"/>
                <a:cs typeface="+mn-cs"/>
              </a:rPr>
              <a:t>i.e.,</a:t>
            </a:r>
            <a:r>
              <a:rPr lang="en-GB" sz="1200" kern="1200" dirty="0">
                <a:solidFill>
                  <a:schemeClr val="tx1"/>
                </a:solidFill>
                <a:effectLst/>
                <a:latin typeface="+mn-lt"/>
                <a:ea typeface="+mn-ea"/>
                <a:cs typeface="+mn-cs"/>
              </a:rPr>
              <a:t> not progressing) under treatment with an immunosuppressant were not enrolled in the INBUILD trial. The aim of the trial was to determine the effects of nintedanib in patients whose ILD was progressing despite management deemed appropriate in clinical practice. Data were not collected on the medications that subjects had taken before being enrolled in the trial.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14EAB7-BC3E-413F-909F-024AE8AEA4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893262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the INBUILD trial, subjects were randomised to receive nintedanib 150 mg twice daily (bid) or placebo, stratified by fibrotic pattern on HRCT (UIP-like fibrotic pattern or other fibrotic patterns) based on central review.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each subject, the trial consisted of two parts: Part A, which comprised 52 weeks of treatment, and Part B, a variable treatment period beyond week 52 during which subjects continued to receive blinded randomised treatment until all the subjects had completed the trial. Subjects who discontinued treatment were asked to attend all visits as planned, including an end-of-treatment visit and a follow-up visit 4 weeks later. Subjects who were still on treatment at the end of Part B were eligible to enter the open-label extension study, INBUILD-ON. The second (final) database lock took place after all subjects had completed the follow-up visit or had entered INBUILD-ON.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C3327-8431-467C-BC98-57DA40C56A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293592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in other clinical trials of nintedanib, </a:t>
            </a:r>
            <a:r>
              <a:rPr lang="en-GB" sz="1200" kern="1200" dirty="0">
                <a:solidFill>
                  <a:schemeClr val="tx1"/>
                </a:solidFill>
                <a:effectLst/>
                <a:latin typeface="BISansOpti"/>
                <a:ea typeface="+mn-ea"/>
                <a:cs typeface="+mn-cs"/>
              </a:rPr>
              <a:t>dose reductions and treatment interruptions were allowed to manage adverse events.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BD463-D209-4FAB-A722-B2AFE81AC98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135831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primary</a:t>
            </a:r>
            <a:r>
              <a:rPr lang="en-GB" baseline="0" dirty="0"/>
              <a:t> endpoint was the rate of decline in FVC in mL/year assessed over 52 weeks, based on modelling a linear slope. There were two co-primary analysis populations: the overall population (all subjects) and subjects with a UIP-like fibrotic pattern on HRCT.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main secondary endpoints were the absolute change from baseline in K-BILD questionnaire total score at week 52, time to acute exacerbation of ILD or death over 52 weeks, and time to death over 52 weeks. It is important to note that the trial was not powered to show a statistically significant difference between nintedanib and placebo on these secondary endpoints.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28C86-FACB-424C-AD29-F015A939FE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313080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These are the criteria used to determine whether subjects had a UIP-like fibrotic pattern or other fibrotic patterns on HRCT.</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910523" y="10553140"/>
            <a:ext cx="2991621" cy="557458"/>
          </a:xfrm>
          <a:prstGeom prst="rect">
            <a:avLst/>
          </a:prstGeom>
        </p:spPr>
        <p:txBody>
          <a:bodyPr/>
          <a:lstStyle/>
          <a:p>
            <a:pPr marL="0" marR="0" lvl="0" indent="0" algn="r" defTabSz="945947" rtl="0" eaLnBrk="1" fontAlgn="base" latinLnBrk="0" hangingPunct="1">
              <a:lnSpc>
                <a:spcPct val="100000"/>
              </a:lnSpc>
              <a:spcBef>
                <a:spcPct val="0"/>
              </a:spcBef>
              <a:spcAft>
                <a:spcPct val="0"/>
              </a:spcAft>
              <a:buClrTx/>
              <a:buSzTx/>
              <a:buFontTx/>
              <a:buNone/>
              <a:tabLst/>
              <a:defRPr/>
            </a:pPr>
            <a:fld id="{11679376-DE80-4BE7-90C7-6AD41DE377B9}"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Arial" panose="020B0604020202020204" pitchFamily="34" charset="0"/>
              </a:rPr>
              <a:pPr marL="0" marR="0" lvl="0" indent="0" algn="r" defTabSz="945947" rtl="0" eaLnBrk="1" fontAlgn="base" latinLnBrk="0" hangingPunct="1">
                <a:lnSpc>
                  <a:spcPct val="100000"/>
                </a:lnSpc>
                <a:spcBef>
                  <a:spcPct val="0"/>
                </a:spcBef>
                <a:spcAft>
                  <a:spcPct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22858937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0289" rtl="0" eaLnBrk="1" fontAlgn="auto" latinLnBrk="0" hangingPunct="1">
              <a:lnSpc>
                <a:spcPct val="100000"/>
              </a:lnSpc>
              <a:spcBef>
                <a:spcPts val="0"/>
              </a:spcBef>
              <a:spcAft>
                <a:spcPts val="0"/>
              </a:spcAft>
              <a:buClrTx/>
              <a:buSzTx/>
              <a:buFontTx/>
              <a:buNone/>
              <a:tabLst/>
              <a:defRPr/>
            </a:pPr>
            <a:r>
              <a:rPr lang="en-GB" sz="1200" i="0" noProof="0" dirty="0">
                <a:solidFill>
                  <a:prstClr val="black"/>
                </a:solidFill>
                <a:latin typeface="BISansCond" panose="02000006050000020004" pitchFamily="2" charset="0"/>
                <a:cs typeface="Arial" pitchFamily="34" charset="0"/>
              </a:rPr>
              <a:t>A total of 663 subjects received ≥1 dose of trial medication. Over 52 weeks, 24.1% of subjects in the nintedanib group and 14.8% of subjects in the placebo group prematurely discontinued study drug. Subjects who discontinued study drug were asked to continue to attend visits as planned; 94.6% of subjects in the nintedanib group and 94.0% of subjects in the placebo group completed 52 weeks’ observation time.</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a:t>
            </a:r>
            <a:endParaRPr lang="en-GB" dirty="0"/>
          </a:p>
          <a:p>
            <a:pPr marL="0" marR="0" lvl="0" indent="0" algn="l" defTabSz="910289"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240BD463-D209-4FAB-A722-B2AFE81AC984}" type="slidenum">
              <a:rPr kumimoji="0" lang="de-DE" sz="1200" b="0" i="0" u="none" strike="noStrike" kern="1200" cap="none" spc="0" normalizeH="0" baseline="0" noProof="0" smtClean="0">
                <a:ln>
                  <a:noFill/>
                </a:ln>
                <a:solidFill>
                  <a:prstClr val="black"/>
                </a:solidFill>
                <a:effectLst/>
                <a:uLnTx/>
                <a:uFillTx/>
                <a:latin typeface="BISansOpti"/>
                <a:ea typeface="+mn-ea"/>
                <a:cs typeface="Arial" panose="020B0604020202020204" pitchFamily="34" charset="0"/>
              </a:rPr>
              <a:pPr marL="0" marR="0" lvl="0" indent="0" algn="r" defTabSz="910289" rtl="0" eaLnBrk="1" fontAlgn="auto" latinLnBrk="0" hangingPunct="1">
                <a:lnSpc>
                  <a:spcPct val="100000"/>
                </a:lnSpc>
                <a:spcBef>
                  <a:spcPts val="0"/>
                </a:spcBef>
                <a:spcAft>
                  <a:spcPts val="0"/>
                </a:spcAft>
                <a:buClrTx/>
                <a:buSzTx/>
                <a:buFontTx/>
                <a:buNone/>
                <a:tabLst/>
                <a:defRPr/>
              </a:pPr>
              <a:t>110</a:t>
            </a:fld>
            <a:endParaRPr kumimoji="0" lang="de-DE" sz="1200" b="0" i="0" u="none" strike="noStrike" kern="1200" cap="none" spc="0" normalizeH="0" baseline="0" noProof="0" dirty="0">
              <a:ln>
                <a:noFill/>
              </a:ln>
              <a:solidFill>
                <a:prstClr val="black"/>
              </a:solidFill>
              <a:effectLst/>
              <a:uLnTx/>
              <a:uFillTx/>
              <a:latin typeface="BISansOpti"/>
              <a:ea typeface="+mn-ea"/>
              <a:cs typeface="Arial" panose="020B0604020202020204" pitchFamily="34" charset="0"/>
            </a:endParaRPr>
          </a:p>
        </p:txBody>
      </p:sp>
    </p:spTree>
    <p:extLst>
      <p:ext uri="{BB962C8B-B14F-4D97-AF65-F5344CB8AC3E}">
        <p14:creationId xmlns:p14="http://schemas.microsoft.com/office/powerpoint/2010/main" val="32678175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5838" y="957263"/>
            <a:ext cx="8509001" cy="4786312"/>
          </a:xfrm>
        </p:spPr>
      </p:sp>
      <p:sp>
        <p:nvSpPr>
          <p:cNvPr id="3" name="Notes Placeholder 2"/>
          <p:cNvSpPr>
            <a:spLocks noGrp="1"/>
          </p:cNvSpPr>
          <p:nvPr>
            <p:ph type="body" idx="1"/>
          </p:nvPr>
        </p:nvSpPr>
        <p:spPr>
          <a:xfrm>
            <a:off x="681197" y="4800599"/>
            <a:ext cx="5449570" cy="3899099"/>
          </a:xfrm>
        </p:spPr>
        <p:txBody>
          <a:bodyPr/>
          <a:lstStyle/>
          <a:p>
            <a:r>
              <a:rPr lang="en-GB" sz="1200" b="0" i="0" u="none" strike="noStrike" kern="1200" baseline="0" dirty="0">
                <a:solidFill>
                  <a:schemeClr val="tx1"/>
                </a:solidFill>
                <a:latin typeface="+mn-lt"/>
                <a:ea typeface="+mn-ea"/>
                <a:cs typeface="+mn-cs"/>
              </a:rPr>
              <a:t>At baseline, the mean age of subjects in the overall population was 66 years. Approximately half of subjects were male and half were current or former smokers. Almost three-quarters of the trial population was White and almost a quarter was Asian. </a:t>
            </a:r>
          </a:p>
        </p:txBody>
      </p:sp>
      <p:sp>
        <p:nvSpPr>
          <p:cNvPr id="4" name="Slide Number Placeholder 3"/>
          <p:cNvSpPr>
            <a:spLocks noGrp="1"/>
          </p:cNvSpPr>
          <p:nvPr>
            <p:ph type="sldNum" sz="quarter" idx="10"/>
          </p:nvPr>
        </p:nvSpPr>
        <p:spPr>
          <a:xfrm>
            <a:off x="3702690" y="12123086"/>
            <a:ext cx="2831468" cy="63784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1679376-DE80-4BE7-90C7-6AD41DE377B9}" type="slidenum">
              <a:rPr kumimoji="0" lang="en-US" sz="18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111</a:t>
            </a:fld>
            <a:endParaRPr kumimoji="0" 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9367511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5838" y="957263"/>
            <a:ext cx="8509001" cy="47863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Approximately 62% of subjects had a UIP-like fibrotic pattern on HRCT. This was the result of spontaneous recruitment: the trial was not enriched for patients with a UIP-like fibrotic pattern on HRCT. At baseline, mean FVC was 69% predicted and mean </a:t>
            </a:r>
            <a:r>
              <a:rPr lang="en-GB" sz="1200" b="0" i="0" u="none" strike="noStrike" kern="1200" baseline="0" dirty="0" err="1">
                <a:solidFill>
                  <a:schemeClr val="tx1"/>
                </a:solidFill>
                <a:latin typeface="+mn-lt"/>
                <a:ea typeface="+mn-ea"/>
                <a:cs typeface="+mn-cs"/>
              </a:rPr>
              <a:t>DLco</a:t>
            </a:r>
            <a:r>
              <a:rPr lang="en-GB" sz="1200" b="0" i="0" u="none" strike="noStrike" kern="1200" baseline="0" dirty="0">
                <a:solidFill>
                  <a:schemeClr val="tx1"/>
                </a:solidFill>
                <a:latin typeface="+mn-lt"/>
                <a:ea typeface="+mn-ea"/>
                <a:cs typeface="+mn-cs"/>
              </a:rPr>
              <a:t> was 52% predicted.</a:t>
            </a:r>
          </a:p>
        </p:txBody>
      </p:sp>
      <p:sp>
        <p:nvSpPr>
          <p:cNvPr id="4" name="Slide Number Placeholder 3"/>
          <p:cNvSpPr>
            <a:spLocks noGrp="1"/>
          </p:cNvSpPr>
          <p:nvPr>
            <p:ph type="sldNum" sz="quarter" idx="10"/>
          </p:nvPr>
        </p:nvSpPr>
        <p:spPr>
          <a:xfrm>
            <a:off x="3702690" y="12123086"/>
            <a:ext cx="2831468" cy="63784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1679376-DE80-4BE7-90C7-6AD41DE377B9}" type="slidenum">
              <a:rPr kumimoji="0" lang="en-US" sz="18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112</a:t>
            </a:fld>
            <a:endParaRPr kumimoji="0" 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018836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figure shows the distribution of </a:t>
            </a:r>
            <a:r>
              <a:rPr lang="en-US" dirty="0"/>
              <a:t>ILD diagnoses </a:t>
            </a:r>
            <a:r>
              <a:rPr lang="en-GB" dirty="0"/>
              <a:t>in the overall population based on the diagnoses reported in the case report form.</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92A6E3-701D-41E6-9115-A223F6F49DE5}"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77842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IPF is a progressive disease with a poor prognosis;</a:t>
            </a:r>
            <a:r>
              <a:rPr lang="en-US" baseline="30000" noProof="0" dirty="0"/>
              <a:t>1</a:t>
            </a:r>
            <a:r>
              <a:rPr lang="en-US" noProof="0" dirty="0"/>
              <a:t> the disease is ultimately fatal, with the rate of decline and progression to death taking several clinical forms</a:t>
            </a:r>
            <a:r>
              <a:rPr lang="en-US" baseline="30000" noProof="0" dirty="0"/>
              <a:t>2</a:t>
            </a:r>
          </a:p>
          <a:p>
            <a:pPr marL="171450" indent="-171450">
              <a:buFont typeface="Arial" panose="020B0604020202020204" pitchFamily="34" charset="0"/>
              <a:buChar char="•"/>
            </a:pPr>
            <a:r>
              <a:rPr lang="en-US" noProof="0" dirty="0"/>
              <a:t>Patients with IPF experience an irreversible decline in FVC; based on data from placebo-treated IPF patients in several clinical trials, the magnitude of this decline is ~150–200 mL/year</a:t>
            </a:r>
            <a:r>
              <a:rPr lang="en-US" baseline="30000" noProof="0" dirty="0"/>
              <a:t>3</a:t>
            </a:r>
          </a:p>
          <a:p>
            <a:pPr marL="171450" indent="-171450">
              <a:buFont typeface="Arial" panose="020B0604020202020204" pitchFamily="34" charset="0"/>
              <a:buChar char="•"/>
            </a:pPr>
            <a:r>
              <a:rPr lang="en-US" baseline="0" noProof="0" dirty="0"/>
              <a:t>Declining lung function in patients with IPF is associated with worsening symptoms (eg dyspnea, cough), declining functional capacity, and deteriorating HRQoL</a:t>
            </a:r>
            <a:r>
              <a:rPr lang="en-US" baseline="30000" noProof="0" dirty="0"/>
              <a:t>4,5</a:t>
            </a:r>
          </a:p>
          <a:p>
            <a:pPr marL="171450" indent="-171450">
              <a:buFont typeface="Arial" panose="020B0604020202020204" pitchFamily="34" charset="0"/>
              <a:buChar char="•"/>
            </a:pPr>
            <a:r>
              <a:rPr lang="en-US" baseline="0" noProof="0" dirty="0"/>
              <a:t>Median life expectancy following diagnosis of IPF is 3–4 years</a:t>
            </a:r>
            <a:r>
              <a:rPr lang="en-US" baseline="30000" noProof="0" dirty="0"/>
              <a:t>6,7</a:t>
            </a:r>
          </a:p>
          <a:p>
            <a:pPr marL="514350" lvl="1" indent="-171450">
              <a:buFont typeface="Arial" panose="020B0604020202020204" pitchFamily="34" charset="0"/>
              <a:buChar char="•"/>
            </a:pPr>
            <a:r>
              <a:rPr lang="en-US" baseline="0" noProof="0" dirty="0"/>
              <a:t>Based on data from Medicare beneficiaries aged ≥65 years in the United States, the median survival time for patients with incident IPF from the time of diagnosis was 3.8 years (95% CI: 3.5, 3.8)</a:t>
            </a:r>
            <a:r>
              <a:rPr lang="en-US" baseline="30000" noProof="0" dirty="0"/>
              <a:t>6</a:t>
            </a:r>
          </a:p>
          <a:p>
            <a:pPr marL="514350" lvl="1" indent="-171450">
              <a:buFont typeface="Arial" panose="020B0604020202020204" pitchFamily="34" charset="0"/>
              <a:buChar char="•"/>
            </a:pPr>
            <a:r>
              <a:rPr lang="en-US" baseline="0" noProof="0" dirty="0"/>
              <a:t>Data from a population-based study in the United Kingdom showed a median survival time of 3.0 years (95% CI: 2.8, 3.1); one-half of patients were alive 3 years following diagnosis, with 5- and 10-year survival rates of 34% and 19%, respectively</a:t>
            </a:r>
            <a:r>
              <a:rPr lang="en-US" baseline="30000" noProof="0" dirty="0"/>
              <a:t>7</a:t>
            </a:r>
          </a:p>
          <a:p>
            <a:pPr marL="171450" lvl="0" indent="-171450">
              <a:buFont typeface="Arial" panose="020B0604020202020204" pitchFamily="34" charset="0"/>
              <a:buChar char="•"/>
            </a:pPr>
            <a:r>
              <a:rPr lang="en-US" baseline="0" noProof="0" dirty="0"/>
              <a:t>The most frequent cause of death in patients with IPF is acute exacerbation</a:t>
            </a:r>
            <a:r>
              <a:rPr lang="en-US" baseline="30000" noProof="0" dirty="0"/>
              <a:t>8,9</a:t>
            </a:r>
          </a:p>
          <a:p>
            <a:pPr marL="171450" indent="-171450">
              <a:buFont typeface="Arial" panose="020B0604020202020204" pitchFamily="34" charset="0"/>
              <a:buChar char="•"/>
            </a:pPr>
            <a:endParaRPr lang="en-US" noProof="0" dirty="0"/>
          </a:p>
          <a:p>
            <a:pPr marL="0" indent="0">
              <a:buFont typeface="Arial" panose="020B0604020202020204" pitchFamily="34" charset="0"/>
              <a:buNone/>
            </a:pPr>
            <a:r>
              <a:rPr lang="en-US" b="1" noProof="0" dirty="0"/>
              <a:t>References</a:t>
            </a:r>
          </a:p>
          <a:p>
            <a:pPr marL="228600" indent="-228600">
              <a:buFont typeface="+mj-lt"/>
              <a:buAutoNum type="arabicPeriod"/>
            </a:pPr>
            <a:r>
              <a:rPr lang="en-US" b="0" noProof="0" dirty="0"/>
              <a:t>Maher TM, Strek ME. </a:t>
            </a:r>
            <a:r>
              <a:rPr lang="en-US" b="0" i="1" noProof="0" dirty="0"/>
              <a:t>Respir Res</a:t>
            </a:r>
            <a:r>
              <a:rPr lang="en-US" b="0" noProof="0" dirty="0"/>
              <a:t> 2019;20:205. </a:t>
            </a:r>
          </a:p>
          <a:p>
            <a:pPr marL="228600" indent="-228600">
              <a:buFont typeface="+mj-lt"/>
              <a:buAutoNum type="arabicPeriod"/>
            </a:pPr>
            <a:r>
              <a:rPr lang="en-US" b="0" noProof="0" dirty="0"/>
              <a:t>Ley B </a:t>
            </a:r>
            <a:r>
              <a:rPr lang="en-US" b="0" i="1" noProof="0" dirty="0"/>
              <a:t>et al. Am J Respir Crit Care Med</a:t>
            </a:r>
            <a:r>
              <a:rPr lang="en-US" b="0" noProof="0" dirty="0"/>
              <a:t> 2011;183:431–40</a:t>
            </a:r>
          </a:p>
          <a:p>
            <a:pPr marL="228600" indent="-228600">
              <a:buFont typeface="+mj-lt"/>
              <a:buAutoNum type="arabicPeriod"/>
            </a:pPr>
            <a:r>
              <a:rPr lang="en-US" b="0" noProof="0" dirty="0"/>
              <a:t>Raghu G. </a:t>
            </a:r>
            <a:r>
              <a:rPr lang="en-US" b="0" i="1" noProof="0" dirty="0"/>
              <a:t>Eur Respir J</a:t>
            </a:r>
            <a:r>
              <a:rPr lang="en-US" b="0" noProof="0" dirty="0"/>
              <a:t> 2017;50:1701209</a:t>
            </a:r>
          </a:p>
          <a:p>
            <a:pPr marL="228600" indent="-228600">
              <a:buFont typeface="+mj-lt"/>
              <a:buAutoNum type="arabicPeriod"/>
            </a:pPr>
            <a:r>
              <a:rPr lang="en-US" b="0" noProof="0" dirty="0"/>
              <a:t>Kreuter M </a:t>
            </a:r>
            <a:r>
              <a:rPr lang="en-US" b="0" i="1" noProof="0" dirty="0"/>
              <a:t>et al. Respir Res</a:t>
            </a:r>
            <a:r>
              <a:rPr lang="en-US" b="0" noProof="0" dirty="0"/>
              <a:t> 2017;18:139</a:t>
            </a:r>
          </a:p>
          <a:p>
            <a:pPr marL="228600" indent="-228600">
              <a:buFont typeface="+mj-lt"/>
              <a:buAutoNum type="arabicPeriod"/>
            </a:pPr>
            <a:r>
              <a:rPr lang="en-US" b="0" noProof="0" dirty="0"/>
              <a:t>Olson AL </a:t>
            </a:r>
            <a:r>
              <a:rPr lang="en-US" b="0" i="1" noProof="0" dirty="0"/>
              <a:t>et al. Patient Relat Outcome Meas</a:t>
            </a:r>
            <a:r>
              <a:rPr lang="en-US" b="0" noProof="0" dirty="0"/>
              <a:t> 2016;7:29–35</a:t>
            </a:r>
          </a:p>
          <a:p>
            <a:pPr marL="228600" indent="-228600">
              <a:buFont typeface="+mj-lt"/>
              <a:buAutoNum type="arabicPeriod"/>
            </a:pPr>
            <a:r>
              <a:rPr lang="en-US" b="0" noProof="0" dirty="0"/>
              <a:t>Raghu G </a:t>
            </a:r>
            <a:r>
              <a:rPr lang="en-US" b="0" i="1" noProof="0" dirty="0"/>
              <a:t>et al. Lancet Respir Med</a:t>
            </a:r>
            <a:r>
              <a:rPr lang="en-US" b="0" noProof="0" dirty="0"/>
              <a:t> 2014;2:566–72</a:t>
            </a:r>
          </a:p>
          <a:p>
            <a:pPr marL="228600" indent="-228600">
              <a:buFont typeface="+mj-lt"/>
              <a:buAutoNum type="arabicPeriod"/>
            </a:pPr>
            <a:r>
              <a:rPr lang="en-US" b="0" noProof="0" dirty="0"/>
              <a:t>Strongman H </a:t>
            </a:r>
            <a:r>
              <a:rPr lang="en-US" b="0" i="1" noProof="0" dirty="0"/>
              <a:t>et al. Adv Ther</a:t>
            </a:r>
            <a:r>
              <a:rPr lang="en-US" b="0" noProof="0" dirty="0"/>
              <a:t> 2018;35:724–36</a:t>
            </a:r>
          </a:p>
          <a:p>
            <a:pPr marL="228600" indent="-228600">
              <a:buFont typeface="+mj-lt"/>
              <a:buAutoNum type="arabicPeriod"/>
            </a:pPr>
            <a:r>
              <a:rPr lang="en-US" b="0" noProof="0" dirty="0"/>
              <a:t>Daniels CE </a:t>
            </a:r>
            <a:r>
              <a:rPr lang="en-US" b="0" i="1" noProof="0" dirty="0"/>
              <a:t>et al. Eur Respir J</a:t>
            </a:r>
            <a:r>
              <a:rPr lang="en-US" b="0" noProof="0" dirty="0"/>
              <a:t> 2008;32:170–4</a:t>
            </a:r>
          </a:p>
          <a:p>
            <a:pPr marL="228600" indent="-228600">
              <a:buFont typeface="+mj-lt"/>
              <a:buAutoNum type="arabicPeriod"/>
            </a:pPr>
            <a:r>
              <a:rPr lang="en-US" b="0" noProof="0" dirty="0"/>
              <a:t>Natsuizaka M </a:t>
            </a:r>
            <a:r>
              <a:rPr lang="en-US" b="0" i="1" noProof="0" dirty="0"/>
              <a:t>et al. Am J Respir Crit Care Med</a:t>
            </a:r>
            <a:r>
              <a:rPr lang="en-US" b="0" noProof="0" dirty="0"/>
              <a:t> 2014;190:773–9</a:t>
            </a:r>
          </a:p>
          <a:p>
            <a:pPr marL="0" indent="0">
              <a:buFont typeface="Arial" panose="020B0604020202020204" pitchFamily="34" charset="0"/>
              <a:buNone/>
            </a:pPr>
            <a:endParaRPr lang="en-US" b="1" noProof="0" dirty="0"/>
          </a:p>
          <a:p>
            <a:pPr marL="0" indent="0">
              <a:buFont typeface="Arial" panose="020B0604020202020204" pitchFamily="34" charset="0"/>
              <a:buNone/>
            </a:pPr>
            <a:r>
              <a:rPr lang="en-US" b="1" noProof="0" dirty="0"/>
              <a:t>Abbreviations (in notes)</a:t>
            </a:r>
          </a:p>
          <a:p>
            <a:pPr marL="0" indent="0">
              <a:buFont typeface="Arial" panose="020B0604020202020204" pitchFamily="34" charset="0"/>
              <a:buNone/>
            </a:pPr>
            <a:r>
              <a:rPr lang="en-US" b="0" noProof="0" dirty="0"/>
              <a:t>CI, confidence interval; FVC, forced vital capacity; HRQoL, health-related quality of life; IPF, idiopathic pulmonary fibrosis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94706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Subjects in the INBUILD trial were grouped into five pre-specified groups based on ILD diagnosis. </a:t>
            </a:r>
            <a:r>
              <a:rPr lang="en-US" sz="1200" b="0" i="0" u="none" strike="noStrike" kern="1200" baseline="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he most frequent ILD diagnoses were chronic hypersensitivity pneumonitis and autoimmune ILDs.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ECEE00-0339-40B4-A6CA-D9AFF3E0098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735323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At baseline, approximately 54% of subjects in the INBUILD trial were taking glucocorticoids, 12% were taking </a:t>
            </a:r>
            <a:r>
              <a:rPr kumimoji="0" lang="en-GB" sz="1200" b="0"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non-biologic DMARDs and 3% were taking biologic DMARDs.</a:t>
            </a:r>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6A86-C850-49F1-B90A-8C9EE82D22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775923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BA74E-44AF-4270-83F5-74092A4B08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916481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BISansOpti"/>
                <a:ea typeface="+mn-ea"/>
                <a:cs typeface="+mn-cs"/>
              </a:rPr>
              <a:t>This slide shows the primary endpoint results in the co-primary analysis populations. In the overall population, nintedanib reduced the rate of decline in FVC over 52 weeks (mL/year) by 57% compared with placebo. In subjects with a UIP-like fibrotic pattern on HRCT, nintedanib reduced the rate of decline in FVC over 52 weeks (mL/year) by 61% compared with placebo.</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BISansOpti"/>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240BD463-D209-4FAB-A722-B2AFE81AC984}" type="slidenum">
              <a:rPr kumimoji="0" lang="de-DE" sz="1200" b="0" i="0" u="none" strike="noStrike" kern="1200" cap="none" spc="0" normalizeH="0" baseline="0" noProof="0" smtClean="0">
                <a:ln>
                  <a:noFill/>
                </a:ln>
                <a:solidFill>
                  <a:prstClr val="black"/>
                </a:solidFill>
                <a:effectLst/>
                <a:uLnTx/>
                <a:uFillTx/>
                <a:latin typeface="BISansOpti"/>
                <a:ea typeface="+mn-ea"/>
                <a:cs typeface="Arial" panose="020B0604020202020204" pitchFamily="34" charset="0"/>
              </a:rPr>
              <a:pPr marL="0" marR="0" lvl="0" indent="0" algn="r" defTabSz="910289" rtl="0" eaLnBrk="1" fontAlgn="auto" latinLnBrk="0" hangingPunct="1">
                <a:lnSpc>
                  <a:spcPct val="100000"/>
                </a:lnSpc>
                <a:spcBef>
                  <a:spcPts val="0"/>
                </a:spcBef>
                <a:spcAft>
                  <a:spcPts val="0"/>
                </a:spcAft>
                <a:buClrTx/>
                <a:buSzTx/>
                <a:buFontTx/>
                <a:buNone/>
                <a:tabLst/>
                <a:defRPr/>
              </a:pPr>
              <a:t>117</a:t>
            </a:fld>
            <a:endParaRPr kumimoji="0" lang="de-DE" sz="1200" b="0" i="0" u="none" strike="noStrike" kern="1200" cap="none" spc="0" normalizeH="0" baseline="0" noProof="0" dirty="0">
              <a:ln>
                <a:noFill/>
              </a:ln>
              <a:solidFill>
                <a:prstClr val="black"/>
              </a:solidFill>
              <a:effectLst/>
              <a:uLnTx/>
              <a:uFillTx/>
              <a:latin typeface="BISansOpti"/>
              <a:ea typeface="+mn-ea"/>
              <a:cs typeface="Arial" panose="020B0604020202020204" pitchFamily="34" charset="0"/>
            </a:endParaRPr>
          </a:p>
        </p:txBody>
      </p:sp>
    </p:spTree>
    <p:extLst>
      <p:ext uri="{BB962C8B-B14F-4D97-AF65-F5344CB8AC3E}">
        <p14:creationId xmlns:p14="http://schemas.microsoft.com/office/powerpoint/2010/main" val="40773145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0289"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BISansOpti"/>
                <a:ea typeface="+mn-ea"/>
                <a:cs typeface="+mn-cs"/>
              </a:rPr>
              <a:t>T</a:t>
            </a:r>
            <a:r>
              <a:rPr lang="en-GB" sz="1200" b="0" i="0" u="none" strike="noStrike" kern="1200" baseline="0" dirty="0">
                <a:solidFill>
                  <a:schemeClr val="tx1"/>
                </a:solidFill>
                <a:latin typeface="+mn-lt"/>
                <a:ea typeface="+mn-ea"/>
                <a:cs typeface="+mn-cs"/>
              </a:rPr>
              <a:t>he curves of observed change from baseline in FVC in the nintedanib and placebo groups separated early and continued to diverge, both in the overall population and in subjects with a UIP-like fibrotic pattern on HRCT.</a:t>
            </a:r>
            <a:endParaRPr lang="de-CH" dirty="0"/>
          </a:p>
        </p:txBody>
      </p:sp>
      <p:sp>
        <p:nvSpPr>
          <p:cNvPr id="4" name="Foliennummernplatzhalter 3"/>
          <p:cNvSpPr>
            <a:spLocks noGrp="1"/>
          </p:cNvSpPr>
          <p:nvPr>
            <p:ph type="sldNum" sz="quarter" idx="10"/>
          </p:nvPr>
        </p:nvSpPr>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240BD463-D209-4FAB-A722-B2AFE81AC984}" type="slidenum">
              <a:rPr kumimoji="0" lang="de-DE" sz="1200" b="0" i="0" u="none" strike="noStrike" kern="1200" cap="none" spc="0" normalizeH="0" baseline="0" noProof="0" smtClean="0">
                <a:ln>
                  <a:noFill/>
                </a:ln>
                <a:solidFill>
                  <a:prstClr val="black"/>
                </a:solidFill>
                <a:effectLst/>
                <a:uLnTx/>
                <a:uFillTx/>
                <a:latin typeface="BISansOpti"/>
                <a:ea typeface="+mn-ea"/>
                <a:cs typeface="Arial" panose="020B0604020202020204" pitchFamily="34" charset="0"/>
              </a:rPr>
              <a:pPr marL="0" marR="0" lvl="0" indent="0" algn="r" defTabSz="910289" rtl="0" eaLnBrk="1" fontAlgn="auto" latinLnBrk="0" hangingPunct="1">
                <a:lnSpc>
                  <a:spcPct val="100000"/>
                </a:lnSpc>
                <a:spcBef>
                  <a:spcPts val="0"/>
                </a:spcBef>
                <a:spcAft>
                  <a:spcPts val="0"/>
                </a:spcAft>
                <a:buClrTx/>
                <a:buSzTx/>
                <a:buFontTx/>
                <a:buNone/>
                <a:tabLst/>
                <a:defRPr/>
              </a:pPr>
              <a:t>118</a:t>
            </a:fld>
            <a:endParaRPr kumimoji="0" lang="de-DE" sz="1200" b="0" i="0" u="none" strike="noStrike" kern="1200" cap="none" spc="0" normalizeH="0" baseline="0" noProof="0" dirty="0">
              <a:ln>
                <a:noFill/>
              </a:ln>
              <a:solidFill>
                <a:prstClr val="black"/>
              </a:solidFill>
              <a:effectLst/>
              <a:uLnTx/>
              <a:uFillTx/>
              <a:latin typeface="BISansOpti"/>
              <a:ea typeface="+mn-ea"/>
              <a:cs typeface="Arial" panose="020B0604020202020204" pitchFamily="34" charset="0"/>
            </a:endParaRPr>
          </a:p>
        </p:txBody>
      </p:sp>
    </p:spTree>
    <p:extLst>
      <p:ext uri="{BB962C8B-B14F-4D97-AF65-F5344CB8AC3E}">
        <p14:creationId xmlns:p14="http://schemas.microsoft.com/office/powerpoint/2010/main" val="42676621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In the placebo group, the rate of decline in FVC in subjects with a UIP-like fibrotic pattern on HRCT was greater than in subjects with other fibrotic patterns on HRCT. However, the relative reduction in the rate of FVC decline with nintedanib versus placebo was similar irrespective of whether subjects had a UIP-like fibrotic pattern or other fibrotic patterns on HRCT.  </a:t>
            </a:r>
            <a:endParaRPr lang="en-GB" sz="1200" kern="1200" dirty="0">
              <a:solidFill>
                <a:schemeClr val="tx1"/>
              </a:solidFill>
              <a:effectLst/>
              <a:latin typeface="BISansOpti"/>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240BD463-D209-4FAB-A722-B2AFE81AC984}" type="slidenum">
              <a:rPr kumimoji="0" lang="de-DE" sz="1200" b="0" i="0" u="none" strike="noStrike" kern="1200" cap="none" spc="0" normalizeH="0" baseline="0" noProof="0" smtClean="0">
                <a:ln>
                  <a:noFill/>
                </a:ln>
                <a:solidFill>
                  <a:prstClr val="black"/>
                </a:solidFill>
                <a:effectLst/>
                <a:uLnTx/>
                <a:uFillTx/>
                <a:latin typeface="BISansOpti"/>
                <a:ea typeface="+mn-ea"/>
                <a:cs typeface="Arial" panose="020B0604020202020204" pitchFamily="34" charset="0"/>
              </a:rPr>
              <a:pPr marL="0" marR="0" lvl="0" indent="0" algn="r" defTabSz="910289" rtl="0" eaLnBrk="1" fontAlgn="auto" latinLnBrk="0" hangingPunct="1">
                <a:lnSpc>
                  <a:spcPct val="100000"/>
                </a:lnSpc>
                <a:spcBef>
                  <a:spcPts val="0"/>
                </a:spcBef>
                <a:spcAft>
                  <a:spcPts val="0"/>
                </a:spcAft>
                <a:buClrTx/>
                <a:buSzTx/>
                <a:buFontTx/>
                <a:buNone/>
                <a:tabLst/>
                <a:defRPr/>
              </a:pPr>
              <a:t>119</a:t>
            </a:fld>
            <a:endParaRPr kumimoji="0" lang="de-DE" sz="1200" b="0" i="0" u="none" strike="noStrike" kern="1200" cap="none" spc="0" normalizeH="0" baseline="0" noProof="0" dirty="0">
              <a:ln>
                <a:noFill/>
              </a:ln>
              <a:solidFill>
                <a:prstClr val="black"/>
              </a:solidFill>
              <a:effectLst/>
              <a:uLnTx/>
              <a:uFillTx/>
              <a:latin typeface="BISansOpti"/>
              <a:ea typeface="+mn-ea"/>
              <a:cs typeface="Arial" panose="020B0604020202020204" pitchFamily="34" charset="0"/>
            </a:endParaRPr>
          </a:p>
        </p:txBody>
      </p:sp>
    </p:spTree>
    <p:extLst>
      <p:ext uri="{BB962C8B-B14F-4D97-AF65-F5344CB8AC3E}">
        <p14:creationId xmlns:p14="http://schemas.microsoft.com/office/powerpoint/2010/main" val="36070728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INBUILD trial was not designed to study patients with specific diagnoses, but pre-specified subgroup analyses suggested that the effect of nintedanib on reducing the rate of decline in FVC was consistent across the five subgroups based on ILD diagnoses. The treatment-by-subgroup-by-time interaction p-value of 0.41 indicated that there was no evidence of heterogeneity </a:t>
            </a:r>
            <a:r>
              <a:rPr lang="en-GB" sz="1200" kern="1200" dirty="0">
                <a:solidFill>
                  <a:schemeClr val="tx1"/>
                </a:solidFill>
                <a:effectLst/>
                <a:latin typeface="+mn-lt"/>
                <a:ea typeface="+mn-ea"/>
                <a:cs typeface="+mn-cs"/>
              </a:rPr>
              <a:t>in the treatment effect of nintedanib among these subgroups.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C7E1AB-D5A1-44AE-8892-4D3E33800C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1672901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effect of nintedanib versus placebo on reducing the rate of decline in FVC over 52 weeks was consistent across pre-specified subgroups by sex, age, race, and FVC % predicted at baseline.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4F56CA-AED7-4A6A-8A0F-E298C8BB79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740594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Compared with placebo, nintedanib reduced the rate of decline in FVC over 52 weeks across subgroups by baseline </a:t>
            </a:r>
            <a:r>
              <a:rPr lang="en-GB" sz="1200" dirty="0">
                <a:solidFill>
                  <a:prstClr val="white"/>
                </a:solidFill>
                <a:latin typeface="Arial" panose="020B0604020202020204" pitchFamily="34" charset="0"/>
                <a:cs typeface="Arial" panose="020B0604020202020204" pitchFamily="34" charset="0"/>
              </a:rPr>
              <a:t>FVC less than or equal to 5</a:t>
            </a:r>
            <a:r>
              <a:rPr lang="en-GB" sz="1200" b="0" i="0" u="none" strike="noStrike" kern="1200" baseline="0" dirty="0">
                <a:solidFill>
                  <a:schemeClr val="tx1"/>
                </a:solidFill>
                <a:latin typeface="+mn-lt"/>
                <a:ea typeface="+mn-ea"/>
                <a:cs typeface="+mn-cs"/>
              </a:rPr>
              <a:t>0% predicted, between 50 and 70% predicted, and over 70% predicted. The treatment-by-subgroup-by-time interaction p-value of 0.75 indicated that there was no evidence of heterogeneity </a:t>
            </a:r>
            <a:r>
              <a:rPr lang="en-GB" sz="1200" kern="1200" dirty="0">
                <a:solidFill>
                  <a:schemeClr val="tx1"/>
                </a:solidFill>
                <a:effectLst/>
                <a:latin typeface="+mn-lt"/>
                <a:ea typeface="+mn-ea"/>
                <a:cs typeface="+mn-cs"/>
              </a:rPr>
              <a:t>in the treatment effect of nintedanib among these subgroups.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978DF-75B2-4AA0-AB85-FAEB4E7007D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2301828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effect of nintedanib versus placebo on reducing the rate of decline in FVC over 52 weeks was consistent between subgroups by use of </a:t>
            </a:r>
            <a:r>
              <a:rPr lang="en-GB" sz="1200" b="0" i="0" u="none" strike="noStrike" kern="1200" baseline="0" dirty="0">
                <a:solidFill>
                  <a:schemeClr val="tx1"/>
                </a:solidFill>
                <a:latin typeface="+mn-lt"/>
                <a:ea typeface="+mn-ea"/>
                <a:cs typeface="+mn-cs"/>
              </a:rPr>
              <a:t>DMARDs and/or glucocorticoids (corticosteroids) at baseline. </a:t>
            </a:r>
          </a:p>
        </p:txBody>
      </p:sp>
    </p:spTree>
    <p:extLst>
      <p:ext uri="{BB962C8B-B14F-4D97-AF65-F5344CB8AC3E}">
        <p14:creationId xmlns:p14="http://schemas.microsoft.com/office/powerpoint/2010/main" val="1350187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a:t>Per guidelines issued by the American Thoracic Society / European Respiratory Society / Japanese Respiratory Society / Latin American Thoracic Society in 2018, a diagnosis of IPF should be based on clinical, radiologic, and histopathologic findings, and should be accomplished by multidisciplinary discussion</a:t>
            </a:r>
            <a:r>
              <a:rPr lang="en-US" baseline="30000" noProof="0" dirty="0"/>
              <a:t>1</a:t>
            </a:r>
          </a:p>
          <a:p>
            <a:pPr marL="514350" lvl="1" indent="-171450">
              <a:buFont typeface="Arial" panose="020B0604020202020204" pitchFamily="34" charset="0"/>
              <a:buChar char="•"/>
            </a:pPr>
            <a:r>
              <a:rPr lang="en-US" noProof="0" dirty="0"/>
              <a:t>A diagnosis of IPF is made based on specific combinations of HRCT and histopathologic patterns in patients in whom a specific diagnosis cannot be made or in whom no potential cause for ILD can be identified</a:t>
            </a:r>
          </a:p>
          <a:p>
            <a:pPr marL="514350" lvl="1" indent="-171450">
              <a:buFont typeface="Arial" panose="020B0604020202020204" pitchFamily="34" charset="0"/>
              <a:buChar char="•"/>
            </a:pPr>
            <a:r>
              <a:rPr lang="en-US" noProof="0" dirty="0"/>
              <a:t>Multidisciplinary discussion is recommended to help make the most appropriate diagnosis for the patient (IPF or otherwise); multidisciplinary discussion could consist of interaction between pulmonologists, radiologists, pathologists and (on a case-by-case basis) rheumatologists</a:t>
            </a:r>
          </a:p>
          <a:p>
            <a:pPr marL="171450" lvl="0" indent="-171450">
              <a:buFont typeface="Arial" panose="020B0604020202020204" pitchFamily="34" charset="0"/>
              <a:buChar char="•"/>
            </a:pPr>
            <a:r>
              <a:rPr lang="en-US" noProof="0" dirty="0"/>
              <a:t>Since IPF is a fatal disease, an accurate and early diagnosis is of high importance</a:t>
            </a:r>
            <a:r>
              <a:rPr lang="en-US" baseline="30000" noProof="0" dirty="0"/>
              <a:t>2</a:t>
            </a:r>
          </a:p>
          <a:p>
            <a:pPr marL="514350" lvl="1" indent="-171450">
              <a:buFont typeface="Arial" panose="020B0604020202020204" pitchFamily="34" charset="0"/>
              <a:buChar char="•"/>
            </a:pPr>
            <a:r>
              <a:rPr lang="en-US" noProof="0" dirty="0"/>
              <a:t>Late IPF diagnosis is consistently associated with a worse prognosis</a:t>
            </a:r>
          </a:p>
          <a:p>
            <a:pPr marL="514350" lvl="1" indent="-171450">
              <a:buFont typeface="Arial" panose="020B0604020202020204" pitchFamily="34" charset="0"/>
              <a:buChar char="•"/>
            </a:pPr>
            <a:r>
              <a:rPr lang="en-US" noProof="0" dirty="0"/>
              <a:t>Early diagnosis allows for early treatment, the importance of which is underscored by the irreversible lung damage caused by disease progression</a:t>
            </a:r>
          </a:p>
          <a:p>
            <a:pPr marL="514350" lvl="1" indent="-171450">
              <a:buFont typeface="Arial" panose="020B0604020202020204" pitchFamily="34" charset="0"/>
              <a:buChar char="•"/>
            </a:pPr>
            <a:r>
              <a:rPr lang="en-US" noProof="0" dirty="0"/>
              <a:t>Early treatment is desirable because IPF evolution is unpredictable; even in patients with slow disease progression, events that worsen disease prognosis (eg acute exacerbation) can occur</a:t>
            </a:r>
          </a:p>
          <a:p>
            <a:pPr marL="514350" lvl="1" indent="-171450">
              <a:buFont typeface="Arial" panose="020B0604020202020204" pitchFamily="34" charset="0"/>
              <a:buChar char="•"/>
            </a:pPr>
            <a:endParaRPr lang="en-US" noProof="0" dirty="0"/>
          </a:p>
          <a:p>
            <a:pPr marL="0" indent="0">
              <a:buFont typeface="Arial" panose="020B0604020202020204" pitchFamily="34" charset="0"/>
              <a:buNone/>
            </a:pPr>
            <a:r>
              <a:rPr lang="en-US" b="1" noProof="0" dirty="0"/>
              <a:t>References</a:t>
            </a:r>
          </a:p>
          <a:p>
            <a:pPr marL="228600" indent="-228600">
              <a:buFont typeface="+mj-lt"/>
              <a:buAutoNum type="arabicPeriod"/>
            </a:pPr>
            <a:r>
              <a:rPr lang="en-US" b="0" noProof="0" dirty="0"/>
              <a:t>Raghu G et al.</a:t>
            </a:r>
            <a:r>
              <a:rPr lang="en-US" b="0" i="1" noProof="0" dirty="0"/>
              <a:t> Am J Respir Crit Care Med</a:t>
            </a:r>
            <a:r>
              <a:rPr lang="en-US" b="0" noProof="0" dirty="0"/>
              <a:t> 2018;198:e44–e68</a:t>
            </a:r>
          </a:p>
          <a:p>
            <a:pPr marL="228600" indent="-228600">
              <a:buFont typeface="+mj-lt"/>
              <a:buAutoNum type="arabicPeriod"/>
            </a:pPr>
            <a:r>
              <a:rPr lang="en-US" b="0" noProof="0" dirty="0"/>
              <a:t>Molina-Molina M </a:t>
            </a:r>
            <a:r>
              <a:rPr lang="en-US" b="0" i="1" noProof="0" dirty="0"/>
              <a:t>et al. Exp Rev Resp Med</a:t>
            </a:r>
            <a:r>
              <a:rPr lang="en-US" b="0" noProof="0" dirty="0"/>
              <a:t> 2018;12:537–9</a:t>
            </a:r>
          </a:p>
          <a:p>
            <a:pPr marL="0" indent="0">
              <a:buFont typeface="Arial" panose="020B0604020202020204" pitchFamily="34" charset="0"/>
              <a:buNone/>
            </a:pPr>
            <a:endParaRPr lang="en-US" b="1" noProof="0" dirty="0"/>
          </a:p>
          <a:p>
            <a:pPr marL="0" indent="0">
              <a:buFont typeface="Arial" panose="020B0604020202020204" pitchFamily="34" charset="0"/>
              <a:buNone/>
            </a:pPr>
            <a:r>
              <a:rPr lang="en-US" b="1" noProof="0" dirty="0"/>
              <a:t>Abbreviations (in notes)</a:t>
            </a:r>
          </a:p>
          <a:p>
            <a:pPr marL="0" indent="0">
              <a:buFont typeface="Arial" panose="020B0604020202020204" pitchFamily="34" charset="0"/>
              <a:buNone/>
            </a:pPr>
            <a:r>
              <a:rPr lang="en-US" b="0" noProof="0" dirty="0"/>
              <a:t>HRCT, high-resolution computed tomography; IPF, idiopathic pulmonary fibrosis; ILD, interstitial lung disease</a:t>
            </a:r>
            <a:endParaRPr lang="en-US" noProof="0" dirty="0"/>
          </a:p>
          <a:p>
            <a:pPr marL="171450" lvl="0" indent="-171450">
              <a:buFont typeface="Arial" panose="020B0604020202020204" pitchFamily="34" charset="0"/>
              <a:buChar char="•"/>
            </a:pPr>
            <a:endParaRPr lang="en-US" noProof="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33C6C5-87B5-45AE-B58B-4791ED7D3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8086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week 52, fewer subjects treated with nintedanib than placebo had an absolute decline from baseline in FVC of greater than 5% or 10% predicted.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4F56CA-AED7-4A6A-8A0F-E298C8BB79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145827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the overall population, the hazard ratio for the risk of acute exacerbation or death in subjects treated with nintedanib versus placebo was 0.67. </a:t>
            </a: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C7E1AB-D5A1-44AE-8892-4D3E33800C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2362183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Similarly, in </a:t>
            </a:r>
            <a:r>
              <a:rPr lang="en-US" dirty="0"/>
              <a:t>subjects with a UIP-like fibrotic pattern on HRCT</a:t>
            </a:r>
            <a:r>
              <a:rPr lang="en-GB" sz="1200" kern="1200" dirty="0">
                <a:solidFill>
                  <a:schemeClr val="tx1"/>
                </a:solidFill>
                <a:effectLst/>
                <a:latin typeface="+mn-lt"/>
                <a:ea typeface="+mn-ea"/>
                <a:cs typeface="+mn-cs"/>
              </a:rPr>
              <a:t>, the hazard ratio for the risk of acute exacerbation or death in subjects treated with nintedanib versus placebo was 0.62. </a:t>
            </a: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C7E1AB-D5A1-44AE-8892-4D3E33800C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043662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the overall population, the hazard ratio for the risk of ILD progression (defined as an absolute decline in FVC ≥10% predicted) or death in subjects treated with nintedanib versus placebo was 0.66. </a:t>
            </a: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C7E1AB-D5A1-44AE-8892-4D3E33800C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8522933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Similarly, in </a:t>
            </a:r>
            <a:r>
              <a:rPr lang="en-US" dirty="0"/>
              <a:t>subjects with a UIP-like fibrotic pattern on HRCT</a:t>
            </a:r>
            <a:r>
              <a:rPr lang="en-GB" sz="1200" kern="1200" dirty="0">
                <a:solidFill>
                  <a:schemeClr val="tx1"/>
                </a:solidFill>
                <a:effectLst/>
                <a:latin typeface="+mn-lt"/>
                <a:ea typeface="+mn-ea"/>
                <a:cs typeface="+mn-cs"/>
              </a:rPr>
              <a:t>, the hazard ratio for the risk of ILD progression or death in subjects treated with nintedanib versus placebo was 0.69. </a:t>
            </a: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C7E1AB-D5A1-44AE-8892-4D3E33800C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2604759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overall population, the proportions of subjects with severe adverse events and with serious adverse events over 52 weeks were similar between the nintedanib and placebo groups. A greater proportion of subjects treated with nintedanib than placebo had adverse events that led to permanent discontinuation of study drug over 52 weeks (19.6% vs 10.3%).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0F3900-753A-478F-A5DC-049B2B93DD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5888425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5838" y="957263"/>
            <a:ext cx="8509001" cy="47863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Across trials, the most frequently reported adverse event in subjects treated with nintedanib was </a:t>
            </a:r>
            <a:r>
              <a:rPr lang="en-US" noProof="0" dirty="0" err="1"/>
              <a:t>diarrhoea</a:t>
            </a:r>
            <a:r>
              <a:rPr lang="en-US" noProof="0" dirty="0"/>
              <a:t>. </a:t>
            </a:r>
          </a:p>
          <a:p>
            <a:endParaRPr lang="en-US" sz="1200" b="0" i="0" u="none" strike="noStrike" kern="1200" baseline="0" noProof="0" dirty="0">
              <a:solidFill>
                <a:schemeClr val="tx1"/>
              </a:solidFill>
              <a:latin typeface="+mn-lt"/>
              <a:ea typeface="+mn-ea"/>
              <a:cs typeface="+mn-cs"/>
            </a:endParaRPr>
          </a:p>
          <a:p>
            <a:endParaRPr lang="en-US" sz="1200" b="0" i="0" u="none" strike="noStrike" kern="1200" baseline="0" noProof="0" dirty="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3702690" y="12123086"/>
            <a:ext cx="2831468" cy="63784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1679376-DE80-4BE7-90C7-6AD41DE377B9}" type="slidenum">
              <a:rPr kumimoji="0" lang="en-US" sz="18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132</a:t>
            </a:fld>
            <a:endParaRPr kumimoji="0" 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40995505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Among </a:t>
            </a:r>
            <a:r>
              <a:rPr lang="en-GB" sz="1200" dirty="0"/>
              <a:t>subjects with autoimmune disease-related ILDs, 52% had RA-ILD, 23% had </a:t>
            </a:r>
            <a:r>
              <a:rPr lang="en-GB" sz="1200" dirty="0" err="1"/>
              <a:t>SSc</a:t>
            </a:r>
            <a:r>
              <a:rPr lang="en-GB" sz="1200" dirty="0"/>
              <a:t>-ILD, 11% had MCTD-ILD and 14% had other autoimmune disease-related ILDs.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C80397-4A50-408C-82B5-4DDAF3C248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958096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Among subjects with autoimmune disease-related ILDs, 77.1% were taking DMARDs and/or glucocorticoids at baseline, 67.68% were taking glucocorticoids, 35.9% were taking non-biologic DMARDs and 11.8% were taking biologic DMARDs.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92A6E3-701D-41E6-9115-A223F6F49DE5}"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954429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In subjects with autoimmune disease-related ILDs, n</a:t>
            </a:r>
            <a:r>
              <a:rPr lang="en-GB" dirty="0"/>
              <a:t>intedanib </a:t>
            </a:r>
            <a:r>
              <a:rPr lang="en-GB" sz="1200" kern="1200" dirty="0">
                <a:solidFill>
                  <a:schemeClr val="tx1"/>
                </a:solidFill>
                <a:effectLst/>
                <a:latin typeface="BISansOpti"/>
                <a:ea typeface="+mn-ea"/>
                <a:cs typeface="+mn-cs"/>
              </a:rPr>
              <a:t>reduced the rate of decline in FVC over 52 weeks (mL/year)</a:t>
            </a:r>
            <a:r>
              <a:rPr lang="en-GB" dirty="0"/>
              <a:t> by 58% versus placebo</a:t>
            </a:r>
            <a:r>
              <a:rPr lang="en-GB" sz="1200" dirty="0"/>
              <a: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92A6E3-701D-41E6-9115-A223F6F49DE5}"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4105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8586-3E78-467B-A7CD-92B527DD45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5E1C0D-4185-4B30-BCED-132A67355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A9A0B1-0E33-4A4D-97FB-6E8B3426CF15}"/>
              </a:ext>
            </a:extLst>
          </p:cNvPr>
          <p:cNvSpPr>
            <a:spLocks noGrp="1"/>
          </p:cNvSpPr>
          <p:nvPr>
            <p:ph type="dt" sz="half" idx="10"/>
          </p:nvPr>
        </p:nvSpPr>
        <p:spPr/>
        <p:txBody>
          <a:bodyPr/>
          <a:lstStyle/>
          <a:p>
            <a:fld id="{2FBB27C9-41AD-42B5-9405-62942B060E4A}" type="datetimeFigureOut">
              <a:rPr lang="en-US" smtClean="0"/>
              <a:t>2/27/2023</a:t>
            </a:fld>
            <a:endParaRPr lang="en-US"/>
          </a:p>
        </p:txBody>
      </p:sp>
      <p:sp>
        <p:nvSpPr>
          <p:cNvPr id="5" name="Footer Placeholder 4">
            <a:extLst>
              <a:ext uri="{FF2B5EF4-FFF2-40B4-BE49-F238E27FC236}">
                <a16:creationId xmlns:a16="http://schemas.microsoft.com/office/drawing/2014/main" id="{5F8B28EE-02B1-4F7B-913E-DA4B63EB0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FB290-4776-4D2E-95A9-54FC03BAE8B7}"/>
              </a:ext>
            </a:extLst>
          </p:cNvPr>
          <p:cNvSpPr>
            <a:spLocks noGrp="1"/>
          </p:cNvSpPr>
          <p:nvPr>
            <p:ph type="sldNum" sz="quarter" idx="12"/>
          </p:nvPr>
        </p:nvSpPr>
        <p:spPr/>
        <p:txBody>
          <a:bodyPr/>
          <a:lstStyle/>
          <a:p>
            <a:fld id="{D28D6971-AAAE-4E81-9052-E94D07C7875C}" type="slidenum">
              <a:rPr lang="en-US" smtClean="0"/>
              <a:t>‹#›</a:t>
            </a:fld>
            <a:endParaRPr lang="en-US"/>
          </a:p>
        </p:txBody>
      </p:sp>
    </p:spTree>
    <p:extLst>
      <p:ext uri="{BB962C8B-B14F-4D97-AF65-F5344CB8AC3E}">
        <p14:creationId xmlns:p14="http://schemas.microsoft.com/office/powerpoint/2010/main" val="2437457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5EAB-9837-4CFD-8335-11D541435D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24B476-AA06-4E06-8BB2-16179F5B80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6AF04-107B-486E-8813-C5EA37220B8C}"/>
              </a:ext>
            </a:extLst>
          </p:cNvPr>
          <p:cNvSpPr>
            <a:spLocks noGrp="1"/>
          </p:cNvSpPr>
          <p:nvPr>
            <p:ph type="dt" sz="half" idx="10"/>
          </p:nvPr>
        </p:nvSpPr>
        <p:spPr/>
        <p:txBody>
          <a:bodyPr/>
          <a:lstStyle/>
          <a:p>
            <a:fld id="{2FBB27C9-41AD-42B5-9405-62942B060E4A}" type="datetimeFigureOut">
              <a:rPr lang="en-US" smtClean="0"/>
              <a:t>2/27/2023</a:t>
            </a:fld>
            <a:endParaRPr lang="en-US"/>
          </a:p>
        </p:txBody>
      </p:sp>
      <p:sp>
        <p:nvSpPr>
          <p:cNvPr id="5" name="Footer Placeholder 4">
            <a:extLst>
              <a:ext uri="{FF2B5EF4-FFF2-40B4-BE49-F238E27FC236}">
                <a16:creationId xmlns:a16="http://schemas.microsoft.com/office/drawing/2014/main" id="{0C2C6136-5141-412E-B5E1-63C5C7AC8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D2DA38-2B80-41CB-A205-088EB158B7A0}"/>
              </a:ext>
            </a:extLst>
          </p:cNvPr>
          <p:cNvSpPr>
            <a:spLocks noGrp="1"/>
          </p:cNvSpPr>
          <p:nvPr>
            <p:ph type="sldNum" sz="quarter" idx="12"/>
          </p:nvPr>
        </p:nvSpPr>
        <p:spPr/>
        <p:txBody>
          <a:bodyPr/>
          <a:lstStyle/>
          <a:p>
            <a:fld id="{D28D6971-AAAE-4E81-9052-E94D07C7875C}" type="slidenum">
              <a:rPr lang="en-US" smtClean="0"/>
              <a:t>‹#›</a:t>
            </a:fld>
            <a:endParaRPr lang="en-US"/>
          </a:p>
        </p:txBody>
      </p:sp>
    </p:spTree>
    <p:extLst>
      <p:ext uri="{BB962C8B-B14F-4D97-AF65-F5344CB8AC3E}">
        <p14:creationId xmlns:p14="http://schemas.microsoft.com/office/powerpoint/2010/main" val="201488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3A3E23-2C3A-4586-B8C8-07F1B02CA1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19D0F2-375A-4A14-89C0-884D7E9BD2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029A4B-8A08-4C8D-B118-92504B0D338C}"/>
              </a:ext>
            </a:extLst>
          </p:cNvPr>
          <p:cNvSpPr>
            <a:spLocks noGrp="1"/>
          </p:cNvSpPr>
          <p:nvPr>
            <p:ph type="dt" sz="half" idx="10"/>
          </p:nvPr>
        </p:nvSpPr>
        <p:spPr/>
        <p:txBody>
          <a:bodyPr/>
          <a:lstStyle/>
          <a:p>
            <a:fld id="{2FBB27C9-41AD-42B5-9405-62942B060E4A}" type="datetimeFigureOut">
              <a:rPr lang="en-US" smtClean="0"/>
              <a:t>2/27/2023</a:t>
            </a:fld>
            <a:endParaRPr lang="en-US"/>
          </a:p>
        </p:txBody>
      </p:sp>
      <p:sp>
        <p:nvSpPr>
          <p:cNvPr id="5" name="Footer Placeholder 4">
            <a:extLst>
              <a:ext uri="{FF2B5EF4-FFF2-40B4-BE49-F238E27FC236}">
                <a16:creationId xmlns:a16="http://schemas.microsoft.com/office/drawing/2014/main" id="{6E29867C-B18B-42BA-9A10-E7D70B5DC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3B04B2-BF3A-4ED3-B983-F11AD09DBADB}"/>
              </a:ext>
            </a:extLst>
          </p:cNvPr>
          <p:cNvSpPr>
            <a:spLocks noGrp="1"/>
          </p:cNvSpPr>
          <p:nvPr>
            <p:ph type="sldNum" sz="quarter" idx="12"/>
          </p:nvPr>
        </p:nvSpPr>
        <p:spPr/>
        <p:txBody>
          <a:bodyPr/>
          <a:lstStyle/>
          <a:p>
            <a:fld id="{D28D6971-AAAE-4E81-9052-E94D07C7875C}" type="slidenum">
              <a:rPr lang="en-US" smtClean="0"/>
              <a:t>‹#›</a:t>
            </a:fld>
            <a:endParaRPr lang="en-US"/>
          </a:p>
        </p:txBody>
      </p:sp>
    </p:spTree>
    <p:extLst>
      <p:ext uri="{BB962C8B-B14F-4D97-AF65-F5344CB8AC3E}">
        <p14:creationId xmlns:p14="http://schemas.microsoft.com/office/powerpoint/2010/main" val="1569533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12"/>
          </p:nvPr>
        </p:nvSpPr>
        <p:spPr>
          <a:xfrm>
            <a:off x="11224719" y="6264143"/>
            <a:ext cx="520908" cy="365125"/>
          </a:xfrm>
          <a:prstGeom prst="rect">
            <a:avLst/>
          </a:prstGeom>
        </p:spPr>
        <p:txBody>
          <a:bodyPr/>
          <a:lstStyle/>
          <a:p>
            <a:fld id="{DBB4437E-C8DB-4717-A182-F56AECCDC169}" type="slidenum">
              <a:rPr lang="en-GB" smtClean="0"/>
              <a:t>‹#›</a:t>
            </a:fld>
            <a:endParaRPr lang="en-GB"/>
          </a:p>
        </p:txBody>
      </p:sp>
      <p:sp>
        <p:nvSpPr>
          <p:cNvPr id="8" name="Text Placeholder 7">
            <a:extLst>
              <a:ext uri="{FF2B5EF4-FFF2-40B4-BE49-F238E27FC236}">
                <a16:creationId xmlns:a16="http://schemas.microsoft.com/office/drawing/2014/main" id="{C35A691C-E974-4761-A3A2-546069641617}"/>
              </a:ext>
            </a:extLst>
          </p:cNvPr>
          <p:cNvSpPr>
            <a:spLocks noGrp="1"/>
          </p:cNvSpPr>
          <p:nvPr>
            <p:ph type="body" sz="quarter" idx="13" hasCustomPrompt="1"/>
          </p:nvPr>
        </p:nvSpPr>
        <p:spPr>
          <a:xfrm>
            <a:off x="440267" y="6263084"/>
            <a:ext cx="10615084" cy="366184"/>
          </a:xfrm>
        </p:spPr>
        <p:txBody>
          <a:bodyPr anchor="b" anchorCtr="0"/>
          <a:lstStyle>
            <a:lvl1pPr marL="0" indent="0">
              <a:buNone/>
              <a:defRPr sz="1067"/>
            </a:lvl1pPr>
            <a:lvl2pPr marL="457189" indent="0">
              <a:buNone/>
              <a:defRPr sz="1200"/>
            </a:lvl2pPr>
          </a:lstStyle>
          <a:p>
            <a:pPr lvl="0"/>
            <a:r>
              <a:rPr lang="en-US" dirty="0"/>
              <a:t>References 8pt Arial</a:t>
            </a:r>
          </a:p>
        </p:txBody>
      </p:sp>
    </p:spTree>
    <p:extLst>
      <p:ext uri="{BB962C8B-B14F-4D97-AF65-F5344CB8AC3E}">
        <p14:creationId xmlns:p14="http://schemas.microsoft.com/office/powerpoint/2010/main" val="3413789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0"/>
          </p:nvPr>
        </p:nvSpPr>
        <p:spPr>
          <a:xfrm>
            <a:off x="609607" y="1687519"/>
            <a:ext cx="5382684" cy="4437063"/>
          </a:xfrm>
        </p:spPr>
        <p:txBody>
          <a:bodyPr>
            <a:normAutofit/>
          </a:bodyPr>
          <a:lstStyle>
            <a:lvl1pPr>
              <a:defRPr sz="2400"/>
            </a:lvl1pPr>
            <a:lvl2pPr>
              <a:defRPr sz="2400"/>
            </a:lvl2pPr>
            <a:lvl3pPr>
              <a:defRPr sz="2133"/>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1"/>
          </p:nvPr>
        </p:nvSpPr>
        <p:spPr>
          <a:xfrm>
            <a:off x="6191255" y="1687519"/>
            <a:ext cx="5386916" cy="4437063"/>
          </a:xfrm>
        </p:spPr>
        <p:txBody>
          <a:bodyPr>
            <a:normAutofit/>
          </a:bodyPr>
          <a:lstStyle>
            <a:lvl1pPr>
              <a:defRPr sz="2400"/>
            </a:lvl1pPr>
            <a:lvl2pPr>
              <a:defRPr sz="2400"/>
            </a:lvl2pPr>
            <a:lvl3pPr>
              <a:defRPr sz="2133"/>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8165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0"/>
          </p:nvPr>
        </p:nvSpPr>
        <p:spPr>
          <a:xfrm>
            <a:off x="588441" y="1687519"/>
            <a:ext cx="10993967" cy="4437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3398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67"/>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133"/>
            </a:lvl1pPr>
            <a:lvl2pPr>
              <a:defRPr sz="1867"/>
            </a:lvl2pPr>
            <a:lvl3pPr>
              <a:defRPr sz="1600"/>
            </a:lvl3pPr>
            <a:lvl4pPr>
              <a:defRPr sz="1467"/>
            </a:lvl4pPr>
            <a:lvl5pPr>
              <a:defRPr sz="146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11224719" y="6264143"/>
            <a:ext cx="520908" cy="365125"/>
          </a:xfrm>
        </p:spPr>
        <p:txBody>
          <a:bodyPr/>
          <a:lstStyle>
            <a:lvl1pPr>
              <a:defRPr sz="1067"/>
            </a:lvl1pPr>
          </a:lstStyle>
          <a:p>
            <a:fld id="{DBB4437E-C8DB-4717-A182-F56AECCDC169}" type="slidenum">
              <a:rPr lang="en-GB" smtClean="0"/>
              <a:pPr/>
              <a:t>‹#›</a:t>
            </a:fld>
            <a:endParaRPr lang="en-GB" dirty="0"/>
          </a:p>
        </p:txBody>
      </p:sp>
      <p:sp>
        <p:nvSpPr>
          <p:cNvPr id="8" name="Text Placeholder 7">
            <a:extLst>
              <a:ext uri="{FF2B5EF4-FFF2-40B4-BE49-F238E27FC236}">
                <a16:creationId xmlns:a16="http://schemas.microsoft.com/office/drawing/2014/main" id="{C35A691C-E974-4761-A3A2-546069641617}"/>
              </a:ext>
            </a:extLst>
          </p:cNvPr>
          <p:cNvSpPr>
            <a:spLocks noGrp="1"/>
          </p:cNvSpPr>
          <p:nvPr>
            <p:ph type="body" sz="quarter" idx="13" hasCustomPrompt="1"/>
          </p:nvPr>
        </p:nvSpPr>
        <p:spPr>
          <a:xfrm>
            <a:off x="440267" y="6263084"/>
            <a:ext cx="10615084" cy="366184"/>
          </a:xfrm>
        </p:spPr>
        <p:txBody>
          <a:bodyPr anchor="b" anchorCtr="0"/>
          <a:lstStyle>
            <a:lvl1pPr marL="0" indent="0">
              <a:buNone/>
              <a:defRPr sz="1067"/>
            </a:lvl1pPr>
            <a:lvl2pPr marL="457189" indent="0">
              <a:buNone/>
              <a:defRPr sz="1200"/>
            </a:lvl2pPr>
          </a:lstStyle>
          <a:p>
            <a:pPr lvl="0"/>
            <a:r>
              <a:rPr lang="en-US" dirty="0"/>
              <a:t>References 10pt Arial</a:t>
            </a:r>
          </a:p>
        </p:txBody>
      </p:sp>
    </p:spTree>
    <p:extLst>
      <p:ext uri="{BB962C8B-B14F-4D97-AF65-F5344CB8AC3E}">
        <p14:creationId xmlns:p14="http://schemas.microsoft.com/office/powerpoint/2010/main" val="3162647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9712" y="365125"/>
            <a:ext cx="11305915" cy="946283"/>
          </a:xfr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39712" y="1490793"/>
            <a:ext cx="5181600" cy="468617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564027" y="1490793"/>
            <a:ext cx="5181600" cy="46861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Slide Number Placeholder 5">
            <a:extLst>
              <a:ext uri="{FF2B5EF4-FFF2-40B4-BE49-F238E27FC236}">
                <a16:creationId xmlns:a16="http://schemas.microsoft.com/office/drawing/2014/main" id="{F5651FF4-EB03-1E4C-9F88-3C1247B97950}"/>
              </a:ext>
            </a:extLst>
          </p:cNvPr>
          <p:cNvSpPr>
            <a:spLocks noGrp="1"/>
          </p:cNvSpPr>
          <p:nvPr>
            <p:ph type="sldNum" sz="quarter" idx="12"/>
          </p:nvPr>
        </p:nvSpPr>
        <p:spPr>
          <a:xfrm>
            <a:off x="11224719" y="6264143"/>
            <a:ext cx="520908" cy="365125"/>
          </a:xfrm>
        </p:spPr>
        <p:txBody>
          <a:bodyPr/>
          <a:lstStyle>
            <a:lvl1pPr>
              <a:defRPr sz="1067"/>
            </a:lvl1pPr>
          </a:lstStyle>
          <a:p>
            <a:fld id="{DBB4437E-C8DB-4717-A182-F56AECCDC169}" type="slidenum">
              <a:rPr lang="en-GB" smtClean="0"/>
              <a:pPr/>
              <a:t>‹#›</a:t>
            </a:fld>
            <a:endParaRPr lang="en-GB" dirty="0"/>
          </a:p>
        </p:txBody>
      </p:sp>
      <p:sp>
        <p:nvSpPr>
          <p:cNvPr id="10" name="Text Placeholder 7">
            <a:extLst>
              <a:ext uri="{FF2B5EF4-FFF2-40B4-BE49-F238E27FC236}">
                <a16:creationId xmlns:a16="http://schemas.microsoft.com/office/drawing/2014/main" id="{2C74B287-6C94-6C4F-8C8D-EF0485DA0C49}"/>
              </a:ext>
            </a:extLst>
          </p:cNvPr>
          <p:cNvSpPr>
            <a:spLocks noGrp="1"/>
          </p:cNvSpPr>
          <p:nvPr>
            <p:ph type="body" sz="quarter" idx="13" hasCustomPrompt="1"/>
          </p:nvPr>
        </p:nvSpPr>
        <p:spPr>
          <a:xfrm>
            <a:off x="440267" y="6263084"/>
            <a:ext cx="10615084" cy="366184"/>
          </a:xfrm>
        </p:spPr>
        <p:txBody>
          <a:bodyPr anchor="b" anchorCtr="0"/>
          <a:lstStyle>
            <a:lvl1pPr marL="0" indent="0">
              <a:buNone/>
              <a:defRPr sz="1067"/>
            </a:lvl1pPr>
            <a:lvl2pPr marL="457189" indent="0">
              <a:buNone/>
              <a:defRPr sz="1200"/>
            </a:lvl2pPr>
          </a:lstStyle>
          <a:p>
            <a:pPr lvl="0"/>
            <a:r>
              <a:rPr lang="en-US" dirty="0"/>
              <a:t>References 10pt Arial</a:t>
            </a:r>
          </a:p>
        </p:txBody>
      </p:sp>
    </p:spTree>
    <p:extLst>
      <p:ext uri="{BB962C8B-B14F-4D97-AF65-F5344CB8AC3E}">
        <p14:creationId xmlns:p14="http://schemas.microsoft.com/office/powerpoint/2010/main" val="1865253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67"/>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133"/>
            </a:lvl1pPr>
            <a:lvl2pPr>
              <a:defRPr sz="1867"/>
            </a:lvl2pPr>
            <a:lvl3pPr>
              <a:defRPr sz="1600"/>
            </a:lvl3pPr>
            <a:lvl4pPr>
              <a:defRPr sz="1467"/>
            </a:lvl4pPr>
            <a:lvl5pPr>
              <a:defRPr sz="146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11224719" y="6264143"/>
            <a:ext cx="520908" cy="365125"/>
          </a:xfrm>
        </p:spPr>
        <p:txBody>
          <a:bodyPr/>
          <a:lstStyle>
            <a:lvl1pPr>
              <a:defRPr sz="1067"/>
            </a:lvl1pPr>
          </a:lstStyle>
          <a:p>
            <a:fld id="{DBB4437E-C8DB-4717-A182-F56AECCDC169}" type="slidenum">
              <a:rPr lang="en-GB" smtClean="0"/>
              <a:pPr/>
              <a:t>‹#›</a:t>
            </a:fld>
            <a:endParaRPr lang="en-GB" dirty="0"/>
          </a:p>
        </p:txBody>
      </p:sp>
      <p:sp>
        <p:nvSpPr>
          <p:cNvPr id="8" name="Text Placeholder 7">
            <a:extLst>
              <a:ext uri="{FF2B5EF4-FFF2-40B4-BE49-F238E27FC236}">
                <a16:creationId xmlns:a16="http://schemas.microsoft.com/office/drawing/2014/main" id="{C35A691C-E974-4761-A3A2-546069641617}"/>
              </a:ext>
            </a:extLst>
          </p:cNvPr>
          <p:cNvSpPr>
            <a:spLocks noGrp="1"/>
          </p:cNvSpPr>
          <p:nvPr>
            <p:ph type="body" sz="quarter" idx="13" hasCustomPrompt="1"/>
          </p:nvPr>
        </p:nvSpPr>
        <p:spPr>
          <a:xfrm>
            <a:off x="440267" y="6263084"/>
            <a:ext cx="10615084" cy="366184"/>
          </a:xfrm>
        </p:spPr>
        <p:txBody>
          <a:bodyPr anchor="b" anchorCtr="0"/>
          <a:lstStyle>
            <a:lvl1pPr marL="0" indent="0">
              <a:buNone/>
              <a:defRPr sz="1067"/>
            </a:lvl1pPr>
            <a:lvl2pPr marL="457189" indent="0">
              <a:buNone/>
              <a:defRPr sz="1200"/>
            </a:lvl2pPr>
          </a:lstStyle>
          <a:p>
            <a:pPr lvl="0"/>
            <a:r>
              <a:rPr lang="en-US" dirty="0"/>
              <a:t>References 10pt Arial</a:t>
            </a:r>
          </a:p>
        </p:txBody>
      </p:sp>
    </p:spTree>
    <p:extLst>
      <p:ext uri="{BB962C8B-B14F-4D97-AF65-F5344CB8AC3E}">
        <p14:creationId xmlns:p14="http://schemas.microsoft.com/office/powerpoint/2010/main" val="4220005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67"/>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133"/>
            </a:lvl1pPr>
            <a:lvl2pPr>
              <a:defRPr sz="1867"/>
            </a:lvl2pPr>
            <a:lvl3pPr>
              <a:defRPr sz="1600"/>
            </a:lvl3pPr>
            <a:lvl4pPr>
              <a:defRPr sz="1467"/>
            </a:lvl4pPr>
            <a:lvl5pPr>
              <a:defRPr sz="146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11224719" y="6264143"/>
            <a:ext cx="520908" cy="365125"/>
          </a:xfrm>
        </p:spPr>
        <p:txBody>
          <a:bodyPr/>
          <a:lstStyle>
            <a:lvl1pPr>
              <a:defRPr sz="1067"/>
            </a:lvl1pPr>
          </a:lstStyle>
          <a:p>
            <a:fld id="{DBB4437E-C8DB-4717-A182-F56AECCDC169}" type="slidenum">
              <a:rPr lang="en-GB" smtClean="0"/>
              <a:pPr/>
              <a:t>‹#›</a:t>
            </a:fld>
            <a:endParaRPr lang="en-GB" dirty="0"/>
          </a:p>
        </p:txBody>
      </p:sp>
      <p:sp>
        <p:nvSpPr>
          <p:cNvPr id="8" name="Text Placeholder 7">
            <a:extLst>
              <a:ext uri="{FF2B5EF4-FFF2-40B4-BE49-F238E27FC236}">
                <a16:creationId xmlns:a16="http://schemas.microsoft.com/office/drawing/2014/main" id="{C35A691C-E974-4761-A3A2-546069641617}"/>
              </a:ext>
            </a:extLst>
          </p:cNvPr>
          <p:cNvSpPr>
            <a:spLocks noGrp="1"/>
          </p:cNvSpPr>
          <p:nvPr>
            <p:ph type="body" sz="quarter" idx="13" hasCustomPrompt="1"/>
          </p:nvPr>
        </p:nvSpPr>
        <p:spPr>
          <a:xfrm>
            <a:off x="440267" y="6263084"/>
            <a:ext cx="10615084" cy="366184"/>
          </a:xfrm>
        </p:spPr>
        <p:txBody>
          <a:bodyPr anchor="b" anchorCtr="0"/>
          <a:lstStyle>
            <a:lvl1pPr marL="0" indent="0">
              <a:buNone/>
              <a:defRPr sz="1067"/>
            </a:lvl1pPr>
            <a:lvl2pPr marL="457189" indent="0">
              <a:buNone/>
              <a:defRPr sz="1200"/>
            </a:lvl2pPr>
          </a:lstStyle>
          <a:p>
            <a:pPr lvl="0"/>
            <a:r>
              <a:rPr lang="en-US" dirty="0"/>
              <a:t>References 10pt Arial</a:t>
            </a:r>
          </a:p>
        </p:txBody>
      </p:sp>
    </p:spTree>
    <p:extLst>
      <p:ext uri="{BB962C8B-B14F-4D97-AF65-F5344CB8AC3E}">
        <p14:creationId xmlns:p14="http://schemas.microsoft.com/office/powerpoint/2010/main" val="2129652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67"/>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133"/>
            </a:lvl1pPr>
            <a:lvl2pPr>
              <a:defRPr sz="1867"/>
            </a:lvl2pPr>
            <a:lvl3pPr>
              <a:defRPr sz="1600"/>
            </a:lvl3pPr>
            <a:lvl4pPr>
              <a:defRPr sz="1467"/>
            </a:lvl4pPr>
            <a:lvl5pPr>
              <a:defRPr sz="146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11224719" y="6264143"/>
            <a:ext cx="520908" cy="365125"/>
          </a:xfrm>
        </p:spPr>
        <p:txBody>
          <a:bodyPr/>
          <a:lstStyle>
            <a:lvl1pPr>
              <a:defRPr sz="1067"/>
            </a:lvl1pPr>
          </a:lstStyle>
          <a:p>
            <a:fld id="{DBB4437E-C8DB-4717-A182-F56AECCDC169}" type="slidenum">
              <a:rPr lang="en-GB" smtClean="0"/>
              <a:pPr/>
              <a:t>‹#›</a:t>
            </a:fld>
            <a:endParaRPr lang="en-GB" dirty="0"/>
          </a:p>
        </p:txBody>
      </p:sp>
      <p:sp>
        <p:nvSpPr>
          <p:cNvPr id="8" name="Text Placeholder 7">
            <a:extLst>
              <a:ext uri="{FF2B5EF4-FFF2-40B4-BE49-F238E27FC236}">
                <a16:creationId xmlns:a16="http://schemas.microsoft.com/office/drawing/2014/main" id="{C35A691C-E974-4761-A3A2-546069641617}"/>
              </a:ext>
            </a:extLst>
          </p:cNvPr>
          <p:cNvSpPr>
            <a:spLocks noGrp="1"/>
          </p:cNvSpPr>
          <p:nvPr>
            <p:ph type="body" sz="quarter" idx="13" hasCustomPrompt="1"/>
          </p:nvPr>
        </p:nvSpPr>
        <p:spPr>
          <a:xfrm>
            <a:off x="440267" y="6263084"/>
            <a:ext cx="10615084" cy="366184"/>
          </a:xfrm>
        </p:spPr>
        <p:txBody>
          <a:bodyPr anchor="b" anchorCtr="0"/>
          <a:lstStyle>
            <a:lvl1pPr marL="0" indent="0">
              <a:buNone/>
              <a:defRPr sz="1067"/>
            </a:lvl1pPr>
            <a:lvl2pPr marL="457189" indent="0">
              <a:buNone/>
              <a:defRPr sz="1200"/>
            </a:lvl2pPr>
          </a:lstStyle>
          <a:p>
            <a:pPr lvl="0"/>
            <a:r>
              <a:rPr lang="en-US" dirty="0"/>
              <a:t>References 10pt Arial</a:t>
            </a:r>
          </a:p>
        </p:txBody>
      </p:sp>
    </p:spTree>
    <p:extLst>
      <p:ext uri="{BB962C8B-B14F-4D97-AF65-F5344CB8AC3E}">
        <p14:creationId xmlns:p14="http://schemas.microsoft.com/office/powerpoint/2010/main" val="27390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71016-217D-4EE4-8C44-72FE4C5559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996BA3-6B4A-46A8-8180-6008F1105B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D9090-D5A8-4633-BA8A-F672D13B22DD}"/>
              </a:ext>
            </a:extLst>
          </p:cNvPr>
          <p:cNvSpPr>
            <a:spLocks noGrp="1"/>
          </p:cNvSpPr>
          <p:nvPr>
            <p:ph type="dt" sz="half" idx="10"/>
          </p:nvPr>
        </p:nvSpPr>
        <p:spPr/>
        <p:txBody>
          <a:bodyPr/>
          <a:lstStyle/>
          <a:p>
            <a:fld id="{2FBB27C9-41AD-42B5-9405-62942B060E4A}" type="datetimeFigureOut">
              <a:rPr lang="en-US" smtClean="0"/>
              <a:t>2/27/2023</a:t>
            </a:fld>
            <a:endParaRPr lang="en-US"/>
          </a:p>
        </p:txBody>
      </p:sp>
      <p:sp>
        <p:nvSpPr>
          <p:cNvPr id="5" name="Footer Placeholder 4">
            <a:extLst>
              <a:ext uri="{FF2B5EF4-FFF2-40B4-BE49-F238E27FC236}">
                <a16:creationId xmlns:a16="http://schemas.microsoft.com/office/drawing/2014/main" id="{5DB82CED-8164-4738-AEC6-D103BB3FA6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9CE2AA-D0C4-4137-BA64-CA7C15A7EF25}"/>
              </a:ext>
            </a:extLst>
          </p:cNvPr>
          <p:cNvSpPr>
            <a:spLocks noGrp="1"/>
          </p:cNvSpPr>
          <p:nvPr>
            <p:ph type="sldNum" sz="quarter" idx="12"/>
          </p:nvPr>
        </p:nvSpPr>
        <p:spPr/>
        <p:txBody>
          <a:bodyPr/>
          <a:lstStyle/>
          <a:p>
            <a:fld id="{D28D6971-AAAE-4E81-9052-E94D07C7875C}" type="slidenum">
              <a:rPr lang="en-US" smtClean="0"/>
              <a:t>‹#›</a:t>
            </a:fld>
            <a:endParaRPr lang="en-US"/>
          </a:p>
        </p:txBody>
      </p:sp>
    </p:spTree>
    <p:extLst>
      <p:ext uri="{BB962C8B-B14F-4D97-AF65-F5344CB8AC3E}">
        <p14:creationId xmlns:p14="http://schemas.microsoft.com/office/powerpoint/2010/main" val="3476372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67"/>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133"/>
            </a:lvl1pPr>
            <a:lvl2pPr>
              <a:defRPr sz="1867"/>
            </a:lvl2pPr>
            <a:lvl3pPr>
              <a:defRPr sz="1600"/>
            </a:lvl3pPr>
            <a:lvl4pPr>
              <a:defRPr sz="1467"/>
            </a:lvl4pPr>
            <a:lvl5pPr>
              <a:defRPr sz="146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11224719" y="6264143"/>
            <a:ext cx="520908" cy="365125"/>
          </a:xfrm>
        </p:spPr>
        <p:txBody>
          <a:bodyPr/>
          <a:lstStyle>
            <a:lvl1pPr>
              <a:defRPr sz="1067"/>
            </a:lvl1pPr>
          </a:lstStyle>
          <a:p>
            <a:fld id="{DBB4437E-C8DB-4717-A182-F56AECCDC169}" type="slidenum">
              <a:rPr lang="en-GB" smtClean="0"/>
              <a:pPr/>
              <a:t>‹#›</a:t>
            </a:fld>
            <a:endParaRPr lang="en-GB" dirty="0"/>
          </a:p>
        </p:txBody>
      </p:sp>
      <p:sp>
        <p:nvSpPr>
          <p:cNvPr id="8" name="Text Placeholder 7">
            <a:extLst>
              <a:ext uri="{FF2B5EF4-FFF2-40B4-BE49-F238E27FC236}">
                <a16:creationId xmlns:a16="http://schemas.microsoft.com/office/drawing/2014/main" id="{C35A691C-E974-4761-A3A2-546069641617}"/>
              </a:ext>
            </a:extLst>
          </p:cNvPr>
          <p:cNvSpPr>
            <a:spLocks noGrp="1"/>
          </p:cNvSpPr>
          <p:nvPr>
            <p:ph type="body" sz="quarter" idx="13" hasCustomPrompt="1"/>
          </p:nvPr>
        </p:nvSpPr>
        <p:spPr>
          <a:xfrm>
            <a:off x="440267" y="6263084"/>
            <a:ext cx="10615084" cy="366184"/>
          </a:xfrm>
        </p:spPr>
        <p:txBody>
          <a:bodyPr anchor="b" anchorCtr="0"/>
          <a:lstStyle>
            <a:lvl1pPr marL="0" indent="0">
              <a:buNone/>
              <a:defRPr sz="1067"/>
            </a:lvl1pPr>
            <a:lvl2pPr marL="457189" indent="0">
              <a:buNone/>
              <a:defRPr sz="1200"/>
            </a:lvl2pPr>
          </a:lstStyle>
          <a:p>
            <a:pPr lvl="0"/>
            <a:r>
              <a:rPr lang="en-US" dirty="0"/>
              <a:t>References 10pt Arial</a:t>
            </a:r>
          </a:p>
        </p:txBody>
      </p:sp>
    </p:spTree>
    <p:extLst>
      <p:ext uri="{BB962C8B-B14F-4D97-AF65-F5344CB8AC3E}">
        <p14:creationId xmlns:p14="http://schemas.microsoft.com/office/powerpoint/2010/main" val="3415902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67"/>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133"/>
            </a:lvl1pPr>
            <a:lvl2pPr>
              <a:defRPr sz="1867"/>
            </a:lvl2pPr>
            <a:lvl3pPr>
              <a:defRPr sz="1600"/>
            </a:lvl3pPr>
            <a:lvl4pPr>
              <a:defRPr sz="1467"/>
            </a:lvl4pPr>
            <a:lvl5pPr>
              <a:defRPr sz="146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11224719" y="6264143"/>
            <a:ext cx="520908" cy="365125"/>
          </a:xfrm>
        </p:spPr>
        <p:txBody>
          <a:bodyPr/>
          <a:lstStyle>
            <a:lvl1pPr>
              <a:defRPr sz="1067"/>
            </a:lvl1pPr>
          </a:lstStyle>
          <a:p>
            <a:fld id="{DBB4437E-C8DB-4717-A182-F56AECCDC169}" type="slidenum">
              <a:rPr lang="en-GB" smtClean="0"/>
              <a:pPr/>
              <a:t>‹#›</a:t>
            </a:fld>
            <a:endParaRPr lang="en-GB" dirty="0"/>
          </a:p>
        </p:txBody>
      </p:sp>
      <p:sp>
        <p:nvSpPr>
          <p:cNvPr id="8" name="Text Placeholder 7">
            <a:extLst>
              <a:ext uri="{FF2B5EF4-FFF2-40B4-BE49-F238E27FC236}">
                <a16:creationId xmlns:a16="http://schemas.microsoft.com/office/drawing/2014/main" id="{C35A691C-E974-4761-A3A2-546069641617}"/>
              </a:ext>
            </a:extLst>
          </p:cNvPr>
          <p:cNvSpPr>
            <a:spLocks noGrp="1"/>
          </p:cNvSpPr>
          <p:nvPr>
            <p:ph type="body" sz="quarter" idx="13" hasCustomPrompt="1"/>
          </p:nvPr>
        </p:nvSpPr>
        <p:spPr>
          <a:xfrm>
            <a:off x="440267" y="6263084"/>
            <a:ext cx="10615084" cy="366184"/>
          </a:xfrm>
        </p:spPr>
        <p:txBody>
          <a:bodyPr anchor="b" anchorCtr="0"/>
          <a:lstStyle>
            <a:lvl1pPr marL="0" indent="0">
              <a:buNone/>
              <a:defRPr sz="1067"/>
            </a:lvl1pPr>
            <a:lvl2pPr marL="457189" indent="0">
              <a:buNone/>
              <a:defRPr sz="1200"/>
            </a:lvl2pPr>
          </a:lstStyle>
          <a:p>
            <a:pPr lvl="0"/>
            <a:r>
              <a:rPr lang="en-US" dirty="0"/>
              <a:t>References 10pt Arial</a:t>
            </a:r>
          </a:p>
        </p:txBody>
      </p:sp>
    </p:spTree>
    <p:extLst>
      <p:ext uri="{BB962C8B-B14F-4D97-AF65-F5344CB8AC3E}">
        <p14:creationId xmlns:p14="http://schemas.microsoft.com/office/powerpoint/2010/main" val="1718304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67"/>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133"/>
            </a:lvl1pPr>
            <a:lvl2pPr>
              <a:defRPr sz="1867"/>
            </a:lvl2pPr>
            <a:lvl3pPr>
              <a:defRPr sz="1600"/>
            </a:lvl3pPr>
            <a:lvl4pPr>
              <a:defRPr sz="1467"/>
            </a:lvl4pPr>
            <a:lvl5pPr>
              <a:defRPr sz="146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11224719" y="6264143"/>
            <a:ext cx="520908" cy="365125"/>
          </a:xfrm>
        </p:spPr>
        <p:txBody>
          <a:bodyPr/>
          <a:lstStyle>
            <a:lvl1pPr>
              <a:defRPr sz="1067"/>
            </a:lvl1pPr>
          </a:lstStyle>
          <a:p>
            <a:fld id="{DBB4437E-C8DB-4717-A182-F56AECCDC169}" type="slidenum">
              <a:rPr lang="en-GB" smtClean="0"/>
              <a:pPr/>
              <a:t>‹#›</a:t>
            </a:fld>
            <a:endParaRPr lang="en-GB" dirty="0"/>
          </a:p>
        </p:txBody>
      </p:sp>
      <p:sp>
        <p:nvSpPr>
          <p:cNvPr id="8" name="Text Placeholder 7">
            <a:extLst>
              <a:ext uri="{FF2B5EF4-FFF2-40B4-BE49-F238E27FC236}">
                <a16:creationId xmlns:a16="http://schemas.microsoft.com/office/drawing/2014/main" id="{C35A691C-E974-4761-A3A2-546069641617}"/>
              </a:ext>
            </a:extLst>
          </p:cNvPr>
          <p:cNvSpPr>
            <a:spLocks noGrp="1"/>
          </p:cNvSpPr>
          <p:nvPr>
            <p:ph type="body" sz="quarter" idx="13" hasCustomPrompt="1"/>
          </p:nvPr>
        </p:nvSpPr>
        <p:spPr>
          <a:xfrm>
            <a:off x="440267" y="6263084"/>
            <a:ext cx="10615084" cy="366184"/>
          </a:xfrm>
        </p:spPr>
        <p:txBody>
          <a:bodyPr anchor="b" anchorCtr="0"/>
          <a:lstStyle>
            <a:lvl1pPr marL="0" indent="0">
              <a:buNone/>
              <a:defRPr sz="1067"/>
            </a:lvl1pPr>
            <a:lvl2pPr marL="457189" indent="0">
              <a:buNone/>
              <a:defRPr sz="1200"/>
            </a:lvl2pPr>
          </a:lstStyle>
          <a:p>
            <a:pPr lvl="0"/>
            <a:r>
              <a:rPr lang="en-US" dirty="0"/>
              <a:t>References 10pt Arial</a:t>
            </a:r>
          </a:p>
        </p:txBody>
      </p:sp>
    </p:spTree>
    <p:extLst>
      <p:ext uri="{BB962C8B-B14F-4D97-AF65-F5344CB8AC3E}">
        <p14:creationId xmlns:p14="http://schemas.microsoft.com/office/powerpoint/2010/main" val="3511867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67"/>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133"/>
            </a:lvl1pPr>
            <a:lvl2pPr>
              <a:defRPr sz="1867"/>
            </a:lvl2pPr>
            <a:lvl3pPr>
              <a:defRPr sz="1600"/>
            </a:lvl3pPr>
            <a:lvl4pPr>
              <a:defRPr sz="1467"/>
            </a:lvl4pPr>
            <a:lvl5pPr>
              <a:defRPr sz="146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11224719" y="6264143"/>
            <a:ext cx="520908" cy="365125"/>
          </a:xfrm>
        </p:spPr>
        <p:txBody>
          <a:bodyPr/>
          <a:lstStyle>
            <a:lvl1pPr>
              <a:defRPr sz="1067"/>
            </a:lvl1pPr>
          </a:lstStyle>
          <a:p>
            <a:fld id="{DBB4437E-C8DB-4717-A182-F56AECCDC169}" type="slidenum">
              <a:rPr lang="en-GB" smtClean="0"/>
              <a:pPr/>
              <a:t>‹#›</a:t>
            </a:fld>
            <a:endParaRPr lang="en-GB" dirty="0"/>
          </a:p>
        </p:txBody>
      </p:sp>
      <p:sp>
        <p:nvSpPr>
          <p:cNvPr id="8" name="Text Placeholder 7">
            <a:extLst>
              <a:ext uri="{FF2B5EF4-FFF2-40B4-BE49-F238E27FC236}">
                <a16:creationId xmlns:a16="http://schemas.microsoft.com/office/drawing/2014/main" id="{C35A691C-E974-4761-A3A2-546069641617}"/>
              </a:ext>
            </a:extLst>
          </p:cNvPr>
          <p:cNvSpPr>
            <a:spLocks noGrp="1"/>
          </p:cNvSpPr>
          <p:nvPr>
            <p:ph type="body" sz="quarter" idx="13" hasCustomPrompt="1"/>
          </p:nvPr>
        </p:nvSpPr>
        <p:spPr>
          <a:xfrm>
            <a:off x="440267" y="6263084"/>
            <a:ext cx="10615084" cy="366184"/>
          </a:xfrm>
        </p:spPr>
        <p:txBody>
          <a:bodyPr anchor="b" anchorCtr="0"/>
          <a:lstStyle>
            <a:lvl1pPr marL="0" indent="0">
              <a:buNone/>
              <a:defRPr sz="1067"/>
            </a:lvl1pPr>
            <a:lvl2pPr marL="457189" indent="0">
              <a:buNone/>
              <a:defRPr sz="1200"/>
            </a:lvl2pPr>
          </a:lstStyle>
          <a:p>
            <a:pPr lvl="0"/>
            <a:r>
              <a:rPr lang="en-US" dirty="0"/>
              <a:t>References 10pt Arial</a:t>
            </a:r>
          </a:p>
        </p:txBody>
      </p:sp>
    </p:spTree>
    <p:extLst>
      <p:ext uri="{BB962C8B-B14F-4D97-AF65-F5344CB8AC3E}">
        <p14:creationId xmlns:p14="http://schemas.microsoft.com/office/powerpoint/2010/main" val="1457983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67"/>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133"/>
            </a:lvl1pPr>
            <a:lvl2pPr>
              <a:defRPr sz="1867"/>
            </a:lvl2pPr>
            <a:lvl3pPr>
              <a:defRPr sz="1600"/>
            </a:lvl3pPr>
            <a:lvl4pPr>
              <a:defRPr sz="1467"/>
            </a:lvl4pPr>
            <a:lvl5pPr>
              <a:defRPr sz="146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11224719" y="6264143"/>
            <a:ext cx="520908" cy="365125"/>
          </a:xfrm>
        </p:spPr>
        <p:txBody>
          <a:bodyPr/>
          <a:lstStyle>
            <a:lvl1pPr>
              <a:defRPr sz="1067"/>
            </a:lvl1pPr>
          </a:lstStyle>
          <a:p>
            <a:fld id="{DBB4437E-C8DB-4717-A182-F56AECCDC169}" type="slidenum">
              <a:rPr lang="en-GB" smtClean="0"/>
              <a:pPr/>
              <a:t>‹#›</a:t>
            </a:fld>
            <a:endParaRPr lang="en-GB" dirty="0"/>
          </a:p>
        </p:txBody>
      </p:sp>
      <p:sp>
        <p:nvSpPr>
          <p:cNvPr id="8" name="Text Placeholder 7">
            <a:extLst>
              <a:ext uri="{FF2B5EF4-FFF2-40B4-BE49-F238E27FC236}">
                <a16:creationId xmlns:a16="http://schemas.microsoft.com/office/drawing/2014/main" id="{C35A691C-E974-4761-A3A2-546069641617}"/>
              </a:ext>
            </a:extLst>
          </p:cNvPr>
          <p:cNvSpPr>
            <a:spLocks noGrp="1"/>
          </p:cNvSpPr>
          <p:nvPr>
            <p:ph type="body" sz="quarter" idx="13" hasCustomPrompt="1"/>
          </p:nvPr>
        </p:nvSpPr>
        <p:spPr>
          <a:xfrm>
            <a:off x="440267" y="6263084"/>
            <a:ext cx="10615084" cy="366184"/>
          </a:xfrm>
        </p:spPr>
        <p:txBody>
          <a:bodyPr anchor="b" anchorCtr="0"/>
          <a:lstStyle>
            <a:lvl1pPr marL="0" indent="0">
              <a:buNone/>
              <a:defRPr sz="1067"/>
            </a:lvl1pPr>
            <a:lvl2pPr marL="457189" indent="0">
              <a:buNone/>
              <a:defRPr sz="1200"/>
            </a:lvl2pPr>
          </a:lstStyle>
          <a:p>
            <a:pPr lvl="0"/>
            <a:r>
              <a:rPr lang="en-US" dirty="0"/>
              <a:t>References 10pt Arial</a:t>
            </a:r>
          </a:p>
        </p:txBody>
      </p:sp>
    </p:spTree>
    <p:extLst>
      <p:ext uri="{BB962C8B-B14F-4D97-AF65-F5344CB8AC3E}">
        <p14:creationId xmlns:p14="http://schemas.microsoft.com/office/powerpoint/2010/main" val="4191059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67"/>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133"/>
            </a:lvl1pPr>
            <a:lvl2pPr>
              <a:defRPr sz="1867"/>
            </a:lvl2pPr>
            <a:lvl3pPr>
              <a:defRPr sz="1600"/>
            </a:lvl3pPr>
            <a:lvl4pPr>
              <a:defRPr sz="1467"/>
            </a:lvl4pPr>
            <a:lvl5pPr>
              <a:defRPr sz="146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11224719" y="6264143"/>
            <a:ext cx="520908" cy="365125"/>
          </a:xfrm>
        </p:spPr>
        <p:txBody>
          <a:bodyPr/>
          <a:lstStyle>
            <a:lvl1pPr>
              <a:defRPr sz="1067"/>
            </a:lvl1pPr>
          </a:lstStyle>
          <a:p>
            <a:fld id="{DBB4437E-C8DB-4717-A182-F56AECCDC169}" type="slidenum">
              <a:rPr lang="en-GB" smtClean="0"/>
              <a:pPr/>
              <a:t>‹#›</a:t>
            </a:fld>
            <a:endParaRPr lang="en-GB" dirty="0"/>
          </a:p>
        </p:txBody>
      </p:sp>
      <p:sp>
        <p:nvSpPr>
          <p:cNvPr id="8" name="Text Placeholder 7">
            <a:extLst>
              <a:ext uri="{FF2B5EF4-FFF2-40B4-BE49-F238E27FC236}">
                <a16:creationId xmlns:a16="http://schemas.microsoft.com/office/drawing/2014/main" id="{C35A691C-E974-4761-A3A2-546069641617}"/>
              </a:ext>
            </a:extLst>
          </p:cNvPr>
          <p:cNvSpPr>
            <a:spLocks noGrp="1"/>
          </p:cNvSpPr>
          <p:nvPr>
            <p:ph type="body" sz="quarter" idx="13" hasCustomPrompt="1"/>
          </p:nvPr>
        </p:nvSpPr>
        <p:spPr>
          <a:xfrm>
            <a:off x="440267" y="6263084"/>
            <a:ext cx="10615084" cy="366184"/>
          </a:xfrm>
        </p:spPr>
        <p:txBody>
          <a:bodyPr anchor="b" anchorCtr="0"/>
          <a:lstStyle>
            <a:lvl1pPr marL="0" indent="0">
              <a:buNone/>
              <a:defRPr sz="1067"/>
            </a:lvl1pPr>
            <a:lvl2pPr marL="457189" indent="0">
              <a:buNone/>
              <a:defRPr sz="1200"/>
            </a:lvl2pPr>
          </a:lstStyle>
          <a:p>
            <a:pPr lvl="0"/>
            <a:r>
              <a:rPr lang="en-US" dirty="0"/>
              <a:t>References 10pt Arial</a:t>
            </a:r>
          </a:p>
        </p:txBody>
      </p:sp>
    </p:spTree>
    <p:extLst>
      <p:ext uri="{BB962C8B-B14F-4D97-AF65-F5344CB8AC3E}">
        <p14:creationId xmlns:p14="http://schemas.microsoft.com/office/powerpoint/2010/main" val="4038881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67"/>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133"/>
            </a:lvl1pPr>
            <a:lvl2pPr>
              <a:defRPr sz="1867"/>
            </a:lvl2pPr>
            <a:lvl3pPr>
              <a:defRPr sz="1600"/>
            </a:lvl3pPr>
            <a:lvl4pPr>
              <a:defRPr sz="1467"/>
            </a:lvl4pPr>
            <a:lvl5pPr>
              <a:defRPr sz="146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11224719" y="6264143"/>
            <a:ext cx="520908" cy="365125"/>
          </a:xfrm>
        </p:spPr>
        <p:txBody>
          <a:bodyPr/>
          <a:lstStyle>
            <a:lvl1pPr>
              <a:defRPr sz="1067"/>
            </a:lvl1pPr>
          </a:lstStyle>
          <a:p>
            <a:fld id="{DBB4437E-C8DB-4717-A182-F56AECCDC169}" type="slidenum">
              <a:rPr lang="en-GB" smtClean="0"/>
              <a:pPr/>
              <a:t>‹#›</a:t>
            </a:fld>
            <a:endParaRPr lang="en-GB" dirty="0"/>
          </a:p>
        </p:txBody>
      </p:sp>
      <p:sp>
        <p:nvSpPr>
          <p:cNvPr id="8" name="Text Placeholder 7">
            <a:extLst>
              <a:ext uri="{FF2B5EF4-FFF2-40B4-BE49-F238E27FC236}">
                <a16:creationId xmlns:a16="http://schemas.microsoft.com/office/drawing/2014/main" id="{C35A691C-E974-4761-A3A2-546069641617}"/>
              </a:ext>
            </a:extLst>
          </p:cNvPr>
          <p:cNvSpPr>
            <a:spLocks noGrp="1"/>
          </p:cNvSpPr>
          <p:nvPr>
            <p:ph type="body" sz="quarter" idx="13" hasCustomPrompt="1"/>
          </p:nvPr>
        </p:nvSpPr>
        <p:spPr>
          <a:xfrm>
            <a:off x="440267" y="6263084"/>
            <a:ext cx="10615084" cy="366184"/>
          </a:xfrm>
        </p:spPr>
        <p:txBody>
          <a:bodyPr anchor="b" anchorCtr="0"/>
          <a:lstStyle>
            <a:lvl1pPr marL="0" indent="0">
              <a:buNone/>
              <a:defRPr sz="1067"/>
            </a:lvl1pPr>
            <a:lvl2pPr marL="457189" indent="0">
              <a:buNone/>
              <a:defRPr sz="1200"/>
            </a:lvl2pPr>
          </a:lstStyle>
          <a:p>
            <a:pPr lvl="0"/>
            <a:r>
              <a:rPr lang="en-US" dirty="0"/>
              <a:t>References 10pt Arial</a:t>
            </a:r>
          </a:p>
        </p:txBody>
      </p:sp>
    </p:spTree>
    <p:extLst>
      <p:ext uri="{BB962C8B-B14F-4D97-AF65-F5344CB8AC3E}">
        <p14:creationId xmlns:p14="http://schemas.microsoft.com/office/powerpoint/2010/main" val="1541271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67"/>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133"/>
            </a:lvl1pPr>
            <a:lvl2pPr>
              <a:defRPr sz="1867"/>
            </a:lvl2pPr>
            <a:lvl3pPr>
              <a:defRPr sz="1600"/>
            </a:lvl3pPr>
            <a:lvl4pPr>
              <a:defRPr sz="1467"/>
            </a:lvl4pPr>
            <a:lvl5pPr>
              <a:defRPr sz="146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11224719" y="6264143"/>
            <a:ext cx="520908" cy="365125"/>
          </a:xfrm>
        </p:spPr>
        <p:txBody>
          <a:bodyPr/>
          <a:lstStyle>
            <a:lvl1pPr>
              <a:defRPr sz="1067"/>
            </a:lvl1pPr>
          </a:lstStyle>
          <a:p>
            <a:fld id="{DBB4437E-C8DB-4717-A182-F56AECCDC169}" type="slidenum">
              <a:rPr lang="en-GB" smtClean="0"/>
              <a:pPr/>
              <a:t>‹#›</a:t>
            </a:fld>
            <a:endParaRPr lang="en-GB" dirty="0"/>
          </a:p>
        </p:txBody>
      </p:sp>
      <p:sp>
        <p:nvSpPr>
          <p:cNvPr id="8" name="Text Placeholder 7">
            <a:extLst>
              <a:ext uri="{FF2B5EF4-FFF2-40B4-BE49-F238E27FC236}">
                <a16:creationId xmlns:a16="http://schemas.microsoft.com/office/drawing/2014/main" id="{C35A691C-E974-4761-A3A2-546069641617}"/>
              </a:ext>
            </a:extLst>
          </p:cNvPr>
          <p:cNvSpPr>
            <a:spLocks noGrp="1"/>
          </p:cNvSpPr>
          <p:nvPr>
            <p:ph type="body" sz="quarter" idx="13" hasCustomPrompt="1"/>
          </p:nvPr>
        </p:nvSpPr>
        <p:spPr>
          <a:xfrm>
            <a:off x="440267" y="6263084"/>
            <a:ext cx="10615084" cy="366184"/>
          </a:xfrm>
        </p:spPr>
        <p:txBody>
          <a:bodyPr anchor="b" anchorCtr="0"/>
          <a:lstStyle>
            <a:lvl1pPr marL="0" indent="0">
              <a:buNone/>
              <a:defRPr sz="1067"/>
            </a:lvl1pPr>
            <a:lvl2pPr marL="457189" indent="0">
              <a:buNone/>
              <a:defRPr sz="1200"/>
            </a:lvl2pPr>
          </a:lstStyle>
          <a:p>
            <a:pPr lvl="0"/>
            <a:r>
              <a:rPr lang="en-US" dirty="0"/>
              <a:t>References 10pt Arial</a:t>
            </a:r>
          </a:p>
        </p:txBody>
      </p:sp>
    </p:spTree>
    <p:extLst>
      <p:ext uri="{BB962C8B-B14F-4D97-AF65-F5344CB8AC3E}">
        <p14:creationId xmlns:p14="http://schemas.microsoft.com/office/powerpoint/2010/main" val="1697807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67"/>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133"/>
            </a:lvl1pPr>
            <a:lvl2pPr>
              <a:defRPr sz="1867"/>
            </a:lvl2pPr>
            <a:lvl3pPr>
              <a:defRPr sz="1600"/>
            </a:lvl3pPr>
            <a:lvl4pPr>
              <a:defRPr sz="1467"/>
            </a:lvl4pPr>
            <a:lvl5pPr>
              <a:defRPr sz="146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11224719" y="6264143"/>
            <a:ext cx="520908" cy="365125"/>
          </a:xfrm>
        </p:spPr>
        <p:txBody>
          <a:bodyPr/>
          <a:lstStyle>
            <a:lvl1pPr>
              <a:defRPr sz="1067"/>
            </a:lvl1pPr>
          </a:lstStyle>
          <a:p>
            <a:fld id="{DBB4437E-C8DB-4717-A182-F56AECCDC169}" type="slidenum">
              <a:rPr lang="en-GB" smtClean="0"/>
              <a:pPr/>
              <a:t>‹#›</a:t>
            </a:fld>
            <a:endParaRPr lang="en-GB" dirty="0"/>
          </a:p>
        </p:txBody>
      </p:sp>
      <p:sp>
        <p:nvSpPr>
          <p:cNvPr id="8" name="Text Placeholder 7">
            <a:extLst>
              <a:ext uri="{FF2B5EF4-FFF2-40B4-BE49-F238E27FC236}">
                <a16:creationId xmlns:a16="http://schemas.microsoft.com/office/drawing/2014/main" id="{C35A691C-E974-4761-A3A2-546069641617}"/>
              </a:ext>
            </a:extLst>
          </p:cNvPr>
          <p:cNvSpPr>
            <a:spLocks noGrp="1"/>
          </p:cNvSpPr>
          <p:nvPr>
            <p:ph type="body" sz="quarter" idx="13" hasCustomPrompt="1"/>
          </p:nvPr>
        </p:nvSpPr>
        <p:spPr>
          <a:xfrm>
            <a:off x="440267" y="6263084"/>
            <a:ext cx="10615084" cy="366184"/>
          </a:xfrm>
        </p:spPr>
        <p:txBody>
          <a:bodyPr anchor="b" anchorCtr="0"/>
          <a:lstStyle>
            <a:lvl1pPr marL="0" indent="0">
              <a:buNone/>
              <a:defRPr sz="1067"/>
            </a:lvl1pPr>
            <a:lvl2pPr marL="457189" indent="0">
              <a:buNone/>
              <a:defRPr sz="1200"/>
            </a:lvl2pPr>
          </a:lstStyle>
          <a:p>
            <a:pPr lvl="0"/>
            <a:r>
              <a:rPr lang="en-US" dirty="0"/>
              <a:t>References 10pt Arial</a:t>
            </a:r>
          </a:p>
        </p:txBody>
      </p:sp>
    </p:spTree>
    <p:extLst>
      <p:ext uri="{BB962C8B-B14F-4D97-AF65-F5344CB8AC3E}">
        <p14:creationId xmlns:p14="http://schemas.microsoft.com/office/powerpoint/2010/main" val="2960356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67"/>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133"/>
            </a:lvl1pPr>
            <a:lvl2pPr>
              <a:defRPr sz="1867"/>
            </a:lvl2pPr>
            <a:lvl3pPr>
              <a:defRPr sz="1600"/>
            </a:lvl3pPr>
            <a:lvl4pPr>
              <a:defRPr sz="1467"/>
            </a:lvl4pPr>
            <a:lvl5pPr>
              <a:defRPr sz="146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11224719" y="6264143"/>
            <a:ext cx="520908" cy="365125"/>
          </a:xfrm>
        </p:spPr>
        <p:txBody>
          <a:bodyPr/>
          <a:lstStyle>
            <a:lvl1pPr>
              <a:defRPr sz="1067"/>
            </a:lvl1pPr>
          </a:lstStyle>
          <a:p>
            <a:fld id="{DBB4437E-C8DB-4717-A182-F56AECCDC169}" type="slidenum">
              <a:rPr lang="en-GB" smtClean="0"/>
              <a:pPr/>
              <a:t>‹#›</a:t>
            </a:fld>
            <a:endParaRPr lang="en-GB" dirty="0"/>
          </a:p>
        </p:txBody>
      </p:sp>
      <p:sp>
        <p:nvSpPr>
          <p:cNvPr id="8" name="Text Placeholder 7">
            <a:extLst>
              <a:ext uri="{FF2B5EF4-FFF2-40B4-BE49-F238E27FC236}">
                <a16:creationId xmlns:a16="http://schemas.microsoft.com/office/drawing/2014/main" id="{C35A691C-E974-4761-A3A2-546069641617}"/>
              </a:ext>
            </a:extLst>
          </p:cNvPr>
          <p:cNvSpPr>
            <a:spLocks noGrp="1"/>
          </p:cNvSpPr>
          <p:nvPr>
            <p:ph type="body" sz="quarter" idx="13" hasCustomPrompt="1"/>
          </p:nvPr>
        </p:nvSpPr>
        <p:spPr>
          <a:xfrm>
            <a:off x="440267" y="6263084"/>
            <a:ext cx="10615084" cy="366184"/>
          </a:xfrm>
        </p:spPr>
        <p:txBody>
          <a:bodyPr anchor="b" anchorCtr="0"/>
          <a:lstStyle>
            <a:lvl1pPr marL="0" indent="0">
              <a:buNone/>
              <a:defRPr sz="1067"/>
            </a:lvl1pPr>
            <a:lvl2pPr marL="457189" indent="0">
              <a:buNone/>
              <a:defRPr sz="1200"/>
            </a:lvl2pPr>
          </a:lstStyle>
          <a:p>
            <a:pPr lvl="0"/>
            <a:r>
              <a:rPr lang="en-US" dirty="0"/>
              <a:t>References 10pt Arial</a:t>
            </a:r>
          </a:p>
        </p:txBody>
      </p:sp>
    </p:spTree>
    <p:extLst>
      <p:ext uri="{BB962C8B-B14F-4D97-AF65-F5344CB8AC3E}">
        <p14:creationId xmlns:p14="http://schemas.microsoft.com/office/powerpoint/2010/main" val="225875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DD6E0-89D6-44C8-9E2B-EEA62F7011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35D763-0EA5-4CA2-B6BF-AE3CD548BB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CCDB3B-F84F-48BD-B76B-04C4BDBC1F97}"/>
              </a:ext>
            </a:extLst>
          </p:cNvPr>
          <p:cNvSpPr>
            <a:spLocks noGrp="1"/>
          </p:cNvSpPr>
          <p:nvPr>
            <p:ph type="dt" sz="half" idx="10"/>
          </p:nvPr>
        </p:nvSpPr>
        <p:spPr/>
        <p:txBody>
          <a:bodyPr/>
          <a:lstStyle/>
          <a:p>
            <a:fld id="{2FBB27C9-41AD-42B5-9405-62942B060E4A}" type="datetimeFigureOut">
              <a:rPr lang="en-US" smtClean="0"/>
              <a:t>2/27/2023</a:t>
            </a:fld>
            <a:endParaRPr lang="en-US"/>
          </a:p>
        </p:txBody>
      </p:sp>
      <p:sp>
        <p:nvSpPr>
          <p:cNvPr id="5" name="Footer Placeholder 4">
            <a:extLst>
              <a:ext uri="{FF2B5EF4-FFF2-40B4-BE49-F238E27FC236}">
                <a16:creationId xmlns:a16="http://schemas.microsoft.com/office/drawing/2014/main" id="{F35DB152-BCAD-4B90-BB09-F5D976536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AB72BC-93BF-4C45-88BF-D3FF78F3BD30}"/>
              </a:ext>
            </a:extLst>
          </p:cNvPr>
          <p:cNvSpPr>
            <a:spLocks noGrp="1"/>
          </p:cNvSpPr>
          <p:nvPr>
            <p:ph type="sldNum" sz="quarter" idx="12"/>
          </p:nvPr>
        </p:nvSpPr>
        <p:spPr/>
        <p:txBody>
          <a:bodyPr/>
          <a:lstStyle/>
          <a:p>
            <a:fld id="{D28D6971-AAAE-4E81-9052-E94D07C7875C}" type="slidenum">
              <a:rPr lang="en-US" smtClean="0"/>
              <a:t>‹#›</a:t>
            </a:fld>
            <a:endParaRPr lang="en-US"/>
          </a:p>
        </p:txBody>
      </p:sp>
    </p:spTree>
    <p:extLst>
      <p:ext uri="{BB962C8B-B14F-4D97-AF65-F5344CB8AC3E}">
        <p14:creationId xmlns:p14="http://schemas.microsoft.com/office/powerpoint/2010/main" val="185402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67"/>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133"/>
            </a:lvl1pPr>
            <a:lvl2pPr>
              <a:defRPr sz="1867"/>
            </a:lvl2pPr>
            <a:lvl3pPr>
              <a:defRPr sz="1600"/>
            </a:lvl3pPr>
            <a:lvl4pPr>
              <a:defRPr sz="1467"/>
            </a:lvl4pPr>
            <a:lvl5pPr>
              <a:defRPr sz="146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11224719" y="6264143"/>
            <a:ext cx="520908" cy="365125"/>
          </a:xfrm>
        </p:spPr>
        <p:txBody>
          <a:bodyPr/>
          <a:lstStyle>
            <a:lvl1pPr>
              <a:defRPr sz="1067"/>
            </a:lvl1pPr>
          </a:lstStyle>
          <a:p>
            <a:fld id="{DBB4437E-C8DB-4717-A182-F56AECCDC169}" type="slidenum">
              <a:rPr lang="en-GB" smtClean="0"/>
              <a:pPr/>
              <a:t>‹#›</a:t>
            </a:fld>
            <a:endParaRPr lang="en-GB" dirty="0"/>
          </a:p>
        </p:txBody>
      </p:sp>
      <p:sp>
        <p:nvSpPr>
          <p:cNvPr id="8" name="Text Placeholder 7">
            <a:extLst>
              <a:ext uri="{FF2B5EF4-FFF2-40B4-BE49-F238E27FC236}">
                <a16:creationId xmlns:a16="http://schemas.microsoft.com/office/drawing/2014/main" id="{C35A691C-E974-4761-A3A2-546069641617}"/>
              </a:ext>
            </a:extLst>
          </p:cNvPr>
          <p:cNvSpPr>
            <a:spLocks noGrp="1"/>
          </p:cNvSpPr>
          <p:nvPr>
            <p:ph type="body" sz="quarter" idx="13" hasCustomPrompt="1"/>
          </p:nvPr>
        </p:nvSpPr>
        <p:spPr>
          <a:xfrm>
            <a:off x="440267" y="6263084"/>
            <a:ext cx="10615084" cy="366184"/>
          </a:xfrm>
        </p:spPr>
        <p:txBody>
          <a:bodyPr anchor="b" anchorCtr="0"/>
          <a:lstStyle>
            <a:lvl1pPr marL="0" indent="0">
              <a:buNone/>
              <a:defRPr sz="1067"/>
            </a:lvl1pPr>
            <a:lvl2pPr marL="457189" indent="0">
              <a:buNone/>
              <a:defRPr sz="1200"/>
            </a:lvl2pPr>
          </a:lstStyle>
          <a:p>
            <a:pPr lvl="0"/>
            <a:r>
              <a:rPr lang="en-US" dirty="0"/>
              <a:t>References 10pt Arial</a:t>
            </a:r>
          </a:p>
        </p:txBody>
      </p:sp>
    </p:spTree>
    <p:extLst>
      <p:ext uri="{BB962C8B-B14F-4D97-AF65-F5344CB8AC3E}">
        <p14:creationId xmlns:p14="http://schemas.microsoft.com/office/powerpoint/2010/main" val="3589309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67"/>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133"/>
            </a:lvl1pPr>
            <a:lvl2pPr>
              <a:defRPr sz="1867"/>
            </a:lvl2pPr>
            <a:lvl3pPr>
              <a:defRPr sz="1600"/>
            </a:lvl3pPr>
            <a:lvl4pPr>
              <a:defRPr sz="1467"/>
            </a:lvl4pPr>
            <a:lvl5pPr>
              <a:defRPr sz="146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11224719" y="6264143"/>
            <a:ext cx="520908" cy="365125"/>
          </a:xfrm>
        </p:spPr>
        <p:txBody>
          <a:bodyPr/>
          <a:lstStyle>
            <a:lvl1pPr>
              <a:defRPr sz="1067"/>
            </a:lvl1pPr>
          </a:lstStyle>
          <a:p>
            <a:fld id="{DBB4437E-C8DB-4717-A182-F56AECCDC169}" type="slidenum">
              <a:rPr lang="en-GB" smtClean="0"/>
              <a:pPr/>
              <a:t>‹#›</a:t>
            </a:fld>
            <a:endParaRPr lang="en-GB" dirty="0"/>
          </a:p>
        </p:txBody>
      </p:sp>
      <p:sp>
        <p:nvSpPr>
          <p:cNvPr id="8" name="Text Placeholder 7">
            <a:extLst>
              <a:ext uri="{FF2B5EF4-FFF2-40B4-BE49-F238E27FC236}">
                <a16:creationId xmlns:a16="http://schemas.microsoft.com/office/drawing/2014/main" id="{C35A691C-E974-4761-A3A2-546069641617}"/>
              </a:ext>
            </a:extLst>
          </p:cNvPr>
          <p:cNvSpPr>
            <a:spLocks noGrp="1"/>
          </p:cNvSpPr>
          <p:nvPr>
            <p:ph type="body" sz="quarter" idx="13" hasCustomPrompt="1"/>
          </p:nvPr>
        </p:nvSpPr>
        <p:spPr>
          <a:xfrm>
            <a:off x="440267" y="6263084"/>
            <a:ext cx="10615084" cy="366184"/>
          </a:xfrm>
        </p:spPr>
        <p:txBody>
          <a:bodyPr anchor="b" anchorCtr="0"/>
          <a:lstStyle>
            <a:lvl1pPr marL="0" indent="0">
              <a:buNone/>
              <a:defRPr sz="1067"/>
            </a:lvl1pPr>
            <a:lvl2pPr marL="457189" indent="0">
              <a:buNone/>
              <a:defRPr sz="1200"/>
            </a:lvl2pPr>
          </a:lstStyle>
          <a:p>
            <a:pPr lvl="0"/>
            <a:r>
              <a:rPr lang="en-US" dirty="0"/>
              <a:t>References 10pt Arial</a:t>
            </a:r>
          </a:p>
        </p:txBody>
      </p:sp>
    </p:spTree>
    <p:extLst>
      <p:ext uri="{BB962C8B-B14F-4D97-AF65-F5344CB8AC3E}">
        <p14:creationId xmlns:p14="http://schemas.microsoft.com/office/powerpoint/2010/main" val="1221106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67"/>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133"/>
            </a:lvl1pPr>
            <a:lvl2pPr>
              <a:defRPr sz="1867"/>
            </a:lvl2pPr>
            <a:lvl3pPr>
              <a:defRPr sz="1600"/>
            </a:lvl3pPr>
            <a:lvl4pPr>
              <a:defRPr sz="1467"/>
            </a:lvl4pPr>
            <a:lvl5pPr>
              <a:defRPr sz="146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11224719" y="6264143"/>
            <a:ext cx="520908" cy="365125"/>
          </a:xfrm>
        </p:spPr>
        <p:txBody>
          <a:bodyPr/>
          <a:lstStyle>
            <a:lvl1pPr>
              <a:defRPr sz="1067"/>
            </a:lvl1pPr>
          </a:lstStyle>
          <a:p>
            <a:fld id="{DBB4437E-C8DB-4717-A182-F56AECCDC169}" type="slidenum">
              <a:rPr lang="en-GB" smtClean="0"/>
              <a:pPr/>
              <a:t>‹#›</a:t>
            </a:fld>
            <a:endParaRPr lang="en-GB" dirty="0"/>
          </a:p>
        </p:txBody>
      </p:sp>
      <p:sp>
        <p:nvSpPr>
          <p:cNvPr id="8" name="Text Placeholder 7">
            <a:extLst>
              <a:ext uri="{FF2B5EF4-FFF2-40B4-BE49-F238E27FC236}">
                <a16:creationId xmlns:a16="http://schemas.microsoft.com/office/drawing/2014/main" id="{C35A691C-E974-4761-A3A2-546069641617}"/>
              </a:ext>
            </a:extLst>
          </p:cNvPr>
          <p:cNvSpPr>
            <a:spLocks noGrp="1"/>
          </p:cNvSpPr>
          <p:nvPr>
            <p:ph type="body" sz="quarter" idx="13" hasCustomPrompt="1"/>
          </p:nvPr>
        </p:nvSpPr>
        <p:spPr>
          <a:xfrm>
            <a:off x="440267" y="6263084"/>
            <a:ext cx="10615084" cy="366184"/>
          </a:xfrm>
        </p:spPr>
        <p:txBody>
          <a:bodyPr anchor="b" anchorCtr="0"/>
          <a:lstStyle>
            <a:lvl1pPr marL="0" indent="0">
              <a:buNone/>
              <a:defRPr sz="1067"/>
            </a:lvl1pPr>
            <a:lvl2pPr marL="457189" indent="0">
              <a:buNone/>
              <a:defRPr sz="1200"/>
            </a:lvl2pPr>
          </a:lstStyle>
          <a:p>
            <a:pPr lvl="0"/>
            <a:r>
              <a:rPr lang="en-US" dirty="0"/>
              <a:t>References 10pt Arial</a:t>
            </a:r>
          </a:p>
        </p:txBody>
      </p:sp>
    </p:spTree>
    <p:extLst>
      <p:ext uri="{BB962C8B-B14F-4D97-AF65-F5344CB8AC3E}">
        <p14:creationId xmlns:p14="http://schemas.microsoft.com/office/powerpoint/2010/main" val="34973948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67"/>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133"/>
            </a:lvl1pPr>
            <a:lvl2pPr>
              <a:defRPr sz="1867"/>
            </a:lvl2pPr>
            <a:lvl3pPr>
              <a:defRPr sz="1600"/>
            </a:lvl3pPr>
            <a:lvl4pPr>
              <a:defRPr sz="1467"/>
            </a:lvl4pPr>
            <a:lvl5pPr>
              <a:defRPr sz="146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11224719" y="6264143"/>
            <a:ext cx="520908" cy="365125"/>
          </a:xfrm>
        </p:spPr>
        <p:txBody>
          <a:bodyPr/>
          <a:lstStyle>
            <a:lvl1pPr>
              <a:defRPr sz="1067"/>
            </a:lvl1pPr>
          </a:lstStyle>
          <a:p>
            <a:fld id="{DBB4437E-C8DB-4717-A182-F56AECCDC169}" type="slidenum">
              <a:rPr lang="en-GB" smtClean="0"/>
              <a:pPr/>
              <a:t>‹#›</a:t>
            </a:fld>
            <a:endParaRPr lang="en-GB" dirty="0"/>
          </a:p>
        </p:txBody>
      </p:sp>
      <p:sp>
        <p:nvSpPr>
          <p:cNvPr id="8" name="Text Placeholder 7">
            <a:extLst>
              <a:ext uri="{FF2B5EF4-FFF2-40B4-BE49-F238E27FC236}">
                <a16:creationId xmlns:a16="http://schemas.microsoft.com/office/drawing/2014/main" id="{C35A691C-E974-4761-A3A2-546069641617}"/>
              </a:ext>
            </a:extLst>
          </p:cNvPr>
          <p:cNvSpPr>
            <a:spLocks noGrp="1"/>
          </p:cNvSpPr>
          <p:nvPr>
            <p:ph type="body" sz="quarter" idx="13" hasCustomPrompt="1"/>
          </p:nvPr>
        </p:nvSpPr>
        <p:spPr>
          <a:xfrm>
            <a:off x="440267" y="6263084"/>
            <a:ext cx="10615084" cy="366184"/>
          </a:xfrm>
        </p:spPr>
        <p:txBody>
          <a:bodyPr anchor="b" anchorCtr="0"/>
          <a:lstStyle>
            <a:lvl1pPr marL="0" indent="0">
              <a:buNone/>
              <a:defRPr sz="1067"/>
            </a:lvl1pPr>
            <a:lvl2pPr marL="457189" indent="0">
              <a:buNone/>
              <a:defRPr sz="1200"/>
            </a:lvl2pPr>
          </a:lstStyle>
          <a:p>
            <a:pPr lvl="0"/>
            <a:r>
              <a:rPr lang="en-US" dirty="0"/>
              <a:t>References 10pt Arial</a:t>
            </a:r>
          </a:p>
        </p:txBody>
      </p:sp>
    </p:spTree>
    <p:extLst>
      <p:ext uri="{BB962C8B-B14F-4D97-AF65-F5344CB8AC3E}">
        <p14:creationId xmlns:p14="http://schemas.microsoft.com/office/powerpoint/2010/main" val="3405381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D master layout title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AE9885-726E-40CD-B8D2-48E84C573603}"/>
              </a:ext>
            </a:extLst>
          </p:cNvPr>
          <p:cNvSpPr/>
          <p:nvPr userDrawn="1"/>
        </p:nvSpPr>
        <p:spPr>
          <a:xfrm>
            <a:off x="2732484" y="5837927"/>
            <a:ext cx="184730" cy="243785"/>
          </a:xfrm>
          <a:prstGeom prst="rect">
            <a:avLst/>
          </a:prstGeom>
        </p:spPr>
        <p:txBody>
          <a:bodyPr wrap="none">
            <a:spAutoFit/>
          </a:bodyPr>
          <a:lstStyle/>
          <a:p>
            <a:pPr marL="0" marR="0" lvl="0" indent="0" algn="ctr" defTabSz="642883" rtl="0" eaLnBrk="1" fontAlgn="base" latinLnBrk="0" hangingPunct="1">
              <a:lnSpc>
                <a:spcPct val="100000"/>
              </a:lnSpc>
              <a:spcBef>
                <a:spcPct val="0"/>
              </a:spcBef>
              <a:spcAft>
                <a:spcPct val="0"/>
              </a:spcAft>
              <a:buClrTx/>
              <a:buSzTx/>
              <a:buFontTx/>
              <a:buNone/>
              <a:tabLst/>
              <a:defRPr/>
            </a:pPr>
            <a:endParaRPr kumimoji="0" lang="en-GB" sz="984" b="0" i="0" u="none" strike="noStrike" kern="1200" cap="none" spc="0" normalizeH="0" baseline="0" dirty="0">
              <a:ln>
                <a:noFill/>
              </a:ln>
              <a:solidFill>
                <a:prstClr val="black">
                  <a:lumMod val="75000"/>
                  <a:lumOff val="25000"/>
                </a:prstClr>
              </a:solidFill>
              <a:effectLst/>
              <a:uLnTx/>
              <a:uFillTx/>
              <a:latin typeface="Arial"/>
              <a:ea typeface="ヒラギノ角ゴ ProN W3" charset="-128"/>
              <a:cs typeface="Arial"/>
              <a:sym typeface="Gill Sans" charset="0"/>
            </a:endParaRPr>
          </a:p>
        </p:txBody>
      </p:sp>
      <p:sp>
        <p:nvSpPr>
          <p:cNvPr id="18" name="Title 1">
            <a:extLst>
              <a:ext uri="{FF2B5EF4-FFF2-40B4-BE49-F238E27FC236}">
                <a16:creationId xmlns:a16="http://schemas.microsoft.com/office/drawing/2014/main" id="{9525A0A4-008C-47CF-B008-EAA1AAF307CF}"/>
              </a:ext>
            </a:extLst>
          </p:cNvPr>
          <p:cNvSpPr>
            <a:spLocks noGrp="1"/>
          </p:cNvSpPr>
          <p:nvPr>
            <p:ph type="title" hasCustomPrompt="1"/>
          </p:nvPr>
        </p:nvSpPr>
        <p:spPr>
          <a:xfrm>
            <a:off x="383117" y="76501"/>
            <a:ext cx="11808883" cy="1143000"/>
          </a:xfrm>
        </p:spPr>
        <p:txBody>
          <a:bodyPr anchor="ctr">
            <a:normAutofit fontScale="90000"/>
          </a:bodyPr>
          <a:lstStyle>
            <a:lvl1pPr>
              <a:defRPr/>
            </a:lvl1pPr>
          </a:lstStyle>
          <a:p>
            <a:r>
              <a:rPr lang="en-GB" sz="3600" dirty="0"/>
              <a:t>Title</a:t>
            </a:r>
            <a:endParaRPr lang="en-GB" sz="2667" b="0" dirty="0">
              <a:solidFill>
                <a:schemeClr val="accent1"/>
              </a:solidFill>
            </a:endParaRPr>
          </a:p>
        </p:txBody>
      </p:sp>
      <p:sp>
        <p:nvSpPr>
          <p:cNvPr id="22" name="Text Placeholder 21">
            <a:extLst>
              <a:ext uri="{FF2B5EF4-FFF2-40B4-BE49-F238E27FC236}">
                <a16:creationId xmlns:a16="http://schemas.microsoft.com/office/drawing/2014/main" id="{EE1DCCC3-5409-41FE-81A7-8B2218B2D45D}"/>
              </a:ext>
            </a:extLst>
          </p:cNvPr>
          <p:cNvSpPr>
            <a:spLocks noGrp="1"/>
          </p:cNvSpPr>
          <p:nvPr>
            <p:ph type="body" sz="quarter" idx="10" hasCustomPrompt="1"/>
          </p:nvPr>
        </p:nvSpPr>
        <p:spPr>
          <a:xfrm>
            <a:off x="384000" y="6062400"/>
            <a:ext cx="11347200" cy="537600"/>
          </a:xfrm>
        </p:spPr>
        <p:txBody>
          <a:bodyPr lIns="90000" tIns="46800" rIns="90000" bIns="46800" anchor="b" anchorCtr="0">
            <a:noAutofit/>
          </a:bodyPr>
          <a:lstStyle>
            <a:lvl1pPr>
              <a:defRPr kumimoji="0" lang="en-GB" sz="1200" b="0" i="0" u="none" strike="noStrike" kern="1200" cap="none" spc="0" normalizeH="0" baseline="0" dirty="0">
                <a:ln>
                  <a:noFill/>
                </a:ln>
                <a:solidFill>
                  <a:srgbClr val="001E55"/>
                </a:solidFill>
                <a:effectLst/>
                <a:uLnTx/>
                <a:uFillTx/>
                <a:latin typeface="Arial" pitchFamily="34" charset="0"/>
                <a:ea typeface="ＭＳ Ｐゴシック" pitchFamily="34" charset="-128"/>
                <a:cs typeface="Arial" panose="020B0604020202020204" pitchFamily="34" charset="0"/>
              </a:defRPr>
            </a:lvl1pPr>
          </a:lstStyle>
          <a:p>
            <a:pPr marL="0" marR="0" lvl="0" indent="0" algn="l" defTabSz="609459" rtl="0" eaLnBrk="1" fontAlgn="base" latinLnBrk="0" hangingPunct="1">
              <a:lnSpc>
                <a:spcPct val="95000"/>
              </a:lnSpc>
              <a:spcBef>
                <a:spcPct val="0"/>
              </a:spcBef>
              <a:spcAft>
                <a:spcPct val="0"/>
              </a:spcAft>
              <a:buClrTx/>
              <a:buSzTx/>
              <a:buFont typeface="Arial"/>
              <a:buNone/>
              <a:tabLst/>
              <a:defRPr/>
            </a:pPr>
            <a:r>
              <a:rPr lang="en-US" dirty="0"/>
              <a:t>Footnotes</a:t>
            </a:r>
            <a:endParaRPr lang="en-GB" dirty="0"/>
          </a:p>
        </p:txBody>
      </p:sp>
    </p:spTree>
    <p:extLst>
      <p:ext uri="{BB962C8B-B14F-4D97-AF65-F5344CB8AC3E}">
        <p14:creationId xmlns:p14="http://schemas.microsoft.com/office/powerpoint/2010/main" val="4208149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12191188" cy="6857543"/>
          </a:xfrm>
          <a:prstGeom prst="rect">
            <a:avLst/>
          </a:prstGeom>
        </p:spPr>
      </p:pic>
      <p:sp>
        <p:nvSpPr>
          <p:cNvPr id="2" name="Title 1"/>
          <p:cNvSpPr>
            <a:spLocks noGrp="1"/>
          </p:cNvSpPr>
          <p:nvPr>
            <p:ph type="ctrTitle"/>
          </p:nvPr>
        </p:nvSpPr>
        <p:spPr>
          <a:xfrm>
            <a:off x="1381989" y="1589396"/>
            <a:ext cx="9895612" cy="1470025"/>
          </a:xfrm>
        </p:spPr>
        <p:txBody>
          <a:bodyPr lIns="0" tIns="0" rIns="0" bIns="0" anchor="b">
            <a:normAutofit/>
          </a:bodyPr>
          <a:lstStyle>
            <a:lvl1pPr algn="l">
              <a:defRPr sz="4800"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93037" y="3344574"/>
            <a:ext cx="8534400" cy="512260"/>
          </a:xfrm>
          <a:prstGeom prst="rect">
            <a:avLst/>
          </a:prstGeom>
        </p:spPr>
        <p:txBody>
          <a:bodyPr lIns="0" tIns="0" rIns="0" bIns="0">
            <a:normAutofit/>
          </a:bodyPr>
          <a:lstStyle>
            <a:lvl1pPr marL="0" indent="0" algn="l">
              <a:buNone/>
              <a:defRPr sz="2133" b="1">
                <a:solidFill>
                  <a:srgbClr val="FFFF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3"/>
          </p:nvPr>
        </p:nvSpPr>
        <p:spPr>
          <a:xfrm>
            <a:off x="1381989" y="4391450"/>
            <a:ext cx="2887937" cy="373063"/>
          </a:xfrm>
          <a:prstGeom prst="rect">
            <a:avLst/>
          </a:prstGeom>
        </p:spPr>
        <p:txBody>
          <a:bodyPr lIns="0" tIns="0" rIns="0" bIns="0">
            <a:noAutofit/>
          </a:bodyPr>
          <a:lstStyle>
            <a:lvl1pPr marL="0" indent="0">
              <a:buNone/>
              <a:defRPr sz="1600">
                <a:solidFill>
                  <a:srgbClr val="0B275E"/>
                </a:solidFill>
                <a:latin typeface="Arial"/>
                <a:cs typeface="Arial"/>
              </a:defRPr>
            </a:lvl1pPr>
            <a:lvl2pPr marL="609585" indent="0">
              <a:buNone/>
              <a:defRPr sz="1600"/>
            </a:lvl2pPr>
            <a:lvl3pPr marL="1219170" indent="0">
              <a:buNone/>
              <a:defRPr sz="1600"/>
            </a:lvl3pPr>
            <a:lvl4pPr marL="1828754" indent="0">
              <a:buNone/>
              <a:defRPr sz="1600"/>
            </a:lvl4pPr>
            <a:lvl5pPr marL="2438339" indent="0">
              <a:buNone/>
              <a:defRPr sz="1600"/>
            </a:lvl5pPr>
          </a:lstStyle>
          <a:p>
            <a:pPr lvl="0"/>
            <a:r>
              <a:rPr lang="en-US" dirty="0"/>
              <a:t>Click to edit Master text styles</a:t>
            </a:r>
          </a:p>
        </p:txBody>
      </p:sp>
      <p:sp>
        <p:nvSpPr>
          <p:cNvPr id="5" name="Rectangle 4"/>
          <p:cNvSpPr/>
          <p:nvPr userDrawn="1"/>
        </p:nvSpPr>
        <p:spPr>
          <a:xfrm>
            <a:off x="1236133" y="6096000"/>
            <a:ext cx="1473200" cy="55245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latin typeface="Arial" panose="020B0604020202020204" pitchFamily="34" charset="0"/>
            </a:endParaRPr>
          </a:p>
        </p:txBody>
      </p:sp>
      <p:sp>
        <p:nvSpPr>
          <p:cNvPr id="8" name="Subtitle 2">
            <a:extLst>
              <a:ext uri="{FF2B5EF4-FFF2-40B4-BE49-F238E27FC236}">
                <a16:creationId xmlns:a16="http://schemas.microsoft.com/office/drawing/2014/main" id="{CD4DFFA2-EF69-435F-85CB-2D2196EDB544}"/>
              </a:ext>
            </a:extLst>
          </p:cNvPr>
          <p:cNvSpPr txBox="1">
            <a:spLocks/>
          </p:cNvSpPr>
          <p:nvPr userDrawn="1"/>
        </p:nvSpPr>
        <p:spPr>
          <a:xfrm>
            <a:off x="11515724" y="17462"/>
            <a:ext cx="676275" cy="144463"/>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base">
              <a:buNone/>
            </a:pPr>
            <a:r>
              <a:rPr lang="vi-VN" dirty="0">
                <a:solidFill>
                  <a:schemeClr val="bg1"/>
                </a:solidFill>
                <a:latin typeface="inherit"/>
              </a:rPr>
              <a:t>SC-VN-02754</a:t>
            </a:r>
            <a:br>
              <a:rPr lang="vi-VN" dirty="0">
                <a:solidFill>
                  <a:schemeClr val="bg1"/>
                </a:solidFill>
                <a:latin typeface="Arial" panose="020B0604020202020204" pitchFamily="34" charset="0"/>
              </a:rPr>
            </a:br>
            <a:endParaRPr lang="vi-VN" dirty="0">
              <a:solidFill>
                <a:schemeClr val="bg1"/>
              </a:solidFill>
            </a:endParaRPr>
          </a:p>
        </p:txBody>
      </p:sp>
    </p:spTree>
    <p:extLst>
      <p:ext uri="{BB962C8B-B14F-4D97-AF65-F5344CB8AC3E}">
        <p14:creationId xmlns:p14="http://schemas.microsoft.com/office/powerpoint/2010/main" val="36939280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D master layout title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AE9885-726E-40CD-B8D2-48E84C573603}"/>
              </a:ext>
            </a:extLst>
          </p:cNvPr>
          <p:cNvSpPr/>
          <p:nvPr userDrawn="1"/>
        </p:nvSpPr>
        <p:spPr>
          <a:xfrm>
            <a:off x="2732484" y="5837927"/>
            <a:ext cx="184730" cy="243785"/>
          </a:xfrm>
          <a:prstGeom prst="rect">
            <a:avLst/>
          </a:prstGeom>
        </p:spPr>
        <p:txBody>
          <a:bodyPr wrap="none">
            <a:spAutoFit/>
          </a:bodyPr>
          <a:lstStyle/>
          <a:p>
            <a:pPr marL="0" marR="0" lvl="0" indent="0" algn="ctr" defTabSz="642883" rtl="0" eaLnBrk="1" fontAlgn="base" latinLnBrk="0" hangingPunct="1">
              <a:lnSpc>
                <a:spcPct val="100000"/>
              </a:lnSpc>
              <a:spcBef>
                <a:spcPct val="0"/>
              </a:spcBef>
              <a:spcAft>
                <a:spcPct val="0"/>
              </a:spcAft>
              <a:buClrTx/>
              <a:buSzTx/>
              <a:buFontTx/>
              <a:buNone/>
              <a:tabLst/>
              <a:defRPr/>
            </a:pPr>
            <a:endParaRPr kumimoji="0" lang="en-GB" sz="984" b="0" i="0" u="none" strike="noStrike" kern="1200" cap="none" spc="0" normalizeH="0" baseline="0" dirty="0">
              <a:ln>
                <a:noFill/>
              </a:ln>
              <a:solidFill>
                <a:prstClr val="black">
                  <a:lumMod val="75000"/>
                  <a:lumOff val="25000"/>
                </a:prstClr>
              </a:solidFill>
              <a:effectLst/>
              <a:uLnTx/>
              <a:uFillTx/>
              <a:latin typeface="Arial"/>
              <a:ea typeface="ヒラギノ角ゴ ProN W3" charset="-128"/>
              <a:cs typeface="Arial"/>
              <a:sym typeface="Gill Sans" charset="0"/>
            </a:endParaRPr>
          </a:p>
        </p:txBody>
      </p:sp>
      <p:sp>
        <p:nvSpPr>
          <p:cNvPr id="18" name="Title 1">
            <a:extLst>
              <a:ext uri="{FF2B5EF4-FFF2-40B4-BE49-F238E27FC236}">
                <a16:creationId xmlns:a16="http://schemas.microsoft.com/office/drawing/2014/main" id="{9525A0A4-008C-47CF-B008-EAA1AAF307CF}"/>
              </a:ext>
            </a:extLst>
          </p:cNvPr>
          <p:cNvSpPr>
            <a:spLocks noGrp="1"/>
          </p:cNvSpPr>
          <p:nvPr>
            <p:ph type="title" hasCustomPrompt="1"/>
          </p:nvPr>
        </p:nvSpPr>
        <p:spPr>
          <a:xfrm>
            <a:off x="383117" y="76501"/>
            <a:ext cx="11808883" cy="1143000"/>
          </a:xfrm>
        </p:spPr>
        <p:txBody>
          <a:bodyPr anchor="ctr">
            <a:normAutofit fontScale="90000"/>
          </a:bodyPr>
          <a:lstStyle>
            <a:lvl1pPr>
              <a:defRPr/>
            </a:lvl1pPr>
          </a:lstStyle>
          <a:p>
            <a:r>
              <a:rPr lang="en-GB" sz="3600" dirty="0"/>
              <a:t>Title</a:t>
            </a:r>
            <a:endParaRPr lang="en-GB" sz="2667" b="0" dirty="0">
              <a:solidFill>
                <a:schemeClr val="accent1"/>
              </a:solidFill>
            </a:endParaRPr>
          </a:p>
        </p:txBody>
      </p:sp>
      <p:sp>
        <p:nvSpPr>
          <p:cNvPr id="19" name="Content Placeholder 3">
            <a:extLst>
              <a:ext uri="{FF2B5EF4-FFF2-40B4-BE49-F238E27FC236}">
                <a16:creationId xmlns:a16="http://schemas.microsoft.com/office/drawing/2014/main" id="{D4D2BCBA-70AE-4BFB-B764-3E2521E7CD2A}"/>
              </a:ext>
            </a:extLst>
          </p:cNvPr>
          <p:cNvSpPr>
            <a:spLocks noGrp="1"/>
          </p:cNvSpPr>
          <p:nvPr>
            <p:ph sz="quarter" idx="4294967295"/>
          </p:nvPr>
        </p:nvSpPr>
        <p:spPr>
          <a:xfrm>
            <a:off x="575734" y="1219502"/>
            <a:ext cx="10993967" cy="4437063"/>
          </a:xfrm>
        </p:spPr>
        <p:txBody>
          <a:bodyPr>
            <a:noAutofit/>
          </a:bodyPr>
          <a:lstStyle>
            <a:lvl1pPr>
              <a:defRPr/>
            </a:lvl1pPr>
            <a:lvl2pPr marL="241294" indent="-241294">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EE1DCCC3-5409-41FE-81A7-8B2218B2D45D}"/>
              </a:ext>
            </a:extLst>
          </p:cNvPr>
          <p:cNvSpPr>
            <a:spLocks noGrp="1"/>
          </p:cNvSpPr>
          <p:nvPr>
            <p:ph type="body" sz="quarter" idx="10" hasCustomPrompt="1"/>
          </p:nvPr>
        </p:nvSpPr>
        <p:spPr>
          <a:xfrm>
            <a:off x="384000" y="6062400"/>
            <a:ext cx="11347200" cy="537600"/>
          </a:xfrm>
        </p:spPr>
        <p:txBody>
          <a:bodyPr lIns="90000" tIns="46800" rIns="90000" bIns="46800" anchor="b" anchorCtr="0">
            <a:noAutofit/>
          </a:bodyPr>
          <a:lstStyle>
            <a:lvl1pPr>
              <a:defRPr kumimoji="0" lang="en-GB" sz="1200" b="0" i="0" u="none" strike="noStrike" kern="1200" cap="none" spc="0" normalizeH="0" baseline="0" dirty="0">
                <a:ln>
                  <a:noFill/>
                </a:ln>
                <a:solidFill>
                  <a:srgbClr val="001E55"/>
                </a:solidFill>
                <a:effectLst/>
                <a:uLnTx/>
                <a:uFillTx/>
                <a:latin typeface="Arial" pitchFamily="34" charset="0"/>
                <a:ea typeface="ＭＳ Ｐゴシック" pitchFamily="34" charset="-128"/>
                <a:cs typeface="Arial" panose="020B0604020202020204" pitchFamily="34" charset="0"/>
              </a:defRPr>
            </a:lvl1pPr>
          </a:lstStyle>
          <a:p>
            <a:pPr marL="0" marR="0" lvl="0" indent="0" algn="l" defTabSz="609459" rtl="0" eaLnBrk="1" fontAlgn="base" latinLnBrk="0" hangingPunct="1">
              <a:lnSpc>
                <a:spcPct val="95000"/>
              </a:lnSpc>
              <a:spcBef>
                <a:spcPct val="0"/>
              </a:spcBef>
              <a:spcAft>
                <a:spcPct val="0"/>
              </a:spcAft>
              <a:buClrTx/>
              <a:buSzTx/>
              <a:buFont typeface="Arial"/>
              <a:buNone/>
              <a:tabLst/>
              <a:defRPr/>
            </a:pPr>
            <a:r>
              <a:rPr lang="en-US" dirty="0"/>
              <a:t>Footnotes</a:t>
            </a:r>
            <a:endParaRPr lang="en-GB" dirty="0"/>
          </a:p>
        </p:txBody>
      </p:sp>
    </p:spTree>
    <p:extLst>
      <p:ext uri="{BB962C8B-B14F-4D97-AF65-F5344CB8AC3E}">
        <p14:creationId xmlns:p14="http://schemas.microsoft.com/office/powerpoint/2010/main" val="32921384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BD master layout title tab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AE9885-726E-40CD-B8D2-48E84C573603}"/>
              </a:ext>
            </a:extLst>
          </p:cNvPr>
          <p:cNvSpPr/>
          <p:nvPr userDrawn="1"/>
        </p:nvSpPr>
        <p:spPr>
          <a:xfrm>
            <a:off x="2732484" y="5837927"/>
            <a:ext cx="184730" cy="243785"/>
          </a:xfrm>
          <a:prstGeom prst="rect">
            <a:avLst/>
          </a:prstGeom>
        </p:spPr>
        <p:txBody>
          <a:bodyPr wrap="none">
            <a:spAutoFit/>
          </a:bodyPr>
          <a:lstStyle/>
          <a:p>
            <a:pPr marL="0" marR="0" lvl="0" indent="0" algn="ctr" defTabSz="642883" rtl="0" eaLnBrk="1" fontAlgn="base" latinLnBrk="0" hangingPunct="1">
              <a:lnSpc>
                <a:spcPct val="100000"/>
              </a:lnSpc>
              <a:spcBef>
                <a:spcPct val="0"/>
              </a:spcBef>
              <a:spcAft>
                <a:spcPct val="0"/>
              </a:spcAft>
              <a:buClrTx/>
              <a:buSzTx/>
              <a:buFontTx/>
              <a:buNone/>
              <a:tabLst/>
              <a:defRPr/>
            </a:pPr>
            <a:endParaRPr kumimoji="0" lang="en-GB" sz="984" b="0" i="0" u="none" strike="noStrike" kern="1200" cap="none" spc="0" normalizeH="0" baseline="0" dirty="0">
              <a:ln>
                <a:noFill/>
              </a:ln>
              <a:solidFill>
                <a:prstClr val="black">
                  <a:lumMod val="75000"/>
                  <a:lumOff val="25000"/>
                </a:prstClr>
              </a:solidFill>
              <a:effectLst/>
              <a:uLnTx/>
              <a:uFillTx/>
              <a:latin typeface="Arial"/>
              <a:ea typeface="ヒラギノ角ゴ ProN W3" charset="-128"/>
              <a:cs typeface="Arial"/>
              <a:sym typeface="Gill Sans" charset="0"/>
            </a:endParaRPr>
          </a:p>
        </p:txBody>
      </p:sp>
      <p:sp>
        <p:nvSpPr>
          <p:cNvPr id="18" name="Title 1">
            <a:extLst>
              <a:ext uri="{FF2B5EF4-FFF2-40B4-BE49-F238E27FC236}">
                <a16:creationId xmlns:a16="http://schemas.microsoft.com/office/drawing/2014/main" id="{9525A0A4-008C-47CF-B008-EAA1AAF307CF}"/>
              </a:ext>
            </a:extLst>
          </p:cNvPr>
          <p:cNvSpPr>
            <a:spLocks noGrp="1"/>
          </p:cNvSpPr>
          <p:nvPr>
            <p:ph type="title" hasCustomPrompt="1"/>
          </p:nvPr>
        </p:nvSpPr>
        <p:spPr>
          <a:xfrm>
            <a:off x="383117" y="76501"/>
            <a:ext cx="11808883" cy="1143000"/>
          </a:xfrm>
        </p:spPr>
        <p:txBody>
          <a:bodyPr anchor="ctr">
            <a:normAutofit fontScale="90000"/>
          </a:bodyPr>
          <a:lstStyle>
            <a:lvl1pPr>
              <a:defRPr/>
            </a:lvl1pPr>
          </a:lstStyle>
          <a:p>
            <a:r>
              <a:rPr lang="en-GB" sz="3600" dirty="0"/>
              <a:t>Title</a:t>
            </a:r>
            <a:endParaRPr lang="en-GB" sz="2667" b="0" dirty="0">
              <a:solidFill>
                <a:schemeClr val="accent1"/>
              </a:solidFill>
            </a:endParaRPr>
          </a:p>
        </p:txBody>
      </p:sp>
      <p:sp>
        <p:nvSpPr>
          <p:cNvPr id="22" name="Text Placeholder 21">
            <a:extLst>
              <a:ext uri="{FF2B5EF4-FFF2-40B4-BE49-F238E27FC236}">
                <a16:creationId xmlns:a16="http://schemas.microsoft.com/office/drawing/2014/main" id="{EE1DCCC3-5409-41FE-81A7-8B2218B2D45D}"/>
              </a:ext>
            </a:extLst>
          </p:cNvPr>
          <p:cNvSpPr>
            <a:spLocks noGrp="1"/>
          </p:cNvSpPr>
          <p:nvPr>
            <p:ph type="body" sz="quarter" idx="10" hasCustomPrompt="1"/>
          </p:nvPr>
        </p:nvSpPr>
        <p:spPr>
          <a:xfrm>
            <a:off x="384000" y="6062400"/>
            <a:ext cx="11347200" cy="537600"/>
          </a:xfrm>
        </p:spPr>
        <p:txBody>
          <a:bodyPr lIns="90000" tIns="46800" rIns="90000" bIns="46800" anchor="b" anchorCtr="0">
            <a:noAutofit/>
          </a:bodyPr>
          <a:lstStyle>
            <a:lvl1pPr>
              <a:defRPr kumimoji="0" lang="en-GB" sz="1200" b="0" i="0" u="none" strike="noStrike" kern="1200" cap="none" spc="0" normalizeH="0" baseline="0" dirty="0">
                <a:ln>
                  <a:noFill/>
                </a:ln>
                <a:solidFill>
                  <a:srgbClr val="001E55"/>
                </a:solidFill>
                <a:effectLst/>
                <a:uLnTx/>
                <a:uFillTx/>
                <a:latin typeface="Arial" pitchFamily="34" charset="0"/>
                <a:ea typeface="ＭＳ Ｐゴシック" pitchFamily="34" charset="-128"/>
                <a:cs typeface="Arial" panose="020B0604020202020204" pitchFamily="34" charset="0"/>
              </a:defRPr>
            </a:lvl1pPr>
          </a:lstStyle>
          <a:p>
            <a:pPr marL="0" marR="0" lvl="0" indent="0" algn="l" defTabSz="609459" rtl="0" eaLnBrk="1" fontAlgn="base" latinLnBrk="0" hangingPunct="1">
              <a:lnSpc>
                <a:spcPct val="95000"/>
              </a:lnSpc>
              <a:spcBef>
                <a:spcPct val="0"/>
              </a:spcBef>
              <a:spcAft>
                <a:spcPct val="0"/>
              </a:spcAft>
              <a:buClrTx/>
              <a:buSzTx/>
              <a:buFont typeface="Arial"/>
              <a:buNone/>
              <a:tabLst/>
              <a:defRPr/>
            </a:pPr>
            <a:r>
              <a:rPr lang="en-US" dirty="0"/>
              <a:t>Footnotes</a:t>
            </a:r>
            <a:endParaRPr lang="en-GB" dirty="0"/>
          </a:p>
        </p:txBody>
      </p:sp>
      <p:sp>
        <p:nvSpPr>
          <p:cNvPr id="7" name="Table Placeholder 6">
            <a:extLst>
              <a:ext uri="{FF2B5EF4-FFF2-40B4-BE49-F238E27FC236}">
                <a16:creationId xmlns:a16="http://schemas.microsoft.com/office/drawing/2014/main" id="{572678A1-6C13-4DA4-BA8E-64531770755E}"/>
              </a:ext>
            </a:extLst>
          </p:cNvPr>
          <p:cNvSpPr>
            <a:spLocks noGrp="1"/>
          </p:cNvSpPr>
          <p:nvPr>
            <p:ph type="tbl" sz="quarter" idx="11"/>
          </p:nvPr>
        </p:nvSpPr>
        <p:spPr>
          <a:xfrm>
            <a:off x="383118" y="1219201"/>
            <a:ext cx="10993967" cy="1570567"/>
          </a:xfrm>
        </p:spPr>
        <p:txBody>
          <a:bodyPr/>
          <a:lstStyle/>
          <a:p>
            <a:endParaRPr lang="en-GB"/>
          </a:p>
        </p:txBody>
      </p:sp>
    </p:spTree>
    <p:extLst>
      <p:ext uri="{BB962C8B-B14F-4D97-AF65-F5344CB8AC3E}">
        <p14:creationId xmlns:p14="http://schemas.microsoft.com/office/powerpoint/2010/main" val="35388516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cSld name="2_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12192000" cy="6857999"/>
          </a:xfrm>
          <a:prstGeom prst="rect">
            <a:avLst/>
          </a:prstGeom>
          <a:blipFill>
            <a:blip r:embed="rId2" cstate="print"/>
            <a:stretch>
              <a:fillRect/>
            </a:stretch>
          </a:blipFill>
        </p:spPr>
        <p:txBody>
          <a:bodyPr wrap="square" lIns="0" tIns="0" rIns="0" bIns="0" rtlCol="0"/>
          <a:lstStyle/>
          <a:p>
            <a:endParaRPr sz="2400"/>
          </a:p>
        </p:txBody>
      </p:sp>
      <p:sp>
        <p:nvSpPr>
          <p:cNvPr id="17" name="bk object 17"/>
          <p:cNvSpPr/>
          <p:nvPr/>
        </p:nvSpPr>
        <p:spPr>
          <a:xfrm>
            <a:off x="321055" y="6260592"/>
            <a:ext cx="2690707" cy="365760"/>
          </a:xfrm>
          <a:custGeom>
            <a:avLst/>
            <a:gdLst/>
            <a:ahLst/>
            <a:cxnLst/>
            <a:rect l="l" t="t" r="r" b="b"/>
            <a:pathLst>
              <a:path w="2018030" h="274320">
                <a:moveTo>
                  <a:pt x="0" y="274319"/>
                </a:moveTo>
                <a:lnTo>
                  <a:pt x="2017776" y="274319"/>
                </a:lnTo>
                <a:lnTo>
                  <a:pt x="2017776" y="0"/>
                </a:lnTo>
                <a:lnTo>
                  <a:pt x="0" y="0"/>
                </a:lnTo>
                <a:lnTo>
                  <a:pt x="0" y="274319"/>
                </a:lnTo>
                <a:close/>
              </a:path>
            </a:pathLst>
          </a:custGeom>
          <a:solidFill>
            <a:srgbClr val="FFFFFF"/>
          </a:solidFill>
        </p:spPr>
        <p:txBody>
          <a:bodyPr wrap="square" lIns="0" tIns="0" rIns="0" bIns="0" rtlCol="0"/>
          <a:lstStyle/>
          <a:p>
            <a:endParaRPr sz="2400"/>
          </a:p>
        </p:txBody>
      </p:sp>
      <p:sp>
        <p:nvSpPr>
          <p:cNvPr id="2" name="Holder 2"/>
          <p:cNvSpPr>
            <a:spLocks noGrp="1"/>
          </p:cNvSpPr>
          <p:nvPr>
            <p:ph type="ctrTitle"/>
          </p:nvPr>
        </p:nvSpPr>
        <p:spPr>
          <a:xfrm>
            <a:off x="1039301" y="973836"/>
            <a:ext cx="10113399" cy="574453"/>
          </a:xfrm>
          <a:prstGeom prst="rect">
            <a:avLst/>
          </a:prstGeom>
        </p:spPr>
        <p:txBody>
          <a:bodyPr wrap="square" lIns="0" tIns="0" rIns="0" bIns="0">
            <a:spAutoFit/>
          </a:bodyPr>
          <a:lstStyle>
            <a:lvl1pPr>
              <a:defRPr sz="3733" b="1" i="0">
                <a:solidFill>
                  <a:schemeClr val="bg1"/>
                </a:solidFill>
                <a:latin typeface="Arial"/>
                <a:cs typeface="Arial"/>
              </a:defRPr>
            </a:lvl1pPr>
          </a:lstStyle>
          <a:p>
            <a:endParaRPr/>
          </a:p>
        </p:txBody>
      </p:sp>
      <p:sp>
        <p:nvSpPr>
          <p:cNvPr id="3" name="Holder 3"/>
          <p:cNvSpPr>
            <a:spLocks noGrp="1"/>
          </p:cNvSpPr>
          <p:nvPr>
            <p:ph type="subTitle" idx="4"/>
          </p:nvPr>
        </p:nvSpPr>
        <p:spPr>
          <a:xfrm>
            <a:off x="1828800" y="3840481"/>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9" name="Subtitle 2">
            <a:extLst>
              <a:ext uri="{FF2B5EF4-FFF2-40B4-BE49-F238E27FC236}">
                <a16:creationId xmlns:a16="http://schemas.microsoft.com/office/drawing/2014/main" id="{923F043E-AB09-45FD-A3FE-F0EFF7F70581}"/>
              </a:ext>
            </a:extLst>
          </p:cNvPr>
          <p:cNvSpPr txBox="1">
            <a:spLocks/>
          </p:cNvSpPr>
          <p:nvPr userDrawn="1"/>
        </p:nvSpPr>
        <p:spPr>
          <a:xfrm>
            <a:off x="11515724" y="17462"/>
            <a:ext cx="676275" cy="144463"/>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base">
              <a:buNone/>
            </a:pPr>
            <a:r>
              <a:rPr lang="vi-VN" dirty="0">
                <a:solidFill>
                  <a:schemeClr val="bg1"/>
                </a:solidFill>
                <a:latin typeface="inherit"/>
              </a:rPr>
              <a:t>SC-VN-02754</a:t>
            </a:r>
            <a:br>
              <a:rPr lang="vi-VN" dirty="0">
                <a:solidFill>
                  <a:schemeClr val="bg1"/>
                </a:solidFill>
                <a:latin typeface="Arial" panose="020B0604020202020204" pitchFamily="34" charset="0"/>
              </a:rPr>
            </a:br>
            <a:endParaRPr lang="vi-VN" dirty="0">
              <a:solidFill>
                <a:schemeClr val="bg1"/>
              </a:solidFill>
            </a:endParaRPr>
          </a:p>
        </p:txBody>
      </p:sp>
    </p:spTree>
    <p:extLst>
      <p:ext uri="{BB962C8B-B14F-4D97-AF65-F5344CB8AC3E}">
        <p14:creationId xmlns:p14="http://schemas.microsoft.com/office/powerpoint/2010/main" val="1769976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67"/>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133"/>
            </a:lvl1pPr>
            <a:lvl2pPr>
              <a:defRPr sz="1867"/>
            </a:lvl2pPr>
            <a:lvl3pPr>
              <a:defRPr sz="1600"/>
            </a:lvl3pPr>
            <a:lvl4pPr>
              <a:defRPr sz="1467"/>
            </a:lvl4pPr>
            <a:lvl5pPr>
              <a:defRPr sz="146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11224719" y="6264143"/>
            <a:ext cx="520908" cy="365125"/>
          </a:xfrm>
        </p:spPr>
        <p:txBody>
          <a:bodyPr/>
          <a:lstStyle>
            <a:lvl1pPr>
              <a:defRPr sz="1067"/>
            </a:lvl1pPr>
          </a:lstStyle>
          <a:p>
            <a:fld id="{DBB4437E-C8DB-4717-A182-F56AECCDC169}" type="slidenum">
              <a:rPr lang="en-GB" smtClean="0"/>
              <a:pPr/>
              <a:t>‹#›</a:t>
            </a:fld>
            <a:endParaRPr lang="en-GB" dirty="0"/>
          </a:p>
        </p:txBody>
      </p:sp>
      <p:sp>
        <p:nvSpPr>
          <p:cNvPr id="8" name="Text Placeholder 7">
            <a:extLst>
              <a:ext uri="{FF2B5EF4-FFF2-40B4-BE49-F238E27FC236}">
                <a16:creationId xmlns:a16="http://schemas.microsoft.com/office/drawing/2014/main" id="{C35A691C-E974-4761-A3A2-546069641617}"/>
              </a:ext>
            </a:extLst>
          </p:cNvPr>
          <p:cNvSpPr>
            <a:spLocks noGrp="1"/>
          </p:cNvSpPr>
          <p:nvPr>
            <p:ph type="body" sz="quarter" idx="13" hasCustomPrompt="1"/>
          </p:nvPr>
        </p:nvSpPr>
        <p:spPr>
          <a:xfrm>
            <a:off x="440267" y="6263084"/>
            <a:ext cx="10615084" cy="366184"/>
          </a:xfrm>
        </p:spPr>
        <p:txBody>
          <a:bodyPr anchor="b" anchorCtr="0"/>
          <a:lstStyle>
            <a:lvl1pPr marL="0" indent="0">
              <a:buNone/>
              <a:defRPr sz="1067"/>
            </a:lvl1pPr>
            <a:lvl2pPr marL="457189" indent="0">
              <a:buNone/>
              <a:defRPr sz="1200"/>
            </a:lvl2pPr>
          </a:lstStyle>
          <a:p>
            <a:pPr lvl="0"/>
            <a:r>
              <a:rPr lang="en-US" dirty="0"/>
              <a:t>References 10pt Arial</a:t>
            </a:r>
          </a:p>
        </p:txBody>
      </p:sp>
    </p:spTree>
    <p:extLst>
      <p:ext uri="{BB962C8B-B14F-4D97-AF65-F5344CB8AC3E}">
        <p14:creationId xmlns:p14="http://schemas.microsoft.com/office/powerpoint/2010/main" val="198423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AB1A7-B27F-4527-9FE8-8803AD47A2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DD15B0-7958-432C-A130-8693355D0F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4B9448-D17D-4C1B-AA24-A18B64902E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0186EE-A39E-40AF-8ACB-BFBB68AEC842}"/>
              </a:ext>
            </a:extLst>
          </p:cNvPr>
          <p:cNvSpPr>
            <a:spLocks noGrp="1"/>
          </p:cNvSpPr>
          <p:nvPr>
            <p:ph type="dt" sz="half" idx="10"/>
          </p:nvPr>
        </p:nvSpPr>
        <p:spPr/>
        <p:txBody>
          <a:bodyPr/>
          <a:lstStyle/>
          <a:p>
            <a:fld id="{2FBB27C9-41AD-42B5-9405-62942B060E4A}" type="datetimeFigureOut">
              <a:rPr lang="en-US" smtClean="0"/>
              <a:t>2/27/2023</a:t>
            </a:fld>
            <a:endParaRPr lang="en-US"/>
          </a:p>
        </p:txBody>
      </p:sp>
      <p:sp>
        <p:nvSpPr>
          <p:cNvPr id="6" name="Footer Placeholder 5">
            <a:extLst>
              <a:ext uri="{FF2B5EF4-FFF2-40B4-BE49-F238E27FC236}">
                <a16:creationId xmlns:a16="http://schemas.microsoft.com/office/drawing/2014/main" id="{F8F7DB06-33D8-4D2D-9916-A18A9D0A9F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54DAE0-2DDF-48B2-924A-31F13295D727}"/>
              </a:ext>
            </a:extLst>
          </p:cNvPr>
          <p:cNvSpPr>
            <a:spLocks noGrp="1"/>
          </p:cNvSpPr>
          <p:nvPr>
            <p:ph type="sldNum" sz="quarter" idx="12"/>
          </p:nvPr>
        </p:nvSpPr>
        <p:spPr/>
        <p:txBody>
          <a:bodyPr/>
          <a:lstStyle/>
          <a:p>
            <a:fld id="{D28D6971-AAAE-4E81-9052-E94D07C7875C}" type="slidenum">
              <a:rPr lang="en-US" smtClean="0"/>
              <a:t>‹#›</a:t>
            </a:fld>
            <a:endParaRPr lang="en-US"/>
          </a:p>
        </p:txBody>
      </p:sp>
    </p:spTree>
    <p:extLst>
      <p:ext uri="{BB962C8B-B14F-4D97-AF65-F5344CB8AC3E}">
        <p14:creationId xmlns:p14="http://schemas.microsoft.com/office/powerpoint/2010/main" val="4142638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a:t>Click to edit Master title style</a:t>
            </a:r>
            <a:endParaRPr lang="en-US" dirty="0"/>
          </a:p>
        </p:txBody>
      </p:sp>
      <p:sp>
        <p:nvSpPr>
          <p:cNvPr id="9" name="Content Placeholder 8"/>
          <p:cNvSpPr>
            <a:spLocks noGrp="1"/>
          </p:cNvSpPr>
          <p:nvPr>
            <p:ph sz="quarter" idx="10"/>
          </p:nvPr>
        </p:nvSpPr>
        <p:spPr>
          <a:xfrm>
            <a:off x="588437" y="1687515"/>
            <a:ext cx="10993967" cy="4437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0792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9" name="Content Placeholder 8"/>
          <p:cNvSpPr>
            <a:spLocks noGrp="1"/>
          </p:cNvSpPr>
          <p:nvPr>
            <p:ph sz="quarter" idx="10"/>
          </p:nvPr>
        </p:nvSpPr>
        <p:spPr>
          <a:xfrm>
            <a:off x="588437" y="1687515"/>
            <a:ext cx="10993967" cy="4437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88345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0"/>
          </p:nvPr>
        </p:nvSpPr>
        <p:spPr>
          <a:xfrm>
            <a:off x="588438" y="1687516"/>
            <a:ext cx="10993967" cy="4437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4789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Content Placeholder 8"/>
          <p:cNvSpPr>
            <a:spLocks noGrp="1"/>
          </p:cNvSpPr>
          <p:nvPr>
            <p:ph sz="quarter" idx="10"/>
          </p:nvPr>
        </p:nvSpPr>
        <p:spPr>
          <a:xfrm>
            <a:off x="608758" y="1616398"/>
            <a:ext cx="10993967" cy="4437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10388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9" name="Content Placeholder 8"/>
          <p:cNvSpPr>
            <a:spLocks noGrp="1"/>
          </p:cNvSpPr>
          <p:nvPr>
            <p:ph sz="quarter" idx="10"/>
          </p:nvPr>
        </p:nvSpPr>
        <p:spPr>
          <a:xfrm>
            <a:off x="588437" y="1687515"/>
            <a:ext cx="10993967" cy="4437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07144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Content Placeholder 8"/>
          <p:cNvSpPr>
            <a:spLocks noGrp="1"/>
          </p:cNvSpPr>
          <p:nvPr>
            <p:ph sz="quarter" idx="10"/>
          </p:nvPr>
        </p:nvSpPr>
        <p:spPr>
          <a:xfrm>
            <a:off x="608758" y="1616398"/>
            <a:ext cx="10993967" cy="4437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68297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a:t>Click to edit Master title style</a:t>
            </a:r>
            <a:endParaRPr lang="en-US" dirty="0"/>
          </a:p>
        </p:txBody>
      </p:sp>
      <p:sp>
        <p:nvSpPr>
          <p:cNvPr id="9" name="Content Placeholder 8"/>
          <p:cNvSpPr>
            <a:spLocks noGrp="1"/>
          </p:cNvSpPr>
          <p:nvPr>
            <p:ph sz="quarter" idx="10"/>
          </p:nvPr>
        </p:nvSpPr>
        <p:spPr>
          <a:xfrm>
            <a:off x="588437" y="1687515"/>
            <a:ext cx="10993967" cy="4437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75736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0"/>
          </p:nvPr>
        </p:nvSpPr>
        <p:spPr>
          <a:xfrm>
            <a:off x="588438" y="1687516"/>
            <a:ext cx="10993967" cy="4437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11404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Content Placeholder 8"/>
          <p:cNvSpPr>
            <a:spLocks noGrp="1"/>
          </p:cNvSpPr>
          <p:nvPr>
            <p:ph sz="quarter" idx="10"/>
          </p:nvPr>
        </p:nvSpPr>
        <p:spPr>
          <a:xfrm>
            <a:off x="608758" y="1616398"/>
            <a:ext cx="10993967" cy="4437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358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Content Placeholder 8"/>
          <p:cNvSpPr>
            <a:spLocks noGrp="1"/>
          </p:cNvSpPr>
          <p:nvPr>
            <p:ph sz="quarter" idx="10"/>
          </p:nvPr>
        </p:nvSpPr>
        <p:spPr>
          <a:xfrm>
            <a:off x="608758" y="1616398"/>
            <a:ext cx="10993967" cy="4437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7153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85A3E-58A5-4406-86AD-F1825D8728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4FE6E5-C957-44DD-8D5C-65684E12BD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A7DDB4-135A-4415-A5C4-855320A88D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A8FF7E-8207-4561-93CF-6A23A7169B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D85AE2-E857-4F54-8072-43B083E29B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B37DAE-8DE9-4222-BD86-AF841ED74DC4}"/>
              </a:ext>
            </a:extLst>
          </p:cNvPr>
          <p:cNvSpPr>
            <a:spLocks noGrp="1"/>
          </p:cNvSpPr>
          <p:nvPr>
            <p:ph type="dt" sz="half" idx="10"/>
          </p:nvPr>
        </p:nvSpPr>
        <p:spPr/>
        <p:txBody>
          <a:bodyPr/>
          <a:lstStyle/>
          <a:p>
            <a:fld id="{2FBB27C9-41AD-42B5-9405-62942B060E4A}" type="datetimeFigureOut">
              <a:rPr lang="en-US" smtClean="0"/>
              <a:t>2/27/2023</a:t>
            </a:fld>
            <a:endParaRPr lang="en-US"/>
          </a:p>
        </p:txBody>
      </p:sp>
      <p:sp>
        <p:nvSpPr>
          <p:cNvPr id="8" name="Footer Placeholder 7">
            <a:extLst>
              <a:ext uri="{FF2B5EF4-FFF2-40B4-BE49-F238E27FC236}">
                <a16:creationId xmlns:a16="http://schemas.microsoft.com/office/drawing/2014/main" id="{194756A9-E149-442C-AA42-0649BD6909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0E39DD-2A7C-41E3-9F5D-5C5C4763D3F8}"/>
              </a:ext>
            </a:extLst>
          </p:cNvPr>
          <p:cNvSpPr>
            <a:spLocks noGrp="1"/>
          </p:cNvSpPr>
          <p:nvPr>
            <p:ph type="sldNum" sz="quarter" idx="12"/>
          </p:nvPr>
        </p:nvSpPr>
        <p:spPr/>
        <p:txBody>
          <a:bodyPr/>
          <a:lstStyle/>
          <a:p>
            <a:fld id="{D28D6971-AAAE-4E81-9052-E94D07C7875C}" type="slidenum">
              <a:rPr lang="en-US" smtClean="0"/>
              <a:t>‹#›</a:t>
            </a:fld>
            <a:endParaRPr lang="en-US"/>
          </a:p>
        </p:txBody>
      </p:sp>
    </p:spTree>
    <p:extLst>
      <p:ext uri="{BB962C8B-B14F-4D97-AF65-F5344CB8AC3E}">
        <p14:creationId xmlns:p14="http://schemas.microsoft.com/office/powerpoint/2010/main" val="4968176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Content Placeholder 8"/>
          <p:cNvSpPr>
            <a:spLocks noGrp="1"/>
          </p:cNvSpPr>
          <p:nvPr>
            <p:ph sz="quarter" idx="10"/>
          </p:nvPr>
        </p:nvSpPr>
        <p:spPr>
          <a:xfrm>
            <a:off x="608758" y="1616398"/>
            <a:ext cx="10993967" cy="4437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1295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Content Placeholder 8"/>
          <p:cNvSpPr>
            <a:spLocks noGrp="1"/>
          </p:cNvSpPr>
          <p:nvPr>
            <p:ph sz="quarter" idx="10"/>
          </p:nvPr>
        </p:nvSpPr>
        <p:spPr>
          <a:xfrm>
            <a:off x="608758" y="1616398"/>
            <a:ext cx="10993967" cy="4437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07956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a:t>Click to edit Master title style</a:t>
            </a:r>
            <a:endParaRPr lang="en-US" dirty="0"/>
          </a:p>
        </p:txBody>
      </p:sp>
      <p:sp>
        <p:nvSpPr>
          <p:cNvPr id="9" name="Content Placeholder 8"/>
          <p:cNvSpPr>
            <a:spLocks noGrp="1"/>
          </p:cNvSpPr>
          <p:nvPr>
            <p:ph sz="quarter" idx="10"/>
          </p:nvPr>
        </p:nvSpPr>
        <p:spPr>
          <a:xfrm>
            <a:off x="588437" y="1687515"/>
            <a:ext cx="10993967" cy="4437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65245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9" name="Content Placeholder 8"/>
          <p:cNvSpPr>
            <a:spLocks noGrp="1"/>
          </p:cNvSpPr>
          <p:nvPr>
            <p:ph sz="quarter" idx="10"/>
          </p:nvPr>
        </p:nvSpPr>
        <p:spPr>
          <a:xfrm>
            <a:off x="588437" y="1687515"/>
            <a:ext cx="10993967" cy="4437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31774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9" name="Content Placeholder 8"/>
          <p:cNvSpPr>
            <a:spLocks noGrp="1"/>
          </p:cNvSpPr>
          <p:nvPr>
            <p:ph sz="quarter" idx="10"/>
          </p:nvPr>
        </p:nvSpPr>
        <p:spPr>
          <a:xfrm>
            <a:off x="588437" y="1687515"/>
            <a:ext cx="10993967" cy="4437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9678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Content Placeholder 8"/>
          <p:cNvSpPr>
            <a:spLocks noGrp="1"/>
          </p:cNvSpPr>
          <p:nvPr>
            <p:ph sz="quarter" idx="10"/>
          </p:nvPr>
        </p:nvSpPr>
        <p:spPr>
          <a:xfrm>
            <a:off x="588437" y="1687515"/>
            <a:ext cx="10993967" cy="4437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23856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Content Placeholder 8"/>
          <p:cNvSpPr>
            <a:spLocks noGrp="1"/>
          </p:cNvSpPr>
          <p:nvPr>
            <p:ph sz="quarter" idx="10"/>
          </p:nvPr>
        </p:nvSpPr>
        <p:spPr>
          <a:xfrm>
            <a:off x="588435" y="1448022"/>
            <a:ext cx="10993967" cy="4437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71408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0"/>
          </p:nvPr>
        </p:nvSpPr>
        <p:spPr>
          <a:xfrm>
            <a:off x="588439" y="1687518"/>
            <a:ext cx="10993967" cy="4437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89279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Standard page_03">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itel 3"/>
          <p:cNvSpPr>
            <a:spLocks noGrp="1"/>
          </p:cNvSpPr>
          <p:nvPr>
            <p:ph type="title"/>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35950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85B8-C3D2-4B23-A47C-EFBDE82A28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99CECE-103B-4903-B9B6-75B4F40CDC82}"/>
              </a:ext>
            </a:extLst>
          </p:cNvPr>
          <p:cNvSpPr>
            <a:spLocks noGrp="1"/>
          </p:cNvSpPr>
          <p:nvPr>
            <p:ph type="dt" sz="half" idx="10"/>
          </p:nvPr>
        </p:nvSpPr>
        <p:spPr/>
        <p:txBody>
          <a:bodyPr/>
          <a:lstStyle/>
          <a:p>
            <a:fld id="{2FBB27C9-41AD-42B5-9405-62942B060E4A}" type="datetimeFigureOut">
              <a:rPr lang="en-US" smtClean="0"/>
              <a:t>2/27/2023</a:t>
            </a:fld>
            <a:endParaRPr lang="en-US"/>
          </a:p>
        </p:txBody>
      </p:sp>
      <p:sp>
        <p:nvSpPr>
          <p:cNvPr id="4" name="Footer Placeholder 3">
            <a:extLst>
              <a:ext uri="{FF2B5EF4-FFF2-40B4-BE49-F238E27FC236}">
                <a16:creationId xmlns:a16="http://schemas.microsoft.com/office/drawing/2014/main" id="{8E9A1970-0901-4555-82A8-0784409873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CD3668-8D98-4370-9A69-E5BF2CCBBCB7}"/>
              </a:ext>
            </a:extLst>
          </p:cNvPr>
          <p:cNvSpPr>
            <a:spLocks noGrp="1"/>
          </p:cNvSpPr>
          <p:nvPr>
            <p:ph type="sldNum" sz="quarter" idx="12"/>
          </p:nvPr>
        </p:nvSpPr>
        <p:spPr/>
        <p:txBody>
          <a:bodyPr/>
          <a:lstStyle/>
          <a:p>
            <a:fld id="{D28D6971-AAAE-4E81-9052-E94D07C7875C}" type="slidenum">
              <a:rPr lang="en-US" smtClean="0"/>
              <a:t>‹#›</a:t>
            </a:fld>
            <a:endParaRPr lang="en-US"/>
          </a:p>
        </p:txBody>
      </p:sp>
    </p:spTree>
    <p:extLst>
      <p:ext uri="{BB962C8B-B14F-4D97-AF65-F5344CB8AC3E}">
        <p14:creationId xmlns:p14="http://schemas.microsoft.com/office/powerpoint/2010/main" val="284016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330D0-2215-4A80-BBD6-074C28BD9758}"/>
              </a:ext>
            </a:extLst>
          </p:cNvPr>
          <p:cNvSpPr>
            <a:spLocks noGrp="1"/>
          </p:cNvSpPr>
          <p:nvPr>
            <p:ph type="dt" sz="half" idx="10"/>
          </p:nvPr>
        </p:nvSpPr>
        <p:spPr/>
        <p:txBody>
          <a:bodyPr/>
          <a:lstStyle/>
          <a:p>
            <a:fld id="{2FBB27C9-41AD-42B5-9405-62942B060E4A}" type="datetimeFigureOut">
              <a:rPr lang="en-US" smtClean="0"/>
              <a:t>2/27/2023</a:t>
            </a:fld>
            <a:endParaRPr lang="en-US"/>
          </a:p>
        </p:txBody>
      </p:sp>
      <p:sp>
        <p:nvSpPr>
          <p:cNvPr id="3" name="Footer Placeholder 2">
            <a:extLst>
              <a:ext uri="{FF2B5EF4-FFF2-40B4-BE49-F238E27FC236}">
                <a16:creationId xmlns:a16="http://schemas.microsoft.com/office/drawing/2014/main" id="{26E2EA82-D6D1-4E1D-8B3F-56C147B630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B2C879-E70E-4E93-A1C8-35C3C7F9AA0D}"/>
              </a:ext>
            </a:extLst>
          </p:cNvPr>
          <p:cNvSpPr>
            <a:spLocks noGrp="1"/>
          </p:cNvSpPr>
          <p:nvPr>
            <p:ph type="sldNum" sz="quarter" idx="12"/>
          </p:nvPr>
        </p:nvSpPr>
        <p:spPr/>
        <p:txBody>
          <a:bodyPr/>
          <a:lstStyle/>
          <a:p>
            <a:fld id="{D28D6971-AAAE-4E81-9052-E94D07C7875C}" type="slidenum">
              <a:rPr lang="en-US" smtClean="0"/>
              <a:t>‹#›</a:t>
            </a:fld>
            <a:endParaRPr lang="en-US"/>
          </a:p>
        </p:txBody>
      </p:sp>
    </p:spTree>
    <p:extLst>
      <p:ext uri="{BB962C8B-B14F-4D97-AF65-F5344CB8AC3E}">
        <p14:creationId xmlns:p14="http://schemas.microsoft.com/office/powerpoint/2010/main" val="275351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5CF2-EF85-4500-9DE2-CB5BDDCDDC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D92BC7-0A9E-40D0-8C38-F788561B54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2121A2-22D1-45E7-9512-545289CE2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4C8FA0-0D9E-4A49-B669-1CA6DDBEFB99}"/>
              </a:ext>
            </a:extLst>
          </p:cNvPr>
          <p:cNvSpPr>
            <a:spLocks noGrp="1"/>
          </p:cNvSpPr>
          <p:nvPr>
            <p:ph type="dt" sz="half" idx="10"/>
          </p:nvPr>
        </p:nvSpPr>
        <p:spPr/>
        <p:txBody>
          <a:bodyPr/>
          <a:lstStyle/>
          <a:p>
            <a:fld id="{2FBB27C9-41AD-42B5-9405-62942B060E4A}" type="datetimeFigureOut">
              <a:rPr lang="en-US" smtClean="0"/>
              <a:t>2/27/2023</a:t>
            </a:fld>
            <a:endParaRPr lang="en-US"/>
          </a:p>
        </p:txBody>
      </p:sp>
      <p:sp>
        <p:nvSpPr>
          <p:cNvPr id="6" name="Footer Placeholder 5">
            <a:extLst>
              <a:ext uri="{FF2B5EF4-FFF2-40B4-BE49-F238E27FC236}">
                <a16:creationId xmlns:a16="http://schemas.microsoft.com/office/drawing/2014/main" id="{D047DF5A-1FE2-4338-8B8C-12CB7211CE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D68F21-9148-4858-A3DB-A8C65939B66F}"/>
              </a:ext>
            </a:extLst>
          </p:cNvPr>
          <p:cNvSpPr>
            <a:spLocks noGrp="1"/>
          </p:cNvSpPr>
          <p:nvPr>
            <p:ph type="sldNum" sz="quarter" idx="12"/>
          </p:nvPr>
        </p:nvSpPr>
        <p:spPr/>
        <p:txBody>
          <a:bodyPr/>
          <a:lstStyle/>
          <a:p>
            <a:fld id="{D28D6971-AAAE-4E81-9052-E94D07C7875C}" type="slidenum">
              <a:rPr lang="en-US" smtClean="0"/>
              <a:t>‹#›</a:t>
            </a:fld>
            <a:endParaRPr lang="en-US"/>
          </a:p>
        </p:txBody>
      </p:sp>
    </p:spTree>
    <p:extLst>
      <p:ext uri="{BB962C8B-B14F-4D97-AF65-F5344CB8AC3E}">
        <p14:creationId xmlns:p14="http://schemas.microsoft.com/office/powerpoint/2010/main" val="2323875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DE523-93B3-4B7C-82AE-44A643AEC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728A19-9FCF-4571-ACAF-F9DEAB0F34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977E9E-ED91-4EE3-9D11-04EBC94BBB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9A2F53-0E09-4778-9447-819249E4A962}"/>
              </a:ext>
            </a:extLst>
          </p:cNvPr>
          <p:cNvSpPr>
            <a:spLocks noGrp="1"/>
          </p:cNvSpPr>
          <p:nvPr>
            <p:ph type="dt" sz="half" idx="10"/>
          </p:nvPr>
        </p:nvSpPr>
        <p:spPr/>
        <p:txBody>
          <a:bodyPr/>
          <a:lstStyle/>
          <a:p>
            <a:fld id="{2FBB27C9-41AD-42B5-9405-62942B060E4A}" type="datetimeFigureOut">
              <a:rPr lang="en-US" smtClean="0"/>
              <a:t>2/27/2023</a:t>
            </a:fld>
            <a:endParaRPr lang="en-US"/>
          </a:p>
        </p:txBody>
      </p:sp>
      <p:sp>
        <p:nvSpPr>
          <p:cNvPr id="6" name="Footer Placeholder 5">
            <a:extLst>
              <a:ext uri="{FF2B5EF4-FFF2-40B4-BE49-F238E27FC236}">
                <a16:creationId xmlns:a16="http://schemas.microsoft.com/office/drawing/2014/main" id="{7BD3FBFD-220B-459C-B7F2-C747C9485A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32A4CB-E8C7-475C-B931-877D5EB700D9}"/>
              </a:ext>
            </a:extLst>
          </p:cNvPr>
          <p:cNvSpPr>
            <a:spLocks noGrp="1"/>
          </p:cNvSpPr>
          <p:nvPr>
            <p:ph type="sldNum" sz="quarter" idx="12"/>
          </p:nvPr>
        </p:nvSpPr>
        <p:spPr/>
        <p:txBody>
          <a:bodyPr/>
          <a:lstStyle/>
          <a:p>
            <a:fld id="{D28D6971-AAAE-4E81-9052-E94D07C7875C}" type="slidenum">
              <a:rPr lang="en-US" smtClean="0"/>
              <a:t>‹#›</a:t>
            </a:fld>
            <a:endParaRPr lang="en-US"/>
          </a:p>
        </p:txBody>
      </p:sp>
    </p:spTree>
    <p:extLst>
      <p:ext uri="{BB962C8B-B14F-4D97-AF65-F5344CB8AC3E}">
        <p14:creationId xmlns:p14="http://schemas.microsoft.com/office/powerpoint/2010/main" val="8173733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C4652E-9A93-4CEA-BF60-9B4DEF75A8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21BB10-8409-4684-8447-7C54DCBB6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1DFBB-2E55-4AD9-838C-278463BA00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B27C9-41AD-42B5-9405-62942B060E4A}" type="datetimeFigureOut">
              <a:rPr lang="en-US" smtClean="0"/>
              <a:t>2/27/2023</a:t>
            </a:fld>
            <a:endParaRPr lang="en-US"/>
          </a:p>
        </p:txBody>
      </p:sp>
      <p:sp>
        <p:nvSpPr>
          <p:cNvPr id="5" name="Footer Placeholder 4">
            <a:extLst>
              <a:ext uri="{FF2B5EF4-FFF2-40B4-BE49-F238E27FC236}">
                <a16:creationId xmlns:a16="http://schemas.microsoft.com/office/drawing/2014/main" id="{A1837C00-A885-438A-9178-B529561CE0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774780-FAEE-40F1-9A71-17782F6048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D6971-AAAE-4E81-9052-E94D07C7875C}" type="slidenum">
              <a:rPr lang="en-US" smtClean="0"/>
              <a:t>‹#›</a:t>
            </a:fld>
            <a:endParaRPr lang="en-US"/>
          </a:p>
        </p:txBody>
      </p:sp>
      <p:sp>
        <p:nvSpPr>
          <p:cNvPr id="7" name="Subtitle 2">
            <a:extLst>
              <a:ext uri="{FF2B5EF4-FFF2-40B4-BE49-F238E27FC236}">
                <a16:creationId xmlns:a16="http://schemas.microsoft.com/office/drawing/2014/main" id="{FD94F3DA-8003-4C5F-B4F8-0AA01CE577CE}"/>
              </a:ext>
            </a:extLst>
          </p:cNvPr>
          <p:cNvSpPr txBox="1">
            <a:spLocks/>
          </p:cNvSpPr>
          <p:nvPr userDrawn="1"/>
        </p:nvSpPr>
        <p:spPr>
          <a:xfrm>
            <a:off x="11515724" y="17462"/>
            <a:ext cx="676275" cy="144463"/>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base">
              <a:buNone/>
            </a:pPr>
            <a:r>
              <a:rPr lang="vi-VN" dirty="0">
                <a:solidFill>
                  <a:srgbClr val="303030"/>
                </a:solidFill>
                <a:latin typeface="inherit"/>
              </a:rPr>
              <a:t>SC-VN-02754</a:t>
            </a:r>
            <a:br>
              <a:rPr lang="vi-VN" dirty="0">
                <a:solidFill>
                  <a:srgbClr val="303030"/>
                </a:solidFill>
                <a:latin typeface="Arial" panose="020B0604020202020204" pitchFamily="34" charset="0"/>
              </a:rPr>
            </a:br>
            <a:endParaRPr lang="vi-VN" dirty="0"/>
          </a:p>
        </p:txBody>
      </p:sp>
    </p:spTree>
    <p:extLst>
      <p:ext uri="{BB962C8B-B14F-4D97-AF65-F5344CB8AC3E}">
        <p14:creationId xmlns:p14="http://schemas.microsoft.com/office/powerpoint/2010/main" val="3512820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6.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9.xml"/></Relationships>
</file>

<file path=ppt/slides/_rels/slide11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79.xml"/><Relationship Id="rId1" Type="http://schemas.openxmlformats.org/officeDocument/2006/relationships/slideLayout" Target="../slideLayouts/slideLayout50.xml"/></Relationships>
</file>

<file path=ppt/slides/_rels/slide11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5.xml"/></Relationships>
</file>

<file path=ppt/slides/_rels/slide11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83.xml"/><Relationship Id="rId1" Type="http://schemas.openxmlformats.org/officeDocument/2006/relationships/slideLayout" Target="../slideLayouts/slideLayout52.xml"/></Relationships>
</file>

<file path=ppt/slides/_rels/slide11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84.xml"/><Relationship Id="rId1" Type="http://schemas.openxmlformats.org/officeDocument/2006/relationships/slideLayout" Target="../slideLayouts/slideLayout53.xml"/></Relationships>
</file>

<file path=ppt/slides/_rels/slide11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85.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86.xml"/><Relationship Id="rId1" Type="http://schemas.openxmlformats.org/officeDocument/2006/relationships/slideLayout" Target="../slideLayouts/slideLayout55.xml"/></Relationships>
</file>

<file path=ppt/slides/_rels/slide12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87.xml"/><Relationship Id="rId1" Type="http://schemas.openxmlformats.org/officeDocument/2006/relationships/slideLayout" Target="../slideLayouts/slideLayout56.xml"/></Relationships>
</file>

<file path=ppt/slides/_rels/slide12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88.xml"/><Relationship Id="rId1" Type="http://schemas.openxmlformats.org/officeDocument/2006/relationships/slideLayout" Target="../slideLayouts/slideLayout57.xml"/></Relationships>
</file>

<file path=ppt/slides/_rels/slide12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89.xml"/><Relationship Id="rId1" Type="http://schemas.openxmlformats.org/officeDocument/2006/relationships/slideLayout" Target="../slideLayouts/slideLayout40.xml"/></Relationships>
</file>

<file path=ppt/slides/_rels/slide1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90.xml"/><Relationship Id="rId1" Type="http://schemas.openxmlformats.org/officeDocument/2006/relationships/slideLayout" Target="../slideLayouts/slideLayout41.xml"/><Relationship Id="rId4" Type="http://schemas.openxmlformats.org/officeDocument/2006/relationships/image" Target="../media/image160.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91.xml"/><Relationship Id="rId1" Type="http://schemas.openxmlformats.org/officeDocument/2006/relationships/slideLayout" Target="../slideLayouts/slideLayout42.xml"/></Relationships>
</file>

<file path=ppt/slides/_rels/slide127.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92.xml"/><Relationship Id="rId1" Type="http://schemas.openxmlformats.org/officeDocument/2006/relationships/slideLayout" Target="../slideLayouts/slideLayout43.xml"/></Relationships>
</file>

<file path=ppt/slides/_rels/slide128.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93.xml"/><Relationship Id="rId1" Type="http://schemas.openxmlformats.org/officeDocument/2006/relationships/slideLayout" Target="../slideLayouts/slideLayout44.xml"/></Relationships>
</file>

<file path=ppt/slides/_rels/slide129.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94.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97.xml"/><Relationship Id="rId1" Type="http://schemas.openxmlformats.org/officeDocument/2006/relationships/slideLayout" Target="../slideLayouts/slideLayout48.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9.xml"/></Relationships>
</file>

<file path=ppt/slides/_rels/slide13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99.xml"/><Relationship Id="rId1" Type="http://schemas.openxmlformats.org/officeDocument/2006/relationships/slideLayout" Target="../slideLayouts/slideLayout50.xml"/></Relationships>
</file>

<file path=ppt/slides/_rels/slide13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00.xml"/><Relationship Id="rId1" Type="http://schemas.openxmlformats.org/officeDocument/2006/relationships/slideLayout" Target="../slideLayouts/slideLayout5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5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5.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2" Type="http://schemas.openxmlformats.org/officeDocument/2006/relationships/hyperlink" Target="https://www.pneumotox.com/drug/index/" TargetMode="Externa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7.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0.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7.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empire.registry.cz/index.php?pg=aktuality&amp;aid=129"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33.svg"/><Relationship Id="rId11" Type="http://schemas.openxmlformats.org/officeDocument/2006/relationships/image" Target="../media/image38.sv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svg"/><Relationship Id="rId9" Type="http://schemas.openxmlformats.org/officeDocument/2006/relationships/image" Target="../media/image3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18" Type="http://schemas.openxmlformats.org/officeDocument/2006/relationships/image" Target="../media/image52.svg"/><Relationship Id="rId26" Type="http://schemas.openxmlformats.org/officeDocument/2006/relationships/image" Target="../media/image60.svg"/><Relationship Id="rId39" Type="http://schemas.openxmlformats.org/officeDocument/2006/relationships/image" Target="../media/image73.png"/><Relationship Id="rId3" Type="http://schemas.openxmlformats.org/officeDocument/2006/relationships/image" Target="../media/image37.png"/><Relationship Id="rId21" Type="http://schemas.openxmlformats.org/officeDocument/2006/relationships/image" Target="../media/image55.png"/><Relationship Id="rId34" Type="http://schemas.openxmlformats.org/officeDocument/2006/relationships/image" Target="../media/image68.svg"/><Relationship Id="rId42" Type="http://schemas.openxmlformats.org/officeDocument/2006/relationships/image" Target="../media/image76.svg"/><Relationship Id="rId7" Type="http://schemas.openxmlformats.org/officeDocument/2006/relationships/image" Target="../media/image41.png"/><Relationship Id="rId12" Type="http://schemas.openxmlformats.org/officeDocument/2006/relationships/image" Target="../media/image46.svg"/><Relationship Id="rId17" Type="http://schemas.openxmlformats.org/officeDocument/2006/relationships/image" Target="../media/image51.png"/><Relationship Id="rId25" Type="http://schemas.openxmlformats.org/officeDocument/2006/relationships/image" Target="../media/image59.png"/><Relationship Id="rId33" Type="http://schemas.openxmlformats.org/officeDocument/2006/relationships/image" Target="../media/image67.png"/><Relationship Id="rId38" Type="http://schemas.openxmlformats.org/officeDocument/2006/relationships/image" Target="../media/image72.svg"/><Relationship Id="rId2" Type="http://schemas.openxmlformats.org/officeDocument/2006/relationships/notesSlide" Target="../notesSlides/notesSlide9.xml"/><Relationship Id="rId16" Type="http://schemas.openxmlformats.org/officeDocument/2006/relationships/image" Target="../media/image50.svg"/><Relationship Id="rId20" Type="http://schemas.openxmlformats.org/officeDocument/2006/relationships/image" Target="../media/image54.svg"/><Relationship Id="rId29" Type="http://schemas.openxmlformats.org/officeDocument/2006/relationships/image" Target="../media/image63.png"/><Relationship Id="rId41" Type="http://schemas.openxmlformats.org/officeDocument/2006/relationships/image" Target="../media/image75.png"/><Relationship Id="rId1" Type="http://schemas.openxmlformats.org/officeDocument/2006/relationships/slideLayout" Target="../slideLayouts/slideLayout16.xml"/><Relationship Id="rId6" Type="http://schemas.openxmlformats.org/officeDocument/2006/relationships/image" Target="../media/image40.svg"/><Relationship Id="rId11" Type="http://schemas.openxmlformats.org/officeDocument/2006/relationships/image" Target="../media/image45.png"/><Relationship Id="rId24" Type="http://schemas.openxmlformats.org/officeDocument/2006/relationships/image" Target="../media/image58.svg"/><Relationship Id="rId32" Type="http://schemas.openxmlformats.org/officeDocument/2006/relationships/image" Target="../media/image66.svg"/><Relationship Id="rId37" Type="http://schemas.openxmlformats.org/officeDocument/2006/relationships/image" Target="../media/image71.png"/><Relationship Id="rId40" Type="http://schemas.openxmlformats.org/officeDocument/2006/relationships/image" Target="../media/image74.sv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28" Type="http://schemas.openxmlformats.org/officeDocument/2006/relationships/image" Target="../media/image62.svg"/><Relationship Id="rId36" Type="http://schemas.openxmlformats.org/officeDocument/2006/relationships/image" Target="../media/image70.svg"/><Relationship Id="rId10" Type="http://schemas.openxmlformats.org/officeDocument/2006/relationships/image" Target="../media/image44.svg"/><Relationship Id="rId19" Type="http://schemas.openxmlformats.org/officeDocument/2006/relationships/image" Target="../media/image53.png"/><Relationship Id="rId31" Type="http://schemas.openxmlformats.org/officeDocument/2006/relationships/image" Target="../media/image65.pn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 Id="rId22" Type="http://schemas.openxmlformats.org/officeDocument/2006/relationships/image" Target="../media/image56.svg"/><Relationship Id="rId27" Type="http://schemas.openxmlformats.org/officeDocument/2006/relationships/image" Target="../media/image61.png"/><Relationship Id="rId30" Type="http://schemas.openxmlformats.org/officeDocument/2006/relationships/image" Target="../media/image64.svg"/><Relationship Id="rId35" Type="http://schemas.openxmlformats.org/officeDocument/2006/relationships/image" Target="../media/image69.png"/></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84.svg"/><Relationship Id="rId5" Type="http://schemas.openxmlformats.org/officeDocument/2006/relationships/image" Target="../media/image83.png"/><Relationship Id="rId10" Type="http://schemas.openxmlformats.org/officeDocument/2006/relationships/image" Target="../media/image38.svg"/><Relationship Id="rId4" Type="http://schemas.openxmlformats.org/officeDocument/2006/relationships/image" Target="../media/image82.svg"/><Relationship Id="rId9" Type="http://schemas.openxmlformats.org/officeDocument/2006/relationships/image" Target="../media/image3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90.sv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image" Target="../media/image92.svg"/><Relationship Id="rId5" Type="http://schemas.openxmlformats.org/officeDocument/2006/relationships/image" Target="../media/image83.png"/><Relationship Id="rId4" Type="http://schemas.openxmlformats.org/officeDocument/2006/relationships/image" Target="../media/image91.svg"/></Relationships>
</file>

<file path=ppt/slides/_rels/slide4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94.svg"/></Relationships>
</file>

<file path=ppt/slides/_rels/slide5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chart" Target="../charts/chart7.xml"/><Relationship Id="rId4" Type="http://schemas.openxmlformats.org/officeDocument/2006/relationships/chart" Target="../charts/chart6.xml"/></Relationships>
</file>

<file path=ppt/slides/_rels/slide5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9.xml"/><Relationship Id="rId7" Type="http://schemas.openxmlformats.org/officeDocument/2006/relationships/image" Target="../media/image97.sv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96.svg"/><Relationship Id="rId5" Type="http://schemas.openxmlformats.org/officeDocument/2006/relationships/image" Target="../media/image95.png"/><Relationship Id="rId4" Type="http://schemas.openxmlformats.org/officeDocument/2006/relationships/image" Target="../media/image87.png"/></Relationships>
</file>

<file path=ppt/slides/_rels/slide5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90.svg"/><Relationship Id="rId5" Type="http://schemas.openxmlformats.org/officeDocument/2006/relationships/image" Target="../media/image88.png"/><Relationship Id="rId4" Type="http://schemas.openxmlformats.org/officeDocument/2006/relationships/image" Target="../media/image87.png"/></Relationships>
</file>

<file path=ppt/slides/_rels/slide5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2.xml"/><Relationship Id="rId1" Type="http://schemas.openxmlformats.org/officeDocument/2006/relationships/slideLayout" Target="../slideLayouts/slideLayout29.xml"/><Relationship Id="rId4" Type="http://schemas.openxmlformats.org/officeDocument/2006/relationships/chart" Target="../charts/chart19.xml"/></Relationships>
</file>

<file path=ppt/slides/_rels/slide64.xml.rels><?xml version="1.0" encoding="UTF-8" standalone="yes"?>
<Relationships xmlns="http://schemas.openxmlformats.org/package/2006/relationships"><Relationship Id="rId8" Type="http://schemas.openxmlformats.org/officeDocument/2006/relationships/image" Target="../media/image103.svg"/><Relationship Id="rId13" Type="http://schemas.openxmlformats.org/officeDocument/2006/relationships/image" Target="../media/image108.png"/><Relationship Id="rId18" Type="http://schemas.openxmlformats.org/officeDocument/2006/relationships/image" Target="../media/image113.sv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svg"/><Relationship Id="rId17" Type="http://schemas.openxmlformats.org/officeDocument/2006/relationships/image" Target="../media/image112.png"/><Relationship Id="rId2" Type="http://schemas.openxmlformats.org/officeDocument/2006/relationships/notesSlide" Target="../notesSlides/notesSlide33.xml"/><Relationship Id="rId16" Type="http://schemas.openxmlformats.org/officeDocument/2006/relationships/image" Target="../media/image111.svg"/><Relationship Id="rId1" Type="http://schemas.openxmlformats.org/officeDocument/2006/relationships/slideLayout" Target="../slideLayouts/slideLayout30.xml"/><Relationship Id="rId6" Type="http://schemas.openxmlformats.org/officeDocument/2006/relationships/image" Target="../media/image101.svg"/><Relationship Id="rId11" Type="http://schemas.openxmlformats.org/officeDocument/2006/relationships/image" Target="../media/image106.png"/><Relationship Id="rId5" Type="http://schemas.openxmlformats.org/officeDocument/2006/relationships/image" Target="../media/image100.png"/><Relationship Id="rId15" Type="http://schemas.openxmlformats.org/officeDocument/2006/relationships/image" Target="../media/image110.png"/><Relationship Id="rId10" Type="http://schemas.openxmlformats.org/officeDocument/2006/relationships/image" Target="../media/image105.svg"/><Relationship Id="rId4" Type="http://schemas.openxmlformats.org/officeDocument/2006/relationships/image" Target="../media/image99.svg"/><Relationship Id="rId9" Type="http://schemas.openxmlformats.org/officeDocument/2006/relationships/image" Target="../media/image104.png"/><Relationship Id="rId14" Type="http://schemas.openxmlformats.org/officeDocument/2006/relationships/image" Target="../media/image109.svg"/></Relationships>
</file>

<file path=ppt/slides/_rels/slide65.xml.rels><?xml version="1.0" encoding="UTF-8" standalone="yes"?>
<Relationships xmlns="http://schemas.openxmlformats.org/package/2006/relationships"><Relationship Id="rId8" Type="http://schemas.openxmlformats.org/officeDocument/2006/relationships/image" Target="../media/image119.svg"/><Relationship Id="rId13" Type="http://schemas.openxmlformats.org/officeDocument/2006/relationships/image" Target="../media/image124.png"/><Relationship Id="rId18" Type="http://schemas.openxmlformats.org/officeDocument/2006/relationships/image" Target="../media/image129.svg"/><Relationship Id="rId26" Type="http://schemas.openxmlformats.org/officeDocument/2006/relationships/image" Target="../media/image137.svg"/><Relationship Id="rId3" Type="http://schemas.openxmlformats.org/officeDocument/2006/relationships/image" Target="../media/image114.png"/><Relationship Id="rId21" Type="http://schemas.openxmlformats.org/officeDocument/2006/relationships/image" Target="../media/image132.png"/><Relationship Id="rId34" Type="http://schemas.openxmlformats.org/officeDocument/2006/relationships/image" Target="../media/image145.svg"/><Relationship Id="rId7" Type="http://schemas.openxmlformats.org/officeDocument/2006/relationships/image" Target="../media/image118.png"/><Relationship Id="rId12" Type="http://schemas.openxmlformats.org/officeDocument/2006/relationships/image" Target="../media/image123.svg"/><Relationship Id="rId17" Type="http://schemas.openxmlformats.org/officeDocument/2006/relationships/image" Target="../media/image128.png"/><Relationship Id="rId25" Type="http://schemas.openxmlformats.org/officeDocument/2006/relationships/image" Target="../media/image136.png"/><Relationship Id="rId33" Type="http://schemas.openxmlformats.org/officeDocument/2006/relationships/image" Target="../media/image144.png"/><Relationship Id="rId2" Type="http://schemas.openxmlformats.org/officeDocument/2006/relationships/notesSlide" Target="../notesSlides/notesSlide34.xml"/><Relationship Id="rId16" Type="http://schemas.openxmlformats.org/officeDocument/2006/relationships/image" Target="../media/image127.svg"/><Relationship Id="rId20" Type="http://schemas.openxmlformats.org/officeDocument/2006/relationships/image" Target="../media/image131.svg"/><Relationship Id="rId29" Type="http://schemas.openxmlformats.org/officeDocument/2006/relationships/image" Target="../media/image140.png"/><Relationship Id="rId1" Type="http://schemas.openxmlformats.org/officeDocument/2006/relationships/slideLayout" Target="../slideLayouts/slideLayout31.xml"/><Relationship Id="rId6" Type="http://schemas.openxmlformats.org/officeDocument/2006/relationships/image" Target="../media/image117.svg"/><Relationship Id="rId11" Type="http://schemas.openxmlformats.org/officeDocument/2006/relationships/image" Target="../media/image122.png"/><Relationship Id="rId24" Type="http://schemas.openxmlformats.org/officeDocument/2006/relationships/image" Target="../media/image135.svg"/><Relationship Id="rId32" Type="http://schemas.openxmlformats.org/officeDocument/2006/relationships/image" Target="../media/image143.svg"/><Relationship Id="rId5" Type="http://schemas.openxmlformats.org/officeDocument/2006/relationships/image" Target="../media/image116.png"/><Relationship Id="rId15" Type="http://schemas.openxmlformats.org/officeDocument/2006/relationships/image" Target="../media/image126.png"/><Relationship Id="rId23" Type="http://schemas.openxmlformats.org/officeDocument/2006/relationships/image" Target="../media/image134.png"/><Relationship Id="rId28" Type="http://schemas.openxmlformats.org/officeDocument/2006/relationships/image" Target="../media/image139.svg"/><Relationship Id="rId10" Type="http://schemas.openxmlformats.org/officeDocument/2006/relationships/image" Target="../media/image121.svg"/><Relationship Id="rId19" Type="http://schemas.openxmlformats.org/officeDocument/2006/relationships/image" Target="../media/image130.png"/><Relationship Id="rId31" Type="http://schemas.openxmlformats.org/officeDocument/2006/relationships/image" Target="../media/image142.png"/><Relationship Id="rId4" Type="http://schemas.openxmlformats.org/officeDocument/2006/relationships/image" Target="../media/image115.svg"/><Relationship Id="rId9" Type="http://schemas.openxmlformats.org/officeDocument/2006/relationships/image" Target="../media/image120.png"/><Relationship Id="rId14" Type="http://schemas.openxmlformats.org/officeDocument/2006/relationships/image" Target="../media/image125.svg"/><Relationship Id="rId22" Type="http://schemas.openxmlformats.org/officeDocument/2006/relationships/image" Target="../media/image133.svg"/><Relationship Id="rId27" Type="http://schemas.openxmlformats.org/officeDocument/2006/relationships/image" Target="../media/image138.png"/><Relationship Id="rId30" Type="http://schemas.openxmlformats.org/officeDocument/2006/relationships/image" Target="../media/image141.svg"/></Relationships>
</file>

<file path=ppt/slides/_rels/slide66.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35.xml"/><Relationship Id="rId1" Type="http://schemas.openxmlformats.org/officeDocument/2006/relationships/slideLayout" Target="../slideLayouts/slideLayout32.xml"/><Relationship Id="rId6" Type="http://schemas.openxmlformats.org/officeDocument/2006/relationships/image" Target="../media/image97.svg"/><Relationship Id="rId5" Type="http://schemas.openxmlformats.org/officeDocument/2006/relationships/image" Target="../media/image95.png"/><Relationship Id="rId4" Type="http://schemas.openxmlformats.org/officeDocument/2006/relationships/image" Target="../media/image147.sv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slide" Target="slide82.xml"/><Relationship Id="rId7" Type="http://schemas.openxmlformats.org/officeDocument/2006/relationships/slide" Target="slide70.xml"/><Relationship Id="rId2" Type="http://schemas.openxmlformats.org/officeDocument/2006/relationships/notesSlide" Target="../notesSlides/notesSlide38.xml"/><Relationship Id="rId1" Type="http://schemas.openxmlformats.org/officeDocument/2006/relationships/slideLayout" Target="../slideLayouts/slideLayout34.xml"/><Relationship Id="rId6" Type="http://schemas.openxmlformats.org/officeDocument/2006/relationships/slide" Target="slide91.xml"/><Relationship Id="rId5" Type="http://schemas.openxmlformats.org/officeDocument/2006/relationships/slide" Target="slide74.xml"/><Relationship Id="rId4" Type="http://schemas.openxmlformats.org/officeDocument/2006/relationships/slide" Target="slide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7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1.xml"/><Relationship Id="rId1" Type="http://schemas.openxmlformats.org/officeDocument/2006/relationships/slideLayout" Target="../slideLayouts/slideLayout36.xml"/><Relationship Id="rId4" Type="http://schemas.openxmlformats.org/officeDocument/2006/relationships/chart" Target="../charts/chart2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4.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52.xml"/><Relationship Id="rId1" Type="http://schemas.openxmlformats.org/officeDocument/2006/relationships/slideLayout" Target="../slideLayouts/slideLayout34.xml"/><Relationship Id="rId4" Type="http://schemas.openxmlformats.org/officeDocument/2006/relationships/chart" Target="../charts/chart23.xml"/></Relationships>
</file>

<file path=ppt/slides/_rels/slide84.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53.xml"/><Relationship Id="rId1" Type="http://schemas.openxmlformats.org/officeDocument/2006/relationships/slideLayout" Target="../slideLayouts/slideLayout36.xml"/></Relationships>
</file>

<file path=ppt/slides/_rels/slide8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54.xml"/><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55.xml"/><Relationship Id="rId1" Type="http://schemas.openxmlformats.org/officeDocument/2006/relationships/slideLayout" Target="../slideLayouts/slideLayout34.xml"/><Relationship Id="rId4" Type="http://schemas.openxmlformats.org/officeDocument/2006/relationships/image" Target="../media/image150.emf"/></Relationships>
</file>

<file path=ppt/slides/_rels/slide8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6.xml"/><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7.xml"/><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5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59.xml"/><Relationship Id="rId1" Type="http://schemas.openxmlformats.org/officeDocument/2006/relationships/slideLayout" Target="../slideLayouts/slideLayout3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4.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95.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57.png"/><Relationship Id="rId7" Type="http://schemas.openxmlformats.org/officeDocument/2006/relationships/image" Target="../media/image152.png"/><Relationship Id="rId2" Type="http://schemas.openxmlformats.org/officeDocument/2006/relationships/image" Target="../media/image156.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9.png"/><Relationship Id="rId10" Type="http://schemas.openxmlformats.org/officeDocument/2006/relationships/image" Target="../media/image155.png"/><Relationship Id="rId4" Type="http://schemas.openxmlformats.org/officeDocument/2006/relationships/image" Target="../media/image158.png"/><Relationship Id="rId9" Type="http://schemas.openxmlformats.org/officeDocument/2006/relationships/image" Target="../media/image154.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7927-3EF1-4E9B-913B-63B438593874}"/>
              </a:ext>
            </a:extLst>
          </p:cNvPr>
          <p:cNvSpPr>
            <a:spLocks noGrp="1"/>
          </p:cNvSpPr>
          <p:nvPr>
            <p:ph type="ctrTitle"/>
          </p:nvPr>
        </p:nvSpPr>
        <p:spPr>
          <a:xfrm>
            <a:off x="2124221" y="1214438"/>
            <a:ext cx="7943557" cy="2387600"/>
          </a:xfrm>
        </p:spPr>
        <p:txBody>
          <a:bodyPr/>
          <a:lstStyle/>
          <a:p>
            <a:r>
              <a:rPr lang="vi-VN" dirty="0">
                <a:latin typeface="+mn-lt"/>
              </a:rPr>
              <a:t>Bệnh phổi mô kẽ và thuốc kháng xơ</a:t>
            </a:r>
          </a:p>
        </p:txBody>
      </p:sp>
      <p:sp>
        <p:nvSpPr>
          <p:cNvPr id="3" name="Subtitle 2">
            <a:extLst>
              <a:ext uri="{FF2B5EF4-FFF2-40B4-BE49-F238E27FC236}">
                <a16:creationId xmlns:a16="http://schemas.microsoft.com/office/drawing/2014/main" id="{A1324209-BB45-44B0-9ABD-91FFD8307911}"/>
              </a:ext>
            </a:extLst>
          </p:cNvPr>
          <p:cNvSpPr>
            <a:spLocks noGrp="1"/>
          </p:cNvSpPr>
          <p:nvPr>
            <p:ph type="subTitle" idx="1"/>
          </p:nvPr>
        </p:nvSpPr>
        <p:spPr>
          <a:xfrm>
            <a:off x="6096000" y="6391275"/>
            <a:ext cx="1066800" cy="219076"/>
          </a:xfrm>
        </p:spPr>
        <p:txBody>
          <a:bodyPr>
            <a:normAutofit fontScale="25000" lnSpcReduction="20000"/>
          </a:bodyPr>
          <a:lstStyle/>
          <a:p>
            <a:pPr fontAlgn="base"/>
            <a:r>
              <a:rPr lang="vi-VN" b="0" i="0" dirty="0">
                <a:solidFill>
                  <a:srgbClr val="303030"/>
                </a:solidFill>
                <a:effectLst/>
                <a:latin typeface="inherit"/>
              </a:rPr>
              <a:t>SC-VN-02754</a:t>
            </a:r>
          </a:p>
          <a:p>
            <a:br>
              <a:rPr lang="vi-VN" b="0" i="0" dirty="0">
                <a:solidFill>
                  <a:srgbClr val="303030"/>
                </a:solidFill>
                <a:effectLst/>
                <a:latin typeface="Arial" panose="020B0604020202020204" pitchFamily="34" charset="0"/>
              </a:rPr>
            </a:br>
            <a:endParaRPr lang="vi-VN" dirty="0"/>
          </a:p>
        </p:txBody>
      </p:sp>
      <p:sp>
        <p:nvSpPr>
          <p:cNvPr id="5" name="TextBox 4">
            <a:extLst>
              <a:ext uri="{FF2B5EF4-FFF2-40B4-BE49-F238E27FC236}">
                <a16:creationId xmlns:a16="http://schemas.microsoft.com/office/drawing/2014/main" id="{DA362315-27AC-4F2F-A50A-BABF9AE40B92}"/>
              </a:ext>
            </a:extLst>
          </p:cNvPr>
          <p:cNvSpPr txBox="1"/>
          <p:nvPr/>
        </p:nvSpPr>
        <p:spPr>
          <a:xfrm>
            <a:off x="738187" y="5458836"/>
            <a:ext cx="10715624" cy="707886"/>
          </a:xfrm>
          <a:prstGeom prst="rect">
            <a:avLst/>
          </a:prstGeom>
          <a:noFill/>
        </p:spPr>
        <p:txBody>
          <a:bodyPr wrap="square">
            <a:spAutoFit/>
          </a:bodyPr>
          <a:lstStyle/>
          <a:p>
            <a:r>
              <a:rPr lang="en-US" sz="1000" dirty="0"/>
              <a:t>Information provided in this educational presentation may contain recommendations outside the approved labeling of the drugs under discussion. It is intended to provide healthcare professional audience with pertinent scientific data to form your own conclusions and make your own decisions. This information is not intended to be promoting or recommending any indication, dosage or other claims not covered in the licensed prescribing information.</a:t>
            </a:r>
            <a:endParaRPr lang="vi-VN" sz="1000" dirty="0"/>
          </a:p>
          <a:p>
            <a:r>
              <a:rPr lang="en-US" sz="1000" dirty="0"/>
              <a:t>Please refer to the VN MoH-approved prescribing information for these therapies for a complete list of approved indications and dosing, contraindications and warnings</a:t>
            </a:r>
          </a:p>
        </p:txBody>
      </p:sp>
    </p:spTree>
    <p:extLst>
      <p:ext uri="{BB962C8B-B14F-4D97-AF65-F5344CB8AC3E}">
        <p14:creationId xmlns:p14="http://schemas.microsoft.com/office/powerpoint/2010/main" val="337020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7CC21AE-6515-4715-98E1-BB00623ED7F1}"/>
              </a:ext>
            </a:extLst>
          </p:cNvPr>
          <p:cNvSpPr>
            <a:spLocks noGrp="1"/>
          </p:cNvSpPr>
          <p:nvPr>
            <p:ph type="title"/>
          </p:nvPr>
        </p:nvSpPr>
        <p:spPr>
          <a:xfrm>
            <a:off x="609600" y="155170"/>
            <a:ext cx="10972800" cy="681899"/>
          </a:xfrm>
        </p:spPr>
        <p:txBody>
          <a:bodyPr>
            <a:normAutofit fontScale="90000"/>
          </a:bodyPr>
          <a:lstStyle/>
          <a:p>
            <a:pPr algn="ctr"/>
            <a:r>
              <a:rPr lang="en-GB" dirty="0"/>
              <a:t>Ch</a:t>
            </a:r>
            <a:r>
              <a:rPr lang="en-US" dirty="0" err="1"/>
              <a:t>ức</a:t>
            </a:r>
            <a:r>
              <a:rPr lang="en-US" dirty="0"/>
              <a:t> </a:t>
            </a:r>
            <a:r>
              <a:rPr lang="en-US" dirty="0" err="1"/>
              <a:t>năng</a:t>
            </a:r>
            <a:r>
              <a:rPr lang="en-US" dirty="0"/>
              <a:t> </a:t>
            </a:r>
            <a:r>
              <a:rPr lang="en-US" dirty="0" err="1"/>
              <a:t>phổi</a:t>
            </a:r>
            <a:r>
              <a:rPr lang="en-US" dirty="0"/>
              <a:t> ở BN </a:t>
            </a:r>
            <a:r>
              <a:rPr lang="en-US" dirty="0" err="1"/>
              <a:t>điều</a:t>
            </a:r>
            <a:r>
              <a:rPr lang="en-US" dirty="0"/>
              <a:t> </a:t>
            </a:r>
            <a:r>
              <a:rPr lang="en-US" dirty="0" err="1"/>
              <a:t>trị</a:t>
            </a:r>
            <a:r>
              <a:rPr lang="en-US" dirty="0"/>
              <a:t> </a:t>
            </a:r>
            <a:r>
              <a:rPr lang="en-US" dirty="0" err="1"/>
              <a:t>với</a:t>
            </a:r>
            <a:r>
              <a:rPr lang="en-US" dirty="0"/>
              <a:t> </a:t>
            </a:r>
            <a:r>
              <a:rPr lang="en-US" dirty="0" err="1"/>
              <a:t>nintedanib</a:t>
            </a:r>
            <a:endParaRPr lang="en-GB" dirty="0"/>
          </a:p>
        </p:txBody>
      </p:sp>
      <p:pic>
        <p:nvPicPr>
          <p:cNvPr id="9" name="Picture 8">
            <a:extLst>
              <a:ext uri="{FF2B5EF4-FFF2-40B4-BE49-F238E27FC236}">
                <a16:creationId xmlns:a16="http://schemas.microsoft.com/office/drawing/2014/main" id="{750CD3E2-CD6C-4F61-869C-DCC9221A3A39}"/>
              </a:ext>
            </a:extLst>
          </p:cNvPr>
          <p:cNvPicPr>
            <a:picLocks noChangeAspect="1"/>
          </p:cNvPicPr>
          <p:nvPr/>
        </p:nvPicPr>
        <p:blipFill>
          <a:blip r:embed="rId2"/>
          <a:stretch>
            <a:fillRect/>
          </a:stretch>
        </p:blipFill>
        <p:spPr>
          <a:xfrm>
            <a:off x="7031421" y="997261"/>
            <a:ext cx="3865344" cy="5554569"/>
          </a:xfrm>
          <a:prstGeom prst="rect">
            <a:avLst/>
          </a:prstGeom>
        </p:spPr>
      </p:pic>
      <p:sp>
        <p:nvSpPr>
          <p:cNvPr id="10" name="TextBox 9">
            <a:extLst>
              <a:ext uri="{FF2B5EF4-FFF2-40B4-BE49-F238E27FC236}">
                <a16:creationId xmlns:a16="http://schemas.microsoft.com/office/drawing/2014/main" id="{7824F959-8BE4-43D6-9C02-DA17B2EB4894}"/>
              </a:ext>
            </a:extLst>
          </p:cNvPr>
          <p:cNvSpPr txBox="1"/>
          <p:nvPr/>
        </p:nvSpPr>
        <p:spPr>
          <a:xfrm>
            <a:off x="909554" y="1339985"/>
            <a:ext cx="5743494" cy="1938992"/>
          </a:xfrm>
          <a:prstGeom prst="rect">
            <a:avLst/>
          </a:prstGeom>
          <a:noFill/>
        </p:spPr>
        <p:txBody>
          <a:bodyPr wrap="square" rtlCol="0">
            <a:spAutoFit/>
          </a:bodyPr>
          <a:lstStyle/>
          <a:p>
            <a:pPr marL="342900" indent="-342900">
              <a:buFont typeface="Wingdings" panose="05000000000000000000" pitchFamily="2" charset="2"/>
              <a:buChar char="§"/>
            </a:pPr>
            <a:r>
              <a:rPr lang="en-US" sz="2400" dirty="0" err="1">
                <a:latin typeface="Arial" panose="020B0604020202020204" pitchFamily="34" charset="0"/>
                <a:cs typeface="Arial" panose="020B0604020202020204" pitchFamily="34" charset="0"/>
              </a:rPr>
              <a:t>Nghiên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cứu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Ấn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76 BN IPF</a:t>
            </a:r>
          </a:p>
          <a:p>
            <a:pPr marL="342900" indent="-342900" algn="l">
              <a:buFont typeface="Wingdings" panose="05000000000000000000" pitchFamily="2" charset="2"/>
              <a:buChar char="§"/>
            </a:pPr>
            <a:r>
              <a:rPr lang="en-US" sz="2400" dirty="0" err="1">
                <a:latin typeface="Arial" panose="020B0604020202020204" pitchFamily="34" charset="0"/>
                <a:cs typeface="Arial" panose="020B0604020202020204" pitchFamily="34" charset="0"/>
              </a:rPr>
              <a:t>Đánh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qua FVC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6MWT)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dung </a:t>
            </a:r>
            <a:r>
              <a:rPr lang="en-US" sz="2400" dirty="0" err="1">
                <a:latin typeface="Arial" panose="020B0604020202020204" pitchFamily="34" charset="0"/>
                <a:cs typeface="Arial" panose="020B0604020202020204" pitchFamily="34" charset="0"/>
              </a:rPr>
              <a:t>nạp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nintedanib</a:t>
            </a:r>
            <a:endParaRPr lang="vi-VN" sz="24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146A8222-BAAB-42EC-9FEA-03310D7D632E}"/>
              </a:ext>
            </a:extLst>
          </p:cNvPr>
          <p:cNvPicPr>
            <a:picLocks noChangeAspect="1"/>
          </p:cNvPicPr>
          <p:nvPr/>
        </p:nvPicPr>
        <p:blipFill>
          <a:blip r:embed="rId3"/>
          <a:stretch>
            <a:fillRect/>
          </a:stretch>
        </p:blipFill>
        <p:spPr>
          <a:xfrm>
            <a:off x="337151" y="3662426"/>
            <a:ext cx="6315897" cy="1772445"/>
          </a:xfrm>
          <a:prstGeom prst="rect">
            <a:avLst/>
          </a:prstGeom>
          <a:effectLst>
            <a:glow rad="63500">
              <a:schemeClr val="accent2">
                <a:satMod val="175000"/>
                <a:alpha val="40000"/>
              </a:schemeClr>
            </a:glow>
          </a:effectLst>
        </p:spPr>
      </p:pic>
      <p:sp>
        <p:nvSpPr>
          <p:cNvPr id="14" name="TextBox 13">
            <a:extLst>
              <a:ext uri="{FF2B5EF4-FFF2-40B4-BE49-F238E27FC236}">
                <a16:creationId xmlns:a16="http://schemas.microsoft.com/office/drawing/2014/main" id="{80DA5526-A048-487E-81DD-E08F52AD23F9}"/>
              </a:ext>
            </a:extLst>
          </p:cNvPr>
          <p:cNvSpPr txBox="1"/>
          <p:nvPr/>
        </p:nvSpPr>
        <p:spPr>
          <a:xfrm>
            <a:off x="448412" y="6428720"/>
            <a:ext cx="6093372" cy="246221"/>
          </a:xfrm>
          <a:prstGeom prst="rect">
            <a:avLst/>
          </a:prstGeom>
          <a:noFill/>
        </p:spPr>
        <p:txBody>
          <a:bodyPr wrap="square">
            <a:spAutoFit/>
          </a:bodyPr>
          <a:lstStyle/>
          <a:p>
            <a:r>
              <a:rPr lang="vi-VN" sz="1000" dirty="0"/>
              <a:t>Lung India . Jan-Feb 2022;39(1):27-33. doi: 10.4103/lungindia.lungindia_393_21</a:t>
            </a:r>
          </a:p>
        </p:txBody>
      </p:sp>
    </p:spTree>
    <p:extLst>
      <p:ext uri="{BB962C8B-B14F-4D97-AF65-F5344CB8AC3E}">
        <p14:creationId xmlns:p14="http://schemas.microsoft.com/office/powerpoint/2010/main" val="17741106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5F97-AF6A-4873-AE3D-80A19AD320A3}"/>
              </a:ext>
            </a:extLst>
          </p:cNvPr>
          <p:cNvSpPr>
            <a:spLocks noGrp="1"/>
          </p:cNvSpPr>
          <p:nvPr>
            <p:ph type="title"/>
          </p:nvPr>
        </p:nvSpPr>
        <p:spPr/>
        <p:txBody>
          <a:bodyPr>
            <a:normAutofit/>
          </a:bodyPr>
          <a:lstStyle/>
          <a:p>
            <a:r>
              <a:rPr lang="en-GB" sz="2800" dirty="0"/>
              <a:t>Scientific rationale for the INBUILD trial</a:t>
            </a:r>
          </a:p>
        </p:txBody>
      </p:sp>
      <p:sp>
        <p:nvSpPr>
          <p:cNvPr id="5" name="Text Placeholder 3">
            <a:extLst>
              <a:ext uri="{FF2B5EF4-FFF2-40B4-BE49-F238E27FC236}">
                <a16:creationId xmlns:a16="http://schemas.microsoft.com/office/drawing/2014/main" id="{2E7F161E-7B6A-48C2-87CC-E86EA8E09B3D}"/>
              </a:ext>
            </a:extLst>
          </p:cNvPr>
          <p:cNvSpPr txBox="1">
            <a:spLocks/>
          </p:cNvSpPr>
          <p:nvPr/>
        </p:nvSpPr>
        <p:spPr>
          <a:xfrm>
            <a:off x="561600" y="6039881"/>
            <a:ext cx="11350652" cy="537839"/>
          </a:xfrm>
          <a:prstGeom prst="rect">
            <a:avLst/>
          </a:prstGeom>
        </p:spPr>
        <p:txBody>
          <a:bodyPr anchor="b">
            <a:no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459" rtl="0" eaLnBrk="1" fontAlgn="base" latinLnBrk="0" hangingPunct="1">
              <a:lnSpc>
                <a:spcPct val="100000"/>
              </a:lnSpc>
              <a:spcBef>
                <a:spcPts val="0"/>
              </a:spcBef>
              <a:spcAft>
                <a:spcPct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a:ea typeface="+mn-ea"/>
                <a:cs typeface="Arial"/>
              </a:rPr>
              <a:t>1.Wells AU et al. Eur Respir J 2018;51(5); 2. Kolb M &amp; Vašáková M. Respir Res 2019;20:57; 3. </a:t>
            </a:r>
            <a:r>
              <a:rPr kumimoji="0" lang="en-GB" sz="1200" b="0" i="0" u="none" strike="noStrike" kern="1200" cap="none" spc="0" normalizeH="0" baseline="0" noProof="0" dirty="0" err="1">
                <a:ln>
                  <a:noFill/>
                </a:ln>
                <a:solidFill>
                  <a:srgbClr val="001E55"/>
                </a:solidFill>
                <a:effectLst/>
                <a:uLnTx/>
                <a:uFillTx/>
                <a:latin typeface="Arial"/>
                <a:ea typeface="+mn-ea"/>
                <a:cs typeface="Arial"/>
              </a:rPr>
              <a:t>Wollin</a:t>
            </a:r>
            <a:r>
              <a:rPr kumimoji="0" lang="en-GB" sz="1200" b="0" i="0" u="none" strike="noStrike" kern="1200" cap="none" spc="0" normalizeH="0" baseline="0" noProof="0" dirty="0">
                <a:ln>
                  <a:noFill/>
                </a:ln>
                <a:solidFill>
                  <a:srgbClr val="001E55"/>
                </a:solidFill>
                <a:effectLst/>
                <a:uLnTx/>
                <a:uFillTx/>
                <a:latin typeface="Arial"/>
                <a:ea typeface="+mn-ea"/>
                <a:cs typeface="Arial"/>
              </a:rPr>
              <a:t> L et al. Eur Respir J 2019;doi:10.1183/13993003.00161-2019.</a:t>
            </a:r>
          </a:p>
        </p:txBody>
      </p:sp>
      <p:graphicFrame>
        <p:nvGraphicFramePr>
          <p:cNvPr id="15" name="Content Placeholder 6">
            <a:extLst>
              <a:ext uri="{FF2B5EF4-FFF2-40B4-BE49-F238E27FC236}">
                <a16:creationId xmlns:a16="http://schemas.microsoft.com/office/drawing/2014/main" id="{5DEDB8B7-7215-4B06-A322-BA152FF150DC}"/>
              </a:ext>
            </a:extLst>
          </p:cNvPr>
          <p:cNvGraphicFramePr>
            <a:graphicFrameLocks noGrp="1"/>
          </p:cNvGraphicFramePr>
          <p:nvPr/>
        </p:nvGraphicFramePr>
        <p:xfrm>
          <a:off x="609600" y="1417645"/>
          <a:ext cx="10972800" cy="4693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45557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7EA4B4-5F9B-4491-A420-BC6DA1DF34FF}"/>
              </a:ext>
            </a:extLst>
          </p:cNvPr>
          <p:cNvSpPr>
            <a:spLocks noGrp="1"/>
          </p:cNvSpPr>
          <p:nvPr>
            <p:ph type="ctrTitle"/>
          </p:nvPr>
        </p:nvSpPr>
        <p:spPr>
          <a:xfrm>
            <a:off x="1381994" y="1589397"/>
            <a:ext cx="10066294" cy="1470025"/>
          </a:xfrm>
        </p:spPr>
        <p:txBody>
          <a:bodyPr/>
          <a:lstStyle/>
          <a:p>
            <a:r>
              <a:rPr lang="en-GB" dirty="0"/>
              <a:t>INBUILD: Trial Design</a:t>
            </a:r>
          </a:p>
        </p:txBody>
      </p:sp>
      <p:sp>
        <p:nvSpPr>
          <p:cNvPr id="5" name="Subtitle 4">
            <a:extLst>
              <a:ext uri="{FF2B5EF4-FFF2-40B4-BE49-F238E27FC236}">
                <a16:creationId xmlns:a16="http://schemas.microsoft.com/office/drawing/2014/main" id="{FEEF6D27-B24B-442C-BAAA-22594A5DE171}"/>
              </a:ext>
            </a:extLst>
          </p:cNvPr>
          <p:cNvSpPr>
            <a:spLocks noGrp="1"/>
          </p:cNvSpPr>
          <p:nvPr>
            <p:ph type="subTitle" idx="1"/>
          </p:nvPr>
        </p:nvSpPr>
        <p:spPr/>
        <p:txBody>
          <a:bodyPr/>
          <a:lstStyle/>
          <a:p>
            <a:endParaRPr lang="en-GB"/>
          </a:p>
        </p:txBody>
      </p:sp>
      <p:sp>
        <p:nvSpPr>
          <p:cNvPr id="6" name="Text Placeholder 5">
            <a:extLst>
              <a:ext uri="{FF2B5EF4-FFF2-40B4-BE49-F238E27FC236}">
                <a16:creationId xmlns:a16="http://schemas.microsoft.com/office/drawing/2014/main" id="{3552A65A-CEBF-499C-B919-3BDA9B004074}"/>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7405877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INBUILD: Key inclusion criteria</a:t>
            </a:r>
            <a:endParaRPr lang="en-GB" sz="2800" dirty="0"/>
          </a:p>
        </p:txBody>
      </p:sp>
      <p:sp>
        <p:nvSpPr>
          <p:cNvPr id="4" name="Content Placeholder 3"/>
          <p:cNvSpPr>
            <a:spLocks noGrp="1"/>
          </p:cNvSpPr>
          <p:nvPr>
            <p:ph sz="quarter" idx="10"/>
          </p:nvPr>
        </p:nvSpPr>
        <p:spPr/>
        <p:txBody>
          <a:bodyPr/>
          <a:lstStyle/>
          <a:p>
            <a:pPr marL="457200" indent="-457200">
              <a:spcBef>
                <a:spcPts val="1800"/>
              </a:spcBef>
              <a:buClr>
                <a:srgbClr val="000000"/>
              </a:buClr>
              <a:buFont typeface="Arial" panose="020B0604020202020204" pitchFamily="34" charset="0"/>
              <a:buChar char="•"/>
            </a:pPr>
            <a:r>
              <a:rPr lang="en-GB" sz="2400" dirty="0">
                <a:solidFill>
                  <a:schemeClr val="accent2"/>
                </a:solidFill>
              </a:rPr>
              <a:t>Age ≥18 years</a:t>
            </a:r>
          </a:p>
          <a:p>
            <a:pPr marL="457200" indent="-457200">
              <a:spcBef>
                <a:spcPts val="1800"/>
              </a:spcBef>
              <a:buClr>
                <a:srgbClr val="000000"/>
              </a:buClr>
              <a:buFont typeface="Arial" panose="020B0604020202020204" pitchFamily="34" charset="0"/>
              <a:buChar char="•"/>
            </a:pPr>
            <a:r>
              <a:rPr lang="en-GB" sz="2400" dirty="0">
                <a:solidFill>
                  <a:schemeClr val="accent2"/>
                </a:solidFill>
              </a:rPr>
              <a:t>Physician-diagnosed ILD other than idiopathic pulmonary fibrosis (IPF) </a:t>
            </a:r>
          </a:p>
          <a:p>
            <a:pPr marL="457200" indent="-457200">
              <a:spcBef>
                <a:spcPts val="1800"/>
              </a:spcBef>
              <a:buClr>
                <a:srgbClr val="000000"/>
              </a:buClr>
              <a:buFont typeface="Arial" panose="020B0604020202020204" pitchFamily="34" charset="0"/>
              <a:buChar char="•"/>
            </a:pPr>
            <a:r>
              <a:rPr lang="en-GB" sz="2400" dirty="0">
                <a:solidFill>
                  <a:schemeClr val="accent2"/>
                </a:solidFill>
              </a:rPr>
              <a:t>Features of diffuse fibrosing ILD (</a:t>
            </a:r>
            <a:r>
              <a:rPr lang="en-US" sz="2400" dirty="0">
                <a:solidFill>
                  <a:schemeClr val="accent2"/>
                </a:solidFill>
              </a:rPr>
              <a:t>reticular abnormality with traction bronchiectasis, with or without honeycombing)</a:t>
            </a:r>
            <a:r>
              <a:rPr lang="en-GB" sz="2400" dirty="0">
                <a:solidFill>
                  <a:schemeClr val="accent2"/>
                </a:solidFill>
              </a:rPr>
              <a:t> of &gt;10% extent on HRCT  </a:t>
            </a:r>
          </a:p>
          <a:p>
            <a:pPr marL="457200" indent="-457200">
              <a:spcBef>
                <a:spcPts val="1800"/>
              </a:spcBef>
              <a:buClr>
                <a:srgbClr val="000000"/>
              </a:buClr>
              <a:buFont typeface="Arial" panose="020B0604020202020204" pitchFamily="34" charset="0"/>
              <a:buChar char="•"/>
            </a:pPr>
            <a:r>
              <a:rPr lang="en-GB" sz="2400" dirty="0">
                <a:solidFill>
                  <a:schemeClr val="accent2"/>
                </a:solidFill>
              </a:rPr>
              <a:t>FVC ≥45% predicted</a:t>
            </a:r>
          </a:p>
          <a:p>
            <a:pPr marL="457200" indent="-457200">
              <a:spcBef>
                <a:spcPts val="1800"/>
              </a:spcBef>
              <a:buClr>
                <a:srgbClr val="000000"/>
              </a:buClr>
              <a:buFont typeface="Arial" panose="020B0604020202020204" pitchFamily="34" charset="0"/>
              <a:buChar char="•"/>
            </a:pPr>
            <a:r>
              <a:rPr lang="en-GB" sz="2400" dirty="0">
                <a:solidFill>
                  <a:schemeClr val="accent2"/>
                </a:solidFill>
              </a:rPr>
              <a:t>DLco ≥30%-&lt;80% predicted</a:t>
            </a:r>
          </a:p>
          <a:p>
            <a:pPr marL="457200" indent="-457200">
              <a:spcBef>
                <a:spcPts val="1200"/>
              </a:spcBef>
              <a:buClr>
                <a:schemeClr val="accent1"/>
              </a:buClr>
              <a:buFont typeface="Arial" panose="020B0604020202020204" pitchFamily="34" charset="0"/>
              <a:buChar char="•"/>
            </a:pPr>
            <a:endParaRPr lang="en-GB" dirty="0">
              <a:solidFill>
                <a:schemeClr val="accent2"/>
              </a:solidFill>
            </a:endParaRPr>
          </a:p>
        </p:txBody>
      </p:sp>
      <p:sp>
        <p:nvSpPr>
          <p:cNvPr id="5" name="Text Placeholder 3">
            <a:extLst>
              <a:ext uri="{FF2B5EF4-FFF2-40B4-BE49-F238E27FC236}">
                <a16:creationId xmlns:a16="http://schemas.microsoft.com/office/drawing/2014/main" id="{24B00227-0F1D-4343-BFE9-496F63D577F2}"/>
              </a:ext>
            </a:extLst>
          </p:cNvPr>
          <p:cNvSpPr txBox="1">
            <a:spLocks/>
          </p:cNvSpPr>
          <p:nvPr/>
        </p:nvSpPr>
        <p:spPr>
          <a:xfrm>
            <a:off x="561600" y="6041028"/>
            <a:ext cx="11105205" cy="537839"/>
          </a:xfrm>
          <a:prstGeom prst="rect">
            <a:avLst/>
          </a:prstGeom>
        </p:spPr>
        <p:txBody>
          <a:bodyPr anchor="b">
            <a:no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459" rtl="0" eaLnBrk="1" fontAlgn="auto" latinLnBrk="0" hangingPunct="1">
              <a:lnSpc>
                <a:spcPct val="100000"/>
              </a:lnSpc>
              <a:spcBef>
                <a:spcPts val="0"/>
              </a:spcBef>
              <a:spcAft>
                <a:spcPts val="0"/>
              </a:spcAft>
              <a:buClrTx/>
              <a:buSzTx/>
              <a:buFont typeface="Arial"/>
              <a:buNone/>
              <a:tabLst/>
              <a:defRPr/>
            </a:pPr>
            <a:r>
              <a:rPr kumimoji="0" lang="sv-SE" sz="1200" b="0" i="0" u="none" strike="noStrike" kern="1200" cap="none" spc="0" normalizeH="0" baseline="0" noProof="0" dirty="0">
                <a:ln>
                  <a:noFill/>
                </a:ln>
                <a:solidFill>
                  <a:srgbClr val="001E55"/>
                </a:solidFill>
                <a:effectLst/>
                <a:uLnTx/>
                <a:uFillTx/>
                <a:latin typeface="Arial"/>
                <a:ea typeface="+mn-ea"/>
                <a:cs typeface="Arial"/>
              </a:rPr>
              <a:t>DLco, </a:t>
            </a:r>
            <a:r>
              <a:rPr kumimoji="0" lang="en-GB" sz="1200" b="0" i="0" u="none" strike="noStrike" kern="1200" cap="none" spc="0" normalizeH="0" baseline="0" noProof="0" dirty="0">
                <a:ln>
                  <a:noFill/>
                </a:ln>
                <a:solidFill>
                  <a:srgbClr val="001E55"/>
                </a:solidFill>
                <a:effectLst/>
                <a:uLnTx/>
                <a:uFillTx/>
                <a:latin typeface="Arial"/>
                <a:ea typeface="+mn-ea"/>
                <a:cs typeface="Arial"/>
              </a:rPr>
              <a:t>diffusing capacity of the lung for carbon monoxide; </a:t>
            </a:r>
            <a:r>
              <a:rPr kumimoji="0" lang="sv-SE" sz="1200" b="0" i="0" u="none" strike="noStrike" kern="1200" cap="none" spc="0" normalizeH="0" baseline="0" noProof="0" dirty="0">
                <a:ln>
                  <a:noFill/>
                </a:ln>
                <a:solidFill>
                  <a:srgbClr val="001E55"/>
                </a:solidFill>
                <a:effectLst/>
                <a:uLnTx/>
                <a:uFillTx/>
                <a:latin typeface="Arial"/>
                <a:ea typeface="+mn-ea"/>
                <a:cs typeface="Arial"/>
              </a:rPr>
              <a:t>FVC, forced vital capacity; </a:t>
            </a:r>
            <a:r>
              <a:rPr kumimoji="0" lang="en-GB" sz="1200" b="0" i="0" u="none" strike="noStrike" kern="1200" cap="none" spc="0" normalizeH="0" baseline="0" noProof="0" dirty="0">
                <a:ln>
                  <a:noFill/>
                </a:ln>
                <a:solidFill>
                  <a:srgbClr val="001E55"/>
                </a:solidFill>
                <a:effectLst/>
                <a:uLnTx/>
                <a:uFillTx/>
                <a:latin typeface="Arial"/>
                <a:ea typeface="+mn-ea"/>
                <a:cs typeface="Arial"/>
              </a:rPr>
              <a:t>HRCT, high-resolution computed tomography.</a:t>
            </a:r>
          </a:p>
          <a:p>
            <a:pPr marL="0" marR="0" lvl="0" indent="0" algn="l" defTabSz="609459" rtl="0" eaLnBrk="1" fontAlgn="auto" latinLnBrk="0" hangingPunct="1">
              <a:lnSpc>
                <a:spcPct val="100000"/>
              </a:lnSpc>
              <a:spcBef>
                <a:spcPts val="0"/>
              </a:spcBef>
              <a:spcAft>
                <a:spcPts val="0"/>
              </a:spcAft>
              <a:buClrTx/>
              <a:buSzTx/>
              <a:buFont typeface="Arial"/>
              <a:buNone/>
              <a:tabLst/>
              <a:defRPr/>
            </a:pPr>
            <a:r>
              <a:rPr kumimoji="0" lang="sv-SE" sz="1200" b="0" i="0" u="none" strike="noStrike" kern="1200" cap="none" spc="0" normalizeH="0" baseline="0" noProof="0" dirty="0">
                <a:ln>
                  <a:noFill/>
                </a:ln>
                <a:solidFill>
                  <a:srgbClr val="001E55"/>
                </a:solidFill>
                <a:effectLst/>
                <a:uLnTx/>
                <a:uFillTx/>
                <a:latin typeface="Arial"/>
                <a:ea typeface="+mn-ea"/>
                <a:cs typeface="Arial"/>
              </a:rPr>
              <a:t>Flaherty KR et al. N Engl J Med 2019;381:1718-27. </a:t>
            </a:r>
            <a:endParaRPr kumimoji="0" lang="en-GB" sz="1200" b="0" i="0" u="none" strike="noStrike" kern="1200" cap="none" spc="0" normalizeH="0" baseline="0" noProof="0" dirty="0">
              <a:ln>
                <a:noFill/>
              </a:ln>
              <a:solidFill>
                <a:srgbClr val="001E55"/>
              </a:solidFill>
              <a:effectLst/>
              <a:uLnTx/>
              <a:uFillTx/>
              <a:latin typeface="Arial"/>
              <a:ea typeface="+mn-ea"/>
              <a:cs typeface="Arial"/>
            </a:endParaRPr>
          </a:p>
        </p:txBody>
      </p:sp>
    </p:spTree>
    <p:extLst>
      <p:ext uri="{BB962C8B-B14F-4D97-AF65-F5344CB8AC3E}">
        <p14:creationId xmlns:p14="http://schemas.microsoft.com/office/powerpoint/2010/main" val="16720763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INBUILD: Inclusion criteria re: progressive phenotype</a:t>
            </a:r>
          </a:p>
        </p:txBody>
      </p:sp>
      <p:sp>
        <p:nvSpPr>
          <p:cNvPr id="3" name="Content Placeholder 2">
            <a:extLst>
              <a:ext uri="{FF2B5EF4-FFF2-40B4-BE49-F238E27FC236}">
                <a16:creationId xmlns:a16="http://schemas.microsoft.com/office/drawing/2014/main" id="{463F877E-F5E4-4111-B1CC-70DD11E7280E}"/>
              </a:ext>
            </a:extLst>
          </p:cNvPr>
          <p:cNvSpPr>
            <a:spLocks noGrp="1"/>
          </p:cNvSpPr>
          <p:nvPr>
            <p:ph sz="quarter" idx="10"/>
          </p:nvPr>
        </p:nvSpPr>
        <p:spPr>
          <a:xfrm>
            <a:off x="588435" y="1687514"/>
            <a:ext cx="10993967" cy="4437063"/>
          </a:xfrm>
        </p:spPr>
        <p:txBody>
          <a:bodyPr>
            <a:noAutofit/>
          </a:bodyPr>
          <a:lstStyle/>
          <a:p>
            <a:pPr>
              <a:spcBef>
                <a:spcPts val="1200"/>
              </a:spcBef>
              <a:buClr>
                <a:srgbClr val="000000"/>
              </a:buClr>
            </a:pPr>
            <a:r>
              <a:rPr lang="en-GB" sz="2400" dirty="0">
                <a:solidFill>
                  <a:schemeClr val="accent2"/>
                </a:solidFill>
              </a:rPr>
              <a:t>Subjects were required to meet ≥1 of the following criteria for ILD progression within the 24 months before screening, despite management deemed appropriate in clinical practice:</a:t>
            </a:r>
          </a:p>
          <a:p>
            <a:pPr marL="457200" indent="-457200">
              <a:spcBef>
                <a:spcPts val="1200"/>
              </a:spcBef>
              <a:buClr>
                <a:srgbClr val="000000"/>
              </a:buClr>
              <a:buFont typeface="Arial" panose="020B0604020202020204" pitchFamily="34" charset="0"/>
              <a:buChar char="•"/>
            </a:pPr>
            <a:r>
              <a:rPr lang="en-GB" sz="2400" dirty="0">
                <a:solidFill>
                  <a:schemeClr val="accent2"/>
                </a:solidFill>
              </a:rPr>
              <a:t>Relative decline in FVC ≥10% predicted</a:t>
            </a:r>
          </a:p>
          <a:p>
            <a:pPr marL="457200" indent="-457200">
              <a:spcBef>
                <a:spcPts val="1200"/>
              </a:spcBef>
              <a:buClr>
                <a:srgbClr val="000000"/>
              </a:buClr>
              <a:buFont typeface="Arial" panose="020B0604020202020204" pitchFamily="34" charset="0"/>
              <a:buChar char="•"/>
            </a:pPr>
            <a:r>
              <a:rPr lang="en-GB" sz="2400" dirty="0">
                <a:solidFill>
                  <a:schemeClr val="accent2"/>
                </a:solidFill>
              </a:rPr>
              <a:t>Relative decline in FVC ≥5–&lt;10% predicted and worsened respiratory symptoms</a:t>
            </a:r>
          </a:p>
          <a:p>
            <a:pPr marL="457200" indent="-457200">
              <a:spcBef>
                <a:spcPts val="1200"/>
              </a:spcBef>
              <a:buClr>
                <a:srgbClr val="000000"/>
              </a:buClr>
              <a:buFont typeface="Arial" panose="020B0604020202020204" pitchFamily="34" charset="0"/>
              <a:buChar char="•"/>
            </a:pPr>
            <a:r>
              <a:rPr lang="en-GB" sz="2400" dirty="0">
                <a:solidFill>
                  <a:schemeClr val="accent2"/>
                </a:solidFill>
              </a:rPr>
              <a:t>Relative decline in FVC ≥5–&lt;10% predicted and increased extent of fibrosis on HRCT</a:t>
            </a:r>
          </a:p>
          <a:p>
            <a:pPr marL="457200" indent="-457200">
              <a:spcBef>
                <a:spcPts val="1200"/>
              </a:spcBef>
              <a:buClr>
                <a:srgbClr val="000000"/>
              </a:buClr>
              <a:buFont typeface="Arial" panose="020B0604020202020204" pitchFamily="34" charset="0"/>
              <a:buChar char="•"/>
            </a:pPr>
            <a:r>
              <a:rPr lang="en-GB" sz="2400" dirty="0">
                <a:solidFill>
                  <a:schemeClr val="accent2"/>
                </a:solidFill>
              </a:rPr>
              <a:t>Worsened respiratory symptoms and increased extent of fibrosis on HRCT</a:t>
            </a:r>
          </a:p>
        </p:txBody>
      </p:sp>
      <p:sp>
        <p:nvSpPr>
          <p:cNvPr id="4" name="Text Placeholder 3">
            <a:extLst>
              <a:ext uri="{FF2B5EF4-FFF2-40B4-BE49-F238E27FC236}">
                <a16:creationId xmlns:a16="http://schemas.microsoft.com/office/drawing/2014/main" id="{1C252CE7-C327-43B0-BD6B-F0039179A8A8}"/>
              </a:ext>
            </a:extLst>
          </p:cNvPr>
          <p:cNvSpPr txBox="1">
            <a:spLocks/>
          </p:cNvSpPr>
          <p:nvPr/>
        </p:nvSpPr>
        <p:spPr>
          <a:xfrm>
            <a:off x="561600" y="6041028"/>
            <a:ext cx="11105205" cy="537839"/>
          </a:xfrm>
          <a:prstGeom prst="rect">
            <a:avLst/>
          </a:prstGeom>
        </p:spPr>
        <p:txBody>
          <a:bodyPr anchor="b">
            <a:no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459" rtl="0" eaLnBrk="1" fontAlgn="auto" latinLnBrk="0" hangingPunct="1">
              <a:lnSpc>
                <a:spcPct val="100000"/>
              </a:lnSpc>
              <a:spcBef>
                <a:spcPts val="0"/>
              </a:spcBef>
              <a:spcAft>
                <a:spcPts val="0"/>
              </a:spcAft>
              <a:buClrTx/>
              <a:buSzTx/>
              <a:buFont typeface="Arial"/>
              <a:buNone/>
              <a:tabLst/>
              <a:defRPr/>
            </a:pPr>
            <a:r>
              <a:rPr kumimoji="0" lang="sv-SE" sz="1200" b="0" i="0" u="none" strike="noStrike" kern="1200" cap="none" spc="0" normalizeH="0" baseline="0" noProof="0" dirty="0">
                <a:ln>
                  <a:noFill/>
                </a:ln>
                <a:solidFill>
                  <a:srgbClr val="001E55"/>
                </a:solidFill>
                <a:effectLst/>
                <a:uLnTx/>
                <a:uFillTx/>
                <a:latin typeface="Arial"/>
                <a:ea typeface="+mn-ea"/>
                <a:cs typeface="Arial"/>
              </a:rPr>
              <a:t>Flaherty KR et al. N Engl J Med 2019;381:1718-27. </a:t>
            </a:r>
            <a:endParaRPr kumimoji="0" lang="en-GB" sz="1200" b="0" i="0" u="none" strike="noStrike" kern="1200" cap="none" spc="0" normalizeH="0" baseline="0" noProof="0" dirty="0">
              <a:ln>
                <a:noFill/>
              </a:ln>
              <a:solidFill>
                <a:srgbClr val="001E55"/>
              </a:solidFill>
              <a:effectLst/>
              <a:uLnTx/>
              <a:uFillTx/>
              <a:latin typeface="Arial"/>
              <a:ea typeface="+mn-ea"/>
              <a:cs typeface="Arial"/>
            </a:endParaRPr>
          </a:p>
        </p:txBody>
      </p:sp>
    </p:spTree>
    <p:extLst>
      <p:ext uri="{BB962C8B-B14F-4D97-AF65-F5344CB8AC3E}">
        <p14:creationId xmlns:p14="http://schemas.microsoft.com/office/powerpoint/2010/main" val="32231143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INBUILD: Key exclusion criteria   </a:t>
            </a:r>
          </a:p>
        </p:txBody>
      </p:sp>
      <p:sp>
        <p:nvSpPr>
          <p:cNvPr id="3" name="Content Placeholder 2"/>
          <p:cNvSpPr>
            <a:spLocks noGrp="1"/>
          </p:cNvSpPr>
          <p:nvPr>
            <p:ph sz="quarter" idx="10"/>
          </p:nvPr>
        </p:nvSpPr>
        <p:spPr>
          <a:xfrm>
            <a:off x="588435" y="1725614"/>
            <a:ext cx="10993967" cy="4437063"/>
          </a:xfrm>
        </p:spPr>
        <p:txBody>
          <a:bodyPr>
            <a:noAutofit/>
          </a:bodyPr>
          <a:lstStyle/>
          <a:p>
            <a:pPr marL="457200" indent="-457200">
              <a:spcBef>
                <a:spcPts val="1200"/>
              </a:spcBef>
              <a:buFont typeface="Arial" panose="020B0604020202020204" pitchFamily="34" charset="0"/>
              <a:buChar char="•"/>
            </a:pPr>
            <a:r>
              <a:rPr lang="en-GB" sz="2400" dirty="0">
                <a:solidFill>
                  <a:schemeClr val="accent2"/>
                </a:solidFill>
              </a:rPr>
              <a:t>FEV</a:t>
            </a:r>
            <a:r>
              <a:rPr lang="en-GB" sz="2400" baseline="-25000" dirty="0">
                <a:solidFill>
                  <a:schemeClr val="accent2"/>
                </a:solidFill>
              </a:rPr>
              <a:t>1</a:t>
            </a:r>
            <a:r>
              <a:rPr lang="en-GB" sz="2400" dirty="0">
                <a:solidFill>
                  <a:schemeClr val="accent2"/>
                </a:solidFill>
              </a:rPr>
              <a:t>/FVC &lt;0.7 (pre-bronchodilator)</a:t>
            </a:r>
          </a:p>
          <a:p>
            <a:pPr marL="457200" indent="-457200">
              <a:spcBef>
                <a:spcPts val="1200"/>
              </a:spcBef>
              <a:buFont typeface="Arial" panose="020B0604020202020204" pitchFamily="34" charset="0"/>
              <a:buChar char="•"/>
            </a:pPr>
            <a:r>
              <a:rPr lang="en-US" sz="2400" dirty="0">
                <a:solidFill>
                  <a:schemeClr val="accent2"/>
                </a:solidFill>
              </a:rPr>
              <a:t>Alanine transaminase, aspartate transaminase, </a:t>
            </a:r>
            <a:r>
              <a:rPr lang="en-GB" sz="2400" dirty="0">
                <a:solidFill>
                  <a:schemeClr val="accent2"/>
                </a:solidFill>
              </a:rPr>
              <a:t>or bilirubin &gt;1.5 x upper limit of normal </a:t>
            </a:r>
          </a:p>
          <a:p>
            <a:pPr marL="457200" indent="-457200">
              <a:spcBef>
                <a:spcPts val="1200"/>
              </a:spcBef>
              <a:buFont typeface="Arial" panose="020B0604020202020204" pitchFamily="34" charset="0"/>
              <a:buChar char="•"/>
            </a:pPr>
            <a:r>
              <a:rPr lang="en-GB" sz="2400" dirty="0">
                <a:solidFill>
                  <a:schemeClr val="accent2"/>
                </a:solidFill>
              </a:rPr>
              <a:t>Bleeding risk e.g. full-dose therapeutic anticoagulation or high-dose antiplatelet therapy</a:t>
            </a:r>
          </a:p>
          <a:p>
            <a:pPr marL="457200" indent="-457200">
              <a:spcBef>
                <a:spcPts val="1200"/>
              </a:spcBef>
              <a:buFont typeface="Arial" panose="020B0604020202020204" pitchFamily="34" charset="0"/>
              <a:buChar char="•"/>
            </a:pPr>
            <a:r>
              <a:rPr lang="en-GB" sz="2400" dirty="0">
                <a:solidFill>
                  <a:schemeClr val="accent2"/>
                </a:solidFill>
              </a:rPr>
              <a:t>Significant pulmonary arterial hypertension* </a:t>
            </a:r>
          </a:p>
        </p:txBody>
      </p:sp>
      <p:sp>
        <p:nvSpPr>
          <p:cNvPr id="28" name="TextBox 27"/>
          <p:cNvSpPr txBox="1"/>
          <p:nvPr/>
        </p:nvSpPr>
        <p:spPr>
          <a:xfrm>
            <a:off x="561600" y="5744666"/>
            <a:ext cx="11235265" cy="830997"/>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E55"/>
                </a:solidFill>
                <a:effectLst/>
                <a:uLnTx/>
                <a:uFillTx/>
                <a:latin typeface="Helvetica Neue"/>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E55"/>
                </a:solidFill>
                <a:effectLst/>
                <a:uLnTx/>
                <a:uFillTx/>
                <a:latin typeface="Helvetica Neue"/>
                <a:ea typeface="+mn-ea"/>
                <a:cs typeface="Arial" panose="020B0604020202020204" pitchFamily="34" charset="0"/>
              </a:rPr>
              <a:t>*Previous clinical or echocardiographic evidence of significant right heart failure, history of right heart catheterisation showing a cardiac index ≤2 L/min/m² or pulmonary arterial hypertension requiring parenteral therapy with epoprostenol or </a:t>
            </a:r>
            <a:r>
              <a:rPr kumimoji="0" lang="en-GB" sz="1200" b="0" i="0" u="none" strike="noStrike" kern="1200" cap="none" spc="0" normalizeH="0" baseline="0" noProof="0" dirty="0" err="1">
                <a:ln>
                  <a:noFill/>
                </a:ln>
                <a:solidFill>
                  <a:srgbClr val="001E55"/>
                </a:solidFill>
                <a:effectLst/>
                <a:uLnTx/>
                <a:uFillTx/>
                <a:latin typeface="Helvetica Neue"/>
                <a:ea typeface="+mn-ea"/>
                <a:cs typeface="Arial" panose="020B0604020202020204" pitchFamily="34" charset="0"/>
              </a:rPr>
              <a:t>treprostinil</a:t>
            </a:r>
            <a:r>
              <a:rPr kumimoji="0" lang="en-GB" sz="1200" b="0" i="0" u="none" strike="noStrike" kern="1200" cap="none" spc="0" normalizeH="0" baseline="0" noProof="0" dirty="0">
                <a:ln>
                  <a:noFill/>
                </a:ln>
                <a:solidFill>
                  <a:srgbClr val="001E55"/>
                </a:solidFill>
                <a:effectLst/>
                <a:uLnTx/>
                <a:uFillTx/>
                <a:latin typeface="Helvetica Neue"/>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1E55"/>
                </a:solidFill>
                <a:effectLst/>
                <a:uLnTx/>
                <a:uFillTx/>
                <a:latin typeface="Arial"/>
                <a:ea typeface="+mn-ea"/>
                <a:cs typeface="Arial"/>
              </a:rPr>
              <a:t>Flaherty KR et al. N Engl J Med 2019;381:1718-27. </a:t>
            </a:r>
            <a:endParaRPr kumimoji="0" lang="en-GB" sz="1200" b="0" i="0" u="none" strike="noStrike" kern="1200" cap="none" spc="0" normalizeH="0" baseline="0" noProof="0" dirty="0">
              <a:ln>
                <a:noFill/>
              </a:ln>
              <a:solidFill>
                <a:srgbClr val="001E55"/>
              </a:solidFill>
              <a:effectLst/>
              <a:uLnTx/>
              <a:uFillTx/>
              <a:latin typeface="Arial"/>
              <a:ea typeface="+mn-ea"/>
              <a:cs typeface="Arial"/>
            </a:endParaRPr>
          </a:p>
        </p:txBody>
      </p:sp>
    </p:spTree>
    <p:extLst>
      <p:ext uri="{BB962C8B-B14F-4D97-AF65-F5344CB8AC3E}">
        <p14:creationId xmlns:p14="http://schemas.microsoft.com/office/powerpoint/2010/main" val="5471610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ADBD5-03C4-440F-B3CB-A0DA7BC9CFEB}"/>
              </a:ext>
            </a:extLst>
          </p:cNvPr>
          <p:cNvSpPr>
            <a:spLocks noGrp="1"/>
          </p:cNvSpPr>
          <p:nvPr>
            <p:ph type="title"/>
          </p:nvPr>
        </p:nvSpPr>
        <p:spPr/>
        <p:txBody>
          <a:bodyPr anchor="ctr" anchorCtr="0">
            <a:normAutofit/>
          </a:bodyPr>
          <a:lstStyle/>
          <a:p>
            <a:r>
              <a:rPr lang="en-GB" sz="2800" dirty="0"/>
              <a:t>INBUILD: Therapies p</a:t>
            </a:r>
            <a:r>
              <a:rPr lang="en-GB" sz="2800" dirty="0">
                <a:solidFill>
                  <a:srgbClr val="001E55"/>
                </a:solidFill>
                <a:latin typeface="Arial" panose="020B0604020202020204" pitchFamily="34" charset="0"/>
                <a:cs typeface="Arial" panose="020B0604020202020204" pitchFamily="34" charset="0"/>
              </a:rPr>
              <a:t>ermitted and excluded at randomisation*</a:t>
            </a:r>
            <a:endParaRPr lang="en-GB" sz="2800" dirty="0">
              <a:solidFill>
                <a:srgbClr val="FF0000"/>
              </a:solidFill>
            </a:endParaRPr>
          </a:p>
        </p:txBody>
      </p:sp>
      <p:sp>
        <p:nvSpPr>
          <p:cNvPr id="3" name="Content Placeholder 2">
            <a:extLst>
              <a:ext uri="{FF2B5EF4-FFF2-40B4-BE49-F238E27FC236}">
                <a16:creationId xmlns:a16="http://schemas.microsoft.com/office/drawing/2014/main" id="{DCC4697A-9921-40D4-8941-731E8C92476A}"/>
              </a:ext>
            </a:extLst>
          </p:cNvPr>
          <p:cNvSpPr>
            <a:spLocks noGrp="1"/>
          </p:cNvSpPr>
          <p:nvPr>
            <p:ph sz="quarter" idx="10"/>
          </p:nvPr>
        </p:nvSpPr>
        <p:spPr>
          <a:xfrm>
            <a:off x="588438" y="1497510"/>
            <a:ext cx="11310637" cy="4437063"/>
          </a:xfrm>
        </p:spPr>
        <p:txBody>
          <a:bodyPr>
            <a:normAutofit/>
          </a:bodyPr>
          <a:lstStyle/>
          <a:p>
            <a:pPr>
              <a:spcBef>
                <a:spcPts val="1200"/>
              </a:spcBef>
            </a:pPr>
            <a:r>
              <a:rPr lang="en-GB" sz="2200" b="1" dirty="0">
                <a:solidFill>
                  <a:schemeClr val="accent2"/>
                </a:solidFill>
              </a:rPr>
              <a:t>Permitted:</a:t>
            </a:r>
          </a:p>
          <a:p>
            <a:pPr marL="457200" indent="-457200">
              <a:spcBef>
                <a:spcPts val="1200"/>
              </a:spcBef>
              <a:buFont typeface="Arial" panose="020B0604020202020204" pitchFamily="34" charset="0"/>
              <a:buChar char="•"/>
            </a:pPr>
            <a:r>
              <a:rPr lang="en-US" sz="2200" dirty="0">
                <a:solidFill>
                  <a:schemeClr val="accent2"/>
                </a:solidFill>
              </a:rPr>
              <a:t>Stable doses of approved medications to treat autoimmune diseases (</a:t>
            </a:r>
            <a:r>
              <a:rPr lang="en-US" sz="2200" i="1" dirty="0">
                <a:solidFill>
                  <a:schemeClr val="accent2"/>
                </a:solidFill>
              </a:rPr>
              <a:t>i.e</a:t>
            </a:r>
            <a:r>
              <a:rPr lang="en-US" sz="2200" dirty="0">
                <a:solidFill>
                  <a:schemeClr val="accent2"/>
                </a:solidFill>
              </a:rPr>
              <a:t>., no initiation or withdrawal of therapy ≤6 weeks prior to screening) except for those below  </a:t>
            </a:r>
          </a:p>
          <a:p>
            <a:pPr>
              <a:spcBef>
                <a:spcPts val="1200"/>
              </a:spcBef>
            </a:pPr>
            <a:r>
              <a:rPr lang="en-GB" sz="2200" b="1" dirty="0">
                <a:solidFill>
                  <a:schemeClr val="accent2"/>
                </a:solidFill>
              </a:rPr>
              <a:t>Not permitted at randomisation*:</a:t>
            </a:r>
          </a:p>
          <a:p>
            <a:pPr marL="457200" indent="-457200">
              <a:spcBef>
                <a:spcPts val="1200"/>
              </a:spcBef>
              <a:buFont typeface="Arial" panose="020B0604020202020204" pitchFamily="34" charset="0"/>
              <a:buChar char="•"/>
            </a:pPr>
            <a:r>
              <a:rPr lang="en-GB" sz="2200" dirty="0">
                <a:solidFill>
                  <a:schemeClr val="accent2"/>
                </a:solidFill>
              </a:rPr>
              <a:t>Previous treatment with nintedanib or pirfenidone</a:t>
            </a:r>
          </a:p>
          <a:p>
            <a:pPr marL="457200" indent="-457200">
              <a:spcBef>
                <a:spcPts val="1200"/>
              </a:spcBef>
              <a:buFont typeface="Arial" panose="020B0604020202020204" pitchFamily="34" charset="0"/>
              <a:buChar char="•"/>
            </a:pPr>
            <a:r>
              <a:rPr lang="en-GB" sz="2200" dirty="0">
                <a:solidFill>
                  <a:schemeClr val="accent2"/>
                </a:solidFill>
              </a:rPr>
              <a:t>Treatment with azathioprine; cyclosporine; mycophenolate mofetil; tacrolimus; oral corticosteroids &gt;20 mg/day; or combination of oral corticosteroids, azathioprine, and N-acetylcysteine </a:t>
            </a:r>
            <a:r>
              <a:rPr lang="en-US" sz="2200" dirty="0">
                <a:solidFill>
                  <a:schemeClr val="accent2"/>
                </a:solidFill>
              </a:rPr>
              <a:t>≤</a:t>
            </a:r>
            <a:r>
              <a:rPr lang="en-GB" sz="2200" dirty="0">
                <a:solidFill>
                  <a:schemeClr val="accent2"/>
                </a:solidFill>
              </a:rPr>
              <a:t>4 weeks prior to randomisation</a:t>
            </a:r>
          </a:p>
          <a:p>
            <a:pPr marL="457200" indent="-457200">
              <a:spcBef>
                <a:spcPts val="1200"/>
              </a:spcBef>
              <a:buFont typeface="Arial" panose="020B0604020202020204" pitchFamily="34" charset="0"/>
              <a:buChar char="•"/>
            </a:pPr>
            <a:r>
              <a:rPr lang="en-GB" sz="2200" dirty="0">
                <a:solidFill>
                  <a:schemeClr val="accent2"/>
                </a:solidFill>
              </a:rPr>
              <a:t>Treatment with cyclophosphamide </a:t>
            </a:r>
            <a:r>
              <a:rPr lang="en-US" sz="2200" dirty="0">
                <a:solidFill>
                  <a:schemeClr val="accent2"/>
                </a:solidFill>
              </a:rPr>
              <a:t>≤</a:t>
            </a:r>
            <a:r>
              <a:rPr lang="en-GB" sz="2200" dirty="0">
                <a:solidFill>
                  <a:schemeClr val="accent2"/>
                </a:solidFill>
              </a:rPr>
              <a:t>8 weeks prior to randomisation</a:t>
            </a:r>
          </a:p>
          <a:p>
            <a:pPr marL="457200" indent="-457200">
              <a:spcBef>
                <a:spcPts val="1200"/>
              </a:spcBef>
              <a:buFont typeface="Arial" panose="020B0604020202020204" pitchFamily="34" charset="0"/>
              <a:buChar char="•"/>
            </a:pPr>
            <a:r>
              <a:rPr lang="en-GB" sz="2200" dirty="0">
                <a:solidFill>
                  <a:schemeClr val="accent2"/>
                </a:solidFill>
              </a:rPr>
              <a:t>Treatment with rituximab </a:t>
            </a:r>
            <a:r>
              <a:rPr lang="en-US" sz="2200" dirty="0">
                <a:solidFill>
                  <a:schemeClr val="accent2"/>
                </a:solidFill>
              </a:rPr>
              <a:t>≤</a:t>
            </a:r>
            <a:r>
              <a:rPr lang="en-GB" sz="2200" dirty="0">
                <a:solidFill>
                  <a:schemeClr val="accent2"/>
                </a:solidFill>
              </a:rPr>
              <a:t>6 months prior to randomisation</a:t>
            </a:r>
            <a:endParaRPr lang="en-GB" sz="2200" dirty="0"/>
          </a:p>
        </p:txBody>
      </p:sp>
      <p:sp>
        <p:nvSpPr>
          <p:cNvPr id="5" name="Footer Placeholder 2">
            <a:extLst>
              <a:ext uri="{FF2B5EF4-FFF2-40B4-BE49-F238E27FC236}">
                <a16:creationId xmlns:a16="http://schemas.microsoft.com/office/drawing/2014/main" id="{F329B520-D887-4E99-89D9-4B19449BBF2F}"/>
              </a:ext>
            </a:extLst>
          </p:cNvPr>
          <p:cNvSpPr txBox="1">
            <a:spLocks/>
          </p:cNvSpPr>
          <p:nvPr/>
        </p:nvSpPr>
        <p:spPr>
          <a:xfrm>
            <a:off x="561600" y="6213863"/>
            <a:ext cx="11582400" cy="36933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1E55"/>
                </a:solidFill>
                <a:effectLst/>
                <a:uLnTx/>
                <a:uFillTx/>
                <a:latin typeface="Arial"/>
                <a:ea typeface="+mn-ea"/>
                <a:cs typeface="Arial"/>
                <a:sym typeface="Gill Sans" charset="0"/>
              </a:rPr>
              <a:t>*Initiation of azathioprine, cyclosporine, tacrolimus, rituximab, cyclophosphamide, mycophenolate mofetil, or oral corticosteroids &gt;20 mg/day was allowed after 6 months of study treatment in cases of clinically significant deterioration of ILD or autoimmune disease, at the discretion of the investigator.  </a:t>
            </a:r>
          </a:p>
          <a:p>
            <a:pPr marL="0" marR="0" lvl="0" indent="0" algn="l" defTabSz="914354"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dirty="0">
                <a:ln>
                  <a:noFill/>
                </a:ln>
                <a:solidFill>
                  <a:srgbClr val="001E55"/>
                </a:solidFill>
                <a:effectLst/>
                <a:uLnTx/>
                <a:uFillTx/>
                <a:latin typeface="Arial"/>
                <a:ea typeface="+mn-ea"/>
                <a:cs typeface="Arial"/>
                <a:sym typeface="Gill Sans" charset="0"/>
              </a:rPr>
              <a:t>Flaherty KR et al. N Engl J Med 2019;381:1718-27.</a:t>
            </a:r>
            <a:endParaRPr kumimoji="0" lang="en-GB" altLang="en-US" sz="1200" b="0" i="0" u="none" strike="noStrike" kern="1200" cap="none" spc="0" normalizeH="0" baseline="0" noProof="0" dirty="0">
              <a:ln>
                <a:noFill/>
              </a:ln>
              <a:solidFill>
                <a:srgbClr val="001E55"/>
              </a:solidFill>
              <a:effectLst/>
              <a:uLnTx/>
              <a:uFillTx/>
              <a:latin typeface="Arial"/>
              <a:ea typeface="+mn-ea"/>
              <a:cs typeface="Arial"/>
            </a:endParaRPr>
          </a:p>
        </p:txBody>
      </p:sp>
    </p:spTree>
    <p:extLst>
      <p:ext uri="{BB962C8B-B14F-4D97-AF65-F5344CB8AC3E}">
        <p14:creationId xmlns:p14="http://schemas.microsoft.com/office/powerpoint/2010/main" val="42511725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4367-AB8A-41B4-B478-6E295820F6F6}"/>
              </a:ext>
            </a:extLst>
          </p:cNvPr>
          <p:cNvSpPr>
            <a:spLocks noGrp="1"/>
          </p:cNvSpPr>
          <p:nvPr>
            <p:ph type="title"/>
          </p:nvPr>
        </p:nvSpPr>
        <p:spPr/>
        <p:txBody>
          <a:bodyPr anchor="ctr">
            <a:normAutofit/>
          </a:bodyPr>
          <a:lstStyle/>
          <a:p>
            <a:r>
              <a:rPr lang="en-GB" sz="2800" dirty="0"/>
              <a:t>INBUILD: Trial design</a:t>
            </a:r>
            <a:endParaRPr lang="en-US" sz="2800" dirty="0"/>
          </a:p>
        </p:txBody>
      </p:sp>
      <p:sp>
        <p:nvSpPr>
          <p:cNvPr id="55" name="Text Placeholder 3">
            <a:extLst>
              <a:ext uri="{FF2B5EF4-FFF2-40B4-BE49-F238E27FC236}">
                <a16:creationId xmlns:a16="http://schemas.microsoft.com/office/drawing/2014/main" id="{DA5BEC70-9021-4DB5-970E-75CC765FF5A8}"/>
              </a:ext>
            </a:extLst>
          </p:cNvPr>
          <p:cNvSpPr txBox="1">
            <a:spLocks/>
          </p:cNvSpPr>
          <p:nvPr/>
        </p:nvSpPr>
        <p:spPr>
          <a:xfrm>
            <a:off x="561600" y="5939106"/>
            <a:ext cx="11538000" cy="646331"/>
          </a:xfrm>
          <a:prstGeom prst="rect">
            <a:avLst/>
          </a:prstGeom>
        </p:spPr>
        <p:txBody>
          <a:bodyPr wrap="square" anchor="b">
            <a:sp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a:ea typeface="+mn-ea"/>
                <a:cs typeface="Arial"/>
              </a:rPr>
              <a:t>R, randomisation 1:1 stratified by HRCT pattern (UIP-like fibrotic pattern or other fibrotic patterns). </a:t>
            </a:r>
            <a:r>
              <a:rPr kumimoji="0" lang="en-GB" sz="1200" b="0" i="0" u="none" strike="noStrike" kern="1200" cap="none" spc="0" normalizeH="0" baseline="30000" noProof="0" dirty="0">
                <a:ln>
                  <a:noFill/>
                </a:ln>
                <a:solidFill>
                  <a:srgbClr val="001E55"/>
                </a:solidFill>
                <a:effectLst/>
                <a:uLnTx/>
                <a:uFillTx/>
                <a:latin typeface="Arial"/>
                <a:ea typeface="+mn-ea"/>
                <a:cs typeface="Arial"/>
              </a:rPr>
              <a:t>†</a:t>
            </a:r>
            <a:r>
              <a:rPr kumimoji="0" lang="en-GB" sz="1200" b="0" i="0" u="none" strike="noStrike" kern="1200" cap="none" spc="0" normalizeH="0" baseline="0" noProof="0" dirty="0">
                <a:ln>
                  <a:noFill/>
                </a:ln>
                <a:solidFill>
                  <a:srgbClr val="001E55"/>
                </a:solidFill>
                <a:effectLst/>
                <a:uLnTx/>
                <a:uFillTx/>
                <a:latin typeface="Arial"/>
                <a:ea typeface="+mn-ea"/>
                <a:cs typeface="Arial"/>
              </a:rPr>
              <a:t>Visits occurred every 16 weeks until end of treatment.                   </a:t>
            </a:r>
            <a:r>
              <a:rPr kumimoji="0" lang="en-GB" sz="1200" b="0" i="0" u="none" strike="noStrike" kern="1200" cap="none" spc="0" normalizeH="0" baseline="30000" noProof="0" dirty="0">
                <a:ln>
                  <a:noFill/>
                </a:ln>
                <a:solidFill>
                  <a:srgbClr val="001E55"/>
                </a:solidFill>
                <a:effectLst/>
                <a:uLnTx/>
                <a:uFillTx/>
                <a:latin typeface="Arial"/>
                <a:ea typeface="+mn-ea"/>
                <a:cs typeface="Arial"/>
              </a:rPr>
              <a:t>‡</a:t>
            </a:r>
            <a:r>
              <a:rPr kumimoji="0" lang="en-GB" sz="1200" b="0" i="0" u="none" strike="noStrike" kern="1200" cap="none" spc="0" normalizeH="0" baseline="0" noProof="0" dirty="0">
                <a:ln>
                  <a:noFill/>
                </a:ln>
                <a:solidFill>
                  <a:srgbClr val="001E55"/>
                </a:solidFill>
                <a:effectLst/>
                <a:uLnTx/>
                <a:uFillTx/>
                <a:latin typeface="Arial"/>
                <a:ea typeface="+mn-ea"/>
                <a:cs typeface="Arial"/>
              </a:rPr>
              <a:t>After last subject had completed week 52 visit. </a:t>
            </a:r>
            <a:r>
              <a:rPr kumimoji="0" lang="en-GB" sz="1200" b="0" i="0" u="none" strike="noStrike" kern="1200" cap="none" spc="0" normalizeH="0" baseline="30000" noProof="0" dirty="0">
                <a:ln>
                  <a:noFill/>
                </a:ln>
                <a:solidFill>
                  <a:srgbClr val="001E55"/>
                </a:solidFill>
                <a:effectLst/>
                <a:uLnTx/>
                <a:uFillTx/>
                <a:latin typeface="Arial"/>
                <a:ea typeface="+mn-ea"/>
                <a:cs typeface="Arial"/>
              </a:rPr>
              <a:t>§</a:t>
            </a:r>
            <a:r>
              <a:rPr kumimoji="0" lang="en-GB" sz="1200" b="0" i="0" u="none" strike="noStrike" kern="1200" cap="none" spc="0" normalizeH="0" baseline="0" noProof="0" dirty="0">
                <a:ln>
                  <a:noFill/>
                </a:ln>
                <a:solidFill>
                  <a:srgbClr val="001E55"/>
                </a:solidFill>
                <a:effectLst/>
                <a:uLnTx/>
                <a:uFillTx/>
                <a:latin typeface="Arial"/>
                <a:ea typeface="+mn-ea"/>
                <a:cs typeface="Arial"/>
              </a:rPr>
              <a:t>After all subjects had completed follow-up visit or entered open-label extension study. </a:t>
            </a:r>
          </a:p>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Flaherty KR et al. N </a:t>
            </a:r>
            <a:r>
              <a:rPr kumimoji="0" lang="en-GB" sz="1200" b="0" i="0" u="none" strike="noStrike" kern="1200" cap="none" spc="0" normalizeH="0" baseline="0" noProof="0" dirty="0" err="1">
                <a:ln>
                  <a:noFill/>
                </a:ln>
                <a:solidFill>
                  <a:srgbClr val="001E55"/>
                </a:solidFill>
                <a:effectLst/>
                <a:uLnTx/>
                <a:uFillTx/>
                <a:latin typeface="Arial" panose="020B0604020202020204" pitchFamily="34" charset="0"/>
                <a:ea typeface="+mn-ea"/>
                <a:cs typeface="Arial" panose="020B0604020202020204" pitchFamily="34" charset="0"/>
              </a:rPr>
              <a:t>Engl</a:t>
            </a: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 J Med 2019;381:1718–27. </a:t>
            </a:r>
            <a:endParaRPr kumimoji="0" lang="en-GB" sz="1200" b="0" i="0" u="none" strike="noStrike" kern="1200" cap="none" spc="0" normalizeH="0" baseline="0" noProof="0" dirty="0">
              <a:ln>
                <a:noFill/>
              </a:ln>
              <a:solidFill>
                <a:srgbClr val="001E55"/>
              </a:solidFill>
              <a:effectLst/>
              <a:uLnTx/>
              <a:uFillTx/>
              <a:latin typeface="Arial"/>
              <a:ea typeface="+mn-ea"/>
              <a:cs typeface="Arial"/>
            </a:endParaRPr>
          </a:p>
        </p:txBody>
      </p:sp>
      <p:cxnSp>
        <p:nvCxnSpPr>
          <p:cNvPr id="177" name="Straight Arrow Connector 66">
            <a:extLst>
              <a:ext uri="{FF2B5EF4-FFF2-40B4-BE49-F238E27FC236}">
                <a16:creationId xmlns:a16="http://schemas.microsoft.com/office/drawing/2014/main" id="{1BFC831E-D2FD-42A6-93A9-348914BBBED4}"/>
              </a:ext>
            </a:extLst>
          </p:cNvPr>
          <p:cNvCxnSpPr>
            <a:cxnSpLocks/>
          </p:cNvCxnSpPr>
          <p:nvPr/>
        </p:nvCxnSpPr>
        <p:spPr bwMode="auto">
          <a:xfrm flipV="1">
            <a:off x="6215073" y="4671422"/>
            <a:ext cx="0" cy="682604"/>
          </a:xfrm>
          <a:prstGeom prst="straightConnector1">
            <a:avLst/>
          </a:prstGeom>
          <a:noFill/>
          <a:ln w="38100" algn="ctr">
            <a:solidFill>
              <a:srgbClr val="F2650F"/>
            </a:solidFill>
            <a:round/>
            <a:headEnd/>
            <a:tailEnd type="triangle" w="med" len="med"/>
          </a:ln>
          <a:extLst>
            <a:ext uri="{909E8E84-426E-40DD-AFC4-6F175D3DCCD1}">
              <a14:hiddenFill xmlns:a14="http://schemas.microsoft.com/office/drawing/2010/main">
                <a:noFill/>
              </a14:hiddenFill>
            </a:ext>
          </a:extLst>
        </p:spPr>
      </p:cxnSp>
      <p:cxnSp>
        <p:nvCxnSpPr>
          <p:cNvPr id="178" name="Straight Connector 3">
            <a:extLst>
              <a:ext uri="{FF2B5EF4-FFF2-40B4-BE49-F238E27FC236}">
                <a16:creationId xmlns:a16="http://schemas.microsoft.com/office/drawing/2014/main" id="{68C99396-EB31-47A5-941F-F331FBBBAE41}"/>
              </a:ext>
            </a:extLst>
          </p:cNvPr>
          <p:cNvCxnSpPr>
            <a:cxnSpLocks/>
          </p:cNvCxnSpPr>
          <p:nvPr/>
        </p:nvCxnSpPr>
        <p:spPr bwMode="auto">
          <a:xfrm>
            <a:off x="2276150" y="1642430"/>
            <a:ext cx="7780588" cy="0"/>
          </a:xfrm>
          <a:prstGeom prst="line">
            <a:avLst/>
          </a:prstGeom>
          <a:noFill/>
          <a:ln w="38100" algn="ctr">
            <a:solidFill>
              <a:srgbClr val="000000"/>
            </a:solidFill>
            <a:round/>
            <a:headEnd type="triangle" w="lg" len="med"/>
            <a:tailEnd type="triangle" w="lg" len="med"/>
          </a:ln>
          <a:extLst>
            <a:ext uri="{909E8E84-426E-40DD-AFC4-6F175D3DCCD1}">
              <a14:hiddenFill xmlns:a14="http://schemas.microsoft.com/office/drawing/2010/main">
                <a:noFill/>
              </a14:hiddenFill>
            </a:ext>
          </a:extLst>
        </p:spPr>
      </p:cxnSp>
      <p:cxnSp>
        <p:nvCxnSpPr>
          <p:cNvPr id="179" name="Straight Connector 4">
            <a:extLst>
              <a:ext uri="{FF2B5EF4-FFF2-40B4-BE49-F238E27FC236}">
                <a16:creationId xmlns:a16="http://schemas.microsoft.com/office/drawing/2014/main" id="{F3412EA3-7E11-4523-806A-C1D1E20146A3}"/>
              </a:ext>
            </a:extLst>
          </p:cNvPr>
          <p:cNvCxnSpPr>
            <a:cxnSpLocks/>
          </p:cNvCxnSpPr>
          <p:nvPr/>
        </p:nvCxnSpPr>
        <p:spPr bwMode="auto">
          <a:xfrm>
            <a:off x="2282358" y="3488175"/>
            <a:ext cx="7740000" cy="0"/>
          </a:xfrm>
          <a:prstGeom prst="line">
            <a:avLst/>
          </a:prstGeom>
          <a:noFill/>
          <a:ln w="38100" algn="ctr">
            <a:solidFill>
              <a:srgbClr val="74C7DC"/>
            </a:solidFill>
            <a:round/>
            <a:headEnd/>
            <a:tailEnd/>
          </a:ln>
          <a:extLst>
            <a:ext uri="{909E8E84-426E-40DD-AFC4-6F175D3DCCD1}">
              <a14:hiddenFill xmlns:a14="http://schemas.microsoft.com/office/drawing/2010/main">
                <a:noFill/>
              </a14:hiddenFill>
            </a:ext>
          </a:extLst>
        </p:spPr>
      </p:cxnSp>
      <p:cxnSp>
        <p:nvCxnSpPr>
          <p:cNvPr id="182" name="Straight Connector 7">
            <a:extLst>
              <a:ext uri="{FF2B5EF4-FFF2-40B4-BE49-F238E27FC236}">
                <a16:creationId xmlns:a16="http://schemas.microsoft.com/office/drawing/2014/main" id="{9B82E762-DE9F-40D4-BE97-078153ED91C8}"/>
              </a:ext>
            </a:extLst>
          </p:cNvPr>
          <p:cNvCxnSpPr>
            <a:cxnSpLocks noChangeShapeType="1"/>
          </p:cNvCxnSpPr>
          <p:nvPr/>
        </p:nvCxnSpPr>
        <p:spPr bwMode="auto">
          <a:xfrm>
            <a:off x="2294774" y="2177254"/>
            <a:ext cx="0" cy="477521"/>
          </a:xfrm>
          <a:prstGeom prst="line">
            <a:avLst/>
          </a:prstGeom>
          <a:noFill/>
          <a:ln w="38100" algn="ctr">
            <a:solidFill>
              <a:srgbClr val="1F497D"/>
            </a:solidFill>
            <a:round/>
            <a:headEnd/>
            <a:tailEnd/>
          </a:ln>
          <a:extLst>
            <a:ext uri="{909E8E84-426E-40DD-AFC4-6F175D3DCCD1}">
              <a14:hiddenFill xmlns:a14="http://schemas.microsoft.com/office/drawing/2010/main">
                <a:noFill/>
              </a14:hiddenFill>
            </a:ext>
          </a:extLst>
        </p:spPr>
      </p:cxnSp>
      <p:cxnSp>
        <p:nvCxnSpPr>
          <p:cNvPr id="183" name="Straight Connector 8">
            <a:extLst>
              <a:ext uri="{FF2B5EF4-FFF2-40B4-BE49-F238E27FC236}">
                <a16:creationId xmlns:a16="http://schemas.microsoft.com/office/drawing/2014/main" id="{8C8E6AC7-40A4-426D-943E-8CD43DA1101F}"/>
              </a:ext>
            </a:extLst>
          </p:cNvPr>
          <p:cNvCxnSpPr>
            <a:cxnSpLocks noChangeShapeType="1"/>
          </p:cNvCxnSpPr>
          <p:nvPr/>
        </p:nvCxnSpPr>
        <p:spPr bwMode="auto">
          <a:xfrm>
            <a:off x="2294774" y="3010654"/>
            <a:ext cx="0" cy="477521"/>
          </a:xfrm>
          <a:prstGeom prst="line">
            <a:avLst/>
          </a:prstGeom>
          <a:noFill/>
          <a:ln w="38100" algn="ctr">
            <a:solidFill>
              <a:srgbClr val="74C7DC"/>
            </a:solidFill>
            <a:round/>
            <a:headEnd/>
            <a:tailEnd/>
          </a:ln>
          <a:extLst>
            <a:ext uri="{909E8E84-426E-40DD-AFC4-6F175D3DCCD1}">
              <a14:hiddenFill xmlns:a14="http://schemas.microsoft.com/office/drawing/2010/main">
                <a:noFill/>
              </a14:hiddenFill>
            </a:ext>
          </a:extLst>
        </p:spPr>
      </p:cxnSp>
      <p:cxnSp>
        <p:nvCxnSpPr>
          <p:cNvPr id="184" name="Straight Connector 9">
            <a:extLst>
              <a:ext uri="{FF2B5EF4-FFF2-40B4-BE49-F238E27FC236}">
                <a16:creationId xmlns:a16="http://schemas.microsoft.com/office/drawing/2014/main" id="{46B4D823-2699-4A51-9B18-B6B7BAD6D31C}"/>
              </a:ext>
            </a:extLst>
          </p:cNvPr>
          <p:cNvCxnSpPr>
            <a:cxnSpLocks/>
          </p:cNvCxnSpPr>
          <p:nvPr/>
        </p:nvCxnSpPr>
        <p:spPr bwMode="auto">
          <a:xfrm>
            <a:off x="2282358" y="2177254"/>
            <a:ext cx="7740000" cy="0"/>
          </a:xfrm>
          <a:prstGeom prst="line">
            <a:avLst/>
          </a:prstGeom>
          <a:noFill/>
          <a:ln w="38100" algn="ctr">
            <a:solidFill>
              <a:srgbClr val="1F497D"/>
            </a:solidFill>
            <a:round/>
            <a:headEnd/>
            <a:tailEnd/>
          </a:ln>
          <a:extLst>
            <a:ext uri="{909E8E84-426E-40DD-AFC4-6F175D3DCCD1}">
              <a14:hiddenFill xmlns:a14="http://schemas.microsoft.com/office/drawing/2010/main">
                <a:noFill/>
              </a14:hiddenFill>
            </a:ext>
          </a:extLst>
        </p:spPr>
      </p:cxnSp>
      <p:cxnSp>
        <p:nvCxnSpPr>
          <p:cNvPr id="186" name="Straight Connector 11">
            <a:extLst>
              <a:ext uri="{FF2B5EF4-FFF2-40B4-BE49-F238E27FC236}">
                <a16:creationId xmlns:a16="http://schemas.microsoft.com/office/drawing/2014/main" id="{8040C9EB-E89B-4A98-8C47-5010A84CC04D}"/>
              </a:ext>
            </a:extLst>
          </p:cNvPr>
          <p:cNvCxnSpPr>
            <a:cxnSpLocks noChangeShapeType="1"/>
          </p:cNvCxnSpPr>
          <p:nvPr/>
        </p:nvCxnSpPr>
        <p:spPr bwMode="auto">
          <a:xfrm>
            <a:off x="10028803" y="1870635"/>
            <a:ext cx="0" cy="1922148"/>
          </a:xfrm>
          <a:prstGeom prst="line">
            <a:avLst/>
          </a:prstGeom>
          <a:noFill/>
          <a:ln w="38100" algn="ctr">
            <a:solidFill>
              <a:srgbClr val="778692"/>
            </a:solidFill>
            <a:prstDash val="dash"/>
            <a:round/>
            <a:headEnd/>
            <a:tailEnd/>
          </a:ln>
          <a:extLst>
            <a:ext uri="{909E8E84-426E-40DD-AFC4-6F175D3DCCD1}">
              <a14:hiddenFill xmlns:a14="http://schemas.microsoft.com/office/drawing/2010/main">
                <a:noFill/>
              </a14:hiddenFill>
            </a:ext>
          </a:extLst>
        </p:spPr>
      </p:cxnSp>
      <p:cxnSp>
        <p:nvCxnSpPr>
          <p:cNvPr id="187" name="Straight Connector 12">
            <a:extLst>
              <a:ext uri="{FF2B5EF4-FFF2-40B4-BE49-F238E27FC236}">
                <a16:creationId xmlns:a16="http://schemas.microsoft.com/office/drawing/2014/main" id="{EAF864F8-C1A9-4E63-BBCC-9EF07051CA53}"/>
              </a:ext>
            </a:extLst>
          </p:cNvPr>
          <p:cNvCxnSpPr>
            <a:cxnSpLocks/>
          </p:cNvCxnSpPr>
          <p:nvPr/>
        </p:nvCxnSpPr>
        <p:spPr bwMode="auto">
          <a:xfrm flipH="1">
            <a:off x="10028803" y="2827688"/>
            <a:ext cx="1504385" cy="0"/>
          </a:xfrm>
          <a:prstGeom prst="line">
            <a:avLst/>
          </a:prstGeom>
          <a:noFill/>
          <a:ln w="38100" algn="ctr">
            <a:solidFill>
              <a:srgbClr val="1F497D"/>
            </a:solidFill>
            <a:prstDash val="sysDot"/>
            <a:round/>
            <a:headEnd/>
            <a:tailEnd/>
          </a:ln>
          <a:extLst>
            <a:ext uri="{909E8E84-426E-40DD-AFC4-6F175D3DCCD1}">
              <a14:hiddenFill xmlns:a14="http://schemas.microsoft.com/office/drawing/2010/main">
                <a:noFill/>
              </a14:hiddenFill>
            </a:ext>
          </a:extLst>
        </p:spPr>
      </p:cxnSp>
      <p:cxnSp>
        <p:nvCxnSpPr>
          <p:cNvPr id="188" name="Straight Connector 13">
            <a:extLst>
              <a:ext uri="{FF2B5EF4-FFF2-40B4-BE49-F238E27FC236}">
                <a16:creationId xmlns:a16="http://schemas.microsoft.com/office/drawing/2014/main" id="{3121BC72-0C8F-4306-B821-B119DC84DFCE}"/>
              </a:ext>
            </a:extLst>
          </p:cNvPr>
          <p:cNvCxnSpPr>
            <a:cxnSpLocks/>
          </p:cNvCxnSpPr>
          <p:nvPr/>
        </p:nvCxnSpPr>
        <p:spPr bwMode="auto">
          <a:xfrm flipH="1">
            <a:off x="1862289" y="2827688"/>
            <a:ext cx="271079" cy="0"/>
          </a:xfrm>
          <a:prstGeom prst="line">
            <a:avLst/>
          </a:prstGeom>
          <a:noFill/>
          <a:ln w="38100" algn="ctr">
            <a:solidFill>
              <a:srgbClr val="778692"/>
            </a:solidFill>
            <a:prstDash val="sysDash"/>
            <a:round/>
            <a:headEnd/>
            <a:tailEnd/>
          </a:ln>
          <a:extLst>
            <a:ext uri="{909E8E84-426E-40DD-AFC4-6F175D3DCCD1}">
              <a14:hiddenFill xmlns:a14="http://schemas.microsoft.com/office/drawing/2010/main">
                <a:noFill/>
              </a14:hiddenFill>
            </a:ext>
          </a:extLst>
        </p:spPr>
      </p:cxnSp>
      <p:sp>
        <p:nvSpPr>
          <p:cNvPr id="189" name="Oval 188">
            <a:extLst>
              <a:ext uri="{FF2B5EF4-FFF2-40B4-BE49-F238E27FC236}">
                <a16:creationId xmlns:a16="http://schemas.microsoft.com/office/drawing/2014/main" id="{5695245B-6CC1-4345-B3FF-809180964B34}"/>
              </a:ext>
            </a:extLst>
          </p:cNvPr>
          <p:cNvSpPr/>
          <p:nvPr/>
        </p:nvSpPr>
        <p:spPr bwMode="auto">
          <a:xfrm>
            <a:off x="2133508" y="2654775"/>
            <a:ext cx="366267" cy="355879"/>
          </a:xfrm>
          <a:prstGeom prst="ellipse">
            <a:avLst/>
          </a:prstGeom>
          <a:solidFill>
            <a:sysClr val="windowText" lastClr="000000"/>
          </a:solidFill>
          <a:ln w="9525" cap="flat" cmpd="sng" algn="ctr">
            <a:noFill/>
            <a:prstDash val="solid"/>
          </a:ln>
          <a:effectLst/>
        </p:spPr>
        <p:txBody>
          <a:bodyPr anchor="ct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a:t>
            </a:r>
          </a:p>
        </p:txBody>
      </p:sp>
      <p:sp>
        <p:nvSpPr>
          <p:cNvPr id="190" name="TextBox 189">
            <a:extLst>
              <a:ext uri="{FF2B5EF4-FFF2-40B4-BE49-F238E27FC236}">
                <a16:creationId xmlns:a16="http://schemas.microsoft.com/office/drawing/2014/main" id="{14BF06D3-222B-4008-96A8-F0E3E52C97ED}"/>
              </a:ext>
            </a:extLst>
          </p:cNvPr>
          <p:cNvSpPr txBox="1"/>
          <p:nvPr/>
        </p:nvSpPr>
        <p:spPr bwMode="auto">
          <a:xfrm>
            <a:off x="719138" y="2627439"/>
            <a:ext cx="1065692" cy="369332"/>
          </a:xfrm>
          <a:prstGeom prst="rect">
            <a:avLst/>
          </a:prstGeom>
          <a:solidFill>
            <a:sysClr val="window" lastClr="FFFFFF"/>
          </a:solidFill>
        </p:spPr>
        <p:txBody>
          <a:bodyPr wrap="square" lIns="0" rIns="0" anchor="ctr">
            <a:spAutoFit/>
          </a:bodyPr>
          <a:lstStyle/>
          <a:p>
            <a:pPr marL="0" marR="0" lvl="0" indent="0" algn="r" defTabSz="1368034"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Screening</a:t>
            </a:r>
          </a:p>
        </p:txBody>
      </p:sp>
      <p:sp>
        <p:nvSpPr>
          <p:cNvPr id="191" name="TextBox 190">
            <a:extLst>
              <a:ext uri="{FF2B5EF4-FFF2-40B4-BE49-F238E27FC236}">
                <a16:creationId xmlns:a16="http://schemas.microsoft.com/office/drawing/2014/main" id="{2D7AD5C8-957C-4FB2-8FAB-9A4267419D51}"/>
              </a:ext>
            </a:extLst>
          </p:cNvPr>
          <p:cNvSpPr txBox="1"/>
          <p:nvPr/>
        </p:nvSpPr>
        <p:spPr bwMode="auto">
          <a:xfrm>
            <a:off x="10100333" y="2408092"/>
            <a:ext cx="1504383" cy="369332"/>
          </a:xfrm>
          <a:prstGeom prst="rect">
            <a:avLst/>
          </a:prstGeom>
          <a:solidFill>
            <a:sysClr val="window" lastClr="FFFFFF"/>
          </a:solidFill>
          <a:ln>
            <a:noFill/>
          </a:ln>
        </p:spPr>
        <p:txBody>
          <a:bodyPr wrap="square" lIns="0" rIns="0" anchor="b">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p>
        </p:txBody>
      </p:sp>
      <p:sp>
        <p:nvSpPr>
          <p:cNvPr id="192" name="TextBox 191">
            <a:extLst>
              <a:ext uri="{FF2B5EF4-FFF2-40B4-BE49-F238E27FC236}">
                <a16:creationId xmlns:a16="http://schemas.microsoft.com/office/drawing/2014/main" id="{BC1504CD-24A3-4323-9313-496CF5B54218}"/>
              </a:ext>
            </a:extLst>
          </p:cNvPr>
          <p:cNvSpPr txBox="1"/>
          <p:nvPr/>
        </p:nvSpPr>
        <p:spPr bwMode="auto">
          <a:xfrm>
            <a:off x="5387491" y="1245179"/>
            <a:ext cx="1646132" cy="369332"/>
          </a:xfrm>
          <a:prstGeom prst="rect">
            <a:avLst/>
          </a:prstGeom>
          <a:solidFill>
            <a:sysClr val="window" lastClr="FFFFFF"/>
          </a:solidFill>
        </p:spPr>
        <p:txBody>
          <a:bodyPr wrap="square" lIns="0" rIns="0">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Double-blind</a:t>
            </a:r>
          </a:p>
        </p:txBody>
      </p:sp>
      <p:sp>
        <p:nvSpPr>
          <p:cNvPr id="193" name="TextBox 192">
            <a:extLst>
              <a:ext uri="{FF2B5EF4-FFF2-40B4-BE49-F238E27FC236}">
                <a16:creationId xmlns:a16="http://schemas.microsoft.com/office/drawing/2014/main" id="{38278265-C90C-440B-99B3-3F5268CE4236}"/>
              </a:ext>
            </a:extLst>
          </p:cNvPr>
          <p:cNvSpPr txBox="1"/>
          <p:nvPr/>
        </p:nvSpPr>
        <p:spPr bwMode="auto">
          <a:xfrm>
            <a:off x="4723982" y="1739946"/>
            <a:ext cx="3123617" cy="369332"/>
          </a:xfrm>
          <a:prstGeom prst="rect">
            <a:avLst/>
          </a:prstGeom>
          <a:solidFill>
            <a:sysClr val="window" lastClr="FFFFFF"/>
          </a:solidFill>
        </p:spPr>
        <p:txBody>
          <a:bodyPr wrap="square" lIns="0" rIns="0">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Nintedanib 150 mg bid  </a:t>
            </a:r>
          </a:p>
        </p:txBody>
      </p:sp>
      <p:sp>
        <p:nvSpPr>
          <p:cNvPr id="194" name="TextBox 193">
            <a:extLst>
              <a:ext uri="{FF2B5EF4-FFF2-40B4-BE49-F238E27FC236}">
                <a16:creationId xmlns:a16="http://schemas.microsoft.com/office/drawing/2014/main" id="{3A52855D-78FB-4058-A917-C465A02C3A57}"/>
              </a:ext>
            </a:extLst>
          </p:cNvPr>
          <p:cNvSpPr txBox="1"/>
          <p:nvPr/>
        </p:nvSpPr>
        <p:spPr bwMode="auto">
          <a:xfrm>
            <a:off x="4695012" y="3078010"/>
            <a:ext cx="3174315" cy="369332"/>
          </a:xfrm>
          <a:prstGeom prst="rect">
            <a:avLst/>
          </a:prstGeom>
          <a:solidFill>
            <a:sysClr val="window" lastClr="FFFFFF"/>
          </a:solidFill>
        </p:spPr>
        <p:txBody>
          <a:bodyPr wrap="square" lIns="0" rIns="0">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74C7DC"/>
                </a:solidFill>
                <a:effectLst/>
                <a:uLnTx/>
                <a:uFillTx/>
                <a:latin typeface="Arial" panose="020B0604020202020204" pitchFamily="34" charset="0"/>
                <a:ea typeface="+mn-ea"/>
                <a:cs typeface="Arial" panose="020B0604020202020204" pitchFamily="34" charset="0"/>
              </a:rPr>
              <a:t>Placebo</a:t>
            </a:r>
          </a:p>
        </p:txBody>
      </p:sp>
      <p:sp>
        <p:nvSpPr>
          <p:cNvPr id="197" name="TextBox 196">
            <a:extLst>
              <a:ext uri="{FF2B5EF4-FFF2-40B4-BE49-F238E27FC236}">
                <a16:creationId xmlns:a16="http://schemas.microsoft.com/office/drawing/2014/main" id="{741B9D87-68D2-404F-83CB-BD910F747B2B}"/>
              </a:ext>
            </a:extLst>
          </p:cNvPr>
          <p:cNvSpPr txBox="1"/>
          <p:nvPr/>
        </p:nvSpPr>
        <p:spPr bwMode="auto">
          <a:xfrm>
            <a:off x="2478509" y="2653653"/>
            <a:ext cx="638381" cy="369332"/>
          </a:xfrm>
          <a:prstGeom prst="rect">
            <a:avLst/>
          </a:prstGeom>
          <a:noFill/>
        </p:spPr>
        <p:txBody>
          <a:bodyPr wrap="square" lIns="0" rIns="0">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cxnSp>
        <p:nvCxnSpPr>
          <p:cNvPr id="198" name="Straight Connector 23">
            <a:extLst>
              <a:ext uri="{FF2B5EF4-FFF2-40B4-BE49-F238E27FC236}">
                <a16:creationId xmlns:a16="http://schemas.microsoft.com/office/drawing/2014/main" id="{D9A76778-3436-4923-88E1-0A818F1210A8}"/>
              </a:ext>
            </a:extLst>
          </p:cNvPr>
          <p:cNvCxnSpPr>
            <a:cxnSpLocks noChangeShapeType="1"/>
          </p:cNvCxnSpPr>
          <p:nvPr/>
        </p:nvCxnSpPr>
        <p:spPr bwMode="auto">
          <a:xfrm>
            <a:off x="2287531" y="4178821"/>
            <a:ext cx="7769207" cy="0"/>
          </a:xfrm>
          <a:prstGeom prst="line">
            <a:avLst/>
          </a:prstGeom>
          <a:noFill/>
          <a:ln w="25400" algn="ctr">
            <a:solidFill>
              <a:srgbClr val="000000"/>
            </a:solidFill>
            <a:round/>
            <a:headEnd/>
            <a:tailEnd/>
          </a:ln>
          <a:extLst>
            <a:ext uri="{909E8E84-426E-40DD-AFC4-6F175D3DCCD1}">
              <a14:hiddenFill xmlns:a14="http://schemas.microsoft.com/office/drawing/2010/main">
                <a:noFill/>
              </a14:hiddenFill>
            </a:ext>
          </a:extLst>
        </p:spPr>
      </p:cxnSp>
      <p:cxnSp>
        <p:nvCxnSpPr>
          <p:cNvPr id="199" name="Straight Connector 24">
            <a:extLst>
              <a:ext uri="{FF2B5EF4-FFF2-40B4-BE49-F238E27FC236}">
                <a16:creationId xmlns:a16="http://schemas.microsoft.com/office/drawing/2014/main" id="{7F93913D-D0F1-4645-85BC-E45FB8509871}"/>
              </a:ext>
            </a:extLst>
          </p:cNvPr>
          <p:cNvCxnSpPr>
            <a:cxnSpLocks/>
          </p:cNvCxnSpPr>
          <p:nvPr/>
        </p:nvCxnSpPr>
        <p:spPr bwMode="auto">
          <a:xfrm>
            <a:off x="1894363" y="4178821"/>
            <a:ext cx="394202" cy="0"/>
          </a:xfrm>
          <a:prstGeom prst="line">
            <a:avLst/>
          </a:prstGeom>
          <a:noFill/>
          <a:ln w="25400" algn="ctr">
            <a:solidFill>
              <a:srgbClr val="000000"/>
            </a:solidFill>
            <a:round/>
            <a:headEnd/>
            <a:tailEnd/>
          </a:ln>
          <a:extLst>
            <a:ext uri="{909E8E84-426E-40DD-AFC4-6F175D3DCCD1}">
              <a14:hiddenFill xmlns:a14="http://schemas.microsoft.com/office/drawing/2010/main">
                <a:noFill/>
              </a14:hiddenFill>
            </a:ext>
          </a:extLst>
        </p:spPr>
      </p:cxnSp>
      <p:cxnSp>
        <p:nvCxnSpPr>
          <p:cNvPr id="200" name="Straight Connector 25">
            <a:extLst>
              <a:ext uri="{FF2B5EF4-FFF2-40B4-BE49-F238E27FC236}">
                <a16:creationId xmlns:a16="http://schemas.microsoft.com/office/drawing/2014/main" id="{A37763FE-3C4B-4163-B09D-8858F90E0509}"/>
              </a:ext>
            </a:extLst>
          </p:cNvPr>
          <p:cNvCxnSpPr>
            <a:cxnSpLocks noChangeShapeType="1"/>
          </p:cNvCxnSpPr>
          <p:nvPr/>
        </p:nvCxnSpPr>
        <p:spPr bwMode="auto">
          <a:xfrm>
            <a:off x="1894363" y="4071254"/>
            <a:ext cx="0" cy="238258"/>
          </a:xfrm>
          <a:prstGeom prst="line">
            <a:avLst/>
          </a:prstGeom>
          <a:noFill/>
          <a:ln w="25400" algn="ctr">
            <a:solidFill>
              <a:srgbClr val="000000"/>
            </a:solidFill>
            <a:round/>
            <a:headEnd/>
            <a:tailEnd/>
          </a:ln>
          <a:extLst>
            <a:ext uri="{909E8E84-426E-40DD-AFC4-6F175D3DCCD1}">
              <a14:hiddenFill xmlns:a14="http://schemas.microsoft.com/office/drawing/2010/main">
                <a:noFill/>
              </a14:hiddenFill>
            </a:ext>
          </a:extLst>
        </p:spPr>
      </p:cxnSp>
      <p:cxnSp>
        <p:nvCxnSpPr>
          <p:cNvPr id="201" name="Straight Connector 26">
            <a:extLst>
              <a:ext uri="{FF2B5EF4-FFF2-40B4-BE49-F238E27FC236}">
                <a16:creationId xmlns:a16="http://schemas.microsoft.com/office/drawing/2014/main" id="{8DFDEB4B-5DF1-4810-AEB3-DE29317185DA}"/>
              </a:ext>
            </a:extLst>
          </p:cNvPr>
          <p:cNvCxnSpPr>
            <a:cxnSpLocks noChangeShapeType="1"/>
          </p:cNvCxnSpPr>
          <p:nvPr/>
        </p:nvCxnSpPr>
        <p:spPr bwMode="auto">
          <a:xfrm>
            <a:off x="2294774" y="4071254"/>
            <a:ext cx="0" cy="238258"/>
          </a:xfrm>
          <a:prstGeom prst="line">
            <a:avLst/>
          </a:prstGeom>
          <a:noFill/>
          <a:ln w="25400" algn="ctr">
            <a:solidFill>
              <a:srgbClr val="000000"/>
            </a:solidFill>
            <a:round/>
            <a:headEnd/>
            <a:tailEnd/>
          </a:ln>
          <a:extLst>
            <a:ext uri="{909E8E84-426E-40DD-AFC4-6F175D3DCCD1}">
              <a14:hiddenFill xmlns:a14="http://schemas.microsoft.com/office/drawing/2010/main">
                <a:noFill/>
              </a14:hiddenFill>
            </a:ext>
          </a:extLst>
        </p:spPr>
      </p:cxnSp>
      <p:cxnSp>
        <p:nvCxnSpPr>
          <p:cNvPr id="202" name="Straight Connector 27">
            <a:extLst>
              <a:ext uri="{FF2B5EF4-FFF2-40B4-BE49-F238E27FC236}">
                <a16:creationId xmlns:a16="http://schemas.microsoft.com/office/drawing/2014/main" id="{3643431C-A892-4E72-939A-CDCD6F4BA298}"/>
              </a:ext>
            </a:extLst>
          </p:cNvPr>
          <p:cNvCxnSpPr>
            <a:cxnSpLocks noChangeShapeType="1"/>
          </p:cNvCxnSpPr>
          <p:nvPr/>
        </p:nvCxnSpPr>
        <p:spPr bwMode="auto">
          <a:xfrm>
            <a:off x="2449972" y="4071254"/>
            <a:ext cx="0" cy="238258"/>
          </a:xfrm>
          <a:prstGeom prst="line">
            <a:avLst/>
          </a:prstGeom>
          <a:noFill/>
          <a:ln w="25400" algn="ctr">
            <a:solidFill>
              <a:srgbClr val="000000"/>
            </a:solidFill>
            <a:round/>
            <a:headEnd/>
            <a:tailEnd/>
          </a:ln>
          <a:extLst>
            <a:ext uri="{909E8E84-426E-40DD-AFC4-6F175D3DCCD1}">
              <a14:hiddenFill xmlns:a14="http://schemas.microsoft.com/office/drawing/2010/main">
                <a:noFill/>
              </a14:hiddenFill>
            </a:ext>
          </a:extLst>
        </p:spPr>
      </p:cxnSp>
      <p:cxnSp>
        <p:nvCxnSpPr>
          <p:cNvPr id="203" name="Straight Connector 28">
            <a:extLst>
              <a:ext uri="{FF2B5EF4-FFF2-40B4-BE49-F238E27FC236}">
                <a16:creationId xmlns:a16="http://schemas.microsoft.com/office/drawing/2014/main" id="{FDBA1805-24B6-4BF1-8205-8E18C337E61D}"/>
              </a:ext>
            </a:extLst>
          </p:cNvPr>
          <p:cNvCxnSpPr>
            <a:cxnSpLocks noChangeShapeType="1"/>
          </p:cNvCxnSpPr>
          <p:nvPr/>
        </p:nvCxnSpPr>
        <p:spPr bwMode="auto">
          <a:xfrm>
            <a:off x="2591719" y="4071254"/>
            <a:ext cx="0" cy="238258"/>
          </a:xfrm>
          <a:prstGeom prst="line">
            <a:avLst/>
          </a:prstGeom>
          <a:noFill/>
          <a:ln w="25400" algn="ctr">
            <a:solidFill>
              <a:srgbClr val="000000"/>
            </a:solidFill>
            <a:round/>
            <a:headEnd/>
            <a:tailEnd/>
          </a:ln>
          <a:extLst>
            <a:ext uri="{909E8E84-426E-40DD-AFC4-6F175D3DCCD1}">
              <a14:hiddenFill xmlns:a14="http://schemas.microsoft.com/office/drawing/2010/main">
                <a:noFill/>
              </a14:hiddenFill>
            </a:ext>
          </a:extLst>
        </p:spPr>
      </p:cxnSp>
      <p:cxnSp>
        <p:nvCxnSpPr>
          <p:cNvPr id="204" name="Straight Connector 29">
            <a:extLst>
              <a:ext uri="{FF2B5EF4-FFF2-40B4-BE49-F238E27FC236}">
                <a16:creationId xmlns:a16="http://schemas.microsoft.com/office/drawing/2014/main" id="{08A0C524-A24B-4D4D-A34E-7705D5989744}"/>
              </a:ext>
            </a:extLst>
          </p:cNvPr>
          <p:cNvCxnSpPr>
            <a:cxnSpLocks noChangeShapeType="1"/>
          </p:cNvCxnSpPr>
          <p:nvPr/>
        </p:nvCxnSpPr>
        <p:spPr bwMode="auto">
          <a:xfrm>
            <a:off x="2754160" y="4071254"/>
            <a:ext cx="0" cy="238258"/>
          </a:xfrm>
          <a:prstGeom prst="line">
            <a:avLst/>
          </a:prstGeom>
          <a:noFill/>
          <a:ln w="25400" algn="ctr">
            <a:solidFill>
              <a:srgbClr val="000000"/>
            </a:solidFill>
            <a:round/>
            <a:headEnd/>
            <a:tailEnd/>
          </a:ln>
          <a:extLst>
            <a:ext uri="{909E8E84-426E-40DD-AFC4-6F175D3DCCD1}">
              <a14:hiddenFill xmlns:a14="http://schemas.microsoft.com/office/drawing/2010/main">
                <a:noFill/>
              </a14:hiddenFill>
            </a:ext>
          </a:extLst>
        </p:spPr>
      </p:cxnSp>
      <p:cxnSp>
        <p:nvCxnSpPr>
          <p:cNvPr id="205" name="Straight Connector 30">
            <a:extLst>
              <a:ext uri="{FF2B5EF4-FFF2-40B4-BE49-F238E27FC236}">
                <a16:creationId xmlns:a16="http://schemas.microsoft.com/office/drawing/2014/main" id="{4543460F-89E2-431E-AF39-9389274E6958}"/>
              </a:ext>
            </a:extLst>
          </p:cNvPr>
          <p:cNvCxnSpPr>
            <a:cxnSpLocks noChangeShapeType="1"/>
          </p:cNvCxnSpPr>
          <p:nvPr/>
        </p:nvCxnSpPr>
        <p:spPr bwMode="auto">
          <a:xfrm>
            <a:off x="3269417" y="4071254"/>
            <a:ext cx="0" cy="238258"/>
          </a:xfrm>
          <a:prstGeom prst="line">
            <a:avLst/>
          </a:prstGeom>
          <a:noFill/>
          <a:ln w="25400" algn="ctr">
            <a:solidFill>
              <a:srgbClr val="000000"/>
            </a:solidFill>
            <a:round/>
            <a:headEnd/>
            <a:tailEnd/>
          </a:ln>
          <a:extLst>
            <a:ext uri="{909E8E84-426E-40DD-AFC4-6F175D3DCCD1}">
              <a14:hiddenFill xmlns:a14="http://schemas.microsoft.com/office/drawing/2010/main">
                <a:noFill/>
              </a14:hiddenFill>
            </a:ext>
          </a:extLst>
        </p:spPr>
      </p:cxnSp>
      <p:cxnSp>
        <p:nvCxnSpPr>
          <p:cNvPr id="206" name="Straight Connector 31">
            <a:extLst>
              <a:ext uri="{FF2B5EF4-FFF2-40B4-BE49-F238E27FC236}">
                <a16:creationId xmlns:a16="http://schemas.microsoft.com/office/drawing/2014/main" id="{BDD1877D-EBE7-4F78-A7F0-DF353CF1B4B0}"/>
              </a:ext>
            </a:extLst>
          </p:cNvPr>
          <p:cNvCxnSpPr>
            <a:cxnSpLocks noChangeShapeType="1"/>
          </p:cNvCxnSpPr>
          <p:nvPr/>
        </p:nvCxnSpPr>
        <p:spPr bwMode="auto">
          <a:xfrm>
            <a:off x="4142664" y="4071254"/>
            <a:ext cx="0" cy="238258"/>
          </a:xfrm>
          <a:prstGeom prst="line">
            <a:avLst/>
          </a:prstGeom>
          <a:noFill/>
          <a:ln w="25400" algn="ctr">
            <a:solidFill>
              <a:srgbClr val="000000"/>
            </a:solidFill>
            <a:round/>
            <a:headEnd/>
            <a:tailEnd/>
          </a:ln>
          <a:extLst>
            <a:ext uri="{909E8E84-426E-40DD-AFC4-6F175D3DCCD1}">
              <a14:hiddenFill xmlns:a14="http://schemas.microsoft.com/office/drawing/2010/main">
                <a:noFill/>
              </a14:hiddenFill>
            </a:ext>
          </a:extLst>
        </p:spPr>
      </p:cxnSp>
      <p:cxnSp>
        <p:nvCxnSpPr>
          <p:cNvPr id="207" name="Straight Connector 32">
            <a:extLst>
              <a:ext uri="{FF2B5EF4-FFF2-40B4-BE49-F238E27FC236}">
                <a16:creationId xmlns:a16="http://schemas.microsoft.com/office/drawing/2014/main" id="{CC479497-B019-4547-996D-F9A0E668601B}"/>
              </a:ext>
            </a:extLst>
          </p:cNvPr>
          <p:cNvCxnSpPr>
            <a:cxnSpLocks noChangeShapeType="1"/>
          </p:cNvCxnSpPr>
          <p:nvPr/>
        </p:nvCxnSpPr>
        <p:spPr bwMode="auto">
          <a:xfrm>
            <a:off x="5109029" y="4071254"/>
            <a:ext cx="0" cy="238258"/>
          </a:xfrm>
          <a:prstGeom prst="line">
            <a:avLst/>
          </a:prstGeom>
          <a:noFill/>
          <a:ln w="25400" algn="ctr">
            <a:solidFill>
              <a:srgbClr val="000000"/>
            </a:solidFill>
            <a:round/>
            <a:headEnd/>
            <a:tailEnd/>
          </a:ln>
          <a:extLst>
            <a:ext uri="{909E8E84-426E-40DD-AFC4-6F175D3DCCD1}">
              <a14:hiddenFill xmlns:a14="http://schemas.microsoft.com/office/drawing/2010/main">
                <a:noFill/>
              </a14:hiddenFill>
            </a:ext>
          </a:extLst>
        </p:spPr>
      </p:cxnSp>
      <p:cxnSp>
        <p:nvCxnSpPr>
          <p:cNvPr id="208" name="Straight Connector 33">
            <a:extLst>
              <a:ext uri="{FF2B5EF4-FFF2-40B4-BE49-F238E27FC236}">
                <a16:creationId xmlns:a16="http://schemas.microsoft.com/office/drawing/2014/main" id="{4B657BCA-63A1-4960-8EEA-10308FA2CCB8}"/>
              </a:ext>
            </a:extLst>
          </p:cNvPr>
          <p:cNvCxnSpPr>
            <a:cxnSpLocks noChangeShapeType="1"/>
          </p:cNvCxnSpPr>
          <p:nvPr/>
        </p:nvCxnSpPr>
        <p:spPr bwMode="auto">
          <a:xfrm>
            <a:off x="6210934" y="4071254"/>
            <a:ext cx="0" cy="238258"/>
          </a:xfrm>
          <a:prstGeom prst="line">
            <a:avLst/>
          </a:prstGeom>
          <a:noFill/>
          <a:ln w="25400" algn="ctr">
            <a:solidFill>
              <a:srgbClr val="000000"/>
            </a:solidFill>
            <a:round/>
            <a:headEnd/>
            <a:tailEnd/>
          </a:ln>
          <a:extLst>
            <a:ext uri="{909E8E84-426E-40DD-AFC4-6F175D3DCCD1}">
              <a14:hiddenFill xmlns:a14="http://schemas.microsoft.com/office/drawing/2010/main">
                <a:noFill/>
              </a14:hiddenFill>
            </a:ext>
          </a:extLst>
        </p:spPr>
      </p:cxnSp>
      <p:cxnSp>
        <p:nvCxnSpPr>
          <p:cNvPr id="209" name="Straight Connector 34">
            <a:extLst>
              <a:ext uri="{FF2B5EF4-FFF2-40B4-BE49-F238E27FC236}">
                <a16:creationId xmlns:a16="http://schemas.microsoft.com/office/drawing/2014/main" id="{60D6A6F6-19E2-41CD-8FAB-8BF3EF0A4E55}"/>
              </a:ext>
            </a:extLst>
          </p:cNvPr>
          <p:cNvCxnSpPr>
            <a:cxnSpLocks noChangeShapeType="1"/>
          </p:cNvCxnSpPr>
          <p:nvPr/>
        </p:nvCxnSpPr>
        <p:spPr bwMode="auto">
          <a:xfrm>
            <a:off x="10049496" y="4071254"/>
            <a:ext cx="0" cy="238258"/>
          </a:xfrm>
          <a:prstGeom prst="line">
            <a:avLst/>
          </a:prstGeom>
          <a:noFill/>
          <a:ln w="25400" algn="ctr">
            <a:solidFill>
              <a:srgbClr val="000000"/>
            </a:solidFill>
            <a:round/>
            <a:headEnd/>
            <a:tailEnd/>
          </a:ln>
          <a:extLst>
            <a:ext uri="{909E8E84-426E-40DD-AFC4-6F175D3DCCD1}">
              <a14:hiddenFill xmlns:a14="http://schemas.microsoft.com/office/drawing/2010/main">
                <a:noFill/>
              </a14:hiddenFill>
            </a:ext>
          </a:extLst>
        </p:spPr>
      </p:cxnSp>
      <p:sp>
        <p:nvSpPr>
          <p:cNvPr id="210" name="TextBox 209">
            <a:extLst>
              <a:ext uri="{FF2B5EF4-FFF2-40B4-BE49-F238E27FC236}">
                <a16:creationId xmlns:a16="http://schemas.microsoft.com/office/drawing/2014/main" id="{F3B2F209-5530-42EC-9385-603DAF684397}"/>
              </a:ext>
            </a:extLst>
          </p:cNvPr>
          <p:cNvSpPr txBox="1"/>
          <p:nvPr/>
        </p:nvSpPr>
        <p:spPr bwMode="auto">
          <a:xfrm>
            <a:off x="974697" y="3756592"/>
            <a:ext cx="736673" cy="369332"/>
          </a:xfrm>
          <a:prstGeom prst="rect">
            <a:avLst/>
          </a:prstGeom>
          <a:solidFill>
            <a:sysClr val="window" lastClr="FFFFFF"/>
          </a:solidFill>
        </p:spPr>
        <p:txBody>
          <a:bodyPr wrap="square" lIns="0" rIns="0">
            <a:spAutoFit/>
          </a:bodyPr>
          <a:lstStyle/>
          <a:p>
            <a:pPr marL="0" marR="0" lvl="0" indent="0" algn="r" defTabSz="1368034"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Visit</a:t>
            </a:r>
          </a:p>
        </p:txBody>
      </p:sp>
      <p:sp>
        <p:nvSpPr>
          <p:cNvPr id="211" name="TextBox 210">
            <a:extLst>
              <a:ext uri="{FF2B5EF4-FFF2-40B4-BE49-F238E27FC236}">
                <a16:creationId xmlns:a16="http://schemas.microsoft.com/office/drawing/2014/main" id="{BAA89F57-D707-44E2-A5DF-7C8087B02F70}"/>
              </a:ext>
            </a:extLst>
          </p:cNvPr>
          <p:cNvSpPr txBox="1"/>
          <p:nvPr/>
        </p:nvSpPr>
        <p:spPr bwMode="auto">
          <a:xfrm>
            <a:off x="1814835" y="3756592"/>
            <a:ext cx="167614" cy="369332"/>
          </a:xfrm>
          <a:prstGeom prst="rect">
            <a:avLst/>
          </a:prstGeom>
          <a:solidFill>
            <a:sysClr val="window" lastClr="FFFFFF"/>
          </a:solidFill>
        </p:spPr>
        <p:txBody>
          <a:bodyPr wrap="square" lIns="0" rIns="0">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212" name="TextBox 211">
            <a:extLst>
              <a:ext uri="{FF2B5EF4-FFF2-40B4-BE49-F238E27FC236}">
                <a16:creationId xmlns:a16="http://schemas.microsoft.com/office/drawing/2014/main" id="{662B63B0-D5DA-45CF-9637-BDC3853805A1}"/>
              </a:ext>
            </a:extLst>
          </p:cNvPr>
          <p:cNvSpPr txBox="1"/>
          <p:nvPr/>
        </p:nvSpPr>
        <p:spPr bwMode="auto">
          <a:xfrm>
            <a:off x="2204899" y="3756592"/>
            <a:ext cx="168648" cy="369332"/>
          </a:xfrm>
          <a:prstGeom prst="rect">
            <a:avLst/>
          </a:prstGeom>
          <a:solidFill>
            <a:sysClr val="window" lastClr="FFFFFF"/>
          </a:solidFill>
        </p:spPr>
        <p:txBody>
          <a:bodyPr wrap="square" lIns="0" rIns="0">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213" name="TextBox 212">
            <a:extLst>
              <a:ext uri="{FF2B5EF4-FFF2-40B4-BE49-F238E27FC236}">
                <a16:creationId xmlns:a16="http://schemas.microsoft.com/office/drawing/2014/main" id="{3288A5F2-299D-4FA4-86C5-2EE5CD2E50D1}"/>
              </a:ext>
            </a:extLst>
          </p:cNvPr>
          <p:cNvSpPr txBox="1"/>
          <p:nvPr/>
        </p:nvSpPr>
        <p:spPr bwMode="auto">
          <a:xfrm>
            <a:off x="2366305" y="3756592"/>
            <a:ext cx="167614" cy="369332"/>
          </a:xfrm>
          <a:prstGeom prst="rect">
            <a:avLst/>
          </a:prstGeom>
          <a:solidFill>
            <a:sysClr val="window" lastClr="FFFFFF"/>
          </a:solidFill>
        </p:spPr>
        <p:txBody>
          <a:bodyPr wrap="square" lIns="0" rIns="0">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214" name="TextBox 213">
            <a:extLst>
              <a:ext uri="{FF2B5EF4-FFF2-40B4-BE49-F238E27FC236}">
                <a16:creationId xmlns:a16="http://schemas.microsoft.com/office/drawing/2014/main" id="{D79BCA9C-886B-4013-9664-19BFAA8F5FFF}"/>
              </a:ext>
            </a:extLst>
          </p:cNvPr>
          <p:cNvSpPr txBox="1"/>
          <p:nvPr/>
        </p:nvSpPr>
        <p:spPr bwMode="auto">
          <a:xfrm>
            <a:off x="2507018" y="3756592"/>
            <a:ext cx="168648" cy="369332"/>
          </a:xfrm>
          <a:prstGeom prst="rect">
            <a:avLst/>
          </a:prstGeom>
          <a:solidFill>
            <a:sysClr val="window" lastClr="FFFFFF"/>
          </a:solidFill>
        </p:spPr>
        <p:txBody>
          <a:bodyPr wrap="square" lIns="0" rIns="0">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215" name="TextBox 214">
            <a:extLst>
              <a:ext uri="{FF2B5EF4-FFF2-40B4-BE49-F238E27FC236}">
                <a16:creationId xmlns:a16="http://schemas.microsoft.com/office/drawing/2014/main" id="{F471EB45-D8EE-4782-A6EA-5C83C7609CDF}"/>
              </a:ext>
            </a:extLst>
          </p:cNvPr>
          <p:cNvSpPr txBox="1"/>
          <p:nvPr/>
        </p:nvSpPr>
        <p:spPr bwMode="auto">
          <a:xfrm>
            <a:off x="2667389" y="3756592"/>
            <a:ext cx="168649" cy="369332"/>
          </a:xfrm>
          <a:prstGeom prst="rect">
            <a:avLst/>
          </a:prstGeom>
          <a:solidFill>
            <a:sysClr val="window" lastClr="FFFFFF"/>
          </a:solidFill>
        </p:spPr>
        <p:txBody>
          <a:bodyPr wrap="square" lIns="0" rIns="0">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216" name="TextBox 215">
            <a:extLst>
              <a:ext uri="{FF2B5EF4-FFF2-40B4-BE49-F238E27FC236}">
                <a16:creationId xmlns:a16="http://schemas.microsoft.com/office/drawing/2014/main" id="{A878336E-600D-4C85-B3C5-726CB284F03F}"/>
              </a:ext>
            </a:extLst>
          </p:cNvPr>
          <p:cNvSpPr txBox="1"/>
          <p:nvPr/>
        </p:nvSpPr>
        <p:spPr bwMode="auto">
          <a:xfrm>
            <a:off x="3185750" y="3756592"/>
            <a:ext cx="168648" cy="369332"/>
          </a:xfrm>
          <a:prstGeom prst="rect">
            <a:avLst/>
          </a:prstGeom>
          <a:solidFill>
            <a:sysClr val="window" lastClr="FFFFFF"/>
          </a:solidFill>
        </p:spPr>
        <p:txBody>
          <a:bodyPr wrap="square" lIns="0" rIns="0">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sp>
        <p:nvSpPr>
          <p:cNvPr id="217" name="TextBox 216">
            <a:extLst>
              <a:ext uri="{FF2B5EF4-FFF2-40B4-BE49-F238E27FC236}">
                <a16:creationId xmlns:a16="http://schemas.microsoft.com/office/drawing/2014/main" id="{8CE0086A-E606-402D-9837-B13DB7202488}"/>
              </a:ext>
            </a:extLst>
          </p:cNvPr>
          <p:cNvSpPr txBox="1"/>
          <p:nvPr/>
        </p:nvSpPr>
        <p:spPr bwMode="auto">
          <a:xfrm>
            <a:off x="4065205" y="3756592"/>
            <a:ext cx="167614" cy="369332"/>
          </a:xfrm>
          <a:prstGeom prst="rect">
            <a:avLst/>
          </a:prstGeom>
          <a:solidFill>
            <a:sysClr val="window" lastClr="FFFFFF"/>
          </a:solidFill>
        </p:spPr>
        <p:txBody>
          <a:bodyPr wrap="square" lIns="0" rIns="0">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p>
        </p:txBody>
      </p:sp>
      <p:sp>
        <p:nvSpPr>
          <p:cNvPr id="218" name="TextBox 217">
            <a:extLst>
              <a:ext uri="{FF2B5EF4-FFF2-40B4-BE49-F238E27FC236}">
                <a16:creationId xmlns:a16="http://schemas.microsoft.com/office/drawing/2014/main" id="{E360AB2C-A84C-46D3-A843-BE14352065C5}"/>
              </a:ext>
            </a:extLst>
          </p:cNvPr>
          <p:cNvSpPr txBox="1"/>
          <p:nvPr/>
        </p:nvSpPr>
        <p:spPr bwMode="auto">
          <a:xfrm>
            <a:off x="5032605" y="3756592"/>
            <a:ext cx="167614" cy="369332"/>
          </a:xfrm>
          <a:prstGeom prst="rect">
            <a:avLst/>
          </a:prstGeom>
          <a:solidFill>
            <a:sysClr val="window" lastClr="FFFFFF"/>
          </a:solidFill>
        </p:spPr>
        <p:txBody>
          <a:bodyPr wrap="square" lIns="0" rIns="0">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p>
        </p:txBody>
      </p:sp>
      <p:sp>
        <p:nvSpPr>
          <p:cNvPr id="219" name="TextBox 218">
            <a:extLst>
              <a:ext uri="{FF2B5EF4-FFF2-40B4-BE49-F238E27FC236}">
                <a16:creationId xmlns:a16="http://schemas.microsoft.com/office/drawing/2014/main" id="{E38665B3-76CC-438B-8904-7983C1B22EED}"/>
              </a:ext>
            </a:extLst>
          </p:cNvPr>
          <p:cNvSpPr txBox="1"/>
          <p:nvPr/>
        </p:nvSpPr>
        <p:spPr bwMode="auto">
          <a:xfrm>
            <a:off x="6127268" y="3756592"/>
            <a:ext cx="167614" cy="369332"/>
          </a:xfrm>
          <a:prstGeom prst="rect">
            <a:avLst/>
          </a:prstGeom>
          <a:solidFill>
            <a:sysClr val="window" lastClr="FFFFFF"/>
          </a:solidFill>
        </p:spPr>
        <p:txBody>
          <a:bodyPr wrap="square" lIns="0" rIns="0">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t>
            </a:r>
          </a:p>
        </p:txBody>
      </p:sp>
      <p:sp>
        <p:nvSpPr>
          <p:cNvPr id="220" name="TextBox 219">
            <a:extLst>
              <a:ext uri="{FF2B5EF4-FFF2-40B4-BE49-F238E27FC236}">
                <a16:creationId xmlns:a16="http://schemas.microsoft.com/office/drawing/2014/main" id="{D486649C-6E1D-47AA-AAE3-3A5281A5A9F0}"/>
              </a:ext>
            </a:extLst>
          </p:cNvPr>
          <p:cNvSpPr txBox="1"/>
          <p:nvPr/>
        </p:nvSpPr>
        <p:spPr bwMode="auto">
          <a:xfrm>
            <a:off x="6013456" y="4313532"/>
            <a:ext cx="394203" cy="369332"/>
          </a:xfrm>
          <a:prstGeom prst="rect">
            <a:avLst/>
          </a:prstGeom>
          <a:solidFill>
            <a:sysClr val="window" lastClr="FFFFFF"/>
          </a:solidFill>
        </p:spPr>
        <p:txBody>
          <a:bodyPr wrap="square" lIns="0" rIns="0">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52</a:t>
            </a:r>
          </a:p>
        </p:txBody>
      </p:sp>
      <p:sp>
        <p:nvSpPr>
          <p:cNvPr id="221" name="TextBox 220">
            <a:extLst>
              <a:ext uri="{FF2B5EF4-FFF2-40B4-BE49-F238E27FC236}">
                <a16:creationId xmlns:a16="http://schemas.microsoft.com/office/drawing/2014/main" id="{B8AAD335-8D09-4F05-992A-F1C9956CB492}"/>
              </a:ext>
            </a:extLst>
          </p:cNvPr>
          <p:cNvSpPr txBox="1"/>
          <p:nvPr/>
        </p:nvSpPr>
        <p:spPr bwMode="auto">
          <a:xfrm>
            <a:off x="4971561" y="4313532"/>
            <a:ext cx="293841" cy="369332"/>
          </a:xfrm>
          <a:prstGeom prst="rect">
            <a:avLst/>
          </a:prstGeom>
          <a:solidFill>
            <a:sysClr val="window" lastClr="FFFFFF"/>
          </a:solidFill>
        </p:spPr>
        <p:txBody>
          <a:bodyPr wrap="square" lIns="0" rIns="0">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a:t>
            </a:r>
          </a:p>
        </p:txBody>
      </p:sp>
      <p:sp>
        <p:nvSpPr>
          <p:cNvPr id="222" name="TextBox 221">
            <a:extLst>
              <a:ext uri="{FF2B5EF4-FFF2-40B4-BE49-F238E27FC236}">
                <a16:creationId xmlns:a16="http://schemas.microsoft.com/office/drawing/2014/main" id="{752BCD8A-0F12-4AD3-802D-96E00B782C30}"/>
              </a:ext>
            </a:extLst>
          </p:cNvPr>
          <p:cNvSpPr txBox="1"/>
          <p:nvPr/>
        </p:nvSpPr>
        <p:spPr bwMode="auto">
          <a:xfrm>
            <a:off x="3976225" y="4313532"/>
            <a:ext cx="342470" cy="369332"/>
          </a:xfrm>
          <a:prstGeom prst="rect">
            <a:avLst/>
          </a:prstGeom>
          <a:solidFill>
            <a:sysClr val="window" lastClr="FFFFFF"/>
          </a:solidFill>
        </p:spPr>
        <p:txBody>
          <a:bodyPr wrap="square" lIns="0" rIns="0">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a:t>
            </a:r>
          </a:p>
        </p:txBody>
      </p:sp>
      <p:sp>
        <p:nvSpPr>
          <p:cNvPr id="223" name="TextBox 222">
            <a:extLst>
              <a:ext uri="{FF2B5EF4-FFF2-40B4-BE49-F238E27FC236}">
                <a16:creationId xmlns:a16="http://schemas.microsoft.com/office/drawing/2014/main" id="{F2F6007D-B44E-4DDC-B71B-3BAAC9F917CF}"/>
              </a:ext>
            </a:extLst>
          </p:cNvPr>
          <p:cNvSpPr txBox="1"/>
          <p:nvPr/>
        </p:nvSpPr>
        <p:spPr bwMode="auto">
          <a:xfrm>
            <a:off x="3113325" y="4313532"/>
            <a:ext cx="332123" cy="369332"/>
          </a:xfrm>
          <a:prstGeom prst="rect">
            <a:avLst/>
          </a:prstGeom>
          <a:solidFill>
            <a:sysClr val="window" lastClr="FFFFFF"/>
          </a:solidFill>
        </p:spPr>
        <p:txBody>
          <a:bodyPr wrap="square" lIns="0" rIns="0">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a:t>
            </a:r>
          </a:p>
        </p:txBody>
      </p:sp>
      <p:sp>
        <p:nvSpPr>
          <p:cNvPr id="224" name="TextBox 223">
            <a:extLst>
              <a:ext uri="{FF2B5EF4-FFF2-40B4-BE49-F238E27FC236}">
                <a16:creationId xmlns:a16="http://schemas.microsoft.com/office/drawing/2014/main" id="{FFD49CFE-3FEC-4DC2-8A60-59F5F07208E7}"/>
              </a:ext>
            </a:extLst>
          </p:cNvPr>
          <p:cNvSpPr txBox="1"/>
          <p:nvPr/>
        </p:nvSpPr>
        <p:spPr bwMode="auto">
          <a:xfrm>
            <a:off x="2671527" y="4313532"/>
            <a:ext cx="168649" cy="369332"/>
          </a:xfrm>
          <a:prstGeom prst="rect">
            <a:avLst/>
          </a:prstGeom>
          <a:solidFill>
            <a:sysClr val="window" lastClr="FFFFFF"/>
          </a:solidFill>
        </p:spPr>
        <p:txBody>
          <a:bodyPr wrap="square" lIns="0" rIns="0">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sp>
        <p:nvSpPr>
          <p:cNvPr id="225" name="TextBox 224">
            <a:extLst>
              <a:ext uri="{FF2B5EF4-FFF2-40B4-BE49-F238E27FC236}">
                <a16:creationId xmlns:a16="http://schemas.microsoft.com/office/drawing/2014/main" id="{41145948-AAA1-4530-B609-D92A0AA87A04}"/>
              </a:ext>
            </a:extLst>
          </p:cNvPr>
          <p:cNvSpPr txBox="1"/>
          <p:nvPr/>
        </p:nvSpPr>
        <p:spPr bwMode="auto">
          <a:xfrm>
            <a:off x="2509087" y="4313532"/>
            <a:ext cx="168648" cy="369332"/>
          </a:xfrm>
          <a:prstGeom prst="rect">
            <a:avLst/>
          </a:prstGeom>
          <a:solidFill>
            <a:sysClr val="window" lastClr="FFFFFF"/>
          </a:solidFill>
        </p:spPr>
        <p:txBody>
          <a:bodyPr wrap="square" lIns="0" rIns="0">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226" name="TextBox 225">
            <a:extLst>
              <a:ext uri="{FF2B5EF4-FFF2-40B4-BE49-F238E27FC236}">
                <a16:creationId xmlns:a16="http://schemas.microsoft.com/office/drawing/2014/main" id="{7BF7FA15-87EF-467F-9561-089DAD5ED330}"/>
              </a:ext>
            </a:extLst>
          </p:cNvPr>
          <p:cNvSpPr txBox="1"/>
          <p:nvPr/>
        </p:nvSpPr>
        <p:spPr bwMode="auto">
          <a:xfrm>
            <a:off x="2364236" y="4313532"/>
            <a:ext cx="167614" cy="369332"/>
          </a:xfrm>
          <a:prstGeom prst="rect">
            <a:avLst/>
          </a:prstGeom>
          <a:solidFill>
            <a:sysClr val="window" lastClr="FFFFFF"/>
          </a:solidFill>
        </p:spPr>
        <p:txBody>
          <a:bodyPr wrap="square" lIns="0" rIns="0">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227" name="TextBox 226">
            <a:extLst>
              <a:ext uri="{FF2B5EF4-FFF2-40B4-BE49-F238E27FC236}">
                <a16:creationId xmlns:a16="http://schemas.microsoft.com/office/drawing/2014/main" id="{2CD8492E-0FB8-46B3-BD40-050E217AA05D}"/>
              </a:ext>
            </a:extLst>
          </p:cNvPr>
          <p:cNvSpPr txBox="1"/>
          <p:nvPr/>
        </p:nvSpPr>
        <p:spPr bwMode="auto">
          <a:xfrm>
            <a:off x="2213177" y="4313532"/>
            <a:ext cx="167614" cy="369332"/>
          </a:xfrm>
          <a:prstGeom prst="rect">
            <a:avLst/>
          </a:prstGeom>
          <a:solidFill>
            <a:sysClr val="window" lastClr="FFFFFF"/>
          </a:solidFill>
        </p:spPr>
        <p:txBody>
          <a:bodyPr wrap="square" lIns="0" rIns="0">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228" name="TextBox 227">
            <a:extLst>
              <a:ext uri="{FF2B5EF4-FFF2-40B4-BE49-F238E27FC236}">
                <a16:creationId xmlns:a16="http://schemas.microsoft.com/office/drawing/2014/main" id="{97E89DBE-49DD-498C-A755-4F708681A3A3}"/>
              </a:ext>
            </a:extLst>
          </p:cNvPr>
          <p:cNvSpPr txBox="1"/>
          <p:nvPr/>
        </p:nvSpPr>
        <p:spPr bwMode="auto">
          <a:xfrm>
            <a:off x="1042984" y="4313532"/>
            <a:ext cx="736673" cy="369332"/>
          </a:xfrm>
          <a:prstGeom prst="rect">
            <a:avLst/>
          </a:prstGeom>
          <a:solidFill>
            <a:sysClr val="window" lastClr="FFFFFF"/>
          </a:solidFill>
        </p:spPr>
        <p:txBody>
          <a:bodyPr wrap="square" lIns="0" rIns="0">
            <a:spAutoFit/>
          </a:bodyPr>
          <a:lstStyle/>
          <a:p>
            <a:pPr marL="0" marR="0" lvl="0" indent="0" algn="r" defTabSz="1368034"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Week</a:t>
            </a:r>
          </a:p>
        </p:txBody>
      </p:sp>
      <p:sp>
        <p:nvSpPr>
          <p:cNvPr id="229" name="TextBox 228">
            <a:extLst>
              <a:ext uri="{FF2B5EF4-FFF2-40B4-BE49-F238E27FC236}">
                <a16:creationId xmlns:a16="http://schemas.microsoft.com/office/drawing/2014/main" id="{8AAE2B28-4E6C-4DF7-9A18-AAA2541232D1}"/>
              </a:ext>
            </a:extLst>
          </p:cNvPr>
          <p:cNvSpPr txBox="1"/>
          <p:nvPr/>
        </p:nvSpPr>
        <p:spPr bwMode="auto">
          <a:xfrm>
            <a:off x="3621771" y="4582521"/>
            <a:ext cx="1023803" cy="369332"/>
          </a:xfrm>
          <a:prstGeom prst="rect">
            <a:avLst/>
          </a:prstGeom>
          <a:solidFill>
            <a:sysClr val="window" lastClr="FFFFFF"/>
          </a:solidFill>
        </p:spPr>
        <p:txBody>
          <a:bodyPr wrap="square" lIns="0" rIns="0">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 A</a:t>
            </a:r>
          </a:p>
        </p:txBody>
      </p:sp>
      <p:sp>
        <p:nvSpPr>
          <p:cNvPr id="230" name="TextBox 229">
            <a:extLst>
              <a:ext uri="{FF2B5EF4-FFF2-40B4-BE49-F238E27FC236}">
                <a16:creationId xmlns:a16="http://schemas.microsoft.com/office/drawing/2014/main" id="{E1C673B4-CC54-4873-88AE-AA9694D904E4}"/>
              </a:ext>
            </a:extLst>
          </p:cNvPr>
          <p:cNvSpPr txBox="1"/>
          <p:nvPr/>
        </p:nvSpPr>
        <p:spPr bwMode="auto">
          <a:xfrm>
            <a:off x="8150014" y="4561411"/>
            <a:ext cx="1176400" cy="369332"/>
          </a:xfrm>
          <a:prstGeom prst="rect">
            <a:avLst/>
          </a:prstGeom>
          <a:solidFill>
            <a:sysClr val="window" lastClr="FFFFFF"/>
          </a:solidFill>
        </p:spPr>
        <p:txBody>
          <a:bodyPr wrap="square" lIns="0" rIns="0">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 B</a:t>
            </a:r>
            <a:r>
              <a:rPr kumimoji="0" lang="en-GB" sz="1800" b="1" i="0" u="none" strike="noStrike" kern="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nvGrpSpPr>
          <p:cNvPr id="231" name="Group 56">
            <a:extLst>
              <a:ext uri="{FF2B5EF4-FFF2-40B4-BE49-F238E27FC236}">
                <a16:creationId xmlns:a16="http://schemas.microsoft.com/office/drawing/2014/main" id="{34575201-840D-4B5E-AAB8-F9E0DB58187E}"/>
              </a:ext>
            </a:extLst>
          </p:cNvPr>
          <p:cNvGrpSpPr>
            <a:grpSpLocks/>
          </p:cNvGrpSpPr>
          <p:nvPr/>
        </p:nvGrpSpPr>
        <p:grpSpPr bwMode="auto">
          <a:xfrm>
            <a:off x="8115730" y="4071254"/>
            <a:ext cx="83807" cy="238258"/>
            <a:chOff x="8328617" y="4648198"/>
            <a:chExt cx="85932" cy="252001"/>
          </a:xfrm>
        </p:grpSpPr>
        <p:sp>
          <p:nvSpPr>
            <p:cNvPr id="232" name="Rectangle 231">
              <a:extLst>
                <a:ext uri="{FF2B5EF4-FFF2-40B4-BE49-F238E27FC236}">
                  <a16:creationId xmlns:a16="http://schemas.microsoft.com/office/drawing/2014/main" id="{063C9B5D-729F-4BE3-890A-F7FA24918B71}"/>
                </a:ext>
              </a:extLst>
            </p:cNvPr>
            <p:cNvSpPr/>
            <p:nvPr/>
          </p:nvSpPr>
          <p:spPr>
            <a:xfrm>
              <a:off x="8343614" y="4740704"/>
              <a:ext cx="71080" cy="457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36803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233" name="Straight Connector 58">
              <a:extLst>
                <a:ext uri="{FF2B5EF4-FFF2-40B4-BE49-F238E27FC236}">
                  <a16:creationId xmlns:a16="http://schemas.microsoft.com/office/drawing/2014/main" id="{F553A2D4-EBAF-44CB-B61F-107A2042DC89}"/>
                </a:ext>
              </a:extLst>
            </p:cNvPr>
            <p:cNvCxnSpPr>
              <a:cxnSpLocks/>
            </p:cNvCxnSpPr>
            <p:nvPr/>
          </p:nvCxnSpPr>
          <p:spPr bwMode="auto">
            <a:xfrm rot="2580000">
              <a:off x="8328617" y="4648199"/>
              <a:ext cx="0" cy="252000"/>
            </a:xfrm>
            <a:prstGeom prst="line">
              <a:avLst/>
            </a:prstGeom>
            <a:noFill/>
            <a:ln w="25400" algn="ctr">
              <a:solidFill>
                <a:srgbClr val="000000"/>
              </a:solidFill>
              <a:round/>
              <a:headEnd/>
              <a:tailEnd/>
            </a:ln>
            <a:extLst>
              <a:ext uri="{909E8E84-426E-40DD-AFC4-6F175D3DCCD1}">
                <a14:hiddenFill xmlns:a14="http://schemas.microsoft.com/office/drawing/2010/main">
                  <a:noFill/>
                </a14:hiddenFill>
              </a:ext>
            </a:extLst>
          </p:spPr>
        </p:cxnSp>
        <p:cxnSp>
          <p:nvCxnSpPr>
            <p:cNvPr id="234" name="Straight Connector 59">
              <a:extLst>
                <a:ext uri="{FF2B5EF4-FFF2-40B4-BE49-F238E27FC236}">
                  <a16:creationId xmlns:a16="http://schemas.microsoft.com/office/drawing/2014/main" id="{DA2ECAF6-7451-4109-B65C-167AC74AACEF}"/>
                </a:ext>
              </a:extLst>
            </p:cNvPr>
            <p:cNvCxnSpPr>
              <a:cxnSpLocks/>
            </p:cNvCxnSpPr>
            <p:nvPr/>
          </p:nvCxnSpPr>
          <p:spPr bwMode="auto">
            <a:xfrm rot="2580000">
              <a:off x="8400568" y="4648198"/>
              <a:ext cx="0" cy="252000"/>
            </a:xfrm>
            <a:prstGeom prst="line">
              <a:avLst/>
            </a:prstGeom>
            <a:noFill/>
            <a:ln w="25400" algn="ctr">
              <a:solidFill>
                <a:srgbClr val="000000"/>
              </a:solidFill>
              <a:round/>
              <a:headEnd/>
              <a:tailEnd/>
            </a:ln>
            <a:extLst>
              <a:ext uri="{909E8E84-426E-40DD-AFC4-6F175D3DCCD1}">
                <a14:hiddenFill xmlns:a14="http://schemas.microsoft.com/office/drawing/2010/main">
                  <a:noFill/>
                </a14:hiddenFill>
              </a:ext>
            </a:extLst>
          </p:spPr>
        </p:cxnSp>
      </p:grpSp>
      <p:sp>
        <p:nvSpPr>
          <p:cNvPr id="235" name="TextBox 234">
            <a:extLst>
              <a:ext uri="{FF2B5EF4-FFF2-40B4-BE49-F238E27FC236}">
                <a16:creationId xmlns:a16="http://schemas.microsoft.com/office/drawing/2014/main" id="{7C91FDE9-6E50-4213-BD1A-8B433EB48895}"/>
              </a:ext>
            </a:extLst>
          </p:cNvPr>
          <p:cNvSpPr txBox="1"/>
          <p:nvPr/>
        </p:nvSpPr>
        <p:spPr bwMode="auto">
          <a:xfrm>
            <a:off x="4065205" y="5301718"/>
            <a:ext cx="3983639" cy="369332"/>
          </a:xfrm>
          <a:prstGeom prst="rect">
            <a:avLst/>
          </a:prstGeom>
          <a:noFill/>
        </p:spPr>
        <p:txBody>
          <a:bodyPr wrap="square">
            <a:spAutoFit/>
          </a:bodyPr>
          <a:lstStyle/>
          <a:p>
            <a:pPr marL="0" marR="0" lvl="0" indent="0" algn="ctr" defTabSz="1025999"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2650F"/>
                </a:solidFill>
                <a:effectLst/>
                <a:uLnTx/>
                <a:uFillTx/>
                <a:latin typeface="Arial" panose="020B0604020202020204" pitchFamily="34" charset="0"/>
                <a:ea typeface="+mn-ea"/>
                <a:cs typeface="Arial" panose="020B0604020202020204" pitchFamily="34" charset="0"/>
              </a:rPr>
              <a:t>Assessment of primary endpoint </a:t>
            </a:r>
          </a:p>
        </p:txBody>
      </p:sp>
      <p:cxnSp>
        <p:nvCxnSpPr>
          <p:cNvPr id="237" name="Straight Arrow Connector 67">
            <a:extLst>
              <a:ext uri="{FF2B5EF4-FFF2-40B4-BE49-F238E27FC236}">
                <a16:creationId xmlns:a16="http://schemas.microsoft.com/office/drawing/2014/main" id="{B704F314-37DD-4AA0-BFB8-D4700F091011}"/>
              </a:ext>
            </a:extLst>
          </p:cNvPr>
          <p:cNvCxnSpPr>
            <a:cxnSpLocks/>
          </p:cNvCxnSpPr>
          <p:nvPr/>
        </p:nvCxnSpPr>
        <p:spPr bwMode="auto">
          <a:xfrm flipH="1" flipV="1">
            <a:off x="7550862" y="4169188"/>
            <a:ext cx="6530" cy="781986"/>
          </a:xfrm>
          <a:prstGeom prst="straightConnector1">
            <a:avLst/>
          </a:prstGeom>
          <a:noFill/>
          <a:ln w="38100" algn="ctr">
            <a:solidFill>
              <a:srgbClr val="557488"/>
            </a:solidFill>
            <a:round/>
            <a:headEnd/>
            <a:tailEnd type="triangle" w="med" len="med"/>
          </a:ln>
          <a:extLst>
            <a:ext uri="{909E8E84-426E-40DD-AFC4-6F175D3DCCD1}">
              <a14:hiddenFill xmlns:a14="http://schemas.microsoft.com/office/drawing/2010/main">
                <a:noFill/>
              </a14:hiddenFill>
            </a:ext>
          </a:extLst>
        </p:spPr>
      </p:cxnSp>
      <p:sp>
        <p:nvSpPr>
          <p:cNvPr id="238" name="TextBox 237">
            <a:extLst>
              <a:ext uri="{FF2B5EF4-FFF2-40B4-BE49-F238E27FC236}">
                <a16:creationId xmlns:a16="http://schemas.microsoft.com/office/drawing/2014/main" id="{D9750FE7-2422-449B-B432-228B80DB9BDC}"/>
              </a:ext>
            </a:extLst>
          </p:cNvPr>
          <p:cNvSpPr txBox="1"/>
          <p:nvPr/>
        </p:nvSpPr>
        <p:spPr>
          <a:xfrm>
            <a:off x="6455486" y="4909513"/>
            <a:ext cx="2199419" cy="369332"/>
          </a:xfrm>
          <a:prstGeom prst="rect">
            <a:avLst/>
          </a:prstGeom>
          <a:noFill/>
        </p:spPr>
        <p:txBody>
          <a:bodyPr wrap="square" lIns="0" rIns="0">
            <a:spAutoFit/>
          </a:bodyPr>
          <a:lstStyle/>
          <a:p>
            <a:pPr marL="0" marR="0" lvl="0" indent="0" algn="ctr" defTabSz="1025999"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A99AC">
                    <a:lumMod val="75000"/>
                  </a:srgbClr>
                </a:solidFill>
                <a:effectLst/>
                <a:uLnTx/>
                <a:uFillTx/>
                <a:latin typeface="Arial" panose="020B0604020202020204" pitchFamily="34" charset="0"/>
                <a:ea typeface="+mn-ea"/>
                <a:cs typeface="Arial" panose="020B0604020202020204" pitchFamily="34" charset="0"/>
              </a:rPr>
              <a:t>First database lock</a:t>
            </a:r>
            <a:r>
              <a:rPr kumimoji="0" lang="en-GB" sz="1800" b="0" i="0" u="none" strike="noStrike" kern="1200" cap="none" spc="0" normalizeH="0" baseline="30000" noProof="0" dirty="0">
                <a:ln>
                  <a:noFill/>
                </a:ln>
                <a:solidFill>
                  <a:srgbClr val="7A99AC">
                    <a:lumMod val="75000"/>
                  </a:srgbClr>
                </a:solidFill>
                <a:effectLst/>
                <a:uLnTx/>
                <a:uFillTx/>
                <a:latin typeface="Arial" panose="020B0604020202020204" pitchFamily="34" charset="0"/>
                <a:ea typeface="+mn-ea"/>
                <a:cs typeface="Arial" panose="020B0604020202020204" pitchFamily="34" charset="0"/>
              </a:rPr>
              <a:t>‡</a:t>
            </a:r>
          </a:p>
        </p:txBody>
      </p:sp>
      <p:cxnSp>
        <p:nvCxnSpPr>
          <p:cNvPr id="241" name="Straight Arrow Connector 67">
            <a:extLst>
              <a:ext uri="{FF2B5EF4-FFF2-40B4-BE49-F238E27FC236}">
                <a16:creationId xmlns:a16="http://schemas.microsoft.com/office/drawing/2014/main" id="{4AADF4DE-DDD1-4F75-98BC-A85B273067A0}"/>
              </a:ext>
            </a:extLst>
          </p:cNvPr>
          <p:cNvCxnSpPr>
            <a:cxnSpLocks/>
          </p:cNvCxnSpPr>
          <p:nvPr/>
        </p:nvCxnSpPr>
        <p:spPr bwMode="auto">
          <a:xfrm flipH="1" flipV="1">
            <a:off x="10194823" y="4367514"/>
            <a:ext cx="10432" cy="990000"/>
          </a:xfrm>
          <a:prstGeom prst="straightConnector1">
            <a:avLst/>
          </a:prstGeom>
          <a:noFill/>
          <a:ln w="38100" algn="ctr">
            <a:solidFill>
              <a:srgbClr val="00B050"/>
            </a:solidFill>
            <a:round/>
            <a:headEnd/>
            <a:tailEnd type="triangle" w="med" len="med"/>
          </a:ln>
          <a:extLst>
            <a:ext uri="{909E8E84-426E-40DD-AFC4-6F175D3DCCD1}">
              <a14:hiddenFill xmlns:a14="http://schemas.microsoft.com/office/drawing/2010/main">
                <a:noFill/>
              </a14:hiddenFill>
            </a:ext>
          </a:extLst>
        </p:spPr>
      </p:cxnSp>
      <p:sp>
        <p:nvSpPr>
          <p:cNvPr id="242" name="TextBox 241">
            <a:extLst>
              <a:ext uri="{FF2B5EF4-FFF2-40B4-BE49-F238E27FC236}">
                <a16:creationId xmlns:a16="http://schemas.microsoft.com/office/drawing/2014/main" id="{C469C0BD-2BF6-4C19-86E9-419EBEA6A0CD}"/>
              </a:ext>
            </a:extLst>
          </p:cNvPr>
          <p:cNvSpPr txBox="1"/>
          <p:nvPr/>
        </p:nvSpPr>
        <p:spPr>
          <a:xfrm>
            <a:off x="8922821" y="5301718"/>
            <a:ext cx="2564868" cy="369332"/>
          </a:xfrm>
          <a:prstGeom prst="rect">
            <a:avLst/>
          </a:prstGeom>
          <a:noFill/>
        </p:spPr>
        <p:txBody>
          <a:bodyPr wrap="square" lIns="0" rIns="0">
            <a:spAutoFit/>
          </a:bodyPr>
          <a:lstStyle/>
          <a:p>
            <a:pPr marL="0" marR="0" lvl="0" indent="0" algn="ctr" defTabSz="1025999"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Second database lock</a:t>
            </a:r>
            <a:r>
              <a:rPr kumimoji="0" lang="en-GB" sz="1800" b="1" i="0" u="none" strike="noStrike" kern="1200" cap="none" spc="0" normalizeH="0" baseline="30000" noProof="0" dirty="0">
                <a:ln>
                  <a:noFill/>
                </a:ln>
                <a:solidFill>
                  <a:srgbClr val="00B050"/>
                </a:solidFill>
                <a:effectLst/>
                <a:uLnTx/>
                <a:uFillTx/>
                <a:latin typeface="Arial" panose="020B0604020202020204" pitchFamily="34" charset="0"/>
                <a:ea typeface="+mn-ea"/>
                <a:cs typeface="Arial" panose="020B0604020202020204" pitchFamily="34" charset="0"/>
              </a:rPr>
              <a:t>§</a:t>
            </a:r>
          </a:p>
        </p:txBody>
      </p:sp>
      <p:cxnSp>
        <p:nvCxnSpPr>
          <p:cNvPr id="69" name="Straight Connector 24">
            <a:extLst>
              <a:ext uri="{FF2B5EF4-FFF2-40B4-BE49-F238E27FC236}">
                <a16:creationId xmlns:a16="http://schemas.microsoft.com/office/drawing/2014/main" id="{A0302EE0-1806-4772-B27A-80ADF3B29A6B}"/>
              </a:ext>
            </a:extLst>
          </p:cNvPr>
          <p:cNvCxnSpPr>
            <a:cxnSpLocks/>
          </p:cNvCxnSpPr>
          <p:nvPr/>
        </p:nvCxnSpPr>
        <p:spPr bwMode="auto">
          <a:xfrm>
            <a:off x="10049496" y="4178821"/>
            <a:ext cx="1483692" cy="0"/>
          </a:xfrm>
          <a:prstGeom prst="line">
            <a:avLst/>
          </a:prstGeom>
          <a:noFill/>
          <a:ln w="25400"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68" name="TextBox 67">
            <a:extLst>
              <a:ext uri="{FF2B5EF4-FFF2-40B4-BE49-F238E27FC236}">
                <a16:creationId xmlns:a16="http://schemas.microsoft.com/office/drawing/2014/main" id="{306DFA90-885B-4B0D-A1D8-10963E0BB093}"/>
              </a:ext>
            </a:extLst>
          </p:cNvPr>
          <p:cNvSpPr txBox="1"/>
          <p:nvPr/>
        </p:nvSpPr>
        <p:spPr bwMode="auto">
          <a:xfrm>
            <a:off x="9957418" y="2217502"/>
            <a:ext cx="1680484" cy="646331"/>
          </a:xfrm>
          <a:prstGeom prst="rect">
            <a:avLst/>
          </a:prstGeom>
          <a:noFill/>
        </p:spPr>
        <p:txBody>
          <a:bodyPr wrap="square" lIns="0" rIns="0">
            <a:spAutoFit/>
          </a:bodyPr>
          <a:lstStyle/>
          <a:p>
            <a:pPr marL="0" marR="0" lvl="0" indent="0" algn="ctr" defTabSz="1368034"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Open-label extension</a:t>
            </a:r>
          </a:p>
        </p:txBody>
      </p:sp>
    </p:spTree>
    <p:extLst>
      <p:ext uri="{BB962C8B-B14F-4D97-AF65-F5344CB8AC3E}">
        <p14:creationId xmlns:p14="http://schemas.microsoft.com/office/powerpoint/2010/main" val="125260216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INBUILD: Permitted dose adjustments</a:t>
            </a:r>
            <a:endParaRPr lang="en-US" sz="2800" dirty="0"/>
          </a:p>
        </p:txBody>
      </p:sp>
      <p:sp>
        <p:nvSpPr>
          <p:cNvPr id="3" name="Content Placeholder 2"/>
          <p:cNvSpPr>
            <a:spLocks noGrp="1"/>
          </p:cNvSpPr>
          <p:nvPr>
            <p:ph sz="quarter" idx="10"/>
          </p:nvPr>
        </p:nvSpPr>
        <p:spPr/>
        <p:txBody>
          <a:bodyPr>
            <a:normAutofit/>
          </a:bodyPr>
          <a:lstStyle/>
          <a:p>
            <a:pPr marL="457200" indent="-457200">
              <a:spcBef>
                <a:spcPts val="1200"/>
              </a:spcBef>
              <a:buFont typeface="Arial" panose="020B0604020202020204" pitchFamily="34" charset="0"/>
              <a:buChar char="•"/>
            </a:pPr>
            <a:r>
              <a:rPr lang="en-GB" sz="2400" dirty="0">
                <a:solidFill>
                  <a:schemeClr val="accent2"/>
                </a:solidFill>
              </a:rPr>
              <a:t>Dose reductions from 150 mg bid to 100 mg bid and treatment interruptions were permitted to manage adverse events</a:t>
            </a:r>
          </a:p>
          <a:p>
            <a:pPr marL="457200" indent="-457200">
              <a:spcBef>
                <a:spcPts val="1200"/>
              </a:spcBef>
              <a:buFont typeface="Arial" panose="020B0604020202020204" pitchFamily="34" charset="0"/>
              <a:buChar char="•"/>
            </a:pPr>
            <a:r>
              <a:rPr lang="en-GB" sz="2400" dirty="0">
                <a:solidFill>
                  <a:schemeClr val="accent2"/>
                </a:solidFill>
              </a:rPr>
              <a:t>The maximum duration of interruption was 4 weeks for adverse events considered related to trial medication and 8 weeks for other adverse events</a:t>
            </a:r>
          </a:p>
        </p:txBody>
      </p:sp>
      <p:sp>
        <p:nvSpPr>
          <p:cNvPr id="4" name="Text Placeholder 3">
            <a:extLst>
              <a:ext uri="{FF2B5EF4-FFF2-40B4-BE49-F238E27FC236}">
                <a16:creationId xmlns:a16="http://schemas.microsoft.com/office/drawing/2014/main" id="{1807935A-13A1-47A9-86E4-9E525A89B6B2}"/>
              </a:ext>
            </a:extLst>
          </p:cNvPr>
          <p:cNvSpPr txBox="1">
            <a:spLocks/>
          </p:cNvSpPr>
          <p:nvPr/>
        </p:nvSpPr>
        <p:spPr>
          <a:xfrm>
            <a:off x="561600" y="6038971"/>
            <a:ext cx="11105205" cy="537839"/>
          </a:xfrm>
          <a:prstGeom prst="rect">
            <a:avLst/>
          </a:prstGeom>
        </p:spPr>
        <p:txBody>
          <a:bodyPr anchor="b">
            <a:no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459" rtl="0" eaLnBrk="1" fontAlgn="auto" latinLnBrk="0" hangingPunct="1">
              <a:lnSpc>
                <a:spcPct val="100000"/>
              </a:lnSpc>
              <a:spcBef>
                <a:spcPts val="0"/>
              </a:spcBef>
              <a:spcAft>
                <a:spcPts val="0"/>
              </a:spcAft>
              <a:buClrTx/>
              <a:buSzTx/>
              <a:buFont typeface="Arial"/>
              <a:buNone/>
              <a:tabLst/>
              <a:defRPr/>
            </a:pPr>
            <a:r>
              <a:rPr kumimoji="0" lang="sv-SE" sz="1200" b="0" i="0" u="none" strike="noStrike" kern="1200" cap="none" spc="0" normalizeH="0" baseline="0" noProof="0" dirty="0">
                <a:ln>
                  <a:noFill/>
                </a:ln>
                <a:solidFill>
                  <a:srgbClr val="001E55"/>
                </a:solidFill>
                <a:effectLst/>
                <a:uLnTx/>
                <a:uFillTx/>
                <a:latin typeface="Arial"/>
                <a:ea typeface="+mn-ea"/>
                <a:cs typeface="Arial"/>
              </a:rPr>
              <a:t>Flaherty KR et al. N Engl J Med 2019;381:1718-27. </a:t>
            </a:r>
            <a:endParaRPr kumimoji="0" lang="en-GB" sz="1200" b="0" i="0" u="none" strike="noStrike" kern="1200" cap="none" spc="0" normalizeH="0" baseline="0" noProof="0" dirty="0">
              <a:ln>
                <a:noFill/>
              </a:ln>
              <a:solidFill>
                <a:srgbClr val="001E55"/>
              </a:solidFill>
              <a:effectLst/>
              <a:uLnTx/>
              <a:uFillTx/>
              <a:latin typeface="Arial"/>
              <a:ea typeface="+mn-ea"/>
              <a:cs typeface="Arial"/>
            </a:endParaRPr>
          </a:p>
        </p:txBody>
      </p:sp>
    </p:spTree>
    <p:extLst>
      <p:ext uri="{BB962C8B-B14F-4D97-AF65-F5344CB8AC3E}">
        <p14:creationId xmlns:p14="http://schemas.microsoft.com/office/powerpoint/2010/main" val="38467573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6D1888-3610-4AFA-8F7E-5770E09FF64C}"/>
              </a:ext>
            </a:extLst>
          </p:cNvPr>
          <p:cNvSpPr>
            <a:spLocks noGrp="1"/>
          </p:cNvSpPr>
          <p:nvPr>
            <p:ph sz="quarter" idx="10"/>
          </p:nvPr>
        </p:nvSpPr>
        <p:spPr>
          <a:xfrm>
            <a:off x="243840" y="1452120"/>
            <a:ext cx="11704319" cy="4437063"/>
          </a:xfrm>
        </p:spPr>
        <p:txBody>
          <a:bodyPr>
            <a:noAutofit/>
          </a:bodyPr>
          <a:lstStyle/>
          <a:p>
            <a:pPr marL="457200" indent="-457200">
              <a:spcBef>
                <a:spcPts val="1200"/>
              </a:spcBef>
              <a:buFont typeface="Arial" panose="020B0604020202020204" pitchFamily="34" charset="0"/>
              <a:buChar char="•"/>
            </a:pPr>
            <a:r>
              <a:rPr lang="en-GB" sz="2200" b="1" dirty="0">
                <a:solidFill>
                  <a:schemeClr val="accent2"/>
                </a:solidFill>
              </a:rPr>
              <a:t>Primary endpoint: rate of decline in FVC (mL/year) assessed over 52 weeks</a:t>
            </a:r>
          </a:p>
          <a:p>
            <a:pPr marL="723900" lvl="2" indent="-279400">
              <a:spcBef>
                <a:spcPts val="1200"/>
              </a:spcBef>
              <a:buFont typeface="Arial" panose="020B0604020202020204" pitchFamily="34" charset="0"/>
              <a:buChar char="•"/>
            </a:pPr>
            <a:r>
              <a:rPr lang="en-GB" sz="2200" dirty="0">
                <a:latin typeface="Arial" panose="020B0604020202020204" pitchFamily="34" charset="0"/>
                <a:cs typeface="Arial" panose="020B0604020202020204" pitchFamily="34" charset="0"/>
              </a:rPr>
              <a:t>Two co-primary analysis populations: </a:t>
            </a:r>
          </a:p>
          <a:p>
            <a:pPr marL="1612900" lvl="3" indent="-533400">
              <a:spcBef>
                <a:spcPts val="1200"/>
              </a:spcBef>
              <a:buFont typeface="+mj-lt"/>
              <a:buAutoNum type="arabicPeriod"/>
              <a:tabLst>
                <a:tab pos="1612900" algn="l"/>
              </a:tabLst>
            </a:pPr>
            <a:r>
              <a:rPr lang="en-GB" sz="2200" dirty="0">
                <a:latin typeface="Arial" panose="020B0604020202020204" pitchFamily="34" charset="0"/>
                <a:cs typeface="Arial" panose="020B0604020202020204" pitchFamily="34" charset="0"/>
              </a:rPr>
              <a:t>Overall population </a:t>
            </a:r>
          </a:p>
          <a:p>
            <a:pPr marL="1612900" lvl="3" indent="-533400">
              <a:spcBef>
                <a:spcPts val="1200"/>
              </a:spcBef>
              <a:buFont typeface="+mj-lt"/>
              <a:buAutoNum type="arabicPeriod"/>
              <a:tabLst>
                <a:tab pos="1612900" algn="l"/>
              </a:tabLst>
            </a:pPr>
            <a:r>
              <a:rPr lang="en-GB" sz="2200" dirty="0">
                <a:latin typeface="Arial" panose="020B0604020202020204" pitchFamily="34" charset="0"/>
                <a:cs typeface="Arial" panose="020B0604020202020204" pitchFamily="34" charset="0"/>
              </a:rPr>
              <a:t>Subjects with a UIP-like fibrotic pattern on HRCT</a:t>
            </a:r>
          </a:p>
          <a:p>
            <a:pPr marL="457200" indent="-457200">
              <a:spcBef>
                <a:spcPts val="2400"/>
              </a:spcBef>
              <a:buFont typeface="Arial" panose="020B0604020202020204" pitchFamily="34" charset="0"/>
              <a:buChar char="•"/>
            </a:pPr>
            <a:endParaRPr lang="en-US" sz="800" b="1" dirty="0">
              <a:solidFill>
                <a:schemeClr val="accent2"/>
              </a:solidFill>
            </a:endParaRPr>
          </a:p>
          <a:p>
            <a:pPr marL="457200" indent="-457200">
              <a:spcBef>
                <a:spcPts val="2400"/>
              </a:spcBef>
              <a:buFont typeface="Arial" panose="020B0604020202020204" pitchFamily="34" charset="0"/>
              <a:buChar char="•"/>
            </a:pPr>
            <a:r>
              <a:rPr lang="en-US" sz="2200" b="1" dirty="0">
                <a:solidFill>
                  <a:schemeClr val="accent2"/>
                </a:solidFill>
              </a:rPr>
              <a:t>Main secondary endpoints</a:t>
            </a:r>
            <a:r>
              <a:rPr lang="en-US" sz="2200" dirty="0">
                <a:solidFill>
                  <a:schemeClr val="accent2"/>
                </a:solidFill>
              </a:rPr>
              <a:t>:</a:t>
            </a:r>
          </a:p>
          <a:p>
            <a:pPr marL="723900" lvl="2" indent="-279400">
              <a:spcBef>
                <a:spcPts val="1200"/>
              </a:spcBef>
              <a:buFont typeface="Arial" panose="020B0604020202020204" pitchFamily="34" charset="0"/>
              <a:buChar char="•"/>
            </a:pPr>
            <a:r>
              <a:rPr lang="en-GB" sz="2200" dirty="0">
                <a:solidFill>
                  <a:schemeClr val="accent2"/>
                </a:solidFill>
              </a:rPr>
              <a:t>Absolute change from baseline in K-BILD questionnaire total score at week 52</a:t>
            </a:r>
          </a:p>
          <a:p>
            <a:pPr marL="723900" lvl="2" indent="-279400">
              <a:spcBef>
                <a:spcPts val="1200"/>
              </a:spcBef>
              <a:buFont typeface="Arial" panose="020B0604020202020204" pitchFamily="34" charset="0"/>
              <a:buChar char="•"/>
            </a:pPr>
            <a:r>
              <a:rPr lang="en-GB" sz="2200" dirty="0">
                <a:solidFill>
                  <a:schemeClr val="accent2"/>
                </a:solidFill>
              </a:rPr>
              <a:t>Time to first acute exacerbation of ILD or death over 52 weeks</a:t>
            </a:r>
          </a:p>
          <a:p>
            <a:pPr marL="723900" lvl="2" indent="-279400">
              <a:spcBef>
                <a:spcPts val="1200"/>
              </a:spcBef>
              <a:buFont typeface="Arial" panose="020B0604020202020204" pitchFamily="34" charset="0"/>
              <a:buChar char="•"/>
            </a:pPr>
            <a:r>
              <a:rPr lang="en-GB" sz="2200" dirty="0">
                <a:solidFill>
                  <a:schemeClr val="accent2"/>
                </a:solidFill>
              </a:rPr>
              <a:t>Time to death over 52 weeks</a:t>
            </a:r>
            <a:endParaRPr lang="en-GB" sz="2200" dirty="0">
              <a:solidFill>
                <a:schemeClr val="accent2"/>
              </a:solidFill>
              <a:latin typeface="Arial" panose="020B0604020202020204" pitchFamily="34" charset="0"/>
              <a:cs typeface="Arial" panose="020B0604020202020204" pitchFamily="34" charset="0"/>
            </a:endParaRPr>
          </a:p>
          <a:p>
            <a:pPr marL="1066739" lvl="2" indent="-457200">
              <a:spcBef>
                <a:spcPts val="600"/>
              </a:spcBef>
              <a:buFont typeface="Arial" panose="020B0604020202020204" pitchFamily="34" charset="0"/>
              <a:buChar char="•"/>
            </a:pPr>
            <a:endParaRPr lang="en-GB" sz="2000" dirty="0">
              <a:solidFill>
                <a:schemeClr val="accent2"/>
              </a:solidFill>
              <a:latin typeface="Arial" panose="020B0604020202020204" pitchFamily="34" charset="0"/>
              <a:cs typeface="Arial" panose="020B0604020202020204" pitchFamily="34" charset="0"/>
            </a:endParaRPr>
          </a:p>
          <a:p>
            <a:pPr marL="0" lvl="1" indent="0">
              <a:spcBef>
                <a:spcPts val="600"/>
              </a:spcBef>
              <a:buClr>
                <a:srgbClr val="1F497D"/>
              </a:buClr>
              <a:buNone/>
            </a:pPr>
            <a:endParaRPr lang="en-GB" sz="2000" dirty="0"/>
          </a:p>
        </p:txBody>
      </p:sp>
      <p:sp>
        <p:nvSpPr>
          <p:cNvPr id="13" name="Text Placeholder 3">
            <a:extLst>
              <a:ext uri="{FF2B5EF4-FFF2-40B4-BE49-F238E27FC236}">
                <a16:creationId xmlns:a16="http://schemas.microsoft.com/office/drawing/2014/main" id="{A6DCF2CB-531E-4A07-8092-20A44607015B}"/>
              </a:ext>
            </a:extLst>
          </p:cNvPr>
          <p:cNvSpPr txBox="1">
            <a:spLocks/>
          </p:cNvSpPr>
          <p:nvPr/>
        </p:nvSpPr>
        <p:spPr>
          <a:xfrm>
            <a:off x="561600" y="6037855"/>
            <a:ext cx="11212674" cy="537839"/>
          </a:xfrm>
          <a:prstGeom prst="rect">
            <a:avLst/>
          </a:prstGeom>
        </p:spPr>
        <p:txBody>
          <a:bodyPr anchor="b">
            <a:no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812614" rtl="0" eaLnBrk="1" fontAlgn="auto" latinLnBrk="0" hangingPunct="1">
              <a:lnSpc>
                <a:spcPct val="95000"/>
              </a:lnSpc>
              <a:spcBef>
                <a:spcPts val="1067"/>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a:ea typeface="+mn-ea"/>
                <a:cs typeface="Arial"/>
              </a:rPr>
              <a:t>K-BILD, King’s Brief Interstitial Lung Disease.</a:t>
            </a:r>
            <a:br>
              <a:rPr kumimoji="0" lang="en-GB" sz="1200" b="0" i="0" u="none" strike="noStrike" kern="1200" cap="none" spc="0" normalizeH="0" baseline="0" noProof="0" dirty="0">
                <a:ln>
                  <a:noFill/>
                </a:ln>
                <a:solidFill>
                  <a:srgbClr val="001E55"/>
                </a:solidFill>
                <a:effectLst/>
                <a:uLnTx/>
                <a:uFillTx/>
                <a:latin typeface="Arial"/>
                <a:ea typeface="+mn-ea"/>
                <a:cs typeface="Arial"/>
              </a:rPr>
            </a:br>
            <a:r>
              <a:rPr kumimoji="0" lang="da-DK" sz="1200" b="0" i="0" u="none" strike="noStrike" kern="1200" cap="none" spc="0" normalizeH="0" baseline="0" noProof="0" dirty="0">
                <a:ln>
                  <a:noFill/>
                </a:ln>
                <a:solidFill>
                  <a:srgbClr val="001E55"/>
                </a:solidFill>
                <a:effectLst/>
                <a:uLnTx/>
                <a:uFillTx/>
                <a:latin typeface="Arial"/>
                <a:ea typeface="+mn-ea"/>
                <a:cs typeface="Arial"/>
              </a:rPr>
              <a:t>Flaherty KR et al. N Engl J Med 2019;381:1718-27. </a:t>
            </a:r>
          </a:p>
        </p:txBody>
      </p:sp>
      <p:sp>
        <p:nvSpPr>
          <p:cNvPr id="5" name="Title 4">
            <a:extLst>
              <a:ext uri="{FF2B5EF4-FFF2-40B4-BE49-F238E27FC236}">
                <a16:creationId xmlns:a16="http://schemas.microsoft.com/office/drawing/2014/main" id="{98AE3A4C-D024-4BE5-99D3-E12127EA063B}"/>
              </a:ext>
            </a:extLst>
          </p:cNvPr>
          <p:cNvSpPr>
            <a:spLocks noGrp="1"/>
          </p:cNvSpPr>
          <p:nvPr>
            <p:ph type="title"/>
          </p:nvPr>
        </p:nvSpPr>
        <p:spPr/>
        <p:txBody>
          <a:bodyPr>
            <a:normAutofit/>
          </a:bodyPr>
          <a:lstStyle/>
          <a:p>
            <a:r>
              <a:rPr lang="en-GB" sz="2800" dirty="0"/>
              <a:t>INBUILD: </a:t>
            </a:r>
            <a:r>
              <a:rPr lang="en-US" sz="2800" dirty="0"/>
              <a:t>Primary and main secondary endpoints</a:t>
            </a:r>
            <a:endParaRPr lang="en-GB" sz="2800" dirty="0"/>
          </a:p>
        </p:txBody>
      </p:sp>
    </p:spTree>
    <p:extLst>
      <p:ext uri="{BB962C8B-B14F-4D97-AF65-F5344CB8AC3E}">
        <p14:creationId xmlns:p14="http://schemas.microsoft.com/office/powerpoint/2010/main" val="30874284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nvPr>
        </p:nvGraphicFramePr>
        <p:xfrm>
          <a:off x="829734" y="1689252"/>
          <a:ext cx="10476988" cy="2407920"/>
        </p:xfrm>
        <a:graphic>
          <a:graphicData uri="http://schemas.openxmlformats.org/drawingml/2006/table">
            <a:tbl>
              <a:tblPr bandRow="1">
                <a:tableStyleId>{21E4AEA4-8DFA-4A89-87EB-49C32662AFE0}</a:tableStyleId>
              </a:tblPr>
              <a:tblGrid>
                <a:gridCol w="820008">
                  <a:extLst>
                    <a:ext uri="{9D8B030D-6E8A-4147-A177-3AD203B41FA5}">
                      <a16:colId xmlns:a16="http://schemas.microsoft.com/office/drawing/2014/main" val="20000"/>
                    </a:ext>
                  </a:extLst>
                </a:gridCol>
                <a:gridCol w="9656980">
                  <a:extLst>
                    <a:ext uri="{9D8B030D-6E8A-4147-A177-3AD203B41FA5}">
                      <a16:colId xmlns:a16="http://schemas.microsoft.com/office/drawing/2014/main" val="20001"/>
                    </a:ext>
                  </a:extLst>
                </a:gridCol>
              </a:tblGrid>
              <a:tr h="802640">
                <a:tc>
                  <a:txBody>
                    <a:bodyPr/>
                    <a:lstStyle/>
                    <a:p>
                      <a:pPr algn="ctr"/>
                      <a:r>
                        <a:rPr lang="en-GB" sz="4400" b="1" dirty="0">
                          <a:solidFill>
                            <a:schemeClr val="bg1"/>
                          </a:solidFill>
                          <a:latin typeface="Arial" panose="020B0604020202020204" pitchFamily="34" charset="0"/>
                          <a:cs typeface="Arial" panose="020B0604020202020204" pitchFamily="34" charset="0"/>
                        </a:rPr>
                        <a:t>A</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r>
                        <a:rPr lang="en-US" sz="2100" dirty="0">
                          <a:solidFill>
                            <a:schemeClr val="accent2"/>
                          </a:solidFill>
                          <a:latin typeface="Arial" panose="020B0604020202020204" pitchFamily="34" charset="0"/>
                          <a:cs typeface="Arial" panose="020B0604020202020204" pitchFamily="34" charset="0"/>
                        </a:rPr>
                        <a:t>Definite honeycomb lung destruction with basal and peripheral predominance</a:t>
                      </a:r>
                      <a:endParaRPr lang="en-GB" sz="2100" dirty="0">
                        <a:solidFill>
                          <a:schemeClr val="accent2"/>
                        </a:solidFill>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02640">
                <a:tc>
                  <a:txBody>
                    <a:bodyPr/>
                    <a:lstStyle/>
                    <a:p>
                      <a:pPr algn="ctr"/>
                      <a:r>
                        <a:rPr lang="en-GB" sz="4400" b="1" dirty="0">
                          <a:solidFill>
                            <a:schemeClr val="bg1"/>
                          </a:solidFill>
                          <a:latin typeface="Arial" panose="020B0604020202020204" pitchFamily="34" charset="0"/>
                          <a:cs typeface="Arial" panose="020B0604020202020204" pitchFamily="34" charset="0"/>
                        </a:rPr>
                        <a:t>B</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r>
                        <a:rPr lang="en-US" sz="2100" dirty="0">
                          <a:solidFill>
                            <a:schemeClr val="accent2"/>
                          </a:solidFill>
                          <a:latin typeface="Arial" panose="020B0604020202020204" pitchFamily="34" charset="0"/>
                          <a:cs typeface="Arial" panose="020B0604020202020204" pitchFamily="34" charset="0"/>
                        </a:rPr>
                        <a:t>Presence of reticular abnormality and traction bronchiectasis consistent with fibrosis with basal and peripheral predominance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02640">
                <a:tc>
                  <a:txBody>
                    <a:bodyPr/>
                    <a:lstStyle/>
                    <a:p>
                      <a:pPr algn="ctr"/>
                      <a:r>
                        <a:rPr lang="en-GB" sz="4400" b="1" dirty="0">
                          <a:solidFill>
                            <a:schemeClr val="bg1"/>
                          </a:solidFill>
                          <a:latin typeface="Arial" panose="020B0604020202020204" pitchFamily="34" charset="0"/>
                          <a:cs typeface="Arial" panose="020B0604020202020204" pitchFamily="34" charset="0"/>
                        </a:rPr>
                        <a:t>C</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r>
                        <a:rPr lang="en-US" sz="2100" dirty="0">
                          <a:solidFill>
                            <a:schemeClr val="accent2"/>
                          </a:solidFill>
                          <a:latin typeface="Arial" panose="020B0604020202020204" pitchFamily="34" charset="0"/>
                          <a:cs typeface="Arial" panose="020B0604020202020204" pitchFamily="34" charset="0"/>
                        </a:rPr>
                        <a:t>Atypical features are absent, specifically nodules and consolidation.</a:t>
                      </a:r>
                      <a:r>
                        <a:rPr lang="en-US" sz="2100" baseline="0" dirty="0">
                          <a:solidFill>
                            <a:schemeClr val="accent2"/>
                          </a:solidFill>
                          <a:latin typeface="Arial" panose="020B0604020202020204" pitchFamily="34" charset="0"/>
                          <a:cs typeface="Arial" panose="020B0604020202020204" pitchFamily="34" charset="0"/>
                        </a:rPr>
                        <a:t> </a:t>
                      </a:r>
                      <a:br>
                        <a:rPr lang="en-US" sz="2100" baseline="0" dirty="0">
                          <a:solidFill>
                            <a:schemeClr val="accent2"/>
                          </a:solidFill>
                          <a:latin typeface="Arial" panose="020B0604020202020204" pitchFamily="34" charset="0"/>
                          <a:cs typeface="Arial" panose="020B0604020202020204" pitchFamily="34" charset="0"/>
                        </a:rPr>
                      </a:br>
                      <a:r>
                        <a:rPr lang="en-US" sz="2100" dirty="0">
                          <a:solidFill>
                            <a:schemeClr val="accent2"/>
                          </a:solidFill>
                          <a:latin typeface="Arial" panose="020B0604020202020204" pitchFamily="34" charset="0"/>
                          <a:cs typeface="Arial" panose="020B0604020202020204" pitchFamily="34" charset="0"/>
                        </a:rPr>
                        <a:t>Ground glass opacity, if present, is less extensive than reticular opacity pattern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 name="Title 4"/>
          <p:cNvSpPr>
            <a:spLocks noGrp="1"/>
          </p:cNvSpPr>
          <p:nvPr>
            <p:ph type="title"/>
          </p:nvPr>
        </p:nvSpPr>
        <p:spPr/>
        <p:txBody>
          <a:bodyPr>
            <a:normAutofit/>
          </a:bodyPr>
          <a:lstStyle/>
          <a:p>
            <a:r>
              <a:rPr lang="en-US" dirty="0"/>
              <a:t>INBUILD: Patterns on HRCT </a:t>
            </a:r>
            <a:endParaRPr lang="en-GB" dirty="0"/>
          </a:p>
        </p:txBody>
      </p:sp>
      <p:sp>
        <p:nvSpPr>
          <p:cNvPr id="16" name="Rectangle 15">
            <a:extLst>
              <a:ext uri="{FF2B5EF4-FFF2-40B4-BE49-F238E27FC236}">
                <a16:creationId xmlns:a16="http://schemas.microsoft.com/office/drawing/2014/main" id="{EEEA6268-61C7-4FEB-9C88-CCF3A74B4654}"/>
              </a:ext>
            </a:extLst>
          </p:cNvPr>
          <p:cNvSpPr/>
          <p:nvPr/>
        </p:nvSpPr>
        <p:spPr>
          <a:xfrm>
            <a:off x="977901" y="4368779"/>
            <a:ext cx="1719318" cy="1473221"/>
          </a:xfrm>
          <a:prstGeom prst="rect">
            <a:avLst/>
          </a:prstGeom>
          <a:solidFill>
            <a:schemeClr val="accent2"/>
          </a:solidFill>
          <a:ln w="19050">
            <a:noFill/>
          </a:ln>
        </p:spPr>
        <p:style>
          <a:lnRef idx="2">
            <a:schemeClr val="accent1"/>
          </a:lnRef>
          <a:fillRef idx="1">
            <a:schemeClr val="lt1"/>
          </a:fillRef>
          <a:effectRef idx="0">
            <a:schemeClr val="accent1"/>
          </a:effectRef>
          <a:fontRef idx="minor">
            <a:schemeClr val="dk1"/>
          </a:fontRef>
        </p:style>
        <p:txBody>
          <a:bodyPr spcFirstLastPara="0" vert="horz" wrap="square" lIns="96000" tIns="96000" rIns="96000" bIns="96000" numCol="1" spcCol="1270" anchor="ctr" anchorCtr="0">
            <a:noAutofit/>
          </a:bodyPr>
          <a:lstStyle/>
          <a:p>
            <a:pPr marL="0" marR="0" lvl="0" indent="0" algn="l" defTabSz="592652" rtl="0" eaLnBrk="1" fontAlgn="auto" latinLnBrk="0" hangingPunct="1">
              <a:lnSpc>
                <a:spcPct val="85000"/>
              </a:lnSpc>
              <a:spcBef>
                <a:spcPct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 B + C</a:t>
            </a:r>
          </a:p>
          <a:p>
            <a:pPr marL="0" marR="0" lvl="0" indent="0" algn="l" defTabSz="592652" rtl="0" eaLnBrk="1" fontAlgn="auto" latinLnBrk="0" hangingPunct="1">
              <a:lnSpc>
                <a:spcPct val="85000"/>
              </a:lnSpc>
              <a:spcBef>
                <a:spcPct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 C</a:t>
            </a:r>
          </a:p>
          <a:p>
            <a:pPr marL="0" marR="0" lvl="0" indent="0" algn="l" defTabSz="592652" rtl="0" eaLnBrk="1" fontAlgn="auto" latinLnBrk="0" hangingPunct="1">
              <a:lnSpc>
                <a:spcPct val="85000"/>
              </a:lnSpc>
              <a:spcBef>
                <a:spcPct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 + C</a:t>
            </a:r>
            <a:endPar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9EF27159-0B73-4755-ADA9-59A20DC222AC}"/>
              </a:ext>
            </a:extLst>
          </p:cNvPr>
          <p:cNvSpPr/>
          <p:nvPr/>
        </p:nvSpPr>
        <p:spPr>
          <a:xfrm>
            <a:off x="2694524" y="4368779"/>
            <a:ext cx="3172876" cy="1473221"/>
          </a:xfrm>
          <a:prstGeom prst="rect">
            <a:avLst/>
          </a:prstGeom>
          <a:solidFill>
            <a:srgbClr val="0070C0"/>
          </a:solidFill>
          <a:ln w="19050">
            <a:noFill/>
          </a:ln>
        </p:spPr>
        <p:style>
          <a:lnRef idx="2">
            <a:schemeClr val="accent1"/>
          </a:lnRef>
          <a:fillRef idx="1">
            <a:schemeClr val="lt1"/>
          </a:fillRef>
          <a:effectRef idx="0">
            <a:schemeClr val="accent1"/>
          </a:effectRef>
          <a:fontRef idx="minor">
            <a:schemeClr val="dk1"/>
          </a:fontRef>
        </p:style>
        <p:txBody>
          <a:bodyPr spcFirstLastPara="0" vert="horz" wrap="square" lIns="96000" tIns="96000" rIns="96000" bIns="96000" numCol="1" spcCol="1270" anchor="ctr" anchorCtr="0">
            <a:noAutofit/>
          </a:bodyPr>
          <a:lstStyle/>
          <a:p>
            <a:pPr marL="0" marR="0" lvl="0" indent="0" algn="l" defTabSz="592652" rtl="0" eaLnBrk="1" fontAlgn="auto" latinLnBrk="0" hangingPunct="1">
              <a:lnSpc>
                <a:spcPct val="85000"/>
              </a:lnSpc>
              <a:spcBef>
                <a:spcPct val="0"/>
              </a:spcBef>
              <a:spcAft>
                <a:spcPts val="0"/>
              </a:spcAft>
              <a:buClrTx/>
              <a:buSzTx/>
              <a:buFontTx/>
              <a:buNone/>
              <a:tabLst/>
              <a:defRPr/>
            </a:pPr>
            <a:r>
              <a:rPr kumimoji="0" lang="it-IT" sz="213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UIP-like fibrotic pattern on HRCT</a:t>
            </a:r>
          </a:p>
        </p:txBody>
      </p:sp>
      <p:sp>
        <p:nvSpPr>
          <p:cNvPr id="14" name="Rectangle 13">
            <a:extLst>
              <a:ext uri="{FF2B5EF4-FFF2-40B4-BE49-F238E27FC236}">
                <a16:creationId xmlns:a16="http://schemas.microsoft.com/office/drawing/2014/main" id="{3D3D76F7-CC20-4511-9020-FA5C9C491359}"/>
              </a:ext>
            </a:extLst>
          </p:cNvPr>
          <p:cNvSpPr/>
          <p:nvPr/>
        </p:nvSpPr>
        <p:spPr>
          <a:xfrm>
            <a:off x="6038916" y="4368779"/>
            <a:ext cx="1847784" cy="1473221"/>
          </a:xfrm>
          <a:prstGeom prst="rect">
            <a:avLst/>
          </a:prstGeom>
          <a:solidFill>
            <a:schemeClr val="accent2"/>
          </a:solidFill>
          <a:ln w="19050">
            <a:noFill/>
          </a:ln>
        </p:spPr>
        <p:style>
          <a:lnRef idx="2">
            <a:schemeClr val="accent1"/>
          </a:lnRef>
          <a:fillRef idx="1">
            <a:schemeClr val="lt1"/>
          </a:fillRef>
          <a:effectRef idx="0">
            <a:schemeClr val="accent1"/>
          </a:effectRef>
          <a:fontRef idx="minor">
            <a:schemeClr val="dk1"/>
          </a:fontRef>
        </p:style>
        <p:txBody>
          <a:bodyPr spcFirstLastPara="0" vert="horz" wrap="square" lIns="96000" tIns="96000" rIns="96000" bIns="96000" numCol="1" spcCol="1270" anchor="ctr" anchorCtr="0">
            <a:noAutofit/>
          </a:bodyPr>
          <a:lstStyle/>
          <a:p>
            <a:pPr marL="0" marR="0" lvl="0" indent="0" algn="l" defTabSz="592652" rtl="0" eaLnBrk="1" fontAlgn="auto" latinLnBrk="0" hangingPunct="1">
              <a:lnSpc>
                <a:spcPct val="85000"/>
              </a:lnSpc>
              <a:spcBef>
                <a:spcPct val="0"/>
              </a:spcBef>
              <a:spcAft>
                <a:spcPts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 B</a:t>
            </a:r>
          </a:p>
          <a:p>
            <a:pPr marL="0" marR="0" lvl="0" indent="0" algn="l" defTabSz="592652" rtl="0" eaLnBrk="1" fontAlgn="auto" latinLnBrk="0" hangingPunct="1">
              <a:lnSpc>
                <a:spcPct val="85000"/>
              </a:lnSpc>
              <a:spcBef>
                <a:spcPct val="0"/>
              </a:spcBef>
              <a:spcAft>
                <a:spcPts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a:t>
            </a:r>
          </a:p>
          <a:p>
            <a:pPr marL="0" marR="0" lvl="0" indent="0" algn="l" defTabSz="592652" rtl="0" eaLnBrk="1" fontAlgn="auto" latinLnBrk="0" hangingPunct="1">
              <a:lnSpc>
                <a:spcPct val="85000"/>
              </a:lnSpc>
              <a:spcBef>
                <a:spcPct val="0"/>
              </a:spcBef>
              <a:spcAft>
                <a:spcPts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t>
            </a:r>
          </a:p>
          <a:p>
            <a:pPr marL="0" marR="0" lvl="0" indent="0" algn="l" defTabSz="592652" rtl="0" eaLnBrk="1" fontAlgn="auto" latinLnBrk="0" hangingPunct="1">
              <a:lnSpc>
                <a:spcPct val="85000"/>
              </a:lnSpc>
              <a:spcBef>
                <a:spcPct val="0"/>
              </a:spcBef>
              <a:spcAft>
                <a:spcPts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None</a:t>
            </a:r>
            <a:endPar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16961CCA-BB36-4D29-BD2B-1FA37C966A4C}"/>
              </a:ext>
            </a:extLst>
          </p:cNvPr>
          <p:cNvSpPr/>
          <p:nvPr/>
        </p:nvSpPr>
        <p:spPr>
          <a:xfrm>
            <a:off x="7886700" y="4368779"/>
            <a:ext cx="3171600" cy="1473221"/>
          </a:xfrm>
          <a:prstGeom prst="rect">
            <a:avLst/>
          </a:prstGeom>
          <a:solidFill>
            <a:srgbClr val="0070C0"/>
          </a:solidFill>
          <a:ln w="19050">
            <a:noFill/>
          </a:ln>
        </p:spPr>
        <p:style>
          <a:lnRef idx="2">
            <a:schemeClr val="accent1"/>
          </a:lnRef>
          <a:fillRef idx="1">
            <a:schemeClr val="lt1"/>
          </a:fillRef>
          <a:effectRef idx="0">
            <a:schemeClr val="accent1"/>
          </a:effectRef>
          <a:fontRef idx="minor">
            <a:schemeClr val="dk1"/>
          </a:fontRef>
        </p:style>
        <p:txBody>
          <a:bodyPr spcFirstLastPara="0" vert="horz" wrap="square" lIns="96000" tIns="96000" rIns="96000" bIns="96000" numCol="1" spcCol="1270" anchor="ctr" anchorCtr="0">
            <a:noAutofit/>
          </a:bodyPr>
          <a:lstStyle/>
          <a:p>
            <a:pPr marL="0" marR="0" lvl="0" indent="0" algn="l" defTabSz="592652" rtl="0" eaLnBrk="1" fontAlgn="auto" latinLnBrk="0" hangingPunct="1">
              <a:lnSpc>
                <a:spcPct val="85000"/>
              </a:lnSpc>
              <a:spcBef>
                <a:spcPct val="0"/>
              </a:spcBef>
              <a:spcAft>
                <a:spcPts val="0"/>
              </a:spcAft>
              <a:buClrTx/>
              <a:buSzTx/>
              <a:buFontTx/>
              <a:buNone/>
              <a:tabLst/>
              <a:defRPr/>
            </a:pPr>
            <a:r>
              <a:rPr kumimoji="0" lang="it-IT" sz="213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Other fibrotic patterns on HRCT</a:t>
            </a:r>
          </a:p>
        </p:txBody>
      </p:sp>
      <p:sp>
        <p:nvSpPr>
          <p:cNvPr id="8" name="Text Placeholder 3">
            <a:extLst>
              <a:ext uri="{FF2B5EF4-FFF2-40B4-BE49-F238E27FC236}">
                <a16:creationId xmlns:a16="http://schemas.microsoft.com/office/drawing/2014/main" id="{DAD9EA93-D0D2-4F99-AB55-8E02E6BCD53A}"/>
              </a:ext>
            </a:extLst>
          </p:cNvPr>
          <p:cNvSpPr txBox="1">
            <a:spLocks/>
          </p:cNvSpPr>
          <p:nvPr/>
        </p:nvSpPr>
        <p:spPr>
          <a:xfrm>
            <a:off x="561600" y="6038900"/>
            <a:ext cx="11105205" cy="537839"/>
          </a:xfrm>
          <a:prstGeom prst="rect">
            <a:avLst/>
          </a:prstGeom>
        </p:spPr>
        <p:txBody>
          <a:bodyPr anchor="b">
            <a:no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459" rtl="0" eaLnBrk="1" fontAlgn="auto" latinLnBrk="0" hangingPunct="1">
              <a:lnSpc>
                <a:spcPct val="100000"/>
              </a:lnSpc>
              <a:spcBef>
                <a:spcPts val="0"/>
              </a:spcBef>
              <a:spcAft>
                <a:spcPts val="0"/>
              </a:spcAft>
              <a:buClrTx/>
              <a:buSzTx/>
              <a:buFont typeface="Arial"/>
              <a:buNone/>
              <a:tabLst/>
              <a:defRPr/>
            </a:pPr>
            <a:r>
              <a:rPr kumimoji="0" lang="sv-SE" sz="1200" b="0" i="0" u="none" strike="noStrike" kern="1200" cap="none" spc="0" normalizeH="0" baseline="0" noProof="0" dirty="0">
                <a:ln>
                  <a:noFill/>
                </a:ln>
                <a:solidFill>
                  <a:srgbClr val="001E55"/>
                </a:solidFill>
                <a:effectLst/>
                <a:uLnTx/>
                <a:uFillTx/>
                <a:latin typeface="Arial"/>
                <a:ea typeface="+mn-ea"/>
                <a:cs typeface="Arial"/>
              </a:rPr>
              <a:t>Flaherty KR et al. N Engl J Med 2019;381:1718-27. </a:t>
            </a:r>
            <a:endParaRPr kumimoji="0" lang="en-GB" sz="1200" b="0" i="0" u="none" strike="noStrike" kern="1200" cap="none" spc="0" normalizeH="0" baseline="0" noProof="0" dirty="0">
              <a:ln>
                <a:noFill/>
              </a:ln>
              <a:solidFill>
                <a:srgbClr val="001E55"/>
              </a:solidFill>
              <a:effectLst/>
              <a:uLnTx/>
              <a:uFillTx/>
              <a:latin typeface="Arial"/>
              <a:ea typeface="+mn-ea"/>
              <a:cs typeface="Arial"/>
            </a:endParaRPr>
          </a:p>
        </p:txBody>
      </p:sp>
    </p:spTree>
    <p:extLst>
      <p:ext uri="{BB962C8B-B14F-4D97-AF65-F5344CB8AC3E}">
        <p14:creationId xmlns:p14="http://schemas.microsoft.com/office/powerpoint/2010/main" val="2881901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EE5295-8D0F-487D-9E9B-88A3DBAD45C3}"/>
              </a:ext>
            </a:extLst>
          </p:cNvPr>
          <p:cNvPicPr>
            <a:picLocks noChangeAspect="1"/>
          </p:cNvPicPr>
          <p:nvPr/>
        </p:nvPicPr>
        <p:blipFill>
          <a:blip r:embed="rId2"/>
          <a:stretch>
            <a:fillRect/>
          </a:stretch>
        </p:blipFill>
        <p:spPr>
          <a:xfrm>
            <a:off x="814388" y="3954658"/>
            <a:ext cx="9133654" cy="2629762"/>
          </a:xfrm>
          <a:prstGeom prst="rect">
            <a:avLst/>
          </a:prstGeom>
        </p:spPr>
      </p:pic>
      <p:pic>
        <p:nvPicPr>
          <p:cNvPr id="7" name="Picture 6">
            <a:extLst>
              <a:ext uri="{FF2B5EF4-FFF2-40B4-BE49-F238E27FC236}">
                <a16:creationId xmlns:a16="http://schemas.microsoft.com/office/drawing/2014/main" id="{1E12B096-F689-491B-803F-F74ACB20D1DF}"/>
              </a:ext>
            </a:extLst>
          </p:cNvPr>
          <p:cNvPicPr>
            <a:picLocks noChangeAspect="1"/>
          </p:cNvPicPr>
          <p:nvPr/>
        </p:nvPicPr>
        <p:blipFill>
          <a:blip r:embed="rId3"/>
          <a:stretch>
            <a:fillRect/>
          </a:stretch>
        </p:blipFill>
        <p:spPr>
          <a:xfrm>
            <a:off x="814388" y="987254"/>
            <a:ext cx="9133654" cy="2967404"/>
          </a:xfrm>
          <a:prstGeom prst="rect">
            <a:avLst/>
          </a:prstGeom>
        </p:spPr>
      </p:pic>
      <p:sp>
        <p:nvSpPr>
          <p:cNvPr id="8" name="Title 1">
            <a:extLst>
              <a:ext uri="{FF2B5EF4-FFF2-40B4-BE49-F238E27FC236}">
                <a16:creationId xmlns:a16="http://schemas.microsoft.com/office/drawing/2014/main" id="{39C9EBE0-B691-4531-A7D2-16F82A0E8057}"/>
              </a:ext>
            </a:extLst>
          </p:cNvPr>
          <p:cNvSpPr txBox="1">
            <a:spLocks/>
          </p:cNvSpPr>
          <p:nvPr/>
        </p:nvSpPr>
        <p:spPr>
          <a:xfrm>
            <a:off x="609600" y="161166"/>
            <a:ext cx="10972800" cy="681899"/>
          </a:xfrm>
          <a:prstGeom prst="rect">
            <a:avLst/>
          </a:prstGeom>
        </p:spPr>
        <p:txBody>
          <a:bodyPr vert="horz" lIns="0" tIns="0" rIns="0" bIns="0" rtlCol="0" anchor="b">
            <a:normAutofit/>
          </a:bodyPr>
          <a:lstStyle>
            <a:lvl1pPr algn="l" defTabSz="609427" rtl="0" eaLnBrk="1" latinLnBrk="0" hangingPunct="1">
              <a:spcBef>
                <a:spcPct val="0"/>
              </a:spcBef>
              <a:buNone/>
              <a:defRPr sz="3200" b="1" kern="1200">
                <a:solidFill>
                  <a:schemeClr val="accent2"/>
                </a:solidFill>
                <a:latin typeface="Arial"/>
                <a:ea typeface="+mj-ea"/>
                <a:cs typeface="Arial"/>
              </a:defRPr>
            </a:lvl1pPr>
          </a:lstStyle>
          <a:p>
            <a:pPr algn="ctr"/>
            <a:r>
              <a:rPr lang="en-GB" dirty="0"/>
              <a:t>Ch</a:t>
            </a:r>
            <a:r>
              <a:rPr lang="en-US" dirty="0" err="1"/>
              <a:t>ức</a:t>
            </a:r>
            <a:r>
              <a:rPr lang="en-US" dirty="0"/>
              <a:t> </a:t>
            </a:r>
            <a:r>
              <a:rPr lang="en-US" dirty="0" err="1"/>
              <a:t>năng</a:t>
            </a:r>
            <a:r>
              <a:rPr lang="en-US" dirty="0"/>
              <a:t> </a:t>
            </a:r>
            <a:r>
              <a:rPr lang="en-US" dirty="0" err="1"/>
              <a:t>phổi</a:t>
            </a:r>
            <a:r>
              <a:rPr lang="en-US" dirty="0"/>
              <a:t> ở BN </a:t>
            </a:r>
            <a:r>
              <a:rPr lang="en-US" dirty="0" err="1"/>
              <a:t>điều</a:t>
            </a:r>
            <a:r>
              <a:rPr lang="en-US" dirty="0"/>
              <a:t> </a:t>
            </a:r>
            <a:r>
              <a:rPr lang="en-US" dirty="0" err="1"/>
              <a:t>trị</a:t>
            </a:r>
            <a:r>
              <a:rPr lang="en-US" dirty="0"/>
              <a:t> </a:t>
            </a:r>
            <a:r>
              <a:rPr lang="en-US" dirty="0" err="1"/>
              <a:t>với</a:t>
            </a:r>
            <a:r>
              <a:rPr lang="en-US" dirty="0"/>
              <a:t> </a:t>
            </a:r>
            <a:r>
              <a:rPr lang="en-US" dirty="0" err="1"/>
              <a:t>nintedanib</a:t>
            </a:r>
            <a:endParaRPr lang="en-GB" dirty="0"/>
          </a:p>
        </p:txBody>
      </p:sp>
      <p:sp>
        <p:nvSpPr>
          <p:cNvPr id="9" name="TextBox 8">
            <a:extLst>
              <a:ext uri="{FF2B5EF4-FFF2-40B4-BE49-F238E27FC236}">
                <a16:creationId xmlns:a16="http://schemas.microsoft.com/office/drawing/2014/main" id="{A20D444E-AE6D-41D1-9EA4-72AE36AFE9AB}"/>
              </a:ext>
            </a:extLst>
          </p:cNvPr>
          <p:cNvSpPr txBox="1"/>
          <p:nvPr/>
        </p:nvSpPr>
        <p:spPr>
          <a:xfrm>
            <a:off x="7479840" y="6428720"/>
            <a:ext cx="6093372" cy="246221"/>
          </a:xfrm>
          <a:prstGeom prst="rect">
            <a:avLst/>
          </a:prstGeom>
          <a:noFill/>
        </p:spPr>
        <p:txBody>
          <a:bodyPr wrap="square">
            <a:spAutoFit/>
          </a:bodyPr>
          <a:lstStyle/>
          <a:p>
            <a:r>
              <a:rPr lang="vi-VN" sz="1000" dirty="0"/>
              <a:t>Lung India . Jan-Feb 2022;39(1):27-33. doi: 10.4103/lungindia.lungindia_393_21</a:t>
            </a:r>
          </a:p>
        </p:txBody>
      </p:sp>
      <p:sp>
        <p:nvSpPr>
          <p:cNvPr id="10" name="Rectangle: Rounded Corners 9">
            <a:extLst>
              <a:ext uri="{FF2B5EF4-FFF2-40B4-BE49-F238E27FC236}">
                <a16:creationId xmlns:a16="http://schemas.microsoft.com/office/drawing/2014/main" id="{FD30D6C5-97B7-48C0-9747-7BC171C2360C}"/>
              </a:ext>
            </a:extLst>
          </p:cNvPr>
          <p:cNvSpPr/>
          <p:nvPr/>
        </p:nvSpPr>
        <p:spPr>
          <a:xfrm>
            <a:off x="7479840" y="1986455"/>
            <a:ext cx="2468202" cy="740979"/>
          </a:xfrm>
          <a:prstGeom prst="roundRect">
            <a:avLst/>
          </a:prstGeom>
          <a:noFill/>
          <a:ln w="57150">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vi-VN"/>
          </a:p>
        </p:txBody>
      </p:sp>
      <p:sp>
        <p:nvSpPr>
          <p:cNvPr id="11" name="Rectangle: Rounded Corners 10">
            <a:extLst>
              <a:ext uri="{FF2B5EF4-FFF2-40B4-BE49-F238E27FC236}">
                <a16:creationId xmlns:a16="http://schemas.microsoft.com/office/drawing/2014/main" id="{237EDA7F-F74B-4920-B82E-316D4BCDABFB}"/>
              </a:ext>
            </a:extLst>
          </p:cNvPr>
          <p:cNvSpPr/>
          <p:nvPr/>
        </p:nvSpPr>
        <p:spPr>
          <a:xfrm>
            <a:off x="8371490" y="4703640"/>
            <a:ext cx="1418896" cy="830057"/>
          </a:xfrm>
          <a:prstGeom prst="roundRect">
            <a:avLst/>
          </a:prstGeom>
          <a:noFill/>
          <a:ln w="57150">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571842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E148F3A8-E3B5-449C-A7F4-91D3C07FAEF3}"/>
              </a:ext>
            </a:extLst>
          </p:cNvPr>
          <p:cNvGrpSpPr/>
          <p:nvPr/>
        </p:nvGrpSpPr>
        <p:grpSpPr>
          <a:xfrm>
            <a:off x="7572087" y="4113855"/>
            <a:ext cx="2956877" cy="1708448"/>
            <a:chOff x="1588772" y="4349951"/>
            <a:chExt cx="2956877" cy="1708448"/>
          </a:xfrm>
        </p:grpSpPr>
        <p:cxnSp>
          <p:nvCxnSpPr>
            <p:cNvPr id="43" name="Straight Connector 42">
              <a:extLst>
                <a:ext uri="{FF2B5EF4-FFF2-40B4-BE49-F238E27FC236}">
                  <a16:creationId xmlns:a16="http://schemas.microsoft.com/office/drawing/2014/main" id="{C67522F0-9B84-4941-80E3-BD2F52A27F49}"/>
                </a:ext>
              </a:extLst>
            </p:cNvPr>
            <p:cNvCxnSpPr/>
            <p:nvPr/>
          </p:nvCxnSpPr>
          <p:spPr>
            <a:xfrm>
              <a:off x="4545649" y="4349951"/>
              <a:ext cx="0" cy="61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BD5AD9C6-C19A-4B8D-85B6-43B69DFDBA3E}"/>
                </a:ext>
              </a:extLst>
            </p:cNvPr>
            <p:cNvCxnSpPr/>
            <p:nvPr/>
          </p:nvCxnSpPr>
          <p:spPr>
            <a:xfrm>
              <a:off x="1588772" y="4349951"/>
              <a:ext cx="0" cy="61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0442BE95-E7EC-480B-AB7D-DCDB2AED4CD5}"/>
                </a:ext>
              </a:extLst>
            </p:cNvPr>
            <p:cNvCxnSpPr/>
            <p:nvPr/>
          </p:nvCxnSpPr>
          <p:spPr>
            <a:xfrm>
              <a:off x="1588772" y="4978400"/>
              <a:ext cx="295687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47F1043C-E095-429D-956C-D9523D1CEC68}"/>
                </a:ext>
              </a:extLst>
            </p:cNvPr>
            <p:cNvCxnSpPr>
              <a:cxnSpLocks/>
            </p:cNvCxnSpPr>
            <p:nvPr/>
          </p:nvCxnSpPr>
          <p:spPr>
            <a:xfrm flipH="1">
              <a:off x="3074143" y="4978399"/>
              <a:ext cx="0" cy="1080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F485AA90-E46C-4063-A0ED-5172D6B81A29}"/>
              </a:ext>
            </a:extLst>
          </p:cNvPr>
          <p:cNvGrpSpPr/>
          <p:nvPr/>
        </p:nvGrpSpPr>
        <p:grpSpPr>
          <a:xfrm>
            <a:off x="1588772" y="4080804"/>
            <a:ext cx="2956877" cy="1708448"/>
            <a:chOff x="1588772" y="4449104"/>
            <a:chExt cx="2956877" cy="1708448"/>
          </a:xfrm>
        </p:grpSpPr>
        <p:cxnSp>
          <p:nvCxnSpPr>
            <p:cNvPr id="8" name="Straight Connector 7">
              <a:extLst>
                <a:ext uri="{FF2B5EF4-FFF2-40B4-BE49-F238E27FC236}">
                  <a16:creationId xmlns:a16="http://schemas.microsoft.com/office/drawing/2014/main" id="{FC576231-8492-41A4-9888-3C0D49279CCA}"/>
                </a:ext>
              </a:extLst>
            </p:cNvPr>
            <p:cNvCxnSpPr>
              <a:stCxn id="25" idx="2"/>
            </p:cNvCxnSpPr>
            <p:nvPr/>
          </p:nvCxnSpPr>
          <p:spPr>
            <a:xfrm>
              <a:off x="4545649" y="4482155"/>
              <a:ext cx="0" cy="61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5B959AEB-A79C-4CAD-9E67-B4F4F7C0F20A}"/>
                </a:ext>
              </a:extLst>
            </p:cNvPr>
            <p:cNvCxnSpPr/>
            <p:nvPr/>
          </p:nvCxnSpPr>
          <p:spPr>
            <a:xfrm>
              <a:off x="1588772" y="4449104"/>
              <a:ext cx="0" cy="61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D311B9B-B951-4C6D-BCC3-B3F077460223}"/>
                </a:ext>
              </a:extLst>
            </p:cNvPr>
            <p:cNvCxnSpPr/>
            <p:nvPr/>
          </p:nvCxnSpPr>
          <p:spPr>
            <a:xfrm>
              <a:off x="1588772" y="5077553"/>
              <a:ext cx="295687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8B65AB4-1B59-40E8-B5B0-489427052C5A}"/>
                </a:ext>
              </a:extLst>
            </p:cNvPr>
            <p:cNvCxnSpPr>
              <a:cxnSpLocks/>
            </p:cNvCxnSpPr>
            <p:nvPr/>
          </p:nvCxnSpPr>
          <p:spPr>
            <a:xfrm flipH="1">
              <a:off x="3074143" y="5077552"/>
              <a:ext cx="0" cy="1080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2" name="Textfeld 21"/>
          <p:cNvSpPr txBox="1"/>
          <p:nvPr/>
        </p:nvSpPr>
        <p:spPr>
          <a:xfrm>
            <a:off x="7031063" y="3051906"/>
            <a:ext cx="4104000" cy="338554"/>
          </a:xfrm>
          <a:prstGeom prst="rect">
            <a:avLst/>
          </a:prstGeom>
          <a:solidFill>
            <a:srgbClr val="5EC8DA"/>
          </a:solidFill>
          <a:ln>
            <a:solidFill>
              <a:srgbClr val="5EC8DA"/>
            </a:solidFill>
          </a:ln>
        </p:spPr>
        <p:txBody>
          <a:bodyPr wrap="square" rtlCol="0">
            <a:spAutoFit/>
          </a:bodyPr>
          <a:lstStyle/>
          <a:p>
            <a:pPr marL="0" marR="0" lvl="0" indent="0" algn="ctr" defTabSz="1213628"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Placebo (n=331)</a:t>
            </a:r>
          </a:p>
        </p:txBody>
      </p:sp>
      <p:sp>
        <p:nvSpPr>
          <p:cNvPr id="23" name="Textfeld 22"/>
          <p:cNvSpPr txBox="1"/>
          <p:nvPr/>
        </p:nvSpPr>
        <p:spPr>
          <a:xfrm>
            <a:off x="1043960" y="3051906"/>
            <a:ext cx="4104000" cy="338554"/>
          </a:xfrm>
          <a:prstGeom prst="rect">
            <a:avLst/>
          </a:prstGeom>
          <a:solidFill>
            <a:schemeClr val="accent2"/>
          </a:solidFill>
          <a:ln>
            <a:solidFill>
              <a:schemeClr val="accent2"/>
            </a:solidFill>
          </a:ln>
        </p:spPr>
        <p:txBody>
          <a:bodyPr wrap="square" lIns="96000" rIns="96000" rtlCol="0">
            <a:spAutoFit/>
          </a:bodyPr>
          <a:lstStyle/>
          <a:p>
            <a:pPr marL="0" marR="0" lvl="0" indent="0" algn="ctr" defTabSz="1213628"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Nintedanib 150 mg bid (n=332)</a:t>
            </a:r>
          </a:p>
        </p:txBody>
      </p:sp>
      <p:sp>
        <p:nvSpPr>
          <p:cNvPr id="24" name="Textfeld 23"/>
          <p:cNvSpPr txBox="1"/>
          <p:nvPr/>
        </p:nvSpPr>
        <p:spPr>
          <a:xfrm>
            <a:off x="148773" y="3762155"/>
            <a:ext cx="2880000" cy="720000"/>
          </a:xfrm>
          <a:prstGeom prst="rect">
            <a:avLst/>
          </a:prstGeom>
          <a:solidFill>
            <a:schemeClr val="accent2"/>
          </a:solidFill>
          <a:ln>
            <a:solidFill>
              <a:schemeClr val="accent2"/>
            </a:solidFill>
          </a:ln>
        </p:spPr>
        <p:txBody>
          <a:bodyPr wrap="square" lIns="36000" rIns="36000" rtlCol="0" anchor="ctr">
            <a:noAutofit/>
          </a:bodyPr>
          <a:lstStyle>
            <a:defPPr>
              <a:defRPr lang="en-US"/>
            </a:defPPr>
            <a:lvl1pPr algn="ctr" defTabSz="1213688" fontAlgn="base">
              <a:spcBef>
                <a:spcPct val="0"/>
              </a:spcBef>
              <a:spcAft>
                <a:spcPct val="0"/>
              </a:spcAft>
              <a:defRPr sz="1600" b="1">
                <a:solidFill>
                  <a:schemeClr val="bg1"/>
                </a:solidFill>
                <a:latin typeface="Arial" panose="020B0604020202020204" pitchFamily="34" charset="0"/>
                <a:cs typeface="Arial" panose="020B0604020202020204" pitchFamily="34" charset="0"/>
              </a:defRPr>
            </a:lvl1pPr>
          </a:lstStyle>
          <a:p>
            <a:pPr marL="0" marR="0" lvl="0" indent="0" algn="ctr" defTabSz="1213628"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Did not prematurely discontinue study drug (n=252)</a:t>
            </a:r>
          </a:p>
        </p:txBody>
      </p:sp>
      <p:sp>
        <p:nvSpPr>
          <p:cNvPr id="25" name="Textfeld 24"/>
          <p:cNvSpPr txBox="1"/>
          <p:nvPr/>
        </p:nvSpPr>
        <p:spPr>
          <a:xfrm>
            <a:off x="3105649" y="3762155"/>
            <a:ext cx="2880000" cy="720000"/>
          </a:xfrm>
          <a:prstGeom prst="rect">
            <a:avLst/>
          </a:prstGeom>
          <a:solidFill>
            <a:schemeClr val="accent2"/>
          </a:solidFill>
          <a:ln>
            <a:solidFill>
              <a:schemeClr val="accent2"/>
            </a:solidFill>
          </a:ln>
        </p:spPr>
        <p:txBody>
          <a:bodyPr wrap="square" rIns="96000" rtlCol="0" anchor="ctr">
            <a:noAutofit/>
          </a:bodyPr>
          <a:lstStyle/>
          <a:p>
            <a:pPr marL="0" marR="0" lvl="0" indent="0" algn="ctr" defTabSz="1213628"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Prematurely discontinued study drug (n=80)</a:t>
            </a:r>
          </a:p>
        </p:txBody>
      </p:sp>
      <p:sp>
        <p:nvSpPr>
          <p:cNvPr id="33" name="Textfeld 32"/>
          <p:cNvSpPr txBox="1"/>
          <p:nvPr/>
        </p:nvSpPr>
        <p:spPr>
          <a:xfrm>
            <a:off x="6062525" y="3762155"/>
            <a:ext cx="2988000" cy="720000"/>
          </a:xfrm>
          <a:prstGeom prst="rect">
            <a:avLst/>
          </a:prstGeom>
          <a:solidFill>
            <a:srgbClr val="5EC8DA"/>
          </a:solidFill>
          <a:ln>
            <a:solidFill>
              <a:srgbClr val="5EC8DA"/>
            </a:solidFill>
          </a:ln>
        </p:spPr>
        <p:txBody>
          <a:bodyPr wrap="square" rtlCol="0" anchor="ctr">
            <a:noAutofit/>
          </a:bodyPr>
          <a:lstStyle/>
          <a:p>
            <a:pPr marL="0" marR="0" lvl="0" indent="0" algn="ctr" defTabSz="1213628"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Did not prematurely discontinue study drug (n=282)</a:t>
            </a:r>
          </a:p>
        </p:txBody>
      </p:sp>
      <p:sp>
        <p:nvSpPr>
          <p:cNvPr id="34" name="Textfeld 33"/>
          <p:cNvSpPr txBox="1"/>
          <p:nvPr/>
        </p:nvSpPr>
        <p:spPr>
          <a:xfrm>
            <a:off x="9127403" y="3762155"/>
            <a:ext cx="2880000" cy="720000"/>
          </a:xfrm>
          <a:prstGeom prst="rect">
            <a:avLst/>
          </a:prstGeom>
          <a:solidFill>
            <a:srgbClr val="5EC8DA"/>
          </a:solidFill>
          <a:ln>
            <a:solidFill>
              <a:srgbClr val="5EC8DA"/>
            </a:solidFill>
          </a:ln>
        </p:spPr>
        <p:txBody>
          <a:bodyPr wrap="square" rIns="96000" rtlCol="0" anchor="ctr">
            <a:noAutofit/>
          </a:bodyPr>
          <a:lstStyle/>
          <a:p>
            <a:pPr marL="0" marR="0" lvl="0" indent="0" algn="ctr" defTabSz="1213628"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Prematurely discontinued study drug (n=49)</a:t>
            </a:r>
          </a:p>
        </p:txBody>
      </p:sp>
      <p:cxnSp>
        <p:nvCxnSpPr>
          <p:cNvPr id="9" name="Connector: Elbow 8">
            <a:extLst>
              <a:ext uri="{FF2B5EF4-FFF2-40B4-BE49-F238E27FC236}">
                <a16:creationId xmlns:a16="http://schemas.microsoft.com/office/drawing/2014/main" id="{363129B8-0A0B-4685-AFEA-40C2202A97B1}"/>
              </a:ext>
            </a:extLst>
          </p:cNvPr>
          <p:cNvCxnSpPr>
            <a:cxnSpLocks/>
            <a:stCxn id="22" idx="2"/>
            <a:endCxn id="33" idx="0"/>
          </p:cNvCxnSpPr>
          <p:nvPr/>
        </p:nvCxnSpPr>
        <p:spPr>
          <a:xfrm rot="5400000">
            <a:off x="8133947" y="2813038"/>
            <a:ext cx="371695" cy="1526538"/>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4A831908-201C-4A5F-B93C-66C7B0C40AD9}"/>
              </a:ext>
            </a:extLst>
          </p:cNvPr>
          <p:cNvCxnSpPr>
            <a:cxnSpLocks/>
            <a:stCxn id="22" idx="2"/>
            <a:endCxn id="34" idx="0"/>
          </p:cNvCxnSpPr>
          <p:nvPr/>
        </p:nvCxnSpPr>
        <p:spPr>
          <a:xfrm rot="16200000" flipH="1">
            <a:off x="9639386" y="2834137"/>
            <a:ext cx="371695" cy="148434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B532B203-F566-416C-BF18-B2661F5D4392}"/>
              </a:ext>
            </a:extLst>
          </p:cNvPr>
          <p:cNvCxnSpPr>
            <a:cxnSpLocks/>
            <a:stCxn id="23" idx="2"/>
            <a:endCxn id="25" idx="0"/>
          </p:cNvCxnSpPr>
          <p:nvPr/>
        </p:nvCxnSpPr>
        <p:spPr>
          <a:xfrm rot="16200000" flipH="1">
            <a:off x="3634957" y="2851462"/>
            <a:ext cx="371695" cy="144968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D2C5D413-82EB-4719-BBAF-6C9456A731BA}"/>
              </a:ext>
            </a:extLst>
          </p:cNvPr>
          <p:cNvCxnSpPr>
            <a:cxnSpLocks/>
            <a:stCxn id="23" idx="2"/>
            <a:endCxn id="24" idx="0"/>
          </p:cNvCxnSpPr>
          <p:nvPr/>
        </p:nvCxnSpPr>
        <p:spPr>
          <a:xfrm rot="5400000">
            <a:off x="2156520" y="2822714"/>
            <a:ext cx="371695" cy="1507187"/>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BCCF320D-9C5D-46C7-A0FE-1F6C45D4B84A}"/>
              </a:ext>
            </a:extLst>
          </p:cNvPr>
          <p:cNvCxnSpPr>
            <a:cxnSpLocks/>
            <a:stCxn id="36" idx="2"/>
            <a:endCxn id="22" idx="0"/>
          </p:cNvCxnSpPr>
          <p:nvPr/>
        </p:nvCxnSpPr>
        <p:spPr>
          <a:xfrm rot="16200000" flipH="1">
            <a:off x="7449984" y="1418826"/>
            <a:ext cx="332689" cy="2933469"/>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id="{136647F1-A762-436B-B968-4A4ED090B8FE}"/>
              </a:ext>
            </a:extLst>
          </p:cNvPr>
          <p:cNvCxnSpPr>
            <a:cxnSpLocks/>
            <a:stCxn id="36" idx="2"/>
            <a:endCxn id="23" idx="0"/>
          </p:cNvCxnSpPr>
          <p:nvPr/>
        </p:nvCxnSpPr>
        <p:spPr>
          <a:xfrm rot="5400000">
            <a:off x="4456433" y="1358744"/>
            <a:ext cx="332689" cy="305363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0A50B50-F5CF-4D13-BCA8-849ED3C68034}"/>
              </a:ext>
            </a:extLst>
          </p:cNvPr>
          <p:cNvSpPr txBox="1"/>
          <p:nvPr/>
        </p:nvSpPr>
        <p:spPr>
          <a:xfrm>
            <a:off x="609599" y="5805072"/>
            <a:ext cx="4748167" cy="338554"/>
          </a:xfrm>
          <a:prstGeom prst="rect">
            <a:avLst/>
          </a:prstGeom>
          <a:solidFill>
            <a:schemeClr val="accent2"/>
          </a:solidFill>
          <a:ln>
            <a:solidFill>
              <a:schemeClr val="accent2"/>
            </a:solidFill>
          </a:ln>
        </p:spPr>
        <p:txBody>
          <a:bodyPr wrap="square" rtlCol="0" anchor="ctr">
            <a:spAutoFit/>
          </a:bodyPr>
          <a:lstStyle/>
          <a:p>
            <a:pPr marL="0" marR="0" lvl="0" indent="0" algn="ctr" defTabSz="1213628"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Completed 52 weeks’ observation time (n=314)</a:t>
            </a:r>
          </a:p>
        </p:txBody>
      </p:sp>
      <p:sp>
        <p:nvSpPr>
          <p:cNvPr id="40" name="TextBox 39">
            <a:extLst>
              <a:ext uri="{FF2B5EF4-FFF2-40B4-BE49-F238E27FC236}">
                <a16:creationId xmlns:a16="http://schemas.microsoft.com/office/drawing/2014/main" id="{2DF1C5D1-14C3-49D6-A2C4-826C5E880103}"/>
              </a:ext>
            </a:extLst>
          </p:cNvPr>
          <p:cNvSpPr txBox="1"/>
          <p:nvPr/>
        </p:nvSpPr>
        <p:spPr>
          <a:xfrm>
            <a:off x="3485177" y="4821559"/>
            <a:ext cx="2374091" cy="830997"/>
          </a:xfrm>
          <a:prstGeom prst="rect">
            <a:avLst/>
          </a:prstGeom>
          <a:solidFill>
            <a:schemeClr val="accent2"/>
          </a:solidFill>
          <a:ln>
            <a:solidFill>
              <a:schemeClr val="accent2"/>
            </a:solidFill>
          </a:ln>
        </p:spPr>
        <p:txBody>
          <a:bodyPr wrap="square" rtlCol="0" anchor="ctr">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Did not complete 52 weeks’ observation time (n=18)</a:t>
            </a:r>
          </a:p>
        </p:txBody>
      </p:sp>
      <p:sp>
        <p:nvSpPr>
          <p:cNvPr id="64" name="TextBox 63">
            <a:extLst>
              <a:ext uri="{FF2B5EF4-FFF2-40B4-BE49-F238E27FC236}">
                <a16:creationId xmlns:a16="http://schemas.microsoft.com/office/drawing/2014/main" id="{DBB20602-B5B4-4EC9-BE88-E02B62F54FFA}"/>
              </a:ext>
            </a:extLst>
          </p:cNvPr>
          <p:cNvSpPr txBox="1"/>
          <p:nvPr/>
        </p:nvSpPr>
        <p:spPr>
          <a:xfrm>
            <a:off x="6588154" y="5805072"/>
            <a:ext cx="4843236" cy="338554"/>
          </a:xfrm>
          <a:prstGeom prst="rect">
            <a:avLst/>
          </a:prstGeom>
          <a:solidFill>
            <a:srgbClr val="5EC8DA"/>
          </a:solidFill>
          <a:ln>
            <a:solidFill>
              <a:srgbClr val="5EC8DA"/>
            </a:solidFill>
          </a:ln>
        </p:spPr>
        <p:txBody>
          <a:bodyPr wrap="square" rtlCol="0" anchor="ctr">
            <a:spAutoFit/>
          </a:bodyPr>
          <a:lstStyle/>
          <a:p>
            <a:pPr marL="0" marR="0" lvl="0" indent="0" algn="ctr" defTabSz="1213628"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Completed 52 weeks’ observation time (n=311)</a:t>
            </a:r>
          </a:p>
        </p:txBody>
      </p:sp>
      <p:cxnSp>
        <p:nvCxnSpPr>
          <p:cNvPr id="68" name="Straight Connector 67">
            <a:extLst>
              <a:ext uri="{FF2B5EF4-FFF2-40B4-BE49-F238E27FC236}">
                <a16:creationId xmlns:a16="http://schemas.microsoft.com/office/drawing/2014/main" id="{EF88E82F-37AF-4B94-B337-52AD5A5B8AB5}"/>
              </a:ext>
            </a:extLst>
          </p:cNvPr>
          <p:cNvCxnSpPr>
            <a:cxnSpLocks/>
          </p:cNvCxnSpPr>
          <p:nvPr/>
        </p:nvCxnSpPr>
        <p:spPr>
          <a:xfrm>
            <a:off x="9051035" y="5227231"/>
            <a:ext cx="39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feld 16">
            <a:extLst>
              <a:ext uri="{FF2B5EF4-FFF2-40B4-BE49-F238E27FC236}">
                <a16:creationId xmlns:a16="http://schemas.microsoft.com/office/drawing/2014/main" id="{C6A79D1F-7C41-4859-BFD8-9517908092E6}"/>
              </a:ext>
            </a:extLst>
          </p:cNvPr>
          <p:cNvSpPr txBox="1"/>
          <p:nvPr/>
        </p:nvSpPr>
        <p:spPr>
          <a:xfrm>
            <a:off x="5020864" y="1222771"/>
            <a:ext cx="2257459" cy="338554"/>
          </a:xfrm>
          <a:prstGeom prst="rect">
            <a:avLst/>
          </a:prstGeom>
          <a:solidFill>
            <a:schemeClr val="bg1">
              <a:lumMod val="85000"/>
            </a:schemeClr>
          </a:solidFill>
          <a:ln>
            <a:solidFill>
              <a:schemeClr val="bg1">
                <a:lumMod val="85000"/>
              </a:schemeClr>
            </a:solidFill>
          </a:ln>
        </p:spPr>
        <p:txBody>
          <a:bodyPr wrap="square" rtlCol="0">
            <a:spAutoFit/>
          </a:bodyPr>
          <a:lstStyle/>
          <a:p>
            <a:pPr marL="0" marR="0" lvl="0" indent="0" algn="ctr" defTabSz="1213628"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Screened (n=1010)</a:t>
            </a:r>
          </a:p>
        </p:txBody>
      </p:sp>
      <p:sp>
        <p:nvSpPr>
          <p:cNvPr id="36" name="Textfeld 18">
            <a:extLst>
              <a:ext uri="{FF2B5EF4-FFF2-40B4-BE49-F238E27FC236}">
                <a16:creationId xmlns:a16="http://schemas.microsoft.com/office/drawing/2014/main" id="{98339467-A80F-4FEC-8CA6-63F436C186D1}"/>
              </a:ext>
            </a:extLst>
          </p:cNvPr>
          <p:cNvSpPr txBox="1"/>
          <p:nvPr/>
        </p:nvSpPr>
        <p:spPr>
          <a:xfrm>
            <a:off x="5020864" y="2380663"/>
            <a:ext cx="2257459" cy="338554"/>
          </a:xfrm>
          <a:prstGeom prst="rect">
            <a:avLst/>
          </a:prstGeom>
          <a:solidFill>
            <a:schemeClr val="bg1">
              <a:lumMod val="85000"/>
            </a:schemeClr>
          </a:solidFill>
          <a:ln>
            <a:solidFill>
              <a:schemeClr val="bg1">
                <a:lumMod val="85000"/>
              </a:schemeClr>
            </a:solidFill>
          </a:ln>
        </p:spPr>
        <p:txBody>
          <a:bodyPr wrap="square" rtlCol="0">
            <a:spAutoFit/>
          </a:bodyPr>
          <a:lstStyle>
            <a:defPPr>
              <a:defRPr lang="de-DE"/>
            </a:defPPr>
            <a:lvl1pPr>
              <a:defRPr>
                <a:latin typeface="BISansCond" panose="02000006050000020004" pitchFamily="2" charset="0"/>
              </a:defRPr>
            </a:lvl1pPr>
          </a:lstStyle>
          <a:p>
            <a:pPr marL="0" marR="0" lvl="0" indent="0" algn="ctr" defTabSz="1213628"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Treated (n=663)</a:t>
            </a:r>
          </a:p>
        </p:txBody>
      </p:sp>
      <p:cxnSp>
        <p:nvCxnSpPr>
          <p:cNvPr id="37" name="Straight Connector 36">
            <a:extLst>
              <a:ext uri="{FF2B5EF4-FFF2-40B4-BE49-F238E27FC236}">
                <a16:creationId xmlns:a16="http://schemas.microsoft.com/office/drawing/2014/main" id="{64ED559C-BC58-4871-98D1-90F7745950F3}"/>
              </a:ext>
            </a:extLst>
          </p:cNvPr>
          <p:cNvCxnSpPr>
            <a:cxnSpLocks/>
            <a:stCxn id="36" idx="0"/>
            <a:endCxn id="35" idx="2"/>
          </p:cNvCxnSpPr>
          <p:nvPr/>
        </p:nvCxnSpPr>
        <p:spPr>
          <a:xfrm flipV="1">
            <a:off x="6149594" y="1561325"/>
            <a:ext cx="0" cy="8193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feld 17">
            <a:extLst>
              <a:ext uri="{FF2B5EF4-FFF2-40B4-BE49-F238E27FC236}">
                <a16:creationId xmlns:a16="http://schemas.microsoft.com/office/drawing/2014/main" id="{C4F00427-94A6-44BF-83B5-62C21A415D3D}"/>
              </a:ext>
            </a:extLst>
          </p:cNvPr>
          <p:cNvSpPr txBox="1"/>
          <p:nvPr/>
        </p:nvSpPr>
        <p:spPr>
          <a:xfrm>
            <a:off x="5051378" y="1801716"/>
            <a:ext cx="2196434" cy="338554"/>
          </a:xfrm>
          <a:prstGeom prst="rect">
            <a:avLst/>
          </a:prstGeom>
          <a:solidFill>
            <a:schemeClr val="bg1">
              <a:lumMod val="85000"/>
            </a:schemeClr>
          </a:solidFill>
          <a:ln>
            <a:solidFill>
              <a:schemeClr val="bg1">
                <a:lumMod val="85000"/>
              </a:schemeClr>
            </a:solidFill>
          </a:ln>
        </p:spPr>
        <p:txBody>
          <a:bodyPr wrap="none" rtlCol="0">
            <a:spAutoFit/>
          </a:bodyPr>
          <a:lstStyle>
            <a:defPPr>
              <a:defRPr lang="de-DE"/>
            </a:defPPr>
            <a:lvl1pPr>
              <a:defRPr>
                <a:latin typeface="BISansCond" panose="02000006050000020004" pitchFamily="2" charset="0"/>
              </a:defRPr>
            </a:lvl1pPr>
          </a:lstStyle>
          <a:p>
            <a:pPr marL="0" marR="0" lvl="0" indent="0" algn="ctr" defTabSz="1213628"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Randomised (n=663)</a:t>
            </a:r>
          </a:p>
        </p:txBody>
      </p:sp>
      <p:cxnSp>
        <p:nvCxnSpPr>
          <p:cNvPr id="53" name="Straight Connector 52">
            <a:extLst>
              <a:ext uri="{FF2B5EF4-FFF2-40B4-BE49-F238E27FC236}">
                <a16:creationId xmlns:a16="http://schemas.microsoft.com/office/drawing/2014/main" id="{5E9C0372-6CBA-4572-8828-B5913A07D6E8}"/>
              </a:ext>
            </a:extLst>
          </p:cNvPr>
          <p:cNvCxnSpPr>
            <a:cxnSpLocks/>
          </p:cNvCxnSpPr>
          <p:nvPr/>
        </p:nvCxnSpPr>
        <p:spPr>
          <a:xfrm>
            <a:off x="3074275" y="5227231"/>
            <a:ext cx="39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02C521F8-266E-4933-893F-49A7A7D8518E}"/>
              </a:ext>
            </a:extLst>
          </p:cNvPr>
          <p:cNvSpPr txBox="1"/>
          <p:nvPr/>
        </p:nvSpPr>
        <p:spPr>
          <a:xfrm>
            <a:off x="9427237" y="4825783"/>
            <a:ext cx="2374091" cy="830997"/>
          </a:xfrm>
          <a:prstGeom prst="rect">
            <a:avLst/>
          </a:prstGeom>
          <a:solidFill>
            <a:srgbClr val="5EC8DA"/>
          </a:solidFill>
          <a:ln>
            <a:solidFill>
              <a:srgbClr val="5EC8DA"/>
            </a:solidFill>
          </a:ln>
        </p:spPr>
        <p:txBody>
          <a:bodyPr wrap="square" rtlCol="0" anchor="ctr">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Did not complete 52 weeks’ observation time (n=20)</a:t>
            </a:r>
          </a:p>
        </p:txBody>
      </p:sp>
      <p:sp>
        <p:nvSpPr>
          <p:cNvPr id="3" name="Title 2">
            <a:extLst>
              <a:ext uri="{FF2B5EF4-FFF2-40B4-BE49-F238E27FC236}">
                <a16:creationId xmlns:a16="http://schemas.microsoft.com/office/drawing/2014/main" id="{E5248D7C-3B50-4280-A12B-D36D4AAA6E28}"/>
              </a:ext>
            </a:extLst>
          </p:cNvPr>
          <p:cNvSpPr>
            <a:spLocks noGrp="1"/>
          </p:cNvSpPr>
          <p:nvPr>
            <p:ph type="title"/>
          </p:nvPr>
        </p:nvSpPr>
        <p:spPr>
          <a:xfrm>
            <a:off x="609600" y="174429"/>
            <a:ext cx="10972800" cy="1143000"/>
          </a:xfrm>
        </p:spPr>
        <p:txBody>
          <a:bodyPr>
            <a:normAutofit/>
          </a:bodyPr>
          <a:lstStyle/>
          <a:p>
            <a:r>
              <a:rPr lang="en-GB" sz="2800" dirty="0"/>
              <a:t>INBUILD: Disposition of overall population over 52 weeks</a:t>
            </a:r>
          </a:p>
        </p:txBody>
      </p:sp>
      <p:sp>
        <p:nvSpPr>
          <p:cNvPr id="48" name="Text Placeholder 3">
            <a:extLst>
              <a:ext uri="{FF2B5EF4-FFF2-40B4-BE49-F238E27FC236}">
                <a16:creationId xmlns:a16="http://schemas.microsoft.com/office/drawing/2014/main" id="{99598CA4-EC9A-40FA-B915-07BA065537F1}"/>
              </a:ext>
            </a:extLst>
          </p:cNvPr>
          <p:cNvSpPr txBox="1">
            <a:spLocks/>
          </p:cNvSpPr>
          <p:nvPr/>
        </p:nvSpPr>
        <p:spPr>
          <a:xfrm>
            <a:off x="561600" y="6035343"/>
            <a:ext cx="11105205" cy="537839"/>
          </a:xfrm>
          <a:prstGeom prst="rect">
            <a:avLst/>
          </a:prstGeom>
        </p:spPr>
        <p:txBody>
          <a:bodyPr anchor="b">
            <a:no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459" rtl="0" eaLnBrk="1" fontAlgn="auto" latinLnBrk="0" hangingPunct="1">
              <a:lnSpc>
                <a:spcPct val="100000"/>
              </a:lnSpc>
              <a:spcBef>
                <a:spcPts val="0"/>
              </a:spcBef>
              <a:spcAft>
                <a:spcPts val="0"/>
              </a:spcAft>
              <a:buClrTx/>
              <a:buSzTx/>
              <a:buFont typeface="Arial"/>
              <a:buNone/>
              <a:tabLst/>
              <a:defRPr/>
            </a:pPr>
            <a:r>
              <a:rPr kumimoji="0" lang="sv-SE" sz="1200" b="0" i="0" u="none" strike="noStrike" kern="1200" cap="none" spc="0" normalizeH="0" baseline="0" noProof="0" dirty="0">
                <a:ln>
                  <a:noFill/>
                </a:ln>
                <a:solidFill>
                  <a:srgbClr val="001E55"/>
                </a:solidFill>
                <a:effectLst/>
                <a:uLnTx/>
                <a:uFillTx/>
                <a:latin typeface="Arial"/>
                <a:ea typeface="+mn-ea"/>
                <a:cs typeface="Arial"/>
              </a:rPr>
              <a:t>Flaherty KR et al. N Engl J Med 2019;381:1718-27. </a:t>
            </a:r>
            <a:endParaRPr kumimoji="0" lang="en-GB" sz="1200" b="0" i="0" u="none" strike="noStrike" kern="1200" cap="none" spc="0" normalizeH="0" baseline="0" noProof="0" dirty="0">
              <a:ln>
                <a:noFill/>
              </a:ln>
              <a:solidFill>
                <a:srgbClr val="001E55"/>
              </a:solidFill>
              <a:effectLst/>
              <a:uLnTx/>
              <a:uFillTx/>
              <a:latin typeface="Arial"/>
              <a:ea typeface="+mn-ea"/>
              <a:cs typeface="Arial"/>
            </a:endParaRPr>
          </a:p>
        </p:txBody>
      </p:sp>
    </p:spTree>
    <p:extLst>
      <p:ext uri="{BB962C8B-B14F-4D97-AF65-F5344CB8AC3E}">
        <p14:creationId xmlns:p14="http://schemas.microsoft.com/office/powerpoint/2010/main" val="19370841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INBUILD: Baseline characteristics of overall population (1/2)</a:t>
            </a:r>
          </a:p>
        </p:txBody>
      </p:sp>
      <p:graphicFrame>
        <p:nvGraphicFramePr>
          <p:cNvPr id="4" name="Content Placeholder 3"/>
          <p:cNvGraphicFramePr>
            <a:graphicFrameLocks noGrp="1"/>
          </p:cNvGraphicFramePr>
          <p:nvPr>
            <p:ph sz="quarter" idx="10"/>
          </p:nvPr>
        </p:nvGraphicFramePr>
        <p:xfrm>
          <a:off x="609600" y="1601091"/>
          <a:ext cx="10707688" cy="4188400"/>
        </p:xfrm>
        <a:graphic>
          <a:graphicData uri="http://schemas.openxmlformats.org/drawingml/2006/table">
            <a:tbl>
              <a:tblPr firstRow="1" bandRow="1">
                <a:tableStyleId>{21E4AEA4-8DFA-4A89-87EB-49C32662AFE0}</a:tableStyleId>
              </a:tblPr>
              <a:tblGrid>
                <a:gridCol w="7333994">
                  <a:extLst>
                    <a:ext uri="{9D8B030D-6E8A-4147-A177-3AD203B41FA5}">
                      <a16:colId xmlns:a16="http://schemas.microsoft.com/office/drawing/2014/main" val="20000"/>
                    </a:ext>
                  </a:extLst>
                </a:gridCol>
                <a:gridCol w="3373694">
                  <a:extLst>
                    <a:ext uri="{9D8B030D-6E8A-4147-A177-3AD203B41FA5}">
                      <a16:colId xmlns:a16="http://schemas.microsoft.com/office/drawing/2014/main" val="20001"/>
                    </a:ext>
                  </a:extLst>
                </a:gridCol>
              </a:tblGrid>
              <a:tr h="360000">
                <a:tc>
                  <a:txBody>
                    <a:bodyPr/>
                    <a:lstStyle/>
                    <a:p>
                      <a:endParaRPr lang="en-GB" sz="1400" dirty="0">
                        <a:latin typeface="Arial" panose="020B0604020202020204" pitchFamily="34" charset="0"/>
                        <a:cs typeface="Arial" panose="020B0604020202020204" pitchFamily="34" charset="0"/>
                      </a:endParaRPr>
                    </a:p>
                  </a:txBody>
                  <a:tcPr marL="132965" marR="132965"/>
                </a:tc>
                <a:tc>
                  <a:txBody>
                    <a:bodyPr/>
                    <a:lstStyle/>
                    <a:p>
                      <a:pPr algn="ctr"/>
                      <a:r>
                        <a:rPr lang="en-GB" sz="1400" dirty="0">
                          <a:latin typeface="Arial" panose="020B0604020202020204" pitchFamily="34" charset="0"/>
                          <a:cs typeface="Arial" panose="020B0604020202020204" pitchFamily="34" charset="0"/>
                        </a:rPr>
                        <a:t> </a:t>
                      </a:r>
                    </a:p>
                  </a:txBody>
                  <a:tcPr marL="132965" marR="132965"/>
                </a:tc>
                <a:extLst>
                  <a:ext uri="{0D108BD9-81ED-4DB2-BD59-A6C34878D82A}">
                    <a16:rowId xmlns:a16="http://schemas.microsoft.com/office/drawing/2014/main" val="10000"/>
                  </a:ext>
                </a:extLst>
              </a:tr>
              <a:tr h="396000">
                <a:tc>
                  <a:txBody>
                    <a:bodyPr/>
                    <a:lstStyle/>
                    <a:p>
                      <a:pPr>
                        <a:lnSpc>
                          <a:spcPct val="100000"/>
                        </a:lnSpc>
                      </a:pPr>
                      <a:r>
                        <a:rPr lang="en-GB" sz="1900" dirty="0">
                          <a:latin typeface="Arial" panose="020B0604020202020204" pitchFamily="34" charset="0"/>
                          <a:cs typeface="Arial" panose="020B0604020202020204" pitchFamily="34" charset="0"/>
                        </a:rPr>
                        <a:t>Age, years, mean (SD)</a:t>
                      </a:r>
                    </a:p>
                  </a:txBody>
                  <a:tcPr marL="99724" marR="99724" marT="34291" marB="34291" anchor="ctr"/>
                </a:tc>
                <a:tc>
                  <a:txBody>
                    <a:bodyPr/>
                    <a:lstStyle/>
                    <a:p>
                      <a:pPr algn="ctr">
                        <a:lnSpc>
                          <a:spcPct val="100000"/>
                        </a:lnSpc>
                      </a:pPr>
                      <a:r>
                        <a:rPr lang="en-GB" sz="1900" dirty="0">
                          <a:latin typeface="Arial" panose="020B0604020202020204" pitchFamily="34" charset="0"/>
                          <a:cs typeface="Arial" panose="020B0604020202020204" pitchFamily="34" charset="0"/>
                        </a:rPr>
                        <a:t>65.8 (9.8)</a:t>
                      </a:r>
                    </a:p>
                  </a:txBody>
                  <a:tcPr marL="132965" marR="132965" anchor="ctr"/>
                </a:tc>
                <a:extLst>
                  <a:ext uri="{0D108BD9-81ED-4DB2-BD59-A6C34878D82A}">
                    <a16:rowId xmlns:a16="http://schemas.microsoft.com/office/drawing/2014/main" val="10001"/>
                  </a:ext>
                </a:extLst>
              </a:tr>
              <a:tr h="396000">
                <a:tc>
                  <a:txBody>
                    <a:bodyPr/>
                    <a:lstStyle/>
                    <a:p>
                      <a:pPr>
                        <a:lnSpc>
                          <a:spcPct val="100000"/>
                        </a:lnSpc>
                      </a:pPr>
                      <a:r>
                        <a:rPr lang="en-GB" sz="1900" dirty="0">
                          <a:latin typeface="Arial" panose="020B0604020202020204" pitchFamily="34" charset="0"/>
                          <a:cs typeface="Arial" panose="020B0604020202020204" pitchFamily="34" charset="0"/>
                        </a:rPr>
                        <a:t>Male, n (%)</a:t>
                      </a:r>
                    </a:p>
                  </a:txBody>
                  <a:tcPr marL="99724" marR="99724" marT="34291" marB="34291"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900" dirty="0">
                          <a:latin typeface="Arial" panose="020B0604020202020204" pitchFamily="34" charset="0"/>
                          <a:cs typeface="Arial" panose="020B0604020202020204" pitchFamily="34" charset="0"/>
                        </a:rPr>
                        <a:t>356 (53.7)</a:t>
                      </a:r>
                    </a:p>
                  </a:txBody>
                  <a:tcPr marL="132965" marR="132965" anchor="ctr"/>
                </a:tc>
                <a:extLst>
                  <a:ext uri="{0D108BD9-81ED-4DB2-BD59-A6C34878D82A}">
                    <a16:rowId xmlns:a16="http://schemas.microsoft.com/office/drawing/2014/main" val="10002"/>
                  </a:ext>
                </a:extLst>
              </a:tr>
              <a:tr h="396000">
                <a:tc>
                  <a:txBody>
                    <a:bodyPr/>
                    <a:lstStyle/>
                    <a:p>
                      <a:pPr>
                        <a:lnSpc>
                          <a:spcPct val="100000"/>
                        </a:lnSpc>
                      </a:pPr>
                      <a:r>
                        <a:rPr lang="en-US" sz="1900" dirty="0">
                          <a:latin typeface="Arial" panose="020B0604020202020204" pitchFamily="34" charset="0"/>
                          <a:cs typeface="Arial" panose="020B0604020202020204" pitchFamily="34" charset="0"/>
                        </a:rPr>
                        <a:t>Body mass index, kg/m</a:t>
                      </a:r>
                      <a:r>
                        <a:rPr lang="en-US" sz="1900" baseline="30000" dirty="0">
                          <a:latin typeface="Arial" panose="020B0604020202020204" pitchFamily="34" charset="0"/>
                          <a:cs typeface="Arial" panose="020B0604020202020204" pitchFamily="34" charset="0"/>
                        </a:rPr>
                        <a:t>2</a:t>
                      </a:r>
                      <a:r>
                        <a:rPr lang="en-GB" sz="1900" dirty="0">
                          <a:latin typeface="Arial" panose="020B0604020202020204" pitchFamily="34" charset="0"/>
                          <a:cs typeface="Arial" panose="020B0604020202020204" pitchFamily="34" charset="0"/>
                        </a:rPr>
                        <a:t>, mean (SD)</a:t>
                      </a:r>
                    </a:p>
                  </a:txBody>
                  <a:tcPr marL="99724" marR="99724" marT="34291" marB="34291"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900" dirty="0">
                          <a:latin typeface="Arial" panose="020B0604020202020204" pitchFamily="34" charset="0"/>
                          <a:cs typeface="Arial" panose="020B0604020202020204" pitchFamily="34" charset="0"/>
                        </a:rPr>
                        <a:t>28.3 (5.3)</a:t>
                      </a:r>
                    </a:p>
                  </a:txBody>
                  <a:tcPr marL="132965" marR="132965" anchor="ctr"/>
                </a:tc>
                <a:extLst>
                  <a:ext uri="{0D108BD9-81ED-4DB2-BD59-A6C34878D82A}">
                    <a16:rowId xmlns:a16="http://schemas.microsoft.com/office/drawing/2014/main" val="10004"/>
                  </a:ext>
                </a:extLst>
              </a:tr>
              <a:tr h="396000">
                <a:tc>
                  <a:txBody>
                    <a:bodyPr/>
                    <a:lstStyle/>
                    <a:p>
                      <a:pPr>
                        <a:lnSpc>
                          <a:spcPct val="100000"/>
                        </a:lnSpc>
                        <a:spcAft>
                          <a:spcPts val="0"/>
                        </a:spcAft>
                      </a:pPr>
                      <a:r>
                        <a:rPr lang="en-GB"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Current or former smoker, n (%)</a:t>
                      </a:r>
                    </a:p>
                  </a:txBody>
                  <a:tcPr marL="68580" marR="68580" marT="0" marB="0" anchor="ctr"/>
                </a:tc>
                <a:tc>
                  <a:txBody>
                    <a:bodyPr/>
                    <a:lstStyle/>
                    <a:p>
                      <a:pPr algn="ctr">
                        <a:lnSpc>
                          <a:spcPct val="100000"/>
                        </a:lnSpc>
                        <a:spcAft>
                          <a:spcPts val="0"/>
                        </a:spcAft>
                      </a:pPr>
                      <a:r>
                        <a:rPr lang="en-US" sz="1900" kern="1200" dirty="0">
                          <a:solidFill>
                            <a:schemeClr val="dk1"/>
                          </a:solidFill>
                          <a:latin typeface="Arial" panose="020B0604020202020204" pitchFamily="34" charset="0"/>
                          <a:ea typeface="+mn-ea"/>
                          <a:cs typeface="Arial" panose="020B0604020202020204" pitchFamily="34" charset="0"/>
                        </a:rPr>
                        <a:t>338 (51.0)</a:t>
                      </a:r>
                      <a:endParaRPr lang="en-GB" sz="1900" kern="1200" dirty="0">
                        <a:solidFill>
                          <a:schemeClr val="dk1"/>
                        </a:solidFill>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706659034"/>
                  </a:ext>
                </a:extLst>
              </a:tr>
              <a:tr h="396000">
                <a:tc>
                  <a:txBody>
                    <a:bodyPr/>
                    <a:lstStyle/>
                    <a:p>
                      <a:pPr>
                        <a:lnSpc>
                          <a:spcPct val="100000"/>
                        </a:lnSpc>
                      </a:pPr>
                      <a:r>
                        <a:rPr lang="en-GB" sz="1900" dirty="0">
                          <a:latin typeface="Arial" panose="020B0604020202020204" pitchFamily="34" charset="0"/>
                          <a:cs typeface="Arial" panose="020B0604020202020204" pitchFamily="34" charset="0"/>
                        </a:rPr>
                        <a:t>Race, n (%)*</a:t>
                      </a:r>
                    </a:p>
                  </a:txBody>
                  <a:tcPr marL="99724" marR="99724" marT="34291" marB="34291" anchor="ctr"/>
                </a:tc>
                <a:tc>
                  <a:txBody>
                    <a:bodyPr/>
                    <a:lstStyle/>
                    <a:p>
                      <a:pPr algn="ctr">
                        <a:lnSpc>
                          <a:spcPct val="100000"/>
                        </a:lnSpc>
                      </a:pPr>
                      <a:endParaRPr lang="en-GB" sz="1900" dirty="0">
                        <a:latin typeface="Arial" panose="020B0604020202020204" pitchFamily="34" charset="0"/>
                        <a:cs typeface="Arial" panose="020B0604020202020204" pitchFamily="34" charset="0"/>
                      </a:endParaRPr>
                    </a:p>
                  </a:txBody>
                  <a:tcPr marL="132965" marR="132965" anchor="ctr"/>
                </a:tc>
                <a:extLst>
                  <a:ext uri="{0D108BD9-81ED-4DB2-BD59-A6C34878D82A}">
                    <a16:rowId xmlns:a16="http://schemas.microsoft.com/office/drawing/2014/main" val="10005"/>
                  </a:ext>
                </a:extLst>
              </a:tr>
              <a:tr h="396000">
                <a:tc>
                  <a:txBody>
                    <a:bodyPr/>
                    <a:lstStyle/>
                    <a:p>
                      <a:pPr marL="0" indent="174625">
                        <a:lnSpc>
                          <a:spcPct val="100000"/>
                        </a:lnSpc>
                      </a:pPr>
                      <a:r>
                        <a:rPr lang="en-GB" sz="1900" dirty="0">
                          <a:latin typeface="Arial" panose="020B0604020202020204" pitchFamily="34" charset="0"/>
                          <a:cs typeface="Arial" panose="020B0604020202020204" pitchFamily="34" charset="0"/>
                        </a:rPr>
                        <a:t>White</a:t>
                      </a:r>
                    </a:p>
                  </a:txBody>
                  <a:tcPr marL="99724" marR="99724" marT="34291" marB="34291" anchor="ctr"/>
                </a:tc>
                <a:tc>
                  <a:txBody>
                    <a:bodyPr/>
                    <a:lstStyle/>
                    <a:p>
                      <a:pPr algn="ctr">
                        <a:lnSpc>
                          <a:spcPct val="100000"/>
                        </a:lnSpc>
                      </a:pPr>
                      <a:r>
                        <a:rPr lang="en-GB" sz="1900" dirty="0">
                          <a:latin typeface="Arial" panose="020B0604020202020204" pitchFamily="34" charset="0"/>
                          <a:cs typeface="Arial" panose="020B0604020202020204" pitchFamily="34" charset="0"/>
                        </a:rPr>
                        <a:t>488 (73.6)</a:t>
                      </a:r>
                    </a:p>
                  </a:txBody>
                  <a:tcPr marL="132965" marR="132965" anchor="ctr"/>
                </a:tc>
                <a:extLst>
                  <a:ext uri="{0D108BD9-81ED-4DB2-BD59-A6C34878D82A}">
                    <a16:rowId xmlns:a16="http://schemas.microsoft.com/office/drawing/2014/main" val="10006"/>
                  </a:ext>
                </a:extLst>
              </a:tr>
              <a:tr h="396000">
                <a:tc>
                  <a:txBody>
                    <a:bodyPr/>
                    <a:lstStyle/>
                    <a:p>
                      <a:pPr marL="0" indent="174625">
                        <a:lnSpc>
                          <a:spcPct val="100000"/>
                        </a:lnSpc>
                      </a:pPr>
                      <a:r>
                        <a:rPr lang="en-GB" sz="1900" dirty="0">
                          <a:latin typeface="Arial" panose="020B0604020202020204" pitchFamily="34" charset="0"/>
                          <a:cs typeface="Arial" panose="020B0604020202020204" pitchFamily="34" charset="0"/>
                        </a:rPr>
                        <a:t>Asian</a:t>
                      </a:r>
                    </a:p>
                  </a:txBody>
                  <a:tcPr marL="99724" marR="99724" marT="34291" marB="34291" anchor="ctr"/>
                </a:tc>
                <a:tc>
                  <a:txBody>
                    <a:bodyPr/>
                    <a:lstStyle/>
                    <a:p>
                      <a:pPr algn="ctr">
                        <a:lnSpc>
                          <a:spcPct val="100000"/>
                        </a:lnSpc>
                      </a:pPr>
                      <a:r>
                        <a:rPr lang="en-GB" sz="1900" dirty="0">
                          <a:latin typeface="Arial" panose="020B0604020202020204" pitchFamily="34" charset="0"/>
                          <a:cs typeface="Arial" panose="020B0604020202020204" pitchFamily="34" charset="0"/>
                        </a:rPr>
                        <a:t>163 (24.6)</a:t>
                      </a:r>
                    </a:p>
                  </a:txBody>
                  <a:tcPr marL="132965" marR="132965" anchor="ctr"/>
                </a:tc>
                <a:extLst>
                  <a:ext uri="{0D108BD9-81ED-4DB2-BD59-A6C34878D82A}">
                    <a16:rowId xmlns:a16="http://schemas.microsoft.com/office/drawing/2014/main" val="10007"/>
                  </a:ext>
                </a:extLst>
              </a:tr>
              <a:tr h="396000">
                <a:tc>
                  <a:txBody>
                    <a:bodyPr/>
                    <a:lstStyle/>
                    <a:p>
                      <a:pPr marL="0" indent="180975">
                        <a:lnSpc>
                          <a:spcPct val="100000"/>
                        </a:lnSpc>
                      </a:pPr>
                      <a:r>
                        <a:rPr lang="en-GB" sz="1900" dirty="0">
                          <a:latin typeface="Arial" panose="020B0604020202020204" pitchFamily="34" charset="0"/>
                          <a:cs typeface="Arial" panose="020B0604020202020204" pitchFamily="34" charset="0"/>
                        </a:rPr>
                        <a:t>Black/African-American</a:t>
                      </a:r>
                    </a:p>
                  </a:txBody>
                  <a:tcPr marL="91723" marR="91723" marT="34291" marB="34291" anchor="ctr"/>
                </a:tc>
                <a:tc>
                  <a:txBody>
                    <a:bodyPr/>
                    <a:lstStyle/>
                    <a:p>
                      <a:pPr marL="0" marR="0" lvl="0" indent="0" algn="ctr" defTabSz="609555" rtl="0" eaLnBrk="1" fontAlgn="auto" latinLnBrk="0" hangingPunct="1">
                        <a:lnSpc>
                          <a:spcPct val="100000"/>
                        </a:lnSpc>
                        <a:spcBef>
                          <a:spcPts val="0"/>
                        </a:spcBef>
                        <a:spcAft>
                          <a:spcPts val="0"/>
                        </a:spcAft>
                        <a:buClrTx/>
                        <a:buSzTx/>
                        <a:buFontTx/>
                        <a:buNone/>
                        <a:tabLst/>
                        <a:defRPr/>
                      </a:pPr>
                      <a:r>
                        <a:rPr lang="en-GB" sz="1900" dirty="0">
                          <a:latin typeface="Arial" panose="020B0604020202020204" pitchFamily="34" charset="0"/>
                          <a:cs typeface="Arial" panose="020B0604020202020204" pitchFamily="34" charset="0"/>
                        </a:rPr>
                        <a:t>10 (1.5)</a:t>
                      </a:r>
                    </a:p>
                  </a:txBody>
                  <a:tcPr marL="132965" marR="132965" anchor="ctr"/>
                </a:tc>
                <a:extLst>
                  <a:ext uri="{0D108BD9-81ED-4DB2-BD59-A6C34878D82A}">
                    <a16:rowId xmlns:a16="http://schemas.microsoft.com/office/drawing/2014/main" val="10008"/>
                  </a:ext>
                </a:extLst>
              </a:tr>
              <a:tr h="660400">
                <a:tc>
                  <a:txBody>
                    <a:bodyPr/>
                    <a:lstStyle/>
                    <a:p>
                      <a:pPr marL="174625" indent="6350">
                        <a:lnSpc>
                          <a:spcPct val="100000"/>
                        </a:lnSpc>
                      </a:pPr>
                      <a:r>
                        <a:rPr lang="en-GB" sz="1900" dirty="0">
                          <a:latin typeface="Arial" panose="020B0604020202020204" pitchFamily="34" charset="0"/>
                          <a:cs typeface="Arial" panose="020B0604020202020204" pitchFamily="34" charset="0"/>
                        </a:rPr>
                        <a:t>American Indian/Alaska Native/Native Hawaiian/other Pacific Islander </a:t>
                      </a:r>
                    </a:p>
                  </a:txBody>
                  <a:tcPr marL="91723" marR="91723" marT="34291" marB="34291" anchor="ctr"/>
                </a:tc>
                <a:tc>
                  <a:txBody>
                    <a:bodyPr/>
                    <a:lstStyle/>
                    <a:p>
                      <a:pPr marL="0" marR="0" lvl="0" indent="0" algn="ctr" defTabSz="609555" rtl="0" eaLnBrk="1" fontAlgn="auto" latinLnBrk="0" hangingPunct="1">
                        <a:lnSpc>
                          <a:spcPct val="100000"/>
                        </a:lnSpc>
                        <a:spcBef>
                          <a:spcPts val="0"/>
                        </a:spcBef>
                        <a:spcAft>
                          <a:spcPts val="0"/>
                        </a:spcAft>
                        <a:buClrTx/>
                        <a:buSzTx/>
                        <a:buFontTx/>
                        <a:buNone/>
                        <a:tabLst/>
                        <a:defRPr/>
                      </a:pPr>
                      <a:r>
                        <a:rPr lang="en-GB" sz="1900" dirty="0">
                          <a:latin typeface="Arial" panose="020B0604020202020204" pitchFamily="34" charset="0"/>
                          <a:cs typeface="Arial" panose="020B0604020202020204" pitchFamily="34" charset="0"/>
                        </a:rPr>
                        <a:t>1 (0.2)</a:t>
                      </a:r>
                    </a:p>
                  </a:txBody>
                  <a:tcPr marL="132965" marR="132965" anchor="ctr"/>
                </a:tc>
                <a:extLst>
                  <a:ext uri="{0D108BD9-81ED-4DB2-BD59-A6C34878D82A}">
                    <a16:rowId xmlns:a16="http://schemas.microsoft.com/office/drawing/2014/main" val="2999084716"/>
                  </a:ext>
                </a:extLst>
              </a:tr>
            </a:tbl>
          </a:graphicData>
        </a:graphic>
      </p:graphicFrame>
      <p:sp>
        <p:nvSpPr>
          <p:cNvPr id="8" name="Text Placeholder 3">
            <a:extLst>
              <a:ext uri="{FF2B5EF4-FFF2-40B4-BE49-F238E27FC236}">
                <a16:creationId xmlns:a16="http://schemas.microsoft.com/office/drawing/2014/main" id="{DDA57634-F2B6-446F-AAD8-440D81874DA3}"/>
              </a:ext>
            </a:extLst>
          </p:cNvPr>
          <p:cNvSpPr txBox="1">
            <a:spLocks/>
          </p:cNvSpPr>
          <p:nvPr/>
        </p:nvSpPr>
        <p:spPr>
          <a:xfrm>
            <a:off x="561624" y="6050646"/>
            <a:ext cx="10348546" cy="537839"/>
          </a:xfrm>
          <a:prstGeom prst="rect">
            <a:avLst/>
          </a:prstGeom>
        </p:spPr>
        <p:txBody>
          <a:bodyPr anchor="b">
            <a:no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a:ea typeface="+mn-ea"/>
                <a:cs typeface="Arial"/>
              </a:rPr>
              <a:t>*Data from subjects who selected one race; one subject ticked two boxes. Not all subjects provided data for all variables.</a:t>
            </a:r>
          </a:p>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da-DK" sz="1200" b="0" i="0" u="none" strike="noStrike" kern="1200" cap="none" spc="0" normalizeH="0" baseline="0" noProof="0" dirty="0">
                <a:ln>
                  <a:noFill/>
                </a:ln>
                <a:solidFill>
                  <a:srgbClr val="001E55"/>
                </a:solidFill>
                <a:effectLst/>
                <a:uLnTx/>
                <a:uFillTx/>
                <a:latin typeface="Arial"/>
                <a:ea typeface="+mn-ea"/>
                <a:cs typeface="Arial"/>
              </a:rPr>
              <a:t>Flaherty KR et al. N Engl J Med 2019;381:1718-27. </a:t>
            </a:r>
          </a:p>
        </p:txBody>
      </p:sp>
    </p:spTree>
    <p:extLst>
      <p:ext uri="{BB962C8B-B14F-4D97-AF65-F5344CB8AC3E}">
        <p14:creationId xmlns:p14="http://schemas.microsoft.com/office/powerpoint/2010/main" val="10423979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INBUILD: Baseline characteristics of overall population (2/2)</a:t>
            </a:r>
          </a:p>
        </p:txBody>
      </p:sp>
      <p:graphicFrame>
        <p:nvGraphicFramePr>
          <p:cNvPr id="4" name="Content Placeholder 3"/>
          <p:cNvGraphicFramePr>
            <a:graphicFrameLocks noGrp="1"/>
          </p:cNvGraphicFramePr>
          <p:nvPr>
            <p:ph sz="quarter" idx="10"/>
          </p:nvPr>
        </p:nvGraphicFramePr>
        <p:xfrm>
          <a:off x="613775" y="1600870"/>
          <a:ext cx="10703513" cy="3132000"/>
        </p:xfrm>
        <a:graphic>
          <a:graphicData uri="http://schemas.openxmlformats.org/drawingml/2006/table">
            <a:tbl>
              <a:tblPr firstRow="1" bandRow="1">
                <a:tableStyleId>{21E4AEA4-8DFA-4A89-87EB-49C32662AFE0}</a:tableStyleId>
              </a:tblPr>
              <a:tblGrid>
                <a:gridCol w="7329450">
                  <a:extLst>
                    <a:ext uri="{9D8B030D-6E8A-4147-A177-3AD203B41FA5}">
                      <a16:colId xmlns:a16="http://schemas.microsoft.com/office/drawing/2014/main" val="20000"/>
                    </a:ext>
                  </a:extLst>
                </a:gridCol>
                <a:gridCol w="3374063">
                  <a:extLst>
                    <a:ext uri="{9D8B030D-6E8A-4147-A177-3AD203B41FA5}">
                      <a16:colId xmlns:a16="http://schemas.microsoft.com/office/drawing/2014/main" val="20001"/>
                    </a:ext>
                  </a:extLst>
                </a:gridCol>
              </a:tblGrid>
              <a:tr h="360000">
                <a:tc>
                  <a:txBody>
                    <a:bodyPr/>
                    <a:lstStyle/>
                    <a:p>
                      <a:endParaRPr lang="en-GB" sz="1400" dirty="0">
                        <a:latin typeface="Arial" panose="020B0604020202020204" pitchFamily="34" charset="0"/>
                        <a:cs typeface="Arial" panose="020B0604020202020204" pitchFamily="34" charset="0"/>
                      </a:endParaRPr>
                    </a:p>
                  </a:txBody>
                  <a:tcPr marL="132965" marR="132965"/>
                </a:tc>
                <a:tc>
                  <a:txBody>
                    <a:bodyPr/>
                    <a:lstStyle/>
                    <a:p>
                      <a:pPr algn="ctr"/>
                      <a:r>
                        <a:rPr lang="en-GB" sz="1400" dirty="0">
                          <a:latin typeface="Arial" panose="020B0604020202020204" pitchFamily="34" charset="0"/>
                          <a:cs typeface="Arial" panose="020B0604020202020204" pitchFamily="34" charset="0"/>
                        </a:rPr>
                        <a:t> </a:t>
                      </a:r>
                    </a:p>
                  </a:txBody>
                  <a:tcPr marL="132965" marR="132965"/>
                </a:tc>
                <a:extLst>
                  <a:ext uri="{0D108BD9-81ED-4DB2-BD59-A6C34878D82A}">
                    <a16:rowId xmlns:a16="http://schemas.microsoft.com/office/drawing/2014/main" val="10000"/>
                  </a:ext>
                </a:extLst>
              </a:tr>
              <a:tr h="396000">
                <a:tc>
                  <a:txBody>
                    <a:bodyPr/>
                    <a:lstStyle/>
                    <a:p>
                      <a:pPr>
                        <a:lnSpc>
                          <a:spcPct val="100000"/>
                        </a:lnSpc>
                        <a:spcAft>
                          <a:spcPts val="0"/>
                        </a:spcAft>
                      </a:pPr>
                      <a:r>
                        <a:rPr lang="en-GB"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Years since diagnosis of ILD based on imaging</a:t>
                      </a:r>
                      <a:r>
                        <a:rPr lang="en-US"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 mean (SD)</a:t>
                      </a:r>
                      <a:endParaRPr lang="en-GB"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marL="0" algn="ctr" defTabSz="609539" rtl="0" eaLnBrk="1" latinLnBrk="0" hangingPunct="1">
                        <a:lnSpc>
                          <a:spcPct val="100000"/>
                        </a:lnSpc>
                        <a:spcAft>
                          <a:spcPts val="0"/>
                        </a:spcAft>
                      </a:pPr>
                      <a:r>
                        <a:rPr lang="en-GB"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3.8 (3.8)</a:t>
                      </a:r>
                    </a:p>
                  </a:txBody>
                  <a:tcPr marL="68580" marR="68580" marT="0" marB="0" anchor="ctr"/>
                </a:tc>
                <a:extLst>
                  <a:ext uri="{0D108BD9-81ED-4DB2-BD59-A6C34878D82A}">
                    <a16:rowId xmlns:a16="http://schemas.microsoft.com/office/drawing/2014/main" val="3949383253"/>
                  </a:ext>
                </a:extLst>
              </a:tr>
              <a:tr h="396000">
                <a:tc>
                  <a:txBody>
                    <a:bodyPr/>
                    <a:lstStyle/>
                    <a:p>
                      <a:pPr>
                        <a:lnSpc>
                          <a:spcPct val="100000"/>
                        </a:lnSpc>
                        <a:spcAft>
                          <a:spcPts val="0"/>
                        </a:spcAft>
                      </a:pPr>
                      <a:r>
                        <a:rPr lang="en-US"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UIP-like fibrotic pattern on HRCT, n (%)*</a:t>
                      </a:r>
                      <a:endParaRPr lang="en-GB"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0000"/>
                        </a:lnSpc>
                        <a:spcAft>
                          <a:spcPts val="0"/>
                        </a:spcAft>
                      </a:pPr>
                      <a:r>
                        <a:rPr lang="en-US"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412 (62.1)</a:t>
                      </a:r>
                      <a:endParaRPr lang="en-GB"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2640516853"/>
                  </a:ext>
                </a:extLst>
              </a:tr>
              <a:tr h="396000">
                <a:tc>
                  <a:txBody>
                    <a:bodyPr/>
                    <a:lstStyle/>
                    <a:p>
                      <a:pPr>
                        <a:lnSpc>
                          <a:spcPct val="100000"/>
                        </a:lnSpc>
                        <a:spcAft>
                          <a:spcPts val="0"/>
                        </a:spcAft>
                      </a:pPr>
                      <a:r>
                        <a:rPr lang="en-US"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FVC, mL, mean (SD)</a:t>
                      </a:r>
                      <a:endParaRPr lang="en-GB"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0000"/>
                        </a:lnSpc>
                        <a:spcAft>
                          <a:spcPts val="0"/>
                        </a:spcAft>
                      </a:pPr>
                      <a:r>
                        <a:rPr lang="en-US"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2331</a:t>
                      </a:r>
                      <a:r>
                        <a:rPr lang="en-GB"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 (</a:t>
                      </a:r>
                      <a:r>
                        <a:rPr lang="en-US"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734)</a:t>
                      </a:r>
                      <a:endParaRPr lang="en-GB"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10004"/>
                  </a:ext>
                </a:extLst>
              </a:tr>
              <a:tr h="396000">
                <a:tc>
                  <a:txBody>
                    <a:bodyPr/>
                    <a:lstStyle/>
                    <a:p>
                      <a:pPr marL="0" indent="0">
                        <a:lnSpc>
                          <a:spcPct val="100000"/>
                        </a:lnSpc>
                        <a:spcAft>
                          <a:spcPts val="0"/>
                        </a:spcAft>
                      </a:pPr>
                      <a:r>
                        <a:rPr lang="en-GB"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FVC, % predicted</a:t>
                      </a:r>
                      <a:r>
                        <a:rPr lang="en-US"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 mean (SD)</a:t>
                      </a:r>
                      <a:endParaRPr lang="en-GB"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0000"/>
                        </a:lnSpc>
                        <a:spcAft>
                          <a:spcPts val="0"/>
                        </a:spcAft>
                      </a:pPr>
                      <a:r>
                        <a:rPr lang="en-US"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69.0</a:t>
                      </a:r>
                      <a:r>
                        <a:rPr lang="en-GB"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 (</a:t>
                      </a:r>
                      <a:r>
                        <a:rPr lang="en-US"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15.6)</a:t>
                      </a:r>
                      <a:endParaRPr lang="en-GB"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10005"/>
                  </a:ext>
                </a:extLst>
              </a:tr>
              <a:tr h="396000">
                <a:tc>
                  <a:txBody>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DLco, % predicted, mean (SD)</a:t>
                      </a:r>
                      <a:r>
                        <a:rPr lang="en-US" sz="1900" kern="1200" baseline="300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a:t>
                      </a:r>
                      <a:endParaRPr lang="en-GB" sz="1900" kern="1200" baseline="30000" dirty="0">
                        <a:solidFill>
                          <a:schemeClr val="dk1"/>
                        </a:solidFill>
                        <a:effectLst/>
                        <a:latin typeface="Arial" panose="020B06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0000"/>
                        </a:lnSpc>
                        <a:spcAft>
                          <a:spcPts val="0"/>
                        </a:spcAft>
                      </a:pPr>
                      <a:r>
                        <a:rPr lang="en-US"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46.1</a:t>
                      </a:r>
                      <a:r>
                        <a:rPr lang="en-GB"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 (</a:t>
                      </a:r>
                      <a:r>
                        <a:rPr lang="en-US"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13.6)</a:t>
                      </a:r>
                      <a:endParaRPr lang="en-GB"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10006"/>
                  </a:ext>
                </a:extLst>
              </a:tr>
              <a:tr h="396000">
                <a:tc>
                  <a:txBody>
                    <a:bodyPr/>
                    <a:lstStyle/>
                    <a:p>
                      <a:pPr>
                        <a:lnSpc>
                          <a:spcPct val="100000"/>
                        </a:lnSpc>
                        <a:spcAft>
                          <a:spcPts val="0"/>
                        </a:spcAft>
                      </a:pPr>
                      <a:r>
                        <a:rPr lang="en-US"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SpO</a:t>
                      </a:r>
                      <a:r>
                        <a:rPr lang="en-US" sz="1900" kern="1200" baseline="-250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2</a:t>
                      </a:r>
                      <a:r>
                        <a:rPr lang="en-US"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 %, mean (SD)</a:t>
                      </a:r>
                      <a:endParaRPr lang="en-GB"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0000"/>
                        </a:lnSpc>
                        <a:spcAft>
                          <a:spcPts val="0"/>
                        </a:spcAft>
                      </a:pPr>
                      <a:r>
                        <a:rPr lang="en-GB"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96.2 (2.5)</a:t>
                      </a:r>
                    </a:p>
                  </a:txBody>
                  <a:tcPr marL="68580" marR="68580" marT="0" marB="0" anchor="ctr"/>
                </a:tc>
                <a:extLst>
                  <a:ext uri="{0D108BD9-81ED-4DB2-BD59-A6C34878D82A}">
                    <a16:rowId xmlns:a16="http://schemas.microsoft.com/office/drawing/2014/main" val="10008"/>
                  </a:ext>
                </a:extLst>
              </a:tr>
              <a:tr h="396000">
                <a:tc>
                  <a:txBody>
                    <a:bodyPr/>
                    <a:lstStyle/>
                    <a:p>
                      <a:pPr>
                        <a:lnSpc>
                          <a:spcPct val="100000"/>
                        </a:lnSpc>
                        <a:spcAft>
                          <a:spcPts val="0"/>
                        </a:spcAft>
                      </a:pPr>
                      <a:r>
                        <a:rPr lang="en-GB"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K-BILD questionnaire total score, mean (SD)</a:t>
                      </a:r>
                    </a:p>
                  </a:txBody>
                  <a:tcPr marL="68580" marR="68580" marT="0" marB="0" anchor="ctr"/>
                </a:tc>
                <a:tc>
                  <a:txBody>
                    <a:bodyPr/>
                    <a:lstStyle/>
                    <a:p>
                      <a:pPr algn="ctr">
                        <a:lnSpc>
                          <a:spcPct val="100000"/>
                        </a:lnSpc>
                        <a:spcAft>
                          <a:spcPts val="0"/>
                        </a:spcAft>
                      </a:pPr>
                      <a:r>
                        <a:rPr lang="fr-FR"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52.4</a:t>
                      </a:r>
                      <a:r>
                        <a:rPr lang="en-GB"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 (</a:t>
                      </a:r>
                      <a:r>
                        <a:rPr lang="fr-FR"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10.5)</a:t>
                      </a:r>
                      <a:endParaRPr lang="en-GB" sz="1900" kern="1200" dirty="0">
                        <a:solidFill>
                          <a:schemeClr val="dk1"/>
                        </a:solidFill>
                        <a:effectLst/>
                        <a:latin typeface="Arial" panose="020B0604020202020204" pitchFamily="34"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144840980"/>
                  </a:ext>
                </a:extLst>
              </a:tr>
            </a:tbl>
          </a:graphicData>
        </a:graphic>
      </p:graphicFrame>
      <p:sp>
        <p:nvSpPr>
          <p:cNvPr id="5" name="Text Placeholder 3">
            <a:extLst>
              <a:ext uri="{FF2B5EF4-FFF2-40B4-BE49-F238E27FC236}">
                <a16:creationId xmlns:a16="http://schemas.microsoft.com/office/drawing/2014/main" id="{C8BB5AB7-53B6-41FD-9417-BCDF80751E64}"/>
              </a:ext>
            </a:extLst>
          </p:cNvPr>
          <p:cNvSpPr txBox="1">
            <a:spLocks/>
          </p:cNvSpPr>
          <p:nvPr/>
        </p:nvSpPr>
        <p:spPr>
          <a:xfrm>
            <a:off x="560224" y="6041412"/>
            <a:ext cx="11022176" cy="537839"/>
          </a:xfrm>
          <a:prstGeom prst="rect">
            <a:avLst/>
          </a:prstGeom>
        </p:spPr>
        <p:txBody>
          <a:bodyPr anchor="b">
            <a:no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475" rtl="0" eaLnBrk="1" fontAlgn="auto" latinLnBrk="0" hangingPunct="1">
              <a:lnSpc>
                <a:spcPct val="100000"/>
              </a:lnSpc>
              <a:spcBef>
                <a:spcPts val="0"/>
              </a:spcBef>
              <a:spcAft>
                <a:spcPts val="0"/>
              </a:spcAft>
              <a:buClrTx/>
              <a:buSzTx/>
              <a:buFont typeface="Arial"/>
              <a:buNone/>
              <a:tabLst/>
              <a:defRPr/>
            </a:pPr>
            <a:endParaRPr kumimoji="0" lang="en-GB" sz="1200" b="0" i="0" u="none" strike="noStrike" kern="1200" cap="none" spc="0" normalizeH="0" baseline="0" noProof="0" dirty="0">
              <a:ln>
                <a:noFill/>
              </a:ln>
              <a:solidFill>
                <a:srgbClr val="001E55"/>
              </a:solidFill>
              <a:effectLst/>
              <a:uLnTx/>
              <a:uFillTx/>
              <a:latin typeface="Arial"/>
              <a:ea typeface="+mn-ea"/>
              <a:cs typeface="Arial"/>
            </a:endParaRPr>
          </a:p>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dirty="0">
                <a:ln>
                  <a:noFill/>
                </a:ln>
                <a:solidFill>
                  <a:srgbClr val="001E55"/>
                </a:solidFill>
                <a:effectLst/>
                <a:uLnTx/>
                <a:uFillTx/>
                <a:latin typeface="Arial" panose="020B0604020202020204" pitchFamily="34" charset="0"/>
                <a:ea typeface="Calibri" panose="020F0502020204030204" pitchFamily="34" charset="0"/>
                <a:cs typeface="Cordia New" panose="020B0304020202020204" pitchFamily="34" charset="-34"/>
              </a:rPr>
              <a:t>*</a:t>
            </a: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Calibri" panose="020F0502020204030204" pitchFamily="34" charset="0"/>
                <a:cs typeface="Cordia New" panose="020B0304020202020204" pitchFamily="34" charset="-34"/>
              </a:rPr>
              <a:t>Two subjects with a non-determined HRCT pattern were counted as having other fibrotic patterns.</a:t>
            </a:r>
            <a:r>
              <a:rPr kumimoji="0" lang="en-GB" sz="1200" b="0" i="0" u="none" strike="noStrike" kern="1200" cap="none" spc="0" normalizeH="0" baseline="30000" noProof="0" dirty="0">
                <a:ln>
                  <a:noFill/>
                </a:ln>
                <a:solidFill>
                  <a:srgbClr val="001E55"/>
                </a:solidFill>
                <a:effectLst/>
                <a:uLnTx/>
                <a:uFillTx/>
                <a:latin typeface="Arial" panose="020B0604020202020204" pitchFamily="34" charset="0"/>
                <a:ea typeface="Calibri" panose="020F0502020204030204" pitchFamily="34" charset="0"/>
                <a:cs typeface="Cordia New" panose="020B0304020202020204" pitchFamily="34" charset="-34"/>
              </a:rPr>
              <a:t> </a:t>
            </a:r>
            <a:br>
              <a:rPr kumimoji="0" lang="en-GB" sz="1200" b="0" i="0" u="none" strike="noStrike" kern="1200" cap="none" spc="0" normalizeH="0" baseline="30000" noProof="0" dirty="0">
                <a:ln>
                  <a:noFill/>
                </a:ln>
                <a:solidFill>
                  <a:srgbClr val="001E55"/>
                </a:solidFill>
                <a:effectLst/>
                <a:uLnTx/>
                <a:uFillTx/>
                <a:latin typeface="Arial" panose="020B0604020202020204" pitchFamily="34" charset="0"/>
                <a:ea typeface="Calibri" panose="020F0502020204030204" pitchFamily="34" charset="0"/>
                <a:cs typeface="Cordia New" panose="020B0304020202020204" pitchFamily="34" charset="-34"/>
              </a:rPr>
            </a:br>
            <a:r>
              <a:rPr kumimoji="0" lang="en-US" sz="1200" b="0" i="0" u="none" strike="noStrike" kern="1200" cap="none" spc="0" normalizeH="0" baseline="30000" noProof="0" dirty="0">
                <a:ln>
                  <a:noFill/>
                </a:ln>
                <a:solidFill>
                  <a:srgbClr val="001E55"/>
                </a:solidFill>
                <a:effectLst/>
                <a:uLnTx/>
                <a:uFillTx/>
                <a:latin typeface="Arial" panose="020B0604020202020204" pitchFamily="34" charset="0"/>
                <a:ea typeface="Calibri" panose="020F0502020204030204" pitchFamily="34" charset="0"/>
                <a:cs typeface="Cordia New" panose="020B0304020202020204" pitchFamily="34" charset="-34"/>
              </a:rPr>
              <a:t>†</a:t>
            </a:r>
            <a:r>
              <a:rPr kumimoji="0" lang="en-GB" sz="1200" b="0" i="0" u="none" strike="noStrike" kern="1200" cap="none" spc="0" normalizeH="0" baseline="0" noProof="0" dirty="0">
                <a:ln>
                  <a:noFill/>
                </a:ln>
                <a:solidFill>
                  <a:srgbClr val="001E55"/>
                </a:solidFill>
                <a:effectLst/>
                <a:uLnTx/>
                <a:uFillTx/>
                <a:latin typeface="Arial"/>
                <a:ea typeface="+mn-ea"/>
                <a:cs typeface="Arial"/>
              </a:rPr>
              <a:t>Corrected for haemoglobin.</a:t>
            </a:r>
          </a:p>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a:ea typeface="+mn-ea"/>
                <a:cs typeface="Arial"/>
              </a:rPr>
              <a:t>Not all subjects provided data for all variables.</a:t>
            </a:r>
          </a:p>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de-DE" sz="1200" b="0" i="0" u="none" strike="noStrike" kern="1200" cap="none" spc="0" normalizeH="0" baseline="0" noProof="0" dirty="0">
                <a:ln>
                  <a:noFill/>
                </a:ln>
                <a:solidFill>
                  <a:srgbClr val="001E55"/>
                </a:solidFill>
                <a:effectLst/>
                <a:uLnTx/>
                <a:uFillTx/>
                <a:latin typeface="Arial"/>
                <a:ea typeface="+mn-ea"/>
                <a:cs typeface="Arial"/>
              </a:rPr>
              <a:t>SpO</a:t>
            </a:r>
            <a:r>
              <a:rPr kumimoji="0" lang="de-DE" sz="1200" b="0" i="0" u="none" strike="noStrike" kern="1200" cap="none" spc="0" normalizeH="0" baseline="-25000" noProof="0" dirty="0">
                <a:ln>
                  <a:noFill/>
                </a:ln>
                <a:solidFill>
                  <a:srgbClr val="001E55"/>
                </a:solidFill>
                <a:effectLst/>
                <a:uLnTx/>
                <a:uFillTx/>
                <a:latin typeface="Arial"/>
                <a:ea typeface="+mn-ea"/>
                <a:cs typeface="Arial"/>
              </a:rPr>
              <a:t>2</a:t>
            </a:r>
            <a:r>
              <a:rPr kumimoji="0" lang="de-DE" sz="1200" b="0" i="0" u="none" strike="noStrike" kern="1200" cap="none" spc="0" normalizeH="0" baseline="0" noProof="0" dirty="0">
                <a:ln>
                  <a:noFill/>
                </a:ln>
                <a:solidFill>
                  <a:srgbClr val="001E55"/>
                </a:solidFill>
                <a:effectLst/>
                <a:uLnTx/>
                <a:uFillTx/>
                <a:latin typeface="Arial"/>
                <a:ea typeface="+mn-ea"/>
                <a:cs typeface="Arial"/>
              </a:rPr>
              <a:t>, saturation of oxygen</a:t>
            </a:r>
            <a:r>
              <a:rPr kumimoji="0" lang="en-GB" sz="1200" b="0" i="0" u="none" strike="noStrike" kern="1200" cap="none" spc="0" normalizeH="0" baseline="0" noProof="0" dirty="0">
                <a:ln>
                  <a:noFill/>
                </a:ln>
                <a:solidFill>
                  <a:srgbClr val="001E55"/>
                </a:solidFill>
                <a:effectLst/>
                <a:uLnTx/>
                <a:uFillTx/>
                <a:latin typeface="Arial"/>
                <a:ea typeface="+mn-ea"/>
                <a:cs typeface="Arial"/>
              </a:rPr>
              <a:t>; K-BILD, King’s Brief Interstitial Lung Disease.</a:t>
            </a:r>
          </a:p>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da-DK" sz="1200" b="0" i="0" u="none" strike="noStrike" kern="1200" cap="none" spc="0" normalizeH="0" baseline="0" noProof="0" dirty="0">
                <a:ln>
                  <a:noFill/>
                </a:ln>
                <a:solidFill>
                  <a:srgbClr val="001E55"/>
                </a:solidFill>
                <a:effectLst/>
                <a:uLnTx/>
                <a:uFillTx/>
                <a:latin typeface="Arial"/>
                <a:ea typeface="+mn-ea"/>
                <a:cs typeface="Arial"/>
              </a:rPr>
              <a:t>Flaherty KR et al. N Engl J Med 2019;381:1718-27. </a:t>
            </a:r>
          </a:p>
        </p:txBody>
      </p:sp>
    </p:spTree>
    <p:extLst>
      <p:ext uri="{BB962C8B-B14F-4D97-AF65-F5344CB8AC3E}">
        <p14:creationId xmlns:p14="http://schemas.microsoft.com/office/powerpoint/2010/main" val="223211991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8288B-CC97-46D3-8625-3B2D1D00E3D9}"/>
              </a:ext>
            </a:extLst>
          </p:cNvPr>
          <p:cNvSpPr>
            <a:spLocks noGrp="1"/>
          </p:cNvSpPr>
          <p:nvPr>
            <p:ph type="title"/>
          </p:nvPr>
        </p:nvSpPr>
        <p:spPr/>
        <p:txBody>
          <a:bodyPr>
            <a:normAutofit/>
          </a:bodyPr>
          <a:lstStyle/>
          <a:p>
            <a:r>
              <a:rPr lang="en-GB" sz="2800" dirty="0"/>
              <a:t>INBUILD: </a:t>
            </a:r>
            <a:r>
              <a:rPr lang="en-US" sz="2800" dirty="0"/>
              <a:t>ILD diagnoses </a:t>
            </a:r>
            <a:r>
              <a:rPr lang="en-GB" sz="2800" dirty="0"/>
              <a:t>in overall population (9 groups) </a:t>
            </a:r>
          </a:p>
        </p:txBody>
      </p:sp>
      <p:graphicFrame>
        <p:nvGraphicFramePr>
          <p:cNvPr id="24" name="Content Placeholder 7">
            <a:extLst>
              <a:ext uri="{FF2B5EF4-FFF2-40B4-BE49-F238E27FC236}">
                <a16:creationId xmlns:a16="http://schemas.microsoft.com/office/drawing/2014/main" id="{4B285118-E73F-4C62-B9C3-A08C9E7D2E57}"/>
              </a:ext>
            </a:extLst>
          </p:cNvPr>
          <p:cNvGraphicFramePr>
            <a:graphicFrameLocks/>
          </p:cNvGraphicFramePr>
          <p:nvPr/>
        </p:nvGraphicFramePr>
        <p:xfrm>
          <a:off x="1138718" y="1193800"/>
          <a:ext cx="5848432" cy="498587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8F7C6CB-FE4E-4826-B639-28C6B77EBD18}"/>
              </a:ext>
            </a:extLst>
          </p:cNvPr>
          <p:cNvSpPr txBox="1"/>
          <p:nvPr/>
        </p:nvSpPr>
        <p:spPr>
          <a:xfrm>
            <a:off x="6757526" y="2244079"/>
            <a:ext cx="33292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Hypersensitivity pneumonitis</a:t>
            </a:r>
          </a:p>
        </p:txBody>
      </p:sp>
      <p:sp>
        <p:nvSpPr>
          <p:cNvPr id="26" name="TextBox 25">
            <a:extLst>
              <a:ext uri="{FF2B5EF4-FFF2-40B4-BE49-F238E27FC236}">
                <a16:creationId xmlns:a16="http://schemas.microsoft.com/office/drawing/2014/main" id="{3B058B63-FB10-428D-993C-829363F18C53}"/>
              </a:ext>
            </a:extLst>
          </p:cNvPr>
          <p:cNvSpPr txBox="1"/>
          <p:nvPr/>
        </p:nvSpPr>
        <p:spPr>
          <a:xfrm>
            <a:off x="6757526" y="3054615"/>
            <a:ext cx="24931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Unclassifiable IIP</a:t>
            </a:r>
          </a:p>
        </p:txBody>
      </p:sp>
      <p:sp>
        <p:nvSpPr>
          <p:cNvPr id="27" name="TextBox 26">
            <a:extLst>
              <a:ext uri="{FF2B5EF4-FFF2-40B4-BE49-F238E27FC236}">
                <a16:creationId xmlns:a16="http://schemas.microsoft.com/office/drawing/2014/main" id="{AD9E8EB2-4CDE-4082-87E1-EB29B517A080}"/>
              </a:ext>
            </a:extLst>
          </p:cNvPr>
          <p:cNvSpPr txBox="1"/>
          <p:nvPr/>
        </p:nvSpPr>
        <p:spPr>
          <a:xfrm>
            <a:off x="6757526" y="5486226"/>
            <a:ext cx="23065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fibrosing ILDs*</a:t>
            </a:r>
            <a:endPar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id="{5D026A8A-5891-4DAD-82DA-6BE085966471}"/>
              </a:ext>
            </a:extLst>
          </p:cNvPr>
          <p:cNvSpPr/>
          <p:nvPr/>
        </p:nvSpPr>
        <p:spPr>
          <a:xfrm>
            <a:off x="6547906" y="2321157"/>
            <a:ext cx="188464" cy="18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721A82DF-F5CC-4827-906C-A6D49349CF59}"/>
              </a:ext>
            </a:extLst>
          </p:cNvPr>
          <p:cNvSpPr/>
          <p:nvPr/>
        </p:nvSpPr>
        <p:spPr>
          <a:xfrm>
            <a:off x="6547906" y="3536592"/>
            <a:ext cx="188464" cy="187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25F48B66-FB71-4E04-BCBE-B18A6BFEE215}"/>
              </a:ext>
            </a:extLst>
          </p:cNvPr>
          <p:cNvSpPr/>
          <p:nvPr/>
        </p:nvSpPr>
        <p:spPr>
          <a:xfrm>
            <a:off x="6547906" y="5562319"/>
            <a:ext cx="188464" cy="1872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E3F3498A-73D2-4D3A-9451-E08FA3F68A39}"/>
              </a:ext>
            </a:extLst>
          </p:cNvPr>
          <p:cNvSpPr/>
          <p:nvPr/>
        </p:nvSpPr>
        <p:spPr>
          <a:xfrm>
            <a:off x="6547906" y="2726302"/>
            <a:ext cx="188464" cy="1872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8AE32569-30A5-4385-B38C-84C7064ECB6E}"/>
              </a:ext>
            </a:extLst>
          </p:cNvPr>
          <p:cNvSpPr/>
          <p:nvPr/>
        </p:nvSpPr>
        <p:spPr>
          <a:xfrm>
            <a:off x="6547906" y="3131447"/>
            <a:ext cx="188464" cy="187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55BCEFE6-1C64-4776-A762-03A92A19904E}"/>
              </a:ext>
            </a:extLst>
          </p:cNvPr>
          <p:cNvSpPr txBox="1"/>
          <p:nvPr/>
        </p:nvSpPr>
        <p:spPr>
          <a:xfrm>
            <a:off x="6775813" y="2649347"/>
            <a:ext cx="29991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iNSIP</a:t>
            </a:r>
          </a:p>
        </p:txBody>
      </p:sp>
      <p:sp>
        <p:nvSpPr>
          <p:cNvPr id="34" name="TextBox 33">
            <a:extLst>
              <a:ext uri="{FF2B5EF4-FFF2-40B4-BE49-F238E27FC236}">
                <a16:creationId xmlns:a16="http://schemas.microsoft.com/office/drawing/2014/main" id="{74B301CF-25A2-4AAF-8EDB-A2ACE14B644C}"/>
              </a:ext>
            </a:extLst>
          </p:cNvPr>
          <p:cNvSpPr txBox="1"/>
          <p:nvPr/>
        </p:nvSpPr>
        <p:spPr>
          <a:xfrm>
            <a:off x="6757526" y="3459883"/>
            <a:ext cx="24931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RA-ILD</a:t>
            </a:r>
          </a:p>
        </p:txBody>
      </p:sp>
      <p:sp>
        <p:nvSpPr>
          <p:cNvPr id="35" name="Rectangle 34">
            <a:extLst>
              <a:ext uri="{FF2B5EF4-FFF2-40B4-BE49-F238E27FC236}">
                <a16:creationId xmlns:a16="http://schemas.microsoft.com/office/drawing/2014/main" id="{DFB23FB6-C743-49F0-953B-EE61FF355F57}"/>
              </a:ext>
            </a:extLst>
          </p:cNvPr>
          <p:cNvSpPr/>
          <p:nvPr/>
        </p:nvSpPr>
        <p:spPr>
          <a:xfrm>
            <a:off x="6547906" y="3941737"/>
            <a:ext cx="188464" cy="18720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9755EAB0-03DB-4496-B403-24001F58461B}"/>
              </a:ext>
            </a:extLst>
          </p:cNvPr>
          <p:cNvSpPr txBox="1"/>
          <p:nvPr/>
        </p:nvSpPr>
        <p:spPr>
          <a:xfrm>
            <a:off x="6757526" y="3865151"/>
            <a:ext cx="24931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SSc</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-ILD</a:t>
            </a:r>
          </a:p>
        </p:txBody>
      </p:sp>
      <p:sp>
        <p:nvSpPr>
          <p:cNvPr id="37" name="TextBox 36">
            <a:extLst>
              <a:ext uri="{FF2B5EF4-FFF2-40B4-BE49-F238E27FC236}">
                <a16:creationId xmlns:a16="http://schemas.microsoft.com/office/drawing/2014/main" id="{F4D9CC90-84EA-4675-B858-7162F1DCF22F}"/>
              </a:ext>
            </a:extLst>
          </p:cNvPr>
          <p:cNvSpPr txBox="1"/>
          <p:nvPr/>
        </p:nvSpPr>
        <p:spPr>
          <a:xfrm>
            <a:off x="6757526" y="4270419"/>
            <a:ext cx="24931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Exposure-related ILD</a:t>
            </a:r>
          </a:p>
        </p:txBody>
      </p:sp>
      <p:sp>
        <p:nvSpPr>
          <p:cNvPr id="38" name="TextBox 37">
            <a:extLst>
              <a:ext uri="{FF2B5EF4-FFF2-40B4-BE49-F238E27FC236}">
                <a16:creationId xmlns:a16="http://schemas.microsoft.com/office/drawing/2014/main" id="{4D031757-524E-49BB-82B4-C79762392DB4}"/>
              </a:ext>
            </a:extLst>
          </p:cNvPr>
          <p:cNvSpPr txBox="1"/>
          <p:nvPr/>
        </p:nvSpPr>
        <p:spPr>
          <a:xfrm>
            <a:off x="6757526" y="5080955"/>
            <a:ext cx="24931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Sarcoidosis</a:t>
            </a:r>
          </a:p>
        </p:txBody>
      </p:sp>
      <p:sp>
        <p:nvSpPr>
          <p:cNvPr id="39" name="TextBox 38">
            <a:extLst>
              <a:ext uri="{FF2B5EF4-FFF2-40B4-BE49-F238E27FC236}">
                <a16:creationId xmlns:a16="http://schemas.microsoft.com/office/drawing/2014/main" id="{DC9A1127-E241-42F8-A5EB-4A9161A563F9}"/>
              </a:ext>
            </a:extLst>
          </p:cNvPr>
          <p:cNvSpPr txBox="1"/>
          <p:nvPr/>
        </p:nvSpPr>
        <p:spPr>
          <a:xfrm>
            <a:off x="6757526" y="4675687"/>
            <a:ext cx="24931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MCTD-ILD</a:t>
            </a:r>
          </a:p>
        </p:txBody>
      </p:sp>
      <p:sp>
        <p:nvSpPr>
          <p:cNvPr id="40" name="Rectangle 39">
            <a:extLst>
              <a:ext uri="{FF2B5EF4-FFF2-40B4-BE49-F238E27FC236}">
                <a16:creationId xmlns:a16="http://schemas.microsoft.com/office/drawing/2014/main" id="{A330040C-E33D-4E94-826C-2841FE70ADFE}"/>
              </a:ext>
            </a:extLst>
          </p:cNvPr>
          <p:cNvSpPr/>
          <p:nvPr/>
        </p:nvSpPr>
        <p:spPr>
          <a:xfrm>
            <a:off x="6547906" y="4346882"/>
            <a:ext cx="188464" cy="187200"/>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162004BA-78F8-47C1-A73B-FDE044602CA9}"/>
              </a:ext>
            </a:extLst>
          </p:cNvPr>
          <p:cNvSpPr/>
          <p:nvPr/>
        </p:nvSpPr>
        <p:spPr>
          <a:xfrm>
            <a:off x="6547906" y="4752027"/>
            <a:ext cx="188464" cy="187200"/>
          </a:xfrm>
          <a:prstGeom prst="rect">
            <a:avLst/>
          </a:prstGeom>
          <a:solidFill>
            <a:srgbClr val="923C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id="{B1E9E821-6A5C-4A0C-84FA-AE9A81E62285}"/>
              </a:ext>
            </a:extLst>
          </p:cNvPr>
          <p:cNvSpPr/>
          <p:nvPr/>
        </p:nvSpPr>
        <p:spPr>
          <a:xfrm>
            <a:off x="6547906" y="5157172"/>
            <a:ext cx="188464" cy="187200"/>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DAF5019D-22E8-4995-B237-6E60F1B18FD9}"/>
              </a:ext>
            </a:extLst>
          </p:cNvPr>
          <p:cNvSpPr txBox="1"/>
          <p:nvPr/>
        </p:nvSpPr>
        <p:spPr>
          <a:xfrm>
            <a:off x="561600" y="5762990"/>
            <a:ext cx="1145328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E55"/>
                </a:solidFill>
                <a:effectLst/>
                <a:uLnTx/>
                <a:uFillTx/>
                <a:latin typeface="Helvetica Neue"/>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E55"/>
                </a:solidFill>
                <a:effectLst/>
                <a:uLnTx/>
                <a:uFillTx/>
                <a:latin typeface="Helvetica Neue"/>
                <a:ea typeface="+mn-ea"/>
                <a:cs typeface="Arial" panose="020B0604020202020204" pitchFamily="34" charset="0"/>
              </a:rPr>
              <a:t>*</a:t>
            </a:r>
            <a:r>
              <a:rPr kumimoji="0" lang="en-GB" sz="1200" b="0" i="0" u="none" strike="noStrike" kern="1200" cap="none" spc="0" normalizeH="0" baseline="0" noProof="0" dirty="0">
                <a:ln>
                  <a:noFill/>
                </a:ln>
                <a:solidFill>
                  <a:srgbClr val="001E55"/>
                </a:solidFill>
                <a:effectLst/>
                <a:uLnTx/>
                <a:uFillTx/>
                <a:latin typeface="Arial"/>
                <a:ea typeface="+mn-ea"/>
                <a:cs typeface="Arial"/>
              </a:rPr>
              <a:t>Included o</a:t>
            </a:r>
            <a:r>
              <a:rPr kumimoji="0" lang="en-GB" altLang="de-DE" sz="1200" b="0" i="0" u="none" strike="noStrike" kern="1200" cap="none" spc="0" normalizeH="0" baseline="0" noProof="0" dirty="0">
                <a:ln>
                  <a:noFill/>
                </a:ln>
                <a:solidFill>
                  <a:srgbClr val="001E55"/>
                </a:solidFill>
                <a:effectLst/>
                <a:uLnTx/>
                <a:uFillTx/>
                <a:latin typeface="Arial"/>
                <a:ea typeface="+mn-ea"/>
                <a:cs typeface="Arial"/>
              </a:rPr>
              <a:t>ther autoimmune ILDs (e.g. interstitial pneumonia with autoimmune features (IPAF), </a:t>
            </a:r>
            <a:r>
              <a:rPr kumimoji="0" lang="en-GB" altLang="de-DE" sz="1200" b="0" i="0" u="none" strike="noStrike" kern="1200" cap="none" spc="0" normalizeH="0" baseline="0" noProof="0" dirty="0" err="1">
                <a:ln>
                  <a:noFill/>
                </a:ln>
                <a:solidFill>
                  <a:srgbClr val="001E55"/>
                </a:solidFill>
                <a:effectLst/>
                <a:uLnTx/>
                <a:uFillTx/>
                <a:latin typeface="Arial"/>
                <a:ea typeface="+mn-ea"/>
                <a:cs typeface="Arial"/>
              </a:rPr>
              <a:t>Sjögren’s</a:t>
            </a:r>
            <a:r>
              <a:rPr kumimoji="0" lang="en-GB" altLang="de-DE" sz="1200" b="0" i="0" u="none" strike="noStrike" kern="1200" cap="none" spc="0" normalizeH="0" baseline="0" noProof="0" dirty="0">
                <a:ln>
                  <a:noFill/>
                </a:ln>
                <a:solidFill>
                  <a:srgbClr val="001E55"/>
                </a:solidFill>
                <a:effectLst/>
                <a:uLnTx/>
                <a:uFillTx/>
                <a:latin typeface="Arial"/>
                <a:ea typeface="+mn-ea"/>
                <a:cs typeface="Arial"/>
              </a:rPr>
              <a:t> syndrome-associated ILD, systemic lupus erythematosus-associated ILD) and other IIPs (e.g. pleuroparenchymal fibroelastosis, cryptogenic organising pneumonia, desquamative interstitial pneumonia).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Wells AU et al. Lancet Respir Med 2020</a:t>
            </a: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;8:453-460.</a:t>
            </a:r>
          </a:p>
        </p:txBody>
      </p:sp>
      <p:sp>
        <p:nvSpPr>
          <p:cNvPr id="43" name="TextBox 42">
            <a:extLst>
              <a:ext uri="{FF2B5EF4-FFF2-40B4-BE49-F238E27FC236}">
                <a16:creationId xmlns:a16="http://schemas.microsoft.com/office/drawing/2014/main" id="{F5C0FC47-AC58-4E6A-B251-F07621D8CF22}"/>
              </a:ext>
            </a:extLst>
          </p:cNvPr>
          <p:cNvSpPr txBox="1"/>
          <p:nvPr/>
        </p:nvSpPr>
        <p:spPr>
          <a:xfrm>
            <a:off x="4190771" y="3041374"/>
            <a:ext cx="15675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(n=173)</a:t>
            </a:r>
          </a:p>
        </p:txBody>
      </p:sp>
      <p:sp>
        <p:nvSpPr>
          <p:cNvPr id="44" name="TextBox 43">
            <a:extLst>
              <a:ext uri="{FF2B5EF4-FFF2-40B4-BE49-F238E27FC236}">
                <a16:creationId xmlns:a16="http://schemas.microsoft.com/office/drawing/2014/main" id="{7891A92E-9571-458C-A842-4011D7427C9A}"/>
              </a:ext>
            </a:extLst>
          </p:cNvPr>
          <p:cNvSpPr txBox="1"/>
          <p:nvPr/>
        </p:nvSpPr>
        <p:spPr>
          <a:xfrm>
            <a:off x="4303030" y="4505474"/>
            <a:ext cx="15675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(n=125)</a:t>
            </a:r>
          </a:p>
        </p:txBody>
      </p:sp>
      <p:sp>
        <p:nvSpPr>
          <p:cNvPr id="45" name="TextBox 44">
            <a:extLst>
              <a:ext uri="{FF2B5EF4-FFF2-40B4-BE49-F238E27FC236}">
                <a16:creationId xmlns:a16="http://schemas.microsoft.com/office/drawing/2014/main" id="{D49FC43A-9AFD-46FC-B759-818B3BA7A1B6}"/>
              </a:ext>
            </a:extLst>
          </p:cNvPr>
          <p:cNvSpPr txBox="1"/>
          <p:nvPr/>
        </p:nvSpPr>
        <p:spPr>
          <a:xfrm>
            <a:off x="3176822" y="5025473"/>
            <a:ext cx="15675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(n=114)</a:t>
            </a:r>
          </a:p>
        </p:txBody>
      </p:sp>
      <p:sp>
        <p:nvSpPr>
          <p:cNvPr id="57" name="TextBox 56">
            <a:extLst>
              <a:ext uri="{FF2B5EF4-FFF2-40B4-BE49-F238E27FC236}">
                <a16:creationId xmlns:a16="http://schemas.microsoft.com/office/drawing/2014/main" id="{08E5C7C2-05F4-46D3-9822-3B9F6CD23671}"/>
              </a:ext>
            </a:extLst>
          </p:cNvPr>
          <p:cNvSpPr txBox="1"/>
          <p:nvPr/>
        </p:nvSpPr>
        <p:spPr>
          <a:xfrm>
            <a:off x="726355" y="3442333"/>
            <a:ext cx="15675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(n=39)</a:t>
            </a:r>
          </a:p>
        </p:txBody>
      </p:sp>
      <p:sp>
        <p:nvSpPr>
          <p:cNvPr id="58" name="TextBox 57">
            <a:extLst>
              <a:ext uri="{FF2B5EF4-FFF2-40B4-BE49-F238E27FC236}">
                <a16:creationId xmlns:a16="http://schemas.microsoft.com/office/drawing/2014/main" id="{B5248F6D-C0F3-4A30-A434-024F1E6CAC29}"/>
              </a:ext>
            </a:extLst>
          </p:cNvPr>
          <p:cNvSpPr txBox="1"/>
          <p:nvPr/>
        </p:nvSpPr>
        <p:spPr>
          <a:xfrm>
            <a:off x="1387189" y="1998930"/>
            <a:ext cx="15675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(n=19)</a:t>
            </a:r>
          </a:p>
        </p:txBody>
      </p:sp>
      <p:sp>
        <p:nvSpPr>
          <p:cNvPr id="59" name="TextBox 58">
            <a:extLst>
              <a:ext uri="{FF2B5EF4-FFF2-40B4-BE49-F238E27FC236}">
                <a16:creationId xmlns:a16="http://schemas.microsoft.com/office/drawing/2014/main" id="{FF4923B7-6551-44F0-85ED-3539B451A68F}"/>
              </a:ext>
            </a:extLst>
          </p:cNvPr>
          <p:cNvSpPr txBox="1"/>
          <p:nvPr/>
        </p:nvSpPr>
        <p:spPr>
          <a:xfrm>
            <a:off x="2392998" y="4349302"/>
            <a:ext cx="15675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(n=89)</a:t>
            </a:r>
          </a:p>
        </p:txBody>
      </p:sp>
      <p:sp>
        <p:nvSpPr>
          <p:cNvPr id="60" name="TextBox 59">
            <a:extLst>
              <a:ext uri="{FF2B5EF4-FFF2-40B4-BE49-F238E27FC236}">
                <a16:creationId xmlns:a16="http://schemas.microsoft.com/office/drawing/2014/main" id="{1D4C970B-2854-4AA7-A634-7AD78B385744}"/>
              </a:ext>
            </a:extLst>
          </p:cNvPr>
          <p:cNvSpPr txBox="1"/>
          <p:nvPr/>
        </p:nvSpPr>
        <p:spPr>
          <a:xfrm>
            <a:off x="958722" y="2636185"/>
            <a:ext cx="15675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(n=39)</a:t>
            </a:r>
          </a:p>
        </p:txBody>
      </p:sp>
      <p:sp>
        <p:nvSpPr>
          <p:cNvPr id="61" name="TextBox 60">
            <a:extLst>
              <a:ext uri="{FF2B5EF4-FFF2-40B4-BE49-F238E27FC236}">
                <a16:creationId xmlns:a16="http://schemas.microsoft.com/office/drawing/2014/main" id="{79738772-9F54-4317-A6D6-EA68A4F69D92}"/>
              </a:ext>
            </a:extLst>
          </p:cNvPr>
          <p:cNvSpPr txBox="1"/>
          <p:nvPr/>
        </p:nvSpPr>
        <p:spPr>
          <a:xfrm>
            <a:off x="2128439" y="1570456"/>
            <a:ext cx="15675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(n=12)</a:t>
            </a:r>
          </a:p>
        </p:txBody>
      </p:sp>
      <p:sp>
        <p:nvSpPr>
          <p:cNvPr id="62" name="TextBox 61">
            <a:extLst>
              <a:ext uri="{FF2B5EF4-FFF2-40B4-BE49-F238E27FC236}">
                <a16:creationId xmlns:a16="http://schemas.microsoft.com/office/drawing/2014/main" id="{0084F2DA-325E-4C6C-847C-916DB4BA0BF9}"/>
              </a:ext>
            </a:extLst>
          </p:cNvPr>
          <p:cNvSpPr txBox="1"/>
          <p:nvPr/>
        </p:nvSpPr>
        <p:spPr>
          <a:xfrm>
            <a:off x="3570059" y="1290921"/>
            <a:ext cx="15675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(n=53)</a:t>
            </a:r>
          </a:p>
        </p:txBody>
      </p:sp>
    </p:spTree>
    <p:extLst>
      <p:ext uri="{BB962C8B-B14F-4D97-AF65-F5344CB8AC3E}">
        <p14:creationId xmlns:p14="http://schemas.microsoft.com/office/powerpoint/2010/main" val="9159729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F96EF-000A-4EC5-98A7-F312F41B07EC}"/>
              </a:ext>
            </a:extLst>
          </p:cNvPr>
          <p:cNvSpPr>
            <a:spLocks noGrp="1"/>
          </p:cNvSpPr>
          <p:nvPr>
            <p:ph type="title"/>
          </p:nvPr>
        </p:nvSpPr>
        <p:spPr/>
        <p:txBody>
          <a:bodyPr anchor="ctr">
            <a:normAutofit/>
          </a:bodyPr>
          <a:lstStyle/>
          <a:p>
            <a:r>
              <a:rPr lang="en-US" sz="2800" dirty="0"/>
              <a:t>INBUILD: ILD diagnoses in overall population (5 groups)  </a:t>
            </a:r>
            <a:endParaRPr lang="en-GB" sz="2800" dirty="0"/>
          </a:p>
        </p:txBody>
      </p:sp>
      <p:graphicFrame>
        <p:nvGraphicFramePr>
          <p:cNvPr id="8" name="Content Placeholder 7">
            <a:extLst>
              <a:ext uri="{FF2B5EF4-FFF2-40B4-BE49-F238E27FC236}">
                <a16:creationId xmlns:a16="http://schemas.microsoft.com/office/drawing/2014/main" id="{4074FC1F-37A8-461E-AD5D-976E16037E54}"/>
              </a:ext>
            </a:extLst>
          </p:cNvPr>
          <p:cNvGraphicFramePr>
            <a:graphicFrameLocks noGrp="1"/>
          </p:cNvGraphicFramePr>
          <p:nvPr>
            <p:ph sz="quarter" idx="10"/>
          </p:nvPr>
        </p:nvGraphicFramePr>
        <p:xfrm>
          <a:off x="2124637" y="1563984"/>
          <a:ext cx="5383213" cy="4437062"/>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BB0980DB-B418-4E57-819D-71636A00C2E3}"/>
              </a:ext>
            </a:extLst>
          </p:cNvPr>
          <p:cNvSpPr txBox="1"/>
          <p:nvPr/>
        </p:nvSpPr>
        <p:spPr>
          <a:xfrm>
            <a:off x="7469856" y="2507619"/>
            <a:ext cx="37132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Hypersensitivity pneumonitis</a:t>
            </a:r>
          </a:p>
        </p:txBody>
      </p:sp>
      <p:sp>
        <p:nvSpPr>
          <p:cNvPr id="25" name="TextBox 24">
            <a:extLst>
              <a:ext uri="{FF2B5EF4-FFF2-40B4-BE49-F238E27FC236}">
                <a16:creationId xmlns:a16="http://schemas.microsoft.com/office/drawing/2014/main" id="{00E4D9CD-32A3-492B-B9B2-C5039D0A6AC6}"/>
              </a:ext>
            </a:extLst>
          </p:cNvPr>
          <p:cNvSpPr txBox="1"/>
          <p:nvPr/>
        </p:nvSpPr>
        <p:spPr>
          <a:xfrm>
            <a:off x="7470434" y="3078912"/>
            <a:ext cx="24928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Autoimmune ILDs</a:t>
            </a:r>
          </a:p>
        </p:txBody>
      </p:sp>
      <p:sp>
        <p:nvSpPr>
          <p:cNvPr id="26" name="TextBox 25">
            <a:extLst>
              <a:ext uri="{FF2B5EF4-FFF2-40B4-BE49-F238E27FC236}">
                <a16:creationId xmlns:a16="http://schemas.microsoft.com/office/drawing/2014/main" id="{3601D4F5-CE8E-42E3-BE1A-230D8E9A1F15}"/>
              </a:ext>
            </a:extLst>
          </p:cNvPr>
          <p:cNvSpPr txBox="1"/>
          <p:nvPr/>
        </p:nvSpPr>
        <p:spPr>
          <a:xfrm>
            <a:off x="7470132" y="4177628"/>
            <a:ext cx="24931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Unclassifiable IIP</a:t>
            </a:r>
          </a:p>
        </p:txBody>
      </p:sp>
      <p:sp>
        <p:nvSpPr>
          <p:cNvPr id="27" name="TextBox 26">
            <a:extLst>
              <a:ext uri="{FF2B5EF4-FFF2-40B4-BE49-F238E27FC236}">
                <a16:creationId xmlns:a16="http://schemas.microsoft.com/office/drawing/2014/main" id="{35280B8C-22FB-42F5-84D6-7D4329C4F26A}"/>
              </a:ext>
            </a:extLst>
          </p:cNvPr>
          <p:cNvSpPr txBox="1"/>
          <p:nvPr/>
        </p:nvSpPr>
        <p:spPr>
          <a:xfrm>
            <a:off x="7466097" y="4726735"/>
            <a:ext cx="20222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ILDs</a:t>
            </a:r>
            <a:endPar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id="{A4448820-A6B3-41C9-AC4A-B96CB7913891}"/>
              </a:ext>
            </a:extLst>
          </p:cNvPr>
          <p:cNvSpPr/>
          <p:nvPr/>
        </p:nvSpPr>
        <p:spPr>
          <a:xfrm>
            <a:off x="7277633" y="2612129"/>
            <a:ext cx="188464" cy="18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A49EE78B-8A02-4AF8-8B6F-4165F4C76768}"/>
              </a:ext>
            </a:extLst>
          </p:cNvPr>
          <p:cNvSpPr/>
          <p:nvPr/>
        </p:nvSpPr>
        <p:spPr>
          <a:xfrm>
            <a:off x="7277834" y="3160947"/>
            <a:ext cx="188464" cy="187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75CB1DE8-D536-4E30-A39F-84521D1A61D2}"/>
              </a:ext>
            </a:extLst>
          </p:cNvPr>
          <p:cNvSpPr/>
          <p:nvPr/>
        </p:nvSpPr>
        <p:spPr>
          <a:xfrm>
            <a:off x="7277633" y="4807400"/>
            <a:ext cx="188464" cy="1872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260CAEF0-467C-422B-A8C8-7FA62880003E}"/>
              </a:ext>
            </a:extLst>
          </p:cNvPr>
          <p:cNvSpPr/>
          <p:nvPr/>
        </p:nvSpPr>
        <p:spPr>
          <a:xfrm>
            <a:off x="7277633" y="3709765"/>
            <a:ext cx="188464" cy="1872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AF80A502-0EE1-4FA9-B11D-1B081BA07BDC}"/>
              </a:ext>
            </a:extLst>
          </p:cNvPr>
          <p:cNvSpPr/>
          <p:nvPr/>
        </p:nvSpPr>
        <p:spPr>
          <a:xfrm>
            <a:off x="7279667" y="4258583"/>
            <a:ext cx="188464" cy="187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06AE33FD-0A0B-4BD8-8F2F-7A84D54D4180}"/>
              </a:ext>
            </a:extLst>
          </p:cNvPr>
          <p:cNvSpPr txBox="1"/>
          <p:nvPr/>
        </p:nvSpPr>
        <p:spPr>
          <a:xfrm>
            <a:off x="7466096" y="3624256"/>
            <a:ext cx="32598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iNSIP</a:t>
            </a:r>
          </a:p>
        </p:txBody>
      </p:sp>
      <p:sp>
        <p:nvSpPr>
          <p:cNvPr id="18" name="Text Placeholder 3">
            <a:extLst>
              <a:ext uri="{FF2B5EF4-FFF2-40B4-BE49-F238E27FC236}">
                <a16:creationId xmlns:a16="http://schemas.microsoft.com/office/drawing/2014/main" id="{DE241989-BE21-4AC4-88C6-A3A9D066628B}"/>
              </a:ext>
            </a:extLst>
          </p:cNvPr>
          <p:cNvSpPr txBox="1">
            <a:spLocks/>
          </p:cNvSpPr>
          <p:nvPr/>
        </p:nvSpPr>
        <p:spPr>
          <a:xfrm>
            <a:off x="561600" y="5939264"/>
            <a:ext cx="10992658" cy="646331"/>
          </a:xfrm>
          <a:prstGeom prst="rect">
            <a:avLst/>
          </a:prstGeom>
        </p:spPr>
        <p:txBody>
          <a:bodyPr wrap="square" anchor="b">
            <a:sp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a:ea typeface="+mn-ea"/>
                <a:cs typeface="Arial"/>
              </a:rPr>
              <a:t>Autoimmune ILDs: RA-ILD, SSc-ILD, MCTD-ILD, plus autoimmune ILDs in “Other fibrosing ILDs” category of case report form. </a:t>
            </a:r>
            <a:br>
              <a:rPr kumimoji="0" lang="en-GB" sz="1200" b="0" i="0" u="none" strike="noStrike" kern="1200" cap="none" spc="0" normalizeH="0" baseline="0" noProof="0" dirty="0">
                <a:ln>
                  <a:noFill/>
                </a:ln>
                <a:solidFill>
                  <a:srgbClr val="001E55"/>
                </a:solidFill>
                <a:effectLst/>
                <a:uLnTx/>
                <a:uFillTx/>
                <a:latin typeface="Arial"/>
                <a:ea typeface="+mn-ea"/>
                <a:cs typeface="Arial"/>
              </a:rPr>
            </a:br>
            <a:r>
              <a:rPr kumimoji="0" lang="en-GB" sz="1200" b="0" i="0" u="none" strike="noStrike" kern="1200" cap="none" spc="0" normalizeH="0" baseline="0" noProof="0" dirty="0">
                <a:ln>
                  <a:noFill/>
                </a:ln>
                <a:solidFill>
                  <a:srgbClr val="001E55"/>
                </a:solidFill>
                <a:effectLst/>
                <a:uLnTx/>
                <a:uFillTx/>
                <a:latin typeface="Arial"/>
                <a:ea typeface="+mn-ea"/>
                <a:cs typeface="Arial"/>
              </a:rPr>
              <a:t>Other ILDs: sarcoidosis, exposure-related ILDs and other terms in “Other fibrosing ILDs” category of case report form.</a:t>
            </a:r>
            <a:br>
              <a:rPr kumimoji="0" lang="en-GB" sz="1200" b="0" i="0" u="none" strike="noStrike" kern="1200" cap="none" spc="0" normalizeH="0" baseline="0" noProof="0" dirty="0">
                <a:ln>
                  <a:noFill/>
                </a:ln>
                <a:solidFill>
                  <a:srgbClr val="001E55"/>
                </a:solidFill>
                <a:effectLst/>
                <a:uLnTx/>
                <a:uFillTx/>
                <a:latin typeface="Helvetica Neue"/>
                <a:ea typeface="+mn-ea"/>
                <a:cs typeface="Arial"/>
              </a:rPr>
            </a:br>
            <a:r>
              <a:rPr kumimoji="0" lang="da-DK"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Wells AU et al. Lancet Respir Med 2020</a:t>
            </a: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;8:453-460. </a:t>
            </a:r>
          </a:p>
        </p:txBody>
      </p:sp>
      <p:sp>
        <p:nvSpPr>
          <p:cNvPr id="15" name="TextBox 14">
            <a:extLst>
              <a:ext uri="{FF2B5EF4-FFF2-40B4-BE49-F238E27FC236}">
                <a16:creationId xmlns:a16="http://schemas.microsoft.com/office/drawing/2014/main" id="{617EA735-0955-4A64-AD8A-2A8844F0C81E}"/>
              </a:ext>
            </a:extLst>
          </p:cNvPr>
          <p:cNvSpPr txBox="1"/>
          <p:nvPr/>
        </p:nvSpPr>
        <p:spPr>
          <a:xfrm>
            <a:off x="4854278" y="3040611"/>
            <a:ext cx="156754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(n=173)</a:t>
            </a:r>
          </a:p>
        </p:txBody>
      </p:sp>
      <p:sp>
        <p:nvSpPr>
          <p:cNvPr id="16" name="TextBox 15">
            <a:extLst>
              <a:ext uri="{FF2B5EF4-FFF2-40B4-BE49-F238E27FC236}">
                <a16:creationId xmlns:a16="http://schemas.microsoft.com/office/drawing/2014/main" id="{0C640DA1-C806-4095-8A28-125343A0A9B5}"/>
              </a:ext>
            </a:extLst>
          </p:cNvPr>
          <p:cNvSpPr txBox="1"/>
          <p:nvPr/>
        </p:nvSpPr>
        <p:spPr>
          <a:xfrm>
            <a:off x="3260254" y="4509011"/>
            <a:ext cx="156754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(n=125)</a:t>
            </a:r>
          </a:p>
        </p:txBody>
      </p:sp>
      <p:sp>
        <p:nvSpPr>
          <p:cNvPr id="17" name="TextBox 16">
            <a:extLst>
              <a:ext uri="{FF2B5EF4-FFF2-40B4-BE49-F238E27FC236}">
                <a16:creationId xmlns:a16="http://schemas.microsoft.com/office/drawing/2014/main" id="{806B2BA4-9D78-4921-97DC-F7AF5A06ED21}"/>
              </a:ext>
            </a:extLst>
          </p:cNvPr>
          <p:cNvSpPr txBox="1"/>
          <p:nvPr/>
        </p:nvSpPr>
        <p:spPr>
          <a:xfrm>
            <a:off x="2804087" y="3498541"/>
            <a:ext cx="156754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(n=114)</a:t>
            </a:r>
          </a:p>
        </p:txBody>
      </p:sp>
      <p:sp>
        <p:nvSpPr>
          <p:cNvPr id="19" name="TextBox 18">
            <a:extLst>
              <a:ext uri="{FF2B5EF4-FFF2-40B4-BE49-F238E27FC236}">
                <a16:creationId xmlns:a16="http://schemas.microsoft.com/office/drawing/2014/main" id="{9CFB88D0-ED3F-444C-B3FD-ADCF936A6619}"/>
              </a:ext>
            </a:extLst>
          </p:cNvPr>
          <p:cNvSpPr txBox="1"/>
          <p:nvPr/>
        </p:nvSpPr>
        <p:spPr>
          <a:xfrm>
            <a:off x="4679998" y="4461020"/>
            <a:ext cx="156754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(n=170)</a:t>
            </a:r>
          </a:p>
        </p:txBody>
      </p:sp>
      <p:sp>
        <p:nvSpPr>
          <p:cNvPr id="20" name="TextBox 19">
            <a:extLst>
              <a:ext uri="{FF2B5EF4-FFF2-40B4-BE49-F238E27FC236}">
                <a16:creationId xmlns:a16="http://schemas.microsoft.com/office/drawing/2014/main" id="{6C790EE1-5011-40D6-B0EC-63DF10EBA040}"/>
              </a:ext>
            </a:extLst>
          </p:cNvPr>
          <p:cNvSpPr txBox="1"/>
          <p:nvPr/>
        </p:nvSpPr>
        <p:spPr>
          <a:xfrm>
            <a:off x="3587858" y="2535376"/>
            <a:ext cx="156754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(n=81)</a:t>
            </a:r>
          </a:p>
        </p:txBody>
      </p:sp>
    </p:spTree>
    <p:extLst>
      <p:ext uri="{BB962C8B-B14F-4D97-AF65-F5344CB8AC3E}">
        <p14:creationId xmlns:p14="http://schemas.microsoft.com/office/powerpoint/2010/main" val="362485291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1D7B1-EF2B-4CC7-9CA9-9CE019F47801}"/>
              </a:ext>
            </a:extLst>
          </p:cNvPr>
          <p:cNvSpPr>
            <a:spLocks noGrp="1"/>
          </p:cNvSpPr>
          <p:nvPr>
            <p:ph type="title"/>
          </p:nvPr>
        </p:nvSpPr>
        <p:spPr>
          <a:noFill/>
        </p:spPr>
        <p:txBody>
          <a:bodyPr anchor="ctr">
            <a:normAutofit/>
          </a:bodyPr>
          <a:lstStyle/>
          <a:p>
            <a:r>
              <a:rPr lang="en-GB" sz="2800" dirty="0"/>
              <a:t>INBUILD: DMARDs and/or glucocorticoids taken at baseline in overall population </a:t>
            </a:r>
          </a:p>
        </p:txBody>
      </p:sp>
      <p:sp>
        <p:nvSpPr>
          <p:cNvPr id="29" name="Content Placeholder 28">
            <a:extLst>
              <a:ext uri="{FF2B5EF4-FFF2-40B4-BE49-F238E27FC236}">
                <a16:creationId xmlns:a16="http://schemas.microsoft.com/office/drawing/2014/main" id="{92029589-49BA-4651-8D6D-0E1C765D2A95}"/>
              </a:ext>
            </a:extLst>
          </p:cNvPr>
          <p:cNvSpPr>
            <a:spLocks noGrp="1"/>
          </p:cNvSpPr>
          <p:nvPr>
            <p:ph sz="quarter" idx="10"/>
          </p:nvPr>
        </p:nvSpPr>
        <p:spPr>
          <a:xfrm>
            <a:off x="588433" y="1474236"/>
            <a:ext cx="10993967" cy="4554861"/>
          </a:xfrm>
          <a:noFill/>
        </p:spPr>
        <p:txBody>
          <a:bodyPr>
            <a:normAutofit/>
          </a:bodyPr>
          <a:lstStyle/>
          <a:p>
            <a:r>
              <a:rPr lang="en-GB" sz="2200" b="1" dirty="0">
                <a:solidFill>
                  <a:schemeClr val="tx1"/>
                </a:solidFill>
              </a:rPr>
              <a:t>At baseline, 382 (57.6%) of subjects took DMARDs and/or glucocorticoids: </a:t>
            </a:r>
          </a:p>
        </p:txBody>
      </p:sp>
      <p:sp>
        <p:nvSpPr>
          <p:cNvPr id="14" name="Text Placeholder 3">
            <a:extLst>
              <a:ext uri="{FF2B5EF4-FFF2-40B4-BE49-F238E27FC236}">
                <a16:creationId xmlns:a16="http://schemas.microsoft.com/office/drawing/2014/main" id="{EF734506-0126-40A6-83BB-956B3BB7846F}"/>
              </a:ext>
            </a:extLst>
          </p:cNvPr>
          <p:cNvSpPr txBox="1">
            <a:spLocks/>
          </p:cNvSpPr>
          <p:nvPr/>
        </p:nvSpPr>
        <p:spPr>
          <a:xfrm>
            <a:off x="561600" y="5761696"/>
            <a:ext cx="11538000" cy="830997"/>
          </a:xfrm>
          <a:prstGeom prst="rect">
            <a:avLst/>
          </a:prstGeom>
          <a:noFill/>
        </p:spPr>
        <p:txBody>
          <a:bodyPr wrap="square" anchor="b">
            <a:sp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Therapies taken by ≥5 subjects (0.8%) are shown.</a:t>
            </a:r>
            <a:b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DMARDs, disease-modifying anti-rheumatic drugs. </a:t>
            </a:r>
          </a:p>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Chaudhuri N et al. </a:t>
            </a:r>
            <a:r>
              <a:rPr kumimoji="0" lang="en-US"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Oral presentation and </a:t>
            </a:r>
            <a:r>
              <a:rPr kumimoji="0" lang="en-US" sz="1200" b="0" i="0" u="none" strike="noStrike" kern="1200" cap="none" spc="0" normalizeH="0" baseline="0" noProof="0" dirty="0" err="1">
                <a:ln>
                  <a:noFill/>
                </a:ln>
                <a:solidFill>
                  <a:srgbClr val="001E55"/>
                </a:solidFill>
                <a:effectLst/>
                <a:uLnTx/>
                <a:uFillTx/>
                <a:latin typeface="Arial" panose="020B0604020202020204" pitchFamily="34" charset="0"/>
                <a:ea typeface="+mn-ea"/>
                <a:cs typeface="Arial" panose="020B0604020202020204" pitchFamily="34" charset="0"/>
              </a:rPr>
              <a:t>eposter</a:t>
            </a:r>
            <a:r>
              <a:rPr kumimoji="0" lang="en-US"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 presented at </a:t>
            </a: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European Respiratory Society International Congress 2020. https://www.globalmedcomms.com/respiratory/ERS2020/chaudhuri</a:t>
            </a:r>
          </a:p>
        </p:txBody>
      </p:sp>
      <p:sp>
        <p:nvSpPr>
          <p:cNvPr id="16" name="TextBox 15">
            <a:extLst>
              <a:ext uri="{FF2B5EF4-FFF2-40B4-BE49-F238E27FC236}">
                <a16:creationId xmlns:a16="http://schemas.microsoft.com/office/drawing/2014/main" id="{081C1CC9-9546-477F-99C7-EEB87A204632}"/>
              </a:ext>
            </a:extLst>
          </p:cNvPr>
          <p:cNvSpPr txBox="1"/>
          <p:nvPr/>
        </p:nvSpPr>
        <p:spPr>
          <a:xfrm>
            <a:off x="845098" y="2051869"/>
            <a:ext cx="2540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rPr>
              <a:t>54.4%</a:t>
            </a:r>
          </a:p>
        </p:txBody>
      </p:sp>
      <p:sp>
        <p:nvSpPr>
          <p:cNvPr id="17" name="TextBox 16">
            <a:extLst>
              <a:ext uri="{FF2B5EF4-FFF2-40B4-BE49-F238E27FC236}">
                <a16:creationId xmlns:a16="http://schemas.microsoft.com/office/drawing/2014/main" id="{A65F8C22-16C1-4C97-B2FB-53CE64BCE0F3}"/>
              </a:ext>
            </a:extLst>
          </p:cNvPr>
          <p:cNvSpPr txBox="1"/>
          <p:nvPr/>
        </p:nvSpPr>
        <p:spPr>
          <a:xfrm>
            <a:off x="865652" y="2476719"/>
            <a:ext cx="36078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rPr>
              <a:t>were taking glucocorticoids</a:t>
            </a:r>
          </a:p>
        </p:txBody>
      </p:sp>
      <p:sp>
        <p:nvSpPr>
          <p:cNvPr id="18" name="TextBox 17">
            <a:extLst>
              <a:ext uri="{FF2B5EF4-FFF2-40B4-BE49-F238E27FC236}">
                <a16:creationId xmlns:a16="http://schemas.microsoft.com/office/drawing/2014/main" id="{95DC6DB6-E562-4AE7-B1F0-1B89F1B77A87}"/>
              </a:ext>
            </a:extLst>
          </p:cNvPr>
          <p:cNvSpPr txBox="1"/>
          <p:nvPr/>
        </p:nvSpPr>
        <p:spPr>
          <a:xfrm>
            <a:off x="4270349" y="2042442"/>
            <a:ext cx="2540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11.6%</a:t>
            </a:r>
          </a:p>
        </p:txBody>
      </p:sp>
      <p:sp>
        <p:nvSpPr>
          <p:cNvPr id="19" name="TextBox 18">
            <a:extLst>
              <a:ext uri="{FF2B5EF4-FFF2-40B4-BE49-F238E27FC236}">
                <a16:creationId xmlns:a16="http://schemas.microsoft.com/office/drawing/2014/main" id="{3CD6EFF4-370E-4E8B-8118-E20B3DECCBE3}"/>
              </a:ext>
            </a:extLst>
          </p:cNvPr>
          <p:cNvSpPr txBox="1"/>
          <p:nvPr/>
        </p:nvSpPr>
        <p:spPr>
          <a:xfrm>
            <a:off x="4298482" y="2482507"/>
            <a:ext cx="44061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were taking non-biologic DMARDS</a:t>
            </a:r>
          </a:p>
        </p:txBody>
      </p:sp>
      <p:sp>
        <p:nvSpPr>
          <p:cNvPr id="20" name="TextBox 19">
            <a:extLst>
              <a:ext uri="{FF2B5EF4-FFF2-40B4-BE49-F238E27FC236}">
                <a16:creationId xmlns:a16="http://schemas.microsoft.com/office/drawing/2014/main" id="{AE1B446D-B2F9-409F-865D-D39A8E955151}"/>
              </a:ext>
            </a:extLst>
          </p:cNvPr>
          <p:cNvSpPr txBox="1"/>
          <p:nvPr/>
        </p:nvSpPr>
        <p:spPr>
          <a:xfrm>
            <a:off x="8379961" y="2051869"/>
            <a:ext cx="2540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A99AC"/>
                </a:solidFill>
                <a:effectLst/>
                <a:uLnTx/>
                <a:uFillTx/>
                <a:latin typeface="Arial" panose="020B0604020202020204" pitchFamily="34" charset="0"/>
                <a:ea typeface="+mn-ea"/>
                <a:cs typeface="Arial" panose="020B0604020202020204" pitchFamily="34" charset="0"/>
              </a:rPr>
              <a:t>3.3%</a:t>
            </a:r>
          </a:p>
        </p:txBody>
      </p:sp>
      <p:sp>
        <p:nvSpPr>
          <p:cNvPr id="21" name="TextBox 20">
            <a:extLst>
              <a:ext uri="{FF2B5EF4-FFF2-40B4-BE49-F238E27FC236}">
                <a16:creationId xmlns:a16="http://schemas.microsoft.com/office/drawing/2014/main" id="{F0146AA7-F22E-4D98-B223-39E6C7020F9C}"/>
              </a:ext>
            </a:extLst>
          </p:cNvPr>
          <p:cNvSpPr txBox="1"/>
          <p:nvPr/>
        </p:nvSpPr>
        <p:spPr>
          <a:xfrm>
            <a:off x="8378404" y="2476719"/>
            <a:ext cx="37086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A99AC"/>
                </a:solidFill>
                <a:effectLst/>
                <a:uLnTx/>
                <a:uFillTx/>
                <a:latin typeface="Arial" panose="020B0604020202020204" pitchFamily="34" charset="0"/>
                <a:ea typeface="+mn-ea"/>
                <a:cs typeface="Arial" panose="020B0604020202020204" pitchFamily="34" charset="0"/>
              </a:rPr>
              <a:t>were taking biologic DMARDS</a:t>
            </a:r>
          </a:p>
        </p:txBody>
      </p:sp>
      <p:graphicFrame>
        <p:nvGraphicFramePr>
          <p:cNvPr id="22" name="Table 21">
            <a:extLst>
              <a:ext uri="{FF2B5EF4-FFF2-40B4-BE49-F238E27FC236}">
                <a16:creationId xmlns:a16="http://schemas.microsoft.com/office/drawing/2014/main" id="{E609C5C0-C187-4547-9264-6C77D5B2793D}"/>
              </a:ext>
            </a:extLst>
          </p:cNvPr>
          <p:cNvGraphicFramePr>
            <a:graphicFrameLocks noGrp="1"/>
          </p:cNvGraphicFramePr>
          <p:nvPr/>
        </p:nvGraphicFramePr>
        <p:xfrm>
          <a:off x="682734" y="2947657"/>
          <a:ext cx="3456000" cy="2736000"/>
        </p:xfrm>
        <a:graphic>
          <a:graphicData uri="http://schemas.openxmlformats.org/drawingml/2006/table">
            <a:tbl>
              <a:tblPr>
                <a:tableStyleId>{5C22544A-7EE6-4342-B048-85BDC9FD1C3A}</a:tableStyleId>
              </a:tblPr>
              <a:tblGrid>
                <a:gridCol w="2376000">
                  <a:extLst>
                    <a:ext uri="{9D8B030D-6E8A-4147-A177-3AD203B41FA5}">
                      <a16:colId xmlns:a16="http://schemas.microsoft.com/office/drawing/2014/main" val="1277195085"/>
                    </a:ext>
                  </a:extLst>
                </a:gridCol>
                <a:gridCol w="1080000">
                  <a:extLst>
                    <a:ext uri="{9D8B030D-6E8A-4147-A177-3AD203B41FA5}">
                      <a16:colId xmlns:a16="http://schemas.microsoft.com/office/drawing/2014/main" val="1018970798"/>
                    </a:ext>
                  </a:extLst>
                </a:gridCol>
              </a:tblGrid>
              <a:tr h="547200">
                <a:tc>
                  <a:txBody>
                    <a:bodyPr/>
                    <a:lstStyle/>
                    <a:p>
                      <a:pPr indent="194310">
                        <a:lnSpc>
                          <a:spcPct val="150000"/>
                        </a:lnSpc>
                        <a:spcAft>
                          <a:spcPts val="0"/>
                        </a:spcAft>
                      </a:pPr>
                      <a:r>
                        <a:rPr lang="en-GB" sz="1800" dirty="0">
                          <a:solidFill>
                            <a:schemeClr val="tx2">
                              <a:lumMod val="60000"/>
                              <a:lumOff val="40000"/>
                            </a:schemeClr>
                          </a:solidFill>
                          <a:effectLst/>
                          <a:latin typeface="Arial" panose="020B0604020202020204" pitchFamily="34" charset="0"/>
                          <a:cs typeface="Arial" panose="020B0604020202020204" pitchFamily="34" charset="0"/>
                        </a:rPr>
                        <a:t>Prednisone</a:t>
                      </a:r>
                      <a:endParaRPr lang="en-GB" sz="18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en-GB" sz="1800" dirty="0">
                          <a:solidFill>
                            <a:schemeClr val="tx2">
                              <a:lumMod val="60000"/>
                              <a:lumOff val="40000"/>
                            </a:schemeClr>
                          </a:solidFill>
                          <a:effectLst/>
                          <a:latin typeface="Arial" panose="020B0604020202020204" pitchFamily="34" charset="0"/>
                          <a:cs typeface="Arial" panose="020B0604020202020204" pitchFamily="34" charset="0"/>
                        </a:rPr>
                        <a:t>25.6%</a:t>
                      </a:r>
                      <a:endParaRPr lang="en-GB" sz="18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5295097"/>
                  </a:ext>
                </a:extLst>
              </a:tr>
              <a:tr h="547200">
                <a:tc>
                  <a:txBody>
                    <a:bodyPr/>
                    <a:lstStyle/>
                    <a:p>
                      <a:pPr indent="194310">
                        <a:lnSpc>
                          <a:spcPct val="150000"/>
                        </a:lnSpc>
                        <a:spcAft>
                          <a:spcPts val="0"/>
                        </a:spcAft>
                      </a:pPr>
                      <a:r>
                        <a:rPr lang="en-GB" sz="1800" dirty="0">
                          <a:solidFill>
                            <a:schemeClr val="tx2">
                              <a:lumMod val="60000"/>
                              <a:lumOff val="40000"/>
                            </a:schemeClr>
                          </a:solidFill>
                          <a:effectLst/>
                          <a:latin typeface="Arial" panose="020B0604020202020204" pitchFamily="34" charset="0"/>
                          <a:cs typeface="Arial" panose="020B0604020202020204" pitchFamily="34" charset="0"/>
                        </a:rPr>
                        <a:t>Prednisolone</a:t>
                      </a:r>
                      <a:endParaRPr lang="en-GB" sz="18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en-GB" sz="1800" dirty="0">
                          <a:solidFill>
                            <a:schemeClr val="tx2">
                              <a:lumMod val="60000"/>
                              <a:lumOff val="40000"/>
                            </a:schemeClr>
                          </a:solidFill>
                          <a:effectLst/>
                          <a:latin typeface="Arial" panose="020B0604020202020204" pitchFamily="34" charset="0"/>
                          <a:cs typeface="Arial" panose="020B0604020202020204" pitchFamily="34" charset="0"/>
                        </a:rPr>
                        <a:t>19.9%</a:t>
                      </a:r>
                      <a:endParaRPr lang="en-GB" sz="18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0291318"/>
                  </a:ext>
                </a:extLst>
              </a:tr>
              <a:tr h="547200">
                <a:tc>
                  <a:txBody>
                    <a:bodyPr/>
                    <a:lstStyle/>
                    <a:p>
                      <a:pPr indent="194310">
                        <a:lnSpc>
                          <a:spcPct val="150000"/>
                        </a:lnSpc>
                        <a:spcAft>
                          <a:spcPts val="0"/>
                        </a:spcAft>
                      </a:pPr>
                      <a:r>
                        <a:rPr lang="en-GB" sz="1800" dirty="0">
                          <a:solidFill>
                            <a:schemeClr val="tx2">
                              <a:lumMod val="60000"/>
                              <a:lumOff val="40000"/>
                            </a:schemeClr>
                          </a:solidFill>
                          <a:effectLst/>
                          <a:latin typeface="Arial" panose="020B0604020202020204" pitchFamily="34" charset="0"/>
                          <a:cs typeface="Arial" panose="020B0604020202020204" pitchFamily="34" charset="0"/>
                        </a:rPr>
                        <a:t>Methylprednisolone</a:t>
                      </a:r>
                      <a:endParaRPr lang="en-GB" sz="18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en-GB" sz="1800" dirty="0">
                          <a:solidFill>
                            <a:schemeClr val="tx2">
                              <a:lumMod val="60000"/>
                              <a:lumOff val="40000"/>
                            </a:schemeClr>
                          </a:solidFill>
                          <a:effectLst/>
                          <a:latin typeface="Arial" panose="020B0604020202020204" pitchFamily="34" charset="0"/>
                          <a:cs typeface="Arial" panose="020B0604020202020204" pitchFamily="34" charset="0"/>
                        </a:rPr>
                        <a:t>5.1%</a:t>
                      </a:r>
                      <a:endParaRPr lang="en-GB" sz="18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7563694"/>
                  </a:ext>
                </a:extLst>
              </a:tr>
              <a:tr h="547200">
                <a:tc>
                  <a:txBody>
                    <a:bodyPr/>
                    <a:lstStyle/>
                    <a:p>
                      <a:pPr indent="194310">
                        <a:lnSpc>
                          <a:spcPct val="150000"/>
                        </a:lnSpc>
                        <a:spcAft>
                          <a:spcPts val="0"/>
                        </a:spcAft>
                      </a:pPr>
                      <a:r>
                        <a:rPr lang="en-GB" sz="1800" dirty="0" err="1">
                          <a:solidFill>
                            <a:schemeClr val="tx2">
                              <a:lumMod val="60000"/>
                              <a:lumOff val="40000"/>
                            </a:schemeClr>
                          </a:solidFill>
                          <a:effectLst/>
                          <a:latin typeface="Arial" panose="020B0604020202020204" pitchFamily="34" charset="0"/>
                          <a:cs typeface="Arial" panose="020B0604020202020204" pitchFamily="34" charset="0"/>
                        </a:rPr>
                        <a:t>Meprednisone</a:t>
                      </a:r>
                      <a:endParaRPr lang="en-GB" sz="18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en-GB" sz="18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6691672"/>
                  </a:ext>
                </a:extLst>
              </a:tr>
              <a:tr h="547200">
                <a:tc>
                  <a:txBody>
                    <a:bodyPr/>
                    <a:lstStyle/>
                    <a:p>
                      <a:pPr indent="194310">
                        <a:lnSpc>
                          <a:spcPct val="150000"/>
                        </a:lnSpc>
                        <a:spcAft>
                          <a:spcPts val="0"/>
                        </a:spcAft>
                      </a:pPr>
                      <a:r>
                        <a:rPr lang="en-GB" sz="18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Deflazacort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en-GB" sz="18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0.9%</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6156794"/>
                  </a:ext>
                </a:extLst>
              </a:tr>
            </a:tbl>
          </a:graphicData>
        </a:graphic>
      </p:graphicFrame>
      <p:graphicFrame>
        <p:nvGraphicFramePr>
          <p:cNvPr id="23" name="Table 22">
            <a:extLst>
              <a:ext uri="{FF2B5EF4-FFF2-40B4-BE49-F238E27FC236}">
                <a16:creationId xmlns:a16="http://schemas.microsoft.com/office/drawing/2014/main" id="{D4463C3D-282E-4A56-A2BE-21203CB8F590}"/>
              </a:ext>
            </a:extLst>
          </p:cNvPr>
          <p:cNvGraphicFramePr>
            <a:graphicFrameLocks noGrp="1"/>
          </p:cNvGraphicFramePr>
          <p:nvPr/>
        </p:nvGraphicFramePr>
        <p:xfrm>
          <a:off x="4109809" y="2947657"/>
          <a:ext cx="4284000" cy="2194560"/>
        </p:xfrm>
        <a:graphic>
          <a:graphicData uri="http://schemas.openxmlformats.org/drawingml/2006/table">
            <a:tbl>
              <a:tblPr>
                <a:tableStyleId>{5C22544A-7EE6-4342-B048-85BDC9FD1C3A}</a:tableStyleId>
              </a:tblPr>
              <a:tblGrid>
                <a:gridCol w="3240000">
                  <a:extLst>
                    <a:ext uri="{9D8B030D-6E8A-4147-A177-3AD203B41FA5}">
                      <a16:colId xmlns:a16="http://schemas.microsoft.com/office/drawing/2014/main" val="1277195085"/>
                    </a:ext>
                  </a:extLst>
                </a:gridCol>
                <a:gridCol w="1044000">
                  <a:extLst>
                    <a:ext uri="{9D8B030D-6E8A-4147-A177-3AD203B41FA5}">
                      <a16:colId xmlns:a16="http://schemas.microsoft.com/office/drawing/2014/main" val="1018970798"/>
                    </a:ext>
                  </a:extLst>
                </a:gridCol>
              </a:tblGrid>
              <a:tr h="548640">
                <a:tc>
                  <a:txBody>
                    <a:bodyPr/>
                    <a:lstStyle/>
                    <a:p>
                      <a:pPr marL="194310">
                        <a:lnSpc>
                          <a:spcPct val="100000"/>
                        </a:lnSpc>
                        <a:spcAft>
                          <a:spcPts val="0"/>
                        </a:spcAft>
                      </a:pPr>
                      <a:r>
                        <a:rPr lang="en-GB" sz="1800" kern="1200" dirty="0">
                          <a:solidFill>
                            <a:srgbClr val="009900"/>
                          </a:solidFill>
                          <a:effectLst/>
                          <a:latin typeface="Arial" panose="020B0604020202020204" pitchFamily="34" charset="0"/>
                          <a:ea typeface="+mn-ea"/>
                          <a:cs typeface="Arial" panose="020B0604020202020204" pitchFamily="34" charset="0"/>
                        </a:rPr>
                        <a:t>Hydroxychloroquine/sulphate</a:t>
                      </a:r>
                    </a:p>
                  </a:txBody>
                  <a:tcPr marL="6858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800" kern="1200" dirty="0">
                          <a:solidFill>
                            <a:srgbClr val="009900"/>
                          </a:solidFill>
                          <a:effectLst/>
                          <a:latin typeface="Arial" panose="020B0604020202020204" pitchFamily="34" charset="0"/>
                          <a:ea typeface="+mn-ea"/>
                          <a:cs typeface="Arial" panose="020B0604020202020204" pitchFamily="34" charset="0"/>
                        </a:rPr>
                        <a:t>4.5%</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5295097"/>
                  </a:ext>
                </a:extLst>
              </a:tr>
              <a:tr h="548640">
                <a:tc>
                  <a:txBody>
                    <a:bodyPr/>
                    <a:lstStyle/>
                    <a:p>
                      <a:pPr marL="194310" marR="0" lvl="0" indent="0" algn="l" defTabSz="914400" rtl="0" eaLnBrk="1" fontAlgn="auto" latinLnBrk="0" hangingPunct="1">
                        <a:lnSpc>
                          <a:spcPct val="150000"/>
                        </a:lnSpc>
                        <a:spcBef>
                          <a:spcPts val="0"/>
                        </a:spcBef>
                        <a:spcAft>
                          <a:spcPts val="0"/>
                        </a:spcAft>
                        <a:buClrTx/>
                        <a:buSzTx/>
                        <a:buFontTx/>
                        <a:buNone/>
                        <a:tabLst/>
                        <a:defRPr/>
                      </a:pPr>
                      <a:r>
                        <a:rPr lang="en-GB" sz="1800" kern="1200" dirty="0">
                          <a:solidFill>
                            <a:srgbClr val="009900"/>
                          </a:solidFill>
                          <a:effectLst/>
                          <a:latin typeface="Arial" panose="020B0604020202020204" pitchFamily="34" charset="0"/>
                          <a:ea typeface="+mn-ea"/>
                          <a:cs typeface="Arial" panose="020B0604020202020204" pitchFamily="34" charset="0"/>
                        </a:rPr>
                        <a:t>Methotrexate</a:t>
                      </a:r>
                    </a:p>
                  </a:txBody>
                  <a:tcPr marL="6858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en-GB" sz="1800" kern="1200" dirty="0">
                          <a:solidFill>
                            <a:srgbClr val="009900"/>
                          </a:solidFill>
                          <a:effectLst/>
                          <a:latin typeface="Arial" panose="020B0604020202020204" pitchFamily="34" charset="0"/>
                          <a:ea typeface="+mn-ea"/>
                          <a:cs typeface="Arial" panose="020B0604020202020204" pitchFamily="34" charset="0"/>
                        </a:rPr>
                        <a:t>2.9%</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004788"/>
                  </a:ext>
                </a:extLst>
              </a:tr>
              <a:tr h="548640">
                <a:tc>
                  <a:txBody>
                    <a:bodyPr/>
                    <a:lstStyle/>
                    <a:p>
                      <a:pPr marL="194310">
                        <a:lnSpc>
                          <a:spcPct val="150000"/>
                        </a:lnSpc>
                        <a:spcAft>
                          <a:spcPts val="0"/>
                        </a:spcAft>
                      </a:pPr>
                      <a:r>
                        <a:rPr lang="en-GB" sz="1800" kern="1200" dirty="0">
                          <a:solidFill>
                            <a:srgbClr val="009900"/>
                          </a:solidFill>
                          <a:effectLst/>
                          <a:latin typeface="Arial" panose="020B0604020202020204" pitchFamily="34" charset="0"/>
                          <a:ea typeface="+mn-ea"/>
                          <a:cs typeface="Arial" panose="020B0604020202020204" pitchFamily="34" charset="0"/>
                        </a:rPr>
                        <a:t>Leflunomide</a:t>
                      </a:r>
                    </a:p>
                  </a:txBody>
                  <a:tcPr marL="6858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en-GB" sz="1800" kern="1200" dirty="0">
                          <a:solidFill>
                            <a:srgbClr val="009900"/>
                          </a:solidFill>
                          <a:effectLst/>
                          <a:latin typeface="Arial" panose="020B0604020202020204" pitchFamily="34" charset="0"/>
                          <a:ea typeface="+mn-ea"/>
                          <a:cs typeface="Arial" panose="020B0604020202020204" pitchFamily="34" charset="0"/>
                        </a:rPr>
                        <a:t>2.7%</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0291318"/>
                  </a:ext>
                </a:extLst>
              </a:tr>
              <a:tr h="548640">
                <a:tc>
                  <a:txBody>
                    <a:bodyPr/>
                    <a:lstStyle/>
                    <a:p>
                      <a:pPr marL="194310">
                        <a:lnSpc>
                          <a:spcPct val="150000"/>
                        </a:lnSpc>
                        <a:spcAft>
                          <a:spcPts val="0"/>
                        </a:spcAft>
                      </a:pPr>
                      <a:r>
                        <a:rPr lang="en-GB" sz="1800" kern="1200" dirty="0">
                          <a:solidFill>
                            <a:srgbClr val="009900"/>
                          </a:solidFill>
                          <a:effectLst/>
                          <a:latin typeface="Arial" panose="020B0604020202020204" pitchFamily="34" charset="0"/>
                          <a:ea typeface="+mn-ea"/>
                          <a:cs typeface="Arial" panose="020B0604020202020204" pitchFamily="34" charset="0"/>
                        </a:rPr>
                        <a:t>Sulfasalazine</a:t>
                      </a:r>
                    </a:p>
                  </a:txBody>
                  <a:tcPr marL="6858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en-GB" sz="1800" kern="1200" dirty="0">
                          <a:solidFill>
                            <a:srgbClr val="009900"/>
                          </a:solidFill>
                          <a:effectLst/>
                          <a:latin typeface="Arial" panose="020B0604020202020204" pitchFamily="34" charset="0"/>
                          <a:ea typeface="+mn-ea"/>
                          <a:cs typeface="Arial" panose="020B0604020202020204" pitchFamily="34" charset="0"/>
                        </a:rPr>
                        <a:t>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6691672"/>
                  </a:ext>
                </a:extLst>
              </a:tr>
            </a:tbl>
          </a:graphicData>
        </a:graphic>
      </p:graphicFrame>
      <p:graphicFrame>
        <p:nvGraphicFramePr>
          <p:cNvPr id="24" name="Table 23">
            <a:extLst>
              <a:ext uri="{FF2B5EF4-FFF2-40B4-BE49-F238E27FC236}">
                <a16:creationId xmlns:a16="http://schemas.microsoft.com/office/drawing/2014/main" id="{F17A9B4C-95FD-412B-8B01-24F5D968420A}"/>
              </a:ext>
            </a:extLst>
          </p:cNvPr>
          <p:cNvGraphicFramePr>
            <a:graphicFrameLocks noGrp="1"/>
          </p:cNvGraphicFramePr>
          <p:nvPr/>
        </p:nvGraphicFramePr>
        <p:xfrm>
          <a:off x="8207909" y="3039438"/>
          <a:ext cx="3643900" cy="360680"/>
        </p:xfrm>
        <a:graphic>
          <a:graphicData uri="http://schemas.openxmlformats.org/drawingml/2006/table">
            <a:tbl>
              <a:tblPr>
                <a:tableStyleId>{5C22544A-7EE6-4342-B048-85BDC9FD1C3A}</a:tableStyleId>
              </a:tblPr>
              <a:tblGrid>
                <a:gridCol w="2412000">
                  <a:extLst>
                    <a:ext uri="{9D8B030D-6E8A-4147-A177-3AD203B41FA5}">
                      <a16:colId xmlns:a16="http://schemas.microsoft.com/office/drawing/2014/main" val="1277195085"/>
                    </a:ext>
                  </a:extLst>
                </a:gridCol>
                <a:gridCol w="1231900">
                  <a:extLst>
                    <a:ext uri="{9D8B030D-6E8A-4147-A177-3AD203B41FA5}">
                      <a16:colId xmlns:a16="http://schemas.microsoft.com/office/drawing/2014/main" val="1018970798"/>
                    </a:ext>
                  </a:extLst>
                </a:gridCol>
              </a:tblGrid>
              <a:tr h="288000">
                <a:tc>
                  <a:txBody>
                    <a:bodyPr/>
                    <a:lstStyle/>
                    <a:p>
                      <a:pPr indent="194310">
                        <a:lnSpc>
                          <a:spcPct val="150000"/>
                        </a:lnSpc>
                        <a:spcAft>
                          <a:spcPts val="0"/>
                        </a:spcAft>
                      </a:pPr>
                      <a:r>
                        <a:rPr lang="en-GB" sz="1800" kern="1200" dirty="0">
                          <a:solidFill>
                            <a:schemeClr val="accent5"/>
                          </a:solidFill>
                          <a:effectLst/>
                          <a:latin typeface="Arial" panose="020B0604020202020204" pitchFamily="34" charset="0"/>
                          <a:ea typeface="+mn-ea"/>
                          <a:cs typeface="Arial" panose="020B0604020202020204" pitchFamily="34" charset="0"/>
                        </a:rPr>
                        <a:t>Abatacept</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en-GB" sz="1800" kern="1200" dirty="0">
                          <a:solidFill>
                            <a:schemeClr val="accent5"/>
                          </a:solidFill>
                          <a:effectLst/>
                          <a:latin typeface="Arial" panose="020B0604020202020204" pitchFamily="34" charset="0"/>
                          <a:ea typeface="+mn-ea"/>
                          <a:cs typeface="Arial" panose="020B0604020202020204" pitchFamily="34" charset="0"/>
                        </a:rPr>
                        <a:t>0.9%</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5295097"/>
                  </a:ext>
                </a:extLst>
              </a:tr>
            </a:tbl>
          </a:graphicData>
        </a:graphic>
      </p:graphicFrame>
    </p:spTree>
    <p:extLst>
      <p:ext uri="{BB962C8B-B14F-4D97-AF65-F5344CB8AC3E}">
        <p14:creationId xmlns:p14="http://schemas.microsoft.com/office/powerpoint/2010/main" val="30435561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7EA4B4-5F9B-4491-A420-BC6DA1DF34FF}"/>
              </a:ext>
            </a:extLst>
          </p:cNvPr>
          <p:cNvSpPr>
            <a:spLocks noGrp="1"/>
          </p:cNvSpPr>
          <p:nvPr>
            <p:ph type="ctrTitle"/>
          </p:nvPr>
        </p:nvSpPr>
        <p:spPr>
          <a:xfrm>
            <a:off x="1381994" y="1589397"/>
            <a:ext cx="10066294" cy="1470025"/>
          </a:xfrm>
        </p:spPr>
        <p:txBody>
          <a:bodyPr/>
          <a:lstStyle/>
          <a:p>
            <a:r>
              <a:rPr lang="en-GB" dirty="0"/>
              <a:t>INBUILD: </a:t>
            </a:r>
            <a:r>
              <a:rPr lang="en-US" dirty="0"/>
              <a:t>Decline in FVC over 52 weeks </a:t>
            </a:r>
            <a:endParaRPr lang="en-GB" dirty="0"/>
          </a:p>
        </p:txBody>
      </p:sp>
      <p:sp>
        <p:nvSpPr>
          <p:cNvPr id="5" name="Subtitle 4">
            <a:extLst>
              <a:ext uri="{FF2B5EF4-FFF2-40B4-BE49-F238E27FC236}">
                <a16:creationId xmlns:a16="http://schemas.microsoft.com/office/drawing/2014/main" id="{FEEF6D27-B24B-442C-BAAA-22594A5DE171}"/>
              </a:ext>
            </a:extLst>
          </p:cNvPr>
          <p:cNvSpPr>
            <a:spLocks noGrp="1"/>
          </p:cNvSpPr>
          <p:nvPr>
            <p:ph type="subTitle" idx="1"/>
          </p:nvPr>
        </p:nvSpPr>
        <p:spPr/>
        <p:txBody>
          <a:bodyPr/>
          <a:lstStyle/>
          <a:p>
            <a:endParaRPr lang="en-GB"/>
          </a:p>
        </p:txBody>
      </p:sp>
      <p:sp>
        <p:nvSpPr>
          <p:cNvPr id="6" name="Text Placeholder 5">
            <a:extLst>
              <a:ext uri="{FF2B5EF4-FFF2-40B4-BE49-F238E27FC236}">
                <a16:creationId xmlns:a16="http://schemas.microsoft.com/office/drawing/2014/main" id="{3552A65A-CEBF-499C-B919-3BDA9B004074}"/>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798809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33862057-BE20-4B28-AFD6-E470E3B0CB05}"/>
              </a:ext>
            </a:extLst>
          </p:cNvPr>
          <p:cNvSpPr>
            <a:spLocks noGrp="1"/>
          </p:cNvSpPr>
          <p:nvPr>
            <p:ph type="title"/>
          </p:nvPr>
        </p:nvSpPr>
        <p:spPr/>
        <p:txBody>
          <a:bodyPr>
            <a:normAutofit/>
          </a:bodyPr>
          <a:lstStyle/>
          <a:p>
            <a:r>
              <a:rPr lang="en-US" sz="2800" dirty="0"/>
              <a:t>INBUILD: Rate of decline in FVC (mL/year) over 52 weeks (primary endpoint)</a:t>
            </a:r>
          </a:p>
        </p:txBody>
      </p:sp>
      <p:graphicFrame>
        <p:nvGraphicFramePr>
          <p:cNvPr id="12" name="Content Placeholder 6">
            <a:extLst>
              <a:ext uri="{FF2B5EF4-FFF2-40B4-BE49-F238E27FC236}">
                <a16:creationId xmlns:a16="http://schemas.microsoft.com/office/drawing/2014/main" id="{72276584-72D7-49BA-8C40-0AE70EE55A00}"/>
              </a:ext>
            </a:extLst>
          </p:cNvPr>
          <p:cNvGraphicFramePr>
            <a:graphicFrameLocks noChangeAspect="1"/>
          </p:cNvGraphicFramePr>
          <p:nvPr/>
        </p:nvGraphicFramePr>
        <p:xfrm>
          <a:off x="1122246" y="1348210"/>
          <a:ext cx="10483741" cy="450540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BFAFA755-9E39-4862-B13C-F9EA03A63171}"/>
              </a:ext>
            </a:extLst>
          </p:cNvPr>
          <p:cNvSpPr txBox="1">
            <a:spLocks/>
          </p:cNvSpPr>
          <p:nvPr/>
        </p:nvSpPr>
        <p:spPr>
          <a:xfrm>
            <a:off x="2321743" y="5241427"/>
            <a:ext cx="4084621" cy="993553"/>
          </a:xfrm>
          <a:prstGeom prst="roundRect">
            <a:avLst/>
          </a:prstGeom>
          <a:solidFill>
            <a:srgbClr val="FFFFFF"/>
          </a:solidFill>
          <a:ln w="12700">
            <a:solidFill>
              <a:schemeClr val="tx1"/>
            </a:solidFill>
          </a:ln>
        </p:spPr>
        <p:txBody>
          <a:bodyPr wrap="square" lIns="0" tIns="0" rIns="0" bIns="0" anchor="ctr">
            <a:no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marL="0" marR="0" lvl="0" indent="0" algn="ctr" defTabSz="1219050" rtl="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Difference: 107.0 mL/year</a:t>
            </a:r>
          </a:p>
          <a:p>
            <a:pPr marL="0" marR="0" lvl="0" indent="0" algn="ctr" defTabSz="1219050" rtl="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(95% CI: 65.4, 148.5); p&lt;0.001</a:t>
            </a:r>
            <a:endParaRPr kumimoji="0" lang="en-GB"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endParaRPr>
          </a:p>
          <a:p>
            <a:pPr marL="0" marR="0" lvl="0" indent="0" algn="ctr" defTabSz="121905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Relative reduction: 57%</a:t>
            </a:r>
          </a:p>
        </p:txBody>
      </p:sp>
      <p:sp>
        <p:nvSpPr>
          <p:cNvPr id="9" name="TextBox 8">
            <a:extLst>
              <a:ext uri="{FF2B5EF4-FFF2-40B4-BE49-F238E27FC236}">
                <a16:creationId xmlns:a16="http://schemas.microsoft.com/office/drawing/2014/main" id="{1EA844B4-8379-42A6-8602-E6102A61B7A4}"/>
              </a:ext>
            </a:extLst>
          </p:cNvPr>
          <p:cNvSpPr txBox="1">
            <a:spLocks/>
          </p:cNvSpPr>
          <p:nvPr/>
        </p:nvSpPr>
        <p:spPr>
          <a:xfrm>
            <a:off x="7134792" y="5241427"/>
            <a:ext cx="4084621" cy="993553"/>
          </a:xfrm>
          <a:prstGeom prst="roundRect">
            <a:avLst/>
          </a:prstGeom>
          <a:solidFill>
            <a:srgbClr val="FFFFFF"/>
          </a:solidFill>
          <a:ln w="12700">
            <a:solidFill>
              <a:schemeClr val="tx1"/>
            </a:solidFill>
          </a:ln>
        </p:spPr>
        <p:txBody>
          <a:bodyPr wrap="square" lIns="0" tIns="0" rIns="0" bIns="0" anchor="ctr">
            <a:no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marL="0" marR="0" lvl="0" indent="0" algn="ctr" defTabSz="1219050" rtl="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Difference: 128.2 mL/year</a:t>
            </a:r>
          </a:p>
          <a:p>
            <a:pPr marL="0" marR="0" lvl="0" indent="0" algn="ctr" defTabSz="1219050" rtl="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(95% CI: 70.8, 185.6); p&lt;0.001</a:t>
            </a:r>
            <a:endParaRPr kumimoji="0" lang="en-GB"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endParaRPr>
          </a:p>
          <a:p>
            <a:pPr marL="0" marR="0" lvl="0" indent="0" algn="ctr" defTabSz="121905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Relative reduction: 61%</a:t>
            </a:r>
            <a:endParaRPr kumimoji="0" lang="en-GB"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endParaRPr>
          </a:p>
        </p:txBody>
      </p:sp>
      <p:sp>
        <p:nvSpPr>
          <p:cNvPr id="2" name="TextBox 1">
            <a:extLst>
              <a:ext uri="{FF2B5EF4-FFF2-40B4-BE49-F238E27FC236}">
                <a16:creationId xmlns:a16="http://schemas.microsoft.com/office/drawing/2014/main" id="{93C8B4B4-C077-4BF2-BA16-706B8A0583F2}"/>
              </a:ext>
            </a:extLst>
          </p:cNvPr>
          <p:cNvSpPr txBox="1"/>
          <p:nvPr/>
        </p:nvSpPr>
        <p:spPr>
          <a:xfrm>
            <a:off x="2659543" y="1984120"/>
            <a:ext cx="1654020" cy="64633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Nintedanib (n=332)</a:t>
            </a:r>
          </a:p>
        </p:txBody>
      </p:sp>
      <p:sp>
        <p:nvSpPr>
          <p:cNvPr id="14" name="TextBox 13">
            <a:extLst>
              <a:ext uri="{FF2B5EF4-FFF2-40B4-BE49-F238E27FC236}">
                <a16:creationId xmlns:a16="http://schemas.microsoft.com/office/drawing/2014/main" id="{EC17E1E2-1E7D-41AA-B61F-7AC0CAD34467}"/>
              </a:ext>
            </a:extLst>
          </p:cNvPr>
          <p:cNvSpPr txBox="1"/>
          <p:nvPr/>
        </p:nvSpPr>
        <p:spPr>
          <a:xfrm>
            <a:off x="4247368" y="1984121"/>
            <a:ext cx="1654020" cy="64633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Placebo </a:t>
            </a:r>
            <a:b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(n=331)</a:t>
            </a:r>
          </a:p>
        </p:txBody>
      </p:sp>
      <p:sp>
        <p:nvSpPr>
          <p:cNvPr id="15" name="TextBox 14">
            <a:extLst>
              <a:ext uri="{FF2B5EF4-FFF2-40B4-BE49-F238E27FC236}">
                <a16:creationId xmlns:a16="http://schemas.microsoft.com/office/drawing/2014/main" id="{8B313B82-B705-4683-8EE1-821BCEA60077}"/>
              </a:ext>
            </a:extLst>
          </p:cNvPr>
          <p:cNvSpPr txBox="1"/>
          <p:nvPr/>
        </p:nvSpPr>
        <p:spPr>
          <a:xfrm>
            <a:off x="7514786" y="1984120"/>
            <a:ext cx="1654020" cy="64633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Nintedanib (n=206)</a:t>
            </a:r>
          </a:p>
        </p:txBody>
      </p:sp>
      <p:sp>
        <p:nvSpPr>
          <p:cNvPr id="16" name="TextBox 15">
            <a:extLst>
              <a:ext uri="{FF2B5EF4-FFF2-40B4-BE49-F238E27FC236}">
                <a16:creationId xmlns:a16="http://schemas.microsoft.com/office/drawing/2014/main" id="{A1942250-C649-41B1-B353-B5F0A8B03AF9}"/>
              </a:ext>
            </a:extLst>
          </p:cNvPr>
          <p:cNvSpPr txBox="1"/>
          <p:nvPr/>
        </p:nvSpPr>
        <p:spPr>
          <a:xfrm>
            <a:off x="9134779" y="1984121"/>
            <a:ext cx="1654020" cy="64633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Placebo </a:t>
            </a:r>
            <a:b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(n=206)</a:t>
            </a:r>
          </a:p>
        </p:txBody>
      </p:sp>
      <p:sp>
        <p:nvSpPr>
          <p:cNvPr id="3" name="Rectangle 2">
            <a:extLst>
              <a:ext uri="{FF2B5EF4-FFF2-40B4-BE49-F238E27FC236}">
                <a16:creationId xmlns:a16="http://schemas.microsoft.com/office/drawing/2014/main" id="{0B0AA28E-BE70-49C8-8659-2E31B7C0701B}"/>
              </a:ext>
            </a:extLst>
          </p:cNvPr>
          <p:cNvSpPr/>
          <p:nvPr/>
        </p:nvSpPr>
        <p:spPr>
          <a:xfrm>
            <a:off x="3186928" y="1639941"/>
            <a:ext cx="2210862" cy="369332"/>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Overall population</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6F9FAFB2-9E35-42B9-BBB8-D6AE569DB2A0}"/>
              </a:ext>
            </a:extLst>
          </p:cNvPr>
          <p:cNvSpPr/>
          <p:nvPr/>
        </p:nvSpPr>
        <p:spPr>
          <a:xfrm>
            <a:off x="7470787" y="1341983"/>
            <a:ext cx="3429144" cy="646331"/>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with UIP-like fibrotic </a:t>
            </a:r>
            <a:b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pattern on HRCT</a:t>
            </a:r>
          </a:p>
        </p:txBody>
      </p:sp>
      <p:sp>
        <p:nvSpPr>
          <p:cNvPr id="18" name="Text Placeholder 3">
            <a:extLst>
              <a:ext uri="{FF2B5EF4-FFF2-40B4-BE49-F238E27FC236}">
                <a16:creationId xmlns:a16="http://schemas.microsoft.com/office/drawing/2014/main" id="{73CA384A-4AB7-4502-AF30-C8962CDB16DF}"/>
              </a:ext>
            </a:extLst>
          </p:cNvPr>
          <p:cNvSpPr txBox="1">
            <a:spLocks/>
          </p:cNvSpPr>
          <p:nvPr/>
        </p:nvSpPr>
        <p:spPr>
          <a:xfrm>
            <a:off x="520760" y="6181828"/>
            <a:ext cx="11538000" cy="461665"/>
          </a:xfrm>
          <a:prstGeom prst="rect">
            <a:avLst/>
          </a:prstGeom>
        </p:spPr>
        <p:txBody>
          <a:bodyPr wrap="square" anchor="b">
            <a:sp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475" rtl="0" eaLnBrk="1" fontAlgn="auto" latinLnBrk="0" hangingPunct="1">
              <a:lnSpc>
                <a:spcPct val="100000"/>
              </a:lnSpc>
              <a:spcBef>
                <a:spcPts val="0"/>
              </a:spcBef>
              <a:spcAft>
                <a:spcPts val="0"/>
              </a:spcAft>
              <a:buClrTx/>
              <a:buSzTx/>
              <a:buFont typeface="Arial"/>
              <a:buNone/>
              <a:tabLst/>
              <a:defRPr/>
            </a:pPr>
            <a:endParaRPr kumimoji="0" lang="en-GB" sz="1200" b="0" i="0" u="none" strike="noStrike" kern="1200" cap="none" spc="0" normalizeH="0" baseline="0" noProof="0" dirty="0">
              <a:ln>
                <a:noFill/>
              </a:ln>
              <a:solidFill>
                <a:srgbClr val="001E55"/>
              </a:solidFill>
              <a:effectLst/>
              <a:uLnTx/>
              <a:uFillTx/>
              <a:latin typeface="Arial"/>
              <a:ea typeface="+mn-ea"/>
              <a:cs typeface="Arial"/>
            </a:endParaRPr>
          </a:p>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Flaherty KR et al. N </a:t>
            </a:r>
            <a:r>
              <a:rPr kumimoji="0" lang="en-GB" sz="1200" b="0" i="0" u="none" strike="noStrike" kern="1200" cap="none" spc="0" normalizeH="0" baseline="0" noProof="0" dirty="0" err="1">
                <a:ln>
                  <a:noFill/>
                </a:ln>
                <a:solidFill>
                  <a:srgbClr val="001E55"/>
                </a:solidFill>
                <a:effectLst/>
                <a:uLnTx/>
                <a:uFillTx/>
                <a:latin typeface="Arial" panose="020B0604020202020204" pitchFamily="34" charset="0"/>
                <a:ea typeface="+mn-ea"/>
                <a:cs typeface="Arial" panose="020B0604020202020204" pitchFamily="34" charset="0"/>
              </a:rPr>
              <a:t>Engl</a:t>
            </a: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 J Med 2019;381:1718–27. </a:t>
            </a:r>
            <a:endParaRPr kumimoji="0" lang="en-GB" sz="1200" b="0" i="0" u="none" strike="noStrike" kern="1200" cap="none" spc="0" normalizeH="0" baseline="0" noProof="0" dirty="0">
              <a:ln>
                <a:noFill/>
              </a:ln>
              <a:solidFill>
                <a:srgbClr val="001E55"/>
              </a:solidFill>
              <a:effectLst/>
              <a:uLnTx/>
              <a:uFillTx/>
              <a:latin typeface="Arial"/>
              <a:ea typeface="+mn-ea"/>
              <a:cs typeface="Arial"/>
            </a:endParaRPr>
          </a:p>
        </p:txBody>
      </p:sp>
      <p:sp>
        <p:nvSpPr>
          <p:cNvPr id="20" name="TextBox 8">
            <a:extLst>
              <a:ext uri="{FF2B5EF4-FFF2-40B4-BE49-F238E27FC236}">
                <a16:creationId xmlns:a16="http://schemas.microsoft.com/office/drawing/2014/main" id="{C439C92E-2FC5-43C2-A28B-D0B3A1A7B390}"/>
              </a:ext>
            </a:extLst>
          </p:cNvPr>
          <p:cNvSpPr txBox="1">
            <a:spLocks noChangeAspect="1"/>
          </p:cNvSpPr>
          <p:nvPr/>
        </p:nvSpPr>
        <p:spPr>
          <a:xfrm rot="16200000">
            <a:off x="-1416097" y="3493917"/>
            <a:ext cx="4134759" cy="646329"/>
          </a:xfrm>
          <a:prstGeom prst="rect">
            <a:avLst/>
          </a:prstGeom>
          <a:noFill/>
        </p:spPr>
        <p:txBody>
          <a:bodyPr wrap="square" lIns="91439" tIns="45719" rIns="91439" bIns="45719">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marL="0" marR="0" lvl="0" indent="0" algn="ctr" defTabSz="121905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Adjusted mean (SE) annual rate </a:t>
            </a:r>
            <a:br>
              <a:rPr kumimoji="0" lang="en-GB"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br>
            <a:r>
              <a:rPr kumimoji="0" lang="en-GB"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of decline in FVC (mL/year)</a:t>
            </a:r>
          </a:p>
        </p:txBody>
      </p:sp>
    </p:spTree>
    <p:extLst>
      <p:ext uri="{BB962C8B-B14F-4D97-AF65-F5344CB8AC3E}">
        <p14:creationId xmlns:p14="http://schemas.microsoft.com/office/powerpoint/2010/main" val="25456627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en-US" sz="2800" dirty="0"/>
              <a:t>INBUILD: Change from baseline in FVC (mL) over 52 weeks </a:t>
            </a:r>
            <a:endParaRPr lang="de-DE" sz="2800" dirty="0"/>
          </a:p>
        </p:txBody>
      </p:sp>
      <p:sp>
        <p:nvSpPr>
          <p:cNvPr id="17" name="TextBox 16">
            <a:extLst>
              <a:ext uri="{FF2B5EF4-FFF2-40B4-BE49-F238E27FC236}">
                <a16:creationId xmlns:a16="http://schemas.microsoft.com/office/drawing/2014/main" id="{5E200A5E-88CA-46D1-B705-41A9E9809ED7}"/>
              </a:ext>
            </a:extLst>
          </p:cNvPr>
          <p:cNvSpPr txBox="1"/>
          <p:nvPr/>
        </p:nvSpPr>
        <p:spPr>
          <a:xfrm>
            <a:off x="5925173" y="5000491"/>
            <a:ext cx="952871" cy="338554"/>
          </a:xfrm>
          <a:prstGeom prst="rect">
            <a:avLst/>
          </a:prstGeom>
          <a:noFill/>
        </p:spPr>
        <p:txBody>
          <a:bodyPr wrap="square" rtlCol="0">
            <a:spAutoFit/>
          </a:bodyPr>
          <a:lstStyle/>
          <a:p>
            <a:pPr marL="0" marR="0" lvl="0" indent="0" algn="ctr" defTabSz="1213688"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Week</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9" name="Group 18">
            <a:extLst>
              <a:ext uri="{FF2B5EF4-FFF2-40B4-BE49-F238E27FC236}">
                <a16:creationId xmlns:a16="http://schemas.microsoft.com/office/drawing/2014/main" id="{6831DAF1-35F5-4342-8AC9-98E77C9A3C54}"/>
              </a:ext>
            </a:extLst>
          </p:cNvPr>
          <p:cNvGrpSpPr/>
          <p:nvPr/>
        </p:nvGrpSpPr>
        <p:grpSpPr>
          <a:xfrm>
            <a:off x="1157316" y="1195364"/>
            <a:ext cx="10746815" cy="3840609"/>
            <a:chOff x="3197791" y="1570490"/>
            <a:chExt cx="5917027" cy="2714051"/>
          </a:xfrm>
        </p:grpSpPr>
        <p:graphicFrame>
          <p:nvGraphicFramePr>
            <p:cNvPr id="27" name="Content Placeholder 10">
              <a:extLst>
                <a:ext uri="{FF2B5EF4-FFF2-40B4-BE49-F238E27FC236}">
                  <a16:creationId xmlns:a16="http://schemas.microsoft.com/office/drawing/2014/main" id="{675AA337-EBF0-40DF-A73A-0EEBCE2E4119}"/>
                </a:ext>
              </a:extLst>
            </p:cNvPr>
            <p:cNvGraphicFramePr>
              <a:graphicFrameLocks/>
            </p:cNvGraphicFramePr>
            <p:nvPr/>
          </p:nvGraphicFramePr>
          <p:xfrm>
            <a:off x="3268572" y="1570490"/>
            <a:ext cx="5846246" cy="2714051"/>
          </p:xfrm>
          <a:graphic>
            <a:graphicData uri="http://schemas.openxmlformats.org/drawingml/2006/chart">
              <c:chart xmlns:c="http://schemas.openxmlformats.org/drawingml/2006/chart" xmlns:r="http://schemas.openxmlformats.org/officeDocument/2006/relationships" r:id="rId3"/>
            </a:graphicData>
          </a:graphic>
        </p:graphicFrame>
        <p:sp>
          <p:nvSpPr>
            <p:cNvPr id="36" name="Footer Placeholder 2">
              <a:extLst>
                <a:ext uri="{FF2B5EF4-FFF2-40B4-BE49-F238E27FC236}">
                  <a16:creationId xmlns:a16="http://schemas.microsoft.com/office/drawing/2014/main" id="{8EE45F55-6BFD-40DC-9280-CFA6B84D6FBC}"/>
                </a:ext>
              </a:extLst>
            </p:cNvPr>
            <p:cNvSpPr txBox="1">
              <a:spLocks/>
            </p:cNvSpPr>
            <p:nvPr/>
          </p:nvSpPr>
          <p:spPr>
            <a:xfrm>
              <a:off x="3197791" y="3933195"/>
              <a:ext cx="4403435" cy="259556"/>
            </a:xfrm>
            <a:prstGeom prst="rect">
              <a:avLst/>
            </a:prstGeom>
          </p:spPr>
          <p:txBody>
            <a:bodyPr lIns="121911" tIns="60956" rIns="121911" bIns="60956" anchor="ctr"/>
            <a:lstStyle>
              <a:defPPr>
                <a:defRPr lang="en-US"/>
              </a:defPPr>
              <a:lvl1pPr>
                <a:defRPr sz="1200">
                  <a:solidFill>
                    <a:srgbClr val="043673"/>
                  </a:solidFill>
                </a:defRPr>
              </a:lvl1p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altLang="en-US" sz="18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0" name="TextBox 27">
            <a:extLst>
              <a:ext uri="{FF2B5EF4-FFF2-40B4-BE49-F238E27FC236}">
                <a16:creationId xmlns:a16="http://schemas.microsoft.com/office/drawing/2014/main" id="{26AD38B5-0BDC-43A0-BA32-5B1B80412D4F}"/>
              </a:ext>
            </a:extLst>
          </p:cNvPr>
          <p:cNvSpPr txBox="1">
            <a:spLocks noChangeArrowheads="1"/>
          </p:cNvSpPr>
          <p:nvPr/>
        </p:nvSpPr>
        <p:spPr bwMode="auto">
          <a:xfrm rot="16200000">
            <a:off x="-895831" y="2934205"/>
            <a:ext cx="3653265" cy="6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19" rIns="91439" bIns="45719">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1219080" rtl="0" eaLnBrk="1" fontAlgn="auto" latinLnBrk="0" hangingPunct="1">
              <a:lnSpc>
                <a:spcPct val="100000"/>
              </a:lnSpc>
              <a:spcBef>
                <a:spcPct val="0"/>
              </a:spcBef>
              <a:spcAft>
                <a:spcPct val="0"/>
              </a:spcAft>
              <a:buClrTx/>
              <a:buSzTx/>
              <a:buFont typeface="Arial" pitchFamily="34" charset="0"/>
              <a:buNone/>
              <a:tabLst/>
              <a:defRPr/>
            </a:pPr>
            <a:r>
              <a:rPr kumimoji="0" lang="en-GB" altLang="en-US" sz="1867"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Mean (SE) absolute change </a:t>
            </a:r>
            <a:br>
              <a:rPr kumimoji="0" lang="en-GB" altLang="en-US" sz="1867"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br>
            <a:r>
              <a:rPr kumimoji="0" lang="en-GB" altLang="en-US" sz="1867"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from baseline in FVC (mL)</a:t>
            </a:r>
            <a:endParaRPr kumimoji="0" lang="en-US" altLang="en-US" sz="1867"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6" name="Rectangle 25">
            <a:extLst>
              <a:ext uri="{FF2B5EF4-FFF2-40B4-BE49-F238E27FC236}">
                <a16:creationId xmlns:a16="http://schemas.microsoft.com/office/drawing/2014/main" id="{62436909-01EC-46D6-B03A-C5A0DB85DED2}"/>
              </a:ext>
            </a:extLst>
          </p:cNvPr>
          <p:cNvSpPr/>
          <p:nvPr/>
        </p:nvSpPr>
        <p:spPr>
          <a:xfrm>
            <a:off x="8900483" y="4659759"/>
            <a:ext cx="2539043" cy="373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3688"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011CDA2F-F765-489A-80CA-9DBAAA023AFE}"/>
              </a:ext>
            </a:extLst>
          </p:cNvPr>
          <p:cNvSpPr/>
          <p:nvPr/>
        </p:nvSpPr>
        <p:spPr>
          <a:xfrm>
            <a:off x="6653040" y="4659759"/>
            <a:ext cx="1782838" cy="373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3688"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06706AB3-01D7-4223-9BB9-2CC18F85CC58}"/>
              </a:ext>
            </a:extLst>
          </p:cNvPr>
          <p:cNvSpPr/>
          <p:nvPr/>
        </p:nvSpPr>
        <p:spPr>
          <a:xfrm>
            <a:off x="4451279" y="4659759"/>
            <a:ext cx="1724455" cy="373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3688"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BA09D2A7-EB94-42F5-9002-40EC50B15E6C}"/>
              </a:ext>
            </a:extLst>
          </p:cNvPr>
          <p:cNvSpPr/>
          <p:nvPr/>
        </p:nvSpPr>
        <p:spPr>
          <a:xfrm>
            <a:off x="3365746" y="4659759"/>
            <a:ext cx="538229" cy="373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3688"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2" name="Table 21">
            <a:extLst>
              <a:ext uri="{FF2B5EF4-FFF2-40B4-BE49-F238E27FC236}">
                <a16:creationId xmlns:a16="http://schemas.microsoft.com/office/drawing/2014/main" id="{FC70DEEC-1907-4945-9EEC-B4A6AB9C4342}"/>
              </a:ext>
            </a:extLst>
          </p:cNvPr>
          <p:cNvGraphicFramePr>
            <a:graphicFrameLocks noGrp="1"/>
          </p:cNvGraphicFramePr>
          <p:nvPr/>
        </p:nvGraphicFramePr>
        <p:xfrm>
          <a:off x="359133" y="5070135"/>
          <a:ext cx="11633202" cy="914400"/>
        </p:xfrm>
        <a:graphic>
          <a:graphicData uri="http://schemas.openxmlformats.org/drawingml/2006/table">
            <a:tbl>
              <a:tblPr>
                <a:tableStyleId>{2D5ABB26-0587-4C30-8999-92F81FD0307C}</a:tableStyleId>
              </a:tblPr>
              <a:tblGrid>
                <a:gridCol w="1351280">
                  <a:extLst>
                    <a:ext uri="{9D8B030D-6E8A-4147-A177-3AD203B41FA5}">
                      <a16:colId xmlns:a16="http://schemas.microsoft.com/office/drawing/2014/main" val="20000"/>
                    </a:ext>
                  </a:extLst>
                </a:gridCol>
                <a:gridCol w="477520">
                  <a:extLst>
                    <a:ext uri="{9D8B030D-6E8A-4147-A177-3AD203B41FA5}">
                      <a16:colId xmlns:a16="http://schemas.microsoft.com/office/drawing/2014/main" val="2324181888"/>
                    </a:ext>
                  </a:extLst>
                </a:gridCol>
                <a:gridCol w="386080">
                  <a:extLst>
                    <a:ext uri="{9D8B030D-6E8A-4147-A177-3AD203B41FA5}">
                      <a16:colId xmlns:a16="http://schemas.microsoft.com/office/drawing/2014/main" val="272246554"/>
                    </a:ext>
                  </a:extLst>
                </a:gridCol>
                <a:gridCol w="375920">
                  <a:extLst>
                    <a:ext uri="{9D8B030D-6E8A-4147-A177-3AD203B41FA5}">
                      <a16:colId xmlns:a16="http://schemas.microsoft.com/office/drawing/2014/main" val="2799930178"/>
                    </a:ext>
                  </a:extLst>
                </a:gridCol>
                <a:gridCol w="386080">
                  <a:extLst>
                    <a:ext uri="{9D8B030D-6E8A-4147-A177-3AD203B41FA5}">
                      <a16:colId xmlns:a16="http://schemas.microsoft.com/office/drawing/2014/main" val="2461902074"/>
                    </a:ext>
                  </a:extLst>
                </a:gridCol>
                <a:gridCol w="682075">
                  <a:extLst>
                    <a:ext uri="{9D8B030D-6E8A-4147-A177-3AD203B41FA5}">
                      <a16:colId xmlns:a16="http://schemas.microsoft.com/office/drawing/2014/main" val="2030784865"/>
                    </a:ext>
                  </a:extLst>
                </a:gridCol>
                <a:gridCol w="549960">
                  <a:extLst>
                    <a:ext uri="{9D8B030D-6E8A-4147-A177-3AD203B41FA5}">
                      <a16:colId xmlns:a16="http://schemas.microsoft.com/office/drawing/2014/main" val="2470925783"/>
                    </a:ext>
                  </a:extLst>
                </a:gridCol>
                <a:gridCol w="1561911">
                  <a:extLst>
                    <a:ext uri="{9D8B030D-6E8A-4147-A177-3AD203B41FA5}">
                      <a16:colId xmlns:a16="http://schemas.microsoft.com/office/drawing/2014/main" val="4003414299"/>
                    </a:ext>
                  </a:extLst>
                </a:gridCol>
                <a:gridCol w="653059">
                  <a:extLst>
                    <a:ext uri="{9D8B030D-6E8A-4147-A177-3AD203B41FA5}">
                      <a16:colId xmlns:a16="http://schemas.microsoft.com/office/drawing/2014/main" val="1808814154"/>
                    </a:ext>
                  </a:extLst>
                </a:gridCol>
                <a:gridCol w="435377">
                  <a:extLst>
                    <a:ext uri="{9D8B030D-6E8A-4147-A177-3AD203B41FA5}">
                      <a16:colId xmlns:a16="http://schemas.microsoft.com/office/drawing/2014/main" val="2671826345"/>
                    </a:ext>
                  </a:extLst>
                </a:gridCol>
                <a:gridCol w="544219">
                  <a:extLst>
                    <a:ext uri="{9D8B030D-6E8A-4147-A177-3AD203B41FA5}">
                      <a16:colId xmlns:a16="http://schemas.microsoft.com/office/drawing/2014/main" val="1061320545"/>
                    </a:ext>
                  </a:extLst>
                </a:gridCol>
                <a:gridCol w="633080">
                  <a:extLst>
                    <a:ext uri="{9D8B030D-6E8A-4147-A177-3AD203B41FA5}">
                      <a16:colId xmlns:a16="http://schemas.microsoft.com/office/drawing/2014/main" val="2804074071"/>
                    </a:ext>
                  </a:extLst>
                </a:gridCol>
                <a:gridCol w="602780">
                  <a:extLst>
                    <a:ext uri="{9D8B030D-6E8A-4147-A177-3AD203B41FA5}">
                      <a16:colId xmlns:a16="http://schemas.microsoft.com/office/drawing/2014/main" val="2095053087"/>
                    </a:ext>
                  </a:extLst>
                </a:gridCol>
                <a:gridCol w="396793">
                  <a:extLst>
                    <a:ext uri="{9D8B030D-6E8A-4147-A177-3AD203B41FA5}">
                      <a16:colId xmlns:a16="http://schemas.microsoft.com/office/drawing/2014/main" val="3856939680"/>
                    </a:ext>
                  </a:extLst>
                </a:gridCol>
                <a:gridCol w="544219">
                  <a:extLst>
                    <a:ext uri="{9D8B030D-6E8A-4147-A177-3AD203B41FA5}">
                      <a16:colId xmlns:a16="http://schemas.microsoft.com/office/drawing/2014/main" val="3280725580"/>
                    </a:ext>
                  </a:extLst>
                </a:gridCol>
                <a:gridCol w="1311168">
                  <a:extLst>
                    <a:ext uri="{9D8B030D-6E8A-4147-A177-3AD203B41FA5}">
                      <a16:colId xmlns:a16="http://schemas.microsoft.com/office/drawing/2014/main" val="3543316629"/>
                    </a:ext>
                  </a:extLst>
                </a:gridCol>
                <a:gridCol w="741681">
                  <a:extLst>
                    <a:ext uri="{9D8B030D-6E8A-4147-A177-3AD203B41FA5}">
                      <a16:colId xmlns:a16="http://schemas.microsoft.com/office/drawing/2014/main" val="2780337502"/>
                    </a:ext>
                  </a:extLst>
                </a:gridCol>
              </a:tblGrid>
              <a:tr h="180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u="none" strike="noStrike" cap="none" normalizeH="0" baseline="0" dirty="0">
                          <a:ln>
                            <a:noFill/>
                          </a:ln>
                          <a:effectLst/>
                          <a:latin typeface="Arial" panose="020B0604020202020204" pitchFamily="34" charset="0"/>
                          <a:cs typeface="Arial" panose="020B0604020202020204" pitchFamily="34" charset="0"/>
                        </a:rPr>
                        <a:t>No. of patients</a:t>
                      </a: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1276132"/>
                  </a:ext>
                </a:extLst>
              </a:tr>
              <a:tr h="180000">
                <a:tc>
                  <a:txBody>
                    <a:bodyPr/>
                    <a:lstStyle>
                      <a:lvl1pPr eaLnBrk="0" hangingPunct="0">
                        <a:lnSpc>
                          <a:spcPts val="2400"/>
                        </a:lnSpc>
                        <a:spcBef>
                          <a:spcPts val="200"/>
                        </a:spcBef>
                        <a:spcAft>
                          <a:spcPts val="600"/>
                        </a:spcAft>
                        <a:buFont typeface="Arial" pitchFamily="34" charset="0"/>
                        <a:defRPr>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defRPr sz="1600">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defRPr sz="14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defRPr sz="12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332</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326</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320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322</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314</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298</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285</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265</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501417"/>
                  </a:ext>
                </a:extLst>
              </a:tr>
              <a:tr h="180000">
                <a:tc>
                  <a:txBody>
                    <a:bodyPr/>
                    <a:lstStyle>
                      <a:lvl1pPr eaLnBrk="0" hangingPunct="0">
                        <a:lnSpc>
                          <a:spcPts val="2400"/>
                        </a:lnSpc>
                        <a:spcBef>
                          <a:spcPts val="200"/>
                        </a:spcBef>
                        <a:spcAft>
                          <a:spcPts val="600"/>
                        </a:spcAft>
                        <a:buFont typeface="Arial" pitchFamily="34" charset="0"/>
                        <a:defRPr>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defRPr sz="1600">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defRPr sz="14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defRPr sz="12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331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325</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326</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325</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320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311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296</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274</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9796697"/>
                  </a:ext>
                </a:extLst>
              </a:tr>
              <a:tr h="180000">
                <a:tc>
                  <a:txBody>
                    <a:bodyPr/>
                    <a:lstStyle>
                      <a:lvl1pPr eaLnBrk="0" hangingPunct="0">
                        <a:lnSpc>
                          <a:spcPts val="2400"/>
                        </a:lnSpc>
                        <a:spcBef>
                          <a:spcPts val="200"/>
                        </a:spcBef>
                        <a:spcAft>
                          <a:spcPts val="600"/>
                        </a:spcAft>
                        <a:buFont typeface="Arial" pitchFamily="34" charset="0"/>
                        <a:defRPr>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defRPr sz="1600">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defRPr sz="14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defRPr sz="12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206</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203</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200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199</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193</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180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171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160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0000">
                <a:tc>
                  <a:txBody>
                    <a:bodyPr/>
                    <a:lstStyle>
                      <a:lvl1pPr eaLnBrk="0" hangingPunct="0">
                        <a:lnSpc>
                          <a:spcPts val="2400"/>
                        </a:lnSpc>
                        <a:spcBef>
                          <a:spcPts val="200"/>
                        </a:spcBef>
                        <a:spcAft>
                          <a:spcPts val="600"/>
                        </a:spcAft>
                        <a:buFont typeface="Arial" pitchFamily="34" charset="0"/>
                        <a:defRPr>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defRPr sz="1600">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defRPr sz="14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defRPr sz="12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206</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202</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202</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201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197</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190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176</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162</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75B0C338-0F50-479E-9207-3CC75E21C150}"/>
              </a:ext>
            </a:extLst>
          </p:cNvPr>
          <p:cNvSpPr txBox="1"/>
          <p:nvPr/>
        </p:nvSpPr>
        <p:spPr>
          <a:xfrm>
            <a:off x="2152186" y="4693062"/>
            <a:ext cx="25647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14" name="TextBox 13">
            <a:extLst>
              <a:ext uri="{FF2B5EF4-FFF2-40B4-BE49-F238E27FC236}">
                <a16:creationId xmlns:a16="http://schemas.microsoft.com/office/drawing/2014/main" id="{B906BCED-1F67-427A-BA85-53BBD02ADF07}"/>
              </a:ext>
            </a:extLst>
          </p:cNvPr>
          <p:cNvSpPr txBox="1"/>
          <p:nvPr/>
        </p:nvSpPr>
        <p:spPr>
          <a:xfrm>
            <a:off x="2537220" y="4693062"/>
            <a:ext cx="25647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15" name="TextBox 14">
            <a:extLst>
              <a:ext uri="{FF2B5EF4-FFF2-40B4-BE49-F238E27FC236}">
                <a16:creationId xmlns:a16="http://schemas.microsoft.com/office/drawing/2014/main" id="{9375EBFD-42F4-454C-B3B5-FF8961AF8200}"/>
              </a:ext>
            </a:extLst>
          </p:cNvPr>
          <p:cNvSpPr txBox="1"/>
          <p:nvPr/>
        </p:nvSpPr>
        <p:spPr>
          <a:xfrm>
            <a:off x="2911420" y="4693062"/>
            <a:ext cx="25647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sp>
        <p:nvSpPr>
          <p:cNvPr id="16" name="TextBox 15">
            <a:extLst>
              <a:ext uri="{FF2B5EF4-FFF2-40B4-BE49-F238E27FC236}">
                <a16:creationId xmlns:a16="http://schemas.microsoft.com/office/drawing/2014/main" id="{1D0274C0-2CB4-4421-8459-7B36AD9639C2}"/>
              </a:ext>
            </a:extLst>
          </p:cNvPr>
          <p:cNvSpPr txBox="1"/>
          <p:nvPr/>
        </p:nvSpPr>
        <p:spPr>
          <a:xfrm>
            <a:off x="3932594" y="4693062"/>
            <a:ext cx="4609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a:t>
            </a:r>
          </a:p>
        </p:txBody>
      </p:sp>
      <p:sp>
        <p:nvSpPr>
          <p:cNvPr id="18" name="TextBox 17">
            <a:extLst>
              <a:ext uri="{FF2B5EF4-FFF2-40B4-BE49-F238E27FC236}">
                <a16:creationId xmlns:a16="http://schemas.microsoft.com/office/drawing/2014/main" id="{F0C205D9-DB3C-4CDD-99E0-6B86906E481B}"/>
              </a:ext>
            </a:extLst>
          </p:cNvPr>
          <p:cNvSpPr txBox="1"/>
          <p:nvPr/>
        </p:nvSpPr>
        <p:spPr>
          <a:xfrm>
            <a:off x="6193417" y="4693062"/>
            <a:ext cx="4609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a:t>
            </a:r>
          </a:p>
        </p:txBody>
      </p:sp>
      <p:sp>
        <p:nvSpPr>
          <p:cNvPr id="21" name="TextBox 20">
            <a:extLst>
              <a:ext uri="{FF2B5EF4-FFF2-40B4-BE49-F238E27FC236}">
                <a16:creationId xmlns:a16="http://schemas.microsoft.com/office/drawing/2014/main" id="{D056FE39-B011-4DAB-AD26-DC8A76F842E1}"/>
              </a:ext>
            </a:extLst>
          </p:cNvPr>
          <p:cNvSpPr txBox="1"/>
          <p:nvPr/>
        </p:nvSpPr>
        <p:spPr>
          <a:xfrm>
            <a:off x="8446744" y="4693062"/>
            <a:ext cx="4609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a:t>
            </a:r>
          </a:p>
        </p:txBody>
      </p:sp>
      <p:cxnSp>
        <p:nvCxnSpPr>
          <p:cNvPr id="24" name="Straight Connector 23">
            <a:extLst>
              <a:ext uri="{FF2B5EF4-FFF2-40B4-BE49-F238E27FC236}">
                <a16:creationId xmlns:a16="http://schemas.microsoft.com/office/drawing/2014/main" id="{EFE962E6-46E5-4D68-8383-B13F7B6E1F30}"/>
              </a:ext>
            </a:extLst>
          </p:cNvPr>
          <p:cNvCxnSpPr>
            <a:cxnSpLocks/>
          </p:cNvCxnSpPr>
          <p:nvPr/>
        </p:nvCxnSpPr>
        <p:spPr>
          <a:xfrm flipV="1">
            <a:off x="3039659" y="4641055"/>
            <a:ext cx="0" cy="5200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14369BD-72CA-4FB9-A9C0-D3CC88B98C95}"/>
              </a:ext>
            </a:extLst>
          </p:cNvPr>
          <p:cNvCxnSpPr>
            <a:cxnSpLocks/>
          </p:cNvCxnSpPr>
          <p:nvPr/>
        </p:nvCxnSpPr>
        <p:spPr>
          <a:xfrm flipV="1">
            <a:off x="2663078" y="4641055"/>
            <a:ext cx="0" cy="5200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5CF29B5-6FDD-4946-B2A7-FB92135C3E0E}"/>
              </a:ext>
            </a:extLst>
          </p:cNvPr>
          <p:cNvCxnSpPr>
            <a:cxnSpLocks/>
          </p:cNvCxnSpPr>
          <p:nvPr/>
        </p:nvCxnSpPr>
        <p:spPr>
          <a:xfrm flipV="1">
            <a:off x="2286028" y="4641055"/>
            <a:ext cx="0" cy="5200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5D94B3E-0E96-403D-BA02-DB37074F258A}"/>
              </a:ext>
            </a:extLst>
          </p:cNvPr>
          <p:cNvCxnSpPr>
            <a:cxnSpLocks/>
          </p:cNvCxnSpPr>
          <p:nvPr/>
        </p:nvCxnSpPr>
        <p:spPr>
          <a:xfrm flipV="1">
            <a:off x="4166653" y="4641055"/>
            <a:ext cx="0" cy="5200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2847377-E52A-43E7-8397-6D4E230A1587}"/>
              </a:ext>
            </a:extLst>
          </p:cNvPr>
          <p:cNvCxnSpPr>
            <a:cxnSpLocks/>
          </p:cNvCxnSpPr>
          <p:nvPr/>
        </p:nvCxnSpPr>
        <p:spPr>
          <a:xfrm flipV="1">
            <a:off x="6421696" y="4641055"/>
            <a:ext cx="0" cy="5200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041FAA3-E6B0-4AF2-A682-AADC91C74041}"/>
              </a:ext>
            </a:extLst>
          </p:cNvPr>
          <p:cNvCxnSpPr>
            <a:cxnSpLocks/>
          </p:cNvCxnSpPr>
          <p:nvPr/>
        </p:nvCxnSpPr>
        <p:spPr>
          <a:xfrm flipV="1">
            <a:off x="8676702" y="4641055"/>
            <a:ext cx="0" cy="5200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 Placeholder 3">
            <a:extLst>
              <a:ext uri="{FF2B5EF4-FFF2-40B4-BE49-F238E27FC236}">
                <a16:creationId xmlns:a16="http://schemas.microsoft.com/office/drawing/2014/main" id="{EDD9F9E7-CA20-42EB-A319-1633344BC887}"/>
              </a:ext>
            </a:extLst>
          </p:cNvPr>
          <p:cNvSpPr txBox="1">
            <a:spLocks/>
          </p:cNvSpPr>
          <p:nvPr/>
        </p:nvSpPr>
        <p:spPr>
          <a:xfrm>
            <a:off x="520760" y="6181828"/>
            <a:ext cx="11538000" cy="461665"/>
          </a:xfrm>
          <a:prstGeom prst="rect">
            <a:avLst/>
          </a:prstGeom>
        </p:spPr>
        <p:txBody>
          <a:bodyPr wrap="square" anchor="b">
            <a:sp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475" rtl="0" eaLnBrk="1" fontAlgn="auto" latinLnBrk="0" hangingPunct="1">
              <a:lnSpc>
                <a:spcPct val="100000"/>
              </a:lnSpc>
              <a:spcBef>
                <a:spcPts val="0"/>
              </a:spcBef>
              <a:spcAft>
                <a:spcPts val="0"/>
              </a:spcAft>
              <a:buClrTx/>
              <a:buSzTx/>
              <a:buFont typeface="Arial"/>
              <a:buNone/>
              <a:tabLst/>
              <a:defRPr/>
            </a:pPr>
            <a:endParaRPr kumimoji="0" lang="en-GB" sz="1200" b="0" i="0" u="none" strike="noStrike" kern="1200" cap="none" spc="0" normalizeH="0" baseline="0" noProof="0" dirty="0">
              <a:ln>
                <a:noFill/>
              </a:ln>
              <a:solidFill>
                <a:srgbClr val="001E55"/>
              </a:solidFill>
              <a:effectLst/>
              <a:uLnTx/>
              <a:uFillTx/>
              <a:latin typeface="Arial"/>
              <a:ea typeface="+mn-ea"/>
              <a:cs typeface="Arial"/>
            </a:endParaRPr>
          </a:p>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Flaherty KR et al. N </a:t>
            </a:r>
            <a:r>
              <a:rPr kumimoji="0" lang="en-GB" sz="1200" b="0" i="0" u="none" strike="noStrike" kern="1200" cap="none" spc="0" normalizeH="0" baseline="0" noProof="0" dirty="0" err="1">
                <a:ln>
                  <a:noFill/>
                </a:ln>
                <a:solidFill>
                  <a:srgbClr val="001E55"/>
                </a:solidFill>
                <a:effectLst/>
                <a:uLnTx/>
                <a:uFillTx/>
                <a:latin typeface="Arial" panose="020B0604020202020204" pitchFamily="34" charset="0"/>
                <a:ea typeface="+mn-ea"/>
                <a:cs typeface="Arial" panose="020B0604020202020204" pitchFamily="34" charset="0"/>
              </a:rPr>
              <a:t>Engl</a:t>
            </a: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 J Med 2019;381:1718–27. </a:t>
            </a:r>
            <a:endParaRPr kumimoji="0" lang="en-GB" sz="1200" b="0" i="0" u="none" strike="noStrike" kern="1200" cap="none" spc="0" normalizeH="0" baseline="0" noProof="0" dirty="0">
              <a:ln>
                <a:noFill/>
              </a:ln>
              <a:solidFill>
                <a:srgbClr val="001E55"/>
              </a:solidFill>
              <a:effectLst/>
              <a:uLnTx/>
              <a:uFillTx/>
              <a:latin typeface="Arial"/>
              <a:ea typeface="+mn-ea"/>
              <a:cs typeface="Arial"/>
            </a:endParaRPr>
          </a:p>
        </p:txBody>
      </p:sp>
      <p:cxnSp>
        <p:nvCxnSpPr>
          <p:cNvPr id="3" name="Straight Connector 2">
            <a:extLst>
              <a:ext uri="{FF2B5EF4-FFF2-40B4-BE49-F238E27FC236}">
                <a16:creationId xmlns:a16="http://schemas.microsoft.com/office/drawing/2014/main" id="{288B163D-F13F-41B1-BB8B-6D1A88FCFB09}"/>
              </a:ext>
            </a:extLst>
          </p:cNvPr>
          <p:cNvCxnSpPr>
            <a:cxnSpLocks/>
          </p:cNvCxnSpPr>
          <p:nvPr/>
        </p:nvCxnSpPr>
        <p:spPr>
          <a:xfrm flipV="1">
            <a:off x="1216536" y="5888585"/>
            <a:ext cx="396000" cy="1131"/>
          </a:xfrm>
          <a:prstGeom prst="line">
            <a:avLst/>
          </a:prstGeom>
          <a:ln cap="rnd">
            <a:solidFill>
              <a:srgbClr val="5EC8DA"/>
            </a:solidFill>
            <a:prstDash val="sysDash"/>
          </a:ln>
          <a:effectLst/>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7C68782F-4B4B-4B73-A9D2-A9FCEF637435}"/>
              </a:ext>
            </a:extLst>
          </p:cNvPr>
          <p:cNvSpPr/>
          <p:nvPr/>
        </p:nvSpPr>
        <p:spPr>
          <a:xfrm rot="2795842">
            <a:off x="1357631" y="5848348"/>
            <a:ext cx="90000" cy="90000"/>
          </a:xfrm>
          <a:prstGeom prst="rect">
            <a:avLst/>
          </a:prstGeom>
          <a:solidFill>
            <a:srgbClr val="5EC8DA"/>
          </a:solidFill>
          <a:ln>
            <a:solidFill>
              <a:srgbClr val="5EC8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9" name="Straight Connector 38">
            <a:extLst>
              <a:ext uri="{FF2B5EF4-FFF2-40B4-BE49-F238E27FC236}">
                <a16:creationId xmlns:a16="http://schemas.microsoft.com/office/drawing/2014/main" id="{2DC58AE6-AB9C-4A0E-9C7F-6EE6A0FB9AC3}"/>
              </a:ext>
            </a:extLst>
          </p:cNvPr>
          <p:cNvCxnSpPr>
            <a:cxnSpLocks/>
          </p:cNvCxnSpPr>
          <p:nvPr/>
        </p:nvCxnSpPr>
        <p:spPr>
          <a:xfrm>
            <a:off x="1216536" y="5702259"/>
            <a:ext cx="396000" cy="0"/>
          </a:xfrm>
          <a:prstGeom prst="line">
            <a:avLst/>
          </a:prstGeom>
          <a:ln cap="rnd">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61AC9D43-2FAE-4ED8-9810-6113D11E6876}"/>
              </a:ext>
            </a:extLst>
          </p:cNvPr>
          <p:cNvSpPr/>
          <p:nvPr/>
        </p:nvSpPr>
        <p:spPr>
          <a:xfrm>
            <a:off x="1357631" y="5658129"/>
            <a:ext cx="90000" cy="90000"/>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1" name="Straight Connector 40">
            <a:extLst>
              <a:ext uri="{FF2B5EF4-FFF2-40B4-BE49-F238E27FC236}">
                <a16:creationId xmlns:a16="http://schemas.microsoft.com/office/drawing/2014/main" id="{42C27ECD-2839-442D-B048-DE3416C5696C}"/>
              </a:ext>
            </a:extLst>
          </p:cNvPr>
          <p:cNvCxnSpPr>
            <a:cxnSpLocks/>
          </p:cNvCxnSpPr>
          <p:nvPr/>
        </p:nvCxnSpPr>
        <p:spPr>
          <a:xfrm>
            <a:off x="1216536" y="5528212"/>
            <a:ext cx="396000" cy="0"/>
          </a:xfrm>
          <a:prstGeom prst="line">
            <a:avLst/>
          </a:prstGeom>
          <a:ln cap="rnd">
            <a:solidFill>
              <a:srgbClr val="5EC8DA"/>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4673F35B-03B7-4C01-A818-1D1EEC030D29}"/>
              </a:ext>
            </a:extLst>
          </p:cNvPr>
          <p:cNvSpPr/>
          <p:nvPr/>
        </p:nvSpPr>
        <p:spPr>
          <a:xfrm rot="2795842">
            <a:off x="1357631" y="5481958"/>
            <a:ext cx="90000" cy="90000"/>
          </a:xfrm>
          <a:prstGeom prst="rect">
            <a:avLst/>
          </a:prstGeom>
          <a:solidFill>
            <a:srgbClr val="5EC8DA"/>
          </a:solidFill>
          <a:ln>
            <a:solidFill>
              <a:srgbClr val="5EC8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3" name="Straight Connector 42">
            <a:extLst>
              <a:ext uri="{FF2B5EF4-FFF2-40B4-BE49-F238E27FC236}">
                <a16:creationId xmlns:a16="http://schemas.microsoft.com/office/drawing/2014/main" id="{A424BAC7-E585-487B-96C6-F4ABD0C46054}"/>
              </a:ext>
            </a:extLst>
          </p:cNvPr>
          <p:cNvCxnSpPr>
            <a:cxnSpLocks/>
          </p:cNvCxnSpPr>
          <p:nvPr/>
        </p:nvCxnSpPr>
        <p:spPr>
          <a:xfrm>
            <a:off x="1216536" y="5338564"/>
            <a:ext cx="396000" cy="0"/>
          </a:xfrm>
          <a:prstGeom prst="line">
            <a:avLst/>
          </a:prstGeom>
          <a:ln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C15F45FD-6A18-4EE6-8195-8822E2EC30E4}"/>
              </a:ext>
            </a:extLst>
          </p:cNvPr>
          <p:cNvSpPr/>
          <p:nvPr/>
        </p:nvSpPr>
        <p:spPr>
          <a:xfrm>
            <a:off x="1357631" y="5292433"/>
            <a:ext cx="90000" cy="90000"/>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163640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33862057-BE20-4B28-AFD6-E470E3B0CB05}"/>
              </a:ext>
            </a:extLst>
          </p:cNvPr>
          <p:cNvSpPr>
            <a:spLocks noGrp="1"/>
          </p:cNvSpPr>
          <p:nvPr>
            <p:ph type="title"/>
          </p:nvPr>
        </p:nvSpPr>
        <p:spPr/>
        <p:txBody>
          <a:bodyPr>
            <a:normAutofit/>
          </a:bodyPr>
          <a:lstStyle/>
          <a:p>
            <a:r>
              <a:rPr lang="en-US" sz="2800" dirty="0"/>
              <a:t>INBUILD: Rate of decline in FVC (mL/year) over 52 weeks by fibrotic pattern on HRCT</a:t>
            </a:r>
          </a:p>
        </p:txBody>
      </p:sp>
      <p:graphicFrame>
        <p:nvGraphicFramePr>
          <p:cNvPr id="12" name="Content Placeholder 6">
            <a:extLst>
              <a:ext uri="{FF2B5EF4-FFF2-40B4-BE49-F238E27FC236}">
                <a16:creationId xmlns:a16="http://schemas.microsoft.com/office/drawing/2014/main" id="{72276584-72D7-49BA-8C40-0AE70EE55A00}"/>
              </a:ext>
            </a:extLst>
          </p:cNvPr>
          <p:cNvGraphicFramePr>
            <a:graphicFrameLocks noChangeAspect="1"/>
          </p:cNvGraphicFramePr>
          <p:nvPr/>
        </p:nvGraphicFramePr>
        <p:xfrm>
          <a:off x="1122245" y="1329341"/>
          <a:ext cx="10483741" cy="450540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BFAFA755-9E39-4862-B13C-F9EA03A63171}"/>
              </a:ext>
            </a:extLst>
          </p:cNvPr>
          <p:cNvSpPr txBox="1">
            <a:spLocks/>
          </p:cNvSpPr>
          <p:nvPr/>
        </p:nvSpPr>
        <p:spPr>
          <a:xfrm>
            <a:off x="1917331" y="5251827"/>
            <a:ext cx="3098512" cy="1080000"/>
          </a:xfrm>
          <a:prstGeom prst="roundRect">
            <a:avLst/>
          </a:prstGeom>
          <a:solidFill>
            <a:srgbClr val="FFFFFF"/>
          </a:solidFill>
          <a:ln w="12700">
            <a:solidFill>
              <a:schemeClr val="tx1"/>
            </a:solidFill>
          </a:ln>
        </p:spPr>
        <p:txBody>
          <a:bodyPr wrap="square" lIns="0" tIns="0" rIns="0" bIns="0" anchor="ctr">
            <a:no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Difference: 107.0 mL/year</a:t>
            </a:r>
          </a:p>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(95% CI: 65.4, 148.5); </a:t>
            </a:r>
            <a:br>
              <a:rPr kumimoji="0" lang="it-IT"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br>
            <a:r>
              <a:rPr kumimoji="0" lang="it-IT"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p&lt;0.001</a:t>
            </a:r>
            <a:endPar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endParaRPr>
          </a:p>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Relative reduction: 57%</a:t>
            </a:r>
            <a:endPar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endParaRPr>
          </a:p>
        </p:txBody>
      </p:sp>
      <p:sp>
        <p:nvSpPr>
          <p:cNvPr id="9" name="TextBox 8">
            <a:extLst>
              <a:ext uri="{FF2B5EF4-FFF2-40B4-BE49-F238E27FC236}">
                <a16:creationId xmlns:a16="http://schemas.microsoft.com/office/drawing/2014/main" id="{1EA844B4-8379-42A6-8602-E6102A61B7A4}"/>
              </a:ext>
            </a:extLst>
          </p:cNvPr>
          <p:cNvSpPr txBox="1">
            <a:spLocks/>
          </p:cNvSpPr>
          <p:nvPr/>
        </p:nvSpPr>
        <p:spPr>
          <a:xfrm>
            <a:off x="5181159" y="5251827"/>
            <a:ext cx="3098512" cy="1080000"/>
          </a:xfrm>
          <a:prstGeom prst="roundRect">
            <a:avLst/>
          </a:prstGeom>
          <a:solidFill>
            <a:srgbClr val="FFFFFF"/>
          </a:solidFill>
          <a:ln w="12700">
            <a:solidFill>
              <a:schemeClr val="tx1"/>
            </a:solidFill>
          </a:ln>
        </p:spPr>
        <p:txBody>
          <a:bodyPr wrap="square" lIns="0" tIns="0" rIns="0" bIns="0" anchor="ctr">
            <a:no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Difference: 128.2 mL/year</a:t>
            </a:r>
          </a:p>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(95% CI: 70.8, 185.6); </a:t>
            </a:r>
            <a:br>
              <a:rPr kumimoji="0" lang="it-IT"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br>
            <a:r>
              <a:rPr kumimoji="0" lang="it-IT"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p&lt;0.001</a:t>
            </a:r>
            <a:endPar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endParaRPr>
          </a:p>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Relative reduction: 61%</a:t>
            </a:r>
            <a:endPar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endParaRPr>
          </a:p>
        </p:txBody>
      </p:sp>
      <p:sp>
        <p:nvSpPr>
          <p:cNvPr id="10" name="TextBox 9">
            <a:extLst>
              <a:ext uri="{FF2B5EF4-FFF2-40B4-BE49-F238E27FC236}">
                <a16:creationId xmlns:a16="http://schemas.microsoft.com/office/drawing/2014/main" id="{3C907630-7A49-4C32-9C32-9391D8D38B8D}"/>
              </a:ext>
            </a:extLst>
          </p:cNvPr>
          <p:cNvSpPr txBox="1">
            <a:spLocks/>
          </p:cNvSpPr>
          <p:nvPr/>
        </p:nvSpPr>
        <p:spPr>
          <a:xfrm>
            <a:off x="8439123" y="5251827"/>
            <a:ext cx="3098512" cy="1080000"/>
          </a:xfrm>
          <a:prstGeom prst="roundRect">
            <a:avLst/>
          </a:prstGeom>
          <a:solidFill>
            <a:srgbClr val="FFFFFF"/>
          </a:solidFill>
          <a:ln w="12700">
            <a:solidFill>
              <a:schemeClr val="tx1"/>
            </a:solidFill>
          </a:ln>
        </p:spPr>
        <p:txBody>
          <a:bodyPr wrap="square" lIns="0" tIns="0" rIns="0" bIns="0" anchor="ctr">
            <a:no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Difference: 75.3 mL/year</a:t>
            </a:r>
          </a:p>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(95% CI: 15.5, 135.0); </a:t>
            </a:r>
            <a:br>
              <a:rPr kumimoji="0" lang="it-IT"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br>
            <a:r>
              <a:rPr kumimoji="0" lang="it-IT"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nominal p=0.014</a:t>
            </a:r>
            <a:endPar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endParaRPr>
          </a:p>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Relative reduction: 49%</a:t>
            </a:r>
            <a:endPar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endParaRPr>
          </a:p>
        </p:txBody>
      </p:sp>
      <p:sp>
        <p:nvSpPr>
          <p:cNvPr id="2" name="TextBox 1">
            <a:extLst>
              <a:ext uri="{FF2B5EF4-FFF2-40B4-BE49-F238E27FC236}">
                <a16:creationId xmlns:a16="http://schemas.microsoft.com/office/drawing/2014/main" id="{93C8B4B4-C077-4BF2-BA16-706B8A0583F2}"/>
              </a:ext>
            </a:extLst>
          </p:cNvPr>
          <p:cNvSpPr txBox="1"/>
          <p:nvPr/>
        </p:nvSpPr>
        <p:spPr>
          <a:xfrm>
            <a:off x="2172488" y="1984605"/>
            <a:ext cx="152139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Nintedanib (n=332)</a:t>
            </a:r>
          </a:p>
        </p:txBody>
      </p:sp>
      <p:sp>
        <p:nvSpPr>
          <p:cNvPr id="14" name="TextBox 13">
            <a:extLst>
              <a:ext uri="{FF2B5EF4-FFF2-40B4-BE49-F238E27FC236}">
                <a16:creationId xmlns:a16="http://schemas.microsoft.com/office/drawing/2014/main" id="{EC17E1E2-1E7D-41AA-B61F-7AC0CAD34467}"/>
              </a:ext>
            </a:extLst>
          </p:cNvPr>
          <p:cNvSpPr txBox="1"/>
          <p:nvPr/>
        </p:nvSpPr>
        <p:spPr>
          <a:xfrm>
            <a:off x="3293394" y="1984605"/>
            <a:ext cx="152139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Placebo </a:t>
            </a:r>
            <a:b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(n=331)</a:t>
            </a:r>
          </a:p>
        </p:txBody>
      </p:sp>
      <p:sp>
        <p:nvSpPr>
          <p:cNvPr id="15" name="TextBox 14">
            <a:extLst>
              <a:ext uri="{FF2B5EF4-FFF2-40B4-BE49-F238E27FC236}">
                <a16:creationId xmlns:a16="http://schemas.microsoft.com/office/drawing/2014/main" id="{8B313B82-B705-4683-8EE1-821BCEA60077}"/>
              </a:ext>
            </a:extLst>
          </p:cNvPr>
          <p:cNvSpPr txBox="1"/>
          <p:nvPr/>
        </p:nvSpPr>
        <p:spPr>
          <a:xfrm>
            <a:off x="5410988" y="1984605"/>
            <a:ext cx="152139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Nintedanib (n=206)</a:t>
            </a:r>
          </a:p>
        </p:txBody>
      </p:sp>
      <p:sp>
        <p:nvSpPr>
          <p:cNvPr id="16" name="TextBox 15">
            <a:extLst>
              <a:ext uri="{FF2B5EF4-FFF2-40B4-BE49-F238E27FC236}">
                <a16:creationId xmlns:a16="http://schemas.microsoft.com/office/drawing/2014/main" id="{A1942250-C649-41B1-B353-B5F0A8B03AF9}"/>
              </a:ext>
            </a:extLst>
          </p:cNvPr>
          <p:cNvSpPr txBox="1"/>
          <p:nvPr/>
        </p:nvSpPr>
        <p:spPr>
          <a:xfrm>
            <a:off x="6531894" y="1984605"/>
            <a:ext cx="152139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Placebo </a:t>
            </a:r>
            <a:b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(n=206)</a:t>
            </a:r>
          </a:p>
        </p:txBody>
      </p:sp>
      <p:sp>
        <p:nvSpPr>
          <p:cNvPr id="18" name="TextBox 17">
            <a:extLst>
              <a:ext uri="{FF2B5EF4-FFF2-40B4-BE49-F238E27FC236}">
                <a16:creationId xmlns:a16="http://schemas.microsoft.com/office/drawing/2014/main" id="{58726FF3-105B-4B1A-80EF-5135C5A42D02}"/>
              </a:ext>
            </a:extLst>
          </p:cNvPr>
          <p:cNvSpPr txBox="1"/>
          <p:nvPr/>
        </p:nvSpPr>
        <p:spPr>
          <a:xfrm>
            <a:off x="8684282" y="1984605"/>
            <a:ext cx="152139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Nintedanib (n=126)</a:t>
            </a:r>
          </a:p>
        </p:txBody>
      </p:sp>
      <p:sp>
        <p:nvSpPr>
          <p:cNvPr id="20" name="TextBox 19">
            <a:extLst>
              <a:ext uri="{FF2B5EF4-FFF2-40B4-BE49-F238E27FC236}">
                <a16:creationId xmlns:a16="http://schemas.microsoft.com/office/drawing/2014/main" id="{038C11D8-3A50-4B14-A6E4-F3AE5834E446}"/>
              </a:ext>
            </a:extLst>
          </p:cNvPr>
          <p:cNvSpPr txBox="1"/>
          <p:nvPr/>
        </p:nvSpPr>
        <p:spPr>
          <a:xfrm>
            <a:off x="9805188" y="1984605"/>
            <a:ext cx="152139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Placebo </a:t>
            </a:r>
            <a:b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(n=125)</a:t>
            </a:r>
          </a:p>
        </p:txBody>
      </p:sp>
      <p:sp>
        <p:nvSpPr>
          <p:cNvPr id="3" name="Rectangle 2">
            <a:extLst>
              <a:ext uri="{FF2B5EF4-FFF2-40B4-BE49-F238E27FC236}">
                <a16:creationId xmlns:a16="http://schemas.microsoft.com/office/drawing/2014/main" id="{0B0AA28E-BE70-49C8-8659-2E31B7C0701B}"/>
              </a:ext>
            </a:extLst>
          </p:cNvPr>
          <p:cNvSpPr/>
          <p:nvPr/>
        </p:nvSpPr>
        <p:spPr>
          <a:xfrm>
            <a:off x="2381258" y="1438673"/>
            <a:ext cx="2210862"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Overall population</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6F9FAFB2-9E35-42B9-BBB8-D6AE569DB2A0}"/>
              </a:ext>
            </a:extLst>
          </p:cNvPr>
          <p:cNvSpPr/>
          <p:nvPr/>
        </p:nvSpPr>
        <p:spPr>
          <a:xfrm>
            <a:off x="5721164" y="1300174"/>
            <a:ext cx="2018501"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UIP-like fibrotic </a:t>
            </a:r>
            <a:b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pattern on HRCT</a:t>
            </a:r>
          </a:p>
        </p:txBody>
      </p:sp>
      <p:sp>
        <p:nvSpPr>
          <p:cNvPr id="23" name="Rectangle 22">
            <a:extLst>
              <a:ext uri="{FF2B5EF4-FFF2-40B4-BE49-F238E27FC236}">
                <a16:creationId xmlns:a16="http://schemas.microsoft.com/office/drawing/2014/main" id="{224E741D-A4F7-458B-B65D-4CCC7CFC60DC}"/>
              </a:ext>
            </a:extLst>
          </p:cNvPr>
          <p:cNvSpPr/>
          <p:nvPr/>
        </p:nvSpPr>
        <p:spPr>
          <a:xfrm>
            <a:off x="8907687" y="1300174"/>
            <a:ext cx="2146742"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fibrotic </a:t>
            </a:r>
            <a:b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patterns on HRCT</a:t>
            </a:r>
          </a:p>
        </p:txBody>
      </p:sp>
      <p:sp>
        <p:nvSpPr>
          <p:cNvPr id="21" name="TextBox 8">
            <a:extLst>
              <a:ext uri="{FF2B5EF4-FFF2-40B4-BE49-F238E27FC236}">
                <a16:creationId xmlns:a16="http://schemas.microsoft.com/office/drawing/2014/main" id="{31D3A9FC-9E39-4A0B-BFF3-DF70463FC062}"/>
              </a:ext>
            </a:extLst>
          </p:cNvPr>
          <p:cNvSpPr txBox="1">
            <a:spLocks noChangeAspect="1"/>
          </p:cNvSpPr>
          <p:nvPr/>
        </p:nvSpPr>
        <p:spPr>
          <a:xfrm rot="16200000">
            <a:off x="-975865" y="3498868"/>
            <a:ext cx="3578600" cy="646329"/>
          </a:xfrm>
          <a:prstGeom prst="rect">
            <a:avLst/>
          </a:prstGeom>
          <a:noFill/>
        </p:spPr>
        <p:txBody>
          <a:bodyPr wrap="square" lIns="91439" tIns="45719" rIns="91439" bIns="45719">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Adjusted mean (SE) annual rate of decline in FVC (mL/year)</a:t>
            </a:r>
          </a:p>
        </p:txBody>
      </p:sp>
      <p:sp>
        <p:nvSpPr>
          <p:cNvPr id="24" name="Text Placeholder 3">
            <a:extLst>
              <a:ext uri="{FF2B5EF4-FFF2-40B4-BE49-F238E27FC236}">
                <a16:creationId xmlns:a16="http://schemas.microsoft.com/office/drawing/2014/main" id="{1452D2C9-944A-4FCE-8CBB-F3F36720BEFE}"/>
              </a:ext>
            </a:extLst>
          </p:cNvPr>
          <p:cNvSpPr txBox="1">
            <a:spLocks/>
          </p:cNvSpPr>
          <p:nvPr/>
        </p:nvSpPr>
        <p:spPr>
          <a:xfrm>
            <a:off x="520760" y="6181828"/>
            <a:ext cx="11538000" cy="461665"/>
          </a:xfrm>
          <a:prstGeom prst="rect">
            <a:avLst/>
          </a:prstGeom>
        </p:spPr>
        <p:txBody>
          <a:bodyPr wrap="square" anchor="b">
            <a:sp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475" rtl="0" eaLnBrk="1" fontAlgn="auto" latinLnBrk="0" hangingPunct="1">
              <a:lnSpc>
                <a:spcPct val="100000"/>
              </a:lnSpc>
              <a:spcBef>
                <a:spcPts val="0"/>
              </a:spcBef>
              <a:spcAft>
                <a:spcPts val="0"/>
              </a:spcAft>
              <a:buClrTx/>
              <a:buSzTx/>
              <a:buFont typeface="Arial"/>
              <a:buNone/>
              <a:tabLst/>
              <a:defRPr/>
            </a:pPr>
            <a:endParaRPr kumimoji="0" lang="en-GB" sz="1200" b="0" i="0" u="none" strike="noStrike" kern="1200" cap="none" spc="0" normalizeH="0" baseline="0" noProof="0" dirty="0">
              <a:ln>
                <a:noFill/>
              </a:ln>
              <a:solidFill>
                <a:srgbClr val="001E55"/>
              </a:solidFill>
              <a:effectLst/>
              <a:uLnTx/>
              <a:uFillTx/>
              <a:latin typeface="Arial"/>
              <a:ea typeface="+mn-ea"/>
              <a:cs typeface="Arial"/>
            </a:endParaRPr>
          </a:p>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Flaherty KR et al. N </a:t>
            </a:r>
            <a:r>
              <a:rPr kumimoji="0" lang="en-GB" sz="1200" b="0" i="0" u="none" strike="noStrike" kern="1200" cap="none" spc="0" normalizeH="0" baseline="0" noProof="0" dirty="0" err="1">
                <a:ln>
                  <a:noFill/>
                </a:ln>
                <a:solidFill>
                  <a:srgbClr val="001E55"/>
                </a:solidFill>
                <a:effectLst/>
                <a:uLnTx/>
                <a:uFillTx/>
                <a:latin typeface="Arial" panose="020B0604020202020204" pitchFamily="34" charset="0"/>
                <a:ea typeface="+mn-ea"/>
                <a:cs typeface="Arial" panose="020B0604020202020204" pitchFamily="34" charset="0"/>
              </a:rPr>
              <a:t>Engl</a:t>
            </a: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 J Med 2019;381:1718–27. </a:t>
            </a:r>
            <a:endParaRPr kumimoji="0" lang="en-GB" sz="1200" b="0" i="0" u="none" strike="noStrike" kern="1200" cap="none" spc="0" normalizeH="0" baseline="0" noProof="0" dirty="0">
              <a:ln>
                <a:noFill/>
              </a:ln>
              <a:solidFill>
                <a:srgbClr val="001E55"/>
              </a:solidFill>
              <a:effectLst/>
              <a:uLnTx/>
              <a:uFillTx/>
              <a:latin typeface="Arial"/>
              <a:ea typeface="+mn-ea"/>
              <a:cs typeface="Arial"/>
            </a:endParaRPr>
          </a:p>
        </p:txBody>
      </p:sp>
    </p:spTree>
    <p:extLst>
      <p:ext uri="{BB962C8B-B14F-4D97-AF65-F5344CB8AC3E}">
        <p14:creationId xmlns:p14="http://schemas.microsoft.com/office/powerpoint/2010/main" val="441385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3CF10-6281-416D-BA44-2ABA18439F9B}"/>
              </a:ext>
            </a:extLst>
          </p:cNvPr>
          <p:cNvSpPr>
            <a:spLocks noGrp="1"/>
          </p:cNvSpPr>
          <p:nvPr>
            <p:ph type="title"/>
          </p:nvPr>
        </p:nvSpPr>
        <p:spPr>
          <a:xfrm>
            <a:off x="722141" y="2709789"/>
            <a:ext cx="10972800" cy="847578"/>
          </a:xfrm>
        </p:spPr>
        <p:txBody>
          <a:bodyPr>
            <a:normAutofit/>
          </a:bodyPr>
          <a:lstStyle/>
          <a:p>
            <a:r>
              <a:rPr lang="en-US" sz="4800" dirty="0" err="1"/>
              <a:t>Đợt</a:t>
            </a:r>
            <a:r>
              <a:rPr lang="en-US" sz="4800" dirty="0"/>
              <a:t> </a:t>
            </a:r>
            <a:r>
              <a:rPr lang="en-US" sz="4800" dirty="0" err="1"/>
              <a:t>cấp</a:t>
            </a:r>
            <a:endParaRPr lang="en-US" sz="4800" dirty="0"/>
          </a:p>
        </p:txBody>
      </p:sp>
    </p:spTree>
    <p:extLst>
      <p:ext uri="{BB962C8B-B14F-4D97-AF65-F5344CB8AC3E}">
        <p14:creationId xmlns:p14="http://schemas.microsoft.com/office/powerpoint/2010/main" val="10196903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F99BEFC-E8F7-4D29-8411-0EC16B44AD65}"/>
              </a:ext>
            </a:extLst>
          </p:cNvPr>
          <p:cNvSpPr txBox="1">
            <a:spLocks/>
          </p:cNvSpPr>
          <p:nvPr/>
        </p:nvSpPr>
        <p:spPr>
          <a:xfrm>
            <a:off x="119406" y="65782"/>
            <a:ext cx="11833782" cy="462120"/>
          </a:xfrm>
          <a:prstGeom prst="rect">
            <a:avLst/>
          </a:prstGeom>
        </p:spPr>
        <p:txBody>
          <a:bodyPr vert="horz" lIns="0" tIns="0" rIns="0" bIns="0" rtlCol="0" anchor="b">
            <a:noAutofit/>
          </a:bodyPr>
          <a:lstStyle>
            <a:lvl1pPr algn="l" defTabSz="609475" rtl="0" eaLnBrk="1" latinLnBrk="0" hangingPunct="1">
              <a:spcBef>
                <a:spcPct val="0"/>
              </a:spcBef>
              <a:buNone/>
              <a:defRPr sz="3200" b="1" kern="1200">
                <a:solidFill>
                  <a:schemeClr val="accent2"/>
                </a:solidFill>
                <a:latin typeface="Arial"/>
                <a:ea typeface="+mj-ea"/>
                <a:cs typeface="Arial"/>
              </a:defRPr>
            </a:lvl1pPr>
          </a:lstStyle>
          <a:p>
            <a:pPr marL="0" marR="0" lvl="0" indent="0" algn="l" defTabSz="609475" rtl="0" eaLnBrk="1" fontAlgn="auto" latinLnBrk="0" hangingPunct="1">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rgbClr val="001E55"/>
              </a:solidFill>
              <a:effectLst/>
              <a:uLnTx/>
              <a:uFillTx/>
              <a:latin typeface="Arial"/>
              <a:ea typeface="+mj-ea"/>
              <a:cs typeface="Arial"/>
            </a:endParaRPr>
          </a:p>
        </p:txBody>
      </p:sp>
      <p:sp>
        <p:nvSpPr>
          <p:cNvPr id="4" name="Title 3">
            <a:extLst>
              <a:ext uri="{FF2B5EF4-FFF2-40B4-BE49-F238E27FC236}">
                <a16:creationId xmlns:a16="http://schemas.microsoft.com/office/drawing/2014/main" id="{6F6A53EC-1452-4792-9379-D0AA89A02CA7}"/>
              </a:ext>
            </a:extLst>
          </p:cNvPr>
          <p:cNvSpPr>
            <a:spLocks noGrp="1"/>
          </p:cNvSpPr>
          <p:nvPr>
            <p:ph type="title"/>
          </p:nvPr>
        </p:nvSpPr>
        <p:spPr>
          <a:xfrm>
            <a:off x="609600" y="274637"/>
            <a:ext cx="11087100" cy="1143000"/>
          </a:xfrm>
        </p:spPr>
        <p:txBody>
          <a:bodyPr anchor="ctr">
            <a:noAutofit/>
          </a:bodyPr>
          <a:lstStyle/>
          <a:p>
            <a:r>
              <a:rPr lang="en-US" sz="3200" b="1" dirty="0"/>
              <a:t>INBUILD: Rate of decline in FVC (mL/year) over 52 weeks with nintedanib vs placebo by ILD diagnosis in the overall population</a:t>
            </a:r>
            <a:endParaRPr lang="en-GB" sz="3200" b="1" dirty="0"/>
          </a:p>
        </p:txBody>
      </p:sp>
      <p:sp>
        <p:nvSpPr>
          <p:cNvPr id="11" name="Text Placeholder 3">
            <a:extLst>
              <a:ext uri="{FF2B5EF4-FFF2-40B4-BE49-F238E27FC236}">
                <a16:creationId xmlns:a16="http://schemas.microsoft.com/office/drawing/2014/main" id="{59B679CB-A93E-4437-8DB6-073F903102CC}"/>
              </a:ext>
            </a:extLst>
          </p:cNvPr>
          <p:cNvSpPr txBox="1">
            <a:spLocks/>
          </p:cNvSpPr>
          <p:nvPr/>
        </p:nvSpPr>
        <p:spPr>
          <a:xfrm>
            <a:off x="522000" y="5819083"/>
            <a:ext cx="10992658" cy="830997"/>
          </a:xfrm>
          <a:prstGeom prst="rect">
            <a:avLst/>
          </a:prstGeom>
        </p:spPr>
        <p:txBody>
          <a:bodyPr wrap="square" anchor="b">
            <a:sp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a:ea typeface="+mn-ea"/>
                <a:cs typeface="Arial"/>
              </a:rPr>
              <a:t>Treatment-by-subgroup-by-time interaction p=0.41</a:t>
            </a:r>
          </a:p>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a:ea typeface="+mn-ea"/>
                <a:cs typeface="Arial"/>
              </a:rPr>
              <a:t>Autoimmune ILDs: RA-ILD, </a:t>
            </a:r>
            <a:r>
              <a:rPr kumimoji="0" lang="en-GB" sz="1200" b="0" i="0" u="none" strike="noStrike" kern="1200" cap="none" spc="0" normalizeH="0" baseline="0" noProof="0" dirty="0" err="1">
                <a:ln>
                  <a:noFill/>
                </a:ln>
                <a:solidFill>
                  <a:srgbClr val="001E55"/>
                </a:solidFill>
                <a:effectLst/>
                <a:uLnTx/>
                <a:uFillTx/>
                <a:latin typeface="Arial"/>
                <a:ea typeface="+mn-ea"/>
                <a:cs typeface="Arial"/>
              </a:rPr>
              <a:t>SSc</a:t>
            </a:r>
            <a:r>
              <a:rPr kumimoji="0" lang="en-GB" sz="1200" b="0" i="0" u="none" strike="noStrike" kern="1200" cap="none" spc="0" normalizeH="0" baseline="0" noProof="0" dirty="0">
                <a:ln>
                  <a:noFill/>
                </a:ln>
                <a:solidFill>
                  <a:srgbClr val="001E55"/>
                </a:solidFill>
                <a:effectLst/>
                <a:uLnTx/>
                <a:uFillTx/>
                <a:latin typeface="Arial"/>
                <a:ea typeface="+mn-ea"/>
                <a:cs typeface="Arial"/>
              </a:rPr>
              <a:t>-ILD, MCTD-ILD, plus autoimmune ILDs in “Other fibrosing ILDs” category of case report form. </a:t>
            </a:r>
            <a:br>
              <a:rPr kumimoji="0" lang="en-GB" sz="1200" b="0" i="0" u="none" strike="noStrike" kern="1200" cap="none" spc="0" normalizeH="0" baseline="0" noProof="0" dirty="0">
                <a:ln>
                  <a:noFill/>
                </a:ln>
                <a:solidFill>
                  <a:srgbClr val="001E55"/>
                </a:solidFill>
                <a:effectLst/>
                <a:uLnTx/>
                <a:uFillTx/>
                <a:latin typeface="Arial"/>
                <a:ea typeface="+mn-ea"/>
                <a:cs typeface="Arial"/>
              </a:rPr>
            </a:br>
            <a:r>
              <a:rPr kumimoji="0" lang="en-GB" sz="1200" b="0" i="0" u="none" strike="noStrike" kern="1200" cap="none" spc="0" normalizeH="0" baseline="0" noProof="0" dirty="0">
                <a:ln>
                  <a:noFill/>
                </a:ln>
                <a:solidFill>
                  <a:srgbClr val="001E55"/>
                </a:solidFill>
                <a:effectLst/>
                <a:uLnTx/>
                <a:uFillTx/>
                <a:latin typeface="Arial"/>
                <a:ea typeface="+mn-ea"/>
                <a:cs typeface="Arial"/>
              </a:rPr>
              <a:t>Other ILDs: sarcoidosis, exposure-related ILDs and other terms in “Other fibrosing ILDs” category of case report form.</a:t>
            </a:r>
            <a:br>
              <a:rPr kumimoji="0" lang="en-GB" sz="1200" b="0" i="0" u="none" strike="noStrike" kern="1200" cap="none" spc="0" normalizeH="0" baseline="0" noProof="0" dirty="0">
                <a:ln>
                  <a:noFill/>
                </a:ln>
                <a:solidFill>
                  <a:srgbClr val="001E55"/>
                </a:solidFill>
                <a:effectLst/>
                <a:uLnTx/>
                <a:uFillTx/>
                <a:latin typeface="Helvetica Neue"/>
                <a:ea typeface="+mn-ea"/>
                <a:cs typeface="Arial"/>
              </a:rPr>
            </a:br>
            <a:r>
              <a:rPr kumimoji="0" lang="da-DK"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Wells AU et al. Lancet Respir Med 2020</a:t>
            </a: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;8:453-460. </a:t>
            </a:r>
          </a:p>
        </p:txBody>
      </p:sp>
      <p:graphicFrame>
        <p:nvGraphicFramePr>
          <p:cNvPr id="14" name="Table 7">
            <a:extLst>
              <a:ext uri="{FF2B5EF4-FFF2-40B4-BE49-F238E27FC236}">
                <a16:creationId xmlns:a16="http://schemas.microsoft.com/office/drawing/2014/main" id="{892A0F14-E12C-4550-8124-8F9313D6E233}"/>
              </a:ext>
            </a:extLst>
          </p:cNvPr>
          <p:cNvGraphicFramePr>
            <a:graphicFrameLocks noGrp="1"/>
          </p:cNvGraphicFramePr>
          <p:nvPr/>
        </p:nvGraphicFramePr>
        <p:xfrm>
          <a:off x="609600" y="1754676"/>
          <a:ext cx="10296000" cy="3098126"/>
        </p:xfrm>
        <a:graphic>
          <a:graphicData uri="http://schemas.openxmlformats.org/drawingml/2006/table">
            <a:tbl>
              <a:tblPr firstRow="1" bandRow="1">
                <a:tableStyleId>{00A15C55-8517-42AA-B614-E9B94910E393}</a:tableStyleId>
              </a:tblPr>
              <a:tblGrid>
                <a:gridCol w="2880000">
                  <a:extLst>
                    <a:ext uri="{9D8B030D-6E8A-4147-A177-3AD203B41FA5}">
                      <a16:colId xmlns:a16="http://schemas.microsoft.com/office/drawing/2014/main" val="1707200743"/>
                    </a:ext>
                  </a:extLst>
                </a:gridCol>
                <a:gridCol w="1080000">
                  <a:extLst>
                    <a:ext uri="{9D8B030D-6E8A-4147-A177-3AD203B41FA5}">
                      <a16:colId xmlns:a16="http://schemas.microsoft.com/office/drawing/2014/main" val="20001"/>
                    </a:ext>
                  </a:extLst>
                </a:gridCol>
                <a:gridCol w="1008000">
                  <a:extLst>
                    <a:ext uri="{9D8B030D-6E8A-4147-A177-3AD203B41FA5}">
                      <a16:colId xmlns:a16="http://schemas.microsoft.com/office/drawing/2014/main" val="3595484399"/>
                    </a:ext>
                  </a:extLst>
                </a:gridCol>
                <a:gridCol w="3276000">
                  <a:extLst>
                    <a:ext uri="{9D8B030D-6E8A-4147-A177-3AD203B41FA5}">
                      <a16:colId xmlns:a16="http://schemas.microsoft.com/office/drawing/2014/main" val="20002"/>
                    </a:ext>
                  </a:extLst>
                </a:gridCol>
                <a:gridCol w="2052000">
                  <a:extLst>
                    <a:ext uri="{9D8B030D-6E8A-4147-A177-3AD203B41FA5}">
                      <a16:colId xmlns:a16="http://schemas.microsoft.com/office/drawing/2014/main" val="20003"/>
                    </a:ext>
                  </a:extLst>
                </a:gridCol>
              </a:tblGrid>
              <a:tr h="292766">
                <a:tc rowSpan="2">
                  <a:txBody>
                    <a:bodyPr/>
                    <a:lstStyle/>
                    <a:p>
                      <a:endParaRPr lang="en-US" sz="1400" b="1"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b="1" dirty="0">
                          <a:solidFill>
                            <a:schemeClr val="tx1"/>
                          </a:solidFill>
                          <a:latin typeface="Arial" panose="020B0604020202020204" pitchFamily="34" charset="0"/>
                          <a:cs typeface="Arial" panose="020B0604020202020204" pitchFamily="34" charset="0"/>
                        </a:rPr>
                        <a:t>N </a:t>
                      </a:r>
                      <a:r>
                        <a:rPr lang="en-US" sz="1400" b="1" dirty="0" err="1">
                          <a:solidFill>
                            <a:schemeClr val="tx1"/>
                          </a:solidFill>
                          <a:latin typeface="Arial" panose="020B0604020202020204" pitchFamily="34" charset="0"/>
                          <a:cs typeface="Arial" panose="020B0604020202020204" pitchFamily="34" charset="0"/>
                        </a:rPr>
                        <a:t>analysed</a:t>
                      </a:r>
                      <a:endParaRPr lang="en-US" sz="1400" b="1"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US" sz="1400" b="1"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1400" b="1" dirty="0">
                          <a:solidFill>
                            <a:schemeClr val="tx1"/>
                          </a:solidFill>
                          <a:latin typeface="Arial" panose="020B0604020202020204" pitchFamily="34" charset="0"/>
                          <a:cs typeface="Arial" panose="020B0604020202020204" pitchFamily="34" charset="0"/>
                        </a:rPr>
                        <a:t>Difference in </a:t>
                      </a:r>
                      <a:r>
                        <a:rPr lang="en-US" sz="1400" b="1" baseline="0" dirty="0">
                          <a:solidFill>
                            <a:schemeClr val="tx1"/>
                          </a:solidFill>
                          <a:latin typeface="Arial" panose="020B0604020202020204" pitchFamily="34" charset="0"/>
                          <a:cs typeface="Arial" panose="020B0604020202020204" pitchFamily="34" charset="0"/>
                        </a:rPr>
                        <a:t>rate of decline in FVC </a:t>
                      </a:r>
                      <a:r>
                        <a:rPr lang="en-US" sz="1400" b="1" dirty="0">
                          <a:solidFill>
                            <a:schemeClr val="tx1"/>
                          </a:solidFill>
                          <a:latin typeface="Arial" panose="020B0604020202020204" pitchFamily="34" charset="0"/>
                          <a:cs typeface="Arial" panose="020B0604020202020204" pitchFamily="34" charset="0"/>
                        </a:rPr>
                        <a:t>(95% CI)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177382"/>
                  </a:ext>
                </a:extLst>
              </a:tr>
              <a:tr h="0">
                <a:tc vMerge="1">
                  <a:txBody>
                    <a:bodyPr/>
                    <a:lstStyle/>
                    <a:p>
                      <a:endParaRPr lang="en-GB"/>
                    </a:p>
                  </a:txBody>
                  <a:tcPr/>
                </a:tc>
                <a:tc>
                  <a:txBody>
                    <a:bodyPr/>
                    <a:lstStyle/>
                    <a:p>
                      <a:pPr algn="ctr"/>
                      <a:r>
                        <a:rPr lang="en-GB" sz="1400" b="1" dirty="0" err="1">
                          <a:solidFill>
                            <a:schemeClr val="tx1"/>
                          </a:solidFill>
                          <a:latin typeface="Arial" panose="020B0604020202020204" pitchFamily="34" charset="0"/>
                          <a:cs typeface="Arial" panose="020B0604020202020204" pitchFamily="34" charset="0"/>
                        </a:rPr>
                        <a:t>Nintedanib</a:t>
                      </a:r>
                      <a:endParaRPr lang="en-US" sz="14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Placebo</a:t>
                      </a:r>
                      <a:endParaRPr lang="en-US" sz="14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1000" b="1" dirty="0">
                        <a:solidFill>
                          <a:schemeClr val="tx1"/>
                        </a:solidFill>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a:txBody>
                    <a:bodyPr/>
                    <a:lstStyle/>
                    <a:p>
                      <a:pPr marL="0" indent="0" algn="l" fontAlgn="b"/>
                      <a:r>
                        <a:rPr lang="en-GB" sz="1400" b="0" i="0" u="none" strike="noStrike" dirty="0">
                          <a:solidFill>
                            <a:schemeClr val="tx1"/>
                          </a:solidFill>
                          <a:effectLst/>
                          <a:latin typeface="Arial" panose="020B0604020202020204" pitchFamily="34" charset="0"/>
                        </a:rPr>
                        <a:t>All subjects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332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3</a:t>
                      </a:r>
                      <a:r>
                        <a:rPr lang="en-US" sz="1400" b="0" dirty="0">
                          <a:solidFill>
                            <a:schemeClr val="tx1"/>
                          </a:solidFill>
                          <a:latin typeface="Arial" panose="020B0604020202020204" pitchFamily="34" charset="0"/>
                          <a:cs typeface="Arial" panose="020B0604020202020204" pitchFamily="34" charset="0"/>
                        </a:rPr>
                        <a:t>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107.0 (65.4, 148.5)</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5623047"/>
                  </a:ext>
                </a:extLst>
              </a:tr>
              <a:tr h="432000">
                <a:tc>
                  <a:txBody>
                    <a:bodyPr/>
                    <a:lstStyle/>
                    <a:p>
                      <a:pPr marL="0" indent="266700" algn="l" fontAlgn="b"/>
                      <a:r>
                        <a:rPr lang="en-GB" sz="1400" b="0" kern="1200" dirty="0">
                          <a:solidFill>
                            <a:schemeClr val="tx1"/>
                          </a:solidFill>
                          <a:latin typeface="Arial" panose="020B0604020202020204" pitchFamily="34" charset="0"/>
                          <a:ea typeface="+mn-ea"/>
                          <a:cs typeface="Arial" panose="020B0604020202020204" pitchFamily="34" charset="0"/>
                        </a:rPr>
                        <a:t>Hypersensitivity pneumonitis</a:t>
                      </a:r>
                      <a:endParaRPr lang="en-GB" sz="1400" b="0" i="0" u="none" strike="noStrike" dirty="0">
                        <a:solidFill>
                          <a:schemeClr val="tx1"/>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84</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89</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73.1 (-8.6, 154.8)</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541050"/>
                  </a:ext>
                </a:extLst>
              </a:tr>
              <a:tr h="432000">
                <a:tc>
                  <a:txBody>
                    <a:bodyPr/>
                    <a:lstStyle/>
                    <a:p>
                      <a:pPr marL="0" indent="266700" algn="l" fontAlgn="b"/>
                      <a:r>
                        <a:rPr lang="en-GB" sz="1400" b="0" kern="1200" dirty="0">
                          <a:solidFill>
                            <a:schemeClr val="tx1"/>
                          </a:solidFill>
                          <a:latin typeface="Arial" panose="020B0604020202020204" pitchFamily="34" charset="0"/>
                          <a:ea typeface="+mn-ea"/>
                          <a:cs typeface="Arial" panose="020B0604020202020204" pitchFamily="34" charset="0"/>
                        </a:rPr>
                        <a:t>Autoimmune ILDs</a:t>
                      </a:r>
                      <a:endParaRPr lang="en-GB" sz="1400" b="0" i="0" u="none" strike="noStrike" dirty="0">
                        <a:solidFill>
                          <a:schemeClr val="tx1"/>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82</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88</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104.0 (21.1, 186.9)</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5462590"/>
                  </a:ext>
                </a:extLst>
              </a:tr>
              <a:tr h="432000">
                <a:tc>
                  <a:txBody>
                    <a:bodyPr/>
                    <a:lstStyle/>
                    <a:p>
                      <a:pPr marL="0" indent="266700" algn="l" fontAlgn="b"/>
                      <a:r>
                        <a:rPr lang="en-GB" sz="1400" b="0" kern="1200" dirty="0">
                          <a:solidFill>
                            <a:schemeClr val="tx1"/>
                          </a:solidFill>
                          <a:latin typeface="Arial" panose="020B0604020202020204" pitchFamily="34" charset="0"/>
                          <a:ea typeface="+mn-ea"/>
                          <a:cs typeface="Arial" panose="020B0604020202020204" pitchFamily="34" charset="0"/>
                        </a:rPr>
                        <a:t>iNSIP</a:t>
                      </a:r>
                      <a:endParaRPr lang="en-GB" sz="1400" b="0" i="0" u="none" strike="noStrike" dirty="0">
                        <a:solidFill>
                          <a:schemeClr val="tx1"/>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64</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61</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141.6 (46.0, 237.2)</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3047123"/>
                  </a:ext>
                </a:extLst>
              </a:tr>
              <a:tr h="432000">
                <a:tc>
                  <a:txBody>
                    <a:bodyPr/>
                    <a:lstStyle/>
                    <a:p>
                      <a:pPr marL="0" indent="266700" algn="l" fontAlgn="b"/>
                      <a:r>
                        <a:rPr lang="en-GB" sz="1400" b="0" kern="1200" dirty="0">
                          <a:solidFill>
                            <a:schemeClr val="tx1"/>
                          </a:solidFill>
                          <a:latin typeface="Arial" panose="020B0604020202020204" pitchFamily="34" charset="0"/>
                          <a:ea typeface="+mn-ea"/>
                          <a:cs typeface="Arial" panose="020B0604020202020204" pitchFamily="34" charset="0"/>
                        </a:rPr>
                        <a:t>Unclassifiable IIP</a:t>
                      </a:r>
                      <a:endParaRPr lang="en-GB" sz="1400" b="0" i="0" u="none" strike="noStrike" dirty="0">
                        <a:solidFill>
                          <a:schemeClr val="tx1"/>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64</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50</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68.3 (-31.4, 168.1)</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5733553"/>
                  </a:ext>
                </a:extLst>
              </a:tr>
              <a:tr h="432000">
                <a:tc>
                  <a:txBody>
                    <a:bodyPr/>
                    <a:lstStyle/>
                    <a:p>
                      <a:pPr marL="0" indent="266700" algn="l" fontAlgn="b"/>
                      <a:r>
                        <a:rPr lang="en-GB" sz="1400" b="0" kern="1200" dirty="0">
                          <a:solidFill>
                            <a:schemeClr val="tx1"/>
                          </a:solidFill>
                          <a:latin typeface="Arial" panose="020B0604020202020204" pitchFamily="34" charset="0"/>
                          <a:ea typeface="+mn-ea"/>
                          <a:cs typeface="Arial" panose="020B0604020202020204" pitchFamily="34" charset="0"/>
                        </a:rPr>
                        <a:t>Other ILDs</a:t>
                      </a:r>
                      <a:endParaRPr lang="en-GB" sz="1400" b="0" i="0" u="none" strike="noStrike" dirty="0">
                        <a:solidFill>
                          <a:schemeClr val="tx1"/>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38</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43</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197.1 (77.6, 316.7)</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6771683"/>
                  </a:ext>
                </a:extLst>
              </a:tr>
            </a:tbl>
          </a:graphicData>
        </a:graphic>
      </p:graphicFrame>
      <p:sp>
        <p:nvSpPr>
          <p:cNvPr id="16" name="TextBox 9">
            <a:extLst>
              <a:ext uri="{FF2B5EF4-FFF2-40B4-BE49-F238E27FC236}">
                <a16:creationId xmlns:a16="http://schemas.microsoft.com/office/drawing/2014/main" id="{C29117D8-7519-48DD-B38A-2B20A4B6DACA}"/>
              </a:ext>
            </a:extLst>
          </p:cNvPr>
          <p:cNvSpPr txBox="1"/>
          <p:nvPr/>
        </p:nvSpPr>
        <p:spPr>
          <a:xfrm>
            <a:off x="4823274" y="5227388"/>
            <a:ext cx="1787811" cy="307777"/>
          </a:xfrm>
          <a:prstGeom prst="rect">
            <a:avLst/>
          </a:prstGeom>
          <a:noFill/>
        </p:spPr>
        <p:txBody>
          <a:bodyPr wrap="square" rtlCol="0">
            <a:spAutoFit/>
          </a:bodyPr>
          <a:lstStyle/>
          <a:p>
            <a:pPr marL="0" marR="0" lvl="0" indent="0" algn="ctr" defTabSz="121368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Favours placebo</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TextBox 10">
            <a:extLst>
              <a:ext uri="{FF2B5EF4-FFF2-40B4-BE49-F238E27FC236}">
                <a16:creationId xmlns:a16="http://schemas.microsoft.com/office/drawing/2014/main" id="{0D3E8AF2-07C6-4F73-9AC3-DEBC4CAF4597}"/>
              </a:ext>
            </a:extLst>
          </p:cNvPr>
          <p:cNvSpPr txBox="1"/>
          <p:nvPr/>
        </p:nvSpPr>
        <p:spPr>
          <a:xfrm>
            <a:off x="7280938" y="5227388"/>
            <a:ext cx="2120205" cy="307777"/>
          </a:xfrm>
          <a:prstGeom prst="rect">
            <a:avLst/>
          </a:prstGeom>
          <a:noFill/>
        </p:spPr>
        <p:txBody>
          <a:bodyPr wrap="square" rtlCol="0">
            <a:spAutoFit/>
          </a:bodyPr>
          <a:lstStyle/>
          <a:p>
            <a:pPr marL="0" marR="0" lvl="0" indent="0" algn="ctr" defTabSz="121368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Favours </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nintedanib</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017EE290-0F62-4A0A-BF41-A3D78A9177F7}"/>
              </a:ext>
            </a:extLst>
          </p:cNvPr>
          <p:cNvCxnSpPr>
            <a:cxnSpLocks/>
          </p:cNvCxnSpPr>
          <p:nvPr/>
        </p:nvCxnSpPr>
        <p:spPr bwMode="auto">
          <a:xfrm>
            <a:off x="6925695" y="2459030"/>
            <a:ext cx="0" cy="2400726"/>
          </a:xfrm>
          <a:prstGeom prst="line">
            <a:avLst/>
          </a:prstGeom>
          <a:solidFill>
            <a:srgbClr val="FFFFFF"/>
          </a:solidFill>
          <a:ln w="9525" cap="flat" cmpd="sng" algn="ctr">
            <a:solidFill>
              <a:srgbClr val="000000"/>
            </a:solidFill>
            <a:prstDash val="dash"/>
            <a:round/>
            <a:headEnd type="none" w="med" len="med"/>
            <a:tailEnd type="none" w="med" len="med"/>
          </a:ln>
          <a:effectLst/>
        </p:spPr>
      </p:cxnSp>
      <p:graphicFrame>
        <p:nvGraphicFramePr>
          <p:cNvPr id="15" name="Chart 8">
            <a:extLst>
              <a:ext uri="{FF2B5EF4-FFF2-40B4-BE49-F238E27FC236}">
                <a16:creationId xmlns:a16="http://schemas.microsoft.com/office/drawing/2014/main" id="{B831F2D5-8ECB-4A65-9F1C-908F506F1600}"/>
              </a:ext>
            </a:extLst>
          </p:cNvPr>
          <p:cNvGraphicFramePr>
            <a:graphicFrameLocks/>
          </p:cNvGraphicFramePr>
          <p:nvPr/>
        </p:nvGraphicFramePr>
        <p:xfrm>
          <a:off x="4324194" y="1761624"/>
          <a:ext cx="4929052" cy="4325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44790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7FF2-F2EE-430F-A458-4C0EABD2FA24}"/>
              </a:ext>
            </a:extLst>
          </p:cNvPr>
          <p:cNvSpPr>
            <a:spLocks noGrp="1"/>
          </p:cNvSpPr>
          <p:nvPr>
            <p:ph type="title"/>
          </p:nvPr>
        </p:nvSpPr>
        <p:spPr>
          <a:xfrm>
            <a:off x="609599" y="274637"/>
            <a:ext cx="11129319" cy="1143000"/>
          </a:xfrm>
        </p:spPr>
        <p:txBody>
          <a:bodyPr>
            <a:noAutofit/>
          </a:bodyPr>
          <a:lstStyle/>
          <a:p>
            <a:r>
              <a:rPr lang="en-GB" sz="2800" dirty="0"/>
              <a:t>INBUILD: </a:t>
            </a:r>
            <a:r>
              <a:rPr lang="en-US" sz="2800" dirty="0"/>
              <a:t>Rate of decline in FVC (mL/year) over 52 weeks with nintedanib vs placebo</a:t>
            </a:r>
            <a:r>
              <a:rPr lang="en-GB" sz="2800" dirty="0"/>
              <a:t> in subgroups by age, sex, race, FVC at baseline</a:t>
            </a:r>
          </a:p>
        </p:txBody>
      </p:sp>
      <p:sp>
        <p:nvSpPr>
          <p:cNvPr id="5" name="TextBox 4">
            <a:extLst>
              <a:ext uri="{FF2B5EF4-FFF2-40B4-BE49-F238E27FC236}">
                <a16:creationId xmlns:a16="http://schemas.microsoft.com/office/drawing/2014/main" id="{DC3D61E1-C6A9-44AF-8171-8E133472D2F1}"/>
              </a:ext>
            </a:extLst>
          </p:cNvPr>
          <p:cNvSpPr txBox="1"/>
          <p:nvPr/>
        </p:nvSpPr>
        <p:spPr>
          <a:xfrm>
            <a:off x="522000" y="6369864"/>
            <a:ext cx="11654033"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Kolb M et al. </a:t>
            </a:r>
            <a:r>
              <a:rPr kumimoji="0" lang="en-GB" sz="1200" b="0" i="0" u="none" strike="noStrike" kern="1200" cap="none" spc="0" normalizeH="0" baseline="0" noProof="0" dirty="0" err="1">
                <a:ln>
                  <a:noFill/>
                </a:ln>
                <a:solidFill>
                  <a:srgbClr val="001E55"/>
                </a:solidFill>
                <a:effectLst/>
                <a:uLnTx/>
                <a:uFillTx/>
                <a:latin typeface="Arial" panose="020B0604020202020204" pitchFamily="34" charset="0"/>
                <a:ea typeface="+mn-ea"/>
                <a:cs typeface="Arial" panose="020B0604020202020204" pitchFamily="34" charset="0"/>
              </a:rPr>
              <a:t>Eposter</a:t>
            </a: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 presented at American Thoracic Society International Congress 2020. https://www.usscicomms.com/respiratory/ATS2020/kolb </a:t>
            </a:r>
          </a:p>
        </p:txBody>
      </p:sp>
      <p:graphicFrame>
        <p:nvGraphicFramePr>
          <p:cNvPr id="6" name="Table 5">
            <a:extLst>
              <a:ext uri="{FF2B5EF4-FFF2-40B4-BE49-F238E27FC236}">
                <a16:creationId xmlns:a16="http://schemas.microsoft.com/office/drawing/2014/main" id="{0508E929-8C4C-4C4E-A836-43DC102A5DCE}"/>
              </a:ext>
            </a:extLst>
          </p:cNvPr>
          <p:cNvGraphicFramePr>
            <a:graphicFrameLocks noGrp="1"/>
          </p:cNvGraphicFramePr>
          <p:nvPr/>
        </p:nvGraphicFramePr>
        <p:xfrm>
          <a:off x="241301" y="1455737"/>
          <a:ext cx="11768332" cy="4187910"/>
        </p:xfrm>
        <a:graphic>
          <a:graphicData uri="http://schemas.openxmlformats.org/drawingml/2006/table">
            <a:tbl>
              <a:tblPr firstRow="1" bandRow="1">
                <a:tableStyleId>{00A15C55-8517-42AA-B614-E9B94910E393}</a:tableStyleId>
              </a:tblPr>
              <a:tblGrid>
                <a:gridCol w="1116000">
                  <a:extLst>
                    <a:ext uri="{9D8B030D-6E8A-4147-A177-3AD203B41FA5}">
                      <a16:colId xmlns:a16="http://schemas.microsoft.com/office/drawing/2014/main" val="16171601"/>
                    </a:ext>
                  </a:extLst>
                </a:gridCol>
                <a:gridCol w="1440000">
                  <a:extLst>
                    <a:ext uri="{9D8B030D-6E8A-4147-A177-3AD203B41FA5}">
                      <a16:colId xmlns:a16="http://schemas.microsoft.com/office/drawing/2014/main" val="1707200743"/>
                    </a:ext>
                  </a:extLst>
                </a:gridCol>
                <a:gridCol w="1080000">
                  <a:extLst>
                    <a:ext uri="{9D8B030D-6E8A-4147-A177-3AD203B41FA5}">
                      <a16:colId xmlns:a16="http://schemas.microsoft.com/office/drawing/2014/main" val="20001"/>
                    </a:ext>
                  </a:extLst>
                </a:gridCol>
                <a:gridCol w="1008000">
                  <a:extLst>
                    <a:ext uri="{9D8B030D-6E8A-4147-A177-3AD203B41FA5}">
                      <a16:colId xmlns:a16="http://schemas.microsoft.com/office/drawing/2014/main" val="3595484399"/>
                    </a:ext>
                  </a:extLst>
                </a:gridCol>
                <a:gridCol w="3524332">
                  <a:extLst>
                    <a:ext uri="{9D8B030D-6E8A-4147-A177-3AD203B41FA5}">
                      <a16:colId xmlns:a16="http://schemas.microsoft.com/office/drawing/2014/main" val="20002"/>
                    </a:ext>
                  </a:extLst>
                </a:gridCol>
                <a:gridCol w="2052000">
                  <a:extLst>
                    <a:ext uri="{9D8B030D-6E8A-4147-A177-3AD203B41FA5}">
                      <a16:colId xmlns:a16="http://schemas.microsoft.com/office/drawing/2014/main" val="20003"/>
                    </a:ext>
                  </a:extLst>
                </a:gridCol>
                <a:gridCol w="1548000">
                  <a:extLst>
                    <a:ext uri="{9D8B030D-6E8A-4147-A177-3AD203B41FA5}">
                      <a16:colId xmlns:a16="http://schemas.microsoft.com/office/drawing/2014/main" val="20004"/>
                    </a:ext>
                  </a:extLst>
                </a:gridCol>
              </a:tblGrid>
              <a:tr h="291600">
                <a:tc rowSpan="2">
                  <a:txBody>
                    <a:bodyPr/>
                    <a:lstStyle/>
                    <a:p>
                      <a:pPr algn="r"/>
                      <a:endParaRPr lang="en-US" sz="14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US" sz="1400" b="1"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b="1" dirty="0">
                          <a:solidFill>
                            <a:schemeClr val="tx1"/>
                          </a:solidFill>
                          <a:latin typeface="Arial" panose="020B0604020202020204" pitchFamily="34" charset="0"/>
                          <a:cs typeface="Arial" panose="020B0604020202020204" pitchFamily="34" charset="0"/>
                        </a:rPr>
                        <a:t>N analyzed</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en-US" sz="1400" b="1"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1400" b="1" dirty="0">
                          <a:solidFill>
                            <a:schemeClr val="tx1"/>
                          </a:solidFill>
                          <a:latin typeface="Arial" panose="020B0604020202020204" pitchFamily="34" charset="0"/>
                          <a:cs typeface="Arial" panose="020B0604020202020204" pitchFamily="34" charset="0"/>
                        </a:rPr>
                        <a:t>Difference in rate of decline in FVC (95% CI)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1400" b="1" baseline="0" dirty="0">
                          <a:solidFill>
                            <a:schemeClr val="tx1"/>
                          </a:solidFill>
                          <a:latin typeface="Arial" panose="020B0604020202020204" pitchFamily="34" charset="0"/>
                          <a:cs typeface="Arial" panose="020B0604020202020204" pitchFamily="34" charset="0"/>
                        </a:rPr>
                        <a:t>Treatment-by-subgroup-by-time interaction</a:t>
                      </a:r>
                      <a:endParaRPr lang="en-US" sz="14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177382"/>
                  </a:ext>
                </a:extLst>
              </a:tr>
              <a:tr h="349200">
                <a:tc vMerge="1">
                  <a:txBody>
                    <a:bodyPr/>
                    <a:lstStyle/>
                    <a:p>
                      <a:endParaRPr lang="en-US" sz="10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r>
                        <a:rPr lang="en-GB" sz="1400" b="1" dirty="0" err="1">
                          <a:solidFill>
                            <a:schemeClr val="tx1"/>
                          </a:solidFill>
                          <a:latin typeface="Arial" panose="020B0604020202020204" pitchFamily="34" charset="0"/>
                          <a:cs typeface="Arial" panose="020B0604020202020204" pitchFamily="34" charset="0"/>
                        </a:rPr>
                        <a:t>Nintedanib</a:t>
                      </a:r>
                      <a:endParaRPr lang="en-US" sz="14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Placebo</a:t>
                      </a:r>
                      <a:endParaRPr lang="en-US" sz="14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1000" b="1" dirty="0">
                        <a:solidFill>
                          <a:schemeClr val="tx1"/>
                        </a:solidFill>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288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All subjects</a:t>
                      </a:r>
                    </a:p>
                  </a:txBody>
                  <a:tcPr marL="0" marR="18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332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331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107.0 (65.4, 148.5)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8056416"/>
                  </a:ext>
                </a:extLst>
              </a:tr>
              <a:tr h="22288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txBody>
                  <a:tcPr marL="0" marR="18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004061"/>
                  </a:ext>
                </a:extLst>
              </a:tr>
              <a:tr h="222885">
                <a:tc>
                  <a:txBody>
                    <a:bodyPr/>
                    <a:lstStyle/>
                    <a:p>
                      <a:pPr algn="r"/>
                      <a:r>
                        <a:rPr lang="en-US" sz="1400" b="0" dirty="0">
                          <a:solidFill>
                            <a:schemeClr val="tx1"/>
                          </a:solidFill>
                          <a:latin typeface="Arial" panose="020B0604020202020204" pitchFamily="34" charset="0"/>
                          <a:cs typeface="Arial" panose="020B0604020202020204" pitchFamily="34" charset="0"/>
                        </a:rPr>
                        <a:t>Sex</a:t>
                      </a:r>
                    </a:p>
                  </a:txBody>
                  <a:tcPr marL="0" marR="18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0" dirty="0">
                          <a:solidFill>
                            <a:schemeClr val="tx1"/>
                          </a:solidFill>
                          <a:latin typeface="Arial" panose="020B0604020202020204" pitchFamily="34" charset="0"/>
                          <a:cs typeface="Arial" panose="020B0604020202020204" pitchFamily="34" charset="0"/>
                        </a:rPr>
                        <a:t>Male</a:t>
                      </a:r>
                      <a:endParaRPr lang="en-US" sz="1400" b="0" dirty="0">
                        <a:solidFill>
                          <a:schemeClr val="tx1"/>
                        </a:solidFill>
                        <a:latin typeface="Arial" panose="020B0604020202020204" pitchFamily="34" charset="0"/>
                        <a:cs typeface="Arial" panose="020B0604020202020204" pitchFamily="34" charset="0"/>
                      </a:endParaRPr>
                    </a:p>
                  </a:txBody>
                  <a:tcPr marL="1219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145.2 (88.5, 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p=0.06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2885">
                <a:tc>
                  <a:txBody>
                    <a:bodyPr/>
                    <a:lstStyle/>
                    <a:p>
                      <a:pPr algn="r"/>
                      <a:endParaRPr lang="en-US" sz="1400" b="0" dirty="0">
                        <a:solidFill>
                          <a:schemeClr val="tx1"/>
                        </a:solidFill>
                        <a:latin typeface="Arial" panose="020B0604020202020204" pitchFamily="34" charset="0"/>
                        <a:cs typeface="Arial" panose="020B0604020202020204" pitchFamily="34" charset="0"/>
                      </a:endParaRPr>
                    </a:p>
                  </a:txBody>
                  <a:tcPr marL="0" marR="18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0" dirty="0">
                          <a:solidFill>
                            <a:schemeClr val="tx1"/>
                          </a:solidFill>
                          <a:latin typeface="Arial" panose="020B0604020202020204" pitchFamily="34" charset="0"/>
                          <a:cs typeface="Arial" panose="020B0604020202020204" pitchFamily="34" charset="0"/>
                        </a:rPr>
                        <a:t>Female</a:t>
                      </a:r>
                      <a:endParaRPr lang="en-US" sz="1400" b="0" dirty="0">
                        <a:solidFill>
                          <a:schemeClr val="tx1"/>
                        </a:solidFill>
                        <a:latin typeface="Arial" panose="020B0604020202020204" pitchFamily="34" charset="0"/>
                        <a:cs typeface="Arial" panose="020B0604020202020204" pitchFamily="34" charset="0"/>
                      </a:endParaRPr>
                    </a:p>
                  </a:txBody>
                  <a:tcPr marL="1219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64.2 (3.9, 124.6)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5653146"/>
                  </a:ext>
                </a:extLst>
              </a:tr>
              <a:tr h="222885">
                <a:tc>
                  <a:txBody>
                    <a:bodyPr/>
                    <a:lstStyle/>
                    <a:p>
                      <a:pPr algn="r"/>
                      <a:endParaRPr lang="en-US" sz="1400" b="0" dirty="0">
                        <a:solidFill>
                          <a:schemeClr val="tx1"/>
                        </a:solidFill>
                        <a:latin typeface="Arial" panose="020B0604020202020204" pitchFamily="34" charset="0"/>
                        <a:cs typeface="Arial" panose="020B0604020202020204" pitchFamily="34" charset="0"/>
                      </a:endParaRPr>
                    </a:p>
                  </a:txBody>
                  <a:tcPr marL="0" marR="18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b="0" dirty="0">
                        <a:solidFill>
                          <a:schemeClr val="tx1"/>
                        </a:solidFill>
                        <a:latin typeface="Arial" panose="020B0604020202020204" pitchFamily="34" charset="0"/>
                        <a:cs typeface="Arial" panose="020B0604020202020204" pitchFamily="34" charset="0"/>
                      </a:endParaRPr>
                    </a:p>
                  </a:txBody>
                  <a:tcPr marL="1219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0661580"/>
                  </a:ext>
                </a:extLst>
              </a:tr>
              <a:tr h="222885">
                <a:tc>
                  <a:txBody>
                    <a:bodyPr/>
                    <a:lstStyle/>
                    <a:p>
                      <a:pPr algn="r"/>
                      <a:r>
                        <a:rPr lang="en-US" sz="1400" b="0" dirty="0">
                          <a:solidFill>
                            <a:schemeClr val="tx1"/>
                          </a:solidFill>
                          <a:latin typeface="Arial" panose="020B0604020202020204" pitchFamily="34" charset="0"/>
                          <a:cs typeface="Arial" panose="020B0604020202020204" pitchFamily="34" charset="0"/>
                        </a:rPr>
                        <a:t>Age</a:t>
                      </a:r>
                    </a:p>
                  </a:txBody>
                  <a:tcPr marL="0" marR="18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0" dirty="0">
                          <a:solidFill>
                            <a:schemeClr val="tx1"/>
                          </a:solidFill>
                          <a:latin typeface="Arial" panose="020B0604020202020204" pitchFamily="34" charset="0"/>
                          <a:cs typeface="Arial" panose="020B0604020202020204" pitchFamily="34" charset="0"/>
                        </a:rPr>
                        <a:t>&lt;65 years</a:t>
                      </a:r>
                      <a:endParaRPr lang="en-US" sz="1400" b="0" dirty="0">
                        <a:solidFill>
                          <a:schemeClr val="tx1"/>
                        </a:solidFill>
                        <a:latin typeface="Arial" panose="020B0604020202020204" pitchFamily="34" charset="0"/>
                        <a:cs typeface="Arial" panose="020B0604020202020204" pitchFamily="34" charset="0"/>
                      </a:endParaRPr>
                    </a:p>
                  </a:txBody>
                  <a:tcPr marL="1219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86.9 (21.5, 152.2)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p=0.51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2885">
                <a:tc>
                  <a:txBody>
                    <a:bodyPr/>
                    <a:lstStyle/>
                    <a:p>
                      <a:pPr algn="r"/>
                      <a:endParaRPr lang="en-US" sz="1400" b="0" dirty="0">
                        <a:solidFill>
                          <a:schemeClr val="tx1"/>
                        </a:solidFill>
                        <a:latin typeface="Arial" panose="020B0604020202020204" pitchFamily="34" charset="0"/>
                        <a:cs typeface="Arial" panose="020B0604020202020204" pitchFamily="34" charset="0"/>
                      </a:endParaRPr>
                    </a:p>
                  </a:txBody>
                  <a:tcPr marL="0" marR="18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0" dirty="0">
                          <a:solidFill>
                            <a:schemeClr val="tx1"/>
                          </a:solidFill>
                          <a:latin typeface="Arial" panose="020B0604020202020204" pitchFamily="34" charset="0"/>
                          <a:cs typeface="Arial" panose="020B0604020202020204" pitchFamily="34" charset="0"/>
                        </a:rPr>
                        <a:t>≥65 years </a:t>
                      </a:r>
                      <a:endParaRPr lang="en-US" sz="1400" b="0" dirty="0">
                        <a:solidFill>
                          <a:schemeClr val="tx1"/>
                        </a:solidFill>
                        <a:latin typeface="Arial" panose="020B0604020202020204" pitchFamily="34" charset="0"/>
                        <a:cs typeface="Arial" panose="020B0604020202020204" pitchFamily="34" charset="0"/>
                      </a:endParaRPr>
                    </a:p>
                  </a:txBody>
                  <a:tcPr marL="1219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210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115.1 (61.4, 168.8)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2885">
                <a:tc>
                  <a:txBody>
                    <a:bodyPr/>
                    <a:lstStyle/>
                    <a:p>
                      <a:pPr algn="r"/>
                      <a:endParaRPr lang="en-US" sz="1400" b="0" dirty="0">
                        <a:solidFill>
                          <a:schemeClr val="tx1"/>
                        </a:solidFill>
                        <a:latin typeface="Arial" panose="020B0604020202020204" pitchFamily="34" charset="0"/>
                        <a:cs typeface="Arial" panose="020B0604020202020204" pitchFamily="34" charset="0"/>
                      </a:endParaRPr>
                    </a:p>
                  </a:txBody>
                  <a:tcPr marL="0" marR="18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b="0" dirty="0">
                        <a:solidFill>
                          <a:schemeClr val="tx1"/>
                        </a:solidFill>
                        <a:latin typeface="Arial" panose="020B0604020202020204" pitchFamily="34" charset="0"/>
                        <a:cs typeface="Arial" panose="020B0604020202020204" pitchFamily="34" charset="0"/>
                      </a:endParaRPr>
                    </a:p>
                  </a:txBody>
                  <a:tcPr marL="1219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2604708"/>
                  </a:ext>
                </a:extLst>
              </a:tr>
              <a:tr h="222885">
                <a:tc>
                  <a:txBody>
                    <a:bodyPr/>
                    <a:lstStyle/>
                    <a:p>
                      <a:pPr algn="r"/>
                      <a:r>
                        <a:rPr lang="en-US" sz="1400" b="0" dirty="0">
                          <a:solidFill>
                            <a:schemeClr val="tx1"/>
                          </a:solidFill>
                          <a:latin typeface="Arial" panose="020B0604020202020204" pitchFamily="34" charset="0"/>
                          <a:cs typeface="Arial" panose="020B0604020202020204" pitchFamily="34" charset="0"/>
                        </a:rPr>
                        <a:t>Race</a:t>
                      </a:r>
                    </a:p>
                  </a:txBody>
                  <a:tcPr marL="0" marR="18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0" dirty="0">
                          <a:solidFill>
                            <a:schemeClr val="tx1"/>
                          </a:solidFill>
                          <a:latin typeface="Arial" panose="020B0604020202020204" pitchFamily="34" charset="0"/>
                          <a:cs typeface="Arial" panose="020B0604020202020204" pitchFamily="34" charset="0"/>
                        </a:rPr>
                        <a:t>White</a:t>
                      </a:r>
                      <a:endParaRPr lang="en-US" sz="1400" b="0" dirty="0">
                        <a:solidFill>
                          <a:schemeClr val="tx1"/>
                        </a:solidFill>
                        <a:latin typeface="Arial" panose="020B0604020202020204" pitchFamily="34" charset="0"/>
                        <a:cs typeface="Arial" panose="020B0604020202020204" pitchFamily="34" charset="0"/>
                      </a:endParaRPr>
                    </a:p>
                  </a:txBody>
                  <a:tcPr marL="1219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242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246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110.6 (62.0, 159.2)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p=0.77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8134276"/>
                  </a:ext>
                </a:extLst>
              </a:tr>
              <a:tr h="222885">
                <a:tc>
                  <a:txBody>
                    <a:bodyPr/>
                    <a:lstStyle/>
                    <a:p>
                      <a:pPr algn="r"/>
                      <a:endParaRPr lang="en-US" sz="1400" b="0" dirty="0">
                        <a:solidFill>
                          <a:schemeClr val="tx1"/>
                        </a:solidFill>
                        <a:latin typeface="Arial" panose="020B0604020202020204" pitchFamily="34" charset="0"/>
                        <a:cs typeface="Arial" panose="020B0604020202020204" pitchFamily="34" charset="0"/>
                      </a:endParaRPr>
                    </a:p>
                  </a:txBody>
                  <a:tcPr marL="0" marR="18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0" dirty="0">
                          <a:solidFill>
                            <a:schemeClr val="tx1"/>
                          </a:solidFill>
                          <a:latin typeface="Arial" panose="020B0604020202020204" pitchFamily="34" charset="0"/>
                          <a:cs typeface="Arial" panose="020B0604020202020204" pitchFamily="34" charset="0"/>
                        </a:rPr>
                        <a:t>Asian</a:t>
                      </a:r>
                      <a:endParaRPr lang="en-US" sz="1400" b="0" dirty="0">
                        <a:solidFill>
                          <a:schemeClr val="tx1"/>
                        </a:solidFill>
                        <a:latin typeface="Arial" panose="020B0604020202020204" pitchFamily="34" charset="0"/>
                        <a:cs typeface="Arial" panose="020B0604020202020204" pitchFamily="34" charset="0"/>
                      </a:endParaRPr>
                    </a:p>
                  </a:txBody>
                  <a:tcPr marL="1219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84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93.0 (9.3, 176.7)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2885">
                <a:tc>
                  <a:txBody>
                    <a:bodyPr/>
                    <a:lstStyle/>
                    <a:p>
                      <a:pPr algn="r"/>
                      <a:endParaRPr lang="en-US" sz="1400" b="0" dirty="0">
                        <a:solidFill>
                          <a:schemeClr val="tx1"/>
                        </a:solidFill>
                        <a:latin typeface="Arial" panose="020B0604020202020204" pitchFamily="34" charset="0"/>
                        <a:cs typeface="Arial" panose="020B0604020202020204" pitchFamily="34" charset="0"/>
                      </a:endParaRPr>
                    </a:p>
                  </a:txBody>
                  <a:tcPr marL="0" marR="18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0" dirty="0">
                          <a:solidFill>
                            <a:schemeClr val="tx1"/>
                          </a:solidFill>
                          <a:latin typeface="Arial" panose="020B0604020202020204" pitchFamily="34" charset="0"/>
                          <a:cs typeface="Arial" panose="020B0604020202020204" pitchFamily="34" charset="0"/>
                        </a:rPr>
                        <a:t>Black/African-American</a:t>
                      </a:r>
                    </a:p>
                  </a:txBody>
                  <a:tcPr marL="1219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222.5 (-143.1, 588.1)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467808"/>
                  </a:ext>
                </a:extLst>
              </a:tr>
              <a:tr h="222885">
                <a:tc>
                  <a:txBody>
                    <a:bodyPr/>
                    <a:lstStyle/>
                    <a:p>
                      <a:pPr algn="r" fontAlgn="b"/>
                      <a:endParaRPr lang="en-GB" sz="1400" b="0" i="0" u="none" strike="noStrike" dirty="0">
                        <a:solidFill>
                          <a:srgbClr val="000000"/>
                        </a:solidFill>
                        <a:effectLst/>
                        <a:latin typeface="Arial" panose="020B0604020202020204" pitchFamily="34" charset="0"/>
                      </a:endParaRPr>
                    </a:p>
                  </a:txBody>
                  <a:tcPr marL="9525" marR="180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0" algn="r" fontAlgn="b"/>
                      <a:endParaRPr lang="en-GB" sz="14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8981239"/>
                  </a:ext>
                </a:extLst>
              </a:tr>
              <a:tr h="222885">
                <a:tc>
                  <a:txBody>
                    <a:bodyPr/>
                    <a:lstStyle/>
                    <a:p>
                      <a:pPr algn="r" fontAlgn="b"/>
                      <a:r>
                        <a:rPr lang="en-GB" sz="1400" b="0" i="0" u="none" strike="noStrike" dirty="0">
                          <a:solidFill>
                            <a:srgbClr val="000000"/>
                          </a:solidFill>
                          <a:effectLst/>
                          <a:latin typeface="Arial" panose="020B0604020202020204" pitchFamily="34" charset="0"/>
                        </a:rPr>
                        <a:t>FVC</a:t>
                      </a:r>
                    </a:p>
                  </a:txBody>
                  <a:tcPr marL="9525" marR="180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0" algn="r" fontAlgn="b"/>
                      <a:r>
                        <a:rPr lang="en-GB" sz="1400" b="0" kern="1200" dirty="0">
                          <a:solidFill>
                            <a:schemeClr val="tx1"/>
                          </a:solidFill>
                          <a:latin typeface="Arial" panose="020B0604020202020204" pitchFamily="34" charset="0"/>
                          <a:ea typeface="+mn-ea"/>
                          <a:cs typeface="Arial" panose="020B0604020202020204" pitchFamily="34" charset="0"/>
                        </a:rPr>
                        <a:t>≤70% predicted</a:t>
                      </a:r>
                      <a:endParaRPr lang="en-GB" sz="14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196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91.7 (37.4, 146.0)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p=0.37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2924146"/>
                  </a:ext>
                </a:extLst>
              </a:tr>
              <a:tr h="222885">
                <a:tc>
                  <a:txBody>
                    <a:bodyPr/>
                    <a:lstStyle/>
                    <a:p>
                      <a:pPr algn="r" fontAlgn="b"/>
                      <a:endParaRPr lang="en-GB" sz="1400" b="0" i="0" u="none" strike="noStrike" dirty="0">
                        <a:solidFill>
                          <a:srgbClr val="000000"/>
                        </a:solidFill>
                        <a:effectLst/>
                        <a:latin typeface="Arial" panose="020B0604020202020204" pitchFamily="34" charset="0"/>
                      </a:endParaRPr>
                    </a:p>
                  </a:txBody>
                  <a:tcPr marL="9525" marR="180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0" algn="r" fontAlgn="b"/>
                      <a:r>
                        <a:rPr lang="en-GB" sz="1400" b="0" kern="1200" dirty="0">
                          <a:solidFill>
                            <a:schemeClr val="tx1"/>
                          </a:solidFill>
                          <a:latin typeface="Arial" panose="020B0604020202020204" pitchFamily="34" charset="0"/>
                          <a:ea typeface="+mn-ea"/>
                          <a:cs typeface="Arial" panose="020B0604020202020204" pitchFamily="34" charset="0"/>
                        </a:rPr>
                        <a:t>&gt;70% predicted</a:t>
                      </a:r>
                      <a:endParaRPr lang="en-GB" sz="14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136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138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130.0 (66.2, 193.7)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1329023"/>
                  </a:ext>
                </a:extLst>
              </a:tr>
              <a:tr h="222885">
                <a:tc>
                  <a:txBody>
                    <a:bodyPr/>
                    <a:lstStyle/>
                    <a:p>
                      <a:pPr algn="r" fontAlgn="b"/>
                      <a:endParaRPr lang="en-GB" sz="1400" b="0" i="0" u="none" strike="noStrike" dirty="0">
                        <a:solidFill>
                          <a:srgbClr val="000000"/>
                        </a:solidFill>
                        <a:effectLst/>
                        <a:latin typeface="Arial" panose="020B0604020202020204" pitchFamily="34" charset="0"/>
                      </a:endParaRPr>
                    </a:p>
                  </a:txBody>
                  <a:tcPr marL="9525" marR="180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0" algn="r" fontAlgn="b"/>
                      <a:endParaRPr lang="en-GB" sz="14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654957"/>
                  </a:ext>
                </a:extLst>
              </a:tr>
            </a:tbl>
          </a:graphicData>
        </a:graphic>
      </p:graphicFrame>
      <p:graphicFrame>
        <p:nvGraphicFramePr>
          <p:cNvPr id="8" name="Chart 7">
            <a:extLst>
              <a:ext uri="{FF2B5EF4-FFF2-40B4-BE49-F238E27FC236}">
                <a16:creationId xmlns:a16="http://schemas.microsoft.com/office/drawing/2014/main" id="{5E4D61B0-C23D-4407-97C7-1F29EE2CC8E4}"/>
              </a:ext>
            </a:extLst>
          </p:cNvPr>
          <p:cNvGraphicFramePr>
            <a:graphicFrameLocks/>
          </p:cNvGraphicFramePr>
          <p:nvPr/>
        </p:nvGraphicFramePr>
        <p:xfrm>
          <a:off x="4086713" y="1763486"/>
          <a:ext cx="4929052" cy="466683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9933DC3-3EF8-401E-8168-D39C10793B19}"/>
              </a:ext>
            </a:extLst>
          </p:cNvPr>
          <p:cNvSpPr txBox="1"/>
          <p:nvPr/>
        </p:nvSpPr>
        <p:spPr>
          <a:xfrm>
            <a:off x="6551239" y="5729943"/>
            <a:ext cx="2120205" cy="307777"/>
          </a:xfrm>
          <a:prstGeom prst="rect">
            <a:avLst/>
          </a:prstGeom>
          <a:noFill/>
        </p:spPr>
        <p:txBody>
          <a:bodyPr wrap="square" rtlCol="0">
            <a:spAutoFit/>
          </a:bodyPr>
          <a:lstStyle/>
          <a:p>
            <a:pPr marL="0" marR="0" lvl="0" indent="0" algn="ctr" defTabSz="121368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Favours nintedanib</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5B09282B-6D37-4FE9-8A98-8089A915A5B8}"/>
              </a:ext>
            </a:extLst>
          </p:cNvPr>
          <p:cNvSpPr txBox="1"/>
          <p:nvPr/>
        </p:nvSpPr>
        <p:spPr>
          <a:xfrm>
            <a:off x="4086713" y="5729943"/>
            <a:ext cx="1787811" cy="307777"/>
          </a:xfrm>
          <a:prstGeom prst="rect">
            <a:avLst/>
          </a:prstGeom>
          <a:noFill/>
        </p:spPr>
        <p:txBody>
          <a:bodyPr wrap="square" rtlCol="0">
            <a:spAutoFit/>
          </a:bodyPr>
          <a:lstStyle/>
          <a:p>
            <a:pPr marL="0" marR="0" lvl="0" indent="0" algn="ctr" defTabSz="121368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Favours placebo</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332048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AD260-1C2F-4C2B-9577-2E4E13409888}"/>
              </a:ext>
            </a:extLst>
          </p:cNvPr>
          <p:cNvSpPr>
            <a:spLocks noGrp="1"/>
          </p:cNvSpPr>
          <p:nvPr>
            <p:ph type="title"/>
          </p:nvPr>
        </p:nvSpPr>
        <p:spPr>
          <a:xfrm>
            <a:off x="838200" y="365125"/>
            <a:ext cx="10515600" cy="773071"/>
          </a:xfrm>
        </p:spPr>
        <p:txBody>
          <a:bodyPr anchor="ctr">
            <a:normAutofit fontScale="90000"/>
          </a:bodyPr>
          <a:lstStyle/>
          <a:p>
            <a:r>
              <a:rPr lang="en-GB" sz="2800" dirty="0"/>
              <a:t>INBUILD: </a:t>
            </a:r>
            <a:r>
              <a:rPr lang="en-US" sz="2800" dirty="0"/>
              <a:t>Rate of decline in FVC (mL/year) over 52 weeks</a:t>
            </a:r>
            <a:r>
              <a:rPr lang="en-GB" sz="2800" dirty="0"/>
              <a:t> in subgroups by FVC % predicted at baseline </a:t>
            </a:r>
          </a:p>
        </p:txBody>
      </p:sp>
      <p:graphicFrame>
        <p:nvGraphicFramePr>
          <p:cNvPr id="4" name="Content Placeholder 6">
            <a:extLst>
              <a:ext uri="{FF2B5EF4-FFF2-40B4-BE49-F238E27FC236}">
                <a16:creationId xmlns:a16="http://schemas.microsoft.com/office/drawing/2014/main" id="{08CC738A-0372-4355-AA9A-55111C36F7B4}"/>
              </a:ext>
            </a:extLst>
          </p:cNvPr>
          <p:cNvGraphicFramePr>
            <a:graphicFrameLocks/>
          </p:cNvGraphicFramePr>
          <p:nvPr/>
        </p:nvGraphicFramePr>
        <p:xfrm>
          <a:off x="1494429" y="2181404"/>
          <a:ext cx="9527537" cy="374633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B6B9400-A1A7-4BFC-84B9-FE0B6B52A552}"/>
              </a:ext>
            </a:extLst>
          </p:cNvPr>
          <p:cNvSpPr txBox="1"/>
          <p:nvPr/>
        </p:nvSpPr>
        <p:spPr>
          <a:xfrm rot="16200000">
            <a:off x="-958116" y="3696030"/>
            <a:ext cx="4091709" cy="584773"/>
          </a:xfrm>
          <a:prstGeom prst="rect">
            <a:avLst/>
          </a:prstGeom>
          <a:noFill/>
        </p:spPr>
        <p:txBody>
          <a:bodyPr wrap="square" lIns="91436" tIns="45719" rIns="91436" bIns="45719">
            <a:spAutoFit/>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Adjusted mean (SE) annual rate of </a:t>
            </a:r>
            <a:b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br>
            <a: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decline in FVC (mL/year)</a:t>
            </a:r>
          </a:p>
        </p:txBody>
      </p:sp>
      <p:sp>
        <p:nvSpPr>
          <p:cNvPr id="6" name="TextBox 5">
            <a:extLst>
              <a:ext uri="{FF2B5EF4-FFF2-40B4-BE49-F238E27FC236}">
                <a16:creationId xmlns:a16="http://schemas.microsoft.com/office/drawing/2014/main" id="{853089B5-1A50-4CB1-85D6-E777A5BDD6F1}"/>
              </a:ext>
            </a:extLst>
          </p:cNvPr>
          <p:cNvSpPr txBox="1"/>
          <p:nvPr/>
        </p:nvSpPr>
        <p:spPr>
          <a:xfrm>
            <a:off x="2349662" y="5214768"/>
            <a:ext cx="2628000" cy="810858"/>
          </a:xfrm>
          <a:prstGeom prst="roundRect">
            <a:avLst/>
          </a:prstGeom>
          <a:noFill/>
          <a:ln>
            <a:noFill/>
          </a:ln>
        </p:spPr>
        <p:txBody>
          <a:bodyPr wrap="square" lIns="0" tIns="0" rIns="0" bIns="0">
            <a:noAutofit/>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Difference: 98.1 mL/year</a:t>
            </a:r>
          </a:p>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(95% CI: −30.3, 226.6</a:t>
            </a: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Relative reduction: 34%</a:t>
            </a:r>
          </a:p>
        </p:txBody>
      </p:sp>
      <p:sp>
        <p:nvSpPr>
          <p:cNvPr id="7" name="TextBox 6">
            <a:extLst>
              <a:ext uri="{FF2B5EF4-FFF2-40B4-BE49-F238E27FC236}">
                <a16:creationId xmlns:a16="http://schemas.microsoft.com/office/drawing/2014/main" id="{10A204C2-B472-4181-9A1A-FE1C44775801}"/>
              </a:ext>
            </a:extLst>
          </p:cNvPr>
          <p:cNvSpPr txBox="1"/>
          <p:nvPr/>
        </p:nvSpPr>
        <p:spPr>
          <a:xfrm>
            <a:off x="2442716" y="1399258"/>
            <a:ext cx="2208134" cy="544830"/>
          </a:xfrm>
          <a:prstGeom prst="roundRect">
            <a:avLst/>
          </a:prstGeom>
          <a:solidFill>
            <a:srgbClr val="FFFFFF"/>
          </a:solidFill>
          <a:ln>
            <a:noFill/>
          </a:ln>
        </p:spPr>
        <p:txBody>
          <a:bodyPr wrap="square" lIns="0" tIns="0" rIns="0" bIns="0">
            <a:spAutoFit/>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Arial" pitchFamily="34" charset="0"/>
                <a:ea typeface="ＭＳ Ｐゴシック" pitchFamily="34" charset="-128"/>
                <a:cs typeface="Arial" panose="020B0604020202020204" pitchFamily="34" charset="0"/>
              </a:rPr>
              <a:t>FVC ≤50% predicted at baseline</a:t>
            </a:r>
          </a:p>
        </p:txBody>
      </p:sp>
      <p:sp>
        <p:nvSpPr>
          <p:cNvPr id="8" name="TextBox 7">
            <a:extLst>
              <a:ext uri="{FF2B5EF4-FFF2-40B4-BE49-F238E27FC236}">
                <a16:creationId xmlns:a16="http://schemas.microsoft.com/office/drawing/2014/main" id="{C3DE9C64-D7E7-473C-BD05-34DC3B9ADDE9}"/>
              </a:ext>
            </a:extLst>
          </p:cNvPr>
          <p:cNvSpPr txBox="1"/>
          <p:nvPr/>
        </p:nvSpPr>
        <p:spPr>
          <a:xfrm>
            <a:off x="5207934" y="5214768"/>
            <a:ext cx="2628000" cy="817065"/>
          </a:xfrm>
          <a:prstGeom prst="roundRect">
            <a:avLst/>
          </a:prstGeom>
          <a:noFill/>
          <a:ln>
            <a:noFill/>
          </a:ln>
        </p:spPr>
        <p:txBody>
          <a:bodyPr wrap="square" lIns="0" tIns="0" rIns="0" bIns="0">
            <a:noAutofit/>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Difference: 97.7 mL/year</a:t>
            </a:r>
          </a:p>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(95% CI: 37.5, 157.9</a:t>
            </a: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Relative reduction: 50%</a:t>
            </a:r>
          </a:p>
        </p:txBody>
      </p:sp>
      <p:sp>
        <p:nvSpPr>
          <p:cNvPr id="9" name="TextBox 8">
            <a:extLst>
              <a:ext uri="{FF2B5EF4-FFF2-40B4-BE49-F238E27FC236}">
                <a16:creationId xmlns:a16="http://schemas.microsoft.com/office/drawing/2014/main" id="{CC0A4444-C17D-4CCB-A9DD-56FE3EAF86A1}"/>
              </a:ext>
            </a:extLst>
          </p:cNvPr>
          <p:cNvSpPr txBox="1"/>
          <p:nvPr/>
        </p:nvSpPr>
        <p:spPr>
          <a:xfrm>
            <a:off x="7918069" y="5214768"/>
            <a:ext cx="2628000" cy="817245"/>
          </a:xfrm>
          <a:prstGeom prst="roundRect">
            <a:avLst/>
          </a:prstGeom>
          <a:noFill/>
          <a:ln>
            <a:noFill/>
          </a:ln>
        </p:spPr>
        <p:txBody>
          <a:bodyPr wrap="square" lIns="0" tIns="0" rIns="0" bIns="0">
            <a:noAutofit/>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Difference: 130.5 mL/year</a:t>
            </a:r>
          </a:p>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(95% CI: 66.8, 194.2</a:t>
            </a: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Relative reduction: 83%</a:t>
            </a:r>
          </a:p>
        </p:txBody>
      </p:sp>
      <p:sp>
        <p:nvSpPr>
          <p:cNvPr id="10" name="TextBox 9">
            <a:extLst>
              <a:ext uri="{FF2B5EF4-FFF2-40B4-BE49-F238E27FC236}">
                <a16:creationId xmlns:a16="http://schemas.microsoft.com/office/drawing/2014/main" id="{010594C4-DD42-4EF1-BFEB-A6C45EE69528}"/>
              </a:ext>
            </a:extLst>
          </p:cNvPr>
          <p:cNvSpPr txBox="1"/>
          <p:nvPr/>
        </p:nvSpPr>
        <p:spPr>
          <a:xfrm>
            <a:off x="4911094" y="1399258"/>
            <a:ext cx="3135766" cy="544830"/>
          </a:xfrm>
          <a:prstGeom prst="roundRect">
            <a:avLst/>
          </a:prstGeom>
          <a:solidFill>
            <a:srgbClr val="FFFFFF"/>
          </a:solidFill>
          <a:ln>
            <a:noFill/>
          </a:ln>
        </p:spPr>
        <p:txBody>
          <a:bodyPr wrap="square" lIns="0" tIns="0" rIns="0" bIns="0">
            <a:spAutoFit/>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Arial" pitchFamily="34" charset="0"/>
                <a:ea typeface="ＭＳ Ｐゴシック" pitchFamily="34" charset="-128"/>
                <a:cs typeface="Arial" panose="020B0604020202020204" pitchFamily="34" charset="0"/>
              </a:rPr>
              <a:t>FVC &gt;50%–≤70% predicted</a:t>
            </a:r>
          </a:p>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Arial" pitchFamily="34" charset="0"/>
                <a:ea typeface="ＭＳ Ｐゴシック" pitchFamily="34" charset="-128"/>
                <a:cs typeface="Arial" panose="020B0604020202020204" pitchFamily="34" charset="0"/>
              </a:rPr>
              <a:t>at baseline</a:t>
            </a:r>
          </a:p>
        </p:txBody>
      </p:sp>
      <p:sp>
        <p:nvSpPr>
          <p:cNvPr id="11" name="TextBox 10">
            <a:extLst>
              <a:ext uri="{FF2B5EF4-FFF2-40B4-BE49-F238E27FC236}">
                <a16:creationId xmlns:a16="http://schemas.microsoft.com/office/drawing/2014/main" id="{1C65E6C3-B3DC-429C-9525-34AC77AC0651}"/>
              </a:ext>
            </a:extLst>
          </p:cNvPr>
          <p:cNvSpPr txBox="1"/>
          <p:nvPr/>
        </p:nvSpPr>
        <p:spPr>
          <a:xfrm>
            <a:off x="7916933" y="1397732"/>
            <a:ext cx="2991474" cy="544830"/>
          </a:xfrm>
          <a:prstGeom prst="roundRect">
            <a:avLst/>
          </a:prstGeom>
          <a:solidFill>
            <a:srgbClr val="FFFFFF"/>
          </a:solidFill>
          <a:ln>
            <a:noFill/>
          </a:ln>
        </p:spPr>
        <p:txBody>
          <a:bodyPr wrap="square" lIns="0" tIns="0" rIns="0" bIns="0">
            <a:spAutoFit/>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Arial" pitchFamily="34" charset="0"/>
                <a:ea typeface="ＭＳ Ｐゴシック" pitchFamily="34" charset="-128"/>
                <a:cs typeface="Arial" panose="020B0604020202020204" pitchFamily="34" charset="0"/>
              </a:rPr>
              <a:t>FVC &gt;70% predicted</a:t>
            </a:r>
          </a:p>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Arial" pitchFamily="34" charset="0"/>
                <a:ea typeface="ＭＳ Ｐゴシック" pitchFamily="34" charset="-128"/>
                <a:cs typeface="Arial" panose="020B0604020202020204" pitchFamily="34" charset="0"/>
              </a:rPr>
              <a:t>at baseline</a:t>
            </a:r>
          </a:p>
        </p:txBody>
      </p:sp>
      <p:sp>
        <p:nvSpPr>
          <p:cNvPr id="12" name="TextBox 11">
            <a:extLst>
              <a:ext uri="{FF2B5EF4-FFF2-40B4-BE49-F238E27FC236}">
                <a16:creationId xmlns:a16="http://schemas.microsoft.com/office/drawing/2014/main" id="{89AB0F71-438A-4F43-AD52-0D441EE7177F}"/>
              </a:ext>
            </a:extLst>
          </p:cNvPr>
          <p:cNvSpPr txBox="1"/>
          <p:nvPr/>
        </p:nvSpPr>
        <p:spPr>
          <a:xfrm>
            <a:off x="2413834" y="2041199"/>
            <a:ext cx="1152000" cy="544830"/>
          </a:xfrm>
          <a:prstGeom prst="roundRect">
            <a:avLst/>
          </a:prstGeom>
          <a:noFill/>
          <a:ln>
            <a:noFill/>
          </a:ln>
        </p:spPr>
        <p:txBody>
          <a:bodyPr wrap="square" lIns="0" tIns="0" rIns="0" bIns="0">
            <a:spAutoFit/>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Nintedanib </a:t>
            </a:r>
            <a:b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br>
            <a: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(n=42)</a:t>
            </a:r>
          </a:p>
        </p:txBody>
      </p:sp>
      <p:sp>
        <p:nvSpPr>
          <p:cNvPr id="13" name="TextBox 12">
            <a:extLst>
              <a:ext uri="{FF2B5EF4-FFF2-40B4-BE49-F238E27FC236}">
                <a16:creationId xmlns:a16="http://schemas.microsoft.com/office/drawing/2014/main" id="{BD2F5528-D276-461A-BE3F-9AA5960A7A98}"/>
              </a:ext>
            </a:extLst>
          </p:cNvPr>
          <p:cNvSpPr txBox="1"/>
          <p:nvPr/>
        </p:nvSpPr>
        <p:spPr>
          <a:xfrm>
            <a:off x="3524817" y="2041199"/>
            <a:ext cx="1152000" cy="544830"/>
          </a:xfrm>
          <a:prstGeom prst="roundRect">
            <a:avLst/>
          </a:prstGeom>
          <a:noFill/>
          <a:ln>
            <a:noFill/>
          </a:ln>
        </p:spPr>
        <p:txBody>
          <a:bodyPr wrap="square" lIns="0" tIns="0" rIns="0" bIns="0">
            <a:spAutoFit/>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Placebo</a:t>
            </a:r>
          </a:p>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(n=33)</a:t>
            </a:r>
          </a:p>
        </p:txBody>
      </p:sp>
      <p:sp>
        <p:nvSpPr>
          <p:cNvPr id="14" name="TextBox 13">
            <a:extLst>
              <a:ext uri="{FF2B5EF4-FFF2-40B4-BE49-F238E27FC236}">
                <a16:creationId xmlns:a16="http://schemas.microsoft.com/office/drawing/2014/main" id="{520DAE67-241B-4395-89F7-12BB7C9CE95A}"/>
              </a:ext>
            </a:extLst>
          </p:cNvPr>
          <p:cNvSpPr txBox="1"/>
          <p:nvPr/>
        </p:nvSpPr>
        <p:spPr>
          <a:xfrm>
            <a:off x="5360945" y="2028320"/>
            <a:ext cx="1152000" cy="817245"/>
          </a:xfrm>
          <a:prstGeom prst="roundRect">
            <a:avLst/>
          </a:prstGeom>
          <a:noFill/>
          <a:ln>
            <a:noFill/>
          </a:ln>
        </p:spPr>
        <p:txBody>
          <a:bodyPr wrap="square" lIns="0" tIns="0" rIns="0" bIns="0">
            <a:spAutoFit/>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Nintedanib </a:t>
            </a:r>
            <a:b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br>
            <a: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(n=154)</a:t>
            </a:r>
          </a:p>
        </p:txBody>
      </p:sp>
      <p:sp>
        <p:nvSpPr>
          <p:cNvPr id="15" name="TextBox 14">
            <a:extLst>
              <a:ext uri="{FF2B5EF4-FFF2-40B4-BE49-F238E27FC236}">
                <a16:creationId xmlns:a16="http://schemas.microsoft.com/office/drawing/2014/main" id="{B8606A5D-586C-4162-A478-DEEF6CA1AD1A}"/>
              </a:ext>
            </a:extLst>
          </p:cNvPr>
          <p:cNvSpPr txBox="1"/>
          <p:nvPr/>
        </p:nvSpPr>
        <p:spPr>
          <a:xfrm>
            <a:off x="6394654" y="2041199"/>
            <a:ext cx="1152000" cy="544830"/>
          </a:xfrm>
          <a:prstGeom prst="roundRect">
            <a:avLst/>
          </a:prstGeom>
          <a:noFill/>
          <a:ln>
            <a:noFill/>
          </a:ln>
        </p:spPr>
        <p:txBody>
          <a:bodyPr wrap="square" lIns="0" tIns="0" rIns="0" bIns="0">
            <a:spAutoFit/>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Placebo</a:t>
            </a:r>
          </a:p>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(n=160)</a:t>
            </a:r>
          </a:p>
        </p:txBody>
      </p:sp>
      <p:sp>
        <p:nvSpPr>
          <p:cNvPr id="16" name="TextBox 15">
            <a:extLst>
              <a:ext uri="{FF2B5EF4-FFF2-40B4-BE49-F238E27FC236}">
                <a16:creationId xmlns:a16="http://schemas.microsoft.com/office/drawing/2014/main" id="{B88C5FCB-EB23-45A1-B685-845385D4F774}"/>
              </a:ext>
            </a:extLst>
          </p:cNvPr>
          <p:cNvSpPr txBox="1"/>
          <p:nvPr/>
        </p:nvSpPr>
        <p:spPr>
          <a:xfrm>
            <a:off x="8320232" y="2028320"/>
            <a:ext cx="1152000" cy="817245"/>
          </a:xfrm>
          <a:prstGeom prst="roundRect">
            <a:avLst/>
          </a:prstGeom>
          <a:noFill/>
          <a:ln>
            <a:noFill/>
          </a:ln>
        </p:spPr>
        <p:txBody>
          <a:bodyPr wrap="square" lIns="0" tIns="0" rIns="0" bIns="0">
            <a:spAutoFit/>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Nintedanib </a:t>
            </a:r>
            <a:b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br>
            <a: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(n=136)</a:t>
            </a:r>
          </a:p>
        </p:txBody>
      </p:sp>
      <p:sp>
        <p:nvSpPr>
          <p:cNvPr id="17" name="TextBox 16">
            <a:extLst>
              <a:ext uri="{FF2B5EF4-FFF2-40B4-BE49-F238E27FC236}">
                <a16:creationId xmlns:a16="http://schemas.microsoft.com/office/drawing/2014/main" id="{6B189E90-04ED-4BEE-9E93-A366B5CF873A}"/>
              </a:ext>
            </a:extLst>
          </p:cNvPr>
          <p:cNvSpPr txBox="1"/>
          <p:nvPr/>
        </p:nvSpPr>
        <p:spPr>
          <a:xfrm>
            <a:off x="9315304" y="2041199"/>
            <a:ext cx="1152000" cy="544830"/>
          </a:xfrm>
          <a:prstGeom prst="roundRect">
            <a:avLst/>
          </a:prstGeom>
          <a:noFill/>
          <a:ln>
            <a:noFill/>
          </a:ln>
        </p:spPr>
        <p:txBody>
          <a:bodyPr wrap="square" lIns="0" tIns="0" rIns="0" bIns="0">
            <a:spAutoFit/>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Placebo</a:t>
            </a:r>
          </a:p>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(n=138)</a:t>
            </a:r>
          </a:p>
        </p:txBody>
      </p:sp>
      <p:sp>
        <p:nvSpPr>
          <p:cNvPr id="18" name="Text Placeholder 3">
            <a:extLst>
              <a:ext uri="{FF2B5EF4-FFF2-40B4-BE49-F238E27FC236}">
                <a16:creationId xmlns:a16="http://schemas.microsoft.com/office/drawing/2014/main" id="{19C81429-4697-4B36-8C07-6A566D2206FD}"/>
              </a:ext>
            </a:extLst>
          </p:cNvPr>
          <p:cNvSpPr txBox="1">
            <a:spLocks/>
          </p:cNvSpPr>
          <p:nvPr/>
        </p:nvSpPr>
        <p:spPr>
          <a:xfrm>
            <a:off x="522000" y="6019890"/>
            <a:ext cx="11671240" cy="646331"/>
          </a:xfrm>
          <a:prstGeom prst="rect">
            <a:avLst/>
          </a:prstGeom>
        </p:spPr>
        <p:txBody>
          <a:bodyPr wrap="square" anchor="b">
            <a:sp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a:ea typeface="+mn-ea"/>
                <a:cs typeface="Arial"/>
              </a:rPr>
              <a:t>Treatment-by-subgroup-by-time interaction p=0.75.</a:t>
            </a:r>
          </a:p>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err="1">
                <a:ln>
                  <a:noFill/>
                </a:ln>
                <a:solidFill>
                  <a:srgbClr val="001E55"/>
                </a:solidFill>
                <a:effectLst/>
                <a:uLnTx/>
                <a:uFillTx/>
                <a:latin typeface="Arial"/>
                <a:ea typeface="+mn-ea"/>
                <a:cs typeface="Arial"/>
              </a:rPr>
              <a:t>Valenzeula</a:t>
            </a:r>
            <a:r>
              <a:rPr kumimoji="0" lang="en-GB" sz="1200" b="0" i="0" u="none" strike="noStrike" kern="1200" cap="none" spc="0" normalizeH="0" baseline="0" noProof="0" dirty="0">
                <a:ln>
                  <a:noFill/>
                </a:ln>
                <a:solidFill>
                  <a:srgbClr val="001E55"/>
                </a:solidFill>
                <a:effectLst/>
                <a:uLnTx/>
                <a:uFillTx/>
                <a:latin typeface="Arial"/>
                <a:ea typeface="+mn-ea"/>
                <a:cs typeface="Arial"/>
              </a:rPr>
              <a:t> C et al. Oral presentation and </a:t>
            </a:r>
            <a:r>
              <a:rPr kumimoji="0" lang="en-GB" sz="1200" b="0" i="0" u="none" strike="noStrike" kern="1200" cap="none" spc="0" normalizeH="0" baseline="0" noProof="0" dirty="0" err="1">
                <a:ln>
                  <a:noFill/>
                </a:ln>
                <a:solidFill>
                  <a:srgbClr val="001E55"/>
                </a:solidFill>
                <a:effectLst/>
                <a:uLnTx/>
                <a:uFillTx/>
                <a:latin typeface="Arial"/>
                <a:ea typeface="+mn-ea"/>
                <a:cs typeface="Arial"/>
              </a:rPr>
              <a:t>eposter</a:t>
            </a:r>
            <a:r>
              <a:rPr kumimoji="0" lang="en-GB" sz="1200" b="0" i="0" u="none" strike="noStrike" kern="1200" cap="none" spc="0" normalizeH="0" baseline="0" noProof="0" dirty="0">
                <a:ln>
                  <a:noFill/>
                </a:ln>
                <a:solidFill>
                  <a:srgbClr val="001E55"/>
                </a:solidFill>
                <a:effectLst/>
                <a:uLnTx/>
                <a:uFillTx/>
                <a:latin typeface="Arial"/>
                <a:ea typeface="+mn-ea"/>
                <a:cs typeface="Arial"/>
              </a:rPr>
              <a:t> presented at European Respiratory Society International Congress 2020. https://www.globalmedcomms.com/respiratory/ERS2020/valenzuela</a:t>
            </a:r>
          </a:p>
        </p:txBody>
      </p:sp>
    </p:spTree>
    <p:extLst>
      <p:ext uri="{BB962C8B-B14F-4D97-AF65-F5344CB8AC3E}">
        <p14:creationId xmlns:p14="http://schemas.microsoft.com/office/powerpoint/2010/main" val="4466578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F0A7D3EA-3009-40C8-8624-929B6DF7ED86}"/>
              </a:ext>
            </a:extLst>
          </p:cNvPr>
          <p:cNvSpPr txBox="1">
            <a:spLocks/>
          </p:cNvSpPr>
          <p:nvPr/>
        </p:nvSpPr>
        <p:spPr>
          <a:xfrm>
            <a:off x="378001" y="6168151"/>
            <a:ext cx="11674300" cy="461665"/>
          </a:xfrm>
          <a:prstGeom prst="rect">
            <a:avLst/>
          </a:prstGeom>
        </p:spPr>
        <p:txBody>
          <a:bodyPr wrap="square" anchor="b">
            <a:sp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491"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Treatment-by-subgroup-by-time interaction p=0.31</a:t>
            </a:r>
          </a:p>
          <a:p>
            <a:pPr marL="0" marR="0" lvl="0" indent="0" algn="l" defTabSz="609491"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Chaudhuri N et al. </a:t>
            </a:r>
            <a:r>
              <a:rPr kumimoji="0" lang="en-GB" sz="1200" b="0" i="0" u="none" strike="noStrike" kern="1200" cap="none" spc="0" normalizeH="0" baseline="0" noProof="0" dirty="0" err="1">
                <a:ln>
                  <a:noFill/>
                </a:ln>
                <a:solidFill>
                  <a:srgbClr val="001E55"/>
                </a:solidFill>
                <a:effectLst/>
                <a:uLnTx/>
                <a:uFillTx/>
                <a:latin typeface="Arial" panose="020B0604020202020204" pitchFamily="34" charset="0"/>
                <a:ea typeface="+mn-ea"/>
                <a:cs typeface="Arial" panose="020B0604020202020204" pitchFamily="34" charset="0"/>
              </a:rPr>
              <a:t>Eposter</a:t>
            </a: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 presented at </a:t>
            </a:r>
            <a:r>
              <a:rPr kumimoji="0" lang="en-GB" sz="1200" b="0" i="0" u="none" strike="noStrike" kern="1200" cap="none" spc="0" normalizeH="0" baseline="0" noProof="0" dirty="0">
                <a:ln>
                  <a:noFill/>
                </a:ln>
                <a:solidFill>
                  <a:srgbClr val="001E55"/>
                </a:solidFill>
                <a:effectLst/>
                <a:uLnTx/>
                <a:uFillTx/>
                <a:latin typeface="Arial"/>
                <a:ea typeface="+mn-ea"/>
                <a:cs typeface="Arial"/>
              </a:rPr>
              <a:t>European Respiratory Society International Congress 2020.  </a:t>
            </a: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https://www.globalmedcomms.com/respiratory/ERS2020/chaudhuri</a:t>
            </a:r>
          </a:p>
        </p:txBody>
      </p:sp>
      <p:graphicFrame>
        <p:nvGraphicFramePr>
          <p:cNvPr id="5" name="Content Placeholder 6"/>
          <p:cNvGraphicFramePr>
            <a:graphicFrameLocks/>
          </p:cNvGraphicFramePr>
          <p:nvPr/>
        </p:nvGraphicFramePr>
        <p:xfrm>
          <a:off x="1494429" y="1703986"/>
          <a:ext cx="9527537" cy="43113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16200000">
            <a:off x="-1064045" y="3856236"/>
            <a:ext cx="4091709" cy="646329"/>
          </a:xfrm>
          <a:prstGeom prst="rect">
            <a:avLst/>
          </a:prstGeom>
          <a:noFill/>
        </p:spPr>
        <p:txBody>
          <a:bodyPr wrap="square" lIns="91436" tIns="45719" rIns="91436" bIns="45719">
            <a:spAutoFit/>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Adjusted mean (SE) annual rate of </a:t>
            </a:r>
            <a:br>
              <a:rPr kumimoji="0" lang="en-GB"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br>
            <a:r>
              <a:rPr kumimoji="0" lang="en-GB"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decline in FVC (mL/year)</a:t>
            </a:r>
          </a:p>
        </p:txBody>
      </p:sp>
      <p:sp>
        <p:nvSpPr>
          <p:cNvPr id="26" name="TextBox 25">
            <a:extLst>
              <a:ext uri="{FF2B5EF4-FFF2-40B4-BE49-F238E27FC236}">
                <a16:creationId xmlns:a16="http://schemas.microsoft.com/office/drawing/2014/main" id="{AD02B99B-6E36-4057-BEC5-5753E252E1C0}"/>
              </a:ext>
            </a:extLst>
          </p:cNvPr>
          <p:cNvSpPr txBox="1"/>
          <p:nvPr/>
        </p:nvSpPr>
        <p:spPr>
          <a:xfrm>
            <a:off x="2811093" y="5509902"/>
            <a:ext cx="3096220" cy="612934"/>
          </a:xfrm>
          <a:prstGeom prst="roundRect">
            <a:avLst/>
          </a:prstGeom>
          <a:solidFill>
            <a:srgbClr val="FFFFFF"/>
          </a:solidFill>
          <a:ln>
            <a:noFill/>
          </a:ln>
        </p:spPr>
        <p:txBody>
          <a:bodyPr wrap="square" lIns="0" tIns="0" rIns="0" bIns="0">
            <a:spAutoFit/>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Difference: 125.5 mL/year</a:t>
            </a:r>
          </a:p>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(95% CI: 70.4, 180.7</a:t>
            </a:r>
            <a:r>
              <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2" name="TextBox 31">
            <a:extLst>
              <a:ext uri="{FF2B5EF4-FFF2-40B4-BE49-F238E27FC236}">
                <a16:creationId xmlns:a16="http://schemas.microsoft.com/office/drawing/2014/main" id="{47DF3BDC-A662-4F7E-834D-3A4D27694AEF}"/>
              </a:ext>
            </a:extLst>
          </p:cNvPr>
          <p:cNvSpPr txBox="1"/>
          <p:nvPr/>
        </p:nvSpPr>
        <p:spPr>
          <a:xfrm>
            <a:off x="6932553" y="5513633"/>
            <a:ext cx="3765018" cy="612934"/>
          </a:xfrm>
          <a:prstGeom prst="roundRect">
            <a:avLst/>
          </a:prstGeom>
          <a:solidFill>
            <a:srgbClr val="FFFFFF"/>
          </a:solidFill>
          <a:ln>
            <a:noFill/>
          </a:ln>
        </p:spPr>
        <p:txBody>
          <a:bodyPr wrap="square" lIns="0" tIns="0" rIns="0" bIns="0">
            <a:spAutoFit/>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Difference: 82.1 mL/year</a:t>
            </a:r>
          </a:p>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(95% CI: 18.7, 145.4)</a:t>
            </a:r>
          </a:p>
        </p:txBody>
      </p:sp>
      <p:sp>
        <p:nvSpPr>
          <p:cNvPr id="33" name="TextBox 32">
            <a:extLst>
              <a:ext uri="{FF2B5EF4-FFF2-40B4-BE49-F238E27FC236}">
                <a16:creationId xmlns:a16="http://schemas.microsoft.com/office/drawing/2014/main" id="{CC06314B-BED7-42C2-B167-9F04CF327545}"/>
              </a:ext>
            </a:extLst>
          </p:cNvPr>
          <p:cNvSpPr txBox="1"/>
          <p:nvPr/>
        </p:nvSpPr>
        <p:spPr>
          <a:xfrm>
            <a:off x="2762176" y="1307422"/>
            <a:ext cx="3145137" cy="612934"/>
          </a:xfrm>
          <a:prstGeom prst="roundRect">
            <a:avLst/>
          </a:prstGeom>
          <a:solidFill>
            <a:srgbClr val="FFFFFF"/>
          </a:solidFill>
          <a:ln>
            <a:noFill/>
          </a:ln>
        </p:spPr>
        <p:txBody>
          <a:bodyPr wrap="square" lIns="0" tIns="0" rIns="0" bIns="0">
            <a:spAutoFit/>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Use of DMARDs and/or  </a:t>
            </a:r>
            <a:br>
              <a:rPr kumimoji="0" lang="en-GB" sz="1800" b="1"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br>
            <a:r>
              <a:rPr kumimoji="0" lang="en-GB" sz="1800" b="1"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glucocorticoids at baseline</a:t>
            </a:r>
            <a:endParaRPr kumimoji="0" lang="en-GB"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endParaRPr>
          </a:p>
        </p:txBody>
      </p:sp>
      <p:sp>
        <p:nvSpPr>
          <p:cNvPr id="34" name="TextBox 33">
            <a:extLst>
              <a:ext uri="{FF2B5EF4-FFF2-40B4-BE49-F238E27FC236}">
                <a16:creationId xmlns:a16="http://schemas.microsoft.com/office/drawing/2014/main" id="{0A3E543E-2AA4-4AA8-AD91-48B1169AC0CB}"/>
              </a:ext>
            </a:extLst>
          </p:cNvPr>
          <p:cNvSpPr txBox="1"/>
          <p:nvPr/>
        </p:nvSpPr>
        <p:spPr>
          <a:xfrm>
            <a:off x="6830957" y="1307422"/>
            <a:ext cx="3765015" cy="612934"/>
          </a:xfrm>
          <a:prstGeom prst="roundRect">
            <a:avLst/>
          </a:prstGeom>
          <a:solidFill>
            <a:srgbClr val="FFFFFF"/>
          </a:solidFill>
          <a:ln>
            <a:noFill/>
          </a:ln>
        </p:spPr>
        <p:txBody>
          <a:bodyPr wrap="square" lIns="0" tIns="0" rIns="0" bIns="0">
            <a:spAutoFit/>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No use of DMARDs and/or </a:t>
            </a:r>
            <a:br>
              <a:rPr kumimoji="0" lang="en-GB" sz="1800" b="1"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br>
            <a:r>
              <a:rPr kumimoji="0" lang="en-GB" sz="1800" b="1"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glucocorticoids at baseline</a:t>
            </a:r>
          </a:p>
        </p:txBody>
      </p:sp>
      <p:sp>
        <p:nvSpPr>
          <p:cNvPr id="35" name="TextBox 32">
            <a:extLst>
              <a:ext uri="{FF2B5EF4-FFF2-40B4-BE49-F238E27FC236}">
                <a16:creationId xmlns:a16="http://schemas.microsoft.com/office/drawing/2014/main" id="{56A266E7-D1AC-469C-9ED7-95F17B789409}"/>
              </a:ext>
            </a:extLst>
          </p:cNvPr>
          <p:cNvSpPr txBox="1">
            <a:spLocks noChangeArrowheads="1"/>
          </p:cNvSpPr>
          <p:nvPr/>
        </p:nvSpPr>
        <p:spPr bwMode="auto">
          <a:xfrm>
            <a:off x="2868037" y="2040494"/>
            <a:ext cx="133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anose="020B0604020202020204" pitchFamily="34" charset="0"/>
              </a:rPr>
              <a:t>Nintedanib (n=187)</a:t>
            </a:r>
            <a:endParaRPr kumimoji="0" 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anose="020B0604020202020204" pitchFamily="34" charset="0"/>
            </a:endParaRPr>
          </a:p>
        </p:txBody>
      </p:sp>
      <p:sp>
        <p:nvSpPr>
          <p:cNvPr id="36" name="TextBox 32">
            <a:extLst>
              <a:ext uri="{FF2B5EF4-FFF2-40B4-BE49-F238E27FC236}">
                <a16:creationId xmlns:a16="http://schemas.microsoft.com/office/drawing/2014/main" id="{FF922060-1B03-4973-B29C-C5ECE332567E}"/>
              </a:ext>
            </a:extLst>
          </p:cNvPr>
          <p:cNvSpPr txBox="1">
            <a:spLocks noChangeArrowheads="1"/>
          </p:cNvSpPr>
          <p:nvPr/>
        </p:nvSpPr>
        <p:spPr bwMode="auto">
          <a:xfrm>
            <a:off x="4553763" y="2040494"/>
            <a:ext cx="133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anose="020B0604020202020204" pitchFamily="34" charset="0"/>
              </a:rPr>
              <a:t>Placebo (n=195)</a:t>
            </a:r>
            <a:endParaRPr kumimoji="0" 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anose="020B0604020202020204" pitchFamily="34" charset="0"/>
            </a:endParaRPr>
          </a:p>
        </p:txBody>
      </p:sp>
      <p:sp>
        <p:nvSpPr>
          <p:cNvPr id="37" name="TextBox 36">
            <a:extLst>
              <a:ext uri="{FF2B5EF4-FFF2-40B4-BE49-F238E27FC236}">
                <a16:creationId xmlns:a16="http://schemas.microsoft.com/office/drawing/2014/main" id="{87A3A4E0-F908-4E4E-A47E-C491EB4FCC5F}"/>
              </a:ext>
            </a:extLst>
          </p:cNvPr>
          <p:cNvSpPr txBox="1">
            <a:spLocks noChangeArrowheads="1"/>
          </p:cNvSpPr>
          <p:nvPr/>
        </p:nvSpPr>
        <p:spPr bwMode="auto">
          <a:xfrm>
            <a:off x="7340357" y="2040494"/>
            <a:ext cx="133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anose="020B0604020202020204" pitchFamily="34" charset="0"/>
              </a:rPr>
              <a:t>Nintedanib (n=145)</a:t>
            </a:r>
            <a:endParaRPr kumimoji="0" 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anose="020B0604020202020204" pitchFamily="34" charset="0"/>
            </a:endParaRPr>
          </a:p>
        </p:txBody>
      </p:sp>
      <p:sp>
        <p:nvSpPr>
          <p:cNvPr id="38" name="TextBox 37">
            <a:extLst>
              <a:ext uri="{FF2B5EF4-FFF2-40B4-BE49-F238E27FC236}">
                <a16:creationId xmlns:a16="http://schemas.microsoft.com/office/drawing/2014/main" id="{6957A997-4342-4AC8-A6BA-11EA97493DE8}"/>
              </a:ext>
            </a:extLst>
          </p:cNvPr>
          <p:cNvSpPr txBox="1">
            <a:spLocks noChangeArrowheads="1"/>
          </p:cNvSpPr>
          <p:nvPr/>
        </p:nvSpPr>
        <p:spPr bwMode="auto">
          <a:xfrm>
            <a:off x="8959226" y="2040494"/>
            <a:ext cx="133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anose="020B0604020202020204" pitchFamily="34" charset="0"/>
              </a:rPr>
              <a:t>Placebo (n=136)</a:t>
            </a:r>
            <a:endParaRPr kumimoji="0" 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anose="020B0604020202020204" pitchFamily="34" charset="0"/>
            </a:endParaRPr>
          </a:p>
        </p:txBody>
      </p:sp>
      <p:sp>
        <p:nvSpPr>
          <p:cNvPr id="2" name="Title 1">
            <a:extLst>
              <a:ext uri="{FF2B5EF4-FFF2-40B4-BE49-F238E27FC236}">
                <a16:creationId xmlns:a16="http://schemas.microsoft.com/office/drawing/2014/main" id="{FACE95BD-CFE8-48C4-8106-069E21E1FE21}"/>
              </a:ext>
            </a:extLst>
          </p:cNvPr>
          <p:cNvSpPr>
            <a:spLocks noGrp="1"/>
          </p:cNvSpPr>
          <p:nvPr>
            <p:ph type="title"/>
          </p:nvPr>
        </p:nvSpPr>
        <p:spPr>
          <a:xfrm>
            <a:off x="609600" y="274637"/>
            <a:ext cx="11161486" cy="1143000"/>
          </a:xfrm>
        </p:spPr>
        <p:txBody>
          <a:bodyPr anchor="ctr">
            <a:noAutofit/>
          </a:bodyPr>
          <a:lstStyle/>
          <a:p>
            <a:r>
              <a:rPr lang="en-GB" sz="2800" dirty="0"/>
              <a:t>INBUILD: Rate of decline in FVC (mL/year) over 52 weeks in subgroups by use of DMARDs and/or glucocorticoids at baseline</a:t>
            </a:r>
          </a:p>
        </p:txBody>
      </p:sp>
    </p:spTree>
    <p:extLst>
      <p:ext uri="{BB962C8B-B14F-4D97-AF65-F5344CB8AC3E}">
        <p14:creationId xmlns:p14="http://schemas.microsoft.com/office/powerpoint/2010/main" val="170945175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16E9C448-838A-4752-9FA7-FA571006BFDE}"/>
              </a:ext>
            </a:extLst>
          </p:cNvPr>
          <p:cNvGraphicFramePr/>
          <p:nvPr/>
        </p:nvGraphicFramePr>
        <p:xfrm>
          <a:off x="394639" y="393085"/>
          <a:ext cx="11063536" cy="516356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BD6BDCA-7584-4C1C-BE8F-EA9CA3C06A77}"/>
              </a:ext>
            </a:extLst>
          </p:cNvPr>
          <p:cNvSpPr>
            <a:spLocks noGrp="1"/>
          </p:cNvSpPr>
          <p:nvPr>
            <p:ph type="title"/>
          </p:nvPr>
        </p:nvSpPr>
        <p:spPr/>
        <p:txBody>
          <a:bodyPr>
            <a:normAutofit/>
          </a:bodyPr>
          <a:lstStyle/>
          <a:p>
            <a:r>
              <a:rPr lang="en-GB" sz="2800" dirty="0"/>
              <a:t>INBUILD: Proportions of subjects with absolute declines in FVC &gt;5% and &gt;10% predicted at week 52</a:t>
            </a:r>
          </a:p>
        </p:txBody>
      </p:sp>
      <p:sp>
        <p:nvSpPr>
          <p:cNvPr id="9" name="Text Placeholder 3">
            <a:extLst>
              <a:ext uri="{FF2B5EF4-FFF2-40B4-BE49-F238E27FC236}">
                <a16:creationId xmlns:a16="http://schemas.microsoft.com/office/drawing/2014/main" id="{0CCCDA4F-8559-4F3E-9B64-CE610E05A71B}"/>
              </a:ext>
            </a:extLst>
          </p:cNvPr>
          <p:cNvSpPr txBox="1">
            <a:spLocks/>
          </p:cNvSpPr>
          <p:nvPr/>
        </p:nvSpPr>
        <p:spPr>
          <a:xfrm>
            <a:off x="378000" y="6187595"/>
            <a:ext cx="11538000" cy="443198"/>
          </a:xfrm>
          <a:prstGeom prst="rect">
            <a:avLst/>
          </a:prstGeom>
        </p:spPr>
        <p:txBody>
          <a:bodyPr wrap="square" anchor="b">
            <a:sp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491" rtl="0" eaLnBrk="1" fontAlgn="auto" latinLnBrk="0" hangingPunct="1">
              <a:lnSpc>
                <a:spcPct val="95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Subjects with missing data were assumed to have had the respective decline (worst case analysis). </a:t>
            </a:r>
            <a:r>
              <a:rPr kumimoji="0" lang="en-US" sz="1200" b="0" i="0" u="none" strike="noStrike" kern="1200" cap="none" spc="0" normalizeH="0" baseline="0" noProof="0" dirty="0">
                <a:ln>
                  <a:noFill/>
                </a:ln>
                <a:solidFill>
                  <a:srgbClr val="001E55"/>
                </a:solidFill>
                <a:effectLst/>
                <a:uLnTx/>
                <a:uFillTx/>
                <a:latin typeface="Arial" panose="020B0604020202020204" pitchFamily="34" charset="0"/>
                <a:ea typeface="ＭＳ Ｐゴシック" pitchFamily="34" charset="-128"/>
                <a:cs typeface="Arial" panose="020B0604020202020204" pitchFamily="34" charset="0"/>
              </a:rPr>
              <a:t>OR, odds ratio.</a:t>
            </a:r>
            <a:endPar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endParaRPr>
          </a:p>
          <a:p>
            <a:pPr marL="0" marR="0" lvl="0" indent="0" algn="l" defTabSz="609491" rtl="0" eaLnBrk="1" fontAlgn="auto" latinLnBrk="0" hangingPunct="1">
              <a:lnSpc>
                <a:spcPct val="95000"/>
              </a:lnSpc>
              <a:spcBef>
                <a:spcPts val="0"/>
              </a:spcBef>
              <a:spcAft>
                <a:spcPts val="0"/>
              </a:spcAft>
              <a:buClrTx/>
              <a:buSzTx/>
              <a:buFont typeface="Arial"/>
              <a:buNone/>
              <a:tabLst/>
              <a:defRPr/>
            </a:pPr>
            <a:r>
              <a:rPr kumimoji="0" lang="en-GB" sz="1200" b="0" i="0" u="none" strike="noStrike" kern="1200" cap="none" spc="0" normalizeH="0" baseline="0" noProof="0" dirty="0" err="1">
                <a:ln>
                  <a:noFill/>
                </a:ln>
                <a:solidFill>
                  <a:srgbClr val="001E55"/>
                </a:solidFill>
                <a:effectLst/>
                <a:uLnTx/>
                <a:uFillTx/>
                <a:latin typeface="Arial" panose="020B0604020202020204" pitchFamily="34" charset="0"/>
                <a:ea typeface="+mn-ea"/>
                <a:cs typeface="Arial" panose="020B0604020202020204" pitchFamily="34" charset="0"/>
              </a:rPr>
              <a:t>Cottin</a:t>
            </a: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 V et al. </a:t>
            </a:r>
            <a:r>
              <a:rPr kumimoji="0" lang="en-GB" sz="1200" b="0" i="0" u="none" strike="noStrike" kern="1200" cap="none" spc="0" normalizeH="0" baseline="0" noProof="0" dirty="0" err="1">
                <a:ln>
                  <a:noFill/>
                </a:ln>
                <a:solidFill>
                  <a:srgbClr val="001E55"/>
                </a:solidFill>
                <a:effectLst/>
                <a:uLnTx/>
                <a:uFillTx/>
                <a:latin typeface="Arial" panose="020B0604020202020204" pitchFamily="34" charset="0"/>
                <a:ea typeface="+mn-ea"/>
                <a:cs typeface="Arial" panose="020B0604020202020204" pitchFamily="34" charset="0"/>
              </a:rPr>
              <a:t>Eposter</a:t>
            </a: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 presented at American Thoracic Society International Conference 2020. https://www.usscicomms.com/respiratory/ATS2020/cottin2</a:t>
            </a:r>
          </a:p>
        </p:txBody>
      </p:sp>
      <p:sp>
        <p:nvSpPr>
          <p:cNvPr id="7" name="Rectangle: Rounded Corners 6">
            <a:extLst>
              <a:ext uri="{FF2B5EF4-FFF2-40B4-BE49-F238E27FC236}">
                <a16:creationId xmlns:a16="http://schemas.microsoft.com/office/drawing/2014/main" id="{F9BC9440-2FCC-47AF-AC26-AF51EEEF75B3}"/>
              </a:ext>
            </a:extLst>
          </p:cNvPr>
          <p:cNvSpPr/>
          <p:nvPr/>
        </p:nvSpPr>
        <p:spPr>
          <a:xfrm>
            <a:off x="8984342" y="1958312"/>
            <a:ext cx="2975428" cy="4281710"/>
          </a:xfrm>
          <a:prstGeom prst="roundRect">
            <a:avLst/>
          </a:prstGeom>
          <a:noFill/>
          <a:ln w="12700" cap="flat" cmpd="sng" algn="ctr">
            <a:noFill/>
            <a:prstDash val="solid"/>
            <a:miter lim="800000"/>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10" name="Rectangle: Rounded Corners 9">
            <a:extLst>
              <a:ext uri="{FF2B5EF4-FFF2-40B4-BE49-F238E27FC236}">
                <a16:creationId xmlns:a16="http://schemas.microsoft.com/office/drawing/2014/main" id="{C20A5FFA-FF4C-4E18-8BE2-C9DFDF81EDB0}"/>
              </a:ext>
            </a:extLst>
          </p:cNvPr>
          <p:cNvSpPr/>
          <p:nvPr/>
        </p:nvSpPr>
        <p:spPr>
          <a:xfrm>
            <a:off x="3033486" y="1958312"/>
            <a:ext cx="2975428" cy="4281710"/>
          </a:xfrm>
          <a:prstGeom prst="roundRect">
            <a:avLst/>
          </a:prstGeom>
          <a:noFill/>
          <a:ln w="12700" cap="flat" cmpd="sng" algn="ctr">
            <a:noFill/>
            <a:prstDash val="solid"/>
            <a:miter lim="800000"/>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DFB57235-6D18-4035-9C8C-E9B8ACD081BF}"/>
              </a:ext>
            </a:extLst>
          </p:cNvPr>
          <p:cNvCxnSpPr/>
          <p:nvPr/>
        </p:nvCxnSpPr>
        <p:spPr>
          <a:xfrm>
            <a:off x="575894" y="4882612"/>
            <a:ext cx="10836000" cy="0"/>
          </a:xfrm>
          <a:prstGeom prst="line">
            <a:avLst/>
          </a:prstGeom>
          <a:noFill/>
          <a:ln w="38100" cap="flat" cmpd="sng" algn="ctr">
            <a:solidFill>
              <a:sysClr val="window" lastClr="FFFFFF">
                <a:lumMod val="50000"/>
              </a:sysClr>
            </a:solidFill>
            <a:prstDash val="solid"/>
            <a:miter lim="800000"/>
            <a:headEnd type="oval" w="lg" len="lg"/>
            <a:tailEnd type="oval" w="lg" len="lg"/>
          </a:ln>
          <a:effectLst/>
        </p:spPr>
      </p:cxnSp>
      <p:cxnSp>
        <p:nvCxnSpPr>
          <p:cNvPr id="13" name="Straight Connector 12">
            <a:extLst>
              <a:ext uri="{FF2B5EF4-FFF2-40B4-BE49-F238E27FC236}">
                <a16:creationId xmlns:a16="http://schemas.microsoft.com/office/drawing/2014/main" id="{E7BE70CC-0694-45D0-8D2B-4273168240CB}"/>
              </a:ext>
            </a:extLst>
          </p:cNvPr>
          <p:cNvCxnSpPr>
            <a:cxnSpLocks/>
          </p:cNvCxnSpPr>
          <p:nvPr/>
        </p:nvCxnSpPr>
        <p:spPr>
          <a:xfrm>
            <a:off x="6007382" y="1745871"/>
            <a:ext cx="0" cy="3132000"/>
          </a:xfrm>
          <a:prstGeom prst="line">
            <a:avLst/>
          </a:prstGeom>
          <a:noFill/>
          <a:ln w="38100" cap="flat" cmpd="sng" algn="ctr">
            <a:solidFill>
              <a:sysClr val="window" lastClr="FFFFFF">
                <a:lumMod val="50000"/>
              </a:sysClr>
            </a:solidFill>
            <a:prstDash val="solid"/>
            <a:miter lim="800000"/>
            <a:headEnd type="oval" w="lg" len="lg"/>
            <a:tailEnd type="oval" w="lg" len="lg"/>
          </a:ln>
          <a:effectLst/>
        </p:spPr>
      </p:cxnSp>
      <p:sp>
        <p:nvSpPr>
          <p:cNvPr id="14" name="TextBox 13">
            <a:extLst>
              <a:ext uri="{FF2B5EF4-FFF2-40B4-BE49-F238E27FC236}">
                <a16:creationId xmlns:a16="http://schemas.microsoft.com/office/drawing/2014/main" id="{C7E9F662-BBC2-48B4-A67E-9987F4DDCDC8}"/>
              </a:ext>
            </a:extLst>
          </p:cNvPr>
          <p:cNvSpPr txBox="1"/>
          <p:nvPr/>
        </p:nvSpPr>
        <p:spPr>
          <a:xfrm>
            <a:off x="2297808" y="1357437"/>
            <a:ext cx="209006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0.63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(95% CI: 0.46, 0.85)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nominal p=0.003</a:t>
            </a:r>
          </a:p>
        </p:txBody>
      </p:sp>
      <p:sp>
        <p:nvSpPr>
          <p:cNvPr id="15" name="Rectangle: Rounded Corners 14">
            <a:extLst>
              <a:ext uri="{FF2B5EF4-FFF2-40B4-BE49-F238E27FC236}">
                <a16:creationId xmlns:a16="http://schemas.microsoft.com/office/drawing/2014/main" id="{502F4F81-9E17-4886-9677-32646B9FA94F}"/>
              </a:ext>
            </a:extLst>
          </p:cNvPr>
          <p:cNvSpPr/>
          <p:nvPr/>
        </p:nvSpPr>
        <p:spPr>
          <a:xfrm>
            <a:off x="6235442" y="4946089"/>
            <a:ext cx="4895477" cy="734830"/>
          </a:xfrm>
          <a:prstGeom prst="roundRect">
            <a:avLst/>
          </a:prstGeom>
          <a:solidFill>
            <a:sysClr val="window" lastClr="FFFFFF">
              <a:lumMod val="50000"/>
            </a:sysClr>
          </a:solidFill>
          <a:ln w="12700" cap="flat" cmpd="sng" algn="ctr">
            <a:solidFill>
              <a:sysClr val="window" lastClr="FFFFFF"/>
            </a:solidFill>
            <a:prstDash val="solid"/>
            <a:miter lim="800000"/>
          </a:ln>
          <a:effectLst/>
        </p:spPr>
        <p:txBody>
          <a:bodyPr vert="horz" lIns="90000" tIns="0" rIns="90000" bIns="0" rtlCol="0" anchor="ctr"/>
          <a:lstStyle/>
          <a:p>
            <a:pPr marL="53975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Absolute decline in FVC </a:t>
            </a:r>
            <a:br>
              <a:rPr kumimoji="0" lang="it-IT"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it-IT"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&gt;10% predicted</a:t>
            </a:r>
          </a:p>
        </p:txBody>
      </p:sp>
      <p:pic>
        <p:nvPicPr>
          <p:cNvPr id="16" name="Picture 15">
            <a:extLst>
              <a:ext uri="{FF2B5EF4-FFF2-40B4-BE49-F238E27FC236}">
                <a16:creationId xmlns:a16="http://schemas.microsoft.com/office/drawing/2014/main" id="{70FBD856-D02A-4E4A-AD3D-F3E5F3D6050B}"/>
              </a:ext>
            </a:extLst>
          </p:cNvPr>
          <p:cNvPicPr>
            <a:picLocks noChangeAspect="1"/>
          </p:cNvPicPr>
          <p:nvPr/>
        </p:nvPicPr>
        <p:blipFill rotWithShape="1">
          <a:blip r:embed="rId4">
            <a:duotone>
              <a:prstClr val="black"/>
              <a:srgbClr val="A5A5A5">
                <a:tint val="45000"/>
                <a:satMod val="400000"/>
              </a:srgbClr>
            </a:duotone>
          </a:blip>
          <a:srcRect l="2954" t="10070" r="1026" b="-4302"/>
          <a:stretch/>
        </p:blipFill>
        <p:spPr>
          <a:xfrm>
            <a:off x="6300458" y="4965846"/>
            <a:ext cx="819866" cy="734830"/>
          </a:xfrm>
          <a:prstGeom prst="ellipse">
            <a:avLst/>
          </a:prstGeom>
        </p:spPr>
      </p:pic>
      <p:sp>
        <p:nvSpPr>
          <p:cNvPr id="17" name="Rectangle: Rounded Corners 16">
            <a:extLst>
              <a:ext uri="{FF2B5EF4-FFF2-40B4-BE49-F238E27FC236}">
                <a16:creationId xmlns:a16="http://schemas.microsoft.com/office/drawing/2014/main" id="{20A68301-9BB6-4DD2-BF54-A4C9090D18C5}"/>
              </a:ext>
            </a:extLst>
          </p:cNvPr>
          <p:cNvSpPr/>
          <p:nvPr/>
        </p:nvSpPr>
        <p:spPr>
          <a:xfrm>
            <a:off x="903921" y="4946089"/>
            <a:ext cx="4895477" cy="734830"/>
          </a:xfrm>
          <a:prstGeom prst="roundRect">
            <a:avLst/>
          </a:prstGeom>
          <a:solidFill>
            <a:sysClr val="window" lastClr="FFFFFF">
              <a:lumMod val="50000"/>
            </a:sysClr>
          </a:solidFill>
          <a:ln w="12700" cap="flat" cmpd="sng" algn="ctr">
            <a:solidFill>
              <a:sysClr val="window" lastClr="FFFFFF"/>
            </a:solidFill>
            <a:prstDash val="solid"/>
            <a:miter lim="800000"/>
          </a:ln>
          <a:effectLst/>
        </p:spPr>
        <p:txBody>
          <a:bodyPr vert="horz" lIns="90000" tIns="0" rIns="90000" bIns="0" rtlCol="0" anchor="ctr"/>
          <a:lstStyle/>
          <a:p>
            <a:pPr marL="44450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Absolutedecline in FVC</a:t>
            </a:r>
            <a:br>
              <a:rPr kumimoji="0" lang="it-IT"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it-IT"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&gt;5% predicted</a:t>
            </a:r>
          </a:p>
        </p:txBody>
      </p:sp>
      <p:pic>
        <p:nvPicPr>
          <p:cNvPr id="18" name="Picture 17">
            <a:extLst>
              <a:ext uri="{FF2B5EF4-FFF2-40B4-BE49-F238E27FC236}">
                <a16:creationId xmlns:a16="http://schemas.microsoft.com/office/drawing/2014/main" id="{EA29CDC3-A6C9-40CE-B6C9-AD589E688E55}"/>
              </a:ext>
            </a:extLst>
          </p:cNvPr>
          <p:cNvPicPr>
            <a:picLocks noChangeAspect="1"/>
          </p:cNvPicPr>
          <p:nvPr/>
        </p:nvPicPr>
        <p:blipFill rotWithShape="1">
          <a:blip r:embed="rId4">
            <a:duotone>
              <a:prstClr val="black"/>
              <a:srgbClr val="A5A5A5">
                <a:tint val="45000"/>
                <a:satMod val="400000"/>
              </a:srgbClr>
            </a:duotone>
          </a:blip>
          <a:srcRect l="2954" t="10070" r="1026" b="-4302"/>
          <a:stretch/>
        </p:blipFill>
        <p:spPr>
          <a:xfrm>
            <a:off x="988184" y="4965846"/>
            <a:ext cx="819866" cy="734830"/>
          </a:xfrm>
          <a:prstGeom prst="ellipse">
            <a:avLst/>
          </a:prstGeom>
        </p:spPr>
      </p:pic>
      <p:sp>
        <p:nvSpPr>
          <p:cNvPr id="19" name="TextBox 18">
            <a:extLst>
              <a:ext uri="{FF2B5EF4-FFF2-40B4-BE49-F238E27FC236}">
                <a16:creationId xmlns:a16="http://schemas.microsoft.com/office/drawing/2014/main" id="{F054B646-BF91-4BA7-86C7-FB4682D5B09D}"/>
              </a:ext>
            </a:extLst>
          </p:cNvPr>
          <p:cNvSpPr txBox="1"/>
          <p:nvPr/>
        </p:nvSpPr>
        <p:spPr>
          <a:xfrm>
            <a:off x="7609223" y="1357437"/>
            <a:ext cx="209006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0.68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(95% CI: 0.49, 0.95)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nominal p=0.02</a:t>
            </a:r>
          </a:p>
        </p:txBody>
      </p:sp>
      <p:sp>
        <p:nvSpPr>
          <p:cNvPr id="20" name="Rectangle 19">
            <a:extLst>
              <a:ext uri="{FF2B5EF4-FFF2-40B4-BE49-F238E27FC236}">
                <a16:creationId xmlns:a16="http://schemas.microsoft.com/office/drawing/2014/main" id="{372A5BDC-D3B5-4D84-A3B4-41ACDDEEC9B4}"/>
              </a:ext>
            </a:extLst>
          </p:cNvPr>
          <p:cNvSpPr/>
          <p:nvPr/>
        </p:nvSpPr>
        <p:spPr>
          <a:xfrm>
            <a:off x="6290008" y="5799436"/>
            <a:ext cx="216000" cy="216000"/>
          </a:xfrm>
          <a:prstGeom prst="rect">
            <a:avLst/>
          </a:prstGeom>
          <a:solidFill>
            <a:srgbClr val="68D6D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6CAE9D1E-C772-4E29-97EF-53FD6D65EF2F}"/>
              </a:ext>
            </a:extLst>
          </p:cNvPr>
          <p:cNvSpPr/>
          <p:nvPr/>
        </p:nvSpPr>
        <p:spPr>
          <a:xfrm>
            <a:off x="4650194" y="5793156"/>
            <a:ext cx="216000" cy="216000"/>
          </a:xfrm>
          <a:prstGeom prst="rect">
            <a:avLst/>
          </a:prstGeom>
          <a:solidFill>
            <a:srgbClr val="1F497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35CE66BD-B527-497C-AF63-37AB3627863F}"/>
              </a:ext>
            </a:extLst>
          </p:cNvPr>
          <p:cNvSpPr txBox="1"/>
          <p:nvPr/>
        </p:nvSpPr>
        <p:spPr>
          <a:xfrm>
            <a:off x="6567010" y="5729450"/>
            <a:ext cx="117371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Placebo</a:t>
            </a:r>
          </a:p>
        </p:txBody>
      </p:sp>
      <p:sp>
        <p:nvSpPr>
          <p:cNvPr id="23" name="TextBox 22">
            <a:extLst>
              <a:ext uri="{FF2B5EF4-FFF2-40B4-BE49-F238E27FC236}">
                <a16:creationId xmlns:a16="http://schemas.microsoft.com/office/drawing/2014/main" id="{6442584D-46D5-43B6-8306-5A5CF376F851}"/>
              </a:ext>
            </a:extLst>
          </p:cNvPr>
          <p:cNvSpPr txBox="1"/>
          <p:nvPr/>
        </p:nvSpPr>
        <p:spPr>
          <a:xfrm>
            <a:off x="4927196" y="5724749"/>
            <a:ext cx="117371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Nintedanib</a:t>
            </a:r>
          </a:p>
        </p:txBody>
      </p:sp>
    </p:spTree>
    <p:extLst>
      <p:ext uri="{BB962C8B-B14F-4D97-AF65-F5344CB8AC3E}">
        <p14:creationId xmlns:p14="http://schemas.microsoft.com/office/powerpoint/2010/main" val="247408984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650750-D506-4CCC-BF69-7150594DD5EC}"/>
              </a:ext>
            </a:extLst>
          </p:cNvPr>
          <p:cNvSpPr>
            <a:spLocks noGrp="1"/>
          </p:cNvSpPr>
          <p:nvPr>
            <p:ph type="ctrTitle"/>
          </p:nvPr>
        </p:nvSpPr>
        <p:spPr>
          <a:xfrm>
            <a:off x="1381990" y="1874550"/>
            <a:ext cx="9895612" cy="1470025"/>
          </a:xfrm>
        </p:spPr>
        <p:txBody>
          <a:bodyPr>
            <a:normAutofit/>
          </a:bodyPr>
          <a:lstStyle/>
          <a:p>
            <a:r>
              <a:rPr lang="en-GB" dirty="0"/>
              <a:t>INBUILD: Time-To-Event Endpoints Over The Whole Trial </a:t>
            </a:r>
          </a:p>
        </p:txBody>
      </p:sp>
      <p:sp>
        <p:nvSpPr>
          <p:cNvPr id="5" name="Subtitle 4">
            <a:extLst>
              <a:ext uri="{FF2B5EF4-FFF2-40B4-BE49-F238E27FC236}">
                <a16:creationId xmlns:a16="http://schemas.microsoft.com/office/drawing/2014/main" id="{A5908C0A-1398-4D69-A46F-C30736037F47}"/>
              </a:ext>
            </a:extLst>
          </p:cNvPr>
          <p:cNvSpPr>
            <a:spLocks noGrp="1"/>
          </p:cNvSpPr>
          <p:nvPr>
            <p:ph type="subTitle" idx="1"/>
          </p:nvPr>
        </p:nvSpPr>
        <p:spPr/>
        <p:txBody>
          <a:bodyPr/>
          <a:lstStyle/>
          <a:p>
            <a:endParaRPr lang="en-GB"/>
          </a:p>
        </p:txBody>
      </p:sp>
      <p:sp>
        <p:nvSpPr>
          <p:cNvPr id="6" name="Text Placeholder 5">
            <a:extLst>
              <a:ext uri="{FF2B5EF4-FFF2-40B4-BE49-F238E27FC236}">
                <a16:creationId xmlns:a16="http://schemas.microsoft.com/office/drawing/2014/main" id="{C8B5FD34-3D77-449D-A0F4-A0CB24A5A15C}"/>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2174551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53BF16-1984-47DA-98FD-7AFD0775B216}"/>
              </a:ext>
            </a:extLst>
          </p:cNvPr>
          <p:cNvPicPr>
            <a:picLocks noChangeAspect="1"/>
          </p:cNvPicPr>
          <p:nvPr/>
        </p:nvPicPr>
        <p:blipFill rotWithShape="1">
          <a:blip r:embed="rId3"/>
          <a:srcRect t="13161" r="13094" b="9992"/>
          <a:stretch/>
        </p:blipFill>
        <p:spPr>
          <a:xfrm>
            <a:off x="1632813" y="1048646"/>
            <a:ext cx="7370662" cy="4604175"/>
          </a:xfrm>
          <a:prstGeom prst="rect">
            <a:avLst/>
          </a:prstGeom>
        </p:spPr>
      </p:pic>
      <p:sp>
        <p:nvSpPr>
          <p:cNvPr id="7" name="TextBox 6">
            <a:extLst>
              <a:ext uri="{FF2B5EF4-FFF2-40B4-BE49-F238E27FC236}">
                <a16:creationId xmlns:a16="http://schemas.microsoft.com/office/drawing/2014/main" id="{05877575-EBE1-45C9-9850-EA85DE5F0823}"/>
              </a:ext>
            </a:extLst>
          </p:cNvPr>
          <p:cNvSpPr txBox="1"/>
          <p:nvPr/>
        </p:nvSpPr>
        <p:spPr>
          <a:xfrm>
            <a:off x="4798800" y="2527200"/>
            <a:ext cx="2139951"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Hazard ratio: 0.67 (95% CI: 0.46, 0.98)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nominal p=0.04</a:t>
            </a:r>
          </a:p>
        </p:txBody>
      </p:sp>
      <p:sp>
        <p:nvSpPr>
          <p:cNvPr id="4" name="Title 3">
            <a:extLst>
              <a:ext uri="{FF2B5EF4-FFF2-40B4-BE49-F238E27FC236}">
                <a16:creationId xmlns:a16="http://schemas.microsoft.com/office/drawing/2014/main" id="{AA2B081D-3147-49EA-A61A-73A940EA223A}"/>
              </a:ext>
            </a:extLst>
          </p:cNvPr>
          <p:cNvSpPr>
            <a:spLocks noGrp="1"/>
          </p:cNvSpPr>
          <p:nvPr>
            <p:ph type="title"/>
          </p:nvPr>
        </p:nvSpPr>
        <p:spPr>
          <a:xfrm>
            <a:off x="609600" y="274637"/>
            <a:ext cx="10972800" cy="1143000"/>
          </a:xfrm>
        </p:spPr>
        <p:txBody>
          <a:bodyPr anchor="t">
            <a:normAutofit/>
          </a:bodyPr>
          <a:lstStyle/>
          <a:p>
            <a:r>
              <a:rPr lang="en-GB" sz="2800" dirty="0"/>
              <a:t>INBUILD: Time to first acute exacerbation of ILD or death </a:t>
            </a:r>
            <a:r>
              <a:rPr lang="en-US" sz="2800" dirty="0"/>
              <a:t>over whole trial </a:t>
            </a:r>
            <a:r>
              <a:rPr lang="en-GB" sz="2800" dirty="0"/>
              <a:t>in overall population</a:t>
            </a:r>
          </a:p>
        </p:txBody>
      </p:sp>
      <p:sp>
        <p:nvSpPr>
          <p:cNvPr id="10" name="TextBox 9">
            <a:extLst>
              <a:ext uri="{FF2B5EF4-FFF2-40B4-BE49-F238E27FC236}">
                <a16:creationId xmlns:a16="http://schemas.microsoft.com/office/drawing/2014/main" id="{71B2AF9D-98B0-41A7-8BED-5CEC1A6F1538}"/>
              </a:ext>
            </a:extLst>
          </p:cNvPr>
          <p:cNvSpPr txBox="1"/>
          <p:nvPr/>
        </p:nvSpPr>
        <p:spPr>
          <a:xfrm>
            <a:off x="2321433" y="5712313"/>
            <a:ext cx="6403848" cy="340519"/>
          </a:xfrm>
          <a:prstGeom prst="roundRect">
            <a:avLst/>
          </a:prstGeom>
          <a:noFill/>
          <a:ln>
            <a:solidFill>
              <a:srgbClr val="51C5D6"/>
            </a:solidFill>
          </a:ln>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GB" sz="14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n (%) with event: 	 Nintedanib: 46 (13.9%) 	Placebo: 65 (19.6%)</a:t>
            </a:r>
          </a:p>
        </p:txBody>
      </p:sp>
      <p:sp>
        <p:nvSpPr>
          <p:cNvPr id="9" name="TextBox 8">
            <a:extLst>
              <a:ext uri="{FF2B5EF4-FFF2-40B4-BE49-F238E27FC236}">
                <a16:creationId xmlns:a16="http://schemas.microsoft.com/office/drawing/2014/main" id="{A9A7465C-DBEF-4018-AFDD-C2A67C065D8E}"/>
              </a:ext>
            </a:extLst>
          </p:cNvPr>
          <p:cNvSpPr txBox="1"/>
          <p:nvPr/>
        </p:nvSpPr>
        <p:spPr>
          <a:xfrm>
            <a:off x="318601" y="6154986"/>
            <a:ext cx="11594000" cy="461665"/>
          </a:xfrm>
          <a:prstGeom prst="rect">
            <a:avLst/>
          </a:prstGeom>
          <a:noFill/>
        </p:spPr>
        <p:txBody>
          <a:bodyPr wrap="square" rtlCol="0" anchor="b">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Flaherty KR et al. Oral presentation and </a:t>
            </a:r>
            <a:r>
              <a:rPr kumimoji="0" lang="en-GB" sz="1200" b="0" i="0" u="none" strike="noStrike" kern="1200" cap="none" spc="0" normalizeH="0" baseline="0" noProof="0" dirty="0" err="1">
                <a:ln>
                  <a:noFill/>
                </a:ln>
                <a:solidFill>
                  <a:srgbClr val="001E55"/>
                </a:solidFill>
                <a:effectLst/>
                <a:uLnTx/>
                <a:uFillTx/>
                <a:latin typeface="Arial" panose="020B0604020202020204" pitchFamily="34" charset="0"/>
                <a:ea typeface="+mn-ea"/>
                <a:cs typeface="Arial" panose="020B0604020202020204" pitchFamily="34" charset="0"/>
              </a:rPr>
              <a:t>eposter</a:t>
            </a: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 presented at European Respiratory Society International Congress 2020. https://www.globalmedcomms.com/respiratory/ERS2020/flaherty</a:t>
            </a:r>
          </a:p>
        </p:txBody>
      </p:sp>
    </p:spTree>
    <p:extLst>
      <p:ext uri="{BB962C8B-B14F-4D97-AF65-F5344CB8AC3E}">
        <p14:creationId xmlns:p14="http://schemas.microsoft.com/office/powerpoint/2010/main" val="403734725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4B54D9-0E55-4D51-9E51-CD3299456A8D}"/>
              </a:ext>
            </a:extLst>
          </p:cNvPr>
          <p:cNvPicPr>
            <a:picLocks noChangeAspect="1"/>
          </p:cNvPicPr>
          <p:nvPr/>
        </p:nvPicPr>
        <p:blipFill rotWithShape="1">
          <a:blip r:embed="rId3"/>
          <a:srcRect t="14982" r="14177" b="11897"/>
          <a:stretch/>
        </p:blipFill>
        <p:spPr>
          <a:xfrm>
            <a:off x="1613939" y="1154875"/>
            <a:ext cx="7282727" cy="4383252"/>
          </a:xfrm>
          <a:prstGeom prst="rect">
            <a:avLst/>
          </a:prstGeom>
        </p:spPr>
      </p:pic>
      <p:sp>
        <p:nvSpPr>
          <p:cNvPr id="7" name="TextBox 6">
            <a:extLst>
              <a:ext uri="{FF2B5EF4-FFF2-40B4-BE49-F238E27FC236}">
                <a16:creationId xmlns:a16="http://schemas.microsoft.com/office/drawing/2014/main" id="{05877575-EBE1-45C9-9850-EA85DE5F0823}"/>
              </a:ext>
            </a:extLst>
          </p:cNvPr>
          <p:cNvSpPr txBox="1"/>
          <p:nvPr/>
        </p:nvSpPr>
        <p:spPr>
          <a:xfrm>
            <a:off x="4798800" y="2527200"/>
            <a:ext cx="2160644"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Hazard ratio: 0.62 (95% CI: 0.39, 0.97)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nominal p=0.03</a:t>
            </a:r>
          </a:p>
        </p:txBody>
      </p:sp>
      <p:sp>
        <p:nvSpPr>
          <p:cNvPr id="4" name="Title 3">
            <a:extLst>
              <a:ext uri="{FF2B5EF4-FFF2-40B4-BE49-F238E27FC236}">
                <a16:creationId xmlns:a16="http://schemas.microsoft.com/office/drawing/2014/main" id="{AA2B081D-3147-49EA-A61A-73A940EA223A}"/>
              </a:ext>
            </a:extLst>
          </p:cNvPr>
          <p:cNvSpPr>
            <a:spLocks noGrp="1"/>
          </p:cNvSpPr>
          <p:nvPr>
            <p:ph type="title"/>
          </p:nvPr>
        </p:nvSpPr>
        <p:spPr>
          <a:xfrm>
            <a:off x="609600" y="279462"/>
            <a:ext cx="10972800" cy="1143000"/>
          </a:xfrm>
        </p:spPr>
        <p:txBody>
          <a:bodyPr anchor="t">
            <a:normAutofit/>
          </a:bodyPr>
          <a:lstStyle/>
          <a:p>
            <a:r>
              <a:rPr lang="en-GB" sz="2800" dirty="0"/>
              <a:t>INBUILD: Time to first acute exacerbation of ILD or death </a:t>
            </a:r>
            <a:r>
              <a:rPr lang="en-US" sz="2800" dirty="0"/>
              <a:t>over whole trial </a:t>
            </a:r>
            <a:r>
              <a:rPr lang="en-GB" sz="2800" dirty="0"/>
              <a:t>in </a:t>
            </a:r>
            <a:r>
              <a:rPr lang="en-US" sz="2800" dirty="0"/>
              <a:t>subjects with UIP-like pattern on HRCT</a:t>
            </a:r>
            <a:endParaRPr lang="en-GB" sz="2800" dirty="0"/>
          </a:p>
        </p:txBody>
      </p:sp>
      <p:sp>
        <p:nvSpPr>
          <p:cNvPr id="11" name="TextBox 10">
            <a:extLst>
              <a:ext uri="{FF2B5EF4-FFF2-40B4-BE49-F238E27FC236}">
                <a16:creationId xmlns:a16="http://schemas.microsoft.com/office/drawing/2014/main" id="{E24B6D60-5F16-49B2-8EEF-CF7FAA249257}"/>
              </a:ext>
            </a:extLst>
          </p:cNvPr>
          <p:cNvSpPr txBox="1"/>
          <p:nvPr/>
        </p:nvSpPr>
        <p:spPr>
          <a:xfrm>
            <a:off x="2321433" y="5712313"/>
            <a:ext cx="6403848" cy="340519"/>
          </a:xfrm>
          <a:prstGeom prst="roundRect">
            <a:avLst/>
          </a:prstGeom>
          <a:noFill/>
          <a:ln>
            <a:solidFill>
              <a:srgbClr val="51C5D6"/>
            </a:solidFill>
          </a:ln>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GB" sz="14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n (%) with event: 	 Nintedanib: 31 (15.0%)	Placebo: 47 (22.8%)</a:t>
            </a:r>
          </a:p>
        </p:txBody>
      </p:sp>
      <p:sp>
        <p:nvSpPr>
          <p:cNvPr id="9" name="TextBox 8">
            <a:extLst>
              <a:ext uri="{FF2B5EF4-FFF2-40B4-BE49-F238E27FC236}">
                <a16:creationId xmlns:a16="http://schemas.microsoft.com/office/drawing/2014/main" id="{13ABDB3F-15EF-458F-9BCF-A41535BBE507}"/>
              </a:ext>
            </a:extLst>
          </p:cNvPr>
          <p:cNvSpPr txBox="1"/>
          <p:nvPr/>
        </p:nvSpPr>
        <p:spPr>
          <a:xfrm>
            <a:off x="318601" y="6154986"/>
            <a:ext cx="11594000" cy="461665"/>
          </a:xfrm>
          <a:prstGeom prst="rect">
            <a:avLst/>
          </a:prstGeom>
          <a:noFill/>
        </p:spPr>
        <p:txBody>
          <a:bodyPr wrap="square" rtlCol="0" anchor="b">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Flaherty KR et al. Oral presentation and </a:t>
            </a:r>
            <a:r>
              <a:rPr kumimoji="0" lang="en-GB" sz="1200" b="0" i="0" u="none" strike="noStrike" kern="1200" cap="none" spc="0" normalizeH="0" baseline="0" noProof="0" dirty="0" err="1">
                <a:ln>
                  <a:noFill/>
                </a:ln>
                <a:solidFill>
                  <a:srgbClr val="001E55"/>
                </a:solidFill>
                <a:effectLst/>
                <a:uLnTx/>
                <a:uFillTx/>
                <a:latin typeface="Arial" panose="020B0604020202020204" pitchFamily="34" charset="0"/>
                <a:ea typeface="+mn-ea"/>
                <a:cs typeface="Arial" panose="020B0604020202020204" pitchFamily="34" charset="0"/>
              </a:rPr>
              <a:t>eposter</a:t>
            </a: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 presented at European Respiratory Society International Congress 2020. https://www.globalmedcomms.com/respiratory/ERS2020/flaherty</a:t>
            </a:r>
          </a:p>
        </p:txBody>
      </p:sp>
    </p:spTree>
    <p:extLst>
      <p:ext uri="{BB962C8B-B14F-4D97-AF65-F5344CB8AC3E}">
        <p14:creationId xmlns:p14="http://schemas.microsoft.com/office/powerpoint/2010/main" val="19179653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AA9F9A-93E8-4294-92BC-3EE1A8AF3D5E}"/>
              </a:ext>
            </a:extLst>
          </p:cNvPr>
          <p:cNvPicPr>
            <a:picLocks noChangeAspect="1"/>
          </p:cNvPicPr>
          <p:nvPr/>
        </p:nvPicPr>
        <p:blipFill rotWithShape="1">
          <a:blip r:embed="rId3"/>
          <a:srcRect t="15569" r="11235" b="11499"/>
          <a:stretch/>
        </p:blipFill>
        <p:spPr>
          <a:xfrm>
            <a:off x="1623815" y="1193735"/>
            <a:ext cx="7504896" cy="4356000"/>
          </a:xfrm>
          <a:prstGeom prst="rect">
            <a:avLst/>
          </a:prstGeom>
        </p:spPr>
      </p:pic>
      <p:sp>
        <p:nvSpPr>
          <p:cNvPr id="7" name="TextBox 6">
            <a:extLst>
              <a:ext uri="{FF2B5EF4-FFF2-40B4-BE49-F238E27FC236}">
                <a16:creationId xmlns:a16="http://schemas.microsoft.com/office/drawing/2014/main" id="{05877575-EBE1-45C9-9850-EA85DE5F0823}"/>
              </a:ext>
            </a:extLst>
          </p:cNvPr>
          <p:cNvSpPr txBox="1"/>
          <p:nvPr/>
        </p:nvSpPr>
        <p:spPr>
          <a:xfrm>
            <a:off x="4443035" y="3018223"/>
            <a:ext cx="2160644"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Hazard ratio: 0.66 (95% CI: 0.53, 0.83)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nominal p=0.0003</a:t>
            </a:r>
          </a:p>
        </p:txBody>
      </p:sp>
      <p:sp>
        <p:nvSpPr>
          <p:cNvPr id="4" name="Title 3">
            <a:extLst>
              <a:ext uri="{FF2B5EF4-FFF2-40B4-BE49-F238E27FC236}">
                <a16:creationId xmlns:a16="http://schemas.microsoft.com/office/drawing/2014/main" id="{AA2B081D-3147-49EA-A61A-73A940EA223A}"/>
              </a:ext>
            </a:extLst>
          </p:cNvPr>
          <p:cNvSpPr>
            <a:spLocks noGrp="1"/>
          </p:cNvSpPr>
          <p:nvPr>
            <p:ph type="title"/>
          </p:nvPr>
        </p:nvSpPr>
        <p:spPr>
          <a:xfrm>
            <a:off x="609600" y="279462"/>
            <a:ext cx="10972800" cy="1143000"/>
          </a:xfrm>
        </p:spPr>
        <p:txBody>
          <a:bodyPr anchor="t">
            <a:normAutofit/>
          </a:bodyPr>
          <a:lstStyle/>
          <a:p>
            <a:r>
              <a:rPr lang="en-GB" sz="2800" dirty="0"/>
              <a:t>INBUILD: Time to ILD progression (absolute decline in FVC ≥10% predicted) or death in overall population</a:t>
            </a:r>
          </a:p>
        </p:txBody>
      </p:sp>
      <p:sp>
        <p:nvSpPr>
          <p:cNvPr id="11" name="TextBox 10">
            <a:extLst>
              <a:ext uri="{FF2B5EF4-FFF2-40B4-BE49-F238E27FC236}">
                <a16:creationId xmlns:a16="http://schemas.microsoft.com/office/drawing/2014/main" id="{E24B6D60-5F16-49B2-8EEF-CF7FAA249257}"/>
              </a:ext>
            </a:extLst>
          </p:cNvPr>
          <p:cNvSpPr txBox="1"/>
          <p:nvPr/>
        </p:nvSpPr>
        <p:spPr>
          <a:xfrm>
            <a:off x="2321433" y="5712313"/>
            <a:ext cx="6403848" cy="340519"/>
          </a:xfrm>
          <a:prstGeom prst="roundRect">
            <a:avLst/>
          </a:prstGeom>
          <a:noFill/>
          <a:ln>
            <a:solidFill>
              <a:srgbClr val="51C5D6"/>
            </a:solidFill>
          </a:ln>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GB" sz="14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n (%) with event:          Nintedanib: 134 (40.4%)             Placebo: 181 (54.7%)</a:t>
            </a:r>
          </a:p>
        </p:txBody>
      </p:sp>
      <p:sp>
        <p:nvSpPr>
          <p:cNvPr id="9" name="TextBox 8">
            <a:extLst>
              <a:ext uri="{FF2B5EF4-FFF2-40B4-BE49-F238E27FC236}">
                <a16:creationId xmlns:a16="http://schemas.microsoft.com/office/drawing/2014/main" id="{13ABDB3F-15EF-458F-9BCF-A41535BBE507}"/>
              </a:ext>
            </a:extLst>
          </p:cNvPr>
          <p:cNvSpPr txBox="1"/>
          <p:nvPr/>
        </p:nvSpPr>
        <p:spPr>
          <a:xfrm>
            <a:off x="318601" y="6154986"/>
            <a:ext cx="11594000" cy="461665"/>
          </a:xfrm>
          <a:prstGeom prst="rect">
            <a:avLst/>
          </a:prstGeom>
          <a:noFill/>
        </p:spPr>
        <p:txBody>
          <a:bodyPr wrap="square" rtlCol="0" anchor="b">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Flaherty KR et al. Oral presentation and </a:t>
            </a:r>
            <a:r>
              <a:rPr kumimoji="0" lang="en-GB" sz="1200" b="0" i="0" u="none" strike="noStrike" kern="1200" cap="none" spc="0" normalizeH="0" baseline="0" noProof="0" dirty="0" err="1">
                <a:ln>
                  <a:noFill/>
                </a:ln>
                <a:solidFill>
                  <a:srgbClr val="001E55"/>
                </a:solidFill>
                <a:effectLst/>
                <a:uLnTx/>
                <a:uFillTx/>
                <a:latin typeface="Arial" panose="020B0604020202020204" pitchFamily="34" charset="0"/>
                <a:ea typeface="+mn-ea"/>
                <a:cs typeface="Arial" panose="020B0604020202020204" pitchFamily="34" charset="0"/>
              </a:rPr>
              <a:t>eposter</a:t>
            </a: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 presented at European Respiratory Society International Congress 2020. https://www.globalmedcomms.com/respiratory/ERS2020/flaherty</a:t>
            </a:r>
          </a:p>
        </p:txBody>
      </p:sp>
    </p:spTree>
    <p:extLst>
      <p:ext uri="{BB962C8B-B14F-4D97-AF65-F5344CB8AC3E}">
        <p14:creationId xmlns:p14="http://schemas.microsoft.com/office/powerpoint/2010/main" val="25934122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ADA0E2A-C069-4998-9564-726E7D4AF16D}"/>
              </a:ext>
            </a:extLst>
          </p:cNvPr>
          <p:cNvPicPr>
            <a:picLocks noChangeAspect="1"/>
          </p:cNvPicPr>
          <p:nvPr/>
        </p:nvPicPr>
        <p:blipFill rotWithShape="1">
          <a:blip r:embed="rId3"/>
          <a:srcRect t="14699" r="11470" b="11847"/>
          <a:stretch/>
        </p:blipFill>
        <p:spPr>
          <a:xfrm>
            <a:off x="1621870" y="1140525"/>
            <a:ext cx="7498380" cy="4394994"/>
          </a:xfrm>
          <a:prstGeom prst="rect">
            <a:avLst/>
          </a:prstGeom>
        </p:spPr>
      </p:pic>
      <p:sp>
        <p:nvSpPr>
          <p:cNvPr id="7" name="TextBox 6">
            <a:extLst>
              <a:ext uri="{FF2B5EF4-FFF2-40B4-BE49-F238E27FC236}">
                <a16:creationId xmlns:a16="http://schemas.microsoft.com/office/drawing/2014/main" id="{05877575-EBE1-45C9-9850-EA85DE5F0823}"/>
              </a:ext>
            </a:extLst>
          </p:cNvPr>
          <p:cNvSpPr txBox="1"/>
          <p:nvPr/>
        </p:nvSpPr>
        <p:spPr>
          <a:xfrm>
            <a:off x="4443035" y="3018223"/>
            <a:ext cx="2160644"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Hazard ratio: 0.69 (95% CI: 0.53, 0.91)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nominal p=0.009</a:t>
            </a:r>
          </a:p>
        </p:txBody>
      </p:sp>
      <p:sp>
        <p:nvSpPr>
          <p:cNvPr id="4" name="Title 3">
            <a:extLst>
              <a:ext uri="{FF2B5EF4-FFF2-40B4-BE49-F238E27FC236}">
                <a16:creationId xmlns:a16="http://schemas.microsoft.com/office/drawing/2014/main" id="{AA2B081D-3147-49EA-A61A-73A940EA223A}"/>
              </a:ext>
            </a:extLst>
          </p:cNvPr>
          <p:cNvSpPr>
            <a:spLocks noGrp="1"/>
          </p:cNvSpPr>
          <p:nvPr>
            <p:ph type="title"/>
          </p:nvPr>
        </p:nvSpPr>
        <p:spPr>
          <a:xfrm>
            <a:off x="609600" y="279462"/>
            <a:ext cx="11582400" cy="1143000"/>
          </a:xfrm>
        </p:spPr>
        <p:txBody>
          <a:bodyPr anchor="t">
            <a:normAutofit/>
          </a:bodyPr>
          <a:lstStyle/>
          <a:p>
            <a:r>
              <a:rPr lang="en-GB" sz="2800" dirty="0"/>
              <a:t>INBUILD: Time to ILD progression (absolute decline in FVC ≥10% predicted) or death in subjects with UIP-like pattern on HRCT</a:t>
            </a:r>
          </a:p>
        </p:txBody>
      </p:sp>
      <p:sp>
        <p:nvSpPr>
          <p:cNvPr id="11" name="TextBox 10">
            <a:extLst>
              <a:ext uri="{FF2B5EF4-FFF2-40B4-BE49-F238E27FC236}">
                <a16:creationId xmlns:a16="http://schemas.microsoft.com/office/drawing/2014/main" id="{E24B6D60-5F16-49B2-8EEF-CF7FAA249257}"/>
              </a:ext>
            </a:extLst>
          </p:cNvPr>
          <p:cNvSpPr txBox="1"/>
          <p:nvPr/>
        </p:nvSpPr>
        <p:spPr>
          <a:xfrm>
            <a:off x="2321433" y="5712313"/>
            <a:ext cx="6403848" cy="340519"/>
          </a:xfrm>
          <a:prstGeom prst="roundRect">
            <a:avLst/>
          </a:prstGeom>
          <a:noFill/>
          <a:ln>
            <a:solidFill>
              <a:srgbClr val="51C5D6"/>
            </a:solidFill>
          </a:ln>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GB" sz="14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n (%) with event:          Nintedanib: 90 (43.7%)               Placebo: 115 (55.8%)</a:t>
            </a:r>
          </a:p>
        </p:txBody>
      </p:sp>
      <p:sp>
        <p:nvSpPr>
          <p:cNvPr id="9" name="TextBox 8">
            <a:extLst>
              <a:ext uri="{FF2B5EF4-FFF2-40B4-BE49-F238E27FC236}">
                <a16:creationId xmlns:a16="http://schemas.microsoft.com/office/drawing/2014/main" id="{13ABDB3F-15EF-458F-9BCF-A41535BBE507}"/>
              </a:ext>
            </a:extLst>
          </p:cNvPr>
          <p:cNvSpPr txBox="1"/>
          <p:nvPr/>
        </p:nvSpPr>
        <p:spPr>
          <a:xfrm>
            <a:off x="318601" y="6154986"/>
            <a:ext cx="11594000" cy="461665"/>
          </a:xfrm>
          <a:prstGeom prst="rect">
            <a:avLst/>
          </a:prstGeom>
          <a:noFill/>
        </p:spPr>
        <p:txBody>
          <a:bodyPr wrap="square" rtlCol="0" anchor="b">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Flaherty KR et al. Oral presentation and </a:t>
            </a:r>
            <a:r>
              <a:rPr kumimoji="0" lang="en-GB" sz="1200" b="0" i="0" u="none" strike="noStrike" kern="1200" cap="none" spc="0" normalizeH="0" baseline="0" noProof="0" dirty="0" err="1">
                <a:ln>
                  <a:noFill/>
                </a:ln>
                <a:solidFill>
                  <a:srgbClr val="001E55"/>
                </a:solidFill>
                <a:effectLst/>
                <a:uLnTx/>
                <a:uFillTx/>
                <a:latin typeface="Arial" panose="020B0604020202020204" pitchFamily="34" charset="0"/>
                <a:ea typeface="+mn-ea"/>
                <a:cs typeface="Arial" panose="020B0604020202020204" pitchFamily="34" charset="0"/>
              </a:rPr>
              <a:t>eposter</a:t>
            </a: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 presented at European Respiratory Society International Congress 2020. https://www.globalmedcomms.com/respiratory/ERS2020/flaherty</a:t>
            </a:r>
          </a:p>
        </p:txBody>
      </p:sp>
    </p:spTree>
    <p:extLst>
      <p:ext uri="{BB962C8B-B14F-4D97-AF65-F5344CB8AC3E}">
        <p14:creationId xmlns:p14="http://schemas.microsoft.com/office/powerpoint/2010/main" val="1375698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6BECD0-9AD1-41B0-8122-91374F392910}"/>
              </a:ext>
            </a:extLst>
          </p:cNvPr>
          <p:cNvPicPr>
            <a:picLocks noChangeAspect="1"/>
          </p:cNvPicPr>
          <p:nvPr/>
        </p:nvPicPr>
        <p:blipFill>
          <a:blip r:embed="rId2"/>
          <a:stretch>
            <a:fillRect/>
          </a:stretch>
        </p:blipFill>
        <p:spPr>
          <a:xfrm>
            <a:off x="465084" y="2486024"/>
            <a:ext cx="11248032" cy="2508007"/>
          </a:xfrm>
          <a:prstGeom prst="rect">
            <a:avLst/>
          </a:prstGeom>
        </p:spPr>
      </p:pic>
      <p:sp>
        <p:nvSpPr>
          <p:cNvPr id="6" name="Title 1">
            <a:extLst>
              <a:ext uri="{FF2B5EF4-FFF2-40B4-BE49-F238E27FC236}">
                <a16:creationId xmlns:a16="http://schemas.microsoft.com/office/drawing/2014/main" id="{E1018A07-188C-4FB8-BE2E-AAC5FFDDD7E9}"/>
              </a:ext>
            </a:extLst>
          </p:cNvPr>
          <p:cNvSpPr txBox="1">
            <a:spLocks/>
          </p:cNvSpPr>
          <p:nvPr/>
        </p:nvSpPr>
        <p:spPr>
          <a:xfrm>
            <a:off x="602700" y="230514"/>
            <a:ext cx="10972800" cy="716022"/>
          </a:xfrm>
          <a:prstGeom prst="rect">
            <a:avLst/>
          </a:prstGeom>
        </p:spPr>
        <p:txBody>
          <a:bodyPr vert="horz" lIns="0" tIns="0" rIns="0" bIns="0" rtlCol="0" anchor="b">
            <a:normAutofit/>
          </a:bodyPr>
          <a:lstStyle>
            <a:lvl1pPr algn="l" defTabSz="609427" rtl="0" eaLnBrk="1" latinLnBrk="0" hangingPunct="1">
              <a:spcBef>
                <a:spcPct val="0"/>
              </a:spcBef>
              <a:buNone/>
              <a:defRPr sz="3200" b="1" kern="1200">
                <a:solidFill>
                  <a:schemeClr val="accent2"/>
                </a:solidFill>
                <a:latin typeface="Arial"/>
                <a:ea typeface="+mj-ea"/>
                <a:cs typeface="Arial"/>
              </a:defRPr>
            </a:lvl1pPr>
          </a:lstStyle>
          <a:p>
            <a:pPr algn="ctr"/>
            <a:r>
              <a:rPr lang="en-GB" dirty="0" err="1"/>
              <a:t>Đợt</a:t>
            </a:r>
            <a:r>
              <a:rPr lang="en-GB" dirty="0"/>
              <a:t> </a:t>
            </a:r>
            <a:r>
              <a:rPr lang="en-GB" dirty="0" err="1"/>
              <a:t>cấp</a:t>
            </a:r>
            <a:r>
              <a:rPr lang="en-GB" dirty="0"/>
              <a:t> </a:t>
            </a:r>
            <a:r>
              <a:rPr lang="en-US" dirty="0"/>
              <a:t>ở BN </a:t>
            </a:r>
            <a:r>
              <a:rPr lang="en-US" dirty="0" err="1"/>
              <a:t>điều</a:t>
            </a:r>
            <a:r>
              <a:rPr lang="en-US" dirty="0"/>
              <a:t> </a:t>
            </a:r>
            <a:r>
              <a:rPr lang="en-US" dirty="0" err="1"/>
              <a:t>trị</a:t>
            </a:r>
            <a:r>
              <a:rPr lang="en-US" dirty="0"/>
              <a:t> </a:t>
            </a:r>
            <a:r>
              <a:rPr lang="en-US" dirty="0" err="1"/>
              <a:t>với</a:t>
            </a:r>
            <a:r>
              <a:rPr lang="en-US" dirty="0"/>
              <a:t> </a:t>
            </a:r>
            <a:r>
              <a:rPr lang="en-US" dirty="0" err="1"/>
              <a:t>thuốc</a:t>
            </a:r>
            <a:r>
              <a:rPr lang="en-US" dirty="0"/>
              <a:t> </a:t>
            </a:r>
            <a:r>
              <a:rPr lang="en-US" dirty="0" err="1"/>
              <a:t>kháng</a:t>
            </a:r>
            <a:r>
              <a:rPr lang="en-US" dirty="0"/>
              <a:t> x</a:t>
            </a:r>
            <a:r>
              <a:rPr lang="vi-VN" dirty="0"/>
              <a:t>ơ</a:t>
            </a:r>
            <a:endParaRPr lang="en-GB" dirty="0"/>
          </a:p>
        </p:txBody>
      </p:sp>
      <p:sp>
        <p:nvSpPr>
          <p:cNvPr id="7" name="TextBox 6">
            <a:extLst>
              <a:ext uri="{FF2B5EF4-FFF2-40B4-BE49-F238E27FC236}">
                <a16:creationId xmlns:a16="http://schemas.microsoft.com/office/drawing/2014/main" id="{9A1DC040-55A6-4348-9EA5-2DF08DFF445D}"/>
              </a:ext>
            </a:extLst>
          </p:cNvPr>
          <p:cNvSpPr txBox="1"/>
          <p:nvPr/>
        </p:nvSpPr>
        <p:spPr>
          <a:xfrm>
            <a:off x="499401" y="1394007"/>
            <a:ext cx="11193193" cy="461665"/>
          </a:xfrm>
          <a:prstGeom prst="rect">
            <a:avLst/>
          </a:prstGeom>
          <a:noFill/>
        </p:spPr>
        <p:txBody>
          <a:bodyPr wrap="square" rtlCol="0">
            <a:spAutoFit/>
          </a:bodyPr>
          <a:lstStyle/>
          <a:p>
            <a:pPr marL="285750" indent="-285750">
              <a:buFont typeface="Wingdings" panose="05000000000000000000" pitchFamily="2" charset="2"/>
              <a:buChar char="§"/>
            </a:pPr>
            <a:r>
              <a:rPr lang="en-US" sz="2400" dirty="0" err="1">
                <a:latin typeface="Arial" panose="020B0604020202020204" pitchFamily="34" charset="0"/>
                <a:cs typeface="Arial" panose="020B0604020202020204" pitchFamily="34" charset="0"/>
              </a:rPr>
              <a:t>Việc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thuốc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giúp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giảm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ý </a:t>
            </a:r>
            <a:r>
              <a:rPr lang="en-US" sz="2400" dirty="0" err="1">
                <a:latin typeface="Arial" panose="020B0604020202020204" pitchFamily="34" charset="0"/>
                <a:cs typeface="Arial" panose="020B0604020202020204" pitchFamily="34" charset="0"/>
              </a:rPr>
              <a:t>nghĩa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đợt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cấp</a:t>
            </a:r>
            <a:r>
              <a:rPr lang="en-US" sz="2400">
                <a:latin typeface="Arial" panose="020B0604020202020204" pitchFamily="34" charset="0"/>
                <a:cs typeface="Arial" panose="020B0604020202020204" pitchFamily="34" charset="0"/>
              </a:rPr>
              <a:t> do IPF</a:t>
            </a:r>
            <a:endParaRPr lang="en-US" sz="2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9D2783B-E3D2-4B74-B028-DB1308181E90}"/>
              </a:ext>
            </a:extLst>
          </p:cNvPr>
          <p:cNvSpPr/>
          <p:nvPr/>
        </p:nvSpPr>
        <p:spPr>
          <a:xfrm>
            <a:off x="609600" y="6296859"/>
            <a:ext cx="3374642" cy="246221"/>
          </a:xfrm>
          <a:prstGeom prst="rect">
            <a:avLst/>
          </a:prstGeom>
        </p:spPr>
        <p:txBody>
          <a:bodyPr wrap="none">
            <a:spAutoFit/>
          </a:bodyPr>
          <a:lstStyle/>
          <a:p>
            <a:r>
              <a:rPr lang="en-US" sz="1000" dirty="0" err="1">
                <a:latin typeface="Arial" panose="020B0604020202020204" pitchFamily="34" charset="0"/>
                <a:cs typeface="Arial" panose="020B0604020202020204" pitchFamily="34" charset="0"/>
              </a:rPr>
              <a:t>Petnak</a:t>
            </a:r>
            <a:r>
              <a:rPr lang="en-US" sz="1000" dirty="0">
                <a:latin typeface="Arial" panose="020B0604020202020204" pitchFamily="34" charset="0"/>
                <a:cs typeface="Arial" panose="020B0604020202020204" pitchFamily="34" charset="0"/>
              </a:rPr>
              <a:t> et al. Chest . 2021 Jul 1;S0012-3692(21)01279-4</a:t>
            </a:r>
          </a:p>
        </p:txBody>
      </p:sp>
      <p:sp>
        <p:nvSpPr>
          <p:cNvPr id="9" name="Rectangle: Rounded Corners 8">
            <a:extLst>
              <a:ext uri="{FF2B5EF4-FFF2-40B4-BE49-F238E27FC236}">
                <a16:creationId xmlns:a16="http://schemas.microsoft.com/office/drawing/2014/main" id="{6CCE3FD6-2212-417D-8001-2878C88CDD3F}"/>
              </a:ext>
            </a:extLst>
          </p:cNvPr>
          <p:cNvSpPr/>
          <p:nvPr/>
        </p:nvSpPr>
        <p:spPr>
          <a:xfrm>
            <a:off x="9115865" y="4072874"/>
            <a:ext cx="464234" cy="583532"/>
          </a:xfrm>
          <a:prstGeom prst="round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1465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650750-D506-4CCC-BF69-7150594DD5EC}"/>
              </a:ext>
            </a:extLst>
          </p:cNvPr>
          <p:cNvSpPr>
            <a:spLocks noGrp="1"/>
          </p:cNvSpPr>
          <p:nvPr>
            <p:ph type="ctrTitle"/>
          </p:nvPr>
        </p:nvSpPr>
        <p:spPr>
          <a:xfrm>
            <a:off x="1381990" y="1874550"/>
            <a:ext cx="9895612" cy="1470025"/>
          </a:xfrm>
        </p:spPr>
        <p:txBody>
          <a:bodyPr>
            <a:normAutofit/>
          </a:bodyPr>
          <a:lstStyle/>
          <a:p>
            <a:r>
              <a:rPr lang="en-GB" dirty="0"/>
              <a:t>INBUILD: Safety and Tolerability</a:t>
            </a:r>
          </a:p>
        </p:txBody>
      </p:sp>
      <p:sp>
        <p:nvSpPr>
          <p:cNvPr id="5" name="Subtitle 4">
            <a:extLst>
              <a:ext uri="{FF2B5EF4-FFF2-40B4-BE49-F238E27FC236}">
                <a16:creationId xmlns:a16="http://schemas.microsoft.com/office/drawing/2014/main" id="{A5908C0A-1398-4D69-A46F-C30736037F47}"/>
              </a:ext>
            </a:extLst>
          </p:cNvPr>
          <p:cNvSpPr>
            <a:spLocks noGrp="1"/>
          </p:cNvSpPr>
          <p:nvPr>
            <p:ph type="subTitle" idx="1"/>
          </p:nvPr>
        </p:nvSpPr>
        <p:spPr/>
        <p:txBody>
          <a:bodyPr/>
          <a:lstStyle/>
          <a:p>
            <a:endParaRPr lang="en-GB"/>
          </a:p>
        </p:txBody>
      </p:sp>
      <p:sp>
        <p:nvSpPr>
          <p:cNvPr id="6" name="Text Placeholder 5">
            <a:extLst>
              <a:ext uri="{FF2B5EF4-FFF2-40B4-BE49-F238E27FC236}">
                <a16:creationId xmlns:a16="http://schemas.microsoft.com/office/drawing/2014/main" id="{C8B5FD34-3D77-449D-A0F4-A0CB24A5A15C}"/>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55726025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9F2A-808F-4569-BC59-66A613657686}"/>
              </a:ext>
            </a:extLst>
          </p:cNvPr>
          <p:cNvSpPr>
            <a:spLocks noGrp="1"/>
          </p:cNvSpPr>
          <p:nvPr>
            <p:ph type="title"/>
          </p:nvPr>
        </p:nvSpPr>
        <p:spPr/>
        <p:txBody>
          <a:bodyPr>
            <a:normAutofit/>
          </a:bodyPr>
          <a:lstStyle/>
          <a:p>
            <a:r>
              <a:rPr lang="en-GB" sz="2800" dirty="0"/>
              <a:t>INBUILD: </a:t>
            </a:r>
            <a:r>
              <a:rPr lang="en-US" sz="2800" dirty="0"/>
              <a:t>Adverse events (reported irrespective of causality) in overall population over 52 weeks</a:t>
            </a:r>
            <a:endParaRPr lang="en-GB" sz="2800" dirty="0"/>
          </a:p>
        </p:txBody>
      </p:sp>
      <p:graphicFrame>
        <p:nvGraphicFramePr>
          <p:cNvPr id="5" name="Content Placeholder 4">
            <a:extLst>
              <a:ext uri="{FF2B5EF4-FFF2-40B4-BE49-F238E27FC236}">
                <a16:creationId xmlns:a16="http://schemas.microsoft.com/office/drawing/2014/main" id="{242EC78B-31DF-4042-955D-A98D6F3DDE97}"/>
              </a:ext>
            </a:extLst>
          </p:cNvPr>
          <p:cNvGraphicFramePr>
            <a:graphicFrameLocks noGrp="1"/>
          </p:cNvGraphicFramePr>
          <p:nvPr>
            <p:ph sz="quarter" idx="10"/>
          </p:nvPr>
        </p:nvGraphicFramePr>
        <p:xfrm>
          <a:off x="588963" y="1687513"/>
          <a:ext cx="10993437" cy="3213120"/>
        </p:xfrm>
        <a:graphic>
          <a:graphicData uri="http://schemas.openxmlformats.org/drawingml/2006/table">
            <a:tbl>
              <a:tblPr firstRow="1" bandRow="1">
                <a:tableStyleId>{21E4AEA4-8DFA-4A89-87EB-49C32662AFE0}</a:tableStyleId>
              </a:tblPr>
              <a:tblGrid>
                <a:gridCol w="5621337">
                  <a:extLst>
                    <a:ext uri="{9D8B030D-6E8A-4147-A177-3AD203B41FA5}">
                      <a16:colId xmlns:a16="http://schemas.microsoft.com/office/drawing/2014/main" val="3344055727"/>
                    </a:ext>
                  </a:extLst>
                </a:gridCol>
                <a:gridCol w="2733675">
                  <a:extLst>
                    <a:ext uri="{9D8B030D-6E8A-4147-A177-3AD203B41FA5}">
                      <a16:colId xmlns:a16="http://schemas.microsoft.com/office/drawing/2014/main" val="838502559"/>
                    </a:ext>
                  </a:extLst>
                </a:gridCol>
                <a:gridCol w="2638425">
                  <a:extLst>
                    <a:ext uri="{9D8B030D-6E8A-4147-A177-3AD203B41FA5}">
                      <a16:colId xmlns:a16="http://schemas.microsoft.com/office/drawing/2014/main" val="804121757"/>
                    </a:ext>
                  </a:extLst>
                </a:gridCol>
              </a:tblGrid>
              <a:tr h="370840">
                <a:tc>
                  <a:txBody>
                    <a:bodyPr/>
                    <a:lstStyle/>
                    <a:p>
                      <a:pPr algn="l"/>
                      <a:endParaRPr lang="de-DE" sz="1900" dirty="0">
                        <a:latin typeface="Arial" panose="020B0604020202020204" pitchFamily="34" charset="0"/>
                        <a:cs typeface="Arial" panose="020B0604020202020204" pitchFamily="34" charset="0"/>
                      </a:endParaRPr>
                    </a:p>
                  </a:txBody>
                  <a:tcPr marL="121920" marR="121920"/>
                </a:tc>
                <a:tc>
                  <a:txBody>
                    <a:bodyPr/>
                    <a:lstStyle/>
                    <a:p>
                      <a:pPr algn="ctr"/>
                      <a:r>
                        <a:rPr lang="fr-FR" sz="1900" dirty="0">
                          <a:latin typeface="Arial" panose="020B0604020202020204" pitchFamily="34" charset="0"/>
                          <a:cs typeface="Arial" panose="020B0604020202020204" pitchFamily="34" charset="0"/>
                        </a:rPr>
                        <a:t>Nintedanib</a:t>
                      </a:r>
                    </a:p>
                    <a:p>
                      <a:pPr algn="ctr"/>
                      <a:r>
                        <a:rPr lang="fr-FR" sz="1900" dirty="0">
                          <a:latin typeface="Arial" panose="020B0604020202020204" pitchFamily="34" charset="0"/>
                          <a:cs typeface="Arial" panose="020B0604020202020204" pitchFamily="34" charset="0"/>
                        </a:rPr>
                        <a:t>(n=332)</a:t>
                      </a:r>
                      <a:endParaRPr lang="de-DE" sz="1900" dirty="0">
                        <a:latin typeface="Arial" panose="020B0604020202020204" pitchFamily="34" charset="0"/>
                        <a:cs typeface="Arial" panose="020B0604020202020204" pitchFamily="34" charset="0"/>
                      </a:endParaRPr>
                    </a:p>
                  </a:txBody>
                  <a:tcPr marL="121920" marR="121920" anchor="ctr"/>
                </a:tc>
                <a:tc>
                  <a:txBody>
                    <a:bodyPr/>
                    <a:lstStyle/>
                    <a:p>
                      <a:pPr algn="ctr"/>
                      <a:r>
                        <a:rPr lang="fr-FR" sz="1900" dirty="0">
                          <a:latin typeface="Arial" panose="020B0604020202020204" pitchFamily="34" charset="0"/>
                          <a:cs typeface="Arial" panose="020B0604020202020204" pitchFamily="34" charset="0"/>
                        </a:rPr>
                        <a:t>Placebo </a:t>
                      </a:r>
                      <a:br>
                        <a:rPr lang="fr-FR" sz="1900" dirty="0">
                          <a:latin typeface="Arial" panose="020B0604020202020204" pitchFamily="34" charset="0"/>
                          <a:cs typeface="Arial" panose="020B0604020202020204" pitchFamily="34" charset="0"/>
                        </a:rPr>
                      </a:br>
                      <a:r>
                        <a:rPr lang="fr-FR" sz="1900" dirty="0">
                          <a:latin typeface="Arial" panose="020B0604020202020204" pitchFamily="34" charset="0"/>
                          <a:cs typeface="Arial" panose="020B0604020202020204" pitchFamily="34" charset="0"/>
                        </a:rPr>
                        <a:t>(n=331)</a:t>
                      </a:r>
                      <a:endParaRPr lang="de-DE" sz="1900" dirty="0">
                        <a:latin typeface="Arial" panose="020B0604020202020204" pitchFamily="34" charset="0"/>
                        <a:cs typeface="Arial" panose="020B0604020202020204" pitchFamily="34" charset="0"/>
                      </a:endParaRPr>
                    </a:p>
                  </a:txBody>
                  <a:tcPr marL="121920" marR="121920" anchor="ctr"/>
                </a:tc>
                <a:extLst>
                  <a:ext uri="{0D108BD9-81ED-4DB2-BD59-A6C34878D82A}">
                    <a16:rowId xmlns:a16="http://schemas.microsoft.com/office/drawing/2014/main" val="1094993152"/>
                  </a:ext>
                </a:extLst>
              </a:tr>
              <a:tr h="46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900" u="none" strike="noStrike" kern="1200" baseline="0" dirty="0">
                          <a:latin typeface="Arial" panose="020B0604020202020204" pitchFamily="34" charset="0"/>
                          <a:cs typeface="Arial" panose="020B0604020202020204" pitchFamily="34" charset="0"/>
                        </a:rPr>
                        <a:t>Any adverse event(s)</a:t>
                      </a:r>
                      <a:endParaRPr lang="en-US" sz="19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p>
                      <a:pPr algn="ctr">
                        <a:lnSpc>
                          <a:spcPct val="100000"/>
                        </a:lnSpc>
                      </a:pPr>
                      <a:r>
                        <a:rPr lang="de-DE" sz="1900" dirty="0">
                          <a:latin typeface="Arial" panose="020B0604020202020204" pitchFamily="34" charset="0"/>
                          <a:cs typeface="Arial" panose="020B0604020202020204" pitchFamily="34" charset="0"/>
                        </a:rPr>
                        <a:t>317 (95.5)</a:t>
                      </a:r>
                    </a:p>
                  </a:txBody>
                  <a:tcPr marL="121920" marR="121920" anchor="ctr"/>
                </a:tc>
                <a:tc>
                  <a:txBody>
                    <a:bodyPr/>
                    <a:lstStyle/>
                    <a:p>
                      <a:pPr algn="ctr">
                        <a:lnSpc>
                          <a:spcPct val="100000"/>
                        </a:lnSpc>
                      </a:pPr>
                      <a:r>
                        <a:rPr lang="de-DE" sz="1900" dirty="0">
                          <a:latin typeface="Arial" panose="020B0604020202020204" pitchFamily="34" charset="0"/>
                          <a:cs typeface="Arial" panose="020B0604020202020204" pitchFamily="34" charset="0"/>
                        </a:rPr>
                        <a:t>296 (89.4)</a:t>
                      </a:r>
                    </a:p>
                  </a:txBody>
                  <a:tcPr marL="121920" marR="121920" anchor="ctr"/>
                </a:tc>
                <a:extLst>
                  <a:ext uri="{0D108BD9-81ED-4DB2-BD59-A6C34878D82A}">
                    <a16:rowId xmlns:a16="http://schemas.microsoft.com/office/drawing/2014/main" val="1547280479"/>
                  </a:ext>
                </a:extLst>
              </a:tr>
              <a:tr h="540000">
                <a:tc>
                  <a: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lang="en-US" sz="1900" b="0" u="none" strike="noStrike" kern="1200" baseline="0" dirty="0">
                          <a:latin typeface="Arial" panose="020B0604020202020204" pitchFamily="34" charset="0"/>
                          <a:cs typeface="Arial" panose="020B0604020202020204" pitchFamily="34" charset="0"/>
                        </a:rPr>
                        <a:t>Adverse event(s) leading to permanent discontinuation of study drug</a:t>
                      </a:r>
                      <a:endParaRPr lang="en-US" sz="19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p>
                      <a:pPr algn="ctr">
                        <a:lnSpc>
                          <a:spcPct val="100000"/>
                        </a:lnSpc>
                      </a:pPr>
                      <a:r>
                        <a:rPr lang="de-DE" sz="1900" dirty="0">
                          <a:latin typeface="Arial" panose="020B0604020202020204" pitchFamily="34" charset="0"/>
                          <a:cs typeface="Arial" panose="020B0604020202020204" pitchFamily="34" charset="0"/>
                        </a:rPr>
                        <a:t>65 (19.6)</a:t>
                      </a:r>
                    </a:p>
                  </a:txBody>
                  <a:tcPr marL="121920" marR="121920" anchor="ctr"/>
                </a:tc>
                <a:tc>
                  <a:txBody>
                    <a:bodyPr/>
                    <a:lstStyle/>
                    <a:p>
                      <a:pPr algn="ctr">
                        <a:lnSpc>
                          <a:spcPct val="100000"/>
                        </a:lnSpc>
                      </a:pPr>
                      <a:r>
                        <a:rPr lang="de-DE" sz="1900" dirty="0">
                          <a:latin typeface="Arial" panose="020B0604020202020204" pitchFamily="34" charset="0"/>
                          <a:cs typeface="Arial" panose="020B0604020202020204" pitchFamily="34" charset="0"/>
                        </a:rPr>
                        <a:t>34 (10.3)</a:t>
                      </a:r>
                    </a:p>
                  </a:txBody>
                  <a:tcPr marL="121920" marR="121920" anchor="ctr"/>
                </a:tc>
                <a:extLst>
                  <a:ext uri="{0D108BD9-81ED-4DB2-BD59-A6C34878D82A}">
                    <a16:rowId xmlns:a16="http://schemas.microsoft.com/office/drawing/2014/main" val="558756077"/>
                  </a:ext>
                </a:extLst>
              </a:tr>
              <a:tr h="468000">
                <a:tc>
                  <a: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lang="de-DE" sz="1900" b="0" dirty="0">
                          <a:latin typeface="Arial" panose="020B0604020202020204" pitchFamily="34" charset="0"/>
                          <a:cs typeface="Arial" panose="020B0604020202020204" pitchFamily="34" charset="0"/>
                        </a:rPr>
                        <a:t>Severe adverse </a:t>
                      </a:r>
                      <a:r>
                        <a:rPr lang="de-DE" sz="1900" b="0" dirty="0" err="1">
                          <a:latin typeface="Arial" panose="020B0604020202020204" pitchFamily="34" charset="0"/>
                          <a:cs typeface="Arial" panose="020B0604020202020204" pitchFamily="34" charset="0"/>
                        </a:rPr>
                        <a:t>event</a:t>
                      </a:r>
                      <a:r>
                        <a:rPr lang="de-DE" sz="1900" b="0" dirty="0">
                          <a:latin typeface="Arial" panose="020B0604020202020204" pitchFamily="34" charset="0"/>
                          <a:cs typeface="Arial" panose="020B0604020202020204" pitchFamily="34" charset="0"/>
                        </a:rPr>
                        <a:t>(s)*</a:t>
                      </a:r>
                      <a:endParaRPr lang="en-US" sz="19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p>
                      <a:pPr algn="ctr">
                        <a:lnSpc>
                          <a:spcPct val="100000"/>
                        </a:lnSpc>
                        <a:spcAft>
                          <a:spcPts val="0"/>
                        </a:spcAft>
                      </a:pPr>
                      <a:r>
                        <a:rPr lang="en-GB" sz="1900" dirty="0">
                          <a:effectLst/>
                          <a:latin typeface="Arial" panose="020B0604020202020204" pitchFamily="34" charset="0"/>
                          <a:cs typeface="Arial" panose="020B0604020202020204" pitchFamily="34" charset="0"/>
                        </a:rPr>
                        <a:t>60 (18.1)</a:t>
                      </a:r>
                    </a:p>
                  </a:txBody>
                  <a:tcPr marT="0" marB="0" anchor="ctr"/>
                </a:tc>
                <a:tc>
                  <a:txBody>
                    <a:bodyPr/>
                    <a:lstStyle/>
                    <a:p>
                      <a:pPr algn="ctr">
                        <a:lnSpc>
                          <a:spcPct val="100000"/>
                        </a:lnSpc>
                        <a:spcAft>
                          <a:spcPts val="0"/>
                        </a:spcAft>
                      </a:pPr>
                      <a:r>
                        <a:rPr lang="en-GB" sz="1900" dirty="0">
                          <a:effectLst/>
                          <a:latin typeface="Arial" panose="020B0604020202020204" pitchFamily="34" charset="0"/>
                          <a:cs typeface="Arial" panose="020B0604020202020204" pitchFamily="34" charset="0"/>
                        </a:rPr>
                        <a:t>73 (22.1)</a:t>
                      </a:r>
                    </a:p>
                  </a:txBody>
                  <a:tcPr marT="0" marB="0" anchor="ctr"/>
                </a:tc>
                <a:extLst>
                  <a:ext uri="{0D108BD9-81ED-4DB2-BD59-A6C34878D82A}">
                    <a16:rowId xmlns:a16="http://schemas.microsoft.com/office/drawing/2014/main" val="616572324"/>
                  </a:ext>
                </a:extLst>
              </a:tr>
              <a:tr h="468000">
                <a:tc>
                  <a: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lang="de-DE" sz="1900" b="0" u="none" strike="noStrike" kern="1200" baseline="0" dirty="0">
                          <a:latin typeface="Arial" panose="020B0604020202020204" pitchFamily="34" charset="0"/>
                          <a:cs typeface="Arial" panose="020B0604020202020204" pitchFamily="34" charset="0"/>
                        </a:rPr>
                        <a:t>Serious adverse </a:t>
                      </a:r>
                      <a:r>
                        <a:rPr lang="de-DE" sz="1900" b="0" u="none" strike="noStrike" kern="1200" baseline="0" dirty="0" err="1">
                          <a:latin typeface="Arial" panose="020B0604020202020204" pitchFamily="34" charset="0"/>
                          <a:cs typeface="Arial" panose="020B0604020202020204" pitchFamily="34" charset="0"/>
                        </a:rPr>
                        <a:t>event</a:t>
                      </a:r>
                      <a:r>
                        <a:rPr lang="de-DE" sz="1900" b="0" u="none" strike="noStrike" kern="1200" baseline="0" dirty="0">
                          <a:latin typeface="Arial" panose="020B0604020202020204" pitchFamily="34" charset="0"/>
                          <a:cs typeface="Arial" panose="020B0604020202020204" pitchFamily="34" charset="0"/>
                        </a:rPr>
                        <a:t>(s)</a:t>
                      </a:r>
                      <a:r>
                        <a:rPr lang="de-DE" sz="1900" b="0" u="none" strike="noStrike" kern="1200" baseline="30000" dirty="0">
                          <a:latin typeface="Arial" panose="020B0604020202020204" pitchFamily="34" charset="0"/>
                          <a:cs typeface="Arial" panose="020B0604020202020204" pitchFamily="34" charset="0"/>
                        </a:rPr>
                        <a:t>†</a:t>
                      </a:r>
                      <a:endParaRPr lang="en-US" sz="19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p>
                      <a:pPr algn="ctr">
                        <a:lnSpc>
                          <a:spcPct val="100000"/>
                        </a:lnSpc>
                      </a:pPr>
                      <a:r>
                        <a:rPr lang="de-DE" sz="1900" dirty="0">
                          <a:latin typeface="Arial" panose="020B0604020202020204" pitchFamily="34" charset="0"/>
                          <a:cs typeface="Arial" panose="020B0604020202020204" pitchFamily="34" charset="0"/>
                        </a:rPr>
                        <a:t>107 (32.2)</a:t>
                      </a:r>
                    </a:p>
                  </a:txBody>
                  <a:tcPr marL="121920" marR="121920" anchor="ctr"/>
                </a:tc>
                <a:tc>
                  <a:txBody>
                    <a:bodyPr/>
                    <a:lstStyle/>
                    <a:p>
                      <a:pPr algn="ctr">
                        <a:lnSpc>
                          <a:spcPct val="100000"/>
                        </a:lnSpc>
                      </a:pPr>
                      <a:r>
                        <a:rPr lang="de-DE" sz="1900" dirty="0">
                          <a:latin typeface="Arial" panose="020B0604020202020204" pitchFamily="34" charset="0"/>
                          <a:cs typeface="Arial" panose="020B0604020202020204" pitchFamily="34" charset="0"/>
                        </a:rPr>
                        <a:t>110 (33.2)</a:t>
                      </a:r>
                    </a:p>
                  </a:txBody>
                  <a:tcPr marL="121920" marR="121920" anchor="ctr"/>
                </a:tc>
                <a:extLst>
                  <a:ext uri="{0D108BD9-81ED-4DB2-BD59-A6C34878D82A}">
                    <a16:rowId xmlns:a16="http://schemas.microsoft.com/office/drawing/2014/main" val="208502917"/>
                  </a:ext>
                </a:extLst>
              </a:tr>
              <a:tr h="468000">
                <a:tc>
                  <a: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lang="de-DE" sz="1900" b="0" u="none" strike="noStrike" kern="1200" baseline="0" dirty="0">
                          <a:latin typeface="Arial" panose="020B0604020202020204" pitchFamily="34" charset="0"/>
                          <a:cs typeface="Arial" panose="020B0604020202020204" pitchFamily="34" charset="0"/>
                        </a:rPr>
                        <a:t>    Fatal adverse </a:t>
                      </a:r>
                      <a:r>
                        <a:rPr lang="de-DE" sz="1900" b="0" u="none" strike="noStrike" kern="1200" baseline="0" dirty="0" err="1">
                          <a:latin typeface="Arial" panose="020B0604020202020204" pitchFamily="34" charset="0"/>
                          <a:cs typeface="Arial" panose="020B0604020202020204" pitchFamily="34" charset="0"/>
                        </a:rPr>
                        <a:t>event</a:t>
                      </a:r>
                      <a:r>
                        <a:rPr lang="de-DE" sz="1900" b="0" u="none" strike="noStrike" kern="1200" baseline="0" dirty="0">
                          <a:latin typeface="Arial" panose="020B0604020202020204" pitchFamily="34" charset="0"/>
                          <a:cs typeface="Arial" panose="020B0604020202020204" pitchFamily="34" charset="0"/>
                        </a:rPr>
                        <a:t>(s)</a:t>
                      </a:r>
                      <a:endParaRPr lang="en-US" sz="19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p>
                      <a:pPr algn="ctr">
                        <a:lnSpc>
                          <a:spcPct val="100000"/>
                        </a:lnSpc>
                      </a:pPr>
                      <a:r>
                        <a:rPr lang="de-DE" sz="1900" kern="1200" dirty="0">
                          <a:solidFill>
                            <a:schemeClr val="dk1"/>
                          </a:solidFill>
                          <a:latin typeface="Arial" panose="020B0604020202020204" pitchFamily="34" charset="0"/>
                          <a:ea typeface="+mn-ea"/>
                          <a:cs typeface="Arial" panose="020B0604020202020204" pitchFamily="34" charset="0"/>
                        </a:rPr>
                        <a:t>11 (3.3)</a:t>
                      </a:r>
                    </a:p>
                  </a:txBody>
                  <a:tcPr marL="121920" marR="121920" anchor="ctr"/>
                </a:tc>
                <a:tc>
                  <a:txBody>
                    <a:bodyPr/>
                    <a:lstStyle/>
                    <a:p>
                      <a:pPr algn="ctr">
                        <a:lnSpc>
                          <a:spcPct val="100000"/>
                        </a:lnSpc>
                      </a:pPr>
                      <a:r>
                        <a:rPr lang="de-DE" sz="1900" kern="1200" dirty="0">
                          <a:solidFill>
                            <a:schemeClr val="dk1"/>
                          </a:solidFill>
                          <a:latin typeface="Arial" panose="020B0604020202020204" pitchFamily="34" charset="0"/>
                          <a:ea typeface="+mn-ea"/>
                          <a:cs typeface="Arial" panose="020B0604020202020204" pitchFamily="34" charset="0"/>
                        </a:rPr>
                        <a:t>17 (5.1)</a:t>
                      </a:r>
                    </a:p>
                  </a:txBody>
                  <a:tcPr marL="121920" marR="121920" anchor="ctr"/>
                </a:tc>
                <a:extLst>
                  <a:ext uri="{0D108BD9-81ED-4DB2-BD59-A6C34878D82A}">
                    <a16:rowId xmlns:a16="http://schemas.microsoft.com/office/drawing/2014/main" val="1960706638"/>
                  </a:ext>
                </a:extLst>
              </a:tr>
            </a:tbl>
          </a:graphicData>
        </a:graphic>
      </p:graphicFrame>
      <p:sp>
        <p:nvSpPr>
          <p:cNvPr id="4" name="Footer Placeholder 2">
            <a:extLst>
              <a:ext uri="{FF2B5EF4-FFF2-40B4-BE49-F238E27FC236}">
                <a16:creationId xmlns:a16="http://schemas.microsoft.com/office/drawing/2014/main" id="{17F668B4-CE65-4846-BBEC-C527168E1685}"/>
              </a:ext>
            </a:extLst>
          </p:cNvPr>
          <p:cNvSpPr txBox="1">
            <a:spLocks/>
          </p:cNvSpPr>
          <p:nvPr/>
        </p:nvSpPr>
        <p:spPr>
          <a:xfrm>
            <a:off x="450513" y="6146909"/>
            <a:ext cx="10852488" cy="461433"/>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1E55"/>
                </a:solidFill>
                <a:effectLst/>
                <a:uLnTx/>
                <a:uFillTx/>
                <a:latin typeface="Arial" panose="020B0604020202020204" pitchFamily="34" charset="0"/>
                <a:ea typeface="ＭＳ Ｐゴシック" pitchFamily="34" charset="-128"/>
                <a:cs typeface="Arial" panose="020B0604020202020204" pitchFamily="34" charset="0"/>
                <a:sym typeface="Gill Sans" charset="0"/>
              </a:rPr>
              <a:t>Data are n (%) of subjects with ≥1 such adverse event reported over 52 weeks (or until 28 days after last trial drug intake for subjects who discontinued trial drug before week 52).</a:t>
            </a: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ＭＳ Ｐゴシック" pitchFamily="34" charset="-128"/>
                <a:cs typeface="Arial" panose="020B0604020202020204" pitchFamily="34" charset="0"/>
                <a:sym typeface="Gill Sans" charset="0"/>
              </a:rPr>
              <a:t> *Adverse event that was incapacitating or caused an inability to work or perform usual activities.</a:t>
            </a:r>
            <a:r>
              <a:rPr kumimoji="0" lang="de-DE"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ＭＳ Ｐゴシック" pitchFamily="34" charset="-128"/>
                <a:cs typeface="Arial" panose="020B0604020202020204" pitchFamily="34" charset="0"/>
                <a:sym typeface="Gill Sans" charset="0"/>
              </a:rPr>
              <a:t>Adverse event that resulted in death, was life-threatening, resulted in hospitalisation or prolongation of hospitalisation, resulted in persistent or clinically significant disability or incapacity, was a congenital anomaly or birth defect, or was deemed to be serious for any other reason.</a:t>
            </a:r>
          </a:p>
          <a:p>
            <a:pPr marL="0" marR="0" lvl="0" indent="0" algn="l" defTabSz="1219139"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dirty="0">
                <a:ln>
                  <a:noFill/>
                </a:ln>
                <a:solidFill>
                  <a:srgbClr val="001E55"/>
                </a:solidFill>
                <a:effectLst/>
                <a:uLnTx/>
                <a:uFillTx/>
                <a:latin typeface="Arial" panose="020B0604020202020204" pitchFamily="34" charset="0"/>
                <a:ea typeface="ＭＳ Ｐゴシック" pitchFamily="34" charset="-128"/>
                <a:cs typeface="Arial" panose="020B0604020202020204" pitchFamily="34" charset="0"/>
                <a:sym typeface="Gill Sans" charset="0"/>
              </a:rPr>
              <a:t>Flaherty KR et al. N Engl J Med 2019;381:1718-27.</a:t>
            </a:r>
            <a:endPar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ＭＳ Ｐゴシック" pitchFamily="34" charset="-128"/>
              <a:cs typeface="Arial" panose="020B0604020202020204" pitchFamily="34" charset="0"/>
              <a:sym typeface="Gill Sans" charset="0"/>
            </a:endParaRPr>
          </a:p>
        </p:txBody>
      </p:sp>
    </p:spTree>
    <p:extLst>
      <p:ext uri="{BB962C8B-B14F-4D97-AF65-F5344CB8AC3E}">
        <p14:creationId xmlns:p14="http://schemas.microsoft.com/office/powerpoint/2010/main" val="16766731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2800" dirty="0"/>
              <a:t>INBUILD, INPULSIS and SENSCIS: Most frequent adverse events (reported irrespective of causality) over 52 weeks (1/2)</a:t>
            </a:r>
          </a:p>
        </p:txBody>
      </p:sp>
      <p:graphicFrame>
        <p:nvGraphicFramePr>
          <p:cNvPr id="9" name="Content Placeholder 8">
            <a:extLst>
              <a:ext uri="{FF2B5EF4-FFF2-40B4-BE49-F238E27FC236}">
                <a16:creationId xmlns:a16="http://schemas.microsoft.com/office/drawing/2014/main" id="{143E8CE9-3750-40D2-8009-0C0BA5B75BC1}"/>
              </a:ext>
            </a:extLst>
          </p:cNvPr>
          <p:cNvGraphicFramePr>
            <a:graphicFrameLocks noGrp="1"/>
          </p:cNvGraphicFramePr>
          <p:nvPr>
            <p:ph sz="quarter" idx="10"/>
          </p:nvPr>
        </p:nvGraphicFramePr>
        <p:xfrm>
          <a:off x="588963" y="1484315"/>
          <a:ext cx="10980000" cy="4402800"/>
        </p:xfrm>
        <a:graphic>
          <a:graphicData uri="http://schemas.openxmlformats.org/drawingml/2006/table">
            <a:tbl>
              <a:tblPr firstRow="1" bandRow="1">
                <a:tableStyleId>{21E4AEA4-8DFA-4A89-87EB-49C32662AFE0}</a:tableStyleId>
              </a:tblPr>
              <a:tblGrid>
                <a:gridCol w="3139200">
                  <a:extLst>
                    <a:ext uri="{9D8B030D-6E8A-4147-A177-3AD203B41FA5}">
                      <a16:colId xmlns:a16="http://schemas.microsoft.com/office/drawing/2014/main" val="3742115923"/>
                    </a:ext>
                  </a:extLst>
                </a:gridCol>
                <a:gridCol w="1306800">
                  <a:extLst>
                    <a:ext uri="{9D8B030D-6E8A-4147-A177-3AD203B41FA5}">
                      <a16:colId xmlns:a16="http://schemas.microsoft.com/office/drawing/2014/main" val="132523628"/>
                    </a:ext>
                  </a:extLst>
                </a:gridCol>
                <a:gridCol w="1306800">
                  <a:extLst>
                    <a:ext uri="{9D8B030D-6E8A-4147-A177-3AD203B41FA5}">
                      <a16:colId xmlns:a16="http://schemas.microsoft.com/office/drawing/2014/main" val="22710432"/>
                    </a:ext>
                  </a:extLst>
                </a:gridCol>
                <a:gridCol w="1306800">
                  <a:extLst>
                    <a:ext uri="{9D8B030D-6E8A-4147-A177-3AD203B41FA5}">
                      <a16:colId xmlns:a16="http://schemas.microsoft.com/office/drawing/2014/main" val="3014880368"/>
                    </a:ext>
                  </a:extLst>
                </a:gridCol>
                <a:gridCol w="1306800">
                  <a:extLst>
                    <a:ext uri="{9D8B030D-6E8A-4147-A177-3AD203B41FA5}">
                      <a16:colId xmlns:a16="http://schemas.microsoft.com/office/drawing/2014/main" val="224066334"/>
                    </a:ext>
                  </a:extLst>
                </a:gridCol>
                <a:gridCol w="1306800">
                  <a:extLst>
                    <a:ext uri="{9D8B030D-6E8A-4147-A177-3AD203B41FA5}">
                      <a16:colId xmlns:a16="http://schemas.microsoft.com/office/drawing/2014/main" val="555231093"/>
                    </a:ext>
                  </a:extLst>
                </a:gridCol>
                <a:gridCol w="1306800">
                  <a:extLst>
                    <a:ext uri="{9D8B030D-6E8A-4147-A177-3AD203B41FA5}">
                      <a16:colId xmlns:a16="http://schemas.microsoft.com/office/drawing/2014/main" val="3862781967"/>
                    </a:ext>
                  </a:extLst>
                </a:gridCol>
              </a:tblGrid>
              <a:tr h="370840">
                <a:tc rowSpan="2">
                  <a:txBody>
                    <a:bodyPr/>
                    <a:lstStyle/>
                    <a:p>
                      <a:endParaRPr lang="en-GB" sz="1900" b="1" dirty="0">
                        <a:solidFill>
                          <a:schemeClr val="bg1"/>
                        </a:solidFill>
                        <a:latin typeface="Arial" panose="020B0604020202020204" pitchFamily="34" charset="0"/>
                        <a:cs typeface="Arial" panose="020B0604020202020204" pitchFamily="34" charset="0"/>
                      </a:endParaRPr>
                    </a:p>
                  </a:txBody>
                  <a:tcPr marL="122400" marR="1224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1600" b="1" baseline="0" dirty="0">
                          <a:solidFill>
                            <a:schemeClr val="bg1"/>
                          </a:solidFill>
                          <a:latin typeface="Arial" panose="020B0604020202020204" pitchFamily="34" charset="0"/>
                          <a:cs typeface="Arial" panose="020B0604020202020204" pitchFamily="34" charset="0"/>
                        </a:rPr>
                        <a:t>INBUILD </a:t>
                      </a:r>
                      <a:br>
                        <a:rPr lang="en-GB" sz="1600" b="1" baseline="0" dirty="0">
                          <a:solidFill>
                            <a:schemeClr val="bg1"/>
                          </a:solidFill>
                          <a:latin typeface="Arial" panose="020B0604020202020204" pitchFamily="34" charset="0"/>
                          <a:cs typeface="Arial" panose="020B0604020202020204" pitchFamily="34" charset="0"/>
                        </a:rPr>
                      </a:br>
                      <a:r>
                        <a:rPr lang="en-GB" sz="1600" b="1" baseline="0" dirty="0">
                          <a:solidFill>
                            <a:schemeClr val="bg1"/>
                          </a:solidFill>
                          <a:latin typeface="Arial" panose="020B0604020202020204" pitchFamily="34" charset="0"/>
                          <a:cs typeface="Arial" panose="020B0604020202020204" pitchFamily="34" charset="0"/>
                        </a:rPr>
                        <a:t>(overall population)</a:t>
                      </a:r>
                      <a:r>
                        <a:rPr lang="en-GB" sz="1600" b="1" baseline="30000" dirty="0">
                          <a:solidFill>
                            <a:schemeClr val="bg1"/>
                          </a:solidFill>
                          <a:latin typeface="Arial" panose="020B0604020202020204" pitchFamily="34" charset="0"/>
                          <a:cs typeface="Arial" panose="020B0604020202020204" pitchFamily="34" charset="0"/>
                        </a:rPr>
                        <a:t>1</a:t>
                      </a:r>
                    </a:p>
                  </a:txBody>
                  <a:tcPr marL="132965" marR="1329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600" b="1" baseline="30000" dirty="0">
                        <a:solidFill>
                          <a:schemeClr val="bg1"/>
                        </a:solidFill>
                        <a:latin typeface="Arial" panose="020B0604020202020204" pitchFamily="34" charset="0"/>
                        <a:cs typeface="Arial" panose="020B0604020202020204" pitchFamily="34" charset="0"/>
                      </a:endParaRPr>
                    </a:p>
                  </a:txBody>
                  <a:tcPr marL="132965" marR="132965" anchor="ctr"/>
                </a:tc>
                <a:tc gridSpan="2">
                  <a:txBody>
                    <a:bodyPr/>
                    <a:lstStyle/>
                    <a:p>
                      <a:pPr algn="ctr"/>
                      <a:r>
                        <a:rPr lang="en-GB" sz="1600" b="1" dirty="0">
                          <a:solidFill>
                            <a:schemeClr val="bg1"/>
                          </a:solidFill>
                          <a:latin typeface="Arial" panose="020B0604020202020204" pitchFamily="34" charset="0"/>
                          <a:cs typeface="Arial" panose="020B0604020202020204" pitchFamily="34" charset="0"/>
                        </a:rPr>
                        <a:t>INPULSIS </a:t>
                      </a:r>
                      <a:br>
                        <a:rPr lang="en-GB" sz="1600" b="1" dirty="0">
                          <a:solidFill>
                            <a:schemeClr val="bg1"/>
                          </a:solidFill>
                          <a:latin typeface="Arial" panose="020B0604020202020204" pitchFamily="34" charset="0"/>
                          <a:cs typeface="Arial" panose="020B0604020202020204" pitchFamily="34" charset="0"/>
                        </a:rPr>
                      </a:br>
                      <a:r>
                        <a:rPr lang="en-GB" sz="1600" b="1" dirty="0">
                          <a:solidFill>
                            <a:schemeClr val="bg1"/>
                          </a:solidFill>
                          <a:latin typeface="Arial" panose="020B0604020202020204" pitchFamily="34" charset="0"/>
                          <a:cs typeface="Arial" panose="020B0604020202020204" pitchFamily="34" charset="0"/>
                        </a:rPr>
                        <a:t>(pooled population)</a:t>
                      </a:r>
                      <a:r>
                        <a:rPr lang="en-GB" sz="1600" b="1" baseline="30000" dirty="0">
                          <a:solidFill>
                            <a:schemeClr val="bg1"/>
                          </a:solidFill>
                          <a:latin typeface="Arial" panose="020B0604020202020204" pitchFamily="34" charset="0"/>
                          <a:cs typeface="Arial" panose="020B0604020202020204" pitchFamily="34" charset="0"/>
                        </a:rPr>
                        <a:t>2</a:t>
                      </a:r>
                    </a:p>
                  </a:txBody>
                  <a:tcPr marL="132965" marR="1329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400" b="1" dirty="0">
                        <a:solidFill>
                          <a:schemeClr val="bg1"/>
                        </a:solidFill>
                        <a:latin typeface="Arial" panose="020B0604020202020204" pitchFamily="34" charset="0"/>
                        <a:cs typeface="Arial" panose="020B0604020202020204" pitchFamily="34" charset="0"/>
                      </a:endParaRPr>
                    </a:p>
                  </a:txBody>
                  <a:tcPr marL="99724" marR="99724" marT="34290" marB="34290"/>
                </a:tc>
                <a:tc gridSpan="2">
                  <a:txBody>
                    <a:bodyPr/>
                    <a:lstStyle/>
                    <a:p>
                      <a:pPr algn="ctr"/>
                      <a:r>
                        <a:rPr lang="en-GB" sz="1600" b="1" dirty="0">
                          <a:solidFill>
                            <a:schemeClr val="bg1"/>
                          </a:solidFill>
                          <a:latin typeface="Arial" panose="020B0604020202020204" pitchFamily="34" charset="0"/>
                          <a:cs typeface="Arial" panose="020B0604020202020204" pitchFamily="34" charset="0"/>
                        </a:rPr>
                        <a:t>SENSCIS</a:t>
                      </a:r>
                      <a:r>
                        <a:rPr lang="en-GB" sz="1600" b="1" baseline="30000" dirty="0">
                          <a:solidFill>
                            <a:schemeClr val="bg1"/>
                          </a:solidFill>
                          <a:latin typeface="Arial" panose="020B0604020202020204" pitchFamily="34" charset="0"/>
                          <a:cs typeface="Arial" panose="020B0604020202020204" pitchFamily="34" charset="0"/>
                        </a:rPr>
                        <a:t>3</a:t>
                      </a:r>
                    </a:p>
                  </a:txBody>
                  <a:tcPr marL="132965" marR="1329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400" b="1" dirty="0">
                        <a:solidFill>
                          <a:schemeClr val="bg1"/>
                        </a:solidFill>
                        <a:latin typeface="Arial" panose="020B0604020202020204" pitchFamily="34" charset="0"/>
                        <a:cs typeface="Arial" panose="020B0604020202020204" pitchFamily="34" charset="0"/>
                      </a:endParaRPr>
                    </a:p>
                  </a:txBody>
                  <a:tcPr marL="99724" marR="99724" marT="34290" marB="34290"/>
                </a:tc>
                <a:extLst>
                  <a:ext uri="{0D108BD9-81ED-4DB2-BD59-A6C34878D82A}">
                    <a16:rowId xmlns:a16="http://schemas.microsoft.com/office/drawing/2014/main" val="1427386036"/>
                  </a:ext>
                </a:extLst>
              </a:tr>
              <a:tr h="370840">
                <a:tc vMerge="1">
                  <a:txBody>
                    <a:bodyPr/>
                    <a:lstStyle/>
                    <a:p>
                      <a:endParaRPr lang="en-GB" sz="1900" b="1" dirty="0">
                        <a:solidFill>
                          <a:schemeClr val="bg1"/>
                        </a:solidFill>
                        <a:latin typeface="Arial" panose="020B0604020202020204" pitchFamily="34" charset="0"/>
                        <a:cs typeface="Arial" panose="020B0604020202020204" pitchFamily="34" charset="0"/>
                      </a:endParaRPr>
                    </a:p>
                  </a:txBody>
                  <a:tcPr marL="122400" marR="122400">
                    <a:solidFill>
                      <a:schemeClr val="accent2"/>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Nintedanib</a:t>
                      </a:r>
                      <a:br>
                        <a:rPr lang="en-GB" sz="1600" b="1" dirty="0">
                          <a:solidFill>
                            <a:schemeClr val="bg1"/>
                          </a:solidFill>
                          <a:latin typeface="Arial" panose="020B0604020202020204" pitchFamily="34" charset="0"/>
                          <a:cs typeface="Arial" panose="020B0604020202020204" pitchFamily="34" charset="0"/>
                        </a:rPr>
                      </a:br>
                      <a:r>
                        <a:rPr lang="en-GB" sz="1600" b="1" dirty="0">
                          <a:solidFill>
                            <a:schemeClr val="bg1"/>
                          </a:solidFill>
                          <a:latin typeface="Arial" panose="020B0604020202020204" pitchFamily="34" charset="0"/>
                          <a:cs typeface="Arial" panose="020B0604020202020204" pitchFamily="34" charset="0"/>
                        </a:rPr>
                        <a:t>(n=332)</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Placebo (n=331)</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eaLnBrk="0" hangingPunct="0">
                        <a:lnSpc>
                          <a:spcPts val="2400"/>
                        </a:lnSpc>
                        <a:spcBef>
                          <a:spcPts val="200"/>
                        </a:spcBef>
                        <a:spcAft>
                          <a:spcPts val="600"/>
                        </a:spcAft>
                        <a:buFont typeface="Arial" pitchFamily="34" charset="0"/>
                        <a:defRPr>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defRPr sz="1600">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defRPr sz="14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defRPr sz="12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600" b="1" kern="1200" dirty="0" err="1">
                          <a:solidFill>
                            <a:schemeClr val="bg1"/>
                          </a:solidFill>
                          <a:latin typeface="Arial" panose="020B0604020202020204" pitchFamily="34" charset="0"/>
                          <a:ea typeface="+mn-ea"/>
                          <a:cs typeface="Arial" panose="020B0604020202020204" pitchFamily="34" charset="0"/>
                        </a:rPr>
                        <a:t>Nintedanib</a:t>
                      </a:r>
                      <a:br>
                        <a:rPr lang="en-US" altLang="en-US" sz="1600" b="1" kern="1200" dirty="0">
                          <a:solidFill>
                            <a:schemeClr val="bg1"/>
                          </a:solidFill>
                          <a:latin typeface="Arial" panose="020B0604020202020204" pitchFamily="34" charset="0"/>
                          <a:ea typeface="+mn-ea"/>
                          <a:cs typeface="Arial" panose="020B0604020202020204" pitchFamily="34" charset="0"/>
                        </a:rPr>
                      </a:br>
                      <a:r>
                        <a:rPr lang="en-US" altLang="en-US" sz="1600" b="1" kern="1200" dirty="0">
                          <a:solidFill>
                            <a:schemeClr val="bg1"/>
                          </a:solidFill>
                          <a:latin typeface="Arial" panose="020B0604020202020204" pitchFamily="34" charset="0"/>
                          <a:ea typeface="+mn-ea"/>
                          <a:cs typeface="Arial" panose="020B0604020202020204" pitchFamily="34" charset="0"/>
                        </a:rPr>
                        <a:t>(n=638)</a:t>
                      </a:r>
                    </a:p>
                  </a:txBody>
                  <a:tcPr marL="0" marR="0" marT="48000" marB="4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eaLnBrk="0" hangingPunct="0">
                        <a:lnSpc>
                          <a:spcPts val="2400"/>
                        </a:lnSpc>
                        <a:spcBef>
                          <a:spcPts val="200"/>
                        </a:spcBef>
                        <a:spcAft>
                          <a:spcPts val="600"/>
                        </a:spcAft>
                        <a:buFont typeface="Arial" pitchFamily="34" charset="0"/>
                        <a:defRPr>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defRPr sz="1600">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defRPr sz="14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defRPr sz="12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600" b="1" kern="1200" dirty="0">
                          <a:solidFill>
                            <a:schemeClr val="bg1"/>
                          </a:solidFill>
                          <a:latin typeface="Arial" panose="020B0604020202020204" pitchFamily="34" charset="0"/>
                          <a:ea typeface="+mn-ea"/>
                          <a:cs typeface="Arial" panose="020B0604020202020204" pitchFamily="34" charset="0"/>
                        </a:rPr>
                        <a:t>Placebo </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600" b="1" kern="1200" dirty="0">
                          <a:solidFill>
                            <a:schemeClr val="bg1"/>
                          </a:solidFill>
                          <a:latin typeface="Arial" panose="020B0604020202020204" pitchFamily="34" charset="0"/>
                          <a:ea typeface="+mn-ea"/>
                          <a:cs typeface="Arial" panose="020B0604020202020204" pitchFamily="34" charset="0"/>
                        </a:rPr>
                        <a:t>(n=423)</a:t>
                      </a:r>
                    </a:p>
                  </a:txBody>
                  <a:tcPr marL="0" marR="0" marT="48000" marB="4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Nintedanib </a:t>
                      </a:r>
                      <a:br>
                        <a:rPr lang="en-GB" sz="1600" b="1" dirty="0">
                          <a:solidFill>
                            <a:schemeClr val="bg1"/>
                          </a:solidFill>
                          <a:latin typeface="Arial" panose="020B0604020202020204" pitchFamily="34" charset="0"/>
                          <a:cs typeface="Arial" panose="020B0604020202020204" pitchFamily="34" charset="0"/>
                        </a:rPr>
                      </a:br>
                      <a:r>
                        <a:rPr lang="en-GB" sz="1600" b="1" dirty="0">
                          <a:solidFill>
                            <a:schemeClr val="bg1"/>
                          </a:solidFill>
                          <a:latin typeface="Arial" panose="020B0604020202020204" pitchFamily="34" charset="0"/>
                          <a:cs typeface="Arial" panose="020B0604020202020204" pitchFamily="34" charset="0"/>
                        </a:rPr>
                        <a:t>(n=288)</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Placebo</a:t>
                      </a:r>
                      <a:br>
                        <a:rPr lang="en-GB" sz="1600" b="1" dirty="0">
                          <a:solidFill>
                            <a:schemeClr val="bg1"/>
                          </a:solidFill>
                          <a:latin typeface="Arial" panose="020B0604020202020204" pitchFamily="34" charset="0"/>
                          <a:cs typeface="Arial" panose="020B0604020202020204" pitchFamily="34" charset="0"/>
                        </a:rPr>
                      </a:br>
                      <a:r>
                        <a:rPr lang="en-GB" sz="1600" b="1" dirty="0">
                          <a:solidFill>
                            <a:schemeClr val="bg1"/>
                          </a:solidFill>
                          <a:latin typeface="Arial" panose="020B0604020202020204" pitchFamily="34" charset="0"/>
                          <a:cs typeface="Arial" panose="020B0604020202020204" pitchFamily="34" charset="0"/>
                        </a:rPr>
                        <a:t>(n=288)</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84399239"/>
                  </a:ext>
                </a:extLst>
              </a:tr>
              <a:tr h="360000">
                <a:tc>
                  <a:txBody>
                    <a:bodyPr/>
                    <a:lstStyle/>
                    <a:p>
                      <a:pPr marL="0" indent="0">
                        <a:lnSpc>
                          <a:spcPct val="100000"/>
                        </a:lnSpc>
                      </a:pPr>
                      <a:r>
                        <a:rPr lang="en-GB" sz="1600" dirty="0">
                          <a:latin typeface="Arial" panose="020B0604020202020204" pitchFamily="34" charset="0"/>
                          <a:cs typeface="Arial" panose="020B0604020202020204" pitchFamily="34" charset="0"/>
                        </a:rPr>
                        <a:t>Diarrhoea </a:t>
                      </a:r>
                    </a:p>
                  </a:txBody>
                  <a:tcPr marL="122400" marR="122400" marT="36000" marB="36000" anchor="ctr">
                    <a:lnT w="12700" cap="flat" cmpd="sng" algn="ctr">
                      <a:solidFill>
                        <a:schemeClr val="bg1"/>
                      </a:solidFill>
                      <a:prstDash val="solid"/>
                      <a:round/>
                      <a:headEnd type="none" w="med" len="med"/>
                      <a:tailEnd type="none" w="med" len="med"/>
                    </a:lnT>
                  </a:tcPr>
                </a:tc>
                <a:tc>
                  <a:txBody>
                    <a:bodyPr/>
                    <a:lstStyle/>
                    <a:p>
                      <a:pPr algn="ctr">
                        <a:lnSpc>
                          <a:spcPct val="100000"/>
                        </a:lnSpc>
                        <a:spcBef>
                          <a:spcPts val="0"/>
                        </a:spcBef>
                      </a:pPr>
                      <a:r>
                        <a:rPr lang="en-US" sz="1600" dirty="0">
                          <a:latin typeface="Arial" panose="020B0604020202020204" pitchFamily="34" charset="0"/>
                          <a:cs typeface="Arial" panose="020B0604020202020204" pitchFamily="34" charset="0"/>
                        </a:rPr>
                        <a:t>222 (66.9)</a:t>
                      </a:r>
                    </a:p>
                  </a:txBody>
                  <a:tcPr marL="0" marR="0" marT="48000" marB="48000" anchor="ctr">
                    <a:lnT w="12700" cap="flat" cmpd="sng" algn="ctr">
                      <a:solidFill>
                        <a:schemeClr val="bg1"/>
                      </a:solidFill>
                      <a:prstDash val="solid"/>
                      <a:round/>
                      <a:headEnd type="none" w="med" len="med"/>
                      <a:tailEnd type="none" w="med" len="med"/>
                    </a:lnT>
                  </a:tcPr>
                </a:tc>
                <a:tc>
                  <a:txBody>
                    <a:bodyPr/>
                    <a:lstStyle/>
                    <a:p>
                      <a:pPr algn="ctr">
                        <a:lnSpc>
                          <a:spcPct val="100000"/>
                        </a:lnSpc>
                        <a:spcBef>
                          <a:spcPts val="0"/>
                        </a:spcBef>
                      </a:pPr>
                      <a:r>
                        <a:rPr lang="en-US" sz="1600" dirty="0">
                          <a:latin typeface="Arial" panose="020B0604020202020204" pitchFamily="34" charset="0"/>
                          <a:cs typeface="Arial" panose="020B0604020202020204" pitchFamily="34" charset="0"/>
                        </a:rPr>
                        <a:t>79 (23.9)</a:t>
                      </a:r>
                    </a:p>
                  </a:txBody>
                  <a:tcPr marL="0" marR="0" marT="48000" marB="4800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GB" sz="1600" dirty="0">
                          <a:latin typeface="Arial" panose="020B0604020202020204" pitchFamily="34" charset="0"/>
                          <a:cs typeface="Arial" panose="020B0604020202020204" pitchFamily="34" charset="0"/>
                        </a:rPr>
                        <a:t>398 (62.4)</a:t>
                      </a:r>
                    </a:p>
                  </a:txBody>
                  <a:tcPr marL="0" marR="0" marT="36000" marB="3600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GB" sz="1600" dirty="0">
                          <a:latin typeface="Arial" panose="020B0604020202020204" pitchFamily="34" charset="0"/>
                          <a:cs typeface="Arial" panose="020B0604020202020204" pitchFamily="34" charset="0"/>
                        </a:rPr>
                        <a:t>78 (18.4)</a:t>
                      </a:r>
                    </a:p>
                  </a:txBody>
                  <a:tcPr marL="0" marR="0" marT="36000" marB="36000" anchor="ctr">
                    <a:lnT w="12700" cap="flat" cmpd="sng" algn="ctr">
                      <a:solidFill>
                        <a:schemeClr val="bg1"/>
                      </a:solidFill>
                      <a:prstDash val="solid"/>
                      <a:round/>
                      <a:headEnd type="none" w="med" len="med"/>
                      <a:tailEnd type="none" w="med" len="med"/>
                    </a:lnT>
                  </a:tcPr>
                </a:tc>
                <a:tc>
                  <a:txBody>
                    <a:bodyPr/>
                    <a:lstStyle/>
                    <a:p>
                      <a:pPr algn="ctr">
                        <a:lnSpc>
                          <a:spcPct val="100000"/>
                        </a:lnSpc>
                        <a:spcBef>
                          <a:spcPts val="0"/>
                        </a:spcBef>
                      </a:pPr>
                      <a:r>
                        <a:rPr lang="en-US" sz="1600" dirty="0">
                          <a:latin typeface="Arial" panose="020B0604020202020204" pitchFamily="34" charset="0"/>
                          <a:cs typeface="Arial" panose="020B0604020202020204" pitchFamily="34" charset="0"/>
                        </a:rPr>
                        <a:t>218 (75.7)</a:t>
                      </a:r>
                    </a:p>
                  </a:txBody>
                  <a:tcPr marL="0" marR="0" marT="36000" marB="36000" anchor="ctr">
                    <a:lnT w="12700" cap="flat" cmpd="sng" algn="ctr">
                      <a:solidFill>
                        <a:schemeClr val="bg1"/>
                      </a:solidFill>
                      <a:prstDash val="solid"/>
                      <a:round/>
                      <a:headEnd type="none" w="med" len="med"/>
                      <a:tailEnd type="none" w="med" len="med"/>
                    </a:lnT>
                  </a:tcPr>
                </a:tc>
                <a:tc>
                  <a:txBody>
                    <a:bodyPr/>
                    <a:lstStyle/>
                    <a:p>
                      <a:pPr algn="ctr">
                        <a:lnSpc>
                          <a:spcPct val="100000"/>
                        </a:lnSpc>
                        <a:spcBef>
                          <a:spcPts val="0"/>
                        </a:spcBef>
                      </a:pPr>
                      <a:r>
                        <a:rPr lang="en-US" sz="1600" dirty="0">
                          <a:latin typeface="Arial" panose="020B0604020202020204" pitchFamily="34" charset="0"/>
                          <a:cs typeface="Arial" panose="020B0604020202020204" pitchFamily="34" charset="0"/>
                        </a:rPr>
                        <a:t>91 (31.6)</a:t>
                      </a:r>
                    </a:p>
                  </a:txBody>
                  <a:tcPr marL="0" marR="0" marT="36000" marB="3600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143401669"/>
                  </a:ext>
                </a:extLst>
              </a:tr>
              <a:tr h="360000">
                <a:tc>
                  <a:txBody>
                    <a:bodyPr/>
                    <a:lstStyle/>
                    <a:p>
                      <a:pPr marL="0" indent="0">
                        <a:lnSpc>
                          <a:spcPct val="100000"/>
                        </a:lnSpc>
                      </a:pPr>
                      <a:r>
                        <a:rPr lang="en-GB" sz="1600" dirty="0">
                          <a:latin typeface="Arial" panose="020B0604020202020204" pitchFamily="34" charset="0"/>
                          <a:cs typeface="Arial" panose="020B0604020202020204" pitchFamily="34" charset="0"/>
                        </a:rPr>
                        <a:t>Nausea</a:t>
                      </a:r>
                    </a:p>
                  </a:txBody>
                  <a:tcPr marL="122400" marR="122400" marT="36000" marB="36000" anchor="ctr"/>
                </a:tc>
                <a:tc>
                  <a:txBody>
                    <a:bodyPr/>
                    <a:lstStyle/>
                    <a:p>
                      <a:pPr algn="ctr">
                        <a:lnSpc>
                          <a:spcPct val="100000"/>
                        </a:lnSpc>
                        <a:spcBef>
                          <a:spcPts val="0"/>
                        </a:spcBef>
                      </a:pPr>
                      <a:r>
                        <a:rPr lang="en-US" sz="1600" dirty="0">
                          <a:latin typeface="Arial" panose="020B0604020202020204" pitchFamily="34" charset="0"/>
                          <a:cs typeface="Arial" panose="020B0604020202020204" pitchFamily="34" charset="0"/>
                        </a:rPr>
                        <a:t>96 (28.9)</a:t>
                      </a:r>
                    </a:p>
                  </a:txBody>
                  <a:tcPr marL="0" marR="0" marT="48000" marB="48000" anchor="ctr"/>
                </a:tc>
                <a:tc>
                  <a:txBody>
                    <a:bodyPr/>
                    <a:lstStyle/>
                    <a:p>
                      <a:pPr algn="ctr">
                        <a:lnSpc>
                          <a:spcPct val="100000"/>
                        </a:lnSpc>
                        <a:spcBef>
                          <a:spcPts val="0"/>
                        </a:spcBef>
                      </a:pPr>
                      <a:r>
                        <a:rPr lang="en-US" sz="1600" dirty="0">
                          <a:latin typeface="Arial" panose="020B0604020202020204" pitchFamily="34" charset="0"/>
                          <a:cs typeface="Arial" panose="020B0604020202020204" pitchFamily="34" charset="0"/>
                        </a:rPr>
                        <a:t>31 (9.4)</a:t>
                      </a:r>
                    </a:p>
                  </a:txBody>
                  <a:tcPr marL="0" marR="0" marT="48000" marB="48000" anchor="ctr"/>
                </a:tc>
                <a:tc>
                  <a:txBody>
                    <a:bodyPr/>
                    <a:lstStyle/>
                    <a:p>
                      <a:pPr algn="ctr">
                        <a:lnSpc>
                          <a:spcPct val="100000"/>
                        </a:lnSpc>
                      </a:pPr>
                      <a:r>
                        <a:rPr lang="en-GB" sz="1600" dirty="0">
                          <a:latin typeface="Arial" panose="020B0604020202020204" pitchFamily="34" charset="0"/>
                          <a:cs typeface="Arial" panose="020B0604020202020204" pitchFamily="34" charset="0"/>
                        </a:rPr>
                        <a:t>156 (24.5)</a:t>
                      </a:r>
                    </a:p>
                  </a:txBody>
                  <a:tcPr marL="0" marR="0" marT="36000" marB="36000" anchor="ctr"/>
                </a:tc>
                <a:tc>
                  <a:txBody>
                    <a:bodyPr/>
                    <a:lstStyle/>
                    <a:p>
                      <a:pPr algn="ctr">
                        <a:lnSpc>
                          <a:spcPct val="100000"/>
                        </a:lnSpc>
                      </a:pPr>
                      <a:r>
                        <a:rPr lang="en-GB" sz="1600" dirty="0">
                          <a:latin typeface="Arial" panose="020B0604020202020204" pitchFamily="34" charset="0"/>
                          <a:cs typeface="Arial" panose="020B0604020202020204" pitchFamily="34" charset="0"/>
                        </a:rPr>
                        <a:t>28 (6.6)</a:t>
                      </a:r>
                    </a:p>
                  </a:txBody>
                  <a:tcPr marL="0" marR="0" marT="36000" marB="36000" anchor="ctr"/>
                </a:tc>
                <a:tc>
                  <a:txBody>
                    <a:bodyPr/>
                    <a:lstStyle/>
                    <a:p>
                      <a:pPr algn="ctr">
                        <a:lnSpc>
                          <a:spcPct val="100000"/>
                        </a:lnSpc>
                        <a:spcBef>
                          <a:spcPts val="0"/>
                        </a:spcBef>
                      </a:pPr>
                      <a:r>
                        <a:rPr lang="en-US" sz="1600" dirty="0">
                          <a:latin typeface="Arial" panose="020B0604020202020204" pitchFamily="34" charset="0"/>
                          <a:cs typeface="Arial" panose="020B0604020202020204" pitchFamily="34" charset="0"/>
                        </a:rPr>
                        <a:t>91 (31.6)</a:t>
                      </a:r>
                    </a:p>
                  </a:txBody>
                  <a:tcPr marL="0" marR="0" marT="36000" marB="36000" anchor="ctr"/>
                </a:tc>
                <a:tc>
                  <a:txBody>
                    <a:bodyPr/>
                    <a:lstStyle/>
                    <a:p>
                      <a:pPr algn="ctr">
                        <a:lnSpc>
                          <a:spcPct val="100000"/>
                        </a:lnSpc>
                        <a:spcBef>
                          <a:spcPts val="0"/>
                        </a:spcBef>
                      </a:pPr>
                      <a:r>
                        <a:rPr lang="en-US" sz="1600" dirty="0">
                          <a:latin typeface="Arial" panose="020B0604020202020204" pitchFamily="34" charset="0"/>
                          <a:cs typeface="Arial" panose="020B0604020202020204" pitchFamily="34" charset="0"/>
                        </a:rPr>
                        <a:t>39 (13.5)</a:t>
                      </a:r>
                    </a:p>
                  </a:txBody>
                  <a:tcPr marL="0" marR="0" marT="36000" marB="36000" anchor="ctr"/>
                </a:tc>
                <a:extLst>
                  <a:ext uri="{0D108BD9-81ED-4DB2-BD59-A6C34878D82A}">
                    <a16:rowId xmlns:a16="http://schemas.microsoft.com/office/drawing/2014/main" val="1727586719"/>
                  </a:ext>
                </a:extLst>
              </a:tr>
              <a:tr h="360000">
                <a:tc>
                  <a:txBody>
                    <a:bodyPr/>
                    <a:lstStyle/>
                    <a:p>
                      <a:pPr marL="0" marR="0" lvl="0" indent="0" algn="l" defTabSz="609443"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Arial" panose="020B0604020202020204" pitchFamily="34" charset="0"/>
                          <a:ea typeface="+mn-ea"/>
                          <a:cs typeface="Arial" panose="020B0604020202020204" pitchFamily="34" charset="0"/>
                        </a:rPr>
                        <a:t>Bronchitis</a:t>
                      </a:r>
                    </a:p>
                  </a:txBody>
                  <a:tcPr marL="122400" marR="1224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41 (12.3)</a:t>
                      </a:r>
                    </a:p>
                  </a:txBody>
                  <a:tcPr marL="0" marR="0" anchor="ctr"/>
                </a:tc>
                <a:tc>
                  <a:txBody>
                    <a:bodyPr/>
                    <a:lstStyle/>
                    <a:p>
                      <a:pPr algn="ctr">
                        <a:lnSpc>
                          <a:spcPct val="100000"/>
                        </a:lnSpc>
                        <a:spcBef>
                          <a:spcPts val="0"/>
                        </a:spcBef>
                      </a:pPr>
                      <a:r>
                        <a:rPr lang="en-US" sz="1600" dirty="0">
                          <a:latin typeface="Arial" panose="020B0604020202020204" pitchFamily="34" charset="0"/>
                          <a:cs typeface="Arial" panose="020B0604020202020204" pitchFamily="34" charset="0"/>
                        </a:rPr>
                        <a:t>47 (14.2)</a:t>
                      </a:r>
                      <a:endParaRPr lang="en-US" sz="1600" dirty="0">
                        <a:solidFill>
                          <a:srgbClr val="FF0000"/>
                        </a:solidFill>
                        <a:latin typeface="Arial" panose="020B0604020202020204" pitchFamily="34" charset="0"/>
                        <a:cs typeface="Arial" panose="020B0604020202020204" pitchFamily="34" charset="0"/>
                      </a:endParaRPr>
                    </a:p>
                  </a:txBody>
                  <a:tcPr marL="0" marR="0" anchor="ctr"/>
                </a:tc>
                <a:tc>
                  <a:txBody>
                    <a:bodyPr/>
                    <a:lstStyle/>
                    <a:p>
                      <a:pPr algn="ctr">
                        <a:lnSpc>
                          <a:spcPct val="100000"/>
                        </a:lnSpc>
                      </a:pPr>
                      <a:r>
                        <a:rPr lang="en-GB" sz="1600" kern="1200" dirty="0">
                          <a:solidFill>
                            <a:schemeClr val="tx1"/>
                          </a:solidFill>
                          <a:latin typeface="Arial" panose="020B0604020202020204" pitchFamily="34" charset="0"/>
                          <a:ea typeface="+mn-ea"/>
                          <a:cs typeface="Arial" panose="020B0604020202020204" pitchFamily="34" charset="0"/>
                        </a:rPr>
                        <a:t>67 (10.5)</a:t>
                      </a:r>
                    </a:p>
                  </a:txBody>
                  <a:tcPr marL="0" marR="0" marT="48000" marB="48000" anchor="ctr"/>
                </a:tc>
                <a:tc>
                  <a:txBody>
                    <a:bodyPr/>
                    <a:lstStyle/>
                    <a:p>
                      <a:pPr algn="ctr">
                        <a:lnSpc>
                          <a:spcPct val="100000"/>
                        </a:lnSpc>
                      </a:pPr>
                      <a:r>
                        <a:rPr lang="en-GB" sz="1600" dirty="0">
                          <a:solidFill>
                            <a:schemeClr val="tx1"/>
                          </a:solidFill>
                          <a:latin typeface="Arial" panose="020B0604020202020204" pitchFamily="34" charset="0"/>
                          <a:cs typeface="Arial" panose="020B0604020202020204" pitchFamily="34" charset="0"/>
                        </a:rPr>
                        <a:t>45 (10.6)</a:t>
                      </a:r>
                    </a:p>
                  </a:txBody>
                  <a:tcPr marL="0" marR="0" marT="48000" marB="48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16 (5.6)</a:t>
                      </a:r>
                    </a:p>
                  </a:txBody>
                  <a:tcPr marL="0" marR="0" marT="48000" marB="48000" anchor="ctr"/>
                </a:tc>
                <a:tc>
                  <a:txBody>
                    <a:bodyPr/>
                    <a:lstStyle/>
                    <a:p>
                      <a:pPr algn="ctr">
                        <a:lnSpc>
                          <a:spcPct val="100000"/>
                        </a:lnSpc>
                        <a:spcBef>
                          <a:spcPts val="0"/>
                        </a:spcBef>
                      </a:pPr>
                      <a:r>
                        <a:rPr lang="en-US" sz="1600" kern="1200" dirty="0">
                          <a:solidFill>
                            <a:schemeClr val="tx1"/>
                          </a:solidFill>
                          <a:latin typeface="Arial" panose="020B0604020202020204" pitchFamily="34" charset="0"/>
                          <a:ea typeface="+mn-ea"/>
                          <a:cs typeface="Arial" panose="020B0604020202020204" pitchFamily="34" charset="0"/>
                        </a:rPr>
                        <a:t>24 (8.3)</a:t>
                      </a:r>
                    </a:p>
                  </a:txBody>
                  <a:tcPr marL="0" marR="0" marT="48000" marB="48000" anchor="ctr"/>
                </a:tc>
                <a:extLst>
                  <a:ext uri="{0D108BD9-81ED-4DB2-BD59-A6C34878D82A}">
                    <a16:rowId xmlns:a16="http://schemas.microsoft.com/office/drawing/2014/main" val="462052908"/>
                  </a:ext>
                </a:extLst>
              </a:tr>
              <a:tr h="360000">
                <a:tc>
                  <a: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Arial" panose="020B0604020202020204" pitchFamily="34" charset="0"/>
                          <a:ea typeface="+mn-ea"/>
                          <a:cs typeface="Arial" panose="020B0604020202020204" pitchFamily="34" charset="0"/>
                        </a:rPr>
                        <a:t>Dyspnoea </a:t>
                      </a:r>
                    </a:p>
                  </a:txBody>
                  <a:tcPr marL="122400" marR="122400" marT="36000" marB="36000" anchor="ctr"/>
                </a:tc>
                <a:tc>
                  <a:txBody>
                    <a:bodyPr/>
                    <a:lstStyle/>
                    <a:p>
                      <a:pPr marL="0" marR="0" indent="0" algn="ctr" defTabSz="457118"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36 (10.8)</a:t>
                      </a:r>
                    </a:p>
                  </a:txBody>
                  <a:tcPr marL="0" marR="0" anchor="ctr"/>
                </a:tc>
                <a:tc>
                  <a:txBody>
                    <a:bodyPr/>
                    <a:lstStyle/>
                    <a:p>
                      <a:pPr marL="0" indent="0" algn="ctr" defTabSz="457118" rtl="0" eaLnBrk="1" latinLnBrk="0" hangingPunct="1">
                        <a:lnSpc>
                          <a:spcPct val="100000"/>
                        </a:lnSpc>
                        <a:spcBef>
                          <a:spcPts val="0"/>
                        </a:spcBef>
                      </a:pPr>
                      <a:r>
                        <a:rPr lang="en-US" sz="1600" kern="1200" dirty="0">
                          <a:solidFill>
                            <a:schemeClr val="dk1"/>
                          </a:solidFill>
                          <a:latin typeface="Arial" panose="020B0604020202020204" pitchFamily="34" charset="0"/>
                          <a:ea typeface="+mn-ea"/>
                          <a:cs typeface="Arial" panose="020B0604020202020204" pitchFamily="34" charset="0"/>
                        </a:rPr>
                        <a:t>44 (13.3)</a:t>
                      </a:r>
                      <a:endParaRPr lang="en-US" sz="1600" kern="1200" dirty="0">
                        <a:solidFill>
                          <a:srgbClr val="FF0000"/>
                        </a:solidFill>
                        <a:latin typeface="Arial" panose="020B0604020202020204" pitchFamily="34" charset="0"/>
                        <a:ea typeface="+mn-ea"/>
                        <a:cs typeface="Arial" panose="020B0604020202020204" pitchFamily="34" charset="0"/>
                      </a:endParaRPr>
                    </a:p>
                  </a:txBody>
                  <a:tcPr marL="0" marR="0" anchor="ctr"/>
                </a:tc>
                <a:tc>
                  <a:txBody>
                    <a:bodyPr/>
                    <a:lstStyle/>
                    <a:p>
                      <a:pPr algn="ctr">
                        <a:lnSpc>
                          <a:spcPct val="100000"/>
                        </a:lnSpc>
                      </a:pPr>
                      <a:r>
                        <a:rPr lang="en-GB" sz="1600" kern="1200" dirty="0">
                          <a:solidFill>
                            <a:schemeClr val="tx1"/>
                          </a:solidFill>
                          <a:latin typeface="Arial" panose="020B0604020202020204" pitchFamily="34" charset="0"/>
                          <a:ea typeface="+mn-ea"/>
                          <a:cs typeface="Arial" panose="020B0604020202020204" pitchFamily="34" charset="0"/>
                        </a:rPr>
                        <a:t>49 (7.7)</a:t>
                      </a:r>
                    </a:p>
                  </a:txBody>
                  <a:tcPr marL="0" marR="0" marT="48000" marB="48000" anchor="ctr"/>
                </a:tc>
                <a:tc>
                  <a:txBody>
                    <a:bodyPr/>
                    <a:lstStyle/>
                    <a:p>
                      <a:pPr algn="ctr">
                        <a:lnSpc>
                          <a:spcPct val="100000"/>
                        </a:lnSpc>
                      </a:pPr>
                      <a:r>
                        <a:rPr lang="en-GB" sz="1600" kern="1200" dirty="0">
                          <a:solidFill>
                            <a:schemeClr val="tx1"/>
                          </a:solidFill>
                          <a:latin typeface="Arial" panose="020B0604020202020204" pitchFamily="34" charset="0"/>
                          <a:ea typeface="+mn-ea"/>
                          <a:cs typeface="Arial" panose="020B0604020202020204" pitchFamily="34" charset="0"/>
                        </a:rPr>
                        <a:t>48 (11.3)</a:t>
                      </a:r>
                    </a:p>
                  </a:txBody>
                  <a:tcPr marL="0" marR="0" marT="48000" marB="48000" anchor="ctr"/>
                </a:tc>
                <a:tc>
                  <a:txBody>
                    <a:bodyPr/>
                    <a:lstStyle/>
                    <a:p>
                      <a:pPr marL="0" marR="0" indent="0" algn="ctr" defTabSz="457118"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21 (7.3)</a:t>
                      </a:r>
                    </a:p>
                  </a:txBody>
                  <a:tcPr marL="0" marR="0" marT="48000" marB="48000" anchor="ctr"/>
                </a:tc>
                <a:tc>
                  <a:txBody>
                    <a:bodyPr/>
                    <a:lstStyle/>
                    <a:p>
                      <a:pPr marL="0" indent="0" algn="ctr" defTabSz="457118" rtl="0" eaLnBrk="1" latinLnBrk="0" hangingPunct="1">
                        <a:lnSpc>
                          <a:spcPct val="100000"/>
                        </a:lnSpc>
                        <a:spcBef>
                          <a:spcPts val="0"/>
                        </a:spcBef>
                      </a:pPr>
                      <a:r>
                        <a:rPr lang="en-US" sz="1600" kern="1200" dirty="0">
                          <a:solidFill>
                            <a:schemeClr val="tx1"/>
                          </a:solidFill>
                          <a:latin typeface="Arial" panose="020B0604020202020204" pitchFamily="34" charset="0"/>
                          <a:ea typeface="+mn-ea"/>
                          <a:cs typeface="Arial" panose="020B0604020202020204" pitchFamily="34" charset="0"/>
                        </a:rPr>
                        <a:t>25 (8.7)</a:t>
                      </a:r>
                    </a:p>
                  </a:txBody>
                  <a:tcPr marL="0" marR="0" marT="48000" marB="48000" anchor="ctr"/>
                </a:tc>
                <a:extLst>
                  <a:ext uri="{0D108BD9-81ED-4DB2-BD59-A6C34878D82A}">
                    <a16:rowId xmlns:a16="http://schemas.microsoft.com/office/drawing/2014/main" val="2847426946"/>
                  </a:ext>
                </a:extLst>
              </a:tr>
              <a:tr h="360000">
                <a:tc>
                  <a:txBody>
                    <a:bodyPr/>
                    <a:lstStyle/>
                    <a:p>
                      <a:pPr marL="0" indent="0">
                        <a:lnSpc>
                          <a:spcPct val="100000"/>
                        </a:lnSpc>
                      </a:pPr>
                      <a:r>
                        <a:rPr lang="en-GB" sz="1600" dirty="0">
                          <a:latin typeface="Arial" panose="020B0604020202020204" pitchFamily="34" charset="0"/>
                          <a:cs typeface="Arial" panose="020B0604020202020204" pitchFamily="34" charset="0"/>
                        </a:rPr>
                        <a:t>Nasopharyngitis</a:t>
                      </a:r>
                    </a:p>
                  </a:txBody>
                  <a:tcPr marL="122400" marR="1224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44 (13.3)</a:t>
                      </a:r>
                    </a:p>
                  </a:txBody>
                  <a:tcPr marL="0" marR="0" marT="48000" marB="48000" anchor="ctr"/>
                </a:tc>
                <a:tc>
                  <a:txBody>
                    <a:bodyPr/>
                    <a:lstStyle/>
                    <a:p>
                      <a:pPr algn="ctr">
                        <a:lnSpc>
                          <a:spcPct val="100000"/>
                        </a:lnSpc>
                        <a:spcBef>
                          <a:spcPts val="0"/>
                        </a:spcBef>
                      </a:pPr>
                      <a:r>
                        <a:rPr lang="en-US" sz="1600" dirty="0">
                          <a:latin typeface="Arial" panose="020B0604020202020204" pitchFamily="34" charset="0"/>
                          <a:cs typeface="Arial" panose="020B0604020202020204" pitchFamily="34" charset="0"/>
                        </a:rPr>
                        <a:t>40 (12.1)</a:t>
                      </a:r>
                      <a:endParaRPr lang="en-US" sz="1600" dirty="0">
                        <a:solidFill>
                          <a:srgbClr val="FF0000"/>
                        </a:solidFill>
                        <a:latin typeface="Arial" panose="020B0604020202020204" pitchFamily="34" charset="0"/>
                        <a:cs typeface="Arial" panose="020B0604020202020204" pitchFamily="34" charset="0"/>
                      </a:endParaRPr>
                    </a:p>
                  </a:txBody>
                  <a:tcPr marL="0" marR="0" marT="48000" marB="48000" anchor="ctr"/>
                </a:tc>
                <a:tc>
                  <a:txBody>
                    <a:bodyPr/>
                    <a:lstStyle/>
                    <a:p>
                      <a:pPr algn="ctr">
                        <a:lnSpc>
                          <a:spcPct val="100000"/>
                        </a:lnSpc>
                      </a:pPr>
                      <a:r>
                        <a:rPr lang="en-GB" sz="1600" dirty="0">
                          <a:solidFill>
                            <a:schemeClr val="tx1"/>
                          </a:solidFill>
                          <a:latin typeface="Arial" panose="020B0604020202020204" pitchFamily="34" charset="0"/>
                          <a:cs typeface="Arial" panose="020B0604020202020204" pitchFamily="34" charset="0"/>
                        </a:rPr>
                        <a:t>87 (13.6)</a:t>
                      </a:r>
                    </a:p>
                  </a:txBody>
                  <a:tcPr marL="0" marR="0" marT="36000" marB="36000" anchor="ctr"/>
                </a:tc>
                <a:tc>
                  <a:txBody>
                    <a:bodyPr/>
                    <a:lstStyle/>
                    <a:p>
                      <a:pPr algn="ctr">
                        <a:lnSpc>
                          <a:spcPct val="100000"/>
                        </a:lnSpc>
                      </a:pPr>
                      <a:r>
                        <a:rPr lang="en-GB" sz="1600" dirty="0">
                          <a:solidFill>
                            <a:schemeClr val="tx1"/>
                          </a:solidFill>
                          <a:latin typeface="Arial" panose="020B0604020202020204" pitchFamily="34" charset="0"/>
                          <a:cs typeface="Arial" panose="020B0604020202020204" pitchFamily="34" charset="0"/>
                        </a:rPr>
                        <a:t>68 (16.1)</a:t>
                      </a:r>
                    </a:p>
                  </a:txBody>
                  <a:tcPr marL="0" marR="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36 (12.5)</a:t>
                      </a:r>
                    </a:p>
                  </a:txBody>
                  <a:tcPr marL="0" marR="0" marT="36000" marB="36000" anchor="ctr"/>
                </a:tc>
                <a:tc>
                  <a:txBody>
                    <a:bodyPr/>
                    <a:lstStyle/>
                    <a:p>
                      <a:pPr algn="ctr">
                        <a:lnSpc>
                          <a:spcPct val="100000"/>
                        </a:lnSpc>
                        <a:spcBef>
                          <a:spcPts val="0"/>
                        </a:spcBef>
                      </a:pPr>
                      <a:r>
                        <a:rPr lang="en-US" sz="1600" dirty="0">
                          <a:solidFill>
                            <a:schemeClr val="tx1"/>
                          </a:solidFill>
                          <a:latin typeface="Arial" panose="020B0604020202020204" pitchFamily="34" charset="0"/>
                          <a:cs typeface="Arial" panose="020B0604020202020204" pitchFamily="34" charset="0"/>
                        </a:rPr>
                        <a:t>49 (17.0)</a:t>
                      </a:r>
                    </a:p>
                  </a:txBody>
                  <a:tcPr marL="0" marR="0" marT="36000" marB="36000" anchor="ctr"/>
                </a:tc>
                <a:extLst>
                  <a:ext uri="{0D108BD9-81ED-4DB2-BD59-A6C34878D82A}">
                    <a16:rowId xmlns:a16="http://schemas.microsoft.com/office/drawing/2014/main" val="1463132631"/>
                  </a:ext>
                </a:extLst>
              </a:tr>
              <a:tr h="360000">
                <a:tc>
                  <a: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Vomiting</a:t>
                      </a:r>
                      <a:r>
                        <a:rPr lang="en-GB" sz="1600" baseline="0" dirty="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txBody>
                  <a:tcPr marL="122400" marR="122400" marT="36000" marB="36000" anchor="ctr"/>
                </a:tc>
                <a:tc>
                  <a:txBody>
                    <a:bodyPr/>
                    <a:lstStyle/>
                    <a:p>
                      <a:pPr algn="ctr">
                        <a:lnSpc>
                          <a:spcPct val="100000"/>
                        </a:lnSpc>
                        <a:spcBef>
                          <a:spcPts val="0"/>
                        </a:spcBef>
                      </a:pPr>
                      <a:r>
                        <a:rPr lang="en-US" sz="1600" dirty="0">
                          <a:latin typeface="Arial" panose="020B0604020202020204" pitchFamily="34" charset="0"/>
                          <a:cs typeface="Arial" panose="020B0604020202020204" pitchFamily="34" charset="0"/>
                        </a:rPr>
                        <a:t>61 (18.4)</a:t>
                      </a:r>
                    </a:p>
                  </a:txBody>
                  <a:tcPr marL="0" marR="0" marT="48000" marB="48000" anchor="ctr"/>
                </a:tc>
                <a:tc>
                  <a:txBody>
                    <a:bodyPr/>
                    <a:lstStyle/>
                    <a:p>
                      <a:pPr algn="ctr">
                        <a:lnSpc>
                          <a:spcPct val="100000"/>
                        </a:lnSpc>
                        <a:spcBef>
                          <a:spcPts val="0"/>
                        </a:spcBef>
                      </a:pPr>
                      <a:r>
                        <a:rPr lang="en-US" sz="1600" dirty="0">
                          <a:latin typeface="Arial" panose="020B0604020202020204" pitchFamily="34" charset="0"/>
                          <a:cs typeface="Arial" panose="020B0604020202020204" pitchFamily="34" charset="0"/>
                        </a:rPr>
                        <a:t>17 (5.1)</a:t>
                      </a:r>
                      <a:endParaRPr lang="en-US" sz="1600" dirty="0">
                        <a:solidFill>
                          <a:srgbClr val="FF0000"/>
                        </a:solidFill>
                        <a:latin typeface="Arial" panose="020B0604020202020204" pitchFamily="34" charset="0"/>
                        <a:cs typeface="Arial" panose="020B0604020202020204" pitchFamily="34" charset="0"/>
                      </a:endParaRPr>
                    </a:p>
                  </a:txBody>
                  <a:tcPr marL="0" marR="0" marT="48000" marB="48000" anchor="ctr"/>
                </a:tc>
                <a:tc>
                  <a:txBody>
                    <a:bodyPr/>
                    <a:lstStyle/>
                    <a:p>
                      <a:pPr algn="ctr">
                        <a:lnSpc>
                          <a:spcPct val="100000"/>
                        </a:lnSpc>
                      </a:pPr>
                      <a:r>
                        <a:rPr lang="en-GB" sz="1600" dirty="0">
                          <a:latin typeface="Arial" panose="020B0604020202020204" pitchFamily="34" charset="0"/>
                          <a:cs typeface="Arial" panose="020B0604020202020204" pitchFamily="34" charset="0"/>
                        </a:rPr>
                        <a:t>74 (11.6)</a:t>
                      </a:r>
                    </a:p>
                  </a:txBody>
                  <a:tcPr marL="0" marR="0" marT="36000" marB="36000" anchor="ctr"/>
                </a:tc>
                <a:tc>
                  <a:txBody>
                    <a:bodyPr/>
                    <a:lstStyle/>
                    <a:p>
                      <a:pPr algn="ctr">
                        <a:lnSpc>
                          <a:spcPct val="100000"/>
                        </a:lnSpc>
                      </a:pPr>
                      <a:r>
                        <a:rPr lang="en-GB" sz="1600" dirty="0">
                          <a:latin typeface="Arial" panose="020B0604020202020204" pitchFamily="34" charset="0"/>
                          <a:cs typeface="Arial" panose="020B0604020202020204" pitchFamily="34" charset="0"/>
                        </a:rPr>
                        <a:t>11 (2.6)</a:t>
                      </a:r>
                    </a:p>
                  </a:txBody>
                  <a:tcPr marL="0" marR="0" marT="36000" marB="36000" anchor="ctr"/>
                </a:tc>
                <a:tc>
                  <a:txBody>
                    <a:bodyPr/>
                    <a:lstStyle/>
                    <a:p>
                      <a:pPr algn="ctr">
                        <a:lnSpc>
                          <a:spcPct val="100000"/>
                        </a:lnSpc>
                        <a:spcBef>
                          <a:spcPts val="0"/>
                        </a:spcBef>
                      </a:pPr>
                      <a:r>
                        <a:rPr lang="en-US" sz="1600" dirty="0">
                          <a:latin typeface="Arial" panose="020B0604020202020204" pitchFamily="34" charset="0"/>
                          <a:cs typeface="Arial" panose="020B0604020202020204" pitchFamily="34" charset="0"/>
                        </a:rPr>
                        <a:t>71 (24.7)</a:t>
                      </a:r>
                    </a:p>
                  </a:txBody>
                  <a:tcPr marL="0" marR="0" marT="36000" marB="36000" anchor="ctr"/>
                </a:tc>
                <a:tc>
                  <a:txBody>
                    <a:bodyPr/>
                    <a:lstStyle/>
                    <a:p>
                      <a:pPr algn="ctr">
                        <a:lnSpc>
                          <a:spcPct val="100000"/>
                        </a:lnSpc>
                        <a:spcBef>
                          <a:spcPts val="0"/>
                        </a:spcBef>
                      </a:pPr>
                      <a:r>
                        <a:rPr lang="en-US" sz="1600" dirty="0">
                          <a:latin typeface="Arial" panose="020B0604020202020204" pitchFamily="34" charset="0"/>
                          <a:cs typeface="Arial" panose="020B0604020202020204" pitchFamily="34" charset="0"/>
                        </a:rPr>
                        <a:t>30 (10.4)</a:t>
                      </a:r>
                    </a:p>
                  </a:txBody>
                  <a:tcPr marL="0" marR="0" marT="36000" marB="36000" anchor="ctr"/>
                </a:tc>
                <a:extLst>
                  <a:ext uri="{0D108BD9-81ED-4DB2-BD59-A6C34878D82A}">
                    <a16:rowId xmlns:a16="http://schemas.microsoft.com/office/drawing/2014/main" val="716000227"/>
                  </a:ext>
                </a:extLst>
              </a:tr>
              <a:tr h="360000">
                <a:tc>
                  <a:txBody>
                    <a:bodyPr/>
                    <a:lstStyle/>
                    <a:p>
                      <a:pPr marL="0" indent="0">
                        <a:lnSpc>
                          <a:spcPct val="100000"/>
                        </a:lnSpc>
                      </a:pPr>
                      <a:r>
                        <a:rPr lang="en-GB" sz="1600" dirty="0">
                          <a:latin typeface="Arial" panose="020B0604020202020204" pitchFamily="34" charset="0"/>
                          <a:cs typeface="Arial" panose="020B0604020202020204" pitchFamily="34" charset="0"/>
                        </a:rPr>
                        <a:t>Cough</a:t>
                      </a:r>
                    </a:p>
                  </a:txBody>
                  <a:tcPr marL="122400" marR="122400" marT="36000" marB="36000" anchor="ctr"/>
                </a:tc>
                <a:tc>
                  <a:txBody>
                    <a:bodyPr/>
                    <a:lstStyle/>
                    <a:p>
                      <a:pPr marL="0" marR="0" indent="0" algn="ctr" defTabSz="457118"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33 (9.9)</a:t>
                      </a:r>
                    </a:p>
                  </a:txBody>
                  <a:tcPr marL="0" marR="0" marT="48000" marB="48000" anchor="ctr"/>
                </a:tc>
                <a:tc>
                  <a:txBody>
                    <a:bodyPr/>
                    <a:lstStyle/>
                    <a:p>
                      <a:pPr marL="0" indent="0" algn="ctr" defTabSz="457118" rtl="0" eaLnBrk="1" latinLnBrk="0" hangingPunct="1">
                        <a:lnSpc>
                          <a:spcPct val="100000"/>
                        </a:lnSpc>
                        <a:spcBef>
                          <a:spcPts val="0"/>
                        </a:spcBef>
                      </a:pPr>
                      <a:r>
                        <a:rPr lang="en-US" sz="1600" kern="1200" dirty="0">
                          <a:solidFill>
                            <a:schemeClr val="dk1"/>
                          </a:solidFill>
                          <a:latin typeface="Arial" panose="020B0604020202020204" pitchFamily="34" charset="0"/>
                          <a:ea typeface="+mn-ea"/>
                          <a:cs typeface="Arial" panose="020B0604020202020204" pitchFamily="34" charset="0"/>
                        </a:rPr>
                        <a:t>44 (13.3)</a:t>
                      </a:r>
                      <a:endParaRPr lang="en-US" sz="1600" kern="1200" dirty="0">
                        <a:solidFill>
                          <a:srgbClr val="FF0000"/>
                        </a:solidFill>
                        <a:latin typeface="Arial" panose="020B0604020202020204" pitchFamily="34" charset="0"/>
                        <a:ea typeface="+mn-ea"/>
                        <a:cs typeface="Arial" panose="020B0604020202020204" pitchFamily="34" charset="0"/>
                      </a:endParaRPr>
                    </a:p>
                  </a:txBody>
                  <a:tcPr marL="0" marR="0" marT="48000" marB="48000" anchor="ctr"/>
                </a:tc>
                <a:tc>
                  <a:txBody>
                    <a:bodyPr/>
                    <a:lstStyle/>
                    <a:p>
                      <a:pPr algn="ctr">
                        <a:lnSpc>
                          <a:spcPct val="100000"/>
                        </a:lnSpc>
                      </a:pPr>
                      <a:r>
                        <a:rPr lang="en-GB" sz="1600" dirty="0">
                          <a:solidFill>
                            <a:schemeClr val="tx1"/>
                          </a:solidFill>
                          <a:latin typeface="Arial" panose="020B0604020202020204" pitchFamily="34" charset="0"/>
                          <a:cs typeface="Arial" panose="020B0604020202020204" pitchFamily="34" charset="0"/>
                        </a:rPr>
                        <a:t>85 (13.3)</a:t>
                      </a:r>
                    </a:p>
                  </a:txBody>
                  <a:tcPr marL="0" marR="0" marT="36000" marB="36000" anchor="ctr"/>
                </a:tc>
                <a:tc>
                  <a:txBody>
                    <a:bodyPr/>
                    <a:lstStyle/>
                    <a:p>
                      <a:pPr algn="ctr">
                        <a:lnSpc>
                          <a:spcPct val="100000"/>
                        </a:lnSpc>
                      </a:pPr>
                      <a:r>
                        <a:rPr lang="en-GB" sz="1600" dirty="0">
                          <a:solidFill>
                            <a:schemeClr val="tx1"/>
                          </a:solidFill>
                          <a:latin typeface="Arial" panose="020B0604020202020204" pitchFamily="34" charset="0"/>
                          <a:cs typeface="Arial" panose="020B0604020202020204" pitchFamily="34" charset="0"/>
                        </a:rPr>
                        <a:t>57 (13.5)</a:t>
                      </a:r>
                    </a:p>
                  </a:txBody>
                  <a:tcPr marL="0" marR="0" marT="36000" marB="36000" anchor="ctr"/>
                </a:tc>
                <a:tc>
                  <a:txBody>
                    <a:bodyPr/>
                    <a:lstStyle/>
                    <a:p>
                      <a:pPr marL="0" marR="0" indent="0" algn="ctr" defTabSz="457118"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34 (11.8)</a:t>
                      </a:r>
                    </a:p>
                  </a:txBody>
                  <a:tcPr marL="0" marR="0" marT="36000" marB="36000" anchor="ctr"/>
                </a:tc>
                <a:tc>
                  <a:txBody>
                    <a:bodyPr/>
                    <a:lstStyle/>
                    <a:p>
                      <a:pPr marL="0" indent="0" algn="ctr" defTabSz="457118" rtl="0" eaLnBrk="1" latinLnBrk="0" hangingPunct="1">
                        <a:lnSpc>
                          <a:spcPct val="100000"/>
                        </a:lnSpc>
                        <a:spcBef>
                          <a:spcPts val="0"/>
                        </a:spcBef>
                      </a:pPr>
                      <a:r>
                        <a:rPr lang="en-US" sz="1600" kern="1200" dirty="0">
                          <a:solidFill>
                            <a:schemeClr val="tx1"/>
                          </a:solidFill>
                          <a:latin typeface="Arial" panose="020B0604020202020204" pitchFamily="34" charset="0"/>
                          <a:ea typeface="+mn-ea"/>
                          <a:cs typeface="Arial" panose="020B0604020202020204" pitchFamily="34" charset="0"/>
                        </a:rPr>
                        <a:t>52 (18.1)</a:t>
                      </a:r>
                    </a:p>
                  </a:txBody>
                  <a:tcPr marL="0" marR="0" marT="36000" marB="36000" anchor="ctr"/>
                </a:tc>
                <a:extLst>
                  <a:ext uri="{0D108BD9-81ED-4DB2-BD59-A6C34878D82A}">
                    <a16:rowId xmlns:a16="http://schemas.microsoft.com/office/drawing/2014/main" val="660947459"/>
                  </a:ext>
                </a:extLst>
              </a:tr>
              <a:tr h="360000">
                <a:tc>
                  <a:txBody>
                    <a:bodyPr/>
                    <a:lstStyle/>
                    <a:p>
                      <a:pPr>
                        <a:lnSpc>
                          <a:spcPct val="100000"/>
                        </a:lnSpc>
                      </a:pPr>
                      <a:r>
                        <a:rPr lang="en-GB" sz="1600" dirty="0">
                          <a:latin typeface="Arial" panose="020B0604020202020204" pitchFamily="34" charset="0"/>
                          <a:cs typeface="Arial" panose="020B0604020202020204" pitchFamily="34" charset="0"/>
                        </a:rPr>
                        <a:t>Decreased appetite</a:t>
                      </a:r>
                    </a:p>
                  </a:txBody>
                  <a:tcPr marL="122400" marR="122400" marT="48000" marB="48000" anchor="ctr"/>
                </a:tc>
                <a:tc>
                  <a:txBody>
                    <a:bodyPr/>
                    <a:lstStyle/>
                    <a:p>
                      <a:pPr marL="0" marR="0" indent="0" algn="ctr" defTabSz="457118"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48 (14.5)</a:t>
                      </a:r>
                    </a:p>
                  </a:txBody>
                  <a:tcPr marL="0" marR="0" anchor="ctr"/>
                </a:tc>
                <a:tc>
                  <a:txBody>
                    <a:bodyPr/>
                    <a:lstStyle/>
                    <a:p>
                      <a:pPr marL="0" indent="0" algn="ctr" defTabSz="457118" rtl="0" eaLnBrk="1" latinLnBrk="0" hangingPunct="1">
                        <a:lnSpc>
                          <a:spcPct val="100000"/>
                        </a:lnSpc>
                        <a:spcBef>
                          <a:spcPts val="0"/>
                        </a:spcBef>
                      </a:pPr>
                      <a:r>
                        <a:rPr lang="en-US" sz="1600" kern="1200" dirty="0">
                          <a:solidFill>
                            <a:schemeClr val="dk1"/>
                          </a:solidFill>
                          <a:latin typeface="Arial" panose="020B0604020202020204" pitchFamily="34" charset="0"/>
                          <a:ea typeface="+mn-ea"/>
                          <a:cs typeface="Arial" panose="020B0604020202020204" pitchFamily="34" charset="0"/>
                        </a:rPr>
                        <a:t>17 (5.1)</a:t>
                      </a:r>
                      <a:endParaRPr lang="en-US" sz="1600" kern="1200" dirty="0">
                        <a:solidFill>
                          <a:srgbClr val="FF0000"/>
                        </a:solidFill>
                        <a:latin typeface="Arial" panose="020B0604020202020204" pitchFamily="34" charset="0"/>
                        <a:ea typeface="+mn-ea"/>
                        <a:cs typeface="Arial" panose="020B0604020202020204" pitchFamily="34" charset="0"/>
                      </a:endParaRPr>
                    </a:p>
                  </a:txBody>
                  <a:tcPr marL="0" marR="0" anchor="ctr"/>
                </a:tc>
                <a:tc>
                  <a:txBody>
                    <a:bodyPr/>
                    <a:lstStyle/>
                    <a:p>
                      <a:pPr algn="ctr">
                        <a:lnSpc>
                          <a:spcPct val="100000"/>
                        </a:lnSpc>
                      </a:pPr>
                      <a:r>
                        <a:rPr lang="en-GB" sz="1600" kern="1200" dirty="0">
                          <a:solidFill>
                            <a:schemeClr val="dk1"/>
                          </a:solidFill>
                          <a:latin typeface="Arial" panose="020B0604020202020204" pitchFamily="34" charset="0"/>
                          <a:ea typeface="+mn-ea"/>
                          <a:cs typeface="Arial" panose="020B0604020202020204" pitchFamily="34" charset="0"/>
                        </a:rPr>
                        <a:t>68 (10.7)</a:t>
                      </a:r>
                    </a:p>
                  </a:txBody>
                  <a:tcPr marL="0" marR="0" marT="48000" marB="48000" anchor="ctr"/>
                </a:tc>
                <a:tc>
                  <a:txBody>
                    <a:bodyPr/>
                    <a:lstStyle/>
                    <a:p>
                      <a:pPr algn="ctr">
                        <a:lnSpc>
                          <a:spcPct val="100000"/>
                        </a:lnSpc>
                      </a:pPr>
                      <a:r>
                        <a:rPr lang="en-GB" sz="1600" kern="1200" dirty="0">
                          <a:solidFill>
                            <a:schemeClr val="dk1"/>
                          </a:solidFill>
                          <a:latin typeface="Arial" panose="020B0604020202020204" pitchFamily="34" charset="0"/>
                          <a:ea typeface="+mn-ea"/>
                          <a:cs typeface="Arial" panose="020B0604020202020204" pitchFamily="34" charset="0"/>
                        </a:rPr>
                        <a:t>24 (5.7)</a:t>
                      </a:r>
                    </a:p>
                  </a:txBody>
                  <a:tcPr marL="0" marR="0" marT="48000" marB="48000" anchor="ctr"/>
                </a:tc>
                <a:tc>
                  <a:txBody>
                    <a:bodyPr/>
                    <a:lstStyle/>
                    <a:p>
                      <a:pPr marL="0" marR="0" indent="0" algn="ctr" defTabSz="457118"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27 (9.4)</a:t>
                      </a:r>
                    </a:p>
                  </a:txBody>
                  <a:tcPr marL="0" marR="0" marT="48000" marB="48000" anchor="ctr"/>
                </a:tc>
                <a:tc>
                  <a:txBody>
                    <a:bodyPr/>
                    <a:lstStyle/>
                    <a:p>
                      <a:pPr marL="0" indent="0" algn="ctr" defTabSz="457118" rtl="0" eaLnBrk="1" latinLnBrk="0" hangingPunct="1">
                        <a:lnSpc>
                          <a:spcPct val="100000"/>
                        </a:lnSpc>
                        <a:spcBef>
                          <a:spcPts val="0"/>
                        </a:spcBef>
                      </a:pPr>
                      <a:r>
                        <a:rPr lang="en-US" sz="1600" kern="1200" dirty="0">
                          <a:solidFill>
                            <a:schemeClr val="dk1"/>
                          </a:solidFill>
                          <a:latin typeface="Arial" panose="020B0604020202020204" pitchFamily="34" charset="0"/>
                          <a:ea typeface="+mn-ea"/>
                          <a:cs typeface="Arial" panose="020B0604020202020204" pitchFamily="34" charset="0"/>
                        </a:rPr>
                        <a:t>12 (4.2)</a:t>
                      </a:r>
                    </a:p>
                  </a:txBody>
                  <a:tcPr marL="0" marR="0" marT="48000" marB="48000" anchor="ctr"/>
                </a:tc>
                <a:extLst>
                  <a:ext uri="{0D108BD9-81ED-4DB2-BD59-A6C34878D82A}">
                    <a16:rowId xmlns:a16="http://schemas.microsoft.com/office/drawing/2014/main" val="46731244"/>
                  </a:ext>
                </a:extLst>
              </a:tr>
              <a:tr h="360000">
                <a:tc>
                  <a: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Headache</a:t>
                      </a:r>
                    </a:p>
                  </a:txBody>
                  <a:tcPr marL="122400" marR="1224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35 (10.5)</a:t>
                      </a:r>
                    </a:p>
                  </a:txBody>
                  <a:tcPr marL="0" marR="0" marT="48000" marB="48000" anchor="ctr"/>
                </a:tc>
                <a:tc>
                  <a:txBody>
                    <a:bodyPr/>
                    <a:lstStyle/>
                    <a:p>
                      <a:pPr algn="ctr">
                        <a:lnSpc>
                          <a:spcPct val="100000"/>
                        </a:lnSpc>
                        <a:spcBef>
                          <a:spcPts val="0"/>
                        </a:spcBef>
                      </a:pPr>
                      <a:r>
                        <a:rPr lang="en-US" sz="1600" dirty="0">
                          <a:latin typeface="Arial" panose="020B0604020202020204" pitchFamily="34" charset="0"/>
                          <a:cs typeface="Arial" panose="020B0604020202020204" pitchFamily="34" charset="0"/>
                        </a:rPr>
                        <a:t>23 (6.9)</a:t>
                      </a:r>
                      <a:endParaRPr lang="en-US" sz="1600" dirty="0">
                        <a:solidFill>
                          <a:srgbClr val="FF0000"/>
                        </a:solidFill>
                        <a:latin typeface="Arial" panose="020B0604020202020204" pitchFamily="34" charset="0"/>
                        <a:cs typeface="Arial" panose="020B0604020202020204" pitchFamily="34" charset="0"/>
                      </a:endParaRPr>
                    </a:p>
                  </a:txBody>
                  <a:tcPr marL="0" marR="0" marT="48000" marB="48000" anchor="ctr"/>
                </a:tc>
                <a:tc>
                  <a:txBody>
                    <a:bodyPr/>
                    <a:lstStyle/>
                    <a:p>
                      <a:pPr marL="0" algn="ctr" defTabSz="609443" rtl="0" eaLnBrk="1" latinLnBrk="0" hangingPunct="1">
                        <a:lnSpc>
                          <a:spcPct val="100000"/>
                        </a:lnSpc>
                      </a:pPr>
                      <a:r>
                        <a:rPr lang="en-GB" sz="1600" kern="1200" dirty="0">
                          <a:solidFill>
                            <a:schemeClr val="dk1"/>
                          </a:solidFill>
                          <a:latin typeface="Arial" panose="020B0604020202020204" pitchFamily="34" charset="0"/>
                          <a:ea typeface="+mn-ea"/>
                          <a:cs typeface="Arial" panose="020B0604020202020204" pitchFamily="34" charset="0"/>
                        </a:rPr>
                        <a:t>43 (6.7)</a:t>
                      </a:r>
                    </a:p>
                  </a:txBody>
                  <a:tcPr marL="0" marR="0" marT="48000" marB="48000" anchor="ctr"/>
                </a:tc>
                <a:tc>
                  <a:txBody>
                    <a:bodyPr/>
                    <a:lstStyle/>
                    <a:p>
                      <a:pPr marL="0" algn="ctr" defTabSz="609443" rtl="0" eaLnBrk="1" latinLnBrk="0" hangingPunct="1">
                        <a:lnSpc>
                          <a:spcPct val="100000"/>
                        </a:lnSpc>
                      </a:pPr>
                      <a:r>
                        <a:rPr lang="en-GB" sz="1600" kern="1200" dirty="0">
                          <a:solidFill>
                            <a:schemeClr val="dk1"/>
                          </a:solidFill>
                          <a:latin typeface="Arial" panose="020B0604020202020204" pitchFamily="34" charset="0"/>
                          <a:ea typeface="+mn-ea"/>
                          <a:cs typeface="Arial" panose="020B0604020202020204" pitchFamily="34" charset="0"/>
                        </a:rPr>
                        <a:t>19 (4.5)</a:t>
                      </a:r>
                    </a:p>
                  </a:txBody>
                  <a:tcPr marL="0" marR="0" marT="48000" marB="48000" anchor="ctr"/>
                </a:tc>
                <a:tc>
                  <a:txBody>
                    <a:bodyPr/>
                    <a:lstStyle/>
                    <a:p>
                      <a:pPr marL="0" algn="ctr" defTabSz="609443" rtl="0" eaLnBrk="1" latinLnBrk="0" hangingPunct="1">
                        <a:lnSpc>
                          <a:spcPct val="100000"/>
                        </a:lnSpc>
                        <a:spcBef>
                          <a:spcPts val="0"/>
                        </a:spcBef>
                      </a:pPr>
                      <a:r>
                        <a:rPr lang="en-US" sz="1600" kern="1200" dirty="0">
                          <a:solidFill>
                            <a:schemeClr val="dk1"/>
                          </a:solidFill>
                          <a:latin typeface="Arial" panose="020B0604020202020204" pitchFamily="34" charset="0"/>
                          <a:ea typeface="+mn-ea"/>
                          <a:cs typeface="Arial" panose="020B0604020202020204" pitchFamily="34" charset="0"/>
                        </a:rPr>
                        <a:t>27 (9.4)</a:t>
                      </a:r>
                    </a:p>
                  </a:txBody>
                  <a:tcPr marL="0" marR="0" marT="48000" marB="48000" anchor="ctr"/>
                </a:tc>
                <a:tc>
                  <a:txBody>
                    <a:bodyPr/>
                    <a:lstStyle/>
                    <a:p>
                      <a:pPr marL="0" algn="ctr" defTabSz="609443" rtl="0" eaLnBrk="1" latinLnBrk="0" hangingPunct="1">
                        <a:lnSpc>
                          <a:spcPct val="100000"/>
                        </a:lnSpc>
                        <a:spcBef>
                          <a:spcPts val="0"/>
                        </a:spcBef>
                      </a:pPr>
                      <a:r>
                        <a:rPr lang="en-US" sz="1600" kern="1200" dirty="0">
                          <a:solidFill>
                            <a:schemeClr val="dk1"/>
                          </a:solidFill>
                          <a:latin typeface="Arial" panose="020B0604020202020204" pitchFamily="34" charset="0"/>
                          <a:ea typeface="+mn-ea"/>
                          <a:cs typeface="Arial" panose="020B0604020202020204" pitchFamily="34" charset="0"/>
                        </a:rPr>
                        <a:t>24 (8.3)</a:t>
                      </a:r>
                    </a:p>
                  </a:txBody>
                  <a:tcPr marL="0" marR="0" marT="48000" marB="48000" anchor="ctr"/>
                </a:tc>
                <a:extLst>
                  <a:ext uri="{0D108BD9-81ED-4DB2-BD59-A6C34878D82A}">
                    <a16:rowId xmlns:a16="http://schemas.microsoft.com/office/drawing/2014/main" val="1087880030"/>
                  </a:ext>
                </a:extLst>
              </a:tr>
            </a:tbl>
          </a:graphicData>
        </a:graphic>
      </p:graphicFrame>
      <p:sp>
        <p:nvSpPr>
          <p:cNvPr id="10" name="Footer Placeholder 2">
            <a:extLst>
              <a:ext uri="{FF2B5EF4-FFF2-40B4-BE49-F238E27FC236}">
                <a16:creationId xmlns:a16="http://schemas.microsoft.com/office/drawing/2014/main" id="{CD3A2F9D-EFD1-4CFA-8412-2382C87F6452}"/>
              </a:ext>
            </a:extLst>
          </p:cNvPr>
          <p:cNvSpPr txBox="1">
            <a:spLocks/>
          </p:cNvSpPr>
          <p:nvPr/>
        </p:nvSpPr>
        <p:spPr>
          <a:xfrm>
            <a:off x="450512" y="6146191"/>
            <a:ext cx="11227137" cy="461433"/>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08" rtl="0" eaLnBrk="1" fontAlgn="base" latinLnBrk="0" hangingPunct="1">
              <a:lnSpc>
                <a:spcPct val="95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1E55"/>
                </a:solidFill>
                <a:effectLst/>
                <a:uLnTx/>
                <a:uFillTx/>
                <a:latin typeface="Arial" panose="020B0604020202020204" pitchFamily="34" charset="0"/>
                <a:ea typeface="ＭＳ Ｐゴシック" pitchFamily="34" charset="-128"/>
                <a:cs typeface="Arial" panose="020B0604020202020204" pitchFamily="34" charset="0"/>
                <a:sym typeface="Gill Sans" charset="0"/>
              </a:rPr>
              <a:t>Adverse events were coded based on MedDRA preferred terms. Data are n (%) of subjects with ≥1 such adverse event </a:t>
            </a:r>
            <a:r>
              <a:rPr kumimoji="0" lang="en-US" sz="1100" b="0" i="0" u="none" strike="noStrike" kern="1200" cap="none" spc="0" normalizeH="0" baseline="0" noProof="0" dirty="0">
                <a:ln>
                  <a:noFill/>
                </a:ln>
                <a:solidFill>
                  <a:srgbClr val="001E55"/>
                </a:solidFill>
                <a:effectLst/>
                <a:uLnTx/>
                <a:uFillTx/>
                <a:latin typeface="Arial" panose="020B0604020202020204" pitchFamily="34" charset="0"/>
                <a:ea typeface="ＭＳ Ｐゴシック" pitchFamily="34" charset="-128"/>
                <a:cs typeface="Arial" panose="020B0604020202020204" pitchFamily="34" charset="0"/>
                <a:sym typeface="Gill Sans" charset="0"/>
              </a:rPr>
              <a:t>reported over 52 weeks (or until 28 days after last trial drug intake for subjects who discontinued trial drug before week 52) in INBUILD and SENSCIS and </a:t>
            </a:r>
            <a:r>
              <a:rPr kumimoji="0" lang="en-GB" sz="1100" b="0" i="0" u="none" strike="noStrike" kern="1200" cap="none" spc="0" normalizeH="0" baseline="0" noProof="0" dirty="0">
                <a:ln>
                  <a:noFill/>
                </a:ln>
                <a:solidFill>
                  <a:srgbClr val="001E55"/>
                </a:solidFill>
                <a:effectLst/>
                <a:uLnTx/>
                <a:uFillTx/>
                <a:latin typeface="Arial" panose="020B0604020202020204" pitchFamily="34" charset="0"/>
                <a:ea typeface="ＭＳ Ｐゴシック" pitchFamily="34" charset="-128"/>
                <a:cs typeface="Arial" panose="020B0604020202020204" pitchFamily="34" charset="0"/>
              </a:rPr>
              <a:t>reported over 52 weeks of treatment </a:t>
            </a:r>
            <a:r>
              <a:rPr kumimoji="0" lang="en-US" sz="1100" b="0" i="0" u="none" strike="noStrike" kern="1200" cap="none" spc="0" normalizeH="0" baseline="0" noProof="0" dirty="0">
                <a:ln>
                  <a:noFill/>
                </a:ln>
                <a:solidFill>
                  <a:srgbClr val="001E55"/>
                </a:solidFill>
                <a:effectLst/>
                <a:uLnTx/>
                <a:uFillTx/>
                <a:latin typeface="Arial" panose="020B0604020202020204" pitchFamily="34" charset="0"/>
                <a:ea typeface="ＭＳ Ｐゴシック" pitchFamily="34" charset="-128"/>
                <a:cs typeface="Arial" panose="020B0604020202020204" pitchFamily="34" charset="0"/>
              </a:rPr>
              <a:t>plus a 28-day post-treatment period in INPULSIS trials</a:t>
            </a:r>
            <a:r>
              <a:rPr kumimoji="0" lang="en-GB" sz="1100" b="0" i="0" u="none" strike="noStrike" kern="1200" cap="none" spc="0" normalizeH="0" baseline="0" noProof="0" dirty="0">
                <a:ln>
                  <a:noFill/>
                </a:ln>
                <a:solidFill>
                  <a:srgbClr val="001E55"/>
                </a:solidFill>
                <a:effectLst/>
                <a:uLnTx/>
                <a:uFillTx/>
                <a:latin typeface="Arial" panose="020B0604020202020204" pitchFamily="34" charset="0"/>
                <a:ea typeface="ＭＳ Ｐゴシック" pitchFamily="34" charset="-128"/>
                <a:cs typeface="Arial" panose="020B0604020202020204" pitchFamily="34" charset="0"/>
                <a:sym typeface="Gill Sans" charset="0"/>
              </a:rPr>
              <a:t>. Adverse events reported in &gt;10% of subjects in </a:t>
            </a:r>
            <a:r>
              <a:rPr kumimoji="0" lang="en-US" sz="1100" b="0" i="0" u="none" strike="noStrike" kern="1200" cap="none" spc="0" normalizeH="0" baseline="0" noProof="0" dirty="0">
                <a:ln>
                  <a:noFill/>
                </a:ln>
                <a:solidFill>
                  <a:srgbClr val="001E55"/>
                </a:solidFill>
                <a:effectLst/>
                <a:uLnTx/>
                <a:uFillTx/>
                <a:latin typeface="Arial" pitchFamily="34" charset="0"/>
                <a:ea typeface="ＭＳ Ｐゴシック" pitchFamily="34" charset="-128"/>
                <a:cs typeface="Arial" panose="020B0604020202020204" pitchFamily="34" charset="0"/>
              </a:rPr>
              <a:t>either treatment group in the INBUILD, INPULSIS or SENSCIS trials are shown. </a:t>
            </a:r>
            <a:br>
              <a:rPr kumimoji="0" lang="en-US" sz="1100" b="0" i="0" u="none" strike="noStrike" kern="1200" cap="none" spc="0" normalizeH="0" baseline="0" noProof="0" dirty="0">
                <a:ln>
                  <a:noFill/>
                </a:ln>
                <a:solidFill>
                  <a:srgbClr val="001E55"/>
                </a:solidFill>
                <a:effectLst/>
                <a:uLnTx/>
                <a:uFillTx/>
                <a:latin typeface="Arial" pitchFamily="34" charset="0"/>
                <a:ea typeface="ＭＳ Ｐゴシック" pitchFamily="34" charset="-128"/>
                <a:cs typeface="Arial" panose="020B0604020202020204" pitchFamily="34" charset="0"/>
              </a:rPr>
            </a:br>
            <a:r>
              <a:rPr kumimoji="0" lang="en-GB" sz="1100" b="0" i="0" u="none" strike="noStrike" kern="1200" cap="none" spc="0" normalizeH="0" baseline="0" noProof="0" dirty="0">
                <a:ln>
                  <a:noFill/>
                </a:ln>
                <a:solidFill>
                  <a:srgbClr val="001E55"/>
                </a:solidFill>
                <a:effectLst/>
                <a:uLnTx/>
                <a:uFillTx/>
                <a:latin typeface="Arial" panose="020B0604020202020204" pitchFamily="34" charset="0"/>
                <a:ea typeface="ＭＳ Ｐゴシック" pitchFamily="34" charset="-128"/>
                <a:cs typeface="Arial" panose="020B0604020202020204" pitchFamily="34" charset="0"/>
                <a:sym typeface="Gill Sans" charset="0"/>
              </a:rPr>
              <a:t>1. </a:t>
            </a:r>
            <a:r>
              <a:rPr kumimoji="0" lang="en-GB" sz="11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Flaherty KR et al. N </a:t>
            </a:r>
            <a:r>
              <a:rPr kumimoji="0" lang="en-GB" sz="1100" b="0" i="0" u="none" strike="noStrike" kern="1200" cap="none" spc="0" normalizeH="0" baseline="0" noProof="0" dirty="0" err="1">
                <a:ln>
                  <a:noFill/>
                </a:ln>
                <a:solidFill>
                  <a:srgbClr val="001E55"/>
                </a:solidFill>
                <a:effectLst/>
                <a:uLnTx/>
                <a:uFillTx/>
                <a:latin typeface="Arial" panose="020B0604020202020204" pitchFamily="34" charset="0"/>
                <a:ea typeface="+mn-ea"/>
                <a:cs typeface="Arial" panose="020B0604020202020204" pitchFamily="34" charset="0"/>
              </a:rPr>
              <a:t>Engl</a:t>
            </a:r>
            <a:r>
              <a:rPr kumimoji="0" lang="en-GB" sz="11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 J Med 2019;381:1718–27; 2</a:t>
            </a:r>
            <a:r>
              <a:rPr kumimoji="0" lang="en-GB" sz="1100" b="0" i="0" u="none" strike="noStrike" kern="1200" cap="none" spc="0" normalizeH="0" baseline="0" noProof="0" dirty="0">
                <a:ln>
                  <a:noFill/>
                </a:ln>
                <a:solidFill>
                  <a:srgbClr val="001E55"/>
                </a:solidFill>
                <a:effectLst/>
                <a:uLnTx/>
                <a:uFillTx/>
                <a:latin typeface="Arial" panose="020B0604020202020204" pitchFamily="34" charset="0"/>
                <a:ea typeface="ＭＳ Ｐゴシック" pitchFamily="34" charset="-128"/>
                <a:cs typeface="Arial" panose="020B0604020202020204" pitchFamily="34" charset="0"/>
                <a:sym typeface="Gill Sans" charset="0"/>
              </a:rPr>
              <a:t>. Corte T et al. Respir Res 2015;16:116; 3. </a:t>
            </a:r>
            <a:r>
              <a:rPr kumimoji="0" lang="en-GB" altLang="en-US" sz="11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Distler O et al. N </a:t>
            </a:r>
            <a:r>
              <a:rPr kumimoji="0" lang="en-GB" altLang="en-US" sz="1100" b="0" i="0" u="none" strike="noStrike" kern="1200" cap="none" spc="0" normalizeH="0" baseline="0" noProof="0" dirty="0" err="1">
                <a:ln>
                  <a:noFill/>
                </a:ln>
                <a:solidFill>
                  <a:srgbClr val="001E55"/>
                </a:solidFill>
                <a:effectLst/>
                <a:uLnTx/>
                <a:uFillTx/>
                <a:latin typeface="Arial" panose="020B0604020202020204" pitchFamily="34" charset="0"/>
                <a:ea typeface="+mn-ea"/>
                <a:cs typeface="Arial" panose="020B0604020202020204" pitchFamily="34" charset="0"/>
              </a:rPr>
              <a:t>Engl</a:t>
            </a:r>
            <a:r>
              <a:rPr kumimoji="0" lang="en-GB" altLang="en-US" sz="11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 J Med 2019;380:2518–28.</a:t>
            </a:r>
            <a:endParaRPr kumimoji="0" lang="en-GB" sz="1100" b="0" i="0" u="none" strike="noStrike" kern="1200" cap="none" spc="0" normalizeH="0" baseline="0" noProof="0" dirty="0">
              <a:ln>
                <a:noFill/>
              </a:ln>
              <a:solidFill>
                <a:srgbClr val="001E55"/>
              </a:solidFill>
              <a:effectLst/>
              <a:uLnTx/>
              <a:uFillTx/>
              <a:latin typeface="Arial" panose="020B0604020202020204" pitchFamily="34" charset="0"/>
              <a:ea typeface="ＭＳ Ｐゴシック" pitchFamily="34" charset="-128"/>
              <a:cs typeface="Arial" panose="020B0604020202020204" pitchFamily="34" charset="0"/>
              <a:sym typeface="Gill Sans" charset="0"/>
            </a:endParaRPr>
          </a:p>
        </p:txBody>
      </p:sp>
    </p:spTree>
    <p:extLst>
      <p:ext uri="{BB962C8B-B14F-4D97-AF65-F5344CB8AC3E}">
        <p14:creationId xmlns:p14="http://schemas.microsoft.com/office/powerpoint/2010/main" val="275305632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EA83-1705-41FA-A00A-94B59CB9A32B}"/>
              </a:ext>
            </a:extLst>
          </p:cNvPr>
          <p:cNvSpPr>
            <a:spLocks noGrp="1"/>
          </p:cNvSpPr>
          <p:nvPr>
            <p:ph type="ctrTitle"/>
          </p:nvPr>
        </p:nvSpPr>
        <p:spPr>
          <a:xfrm>
            <a:off x="1381990" y="1589400"/>
            <a:ext cx="10443425" cy="1470025"/>
          </a:xfrm>
        </p:spPr>
        <p:txBody>
          <a:bodyPr>
            <a:noAutofit/>
          </a:bodyPr>
          <a:lstStyle/>
          <a:p>
            <a:r>
              <a:rPr lang="en-GB" dirty="0"/>
              <a:t>INBUILD: Subgroup with Autoimmune Disease-Related ILDs</a:t>
            </a:r>
          </a:p>
        </p:txBody>
      </p:sp>
      <p:sp>
        <p:nvSpPr>
          <p:cNvPr id="3" name="Subtitle 2">
            <a:extLst>
              <a:ext uri="{FF2B5EF4-FFF2-40B4-BE49-F238E27FC236}">
                <a16:creationId xmlns:a16="http://schemas.microsoft.com/office/drawing/2014/main" id="{C2C6B755-23CC-4ECB-BD28-FFC362BFC732}"/>
              </a:ext>
            </a:extLst>
          </p:cNvPr>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7E28C207-B785-4CAE-9EB9-A3121CC98A22}"/>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45830443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24103-7E8F-4AE1-98BC-B70ECCF1D3C8}"/>
              </a:ext>
            </a:extLst>
          </p:cNvPr>
          <p:cNvSpPr>
            <a:spLocks noGrp="1"/>
          </p:cNvSpPr>
          <p:nvPr>
            <p:ph type="title"/>
          </p:nvPr>
        </p:nvSpPr>
        <p:spPr/>
        <p:txBody>
          <a:bodyPr anchor="ctr">
            <a:normAutofit/>
          </a:bodyPr>
          <a:lstStyle/>
          <a:p>
            <a:r>
              <a:rPr lang="en-GB" sz="2800" dirty="0"/>
              <a:t>INBUILD: ILD diagnoses in subjects with autoimmune disease-related ILDs (n=170)</a:t>
            </a:r>
          </a:p>
        </p:txBody>
      </p:sp>
      <p:sp>
        <p:nvSpPr>
          <p:cNvPr id="4" name="Footer Placeholder 2">
            <a:extLst>
              <a:ext uri="{FF2B5EF4-FFF2-40B4-BE49-F238E27FC236}">
                <a16:creationId xmlns:a16="http://schemas.microsoft.com/office/drawing/2014/main" id="{7CFF73D2-D11E-45EE-A5CE-3E33F8283BDD}"/>
              </a:ext>
            </a:extLst>
          </p:cNvPr>
          <p:cNvSpPr txBox="1">
            <a:spLocks/>
          </p:cNvSpPr>
          <p:nvPr/>
        </p:nvSpPr>
        <p:spPr>
          <a:xfrm>
            <a:off x="610538" y="6249417"/>
            <a:ext cx="10972800" cy="34607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32" rtl="0" eaLnBrk="1" fontAlgn="base" latinLnBrk="0" hangingPunct="1">
              <a:lnSpc>
                <a:spcPct val="100000"/>
              </a:lnSpc>
              <a:spcBef>
                <a:spcPct val="0"/>
              </a:spcBef>
              <a:spcAft>
                <a:spcPct val="0"/>
              </a:spcAft>
              <a:buClrTx/>
              <a:buSzTx/>
              <a:buFontTx/>
              <a:buNone/>
              <a:tabLst/>
              <a:defRPr/>
            </a:pPr>
            <a:endParaRPr kumimoji="0" lang="en-GB" altLang="en-US" sz="1200" b="0" i="0" u="none" strike="noStrike" kern="1200" cap="none" spc="0" normalizeH="0" baseline="0" noProof="0" dirty="0">
              <a:ln>
                <a:noFill/>
              </a:ln>
              <a:solidFill>
                <a:srgbClr val="001E55"/>
              </a:solidFill>
              <a:effectLst/>
              <a:uLnTx/>
              <a:uFillTx/>
              <a:latin typeface="Arial" pitchFamily="34" charset="0"/>
              <a:ea typeface="ＭＳ Ｐゴシック" pitchFamily="34" charset="-128"/>
              <a:cs typeface="+mn-cs"/>
            </a:endParaRPr>
          </a:p>
        </p:txBody>
      </p:sp>
      <p:graphicFrame>
        <p:nvGraphicFramePr>
          <p:cNvPr id="8" name="Chart 7">
            <a:extLst>
              <a:ext uri="{FF2B5EF4-FFF2-40B4-BE49-F238E27FC236}">
                <a16:creationId xmlns:a16="http://schemas.microsoft.com/office/drawing/2014/main" id="{13144F10-62E4-4B38-84C3-FCDD9726A9EE}"/>
              </a:ext>
            </a:extLst>
          </p:cNvPr>
          <p:cNvGraphicFramePr/>
          <p:nvPr/>
        </p:nvGraphicFramePr>
        <p:xfrm>
          <a:off x="2185889" y="1258446"/>
          <a:ext cx="7112000" cy="452837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7BE39F45-1095-425A-8427-B26F8D3654ED}"/>
              </a:ext>
            </a:extLst>
          </p:cNvPr>
          <p:cNvSpPr txBox="1"/>
          <p:nvPr/>
        </p:nvSpPr>
        <p:spPr>
          <a:xfrm>
            <a:off x="6009430" y="3203396"/>
            <a:ext cx="156754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(n=89)</a:t>
            </a:r>
          </a:p>
        </p:txBody>
      </p:sp>
      <p:sp>
        <p:nvSpPr>
          <p:cNvPr id="11" name="TextBox 10">
            <a:extLst>
              <a:ext uri="{FF2B5EF4-FFF2-40B4-BE49-F238E27FC236}">
                <a16:creationId xmlns:a16="http://schemas.microsoft.com/office/drawing/2014/main" id="{EEC88621-96BF-4278-BD34-8995DAFF708D}"/>
              </a:ext>
            </a:extLst>
          </p:cNvPr>
          <p:cNvSpPr txBox="1"/>
          <p:nvPr/>
        </p:nvSpPr>
        <p:spPr>
          <a:xfrm>
            <a:off x="3945846" y="4100559"/>
            <a:ext cx="1441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(n=39)</a:t>
            </a:r>
          </a:p>
        </p:txBody>
      </p:sp>
      <p:sp>
        <p:nvSpPr>
          <p:cNvPr id="12" name="TextBox 11">
            <a:extLst>
              <a:ext uri="{FF2B5EF4-FFF2-40B4-BE49-F238E27FC236}">
                <a16:creationId xmlns:a16="http://schemas.microsoft.com/office/drawing/2014/main" id="{6AC81658-9F9E-4CBC-9CDF-0516BFFD58BE}"/>
              </a:ext>
            </a:extLst>
          </p:cNvPr>
          <p:cNvSpPr txBox="1"/>
          <p:nvPr/>
        </p:nvSpPr>
        <p:spPr>
          <a:xfrm>
            <a:off x="3449940" y="2662471"/>
            <a:ext cx="166914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(n=19)</a:t>
            </a:r>
          </a:p>
        </p:txBody>
      </p:sp>
      <p:sp>
        <p:nvSpPr>
          <p:cNvPr id="13" name="TextBox 12">
            <a:extLst>
              <a:ext uri="{FF2B5EF4-FFF2-40B4-BE49-F238E27FC236}">
                <a16:creationId xmlns:a16="http://schemas.microsoft.com/office/drawing/2014/main" id="{A344F743-C470-489D-96C5-9BF2F4D681EE}"/>
              </a:ext>
            </a:extLst>
          </p:cNvPr>
          <p:cNvSpPr txBox="1"/>
          <p:nvPr/>
        </p:nvSpPr>
        <p:spPr>
          <a:xfrm>
            <a:off x="4102430" y="1755291"/>
            <a:ext cx="188685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(n=23)</a:t>
            </a:r>
          </a:p>
        </p:txBody>
      </p:sp>
      <p:sp>
        <p:nvSpPr>
          <p:cNvPr id="16" name="TextBox 15">
            <a:extLst>
              <a:ext uri="{FF2B5EF4-FFF2-40B4-BE49-F238E27FC236}">
                <a16:creationId xmlns:a16="http://schemas.microsoft.com/office/drawing/2014/main" id="{7C27388D-223E-4D04-92B3-3435FF33AFA8}"/>
              </a:ext>
            </a:extLst>
          </p:cNvPr>
          <p:cNvSpPr txBox="1"/>
          <p:nvPr/>
        </p:nvSpPr>
        <p:spPr>
          <a:xfrm>
            <a:off x="8157029" y="3384629"/>
            <a:ext cx="200297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RA-ILD: 52%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(n=89)</a:t>
            </a:r>
          </a:p>
        </p:txBody>
      </p:sp>
      <p:sp>
        <p:nvSpPr>
          <p:cNvPr id="18" name="TextBox 17">
            <a:extLst>
              <a:ext uri="{FF2B5EF4-FFF2-40B4-BE49-F238E27FC236}">
                <a16:creationId xmlns:a16="http://schemas.microsoft.com/office/drawing/2014/main" id="{31D4643D-8EEA-40AD-B71C-E8C90BECC2B3}"/>
              </a:ext>
            </a:extLst>
          </p:cNvPr>
          <p:cNvSpPr txBox="1"/>
          <p:nvPr/>
        </p:nvSpPr>
        <p:spPr>
          <a:xfrm>
            <a:off x="1780797" y="2922472"/>
            <a:ext cx="166914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MCTD-ILD: 11% (n=19)</a:t>
            </a:r>
          </a:p>
        </p:txBody>
      </p:sp>
      <p:sp>
        <p:nvSpPr>
          <p:cNvPr id="20" name="TextBox 19">
            <a:extLst>
              <a:ext uri="{FF2B5EF4-FFF2-40B4-BE49-F238E27FC236}">
                <a16:creationId xmlns:a16="http://schemas.microsoft.com/office/drawing/2014/main" id="{60BB65B6-2C79-41D1-9927-AEE369F8BB4D}"/>
              </a:ext>
            </a:extLst>
          </p:cNvPr>
          <p:cNvSpPr txBox="1"/>
          <p:nvPr/>
        </p:nvSpPr>
        <p:spPr>
          <a:xfrm>
            <a:off x="7615639" y="3291802"/>
            <a:ext cx="200297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RA-ILD</a:t>
            </a:r>
          </a:p>
        </p:txBody>
      </p:sp>
      <p:sp>
        <p:nvSpPr>
          <p:cNvPr id="21" name="TextBox 20">
            <a:extLst>
              <a:ext uri="{FF2B5EF4-FFF2-40B4-BE49-F238E27FC236}">
                <a16:creationId xmlns:a16="http://schemas.microsoft.com/office/drawing/2014/main" id="{9283916A-E4E2-4B83-AF02-8A93C57E0D00}"/>
              </a:ext>
            </a:extLst>
          </p:cNvPr>
          <p:cNvSpPr txBox="1"/>
          <p:nvPr/>
        </p:nvSpPr>
        <p:spPr>
          <a:xfrm>
            <a:off x="1989110" y="4909314"/>
            <a:ext cx="22385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2650F"/>
                </a:solidFill>
                <a:effectLst/>
                <a:uLnTx/>
                <a:uFillTx/>
                <a:latin typeface="Arial" panose="020B0604020202020204" pitchFamily="34" charset="0"/>
                <a:ea typeface="+mn-ea"/>
                <a:cs typeface="Arial" panose="020B0604020202020204" pitchFamily="34" charset="0"/>
              </a:rPr>
              <a:t>SSc-ILD</a:t>
            </a:r>
          </a:p>
        </p:txBody>
      </p:sp>
      <p:sp>
        <p:nvSpPr>
          <p:cNvPr id="22" name="TextBox 21">
            <a:extLst>
              <a:ext uri="{FF2B5EF4-FFF2-40B4-BE49-F238E27FC236}">
                <a16:creationId xmlns:a16="http://schemas.microsoft.com/office/drawing/2014/main" id="{BE27A484-15D6-4C25-A458-2D74407B53AA}"/>
              </a:ext>
            </a:extLst>
          </p:cNvPr>
          <p:cNvSpPr txBox="1"/>
          <p:nvPr/>
        </p:nvSpPr>
        <p:spPr>
          <a:xfrm>
            <a:off x="1780797" y="2639845"/>
            <a:ext cx="166914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8EB4E3"/>
                </a:solidFill>
                <a:effectLst/>
                <a:uLnTx/>
                <a:uFillTx/>
                <a:latin typeface="Arial" panose="020B0604020202020204" pitchFamily="34" charset="0"/>
                <a:ea typeface="+mn-ea"/>
                <a:cs typeface="Arial" panose="020B0604020202020204" pitchFamily="34" charset="0"/>
              </a:rPr>
              <a:t>MCTD-ILD</a:t>
            </a:r>
          </a:p>
        </p:txBody>
      </p:sp>
      <p:sp>
        <p:nvSpPr>
          <p:cNvPr id="23" name="TextBox 22">
            <a:extLst>
              <a:ext uri="{FF2B5EF4-FFF2-40B4-BE49-F238E27FC236}">
                <a16:creationId xmlns:a16="http://schemas.microsoft.com/office/drawing/2014/main" id="{1F4C837A-5783-4766-8CC0-8E2EC4831D17}"/>
              </a:ext>
            </a:extLst>
          </p:cNvPr>
          <p:cNvSpPr txBox="1"/>
          <p:nvPr/>
        </p:nvSpPr>
        <p:spPr>
          <a:xfrm>
            <a:off x="685119" y="1394112"/>
            <a:ext cx="39816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Other autoimmune ILDs*</a:t>
            </a:r>
          </a:p>
        </p:txBody>
      </p:sp>
      <p:sp>
        <p:nvSpPr>
          <p:cNvPr id="17" name="Text Placeholder 3">
            <a:extLst>
              <a:ext uri="{FF2B5EF4-FFF2-40B4-BE49-F238E27FC236}">
                <a16:creationId xmlns:a16="http://schemas.microsoft.com/office/drawing/2014/main" id="{BE71E55D-E017-4417-9C4A-8A86807EB802}"/>
              </a:ext>
            </a:extLst>
          </p:cNvPr>
          <p:cNvSpPr txBox="1">
            <a:spLocks/>
          </p:cNvSpPr>
          <p:nvPr/>
        </p:nvSpPr>
        <p:spPr>
          <a:xfrm>
            <a:off x="160638" y="6053287"/>
            <a:ext cx="11891662" cy="537839"/>
          </a:xfrm>
          <a:prstGeom prst="rect">
            <a:avLst/>
          </a:prstGeom>
        </p:spPr>
        <p:txBody>
          <a:bodyPr anchor="b">
            <a:no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a:ea typeface="+mn-ea"/>
                <a:cs typeface="Arial"/>
              </a:rPr>
              <a:t>*Subjects with an autoimmune disease noted in the “Other fibrosing ILDs” category of the case report form, including Sjogren’s disease-related ILD, IPAF, and undifferentiated autoimmune disease-related ILD. IPAF, interstitial pneumonia with autoimmune features. MCTD, mixed connective tissue disease. </a:t>
            </a:r>
          </a:p>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a:ea typeface="+mn-ea"/>
                <a:cs typeface="Arial"/>
              </a:rPr>
              <a:t>Matteson EL et al. Poster presented at American College of Rheumatology Convergence Conference 2020. https://www.usscicomms.com/respiratory/ACR2020/matteson</a:t>
            </a:r>
          </a:p>
        </p:txBody>
      </p:sp>
    </p:spTree>
    <p:extLst>
      <p:ext uri="{BB962C8B-B14F-4D97-AF65-F5344CB8AC3E}">
        <p14:creationId xmlns:p14="http://schemas.microsoft.com/office/powerpoint/2010/main" val="2484827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88D032-ECF0-4826-9572-91A38BA60CB8}"/>
              </a:ext>
            </a:extLst>
          </p:cNvPr>
          <p:cNvSpPr>
            <a:spLocks noGrp="1"/>
          </p:cNvSpPr>
          <p:nvPr>
            <p:ph type="title"/>
          </p:nvPr>
        </p:nvSpPr>
        <p:spPr/>
        <p:txBody>
          <a:bodyPr>
            <a:normAutofit/>
          </a:bodyPr>
          <a:lstStyle/>
          <a:p>
            <a:r>
              <a:rPr lang="en-GB" sz="2800" dirty="0"/>
              <a:t>INBUILD: DMARDs and/or glucocorticoids taken at baseline in subjects with autoimmune disease-related ILDs</a:t>
            </a:r>
          </a:p>
        </p:txBody>
      </p:sp>
      <p:sp>
        <p:nvSpPr>
          <p:cNvPr id="7" name="Text Placeholder 3">
            <a:extLst>
              <a:ext uri="{FF2B5EF4-FFF2-40B4-BE49-F238E27FC236}">
                <a16:creationId xmlns:a16="http://schemas.microsoft.com/office/drawing/2014/main" id="{AB878444-1582-48C9-B47A-E6C1A0B2594E}"/>
              </a:ext>
            </a:extLst>
          </p:cNvPr>
          <p:cNvSpPr txBox="1">
            <a:spLocks/>
          </p:cNvSpPr>
          <p:nvPr/>
        </p:nvSpPr>
        <p:spPr>
          <a:xfrm>
            <a:off x="560224" y="6053287"/>
            <a:ext cx="11492076" cy="537839"/>
          </a:xfrm>
          <a:prstGeom prst="rect">
            <a:avLst/>
          </a:prstGeom>
        </p:spPr>
        <p:txBody>
          <a:bodyPr anchor="b">
            <a:no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a:ea typeface="+mn-ea"/>
                <a:cs typeface="Arial"/>
              </a:rPr>
              <a:t> </a:t>
            </a:r>
          </a:p>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panose="020B0604020202020204" pitchFamily="34" charset="0"/>
                <a:ea typeface="+mn-ea"/>
                <a:cs typeface="Arial" panose="020B0604020202020204" pitchFamily="34" charset="0"/>
              </a:rPr>
              <a:t>Therapies taken by ≥2% of patients are shown.</a:t>
            </a:r>
            <a:r>
              <a:rPr kumimoji="0" lang="en-GB" sz="1200" b="0" i="0" u="none" strike="noStrike" kern="1200" cap="none" spc="0" normalizeH="0" baseline="0" noProof="0" dirty="0">
                <a:ln>
                  <a:noFill/>
                </a:ln>
                <a:solidFill>
                  <a:srgbClr val="001E55"/>
                </a:solidFill>
                <a:effectLst/>
                <a:uLnTx/>
                <a:uFillTx/>
                <a:latin typeface="Arial"/>
                <a:ea typeface="+mn-ea"/>
                <a:cs typeface="Arial"/>
              </a:rPr>
              <a:t> All but 1 subject taking glucocorticoids at baseline took &lt;20 mg/day. </a:t>
            </a:r>
          </a:p>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err="1">
                <a:ln>
                  <a:noFill/>
                </a:ln>
                <a:solidFill>
                  <a:srgbClr val="001E55"/>
                </a:solidFill>
                <a:effectLst/>
                <a:uLnTx/>
                <a:uFillTx/>
                <a:latin typeface="Arial"/>
                <a:ea typeface="+mn-ea"/>
                <a:cs typeface="Arial"/>
              </a:rPr>
              <a:t>Aringer</a:t>
            </a:r>
            <a:r>
              <a:rPr kumimoji="0" lang="en-GB" sz="1200" b="0" i="0" u="none" strike="noStrike" kern="1200" cap="none" spc="0" normalizeH="0" baseline="0" noProof="0" dirty="0">
                <a:ln>
                  <a:noFill/>
                </a:ln>
                <a:solidFill>
                  <a:srgbClr val="001E55"/>
                </a:solidFill>
                <a:effectLst/>
                <a:uLnTx/>
                <a:uFillTx/>
                <a:latin typeface="Arial"/>
                <a:ea typeface="+mn-ea"/>
                <a:cs typeface="Arial"/>
              </a:rPr>
              <a:t> M et al. Poster presented at Annual European Congress of Rheumatology (EULAR) 2020. https://www.usscicomms.com/respiratory/EULAR2020/aringer</a:t>
            </a:r>
          </a:p>
        </p:txBody>
      </p:sp>
      <p:sp>
        <p:nvSpPr>
          <p:cNvPr id="34" name="Content Placeholder 28">
            <a:extLst>
              <a:ext uri="{FF2B5EF4-FFF2-40B4-BE49-F238E27FC236}">
                <a16:creationId xmlns:a16="http://schemas.microsoft.com/office/drawing/2014/main" id="{DD68EB06-3222-491C-BE93-E8234B543C1E}"/>
              </a:ext>
            </a:extLst>
          </p:cNvPr>
          <p:cNvSpPr>
            <a:spLocks noGrp="1"/>
          </p:cNvSpPr>
          <p:nvPr>
            <p:ph sz="quarter" idx="10"/>
          </p:nvPr>
        </p:nvSpPr>
        <p:spPr>
          <a:xfrm>
            <a:off x="390722" y="1602572"/>
            <a:ext cx="11463867" cy="4554861"/>
          </a:xfrm>
          <a:noFill/>
        </p:spPr>
        <p:txBody>
          <a:bodyPr>
            <a:normAutofit/>
          </a:bodyPr>
          <a:lstStyle/>
          <a:p>
            <a:r>
              <a:rPr lang="en-GB" sz="2200" b="1" dirty="0">
                <a:solidFill>
                  <a:schemeClr val="tx1"/>
                </a:solidFill>
              </a:rPr>
              <a:t>131 (77.1%) of subjects with autoimmune disease-related ILDs took DMARDs and/or glucocorticoids: </a:t>
            </a:r>
          </a:p>
        </p:txBody>
      </p:sp>
      <p:sp>
        <p:nvSpPr>
          <p:cNvPr id="35" name="TextBox 34">
            <a:extLst>
              <a:ext uri="{FF2B5EF4-FFF2-40B4-BE49-F238E27FC236}">
                <a16:creationId xmlns:a16="http://schemas.microsoft.com/office/drawing/2014/main" id="{A94D1989-9334-4DCA-8199-C521D3281E56}"/>
              </a:ext>
            </a:extLst>
          </p:cNvPr>
          <p:cNvSpPr txBox="1"/>
          <p:nvPr/>
        </p:nvSpPr>
        <p:spPr>
          <a:xfrm>
            <a:off x="845098" y="2589277"/>
            <a:ext cx="2540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rPr>
              <a:t>67.6%</a:t>
            </a:r>
          </a:p>
        </p:txBody>
      </p:sp>
      <p:sp>
        <p:nvSpPr>
          <p:cNvPr id="36" name="TextBox 35">
            <a:extLst>
              <a:ext uri="{FF2B5EF4-FFF2-40B4-BE49-F238E27FC236}">
                <a16:creationId xmlns:a16="http://schemas.microsoft.com/office/drawing/2014/main" id="{21990828-C63C-447E-9100-05C5F499FF0E}"/>
              </a:ext>
            </a:extLst>
          </p:cNvPr>
          <p:cNvSpPr txBox="1"/>
          <p:nvPr/>
        </p:nvSpPr>
        <p:spPr>
          <a:xfrm>
            <a:off x="865652" y="3014127"/>
            <a:ext cx="36078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rPr>
              <a:t>were taking glucocorticoids</a:t>
            </a:r>
          </a:p>
        </p:txBody>
      </p:sp>
      <p:sp>
        <p:nvSpPr>
          <p:cNvPr id="37" name="TextBox 36">
            <a:extLst>
              <a:ext uri="{FF2B5EF4-FFF2-40B4-BE49-F238E27FC236}">
                <a16:creationId xmlns:a16="http://schemas.microsoft.com/office/drawing/2014/main" id="{E120CA21-4EDB-47C2-A6C9-F6C3A3B48C30}"/>
              </a:ext>
            </a:extLst>
          </p:cNvPr>
          <p:cNvSpPr txBox="1"/>
          <p:nvPr/>
        </p:nvSpPr>
        <p:spPr>
          <a:xfrm>
            <a:off x="4270349" y="2579850"/>
            <a:ext cx="2540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35.9%</a:t>
            </a:r>
          </a:p>
        </p:txBody>
      </p:sp>
      <p:sp>
        <p:nvSpPr>
          <p:cNvPr id="38" name="TextBox 37">
            <a:extLst>
              <a:ext uri="{FF2B5EF4-FFF2-40B4-BE49-F238E27FC236}">
                <a16:creationId xmlns:a16="http://schemas.microsoft.com/office/drawing/2014/main" id="{60D90EF5-B973-418B-8F9D-29A88449990C}"/>
              </a:ext>
            </a:extLst>
          </p:cNvPr>
          <p:cNvSpPr txBox="1"/>
          <p:nvPr/>
        </p:nvSpPr>
        <p:spPr>
          <a:xfrm>
            <a:off x="4298482" y="3019915"/>
            <a:ext cx="44061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were taking non-biologic DMARDs</a:t>
            </a:r>
          </a:p>
        </p:txBody>
      </p:sp>
      <p:sp>
        <p:nvSpPr>
          <p:cNvPr id="39" name="TextBox 38">
            <a:extLst>
              <a:ext uri="{FF2B5EF4-FFF2-40B4-BE49-F238E27FC236}">
                <a16:creationId xmlns:a16="http://schemas.microsoft.com/office/drawing/2014/main" id="{FCBFBB9A-97B1-49B7-9C4C-BB8A0CA1C70C}"/>
              </a:ext>
            </a:extLst>
          </p:cNvPr>
          <p:cNvSpPr txBox="1"/>
          <p:nvPr/>
        </p:nvSpPr>
        <p:spPr>
          <a:xfrm>
            <a:off x="8379961" y="2589277"/>
            <a:ext cx="2540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A99AC"/>
                </a:solidFill>
                <a:effectLst/>
                <a:uLnTx/>
                <a:uFillTx/>
                <a:latin typeface="Arial" panose="020B0604020202020204" pitchFamily="34" charset="0"/>
                <a:ea typeface="+mn-ea"/>
                <a:cs typeface="Arial" panose="020B0604020202020204" pitchFamily="34" charset="0"/>
              </a:rPr>
              <a:t>11.8%</a:t>
            </a:r>
          </a:p>
        </p:txBody>
      </p:sp>
      <p:sp>
        <p:nvSpPr>
          <p:cNvPr id="40" name="TextBox 39">
            <a:extLst>
              <a:ext uri="{FF2B5EF4-FFF2-40B4-BE49-F238E27FC236}">
                <a16:creationId xmlns:a16="http://schemas.microsoft.com/office/drawing/2014/main" id="{2CBFBE29-8D90-45AC-9B7D-9C1DF1F51254}"/>
              </a:ext>
            </a:extLst>
          </p:cNvPr>
          <p:cNvSpPr txBox="1"/>
          <p:nvPr/>
        </p:nvSpPr>
        <p:spPr>
          <a:xfrm>
            <a:off x="8378404" y="3014127"/>
            <a:ext cx="37086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A99AC"/>
                </a:solidFill>
                <a:effectLst/>
                <a:uLnTx/>
                <a:uFillTx/>
                <a:latin typeface="Arial" panose="020B0604020202020204" pitchFamily="34" charset="0"/>
                <a:ea typeface="+mn-ea"/>
                <a:cs typeface="Arial" panose="020B0604020202020204" pitchFamily="34" charset="0"/>
              </a:rPr>
              <a:t>were taking biologic DMARDs</a:t>
            </a:r>
          </a:p>
        </p:txBody>
      </p:sp>
      <p:graphicFrame>
        <p:nvGraphicFramePr>
          <p:cNvPr id="41" name="Table 40">
            <a:extLst>
              <a:ext uri="{FF2B5EF4-FFF2-40B4-BE49-F238E27FC236}">
                <a16:creationId xmlns:a16="http://schemas.microsoft.com/office/drawing/2014/main" id="{E221107D-05D3-41D7-A6AB-976B8C770B9F}"/>
              </a:ext>
            </a:extLst>
          </p:cNvPr>
          <p:cNvGraphicFramePr>
            <a:graphicFrameLocks noGrp="1"/>
          </p:cNvGraphicFramePr>
          <p:nvPr/>
        </p:nvGraphicFramePr>
        <p:xfrm>
          <a:off x="682734" y="3485065"/>
          <a:ext cx="3456000" cy="2736000"/>
        </p:xfrm>
        <a:graphic>
          <a:graphicData uri="http://schemas.openxmlformats.org/drawingml/2006/table">
            <a:tbl>
              <a:tblPr>
                <a:tableStyleId>{5C22544A-7EE6-4342-B048-85BDC9FD1C3A}</a:tableStyleId>
              </a:tblPr>
              <a:tblGrid>
                <a:gridCol w="2376000">
                  <a:extLst>
                    <a:ext uri="{9D8B030D-6E8A-4147-A177-3AD203B41FA5}">
                      <a16:colId xmlns:a16="http://schemas.microsoft.com/office/drawing/2014/main" val="1277195085"/>
                    </a:ext>
                  </a:extLst>
                </a:gridCol>
                <a:gridCol w="1080000">
                  <a:extLst>
                    <a:ext uri="{9D8B030D-6E8A-4147-A177-3AD203B41FA5}">
                      <a16:colId xmlns:a16="http://schemas.microsoft.com/office/drawing/2014/main" val="1018970798"/>
                    </a:ext>
                  </a:extLst>
                </a:gridCol>
              </a:tblGrid>
              <a:tr h="547200">
                <a:tc>
                  <a:txBody>
                    <a:bodyPr/>
                    <a:lstStyle/>
                    <a:p>
                      <a:pPr indent="194310">
                        <a:lnSpc>
                          <a:spcPct val="150000"/>
                        </a:lnSpc>
                        <a:spcAft>
                          <a:spcPts val="0"/>
                        </a:spcAft>
                      </a:pPr>
                      <a:r>
                        <a:rPr lang="en-GB" sz="1800" dirty="0">
                          <a:solidFill>
                            <a:schemeClr val="tx2">
                              <a:lumMod val="60000"/>
                              <a:lumOff val="40000"/>
                            </a:schemeClr>
                          </a:solidFill>
                          <a:effectLst/>
                          <a:latin typeface="Arial" panose="020B0604020202020204" pitchFamily="34" charset="0"/>
                          <a:cs typeface="Arial" panose="020B0604020202020204" pitchFamily="34" charset="0"/>
                        </a:rPr>
                        <a:t>Prednisone</a:t>
                      </a:r>
                      <a:endParaRPr lang="en-GB" sz="18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en-GB" sz="1800" dirty="0">
                          <a:solidFill>
                            <a:schemeClr val="tx2">
                              <a:lumMod val="60000"/>
                              <a:lumOff val="40000"/>
                            </a:schemeClr>
                          </a:solidFill>
                          <a:effectLst/>
                          <a:latin typeface="Arial" panose="020B0604020202020204" pitchFamily="34" charset="0"/>
                          <a:cs typeface="Arial" panose="020B0604020202020204" pitchFamily="34" charset="0"/>
                        </a:rPr>
                        <a:t>28.8%</a:t>
                      </a:r>
                      <a:endParaRPr lang="en-GB" sz="18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5295097"/>
                  </a:ext>
                </a:extLst>
              </a:tr>
              <a:tr h="547200">
                <a:tc>
                  <a:txBody>
                    <a:bodyPr/>
                    <a:lstStyle/>
                    <a:p>
                      <a:pPr indent="194310">
                        <a:lnSpc>
                          <a:spcPct val="150000"/>
                        </a:lnSpc>
                        <a:spcAft>
                          <a:spcPts val="0"/>
                        </a:spcAft>
                      </a:pPr>
                      <a:r>
                        <a:rPr lang="en-GB" sz="1800" dirty="0">
                          <a:solidFill>
                            <a:schemeClr val="tx2">
                              <a:lumMod val="60000"/>
                              <a:lumOff val="40000"/>
                            </a:schemeClr>
                          </a:solidFill>
                          <a:effectLst/>
                          <a:latin typeface="Arial" panose="020B0604020202020204" pitchFamily="34" charset="0"/>
                          <a:cs typeface="Arial" panose="020B0604020202020204" pitchFamily="34" charset="0"/>
                        </a:rPr>
                        <a:t>Prednisolone</a:t>
                      </a:r>
                      <a:endParaRPr lang="en-GB" sz="18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en-GB" sz="1800" dirty="0">
                          <a:solidFill>
                            <a:schemeClr val="tx2">
                              <a:lumMod val="60000"/>
                              <a:lumOff val="40000"/>
                            </a:schemeClr>
                          </a:solidFill>
                          <a:effectLst/>
                          <a:latin typeface="Arial" panose="020B0604020202020204" pitchFamily="34" charset="0"/>
                          <a:cs typeface="Arial" panose="020B0604020202020204" pitchFamily="34" charset="0"/>
                        </a:rPr>
                        <a:t>27.1%</a:t>
                      </a:r>
                      <a:endParaRPr lang="en-GB" sz="18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0291318"/>
                  </a:ext>
                </a:extLst>
              </a:tr>
              <a:tr h="547200">
                <a:tc>
                  <a:txBody>
                    <a:bodyPr/>
                    <a:lstStyle/>
                    <a:p>
                      <a:pPr indent="194310">
                        <a:lnSpc>
                          <a:spcPct val="150000"/>
                        </a:lnSpc>
                        <a:spcAft>
                          <a:spcPts val="0"/>
                        </a:spcAft>
                      </a:pPr>
                      <a:r>
                        <a:rPr lang="en-GB" sz="1800" dirty="0">
                          <a:solidFill>
                            <a:schemeClr val="tx2">
                              <a:lumMod val="60000"/>
                              <a:lumOff val="40000"/>
                            </a:schemeClr>
                          </a:solidFill>
                          <a:effectLst/>
                          <a:latin typeface="Arial" panose="020B0604020202020204" pitchFamily="34" charset="0"/>
                          <a:cs typeface="Arial" panose="020B0604020202020204" pitchFamily="34" charset="0"/>
                        </a:rPr>
                        <a:t>Methylprednisolone</a:t>
                      </a:r>
                      <a:endParaRPr lang="en-GB" sz="18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en-GB" sz="1800" dirty="0">
                          <a:solidFill>
                            <a:schemeClr val="tx2">
                              <a:lumMod val="60000"/>
                              <a:lumOff val="40000"/>
                            </a:schemeClr>
                          </a:solidFill>
                          <a:effectLst/>
                          <a:latin typeface="Arial" panose="020B0604020202020204" pitchFamily="34" charset="0"/>
                          <a:cs typeface="Arial" panose="020B0604020202020204" pitchFamily="34" charset="0"/>
                        </a:rPr>
                        <a:t>6.5%</a:t>
                      </a:r>
                      <a:endParaRPr lang="en-GB" sz="18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7563694"/>
                  </a:ext>
                </a:extLst>
              </a:tr>
              <a:tr h="547200">
                <a:tc>
                  <a:txBody>
                    <a:bodyPr/>
                    <a:lstStyle/>
                    <a:p>
                      <a:pPr indent="194310">
                        <a:lnSpc>
                          <a:spcPct val="150000"/>
                        </a:lnSpc>
                        <a:spcAft>
                          <a:spcPts val="0"/>
                        </a:spcAft>
                      </a:pPr>
                      <a:r>
                        <a:rPr lang="en-GB" sz="1800" dirty="0" err="1">
                          <a:solidFill>
                            <a:schemeClr val="tx2">
                              <a:lumMod val="60000"/>
                              <a:lumOff val="40000"/>
                            </a:schemeClr>
                          </a:solidFill>
                          <a:effectLst/>
                          <a:latin typeface="Arial" panose="020B0604020202020204" pitchFamily="34" charset="0"/>
                          <a:cs typeface="Arial" panose="020B0604020202020204" pitchFamily="34" charset="0"/>
                        </a:rPr>
                        <a:t>Meprednisone</a:t>
                      </a:r>
                      <a:endParaRPr lang="en-GB" sz="18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en-GB" sz="18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2.4%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6691672"/>
                  </a:ext>
                </a:extLst>
              </a:tr>
              <a:tr h="547200">
                <a:tc>
                  <a:txBody>
                    <a:bodyPr/>
                    <a:lstStyle/>
                    <a:p>
                      <a:pPr indent="194310">
                        <a:lnSpc>
                          <a:spcPct val="150000"/>
                        </a:lnSpc>
                        <a:spcAft>
                          <a:spcPts val="0"/>
                        </a:spcAft>
                      </a:pPr>
                      <a:endParaRPr lang="en-GB" sz="18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endParaRPr lang="en-GB" sz="18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6156794"/>
                  </a:ext>
                </a:extLst>
              </a:tr>
            </a:tbl>
          </a:graphicData>
        </a:graphic>
      </p:graphicFrame>
      <p:graphicFrame>
        <p:nvGraphicFramePr>
          <p:cNvPr id="42" name="Table 41">
            <a:extLst>
              <a:ext uri="{FF2B5EF4-FFF2-40B4-BE49-F238E27FC236}">
                <a16:creationId xmlns:a16="http://schemas.microsoft.com/office/drawing/2014/main" id="{9EF5B203-5C3D-4AD5-8124-AB8A786EF8B4}"/>
              </a:ext>
            </a:extLst>
          </p:cNvPr>
          <p:cNvGraphicFramePr>
            <a:graphicFrameLocks noGrp="1"/>
          </p:cNvGraphicFramePr>
          <p:nvPr/>
        </p:nvGraphicFramePr>
        <p:xfrm>
          <a:off x="4109809" y="3485065"/>
          <a:ext cx="4284000" cy="2194560"/>
        </p:xfrm>
        <a:graphic>
          <a:graphicData uri="http://schemas.openxmlformats.org/drawingml/2006/table">
            <a:tbl>
              <a:tblPr>
                <a:tableStyleId>{5C22544A-7EE6-4342-B048-85BDC9FD1C3A}</a:tableStyleId>
              </a:tblPr>
              <a:tblGrid>
                <a:gridCol w="3240000">
                  <a:extLst>
                    <a:ext uri="{9D8B030D-6E8A-4147-A177-3AD203B41FA5}">
                      <a16:colId xmlns:a16="http://schemas.microsoft.com/office/drawing/2014/main" val="1277195085"/>
                    </a:ext>
                  </a:extLst>
                </a:gridCol>
                <a:gridCol w="1044000">
                  <a:extLst>
                    <a:ext uri="{9D8B030D-6E8A-4147-A177-3AD203B41FA5}">
                      <a16:colId xmlns:a16="http://schemas.microsoft.com/office/drawing/2014/main" val="1018970798"/>
                    </a:ext>
                  </a:extLst>
                </a:gridCol>
              </a:tblGrid>
              <a:tr h="548640">
                <a:tc>
                  <a:txBody>
                    <a:bodyPr/>
                    <a:lstStyle/>
                    <a:p>
                      <a:pPr marL="194310">
                        <a:lnSpc>
                          <a:spcPct val="100000"/>
                        </a:lnSpc>
                        <a:spcAft>
                          <a:spcPts val="0"/>
                        </a:spcAft>
                      </a:pPr>
                      <a:r>
                        <a:rPr lang="en-GB" sz="1800" kern="1200" dirty="0">
                          <a:solidFill>
                            <a:srgbClr val="009900"/>
                          </a:solidFill>
                          <a:effectLst/>
                          <a:latin typeface="Arial" panose="020B0604020202020204" pitchFamily="34" charset="0"/>
                          <a:ea typeface="+mn-ea"/>
                          <a:cs typeface="Arial" panose="020B0604020202020204" pitchFamily="34" charset="0"/>
                        </a:rPr>
                        <a:t>Hydroxychloroquine/sulphate</a:t>
                      </a:r>
                    </a:p>
                  </a:txBody>
                  <a:tcPr marL="6858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800" kern="1200" dirty="0">
                          <a:solidFill>
                            <a:srgbClr val="009900"/>
                          </a:solidFill>
                          <a:effectLst/>
                          <a:latin typeface="Arial" panose="020B0604020202020204" pitchFamily="34" charset="0"/>
                          <a:ea typeface="+mn-ea"/>
                          <a:cs typeface="Arial" panose="020B0604020202020204" pitchFamily="34" charset="0"/>
                        </a:rPr>
                        <a:t>15.3%</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5295097"/>
                  </a:ext>
                </a:extLst>
              </a:tr>
              <a:tr h="548640">
                <a:tc>
                  <a:txBody>
                    <a:bodyPr/>
                    <a:lstStyle/>
                    <a:p>
                      <a:pPr marL="194310" marR="0" lvl="0" indent="0" algn="l" defTabSz="914400" rtl="0" eaLnBrk="1" fontAlgn="auto" latinLnBrk="0" hangingPunct="1">
                        <a:lnSpc>
                          <a:spcPct val="150000"/>
                        </a:lnSpc>
                        <a:spcBef>
                          <a:spcPts val="0"/>
                        </a:spcBef>
                        <a:spcAft>
                          <a:spcPts val="0"/>
                        </a:spcAft>
                        <a:buClrTx/>
                        <a:buSzTx/>
                        <a:buFontTx/>
                        <a:buNone/>
                        <a:tabLst/>
                        <a:defRPr/>
                      </a:pPr>
                      <a:r>
                        <a:rPr lang="en-GB" sz="1800" kern="1200" dirty="0">
                          <a:solidFill>
                            <a:srgbClr val="009900"/>
                          </a:solidFill>
                          <a:effectLst/>
                          <a:latin typeface="Arial" panose="020B0604020202020204" pitchFamily="34" charset="0"/>
                          <a:ea typeface="+mn-ea"/>
                          <a:cs typeface="Arial" panose="020B0604020202020204" pitchFamily="34" charset="0"/>
                        </a:rPr>
                        <a:t>Leflunomide</a:t>
                      </a:r>
                    </a:p>
                  </a:txBody>
                  <a:tcPr marL="6858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en-GB" sz="1800" kern="1200" dirty="0">
                          <a:solidFill>
                            <a:srgbClr val="009900"/>
                          </a:solidFill>
                          <a:effectLst/>
                          <a:latin typeface="Arial" panose="020B0604020202020204" pitchFamily="34" charset="0"/>
                          <a:ea typeface="+mn-ea"/>
                          <a:cs typeface="Arial" panose="020B0604020202020204" pitchFamily="34" charset="0"/>
                        </a:rPr>
                        <a:t>8.8%</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004788"/>
                  </a:ext>
                </a:extLst>
              </a:tr>
              <a:tr h="548640">
                <a:tc>
                  <a:txBody>
                    <a:bodyPr/>
                    <a:lstStyle/>
                    <a:p>
                      <a:pPr marL="194310">
                        <a:lnSpc>
                          <a:spcPct val="150000"/>
                        </a:lnSpc>
                        <a:spcAft>
                          <a:spcPts val="0"/>
                        </a:spcAft>
                      </a:pPr>
                      <a:r>
                        <a:rPr lang="en-GB" sz="1800" kern="1200" dirty="0">
                          <a:solidFill>
                            <a:srgbClr val="009900"/>
                          </a:solidFill>
                          <a:effectLst/>
                          <a:latin typeface="Arial" panose="020B0604020202020204" pitchFamily="34" charset="0"/>
                          <a:ea typeface="+mn-ea"/>
                          <a:cs typeface="Arial" panose="020B0604020202020204" pitchFamily="34" charset="0"/>
                        </a:rPr>
                        <a:t>Methotrexate</a:t>
                      </a:r>
                    </a:p>
                  </a:txBody>
                  <a:tcPr marL="6858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en-GB" sz="1800" kern="1200" dirty="0">
                          <a:solidFill>
                            <a:srgbClr val="009900"/>
                          </a:solidFill>
                          <a:effectLst/>
                          <a:latin typeface="Arial" panose="020B0604020202020204" pitchFamily="34" charset="0"/>
                          <a:ea typeface="+mn-ea"/>
                          <a:cs typeface="Arial" panose="020B0604020202020204" pitchFamily="34" charset="0"/>
                        </a:rPr>
                        <a:t>8.8%</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0291318"/>
                  </a:ext>
                </a:extLst>
              </a:tr>
              <a:tr h="548640">
                <a:tc>
                  <a:txBody>
                    <a:bodyPr/>
                    <a:lstStyle/>
                    <a:p>
                      <a:pPr marL="194310">
                        <a:lnSpc>
                          <a:spcPct val="150000"/>
                        </a:lnSpc>
                        <a:spcAft>
                          <a:spcPts val="0"/>
                        </a:spcAft>
                      </a:pPr>
                      <a:endParaRPr lang="en-GB" sz="1800" kern="1200" dirty="0">
                        <a:solidFill>
                          <a:srgbClr val="009900"/>
                        </a:solidFill>
                        <a:effectLst/>
                        <a:latin typeface="Arial" panose="020B0604020202020204" pitchFamily="34" charset="0"/>
                        <a:ea typeface="+mn-ea"/>
                        <a:cs typeface="Arial" panose="020B0604020202020204" pitchFamily="34" charset="0"/>
                      </a:endParaRPr>
                    </a:p>
                  </a:txBody>
                  <a:tcPr marL="6858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endParaRPr lang="en-GB" sz="1800" kern="1200" dirty="0">
                        <a:solidFill>
                          <a:srgbClr val="009900"/>
                        </a:solidFill>
                        <a:effectLst/>
                        <a:latin typeface="Arial" panose="020B0604020202020204" pitchFamily="34" charset="0"/>
                        <a:ea typeface="+mn-ea"/>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6691672"/>
                  </a:ext>
                </a:extLst>
              </a:tr>
            </a:tbl>
          </a:graphicData>
        </a:graphic>
      </p:graphicFrame>
      <p:graphicFrame>
        <p:nvGraphicFramePr>
          <p:cNvPr id="43" name="Table 42">
            <a:extLst>
              <a:ext uri="{FF2B5EF4-FFF2-40B4-BE49-F238E27FC236}">
                <a16:creationId xmlns:a16="http://schemas.microsoft.com/office/drawing/2014/main" id="{1AFA73EB-5699-4D82-A54D-78246EB2432F}"/>
              </a:ext>
            </a:extLst>
          </p:cNvPr>
          <p:cNvGraphicFramePr>
            <a:graphicFrameLocks noGrp="1"/>
          </p:cNvGraphicFramePr>
          <p:nvPr/>
        </p:nvGraphicFramePr>
        <p:xfrm>
          <a:off x="8207909" y="3576846"/>
          <a:ext cx="3643900" cy="360680"/>
        </p:xfrm>
        <a:graphic>
          <a:graphicData uri="http://schemas.openxmlformats.org/drawingml/2006/table">
            <a:tbl>
              <a:tblPr>
                <a:tableStyleId>{5C22544A-7EE6-4342-B048-85BDC9FD1C3A}</a:tableStyleId>
              </a:tblPr>
              <a:tblGrid>
                <a:gridCol w="2412000">
                  <a:extLst>
                    <a:ext uri="{9D8B030D-6E8A-4147-A177-3AD203B41FA5}">
                      <a16:colId xmlns:a16="http://schemas.microsoft.com/office/drawing/2014/main" val="1277195085"/>
                    </a:ext>
                  </a:extLst>
                </a:gridCol>
                <a:gridCol w="1231900">
                  <a:extLst>
                    <a:ext uri="{9D8B030D-6E8A-4147-A177-3AD203B41FA5}">
                      <a16:colId xmlns:a16="http://schemas.microsoft.com/office/drawing/2014/main" val="1018970798"/>
                    </a:ext>
                  </a:extLst>
                </a:gridCol>
              </a:tblGrid>
              <a:tr h="288000">
                <a:tc>
                  <a:txBody>
                    <a:bodyPr/>
                    <a:lstStyle/>
                    <a:p>
                      <a:pPr indent="194310">
                        <a:lnSpc>
                          <a:spcPct val="150000"/>
                        </a:lnSpc>
                        <a:spcAft>
                          <a:spcPts val="0"/>
                        </a:spcAft>
                      </a:pPr>
                      <a:r>
                        <a:rPr lang="en-GB" sz="1800" kern="1200" dirty="0">
                          <a:solidFill>
                            <a:schemeClr val="accent5"/>
                          </a:solidFill>
                          <a:effectLst/>
                          <a:latin typeface="Arial" panose="020B0604020202020204" pitchFamily="34" charset="0"/>
                          <a:ea typeface="+mn-ea"/>
                          <a:cs typeface="Arial" panose="020B0604020202020204" pitchFamily="34" charset="0"/>
                        </a:rPr>
                        <a:t>Abatacept</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en-GB" sz="1800" kern="1200" dirty="0">
                          <a:solidFill>
                            <a:schemeClr val="accent5"/>
                          </a:solidFill>
                          <a:effectLst/>
                          <a:latin typeface="Arial" panose="020B0604020202020204" pitchFamily="34" charset="0"/>
                          <a:ea typeface="+mn-ea"/>
                          <a:cs typeface="Arial" panose="020B0604020202020204" pitchFamily="34" charset="0"/>
                        </a:rPr>
                        <a:t>3.5%</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5295097"/>
                  </a:ext>
                </a:extLst>
              </a:tr>
            </a:tbl>
          </a:graphicData>
        </a:graphic>
      </p:graphicFrame>
      <p:graphicFrame>
        <p:nvGraphicFramePr>
          <p:cNvPr id="44" name="Table 43">
            <a:extLst>
              <a:ext uri="{FF2B5EF4-FFF2-40B4-BE49-F238E27FC236}">
                <a16:creationId xmlns:a16="http://schemas.microsoft.com/office/drawing/2014/main" id="{38EAE460-ACC5-49E7-929A-0E88C38364C1}"/>
              </a:ext>
            </a:extLst>
          </p:cNvPr>
          <p:cNvGraphicFramePr>
            <a:graphicFrameLocks noGrp="1"/>
          </p:cNvGraphicFramePr>
          <p:nvPr/>
        </p:nvGraphicFramePr>
        <p:xfrm>
          <a:off x="8190841" y="4143639"/>
          <a:ext cx="3643900" cy="360680"/>
        </p:xfrm>
        <a:graphic>
          <a:graphicData uri="http://schemas.openxmlformats.org/drawingml/2006/table">
            <a:tbl>
              <a:tblPr>
                <a:tableStyleId>{5C22544A-7EE6-4342-B048-85BDC9FD1C3A}</a:tableStyleId>
              </a:tblPr>
              <a:tblGrid>
                <a:gridCol w="2412000">
                  <a:extLst>
                    <a:ext uri="{9D8B030D-6E8A-4147-A177-3AD203B41FA5}">
                      <a16:colId xmlns:a16="http://schemas.microsoft.com/office/drawing/2014/main" val="1277195085"/>
                    </a:ext>
                  </a:extLst>
                </a:gridCol>
                <a:gridCol w="1231900">
                  <a:extLst>
                    <a:ext uri="{9D8B030D-6E8A-4147-A177-3AD203B41FA5}">
                      <a16:colId xmlns:a16="http://schemas.microsoft.com/office/drawing/2014/main" val="1018970798"/>
                    </a:ext>
                  </a:extLst>
                </a:gridCol>
              </a:tblGrid>
              <a:tr h="288000">
                <a:tc>
                  <a:txBody>
                    <a:bodyPr/>
                    <a:lstStyle/>
                    <a:p>
                      <a:pPr indent="194310">
                        <a:lnSpc>
                          <a:spcPct val="150000"/>
                        </a:lnSpc>
                        <a:spcAft>
                          <a:spcPts val="0"/>
                        </a:spcAft>
                      </a:pPr>
                      <a:r>
                        <a:rPr lang="en-GB" sz="1800" kern="1200" dirty="0">
                          <a:solidFill>
                            <a:schemeClr val="accent5"/>
                          </a:solidFill>
                          <a:effectLst/>
                          <a:latin typeface="Arial" panose="020B0604020202020204" pitchFamily="34" charset="0"/>
                          <a:ea typeface="+mn-ea"/>
                          <a:cs typeface="Arial" panose="020B0604020202020204" pitchFamily="34" charset="0"/>
                        </a:rPr>
                        <a:t>Etanercept</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en-GB" sz="1800" kern="1200" dirty="0">
                          <a:solidFill>
                            <a:schemeClr val="accent5"/>
                          </a:solidFill>
                          <a:effectLst/>
                          <a:latin typeface="Arial" panose="020B0604020202020204" pitchFamily="34" charset="0"/>
                          <a:ea typeface="+mn-ea"/>
                          <a:cs typeface="Arial" panose="020B0604020202020204" pitchFamily="34" charset="0"/>
                        </a:rPr>
                        <a:t>2.4%</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5295097"/>
                  </a:ext>
                </a:extLst>
              </a:tr>
            </a:tbl>
          </a:graphicData>
        </a:graphic>
      </p:graphicFrame>
      <p:graphicFrame>
        <p:nvGraphicFramePr>
          <p:cNvPr id="45" name="Table 44">
            <a:extLst>
              <a:ext uri="{FF2B5EF4-FFF2-40B4-BE49-F238E27FC236}">
                <a16:creationId xmlns:a16="http://schemas.microsoft.com/office/drawing/2014/main" id="{319C071B-8297-42B0-8E8C-68BA5FCBA503}"/>
              </a:ext>
            </a:extLst>
          </p:cNvPr>
          <p:cNvGraphicFramePr>
            <a:graphicFrameLocks noGrp="1"/>
          </p:cNvGraphicFramePr>
          <p:nvPr/>
        </p:nvGraphicFramePr>
        <p:xfrm>
          <a:off x="8190841" y="4672725"/>
          <a:ext cx="3643900" cy="360680"/>
        </p:xfrm>
        <a:graphic>
          <a:graphicData uri="http://schemas.openxmlformats.org/drawingml/2006/table">
            <a:tbl>
              <a:tblPr>
                <a:tableStyleId>{5C22544A-7EE6-4342-B048-85BDC9FD1C3A}</a:tableStyleId>
              </a:tblPr>
              <a:tblGrid>
                <a:gridCol w="2412000">
                  <a:extLst>
                    <a:ext uri="{9D8B030D-6E8A-4147-A177-3AD203B41FA5}">
                      <a16:colId xmlns:a16="http://schemas.microsoft.com/office/drawing/2014/main" val="1277195085"/>
                    </a:ext>
                  </a:extLst>
                </a:gridCol>
                <a:gridCol w="1231900">
                  <a:extLst>
                    <a:ext uri="{9D8B030D-6E8A-4147-A177-3AD203B41FA5}">
                      <a16:colId xmlns:a16="http://schemas.microsoft.com/office/drawing/2014/main" val="1018970798"/>
                    </a:ext>
                  </a:extLst>
                </a:gridCol>
              </a:tblGrid>
              <a:tr h="288000">
                <a:tc>
                  <a:txBody>
                    <a:bodyPr/>
                    <a:lstStyle/>
                    <a:p>
                      <a:pPr indent="194310">
                        <a:lnSpc>
                          <a:spcPct val="150000"/>
                        </a:lnSpc>
                        <a:spcAft>
                          <a:spcPts val="0"/>
                        </a:spcAft>
                      </a:pPr>
                      <a:r>
                        <a:rPr lang="en-GB" sz="1800" kern="1200" dirty="0">
                          <a:solidFill>
                            <a:schemeClr val="accent5"/>
                          </a:solidFill>
                          <a:effectLst/>
                          <a:latin typeface="Arial" panose="020B0604020202020204" pitchFamily="34" charset="0"/>
                          <a:ea typeface="+mn-ea"/>
                          <a:cs typeface="Arial" panose="020B0604020202020204" pitchFamily="34" charset="0"/>
                        </a:rPr>
                        <a:t>Tocilizumab</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en-GB" sz="1800" kern="1200" dirty="0">
                          <a:solidFill>
                            <a:schemeClr val="accent5"/>
                          </a:solidFill>
                          <a:effectLst/>
                          <a:latin typeface="Arial" panose="020B0604020202020204" pitchFamily="34" charset="0"/>
                          <a:ea typeface="+mn-ea"/>
                          <a:cs typeface="Arial" panose="020B0604020202020204" pitchFamily="34" charset="0"/>
                        </a:rPr>
                        <a:t>2.4%</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5295097"/>
                  </a:ext>
                </a:extLst>
              </a:tr>
            </a:tbl>
          </a:graphicData>
        </a:graphic>
      </p:graphicFrame>
    </p:spTree>
    <p:extLst>
      <p:ext uri="{BB962C8B-B14F-4D97-AF65-F5344CB8AC3E}">
        <p14:creationId xmlns:p14="http://schemas.microsoft.com/office/powerpoint/2010/main" val="84595148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8DE0D-AB15-4DC3-ADE1-C9272B2F9300}"/>
              </a:ext>
            </a:extLst>
          </p:cNvPr>
          <p:cNvSpPr>
            <a:spLocks noGrp="1"/>
          </p:cNvSpPr>
          <p:nvPr>
            <p:ph type="title"/>
          </p:nvPr>
        </p:nvSpPr>
        <p:spPr>
          <a:xfrm>
            <a:off x="609600" y="274637"/>
            <a:ext cx="11379200" cy="1143000"/>
          </a:xfrm>
        </p:spPr>
        <p:txBody>
          <a:bodyPr anchor="ctr">
            <a:normAutofit/>
          </a:bodyPr>
          <a:lstStyle/>
          <a:p>
            <a:r>
              <a:rPr lang="en-GB" sz="2800" dirty="0"/>
              <a:t>INBUILD: </a:t>
            </a:r>
            <a:r>
              <a:rPr lang="en-US" sz="2800" dirty="0"/>
              <a:t>Rate of decline in FVC (mL/year) over 52 weeks </a:t>
            </a:r>
            <a:r>
              <a:rPr lang="en-GB" sz="2800" dirty="0"/>
              <a:t>in subjects with autoimmune disease-related ILDs</a:t>
            </a:r>
          </a:p>
        </p:txBody>
      </p:sp>
      <p:graphicFrame>
        <p:nvGraphicFramePr>
          <p:cNvPr id="4" name="Content Placeholder 6">
            <a:extLst>
              <a:ext uri="{FF2B5EF4-FFF2-40B4-BE49-F238E27FC236}">
                <a16:creationId xmlns:a16="http://schemas.microsoft.com/office/drawing/2014/main" id="{FC7FED38-D990-42CE-9ECC-8FEC53B42A94}"/>
              </a:ext>
            </a:extLst>
          </p:cNvPr>
          <p:cNvGraphicFramePr>
            <a:graphicFrameLocks noChangeAspect="1"/>
          </p:cNvGraphicFramePr>
          <p:nvPr/>
        </p:nvGraphicFramePr>
        <p:xfrm>
          <a:off x="1238359" y="1704897"/>
          <a:ext cx="10024731" cy="450540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8">
            <a:extLst>
              <a:ext uri="{FF2B5EF4-FFF2-40B4-BE49-F238E27FC236}">
                <a16:creationId xmlns:a16="http://schemas.microsoft.com/office/drawing/2014/main" id="{CD4A4AC3-5644-472A-866B-1330923CA733}"/>
              </a:ext>
            </a:extLst>
          </p:cNvPr>
          <p:cNvSpPr txBox="1">
            <a:spLocks noChangeAspect="1"/>
          </p:cNvSpPr>
          <p:nvPr/>
        </p:nvSpPr>
        <p:spPr>
          <a:xfrm rot="16200000">
            <a:off x="-1043849" y="3449769"/>
            <a:ext cx="3776760" cy="646329"/>
          </a:xfrm>
          <a:prstGeom prst="rect">
            <a:avLst/>
          </a:prstGeom>
          <a:noFill/>
        </p:spPr>
        <p:txBody>
          <a:bodyPr wrap="square" lIns="91439" tIns="45719" rIns="91439" bIns="45719">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Adjusted mean (SE) annual rate of decline in FVC (mL/year)</a:t>
            </a:r>
          </a:p>
        </p:txBody>
      </p:sp>
      <p:sp>
        <p:nvSpPr>
          <p:cNvPr id="6" name="TextBox 5">
            <a:extLst>
              <a:ext uri="{FF2B5EF4-FFF2-40B4-BE49-F238E27FC236}">
                <a16:creationId xmlns:a16="http://schemas.microsoft.com/office/drawing/2014/main" id="{CFFF9759-451F-4094-A6D7-6171DB45F6F8}"/>
              </a:ext>
            </a:extLst>
          </p:cNvPr>
          <p:cNvSpPr txBox="1">
            <a:spLocks noChangeAspect="1"/>
          </p:cNvSpPr>
          <p:nvPr/>
        </p:nvSpPr>
        <p:spPr>
          <a:xfrm>
            <a:off x="4386687" y="4654560"/>
            <a:ext cx="3418625" cy="1240211"/>
          </a:xfrm>
          <a:prstGeom prst="roundRect">
            <a:avLst/>
          </a:prstGeom>
          <a:solidFill>
            <a:srgbClr val="FFFFFF"/>
          </a:solidFill>
          <a:ln w="12700">
            <a:solidFill>
              <a:schemeClr val="tx1"/>
            </a:solidFill>
          </a:ln>
        </p:spPr>
        <p:txBody>
          <a:bodyPr wrap="square" lIns="0" tIns="0" rIns="0" bIns="0" anchor="ctr">
            <a:no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Difference: 102.7 mL/year</a:t>
            </a:r>
          </a:p>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(95% CI: 23.2, 182.2); </a:t>
            </a:r>
          </a:p>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nominal p=0.012</a:t>
            </a:r>
            <a:endParaRPr kumimoji="0" lang="en-GB"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endParaRPr>
          </a:p>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Relative reduction: 58%</a:t>
            </a:r>
            <a:endParaRPr kumimoji="0" lang="en-GB"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endParaRPr>
          </a:p>
        </p:txBody>
      </p:sp>
      <p:sp>
        <p:nvSpPr>
          <p:cNvPr id="7" name="Text Placeholder 3">
            <a:extLst>
              <a:ext uri="{FF2B5EF4-FFF2-40B4-BE49-F238E27FC236}">
                <a16:creationId xmlns:a16="http://schemas.microsoft.com/office/drawing/2014/main" id="{E88861A8-E398-4D79-A351-5022346DFB3D}"/>
              </a:ext>
            </a:extLst>
          </p:cNvPr>
          <p:cNvSpPr txBox="1">
            <a:spLocks/>
          </p:cNvSpPr>
          <p:nvPr/>
        </p:nvSpPr>
        <p:spPr>
          <a:xfrm>
            <a:off x="561624" y="6050646"/>
            <a:ext cx="11414476" cy="537839"/>
          </a:xfrm>
          <a:prstGeom prst="rect">
            <a:avLst/>
          </a:prstGeom>
        </p:spPr>
        <p:txBody>
          <a:bodyPr anchor="b">
            <a:no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a:ea typeface="+mn-ea"/>
                <a:cs typeface="Arial"/>
              </a:rPr>
              <a:t>Matteson E et al. Poster presented at American College of Rheumatology/Association for Rheumatology Professionals (ACR/ARP) Annual Meeting 2019. </a:t>
            </a:r>
          </a:p>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a:ea typeface="+mn-ea"/>
                <a:cs typeface="Arial"/>
              </a:rPr>
              <a:t>http://ildposters2019.com/pdf/ACR_INBUILDautoimmuneILDs_matteson.pdf</a:t>
            </a:r>
            <a:endParaRPr kumimoji="0" lang="da-DK" sz="1200" b="0" i="0" u="none" strike="noStrike" kern="1200" cap="none" spc="0" normalizeH="0" baseline="0" noProof="0" dirty="0">
              <a:ln>
                <a:noFill/>
              </a:ln>
              <a:solidFill>
                <a:srgbClr val="001E55"/>
              </a:solidFill>
              <a:effectLst/>
              <a:uLnTx/>
              <a:uFillTx/>
              <a:latin typeface="Arial"/>
              <a:ea typeface="+mn-ea"/>
              <a:cs typeface="Arial"/>
            </a:endParaRPr>
          </a:p>
        </p:txBody>
      </p:sp>
    </p:spTree>
    <p:extLst>
      <p:ext uri="{BB962C8B-B14F-4D97-AF65-F5344CB8AC3E}">
        <p14:creationId xmlns:p14="http://schemas.microsoft.com/office/powerpoint/2010/main" val="340576014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6329-ECC9-493B-99C1-46BB9CAA6B3B}"/>
              </a:ext>
            </a:extLst>
          </p:cNvPr>
          <p:cNvSpPr>
            <a:spLocks noGrp="1"/>
          </p:cNvSpPr>
          <p:nvPr>
            <p:ph type="title"/>
          </p:nvPr>
        </p:nvSpPr>
        <p:spPr>
          <a:xfrm>
            <a:off x="465234" y="274637"/>
            <a:ext cx="11558842" cy="1143000"/>
          </a:xfrm>
        </p:spPr>
        <p:txBody>
          <a:bodyPr anchor="ctr">
            <a:noAutofit/>
          </a:bodyPr>
          <a:lstStyle/>
          <a:p>
            <a:r>
              <a:rPr lang="en-GB" sz="2800" dirty="0"/>
              <a:t>INBUILD: </a:t>
            </a:r>
            <a:r>
              <a:rPr lang="en-US" sz="2800" dirty="0"/>
              <a:t>Rate of decline in FVC (mL/year) over 52 weeks with nintedanib vs placebo </a:t>
            </a:r>
            <a:r>
              <a:rPr lang="en-GB" sz="2800" dirty="0"/>
              <a:t>in subjects with autoimmune disease-related ILDs by diagnosis</a:t>
            </a:r>
          </a:p>
        </p:txBody>
      </p:sp>
      <p:graphicFrame>
        <p:nvGraphicFramePr>
          <p:cNvPr id="4" name="Table 3">
            <a:extLst>
              <a:ext uri="{FF2B5EF4-FFF2-40B4-BE49-F238E27FC236}">
                <a16:creationId xmlns:a16="http://schemas.microsoft.com/office/drawing/2014/main" id="{35F3E46C-0F95-4B74-B512-6536D909D2B6}"/>
              </a:ext>
            </a:extLst>
          </p:cNvPr>
          <p:cNvGraphicFramePr>
            <a:graphicFrameLocks noGrp="1"/>
          </p:cNvGraphicFramePr>
          <p:nvPr/>
        </p:nvGraphicFramePr>
        <p:xfrm>
          <a:off x="456197" y="1570845"/>
          <a:ext cx="11300005" cy="3537964"/>
        </p:xfrm>
        <a:graphic>
          <a:graphicData uri="http://schemas.openxmlformats.org/drawingml/2006/table">
            <a:tbl>
              <a:tblPr firstRow="1" bandRow="1">
                <a:tableStyleId>{00A15C55-8517-42AA-B614-E9B94910E393}</a:tableStyleId>
              </a:tblPr>
              <a:tblGrid>
                <a:gridCol w="2628000">
                  <a:extLst>
                    <a:ext uri="{9D8B030D-6E8A-4147-A177-3AD203B41FA5}">
                      <a16:colId xmlns:a16="http://schemas.microsoft.com/office/drawing/2014/main" val="1707200743"/>
                    </a:ext>
                  </a:extLst>
                </a:gridCol>
                <a:gridCol w="1076005">
                  <a:extLst>
                    <a:ext uri="{9D8B030D-6E8A-4147-A177-3AD203B41FA5}">
                      <a16:colId xmlns:a16="http://schemas.microsoft.com/office/drawing/2014/main" val="20001"/>
                    </a:ext>
                  </a:extLst>
                </a:gridCol>
                <a:gridCol w="1116000">
                  <a:extLst>
                    <a:ext uri="{9D8B030D-6E8A-4147-A177-3AD203B41FA5}">
                      <a16:colId xmlns:a16="http://schemas.microsoft.com/office/drawing/2014/main" val="3595484399"/>
                    </a:ext>
                  </a:extLst>
                </a:gridCol>
                <a:gridCol w="4212000">
                  <a:extLst>
                    <a:ext uri="{9D8B030D-6E8A-4147-A177-3AD203B41FA5}">
                      <a16:colId xmlns:a16="http://schemas.microsoft.com/office/drawing/2014/main" val="20002"/>
                    </a:ext>
                  </a:extLst>
                </a:gridCol>
                <a:gridCol w="2268000">
                  <a:extLst>
                    <a:ext uri="{9D8B030D-6E8A-4147-A177-3AD203B41FA5}">
                      <a16:colId xmlns:a16="http://schemas.microsoft.com/office/drawing/2014/main" val="20003"/>
                    </a:ext>
                  </a:extLst>
                </a:gridCol>
              </a:tblGrid>
              <a:tr h="332777">
                <a:tc rowSpan="2">
                  <a:txBody>
                    <a:bodyPr/>
                    <a:lstStyle/>
                    <a:p>
                      <a:endParaRPr lang="en-US" sz="1600" b="1"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600" b="1" dirty="0">
                          <a:solidFill>
                            <a:schemeClr val="tx1"/>
                          </a:solidFill>
                          <a:latin typeface="Arial" panose="020B0604020202020204" pitchFamily="34" charset="0"/>
                          <a:cs typeface="Arial" panose="020B0604020202020204" pitchFamily="34" charset="0"/>
                        </a:rPr>
                        <a:t>N </a:t>
                      </a:r>
                      <a:r>
                        <a:rPr lang="en-US" sz="1600" b="1" dirty="0" err="1">
                          <a:solidFill>
                            <a:schemeClr val="tx1"/>
                          </a:solidFill>
                          <a:latin typeface="Arial" panose="020B0604020202020204" pitchFamily="34" charset="0"/>
                          <a:cs typeface="Arial" panose="020B0604020202020204" pitchFamily="34" charset="0"/>
                        </a:rPr>
                        <a:t>analysed</a:t>
                      </a:r>
                      <a:endParaRPr lang="en-US" sz="1600" b="1"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US" sz="1600" b="1"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1600" b="1" dirty="0">
                          <a:solidFill>
                            <a:schemeClr val="tx1"/>
                          </a:solidFill>
                          <a:latin typeface="Arial" panose="020B0604020202020204" pitchFamily="34" charset="0"/>
                          <a:cs typeface="Arial" panose="020B0604020202020204" pitchFamily="34" charset="0"/>
                        </a:rPr>
                        <a:t>Difference in rate of decline in FVC (95% CI)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177382"/>
                  </a:ext>
                </a:extLst>
              </a:tr>
              <a:tr h="367982">
                <a:tc vMerge="1">
                  <a:txBody>
                    <a:bodyPr/>
                    <a:lstStyle/>
                    <a:p>
                      <a:endParaRPr lang="en-GB"/>
                    </a:p>
                  </a:txBody>
                  <a:tcPr/>
                </a:tc>
                <a:tc>
                  <a:txBody>
                    <a:bodyPr/>
                    <a:lstStyle/>
                    <a:p>
                      <a:pPr algn="ctr"/>
                      <a:r>
                        <a:rPr lang="en-GB" sz="1600" b="1" dirty="0" err="1">
                          <a:solidFill>
                            <a:schemeClr val="tx1"/>
                          </a:solidFill>
                          <a:latin typeface="Arial" panose="020B0604020202020204" pitchFamily="34" charset="0"/>
                          <a:cs typeface="Arial" panose="020B0604020202020204" pitchFamily="34" charset="0"/>
                        </a:rPr>
                        <a:t>Nintedanib</a:t>
                      </a:r>
                      <a:endParaRPr lang="en-US" sz="16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solidFill>
                            <a:schemeClr val="tx1"/>
                          </a:solidFill>
                          <a:latin typeface="Arial" panose="020B0604020202020204" pitchFamily="34" charset="0"/>
                          <a:cs typeface="Arial" panose="020B0604020202020204" pitchFamily="34" charset="0"/>
                        </a:rPr>
                        <a:t>Placebo</a:t>
                      </a:r>
                      <a:endParaRPr lang="en-US" sz="16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1000" b="1" dirty="0">
                        <a:solidFill>
                          <a:schemeClr val="tx1"/>
                        </a:solidFill>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8000">
                <a:tc>
                  <a:txBody>
                    <a:bodyPr/>
                    <a:lstStyle/>
                    <a:p>
                      <a:pPr marL="0" indent="0" algn="l" fontAlgn="b"/>
                      <a:r>
                        <a:rPr lang="en-GB" sz="1600" b="0" i="0" u="none" strike="noStrike" dirty="0">
                          <a:solidFill>
                            <a:srgbClr val="000000"/>
                          </a:solidFill>
                          <a:effectLst/>
                          <a:latin typeface="Arial" panose="020B0604020202020204" pitchFamily="34" charset="0"/>
                        </a:rPr>
                        <a:t>All subjects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332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331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107.0 (65.4, 148.5)</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4717312"/>
                  </a:ext>
                </a:extLst>
              </a:tr>
              <a:tr h="468000">
                <a:tc>
                  <a:txBody>
                    <a:bodyPr/>
                    <a:lstStyle/>
                    <a:p>
                      <a:pPr marL="0" indent="0" algn="l" fontAlgn="b"/>
                      <a:r>
                        <a:rPr lang="en-GB" sz="1600" b="0" i="0" u="none" strike="noStrike" dirty="0">
                          <a:solidFill>
                            <a:srgbClr val="000000"/>
                          </a:solidFill>
                          <a:effectLst/>
                          <a:latin typeface="Arial" panose="020B0604020202020204" pitchFamily="34" charset="0"/>
                        </a:rPr>
                        <a:t>Subjects with autoimmune disease-related ILDs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102.7 (23.2, 182.2)</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5623047"/>
                  </a:ext>
                </a:extLst>
              </a:tr>
              <a:tr h="468000">
                <a:tc>
                  <a:txBody>
                    <a:bodyPr/>
                    <a:lstStyle/>
                    <a:p>
                      <a:pPr marL="0" indent="0" algn="l" fontAlgn="b"/>
                      <a:r>
                        <a:rPr lang="en-GB" sz="1600" b="0" kern="1200" dirty="0">
                          <a:solidFill>
                            <a:schemeClr val="tx1"/>
                          </a:solidFill>
                          <a:latin typeface="Arial" panose="020B0604020202020204" pitchFamily="34" charset="0"/>
                          <a:ea typeface="+mn-ea"/>
                          <a:cs typeface="Arial" panose="020B0604020202020204" pitchFamily="34" charset="0"/>
                        </a:rPr>
                        <a:t>RA-ILD</a:t>
                      </a:r>
                      <a:endParaRPr lang="en-GB" sz="14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117.9 (5.2, 230.7)</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3047123"/>
                  </a:ext>
                </a:extLst>
              </a:tr>
              <a:tr h="468000">
                <a:tc>
                  <a:txBody>
                    <a:bodyPr/>
                    <a:lstStyle/>
                    <a:p>
                      <a:pPr marL="0" indent="0" algn="l" fontAlgn="b"/>
                      <a:r>
                        <a:rPr lang="en-GB" sz="1600" b="0" kern="1200" dirty="0">
                          <a:solidFill>
                            <a:schemeClr val="tx1"/>
                          </a:solidFill>
                          <a:latin typeface="Arial" panose="020B0604020202020204" pitchFamily="34" charset="0"/>
                          <a:ea typeface="+mn-ea"/>
                          <a:cs typeface="Arial" panose="020B0604020202020204" pitchFamily="34" charset="0"/>
                        </a:rPr>
                        <a:t>SSc-ILD</a:t>
                      </a:r>
                      <a:endParaRPr lang="en-GB" sz="14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120.7 (-53.2, 294.6)</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4309291"/>
                  </a:ext>
                </a:extLst>
              </a:tr>
              <a:tr h="468000">
                <a:tc>
                  <a:txBody>
                    <a:bodyPr/>
                    <a:lstStyle/>
                    <a:p>
                      <a:pPr marL="0" indent="0" algn="l" fontAlgn="b"/>
                      <a:r>
                        <a:rPr lang="en-GB" sz="1600" b="0" kern="1200" dirty="0">
                          <a:solidFill>
                            <a:schemeClr val="tx1"/>
                          </a:solidFill>
                          <a:latin typeface="Arial" panose="020B0604020202020204" pitchFamily="34" charset="0"/>
                          <a:ea typeface="+mn-ea"/>
                          <a:cs typeface="Arial" panose="020B0604020202020204" pitchFamily="34" charset="0"/>
                        </a:rPr>
                        <a:t>MCTD-ILD</a:t>
                      </a:r>
                      <a:endParaRPr lang="en-GB" sz="14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31.9 (-210.0, 273.8)</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6205604"/>
                  </a:ext>
                </a:extLst>
              </a:tr>
              <a:tr h="468000">
                <a:tc>
                  <a:txBody>
                    <a:bodyPr/>
                    <a:lstStyle/>
                    <a:p>
                      <a:pPr marL="0" indent="0" algn="l" fontAlgn="b"/>
                      <a:r>
                        <a:rPr lang="en-GB" sz="1600" b="0" kern="1200" dirty="0">
                          <a:solidFill>
                            <a:schemeClr val="tx1"/>
                          </a:solidFill>
                          <a:latin typeface="Arial" panose="020B0604020202020204" pitchFamily="34" charset="0"/>
                          <a:ea typeface="+mn-ea"/>
                          <a:cs typeface="Arial" panose="020B0604020202020204" pitchFamily="34" charset="0"/>
                        </a:rPr>
                        <a:t>Other fibrosing ILDs</a:t>
                      </a:r>
                      <a:endParaRPr lang="en-GB" sz="14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72.5 (-134.1, 279.0)</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8641027"/>
                  </a:ext>
                </a:extLst>
              </a:tr>
            </a:tbl>
          </a:graphicData>
        </a:graphic>
      </p:graphicFrame>
      <p:graphicFrame>
        <p:nvGraphicFramePr>
          <p:cNvPr id="5" name="Chart 4">
            <a:extLst>
              <a:ext uri="{FF2B5EF4-FFF2-40B4-BE49-F238E27FC236}">
                <a16:creationId xmlns:a16="http://schemas.microsoft.com/office/drawing/2014/main" id="{851CBBAA-F5E4-46C4-A4FF-4F91D7B318F0}"/>
              </a:ext>
            </a:extLst>
          </p:cNvPr>
          <p:cNvGraphicFramePr>
            <a:graphicFrameLocks/>
          </p:cNvGraphicFramePr>
          <p:nvPr/>
        </p:nvGraphicFramePr>
        <p:xfrm>
          <a:off x="4120424" y="1431387"/>
          <a:ext cx="5113031" cy="54071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9254E61-E1B0-45EE-B693-C49AF83B6DE2}"/>
              </a:ext>
            </a:extLst>
          </p:cNvPr>
          <p:cNvSpPr txBox="1"/>
          <p:nvPr/>
        </p:nvSpPr>
        <p:spPr>
          <a:xfrm>
            <a:off x="4892768" y="5812626"/>
            <a:ext cx="1787811" cy="338554"/>
          </a:xfrm>
          <a:prstGeom prst="rect">
            <a:avLst/>
          </a:prstGeom>
          <a:noFill/>
        </p:spPr>
        <p:txBody>
          <a:bodyPr wrap="square" rtlCol="0">
            <a:spAutoFit/>
          </a:bodyPr>
          <a:lstStyle/>
          <a:p>
            <a:pPr marL="0" marR="0" lvl="0" indent="0" algn="ctr" defTabSz="1213688"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Favours placebo</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E1667765-600D-4B6B-80B4-875457F0D2EF}"/>
              </a:ext>
            </a:extLst>
          </p:cNvPr>
          <p:cNvSpPr txBox="1"/>
          <p:nvPr/>
        </p:nvSpPr>
        <p:spPr>
          <a:xfrm>
            <a:off x="7194010" y="5812626"/>
            <a:ext cx="2120205" cy="338554"/>
          </a:xfrm>
          <a:prstGeom prst="rect">
            <a:avLst/>
          </a:prstGeom>
          <a:noFill/>
        </p:spPr>
        <p:txBody>
          <a:bodyPr wrap="square" rtlCol="0">
            <a:spAutoFit/>
          </a:bodyPr>
          <a:lstStyle/>
          <a:p>
            <a:pPr marL="0" marR="0" lvl="0" indent="0" algn="ctr" defTabSz="1213688"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Favours nintedanib</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 Placeholder 3">
            <a:extLst>
              <a:ext uri="{FF2B5EF4-FFF2-40B4-BE49-F238E27FC236}">
                <a16:creationId xmlns:a16="http://schemas.microsoft.com/office/drawing/2014/main" id="{ED6B6B1B-238D-4836-9612-67585066B041}"/>
              </a:ext>
            </a:extLst>
          </p:cNvPr>
          <p:cNvSpPr txBox="1">
            <a:spLocks/>
          </p:cNvSpPr>
          <p:nvPr/>
        </p:nvSpPr>
        <p:spPr>
          <a:xfrm>
            <a:off x="561624" y="6049960"/>
            <a:ext cx="11414476" cy="537839"/>
          </a:xfrm>
          <a:prstGeom prst="rect">
            <a:avLst/>
          </a:prstGeom>
        </p:spPr>
        <p:txBody>
          <a:bodyPr anchor="b">
            <a:no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a:ea typeface="+mn-ea"/>
                <a:cs typeface="Arial"/>
              </a:rPr>
              <a:t>Treatment-by-subgroup-by-time interaction p=0.91</a:t>
            </a:r>
          </a:p>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a:ea typeface="+mn-ea"/>
                <a:cs typeface="Arial"/>
              </a:rPr>
              <a:t>Matteson E et al. Poster presented at American College of Rheumatology/Association for Rheumatology Professionals (ACR/ARP) Annual Meeting 2019. </a:t>
            </a:r>
          </a:p>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a:ea typeface="+mn-ea"/>
                <a:cs typeface="Arial"/>
              </a:rPr>
              <a:t>http://ildposters2019.com/pdf/ACR_INBUILDautoimmuneILDs_matteson.pdf</a:t>
            </a:r>
            <a:endParaRPr kumimoji="0" lang="da-DK" sz="1200" b="0" i="0" u="none" strike="noStrike" kern="1200" cap="none" spc="0" normalizeH="0" baseline="0" noProof="0" dirty="0">
              <a:ln>
                <a:noFill/>
              </a:ln>
              <a:solidFill>
                <a:srgbClr val="001E55"/>
              </a:solidFill>
              <a:effectLst/>
              <a:uLnTx/>
              <a:uFillTx/>
              <a:latin typeface="Arial"/>
              <a:ea typeface="+mn-ea"/>
              <a:cs typeface="Arial"/>
            </a:endParaRPr>
          </a:p>
        </p:txBody>
      </p:sp>
    </p:spTree>
    <p:extLst>
      <p:ext uri="{BB962C8B-B14F-4D97-AF65-F5344CB8AC3E}">
        <p14:creationId xmlns:p14="http://schemas.microsoft.com/office/powerpoint/2010/main" val="337284035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BF8C-4026-4C9A-B28E-02F8B2807B6C}"/>
              </a:ext>
            </a:extLst>
          </p:cNvPr>
          <p:cNvSpPr>
            <a:spLocks noGrp="1"/>
          </p:cNvSpPr>
          <p:nvPr>
            <p:ph type="ctrTitle"/>
          </p:nvPr>
        </p:nvSpPr>
        <p:spPr>
          <a:xfrm>
            <a:off x="490102" y="3301217"/>
            <a:ext cx="11155680" cy="830997"/>
          </a:xfrm>
        </p:spPr>
        <p:txBody>
          <a:bodyPr>
            <a:normAutofit fontScale="90000"/>
          </a:bodyPr>
          <a:lstStyle/>
          <a:p>
            <a:r>
              <a:rPr lang="en-US" dirty="0" err="1"/>
              <a:t>Nintedanib</a:t>
            </a:r>
            <a:r>
              <a:rPr lang="en-US" dirty="0"/>
              <a:t>: </a:t>
            </a:r>
            <a:r>
              <a:rPr lang="en-US" dirty="0" err="1"/>
              <a:t>cơ</a:t>
            </a:r>
            <a:r>
              <a:rPr lang="en-US" dirty="0"/>
              <a:t> </a:t>
            </a:r>
            <a:r>
              <a:rPr lang="en-US" dirty="0" err="1"/>
              <a:t>chế</a:t>
            </a:r>
            <a:r>
              <a:rPr lang="en-US" dirty="0"/>
              <a:t> </a:t>
            </a:r>
            <a:r>
              <a:rPr lang="en-US" dirty="0" err="1"/>
              <a:t>tác</a:t>
            </a:r>
            <a:r>
              <a:rPr lang="en-US" dirty="0"/>
              <a:t> </a:t>
            </a:r>
            <a:r>
              <a:rPr lang="en-US" dirty="0" err="1"/>
              <a:t>động</a:t>
            </a:r>
            <a:endParaRPr lang="en-US" dirty="0"/>
          </a:p>
        </p:txBody>
      </p:sp>
    </p:spTree>
    <p:extLst>
      <p:ext uri="{BB962C8B-B14F-4D97-AF65-F5344CB8AC3E}">
        <p14:creationId xmlns:p14="http://schemas.microsoft.com/office/powerpoint/2010/main" val="36573200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Box 223">
            <a:extLst>
              <a:ext uri="{FF2B5EF4-FFF2-40B4-BE49-F238E27FC236}">
                <a16:creationId xmlns:a16="http://schemas.microsoft.com/office/drawing/2014/main" id="{7704AC17-E456-40EE-AB83-F6A11D2DD0CE}"/>
              </a:ext>
            </a:extLst>
          </p:cNvPr>
          <p:cNvSpPr txBox="1"/>
          <p:nvPr/>
        </p:nvSpPr>
        <p:spPr>
          <a:xfrm>
            <a:off x="-1" y="5674175"/>
            <a:ext cx="11329637" cy="1261884"/>
          </a:xfrm>
          <a:prstGeom prst="rect">
            <a:avLst/>
          </a:prstGeom>
          <a:noFill/>
        </p:spPr>
        <p:txBody>
          <a:bodyPr wrap="square" lIns="1463040" bIns="137160" rtlCol="0" anchor="b">
            <a:spAutoFit/>
          </a:bodyPr>
          <a:lstStyle>
            <a:defPPr>
              <a:defRPr lang="de-DE"/>
            </a:defPPr>
            <a:lvl1pPr eaLnBrk="0" fontAlgn="base" hangingPunct="0">
              <a:spcBef>
                <a:spcPct val="0"/>
              </a:spcBef>
              <a:spcAft>
                <a:spcPct val="0"/>
              </a:spcAft>
              <a:defRPr sz="10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err="1">
                <a:ln>
                  <a:noFill/>
                </a:ln>
                <a:solidFill>
                  <a:srgbClr val="000000"/>
                </a:solidFill>
                <a:effectLst/>
                <a:uLnTx/>
                <a:uFillTx/>
                <a:latin typeface="Arial"/>
                <a:ea typeface="+mn-ea"/>
                <a:cs typeface="+mn-cs"/>
              </a:rPr>
              <a:t>Akt</a:t>
            </a:r>
            <a:r>
              <a:rPr kumimoji="0" lang="en-US" b="0" i="0" u="none" strike="noStrike" kern="1200" cap="none" spc="0" normalizeH="0" baseline="0" noProof="0" dirty="0">
                <a:ln>
                  <a:noFill/>
                </a:ln>
                <a:solidFill>
                  <a:srgbClr val="000000"/>
                </a:solidFill>
                <a:effectLst/>
                <a:uLnTx/>
                <a:uFillTx/>
                <a:latin typeface="Arial"/>
                <a:ea typeface="+mn-ea"/>
                <a:cs typeface="+mn-cs"/>
              </a:rPr>
              <a:t>, protein kinase B; ERK, extracellular signal-regulated kinase; FGF, fibroblast growth factor; FGFR, fibroblast growth factor receptor; GTP, guanosine triphosphate; IPF, idiopathic pulmonary fibrosis; MEK 1/2, mitogen-activated protein kinase </a:t>
            </a:r>
            <a:r>
              <a:rPr kumimoji="0" lang="en-US" b="0" i="0" u="none" strike="noStrike" kern="1200" cap="none" spc="0" normalizeH="0" baseline="0" noProof="0" dirty="0" err="1">
                <a:ln>
                  <a:noFill/>
                </a:ln>
                <a:solidFill>
                  <a:srgbClr val="000000"/>
                </a:solidFill>
                <a:effectLst/>
                <a:uLnTx/>
                <a:uFillTx/>
                <a:latin typeface="Arial"/>
                <a:ea typeface="+mn-ea"/>
                <a:cs typeface="+mn-cs"/>
              </a:rPr>
              <a:t>kinase</a:t>
            </a:r>
            <a:r>
              <a:rPr kumimoji="0" lang="en-US" b="0" i="0" u="none" strike="noStrike" kern="1200" cap="none" spc="0" normalizeH="0" baseline="0" noProof="0" dirty="0">
                <a:ln>
                  <a:noFill/>
                </a:ln>
                <a:solidFill>
                  <a:srgbClr val="000000"/>
                </a:solidFill>
                <a:effectLst/>
                <a:uLnTx/>
                <a:uFillTx/>
                <a:latin typeface="Arial"/>
                <a:ea typeface="+mn-ea"/>
                <a:cs typeface="+mn-cs"/>
              </a:rPr>
              <a:t> 1/2; PDGF, platelet-derived growth factor; PDGFR, platelet-derived growth factor receptor; PI3K, phosphatidylinositol-4,5-bisphosphate 3-kinase; PIP2/3, phosphatidylinositol-2/3-phosphate; PKC, protein kinase C; Raf, Raf kinase; Ras, Ras GTPase; </a:t>
            </a:r>
            <a:r>
              <a:rPr kumimoji="0" lang="en-US" b="0" i="0" u="none" strike="noStrike" kern="1200" cap="none" spc="0" normalizeH="0" baseline="0" noProof="0" dirty="0" err="1">
                <a:ln>
                  <a:noFill/>
                </a:ln>
                <a:solidFill>
                  <a:srgbClr val="000000"/>
                </a:solidFill>
                <a:effectLst/>
                <a:uLnTx/>
                <a:uFillTx/>
                <a:latin typeface="Arial"/>
                <a:ea typeface="+mn-ea"/>
                <a:cs typeface="+mn-cs"/>
              </a:rPr>
              <a:t>Src</a:t>
            </a:r>
            <a:r>
              <a:rPr kumimoji="0" lang="en-US" b="0" i="0" u="none" strike="noStrike" kern="1200" cap="none" spc="0" normalizeH="0" baseline="0" noProof="0" dirty="0">
                <a:ln>
                  <a:noFill/>
                </a:ln>
                <a:solidFill>
                  <a:srgbClr val="000000"/>
                </a:solidFill>
                <a:effectLst/>
                <a:uLnTx/>
                <a:uFillTx/>
                <a:latin typeface="Arial"/>
                <a:ea typeface="+mn-ea"/>
                <a:cs typeface="+mn-cs"/>
              </a:rPr>
              <a:t>, </a:t>
            </a:r>
            <a:r>
              <a:rPr kumimoji="0" lang="en-US" b="0" i="0" u="none" strike="noStrike" kern="1200" cap="none" spc="0" normalizeH="0" baseline="0" noProof="0" dirty="0" err="1">
                <a:ln>
                  <a:noFill/>
                </a:ln>
                <a:solidFill>
                  <a:srgbClr val="000000"/>
                </a:solidFill>
                <a:effectLst/>
                <a:uLnTx/>
                <a:uFillTx/>
                <a:latin typeface="Arial"/>
                <a:ea typeface="+mn-ea"/>
                <a:cs typeface="+mn-cs"/>
              </a:rPr>
              <a:t>Src</a:t>
            </a:r>
            <a:r>
              <a:rPr kumimoji="0" lang="en-US" b="0" i="0" u="none" strike="noStrike" kern="1200" cap="none" spc="0" normalizeH="0" baseline="0" noProof="0" dirty="0">
                <a:ln>
                  <a:noFill/>
                </a:ln>
                <a:solidFill>
                  <a:srgbClr val="000000"/>
                </a:solidFill>
                <a:effectLst/>
                <a:uLnTx/>
                <a:uFillTx/>
                <a:latin typeface="Arial"/>
                <a:ea typeface="+mn-ea"/>
                <a:cs typeface="+mn-cs"/>
              </a:rPr>
              <a:t> kinase; </a:t>
            </a:r>
            <a:r>
              <a:rPr kumimoji="0" lang="en-US" b="0" i="0" u="none" strike="noStrike" kern="1200" cap="none" spc="0" normalizeH="0" baseline="0" noProof="0" dirty="0" err="1">
                <a:ln>
                  <a:noFill/>
                </a:ln>
                <a:solidFill>
                  <a:srgbClr val="000000"/>
                </a:solidFill>
                <a:effectLst/>
                <a:uLnTx/>
                <a:uFillTx/>
                <a:latin typeface="Arial"/>
                <a:ea typeface="+mn-ea"/>
                <a:cs typeface="+mn-cs"/>
              </a:rPr>
              <a:t>SSc</a:t>
            </a:r>
            <a:r>
              <a:rPr kumimoji="0" lang="en-US" b="0" i="0" u="none" strike="noStrike" kern="1200" cap="none" spc="0" normalizeH="0" baseline="0" noProof="0" dirty="0">
                <a:ln>
                  <a:noFill/>
                </a:ln>
                <a:solidFill>
                  <a:srgbClr val="000000"/>
                </a:solidFill>
                <a:effectLst/>
                <a:uLnTx/>
                <a:uFillTx/>
                <a:latin typeface="Arial"/>
                <a:ea typeface="+mn-ea"/>
                <a:cs typeface="+mn-cs"/>
              </a:rPr>
              <a:t>, systemic sclerosis VEGF, vascular endothelial growth factor</a:t>
            </a:r>
            <a:r>
              <a:rPr lang="en-US" dirty="0">
                <a:latin typeface="Arial"/>
              </a:rPr>
              <a:t>; VEGFR, vascular endothelial growth factor receptor;</a:t>
            </a:r>
            <a:endParaRPr kumimoji="0" lang="en-US"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Arial"/>
                <a:ea typeface="+mn-ea"/>
                <a:cs typeface="+mn-cs"/>
              </a:rPr>
              <a:t>1. </a:t>
            </a:r>
            <a:r>
              <a:rPr kumimoji="0" lang="fr-FR" b="0" i="0" u="none" strike="noStrike" kern="1200" cap="none" spc="0" normalizeH="0" baseline="0" noProof="0" dirty="0" err="1">
                <a:ln>
                  <a:noFill/>
                </a:ln>
                <a:solidFill>
                  <a:srgbClr val="000000"/>
                </a:solidFill>
                <a:effectLst/>
                <a:uLnTx/>
                <a:uFillTx/>
                <a:latin typeface="Arial"/>
                <a:ea typeface="+mn-ea"/>
                <a:cs typeface="+mn-cs"/>
              </a:rPr>
              <a:t>Wollin</a:t>
            </a:r>
            <a:r>
              <a:rPr kumimoji="0" lang="fr-FR" b="0" i="0" u="none" strike="noStrike" kern="1200" cap="none" spc="0" normalizeH="0" baseline="0" noProof="0" dirty="0">
                <a:ln>
                  <a:noFill/>
                </a:ln>
                <a:solidFill>
                  <a:srgbClr val="000000"/>
                </a:solidFill>
                <a:effectLst/>
                <a:uLnTx/>
                <a:uFillTx/>
                <a:latin typeface="Arial"/>
                <a:ea typeface="+mn-ea"/>
                <a:cs typeface="+mn-cs"/>
              </a:rPr>
              <a:t> L et al. </a:t>
            </a:r>
            <a:r>
              <a:rPr kumimoji="0" lang="fr-FR" b="0" i="1" u="none" strike="noStrike" kern="1200" cap="none" spc="0" normalizeH="0" baseline="0" noProof="0" dirty="0">
                <a:ln>
                  <a:noFill/>
                </a:ln>
                <a:solidFill>
                  <a:srgbClr val="000000"/>
                </a:solidFill>
                <a:effectLst/>
                <a:uLnTx/>
                <a:uFillTx/>
                <a:latin typeface="Arial"/>
                <a:ea typeface="+mn-ea"/>
                <a:cs typeface="+mn-cs"/>
              </a:rPr>
              <a:t>Eur Respir J. </a:t>
            </a:r>
            <a:r>
              <a:rPr kumimoji="0" lang="fr-FR" b="0" i="0" u="none" strike="noStrike" kern="1200" cap="none" spc="0" normalizeH="0" baseline="0" noProof="0" dirty="0">
                <a:ln>
                  <a:noFill/>
                </a:ln>
                <a:solidFill>
                  <a:srgbClr val="000000"/>
                </a:solidFill>
                <a:effectLst/>
                <a:uLnTx/>
                <a:uFillTx/>
                <a:latin typeface="Arial"/>
                <a:ea typeface="+mn-ea"/>
                <a:cs typeface="+mn-cs"/>
              </a:rPr>
              <a:t>2015;45(5):1434-1445. 2. </a:t>
            </a:r>
            <a:r>
              <a:rPr kumimoji="0" lang="en-US" b="0" i="0" u="none" strike="noStrike" kern="1200" cap="none" spc="0" normalizeH="0" baseline="0" noProof="0" dirty="0" err="1">
                <a:ln>
                  <a:noFill/>
                </a:ln>
                <a:solidFill>
                  <a:srgbClr val="000000"/>
                </a:solidFill>
                <a:effectLst/>
                <a:uLnTx/>
                <a:uFillTx/>
                <a:latin typeface="Arial"/>
                <a:ea typeface="+mn-ea"/>
                <a:cs typeface="+mn-cs"/>
              </a:rPr>
              <a:t>Hillberg</a:t>
            </a:r>
            <a:r>
              <a:rPr kumimoji="0" lang="en-US" b="0" i="0" u="none" strike="noStrike" kern="1200" cap="none" spc="0" normalizeH="0" baseline="0" noProof="0" dirty="0">
                <a:ln>
                  <a:noFill/>
                </a:ln>
                <a:solidFill>
                  <a:srgbClr val="000000"/>
                </a:solidFill>
                <a:effectLst/>
                <a:uLnTx/>
                <a:uFillTx/>
                <a:latin typeface="Arial"/>
                <a:ea typeface="+mn-ea"/>
                <a:cs typeface="+mn-cs"/>
              </a:rPr>
              <a:t> F et al. </a:t>
            </a:r>
            <a:r>
              <a:rPr kumimoji="0" lang="en-US" b="0" i="1" u="none" strike="noStrike" kern="1200" cap="none" spc="0" normalizeH="0" baseline="0" noProof="0" dirty="0">
                <a:ln>
                  <a:noFill/>
                </a:ln>
                <a:solidFill>
                  <a:srgbClr val="000000"/>
                </a:solidFill>
                <a:effectLst/>
                <a:uLnTx/>
                <a:uFillTx/>
                <a:latin typeface="Arial"/>
                <a:ea typeface="+mn-ea"/>
                <a:cs typeface="+mn-cs"/>
              </a:rPr>
              <a:t>Cancer Res. </a:t>
            </a:r>
            <a:r>
              <a:rPr kumimoji="0" lang="en-US" b="0" i="0" u="none" strike="noStrike" kern="1200" cap="none" spc="0" normalizeH="0" baseline="0" noProof="0" dirty="0">
                <a:ln>
                  <a:noFill/>
                </a:ln>
                <a:solidFill>
                  <a:srgbClr val="000000"/>
                </a:solidFill>
                <a:effectLst/>
                <a:uLnTx/>
                <a:uFillTx/>
                <a:latin typeface="Arial"/>
                <a:ea typeface="+mn-ea"/>
                <a:cs typeface="+mn-cs"/>
              </a:rPr>
              <a:t>2008;68:4774-4782. </a:t>
            </a:r>
            <a:br>
              <a:rPr kumimoji="0" lang="en-US" b="0" i="0" u="none" strike="noStrike" kern="1200" cap="none" spc="0" normalizeH="0" baseline="0" noProof="0" dirty="0">
                <a:ln>
                  <a:noFill/>
                </a:ln>
                <a:solidFill>
                  <a:srgbClr val="000000"/>
                </a:solidFill>
                <a:effectLst/>
                <a:uLnTx/>
                <a:uFillTx/>
                <a:latin typeface="Arial"/>
                <a:ea typeface="+mn-ea"/>
                <a:cs typeface="+mn-cs"/>
              </a:rPr>
            </a:br>
            <a:r>
              <a:rPr kumimoji="0" lang="en-US" b="0" i="0" u="none" strike="noStrike" kern="1200" cap="none" spc="0" normalizeH="0" baseline="0" noProof="0" dirty="0">
                <a:ln>
                  <a:noFill/>
                </a:ln>
                <a:solidFill>
                  <a:srgbClr val="000000"/>
                </a:solidFill>
                <a:effectLst/>
                <a:uLnTx/>
                <a:uFillTx/>
                <a:latin typeface="Arial"/>
                <a:ea typeface="+mn-ea"/>
                <a:cs typeface="+mn-cs"/>
              </a:rPr>
              <a:t>3. Hillberg F et al. </a:t>
            </a:r>
            <a:r>
              <a:rPr kumimoji="0" lang="en-US" b="0" i="1" u="none" strike="noStrike" kern="1200" cap="none" spc="0" normalizeH="0" baseline="0" noProof="0" dirty="0">
                <a:ln>
                  <a:noFill/>
                </a:ln>
                <a:solidFill>
                  <a:srgbClr val="000000"/>
                </a:solidFill>
                <a:effectLst/>
                <a:uLnTx/>
                <a:uFillTx/>
                <a:latin typeface="Arial"/>
                <a:ea typeface="+mn-ea"/>
                <a:cs typeface="+mn-cs"/>
              </a:rPr>
              <a:t>J Pharm Exp Ther</a:t>
            </a:r>
            <a:r>
              <a:rPr kumimoji="0" lang="en-US" b="0" i="0" u="none" strike="noStrike" kern="1200" cap="none" spc="0" normalizeH="0" baseline="0" noProof="0" dirty="0">
                <a:ln>
                  <a:noFill/>
                </a:ln>
                <a:solidFill>
                  <a:srgbClr val="000000"/>
                </a:solidFill>
                <a:effectLst/>
                <a:uLnTx/>
                <a:uFillTx/>
                <a:latin typeface="Arial"/>
                <a:ea typeface="+mn-ea"/>
                <a:cs typeface="+mn-cs"/>
              </a:rPr>
              <a:t>. 2018;364:494-503. </a:t>
            </a:r>
            <a:r>
              <a:rPr lang="en-US" dirty="0">
                <a:latin typeface="Arial"/>
              </a:rPr>
              <a:t>4. </a:t>
            </a:r>
            <a:r>
              <a:rPr lang="en-US" dirty="0" err="1">
                <a:latin typeface="Arial"/>
              </a:rPr>
              <a:t>Varga</a:t>
            </a:r>
            <a:r>
              <a:rPr lang="en-US" dirty="0">
                <a:latin typeface="Arial"/>
              </a:rPr>
              <a:t> J et al. </a:t>
            </a:r>
            <a:r>
              <a:rPr lang="en-US" i="1" dirty="0">
                <a:latin typeface="Arial"/>
              </a:rPr>
              <a:t>J Clin Invest.</a:t>
            </a:r>
            <a:r>
              <a:rPr lang="en-US" dirty="0">
                <a:latin typeface="Arial"/>
              </a:rPr>
              <a:t> 2007;117:557-567.</a:t>
            </a:r>
            <a:br>
              <a:rPr lang="en-US" dirty="0">
                <a:latin typeface="Arial"/>
              </a:rPr>
            </a:br>
            <a:r>
              <a:rPr lang="en-US" dirty="0">
                <a:latin typeface="Arial"/>
              </a:rPr>
              <a:t>5. Denton CP et al. </a:t>
            </a:r>
            <a:r>
              <a:rPr lang="en-US" i="1" dirty="0">
                <a:latin typeface="Arial"/>
              </a:rPr>
              <a:t>Nat Clin </a:t>
            </a:r>
            <a:r>
              <a:rPr lang="en-US" i="1" dirty="0" err="1">
                <a:latin typeface="Arial"/>
              </a:rPr>
              <a:t>Pract</a:t>
            </a:r>
            <a:r>
              <a:rPr lang="en-US" i="1" dirty="0">
                <a:latin typeface="Arial"/>
              </a:rPr>
              <a:t> </a:t>
            </a:r>
            <a:r>
              <a:rPr lang="en-US" i="1" dirty="0" err="1">
                <a:latin typeface="Arial"/>
              </a:rPr>
              <a:t>Rheumatol</a:t>
            </a:r>
            <a:r>
              <a:rPr lang="en-US" dirty="0">
                <a:latin typeface="Arial"/>
              </a:rPr>
              <a:t>. 2006;2:134-144.</a:t>
            </a:r>
            <a:endParaRPr kumimoji="0" lang="en-US" b="0" i="0" u="none" strike="noStrike" kern="1200" cap="none" spc="0" normalizeH="0" baseline="0" noProof="0" dirty="0">
              <a:ln>
                <a:noFill/>
              </a:ln>
              <a:solidFill>
                <a:srgbClr val="000000"/>
              </a:solidFill>
              <a:effectLst/>
              <a:uLnTx/>
              <a:uFillTx/>
              <a:latin typeface="Arial"/>
              <a:ea typeface="+mn-ea"/>
              <a:cs typeface="+mn-cs"/>
            </a:endParaRPr>
          </a:p>
        </p:txBody>
      </p:sp>
      <p:sp>
        <p:nvSpPr>
          <p:cNvPr id="383" name="Freeform 382">
            <a:extLst>
              <a:ext uri="{FF2B5EF4-FFF2-40B4-BE49-F238E27FC236}">
                <a16:creationId xmlns:a16="http://schemas.microsoft.com/office/drawing/2014/main" id="{A2FDB46A-8243-A64E-B3FC-C6F98EE752B6}"/>
              </a:ext>
            </a:extLst>
          </p:cNvPr>
          <p:cNvSpPr/>
          <p:nvPr/>
        </p:nvSpPr>
        <p:spPr>
          <a:xfrm>
            <a:off x="5735215" y="2591059"/>
            <a:ext cx="5828522" cy="189225"/>
          </a:xfrm>
          <a:custGeom>
            <a:avLst/>
            <a:gdLst>
              <a:gd name="connsiteX0" fmla="*/ 30034 w 5883438"/>
              <a:gd name="connsiteY0" fmla="*/ 261322 h 268261"/>
              <a:gd name="connsiteX1" fmla="*/ 86018 w 5883438"/>
              <a:gd name="connsiteY1" fmla="*/ 255101 h 268261"/>
              <a:gd name="connsiteX2" fmla="*/ 1466949 w 5883438"/>
              <a:gd name="connsiteY2" fmla="*/ 64 h 268261"/>
              <a:gd name="connsiteX3" fmla="*/ 3557006 w 5883438"/>
              <a:gd name="connsiteY3" fmla="*/ 230219 h 268261"/>
              <a:gd name="connsiteX4" fmla="*/ 5883438 w 5883438"/>
              <a:gd name="connsiteY4" fmla="*/ 217779 h 268261"/>
              <a:gd name="connsiteX0" fmla="*/ 30034 w 5883438"/>
              <a:gd name="connsiteY0" fmla="*/ 261294 h 268233"/>
              <a:gd name="connsiteX1" fmla="*/ 86018 w 5883438"/>
              <a:gd name="connsiteY1" fmla="*/ 255073 h 268233"/>
              <a:gd name="connsiteX2" fmla="*/ 1466949 w 5883438"/>
              <a:gd name="connsiteY2" fmla="*/ 36 h 268233"/>
              <a:gd name="connsiteX3" fmla="*/ 3731177 w 5883438"/>
              <a:gd name="connsiteY3" fmla="*/ 236412 h 268233"/>
              <a:gd name="connsiteX4" fmla="*/ 5883438 w 5883438"/>
              <a:gd name="connsiteY4" fmla="*/ 217751 h 268233"/>
              <a:gd name="connsiteX0" fmla="*/ 112370 w 5965774"/>
              <a:gd name="connsiteY0" fmla="*/ 267512 h 288376"/>
              <a:gd name="connsiteX1" fmla="*/ 168354 w 5965774"/>
              <a:gd name="connsiteY1" fmla="*/ 261291 h 288376"/>
              <a:gd name="connsiteX2" fmla="*/ 1785661 w 5965774"/>
              <a:gd name="connsiteY2" fmla="*/ 34 h 288376"/>
              <a:gd name="connsiteX3" fmla="*/ 3813513 w 5965774"/>
              <a:gd name="connsiteY3" fmla="*/ 242630 h 288376"/>
              <a:gd name="connsiteX4" fmla="*/ 5965774 w 5965774"/>
              <a:gd name="connsiteY4" fmla="*/ 223969 h 288376"/>
              <a:gd name="connsiteX0" fmla="*/ 0 w 5797420"/>
              <a:gd name="connsiteY0" fmla="*/ 261291 h 261291"/>
              <a:gd name="connsiteX1" fmla="*/ 1617307 w 5797420"/>
              <a:gd name="connsiteY1" fmla="*/ 34 h 261291"/>
              <a:gd name="connsiteX2" fmla="*/ 3645159 w 5797420"/>
              <a:gd name="connsiteY2" fmla="*/ 242630 h 261291"/>
              <a:gd name="connsiteX3" fmla="*/ 5797420 w 5797420"/>
              <a:gd name="connsiteY3" fmla="*/ 223969 h 261291"/>
              <a:gd name="connsiteX0" fmla="*/ 0 w 5840963"/>
              <a:gd name="connsiteY0" fmla="*/ 217785 h 254670"/>
              <a:gd name="connsiteX1" fmla="*/ 1660850 w 5840963"/>
              <a:gd name="connsiteY1" fmla="*/ 71 h 254670"/>
              <a:gd name="connsiteX2" fmla="*/ 3688702 w 5840963"/>
              <a:gd name="connsiteY2" fmla="*/ 242667 h 254670"/>
              <a:gd name="connsiteX3" fmla="*/ 5840963 w 5840963"/>
              <a:gd name="connsiteY3" fmla="*/ 224006 h 254670"/>
              <a:gd name="connsiteX0" fmla="*/ 0 w 5840963"/>
              <a:gd name="connsiteY0" fmla="*/ 217774 h 254659"/>
              <a:gd name="connsiteX1" fmla="*/ 1660850 w 5840963"/>
              <a:gd name="connsiteY1" fmla="*/ 60 h 254659"/>
              <a:gd name="connsiteX2" fmla="*/ 3688702 w 5840963"/>
              <a:gd name="connsiteY2" fmla="*/ 242656 h 254659"/>
              <a:gd name="connsiteX3" fmla="*/ 5840963 w 5840963"/>
              <a:gd name="connsiteY3" fmla="*/ 223995 h 254659"/>
              <a:gd name="connsiteX0" fmla="*/ 0 w 5828522"/>
              <a:gd name="connsiteY0" fmla="*/ 217774 h 263636"/>
              <a:gd name="connsiteX1" fmla="*/ 1660850 w 5828522"/>
              <a:gd name="connsiteY1" fmla="*/ 60 h 263636"/>
              <a:gd name="connsiteX2" fmla="*/ 3688702 w 5828522"/>
              <a:gd name="connsiteY2" fmla="*/ 242656 h 263636"/>
              <a:gd name="connsiteX3" fmla="*/ 5828522 w 5828522"/>
              <a:gd name="connsiteY3" fmla="*/ 255097 h 263636"/>
              <a:gd name="connsiteX0" fmla="*/ 0 w 5828522"/>
              <a:gd name="connsiteY0" fmla="*/ 217774 h 256024"/>
              <a:gd name="connsiteX1" fmla="*/ 1660850 w 5828522"/>
              <a:gd name="connsiteY1" fmla="*/ 60 h 256024"/>
              <a:gd name="connsiteX2" fmla="*/ 3688702 w 5828522"/>
              <a:gd name="connsiteY2" fmla="*/ 242656 h 256024"/>
              <a:gd name="connsiteX3" fmla="*/ 5828522 w 5828522"/>
              <a:gd name="connsiteY3" fmla="*/ 230215 h 256024"/>
              <a:gd name="connsiteX0" fmla="*/ 0 w 5828522"/>
              <a:gd name="connsiteY0" fmla="*/ 217714 h 236883"/>
              <a:gd name="connsiteX1" fmla="*/ 1660850 w 5828522"/>
              <a:gd name="connsiteY1" fmla="*/ 0 h 236883"/>
              <a:gd name="connsiteX2" fmla="*/ 3539412 w 5828522"/>
              <a:gd name="connsiteY2" fmla="*/ 217714 h 236883"/>
              <a:gd name="connsiteX3" fmla="*/ 5828522 w 5828522"/>
              <a:gd name="connsiteY3" fmla="*/ 230155 h 236883"/>
              <a:gd name="connsiteX0" fmla="*/ 0 w 5828522"/>
              <a:gd name="connsiteY0" fmla="*/ 154214 h 168818"/>
              <a:gd name="connsiteX1" fmla="*/ 1660850 w 5828522"/>
              <a:gd name="connsiteY1" fmla="*/ 0 h 168818"/>
              <a:gd name="connsiteX2" fmla="*/ 3539412 w 5828522"/>
              <a:gd name="connsiteY2" fmla="*/ 154214 h 168818"/>
              <a:gd name="connsiteX3" fmla="*/ 5828522 w 5828522"/>
              <a:gd name="connsiteY3" fmla="*/ 166655 h 168818"/>
              <a:gd name="connsiteX0" fmla="*/ 0 w 5828522"/>
              <a:gd name="connsiteY0" fmla="*/ 173264 h 189225"/>
              <a:gd name="connsiteX1" fmla="*/ 1660850 w 5828522"/>
              <a:gd name="connsiteY1" fmla="*/ 0 h 189225"/>
              <a:gd name="connsiteX2" fmla="*/ 3539412 w 5828522"/>
              <a:gd name="connsiteY2" fmla="*/ 173264 h 189225"/>
              <a:gd name="connsiteX3" fmla="*/ 5828522 w 5828522"/>
              <a:gd name="connsiteY3" fmla="*/ 185705 h 189225"/>
            </a:gdLst>
            <a:ahLst/>
            <a:cxnLst>
              <a:cxn ang="0">
                <a:pos x="connsiteX0" y="connsiteY0"/>
              </a:cxn>
              <a:cxn ang="0">
                <a:pos x="connsiteX1" y="connsiteY1"/>
              </a:cxn>
              <a:cxn ang="0">
                <a:pos x="connsiteX2" y="connsiteY2"/>
              </a:cxn>
              <a:cxn ang="0">
                <a:pos x="connsiteX3" y="connsiteY3"/>
              </a:cxn>
            </a:cxnLst>
            <a:rect l="l" t="t" r="r" b="b"/>
            <a:pathLst>
              <a:path w="5828522" h="189225">
                <a:moveTo>
                  <a:pt x="0" y="173264"/>
                </a:moveTo>
                <a:cubicBezTo>
                  <a:pt x="272661" y="166007"/>
                  <a:pt x="1070948" y="0"/>
                  <a:pt x="1660850" y="0"/>
                </a:cubicBezTo>
                <a:cubicBezTo>
                  <a:pt x="2250752" y="0"/>
                  <a:pt x="2844800" y="142313"/>
                  <a:pt x="3539412" y="173264"/>
                </a:cubicBezTo>
                <a:cubicBezTo>
                  <a:pt x="4234024" y="204215"/>
                  <a:pt x="5470849" y="179485"/>
                  <a:pt x="5828522" y="185705"/>
                </a:cubicBezTo>
              </a:path>
            </a:pathLst>
          </a:custGeom>
          <a:noFill/>
          <a:ln w="177800">
            <a:solidFill>
              <a:srgbClr val="CBCD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84" name="Oval 383">
            <a:extLst>
              <a:ext uri="{FF2B5EF4-FFF2-40B4-BE49-F238E27FC236}">
                <a16:creationId xmlns:a16="http://schemas.microsoft.com/office/drawing/2014/main" id="{1565685C-F84E-2C49-8408-160F0873071E}"/>
              </a:ext>
            </a:extLst>
          </p:cNvPr>
          <p:cNvSpPr/>
          <p:nvPr/>
        </p:nvSpPr>
        <p:spPr>
          <a:xfrm>
            <a:off x="6670935" y="5010020"/>
            <a:ext cx="2076450" cy="635000"/>
          </a:xfrm>
          <a:prstGeom prst="ellipse">
            <a:avLst/>
          </a:prstGeom>
          <a:solidFill>
            <a:srgbClr val="FFC000">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5" name="Freeform 384">
            <a:extLst>
              <a:ext uri="{FF2B5EF4-FFF2-40B4-BE49-F238E27FC236}">
                <a16:creationId xmlns:a16="http://schemas.microsoft.com/office/drawing/2014/main" id="{2D644638-EEC3-CE43-9EB3-CED0158B24D6}"/>
              </a:ext>
            </a:extLst>
          </p:cNvPr>
          <p:cNvSpPr/>
          <p:nvPr/>
        </p:nvSpPr>
        <p:spPr>
          <a:xfrm>
            <a:off x="7940934" y="2247770"/>
            <a:ext cx="107950" cy="250825"/>
          </a:xfrm>
          <a:custGeom>
            <a:avLst/>
            <a:gdLst>
              <a:gd name="connsiteX0" fmla="*/ 0 w 107950"/>
              <a:gd name="connsiteY0" fmla="*/ 250825 h 250825"/>
              <a:gd name="connsiteX1" fmla="*/ 0 w 107950"/>
              <a:gd name="connsiteY1" fmla="*/ 250825 h 250825"/>
              <a:gd name="connsiteX2" fmla="*/ 12700 w 107950"/>
              <a:gd name="connsiteY2" fmla="*/ 31750 h 250825"/>
              <a:gd name="connsiteX3" fmla="*/ 107950 w 107950"/>
              <a:gd name="connsiteY3" fmla="*/ 0 h 250825"/>
              <a:gd name="connsiteX4" fmla="*/ 104775 w 107950"/>
              <a:gd name="connsiteY4" fmla="*/ 111125 h 25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50" h="250825">
                <a:moveTo>
                  <a:pt x="0" y="250825"/>
                </a:moveTo>
                <a:lnTo>
                  <a:pt x="0" y="250825"/>
                </a:lnTo>
                <a:lnTo>
                  <a:pt x="12700" y="31750"/>
                </a:lnTo>
                <a:lnTo>
                  <a:pt x="107950" y="0"/>
                </a:lnTo>
                <a:cubicBezTo>
                  <a:pt x="106892" y="37042"/>
                  <a:pt x="105833" y="74083"/>
                  <a:pt x="104775" y="111125"/>
                </a:cubicBezTo>
              </a:path>
            </a:pathLst>
          </a:custGeom>
          <a:noFill/>
          <a:ln w="12700">
            <a:solidFill>
              <a:srgbClr val="7F47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86" name="Freeform 385">
            <a:extLst>
              <a:ext uri="{FF2B5EF4-FFF2-40B4-BE49-F238E27FC236}">
                <a16:creationId xmlns:a16="http://schemas.microsoft.com/office/drawing/2014/main" id="{80382C56-494C-DD44-8C8B-4DD7073A0AD0}"/>
              </a:ext>
            </a:extLst>
          </p:cNvPr>
          <p:cNvSpPr/>
          <p:nvPr/>
        </p:nvSpPr>
        <p:spPr>
          <a:xfrm>
            <a:off x="7759959" y="2222370"/>
            <a:ext cx="104775" cy="263525"/>
          </a:xfrm>
          <a:custGeom>
            <a:avLst/>
            <a:gdLst>
              <a:gd name="connsiteX0" fmla="*/ 92075 w 104775"/>
              <a:gd name="connsiteY0" fmla="*/ 263525 h 263525"/>
              <a:gd name="connsiteX1" fmla="*/ 104775 w 104775"/>
              <a:gd name="connsiteY1" fmla="*/ 38100 h 263525"/>
              <a:gd name="connsiteX2" fmla="*/ 9525 w 104775"/>
              <a:gd name="connsiteY2" fmla="*/ 0 h 263525"/>
              <a:gd name="connsiteX3" fmla="*/ 0 w 104775"/>
              <a:gd name="connsiteY3" fmla="*/ 107950 h 263525"/>
            </a:gdLst>
            <a:ahLst/>
            <a:cxnLst>
              <a:cxn ang="0">
                <a:pos x="connsiteX0" y="connsiteY0"/>
              </a:cxn>
              <a:cxn ang="0">
                <a:pos x="connsiteX1" y="connsiteY1"/>
              </a:cxn>
              <a:cxn ang="0">
                <a:pos x="connsiteX2" y="connsiteY2"/>
              </a:cxn>
              <a:cxn ang="0">
                <a:pos x="connsiteX3" y="connsiteY3"/>
              </a:cxn>
            </a:cxnLst>
            <a:rect l="l" t="t" r="r" b="b"/>
            <a:pathLst>
              <a:path w="104775" h="263525">
                <a:moveTo>
                  <a:pt x="92075" y="263525"/>
                </a:moveTo>
                <a:lnTo>
                  <a:pt x="104775" y="38100"/>
                </a:lnTo>
                <a:lnTo>
                  <a:pt x="9525" y="0"/>
                </a:lnTo>
                <a:lnTo>
                  <a:pt x="0" y="107950"/>
                </a:lnTo>
              </a:path>
            </a:pathLst>
          </a:custGeom>
          <a:noFill/>
          <a:ln w="12700">
            <a:solidFill>
              <a:srgbClr val="7F47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387" name="Group 386">
            <a:extLst>
              <a:ext uri="{FF2B5EF4-FFF2-40B4-BE49-F238E27FC236}">
                <a16:creationId xmlns:a16="http://schemas.microsoft.com/office/drawing/2014/main" id="{924B2822-7DB2-0B40-A38A-2F3F6AE343E9}"/>
              </a:ext>
            </a:extLst>
          </p:cNvPr>
          <p:cNvGrpSpPr/>
          <p:nvPr/>
        </p:nvGrpSpPr>
        <p:grpSpPr>
          <a:xfrm>
            <a:off x="6369126" y="2194876"/>
            <a:ext cx="184333" cy="383093"/>
            <a:chOff x="3638367" y="2493456"/>
            <a:chExt cx="184333" cy="383093"/>
          </a:xfrm>
        </p:grpSpPr>
        <p:sp>
          <p:nvSpPr>
            <p:cNvPr id="388" name="Block Arc 387">
              <a:extLst>
                <a:ext uri="{FF2B5EF4-FFF2-40B4-BE49-F238E27FC236}">
                  <a16:creationId xmlns:a16="http://schemas.microsoft.com/office/drawing/2014/main" id="{D4A3C05E-0DA7-2A45-9FF2-BD9BBC4185AE}"/>
                </a:ext>
              </a:extLst>
            </p:cNvPr>
            <p:cNvSpPr/>
            <p:nvPr/>
          </p:nvSpPr>
          <p:spPr>
            <a:xfrm rot="15570682">
              <a:off x="3692525" y="2687637"/>
              <a:ext cx="115888" cy="144462"/>
            </a:xfrm>
            <a:prstGeom prst="blockArc">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9" name="Block Arc 388">
              <a:extLst>
                <a:ext uri="{FF2B5EF4-FFF2-40B4-BE49-F238E27FC236}">
                  <a16:creationId xmlns:a16="http://schemas.microsoft.com/office/drawing/2014/main" id="{BA07C279-AB88-7C43-8B17-2571CC07B5D1}"/>
                </a:ext>
              </a:extLst>
            </p:cNvPr>
            <p:cNvSpPr/>
            <p:nvPr/>
          </p:nvSpPr>
          <p:spPr>
            <a:xfrm rot="15570682">
              <a:off x="3652654" y="2506143"/>
              <a:ext cx="115888" cy="144462"/>
            </a:xfrm>
            <a:prstGeom prst="blockArc">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90" name="Block Arc 389">
              <a:extLst>
                <a:ext uri="{FF2B5EF4-FFF2-40B4-BE49-F238E27FC236}">
                  <a16:creationId xmlns:a16="http://schemas.microsoft.com/office/drawing/2014/main" id="{60F06FE2-EB28-6748-84C6-46E6F603C929}"/>
                </a:ext>
              </a:extLst>
            </p:cNvPr>
            <p:cNvSpPr/>
            <p:nvPr/>
          </p:nvSpPr>
          <p:spPr>
            <a:xfrm rot="15570682">
              <a:off x="3671703" y="2591868"/>
              <a:ext cx="115888" cy="144462"/>
            </a:xfrm>
            <a:prstGeom prst="blockArc">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91" name="Rectangle 390">
              <a:extLst>
                <a:ext uri="{FF2B5EF4-FFF2-40B4-BE49-F238E27FC236}">
                  <a16:creationId xmlns:a16="http://schemas.microsoft.com/office/drawing/2014/main" id="{1FCDB013-E169-534F-81A8-83B140621F61}"/>
                </a:ext>
              </a:extLst>
            </p:cNvPr>
            <p:cNvSpPr/>
            <p:nvPr/>
          </p:nvSpPr>
          <p:spPr>
            <a:xfrm rot="20823437">
              <a:off x="3745231" y="2797174"/>
              <a:ext cx="27432" cy="79375"/>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92" name="Rectangle 391">
              <a:extLst>
                <a:ext uri="{FF2B5EF4-FFF2-40B4-BE49-F238E27FC236}">
                  <a16:creationId xmlns:a16="http://schemas.microsoft.com/office/drawing/2014/main" id="{2911F1E6-AFAA-C846-B9EB-CBB3C64EC05B}"/>
                </a:ext>
              </a:extLst>
            </p:cNvPr>
            <p:cNvSpPr/>
            <p:nvPr/>
          </p:nvSpPr>
          <p:spPr>
            <a:xfrm rot="20823437" flipH="1">
              <a:off x="3672976" y="2493456"/>
              <a:ext cx="27432" cy="45719"/>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93" name="Group 392">
            <a:extLst>
              <a:ext uri="{FF2B5EF4-FFF2-40B4-BE49-F238E27FC236}">
                <a16:creationId xmlns:a16="http://schemas.microsoft.com/office/drawing/2014/main" id="{A8AC2184-CEFA-104C-9C0B-A5C3DD3D76D8}"/>
              </a:ext>
            </a:extLst>
          </p:cNvPr>
          <p:cNvGrpSpPr/>
          <p:nvPr/>
        </p:nvGrpSpPr>
        <p:grpSpPr>
          <a:xfrm rot="20560093" flipH="1">
            <a:off x="6521709" y="2175827"/>
            <a:ext cx="184334" cy="383092"/>
            <a:chOff x="3638367" y="2493457"/>
            <a:chExt cx="184334" cy="383092"/>
          </a:xfrm>
        </p:grpSpPr>
        <p:sp>
          <p:nvSpPr>
            <p:cNvPr id="394" name="Block Arc 393">
              <a:extLst>
                <a:ext uri="{FF2B5EF4-FFF2-40B4-BE49-F238E27FC236}">
                  <a16:creationId xmlns:a16="http://schemas.microsoft.com/office/drawing/2014/main" id="{D80828FF-B51E-084E-8593-BFCEB66D7B18}"/>
                </a:ext>
              </a:extLst>
            </p:cNvPr>
            <p:cNvSpPr/>
            <p:nvPr/>
          </p:nvSpPr>
          <p:spPr>
            <a:xfrm rot="15570682">
              <a:off x="3692526" y="2687638"/>
              <a:ext cx="115888" cy="144462"/>
            </a:xfrm>
            <a:prstGeom prst="blockArc">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95" name="Block Arc 394">
              <a:extLst>
                <a:ext uri="{FF2B5EF4-FFF2-40B4-BE49-F238E27FC236}">
                  <a16:creationId xmlns:a16="http://schemas.microsoft.com/office/drawing/2014/main" id="{5A549241-2534-5342-94CD-EE593036CC1D}"/>
                </a:ext>
              </a:extLst>
            </p:cNvPr>
            <p:cNvSpPr/>
            <p:nvPr/>
          </p:nvSpPr>
          <p:spPr>
            <a:xfrm rot="15570682">
              <a:off x="3652654" y="2506144"/>
              <a:ext cx="115888" cy="144462"/>
            </a:xfrm>
            <a:prstGeom prst="blockArc">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96" name="Block Arc 395">
              <a:extLst>
                <a:ext uri="{FF2B5EF4-FFF2-40B4-BE49-F238E27FC236}">
                  <a16:creationId xmlns:a16="http://schemas.microsoft.com/office/drawing/2014/main" id="{79F22C31-133A-354A-8C8F-F100D32DB1CA}"/>
                </a:ext>
              </a:extLst>
            </p:cNvPr>
            <p:cNvSpPr/>
            <p:nvPr/>
          </p:nvSpPr>
          <p:spPr>
            <a:xfrm rot="15570682">
              <a:off x="3671703" y="2591869"/>
              <a:ext cx="115888" cy="144462"/>
            </a:xfrm>
            <a:prstGeom prst="blockArc">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97" name="Rectangle 396">
              <a:extLst>
                <a:ext uri="{FF2B5EF4-FFF2-40B4-BE49-F238E27FC236}">
                  <a16:creationId xmlns:a16="http://schemas.microsoft.com/office/drawing/2014/main" id="{CB0741EE-285E-A74B-B0DC-0AEC9B9C639D}"/>
                </a:ext>
              </a:extLst>
            </p:cNvPr>
            <p:cNvSpPr/>
            <p:nvPr/>
          </p:nvSpPr>
          <p:spPr>
            <a:xfrm rot="20823437">
              <a:off x="3745231" y="2797174"/>
              <a:ext cx="27432" cy="79375"/>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98" name="Rectangle 397">
              <a:extLst>
                <a:ext uri="{FF2B5EF4-FFF2-40B4-BE49-F238E27FC236}">
                  <a16:creationId xmlns:a16="http://schemas.microsoft.com/office/drawing/2014/main" id="{91849D6D-1273-0843-8254-11D49D78FE66}"/>
                </a:ext>
              </a:extLst>
            </p:cNvPr>
            <p:cNvSpPr/>
            <p:nvPr/>
          </p:nvSpPr>
          <p:spPr>
            <a:xfrm rot="20823437" flipH="1">
              <a:off x="3672976" y="2493457"/>
              <a:ext cx="27432" cy="45719"/>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99" name="TextBox 398">
            <a:extLst>
              <a:ext uri="{FF2B5EF4-FFF2-40B4-BE49-F238E27FC236}">
                <a16:creationId xmlns:a16="http://schemas.microsoft.com/office/drawing/2014/main" id="{0A50F9CD-5371-EE4E-99F7-2C9CE86614E1}"/>
              </a:ext>
            </a:extLst>
          </p:cNvPr>
          <p:cNvSpPr txBox="1"/>
          <p:nvPr/>
        </p:nvSpPr>
        <p:spPr>
          <a:xfrm>
            <a:off x="10268209" y="3206620"/>
            <a:ext cx="276224" cy="196850"/>
          </a:xfrm>
          <a:prstGeom prst="ellipse">
            <a:avLst/>
          </a:prstGeom>
          <a:solidFill>
            <a:srgbClr val="FFC000"/>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rial"/>
                <a:ea typeface="+mn-ea"/>
                <a:cs typeface="+mn-cs"/>
              </a:rPr>
              <a:t>PI3K</a:t>
            </a:r>
          </a:p>
        </p:txBody>
      </p:sp>
      <p:sp>
        <p:nvSpPr>
          <p:cNvPr id="400" name="TextBox 399">
            <a:extLst>
              <a:ext uri="{FF2B5EF4-FFF2-40B4-BE49-F238E27FC236}">
                <a16:creationId xmlns:a16="http://schemas.microsoft.com/office/drawing/2014/main" id="{729E1E66-375B-5344-999B-91D4940B9CCD}"/>
              </a:ext>
            </a:extLst>
          </p:cNvPr>
          <p:cNvSpPr txBox="1"/>
          <p:nvPr/>
        </p:nvSpPr>
        <p:spPr>
          <a:xfrm>
            <a:off x="8001259" y="3092320"/>
            <a:ext cx="276224" cy="196850"/>
          </a:xfrm>
          <a:prstGeom prst="ellipse">
            <a:avLst/>
          </a:prstGeom>
          <a:solidFill>
            <a:srgbClr val="FFC000"/>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rial"/>
                <a:ea typeface="+mn-ea"/>
                <a:cs typeface="+mn-cs"/>
              </a:rPr>
              <a:t>PI3K</a:t>
            </a:r>
          </a:p>
        </p:txBody>
      </p:sp>
      <p:sp>
        <p:nvSpPr>
          <p:cNvPr id="401" name="TextBox 400">
            <a:extLst>
              <a:ext uri="{FF2B5EF4-FFF2-40B4-BE49-F238E27FC236}">
                <a16:creationId xmlns:a16="http://schemas.microsoft.com/office/drawing/2014/main" id="{73E2A954-BCFA-B044-BDB9-BA9F40F6462F}"/>
              </a:ext>
            </a:extLst>
          </p:cNvPr>
          <p:cNvSpPr txBox="1"/>
          <p:nvPr/>
        </p:nvSpPr>
        <p:spPr>
          <a:xfrm>
            <a:off x="7105910" y="4657594"/>
            <a:ext cx="276224" cy="257175"/>
          </a:xfrm>
          <a:prstGeom prst="ellipse">
            <a:avLst/>
          </a:prstGeom>
          <a:solidFill>
            <a:srgbClr val="6699CC"/>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a:ea typeface="+mn-ea"/>
                <a:cs typeface="+mn-cs"/>
              </a:rPr>
              <a:t>ERK</a:t>
            </a:r>
          </a:p>
        </p:txBody>
      </p:sp>
      <p:sp>
        <p:nvSpPr>
          <p:cNvPr id="402" name="TextBox 401">
            <a:extLst>
              <a:ext uri="{FF2B5EF4-FFF2-40B4-BE49-F238E27FC236}">
                <a16:creationId xmlns:a16="http://schemas.microsoft.com/office/drawing/2014/main" id="{FEE244F0-7C39-134E-A107-319EADE2E2F5}"/>
              </a:ext>
            </a:extLst>
          </p:cNvPr>
          <p:cNvSpPr txBox="1"/>
          <p:nvPr/>
        </p:nvSpPr>
        <p:spPr>
          <a:xfrm>
            <a:off x="7604384" y="4657594"/>
            <a:ext cx="276224" cy="257175"/>
          </a:xfrm>
          <a:prstGeom prst="ellipse">
            <a:avLst/>
          </a:prstGeom>
          <a:solidFill>
            <a:srgbClr val="6699CC"/>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a:ea typeface="+mn-ea"/>
                <a:cs typeface="+mn-cs"/>
              </a:rPr>
              <a:t>Akt</a:t>
            </a:r>
          </a:p>
        </p:txBody>
      </p:sp>
      <p:sp>
        <p:nvSpPr>
          <p:cNvPr id="403" name="TextBox 402">
            <a:extLst>
              <a:ext uri="{FF2B5EF4-FFF2-40B4-BE49-F238E27FC236}">
                <a16:creationId xmlns:a16="http://schemas.microsoft.com/office/drawing/2014/main" id="{6FDBF7FA-BC19-D44A-92FA-9D36370B72A5}"/>
              </a:ext>
            </a:extLst>
          </p:cNvPr>
          <p:cNvSpPr txBox="1"/>
          <p:nvPr/>
        </p:nvSpPr>
        <p:spPr>
          <a:xfrm>
            <a:off x="6997959" y="4159120"/>
            <a:ext cx="492126" cy="304800"/>
          </a:xfrm>
          <a:prstGeom prst="ellipse">
            <a:avLst/>
          </a:prstGeom>
          <a:solidFill>
            <a:srgbClr val="3973AC"/>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a:ea typeface="+mn-ea"/>
                <a:cs typeface="+mn-cs"/>
              </a:rPr>
              <a:t>MEK 1/2</a:t>
            </a:r>
          </a:p>
        </p:txBody>
      </p:sp>
      <p:sp>
        <p:nvSpPr>
          <p:cNvPr id="404" name="TextBox 403">
            <a:extLst>
              <a:ext uri="{FF2B5EF4-FFF2-40B4-BE49-F238E27FC236}">
                <a16:creationId xmlns:a16="http://schemas.microsoft.com/office/drawing/2014/main" id="{D0ADEB19-4A0B-FF44-B686-95DCD6D901FB}"/>
              </a:ext>
            </a:extLst>
          </p:cNvPr>
          <p:cNvSpPr txBox="1"/>
          <p:nvPr/>
        </p:nvSpPr>
        <p:spPr>
          <a:xfrm>
            <a:off x="10893684" y="2946270"/>
            <a:ext cx="314325" cy="215900"/>
          </a:xfrm>
          <a:prstGeom prst="ellipse">
            <a:avLst/>
          </a:prstGeom>
          <a:solidFill>
            <a:srgbClr val="0099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a:ea typeface="+mn-ea"/>
                <a:cs typeface="+mn-cs"/>
              </a:rPr>
              <a:t>Src</a:t>
            </a:r>
          </a:p>
        </p:txBody>
      </p:sp>
      <p:sp>
        <p:nvSpPr>
          <p:cNvPr id="405" name="TextBox 404">
            <a:extLst>
              <a:ext uri="{FF2B5EF4-FFF2-40B4-BE49-F238E27FC236}">
                <a16:creationId xmlns:a16="http://schemas.microsoft.com/office/drawing/2014/main" id="{4C4B2AEC-64FF-C947-92F1-3DC4FA7B8ACD}"/>
              </a:ext>
            </a:extLst>
          </p:cNvPr>
          <p:cNvSpPr txBox="1"/>
          <p:nvPr/>
        </p:nvSpPr>
        <p:spPr>
          <a:xfrm>
            <a:off x="6153408" y="3092320"/>
            <a:ext cx="314325" cy="215900"/>
          </a:xfrm>
          <a:prstGeom prst="ellipse">
            <a:avLst/>
          </a:prstGeom>
          <a:solidFill>
            <a:srgbClr val="0099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a:ea typeface="+mn-ea"/>
                <a:cs typeface="+mn-cs"/>
              </a:rPr>
              <a:t>Src</a:t>
            </a:r>
          </a:p>
        </p:txBody>
      </p:sp>
      <p:sp>
        <p:nvSpPr>
          <p:cNvPr id="406" name="TextBox 405">
            <a:extLst>
              <a:ext uri="{FF2B5EF4-FFF2-40B4-BE49-F238E27FC236}">
                <a16:creationId xmlns:a16="http://schemas.microsoft.com/office/drawing/2014/main" id="{4B4C3C02-E6B9-A844-8A76-3FF92587FA0B}"/>
              </a:ext>
            </a:extLst>
          </p:cNvPr>
          <p:cNvSpPr txBox="1"/>
          <p:nvPr/>
        </p:nvSpPr>
        <p:spPr>
          <a:xfrm>
            <a:off x="5660571" y="1561322"/>
            <a:ext cx="2258632"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Fibrosis (fibroblasts and myofibroblasts)</a:t>
            </a:r>
          </a:p>
        </p:txBody>
      </p:sp>
      <p:sp>
        <p:nvSpPr>
          <p:cNvPr id="407" name="TextBox 406">
            <a:extLst>
              <a:ext uri="{FF2B5EF4-FFF2-40B4-BE49-F238E27FC236}">
                <a16:creationId xmlns:a16="http://schemas.microsoft.com/office/drawing/2014/main" id="{5FC50BB2-3A8B-A545-8F44-A6FEAC91468E}"/>
              </a:ext>
            </a:extLst>
          </p:cNvPr>
          <p:cNvSpPr txBox="1"/>
          <p:nvPr/>
        </p:nvSpPr>
        <p:spPr>
          <a:xfrm>
            <a:off x="9229530" y="1561322"/>
            <a:ext cx="2332370"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Angiogenesis (endothelial cells, pericytes</a:t>
            </a:r>
            <a:br>
              <a:rPr kumimoji="0" lang="en-US" sz="1000" b="0" i="0" u="none" strike="noStrike" kern="1200" cap="none" spc="0" normalizeH="0" baseline="0" noProof="0" dirty="0">
                <a:ln>
                  <a:noFill/>
                </a:ln>
                <a:solidFill>
                  <a:prstClr val="black"/>
                </a:solidFill>
                <a:effectLst/>
                <a:uLnTx/>
                <a:uFillTx/>
                <a:latin typeface="Arial"/>
                <a:ea typeface="+mn-ea"/>
                <a:cs typeface="+mn-cs"/>
              </a:rPr>
            </a:br>
            <a:r>
              <a:rPr kumimoji="0" lang="en-US" sz="1000" b="0" i="0" u="none" strike="noStrike" kern="1200" cap="none" spc="0" normalizeH="0" baseline="0" noProof="0" dirty="0">
                <a:ln>
                  <a:noFill/>
                </a:ln>
                <a:solidFill>
                  <a:prstClr val="black"/>
                </a:solidFill>
                <a:effectLst/>
                <a:uLnTx/>
                <a:uFillTx/>
                <a:latin typeface="Arial"/>
                <a:ea typeface="+mn-ea"/>
                <a:cs typeface="+mn-cs"/>
              </a:rPr>
              <a:t>and vascular smooth muscle cells)</a:t>
            </a:r>
          </a:p>
        </p:txBody>
      </p:sp>
      <p:sp>
        <p:nvSpPr>
          <p:cNvPr id="408" name="TextBox 407">
            <a:extLst>
              <a:ext uri="{FF2B5EF4-FFF2-40B4-BE49-F238E27FC236}">
                <a16:creationId xmlns:a16="http://schemas.microsoft.com/office/drawing/2014/main" id="{03FA7257-97C0-5B4E-81B9-FF085987C042}"/>
              </a:ext>
            </a:extLst>
          </p:cNvPr>
          <p:cNvSpPr txBox="1"/>
          <p:nvPr/>
        </p:nvSpPr>
        <p:spPr>
          <a:xfrm>
            <a:off x="8909179" y="5187820"/>
            <a:ext cx="2540760"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Proliferation, migration, survival of fibroblasts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and angiogenesis</a:t>
            </a:r>
          </a:p>
        </p:txBody>
      </p:sp>
      <p:sp>
        <p:nvSpPr>
          <p:cNvPr id="409" name="TextBox 408">
            <a:extLst>
              <a:ext uri="{FF2B5EF4-FFF2-40B4-BE49-F238E27FC236}">
                <a16:creationId xmlns:a16="http://schemas.microsoft.com/office/drawing/2014/main" id="{33C59751-A84C-E647-86B5-1B57E015FD2C}"/>
              </a:ext>
            </a:extLst>
          </p:cNvPr>
          <p:cNvSpPr txBox="1"/>
          <p:nvPr/>
        </p:nvSpPr>
        <p:spPr>
          <a:xfrm>
            <a:off x="5850293" y="4957665"/>
            <a:ext cx="461665"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Nucleus</a:t>
            </a:r>
          </a:p>
        </p:txBody>
      </p:sp>
      <p:sp>
        <p:nvSpPr>
          <p:cNvPr id="410" name="TextBox 409">
            <a:extLst>
              <a:ext uri="{FF2B5EF4-FFF2-40B4-BE49-F238E27FC236}">
                <a16:creationId xmlns:a16="http://schemas.microsoft.com/office/drawing/2014/main" id="{564B1E18-91C5-CA46-9F28-619F994FF4B8}"/>
              </a:ext>
            </a:extLst>
          </p:cNvPr>
          <p:cNvSpPr txBox="1"/>
          <p:nvPr/>
        </p:nvSpPr>
        <p:spPr>
          <a:xfrm>
            <a:off x="5624804" y="2113384"/>
            <a:ext cx="256480"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FGF</a:t>
            </a:r>
          </a:p>
        </p:txBody>
      </p:sp>
      <p:sp>
        <p:nvSpPr>
          <p:cNvPr id="411" name="TextBox 410">
            <a:extLst>
              <a:ext uri="{FF2B5EF4-FFF2-40B4-BE49-F238E27FC236}">
                <a16:creationId xmlns:a16="http://schemas.microsoft.com/office/drawing/2014/main" id="{D6849EF2-F7F1-1346-AD72-3AD1C95298A0}"/>
              </a:ext>
            </a:extLst>
          </p:cNvPr>
          <p:cNvSpPr txBox="1"/>
          <p:nvPr/>
        </p:nvSpPr>
        <p:spPr>
          <a:xfrm>
            <a:off x="6321489" y="1965649"/>
            <a:ext cx="349455"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FGFR</a:t>
            </a:r>
          </a:p>
        </p:txBody>
      </p:sp>
      <p:sp>
        <p:nvSpPr>
          <p:cNvPr id="412" name="TextBox 411">
            <a:extLst>
              <a:ext uri="{FF2B5EF4-FFF2-40B4-BE49-F238E27FC236}">
                <a16:creationId xmlns:a16="http://schemas.microsoft.com/office/drawing/2014/main" id="{EF44FB98-7AA1-274E-B1FB-F8B135C000A6}"/>
              </a:ext>
            </a:extLst>
          </p:cNvPr>
          <p:cNvSpPr txBox="1"/>
          <p:nvPr/>
        </p:nvSpPr>
        <p:spPr>
          <a:xfrm>
            <a:off x="7232779" y="1841240"/>
            <a:ext cx="355867"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PDGF</a:t>
            </a:r>
          </a:p>
        </p:txBody>
      </p:sp>
      <p:sp>
        <p:nvSpPr>
          <p:cNvPr id="413" name="TextBox 412">
            <a:extLst>
              <a:ext uri="{FF2B5EF4-FFF2-40B4-BE49-F238E27FC236}">
                <a16:creationId xmlns:a16="http://schemas.microsoft.com/office/drawing/2014/main" id="{22F04097-C054-2942-AB0C-9D251DB6FDDE}"/>
              </a:ext>
            </a:extLst>
          </p:cNvPr>
          <p:cNvSpPr txBox="1"/>
          <p:nvPr/>
        </p:nvSpPr>
        <p:spPr>
          <a:xfrm>
            <a:off x="8172061" y="2290665"/>
            <a:ext cx="44884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PDGFR</a:t>
            </a:r>
          </a:p>
        </p:txBody>
      </p:sp>
      <p:sp>
        <p:nvSpPr>
          <p:cNvPr id="414" name="TextBox 413">
            <a:extLst>
              <a:ext uri="{FF2B5EF4-FFF2-40B4-BE49-F238E27FC236}">
                <a16:creationId xmlns:a16="http://schemas.microsoft.com/office/drawing/2014/main" id="{6A58988A-F983-194D-92CE-A31E38A8D09F}"/>
              </a:ext>
            </a:extLst>
          </p:cNvPr>
          <p:cNvSpPr txBox="1"/>
          <p:nvPr/>
        </p:nvSpPr>
        <p:spPr>
          <a:xfrm>
            <a:off x="9803363" y="2128934"/>
            <a:ext cx="347852"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VEGF</a:t>
            </a:r>
          </a:p>
        </p:txBody>
      </p:sp>
      <p:sp>
        <p:nvSpPr>
          <p:cNvPr id="415" name="TextBox 414">
            <a:extLst>
              <a:ext uri="{FF2B5EF4-FFF2-40B4-BE49-F238E27FC236}">
                <a16:creationId xmlns:a16="http://schemas.microsoft.com/office/drawing/2014/main" id="{A19D2452-CE68-884F-9D38-960D23CF463C}"/>
              </a:ext>
            </a:extLst>
          </p:cNvPr>
          <p:cNvSpPr txBox="1"/>
          <p:nvPr/>
        </p:nvSpPr>
        <p:spPr>
          <a:xfrm>
            <a:off x="10097278" y="2481942"/>
            <a:ext cx="44082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VEGFR</a:t>
            </a:r>
          </a:p>
        </p:txBody>
      </p:sp>
      <p:sp>
        <p:nvSpPr>
          <p:cNvPr id="416" name="Oval 415">
            <a:extLst>
              <a:ext uri="{FF2B5EF4-FFF2-40B4-BE49-F238E27FC236}">
                <a16:creationId xmlns:a16="http://schemas.microsoft.com/office/drawing/2014/main" id="{9FC51A60-BA7F-2D44-B4E8-BD4B8E234329}"/>
              </a:ext>
            </a:extLst>
          </p:cNvPr>
          <p:cNvSpPr/>
          <p:nvPr/>
        </p:nvSpPr>
        <p:spPr>
          <a:xfrm>
            <a:off x="6035934" y="2352545"/>
            <a:ext cx="98425" cy="98425"/>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7" name="Oval 416">
            <a:extLst>
              <a:ext uri="{FF2B5EF4-FFF2-40B4-BE49-F238E27FC236}">
                <a16:creationId xmlns:a16="http://schemas.microsoft.com/office/drawing/2014/main" id="{2B25C5D3-535F-8C4E-9BE4-54A100B04297}"/>
              </a:ext>
            </a:extLst>
          </p:cNvPr>
          <p:cNvSpPr/>
          <p:nvPr/>
        </p:nvSpPr>
        <p:spPr>
          <a:xfrm>
            <a:off x="6188334" y="2187445"/>
            <a:ext cx="98425" cy="98425"/>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8" name="Oval 417">
            <a:extLst>
              <a:ext uri="{FF2B5EF4-FFF2-40B4-BE49-F238E27FC236}">
                <a16:creationId xmlns:a16="http://schemas.microsoft.com/office/drawing/2014/main" id="{CEE6FCCD-FC9E-6A45-A622-152D14921F9B}"/>
              </a:ext>
            </a:extLst>
          </p:cNvPr>
          <p:cNvSpPr/>
          <p:nvPr/>
        </p:nvSpPr>
        <p:spPr>
          <a:xfrm>
            <a:off x="6308984" y="2308095"/>
            <a:ext cx="98425" cy="98425"/>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9" name="Oval 418">
            <a:extLst>
              <a:ext uri="{FF2B5EF4-FFF2-40B4-BE49-F238E27FC236}">
                <a16:creationId xmlns:a16="http://schemas.microsoft.com/office/drawing/2014/main" id="{0E343745-850F-1546-97D1-79DB92D0A590}"/>
              </a:ext>
            </a:extLst>
          </p:cNvPr>
          <p:cNvSpPr/>
          <p:nvPr/>
        </p:nvSpPr>
        <p:spPr>
          <a:xfrm>
            <a:off x="6074034" y="2009645"/>
            <a:ext cx="98425" cy="98425"/>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0" name="Oval 419">
            <a:extLst>
              <a:ext uri="{FF2B5EF4-FFF2-40B4-BE49-F238E27FC236}">
                <a16:creationId xmlns:a16="http://schemas.microsoft.com/office/drawing/2014/main" id="{DAAFFBBA-A317-264A-8499-7AF544BDF48C}"/>
              </a:ext>
            </a:extLst>
          </p:cNvPr>
          <p:cNvSpPr/>
          <p:nvPr/>
        </p:nvSpPr>
        <p:spPr>
          <a:xfrm>
            <a:off x="6648709" y="2266820"/>
            <a:ext cx="98425" cy="98425"/>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1" name="Oval 420">
            <a:extLst>
              <a:ext uri="{FF2B5EF4-FFF2-40B4-BE49-F238E27FC236}">
                <a16:creationId xmlns:a16="http://schemas.microsoft.com/office/drawing/2014/main" id="{7616BC9B-94D0-6B4E-A987-EB66ADFC1F6F}"/>
              </a:ext>
            </a:extLst>
          </p:cNvPr>
          <p:cNvSpPr/>
          <p:nvPr/>
        </p:nvSpPr>
        <p:spPr>
          <a:xfrm>
            <a:off x="6855084" y="2171570"/>
            <a:ext cx="98425" cy="98425"/>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2" name="Oval 421">
            <a:extLst>
              <a:ext uri="{FF2B5EF4-FFF2-40B4-BE49-F238E27FC236}">
                <a16:creationId xmlns:a16="http://schemas.microsoft.com/office/drawing/2014/main" id="{84401C57-1330-9C4D-A1CC-72C30DDA8CD3}"/>
              </a:ext>
            </a:extLst>
          </p:cNvPr>
          <p:cNvSpPr/>
          <p:nvPr/>
        </p:nvSpPr>
        <p:spPr>
          <a:xfrm>
            <a:off x="7471034" y="2184270"/>
            <a:ext cx="98425" cy="98425"/>
          </a:xfrm>
          <a:prstGeom prst="ellipse">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3" name="Oval 422">
            <a:extLst>
              <a:ext uri="{FF2B5EF4-FFF2-40B4-BE49-F238E27FC236}">
                <a16:creationId xmlns:a16="http://schemas.microsoft.com/office/drawing/2014/main" id="{86F6A91C-0612-7649-BA59-9C0461C9A640}"/>
              </a:ext>
            </a:extLst>
          </p:cNvPr>
          <p:cNvSpPr/>
          <p:nvPr/>
        </p:nvSpPr>
        <p:spPr>
          <a:xfrm>
            <a:off x="7731384" y="1990595"/>
            <a:ext cx="98425" cy="98425"/>
          </a:xfrm>
          <a:prstGeom prst="ellipse">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4" name="Oval 423">
            <a:extLst>
              <a:ext uri="{FF2B5EF4-FFF2-40B4-BE49-F238E27FC236}">
                <a16:creationId xmlns:a16="http://schemas.microsoft.com/office/drawing/2014/main" id="{5ED21FB8-9D6D-1F4A-956A-BA8F3983F985}"/>
              </a:ext>
            </a:extLst>
          </p:cNvPr>
          <p:cNvSpPr/>
          <p:nvPr/>
        </p:nvSpPr>
        <p:spPr>
          <a:xfrm>
            <a:off x="7899659" y="2162045"/>
            <a:ext cx="98425" cy="98425"/>
          </a:xfrm>
          <a:prstGeom prst="ellipse">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5" name="Oval 424">
            <a:extLst>
              <a:ext uri="{FF2B5EF4-FFF2-40B4-BE49-F238E27FC236}">
                <a16:creationId xmlns:a16="http://schemas.microsoft.com/office/drawing/2014/main" id="{7897E08A-4665-064D-9001-00F4CB076B6F}"/>
              </a:ext>
            </a:extLst>
          </p:cNvPr>
          <p:cNvSpPr/>
          <p:nvPr/>
        </p:nvSpPr>
        <p:spPr>
          <a:xfrm>
            <a:off x="10474584" y="2155695"/>
            <a:ext cx="98425" cy="98425"/>
          </a:xfrm>
          <a:prstGeom prst="ellipse">
            <a:avLst/>
          </a:prstGeom>
          <a:solidFill>
            <a:srgbClr val="3973A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6" name="Oval 425">
            <a:extLst>
              <a:ext uri="{FF2B5EF4-FFF2-40B4-BE49-F238E27FC236}">
                <a16:creationId xmlns:a16="http://schemas.microsoft.com/office/drawing/2014/main" id="{6CD0934D-206C-8843-B0D4-5E834DC1AC0E}"/>
              </a:ext>
            </a:extLst>
          </p:cNvPr>
          <p:cNvSpPr/>
          <p:nvPr/>
        </p:nvSpPr>
        <p:spPr>
          <a:xfrm>
            <a:off x="10217409" y="2285870"/>
            <a:ext cx="98425" cy="98425"/>
          </a:xfrm>
          <a:prstGeom prst="ellipse">
            <a:avLst/>
          </a:prstGeom>
          <a:solidFill>
            <a:srgbClr val="3973A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7" name="Oval 426">
            <a:extLst>
              <a:ext uri="{FF2B5EF4-FFF2-40B4-BE49-F238E27FC236}">
                <a16:creationId xmlns:a16="http://schemas.microsoft.com/office/drawing/2014/main" id="{12040103-37EE-4B4D-B410-2F85E75B3068}"/>
              </a:ext>
            </a:extLst>
          </p:cNvPr>
          <p:cNvSpPr/>
          <p:nvPr/>
        </p:nvSpPr>
        <p:spPr>
          <a:xfrm>
            <a:off x="10646034" y="2438270"/>
            <a:ext cx="98425" cy="98425"/>
          </a:xfrm>
          <a:prstGeom prst="ellipse">
            <a:avLst/>
          </a:prstGeom>
          <a:solidFill>
            <a:srgbClr val="3973A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8" name="Oval 427">
            <a:extLst>
              <a:ext uri="{FF2B5EF4-FFF2-40B4-BE49-F238E27FC236}">
                <a16:creationId xmlns:a16="http://schemas.microsoft.com/office/drawing/2014/main" id="{844F7975-6BFD-5F42-B35F-BA771AAAC96F}"/>
              </a:ext>
            </a:extLst>
          </p:cNvPr>
          <p:cNvSpPr/>
          <p:nvPr/>
        </p:nvSpPr>
        <p:spPr>
          <a:xfrm>
            <a:off x="10728584" y="2193795"/>
            <a:ext cx="98425" cy="98425"/>
          </a:xfrm>
          <a:prstGeom prst="ellipse">
            <a:avLst/>
          </a:prstGeom>
          <a:solidFill>
            <a:srgbClr val="3973A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9" name="Oval 428">
            <a:extLst>
              <a:ext uri="{FF2B5EF4-FFF2-40B4-BE49-F238E27FC236}">
                <a16:creationId xmlns:a16="http://schemas.microsoft.com/office/drawing/2014/main" id="{B63E0763-677B-B443-A073-FC951A1DE543}"/>
              </a:ext>
            </a:extLst>
          </p:cNvPr>
          <p:cNvSpPr/>
          <p:nvPr/>
        </p:nvSpPr>
        <p:spPr>
          <a:xfrm>
            <a:off x="10957184" y="2400170"/>
            <a:ext cx="98425" cy="98425"/>
          </a:xfrm>
          <a:prstGeom prst="ellipse">
            <a:avLst/>
          </a:prstGeom>
          <a:solidFill>
            <a:srgbClr val="3973A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0" name="TextBox 429">
            <a:extLst>
              <a:ext uri="{FF2B5EF4-FFF2-40B4-BE49-F238E27FC236}">
                <a16:creationId xmlns:a16="http://schemas.microsoft.com/office/drawing/2014/main" id="{54439347-7B2D-6A43-B917-5FE88445DB49}"/>
              </a:ext>
            </a:extLst>
          </p:cNvPr>
          <p:cNvSpPr txBox="1"/>
          <p:nvPr/>
        </p:nvSpPr>
        <p:spPr>
          <a:xfrm>
            <a:off x="6375659" y="2733545"/>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31" name="TextBox 430">
            <a:extLst>
              <a:ext uri="{FF2B5EF4-FFF2-40B4-BE49-F238E27FC236}">
                <a16:creationId xmlns:a16="http://schemas.microsoft.com/office/drawing/2014/main" id="{2D0D094E-1F01-4844-A03F-75A6CDCF719B}"/>
              </a:ext>
            </a:extLst>
          </p:cNvPr>
          <p:cNvSpPr txBox="1"/>
          <p:nvPr/>
        </p:nvSpPr>
        <p:spPr>
          <a:xfrm>
            <a:off x="6391534" y="2835145"/>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32" name="TextBox 431">
            <a:extLst>
              <a:ext uri="{FF2B5EF4-FFF2-40B4-BE49-F238E27FC236}">
                <a16:creationId xmlns:a16="http://schemas.microsoft.com/office/drawing/2014/main" id="{5D0555F5-4ED5-BD48-AFC6-CDA81E5BF5C6}"/>
              </a:ext>
            </a:extLst>
          </p:cNvPr>
          <p:cNvSpPr txBox="1"/>
          <p:nvPr/>
        </p:nvSpPr>
        <p:spPr>
          <a:xfrm>
            <a:off x="6404234" y="294627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33" name="TextBox 432">
            <a:extLst>
              <a:ext uri="{FF2B5EF4-FFF2-40B4-BE49-F238E27FC236}">
                <a16:creationId xmlns:a16="http://schemas.microsoft.com/office/drawing/2014/main" id="{8561B845-8287-504E-B38B-67A98C8695AD}"/>
              </a:ext>
            </a:extLst>
          </p:cNvPr>
          <p:cNvSpPr txBox="1"/>
          <p:nvPr/>
        </p:nvSpPr>
        <p:spPr>
          <a:xfrm>
            <a:off x="6413759" y="305422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34" name="TextBox 433">
            <a:extLst>
              <a:ext uri="{FF2B5EF4-FFF2-40B4-BE49-F238E27FC236}">
                <a16:creationId xmlns:a16="http://schemas.microsoft.com/office/drawing/2014/main" id="{DDC46050-29F9-694D-A04A-7098ABA3F1B6}"/>
              </a:ext>
            </a:extLst>
          </p:cNvPr>
          <p:cNvSpPr txBox="1"/>
          <p:nvPr/>
        </p:nvSpPr>
        <p:spPr>
          <a:xfrm>
            <a:off x="6680459" y="2695445"/>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35" name="TextBox 434">
            <a:extLst>
              <a:ext uri="{FF2B5EF4-FFF2-40B4-BE49-F238E27FC236}">
                <a16:creationId xmlns:a16="http://schemas.microsoft.com/office/drawing/2014/main" id="{540AD287-21EE-F74B-8806-7064B6B52574}"/>
              </a:ext>
            </a:extLst>
          </p:cNvPr>
          <p:cNvSpPr txBox="1"/>
          <p:nvPr/>
        </p:nvSpPr>
        <p:spPr>
          <a:xfrm>
            <a:off x="6696334" y="2797045"/>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36" name="TextBox 435">
            <a:extLst>
              <a:ext uri="{FF2B5EF4-FFF2-40B4-BE49-F238E27FC236}">
                <a16:creationId xmlns:a16="http://schemas.microsoft.com/office/drawing/2014/main" id="{024BFBC7-5679-C046-B2A0-4BB2F54BCB21}"/>
              </a:ext>
            </a:extLst>
          </p:cNvPr>
          <p:cNvSpPr txBox="1"/>
          <p:nvPr/>
        </p:nvSpPr>
        <p:spPr>
          <a:xfrm>
            <a:off x="6709034" y="290817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37" name="TextBox 436">
            <a:extLst>
              <a:ext uri="{FF2B5EF4-FFF2-40B4-BE49-F238E27FC236}">
                <a16:creationId xmlns:a16="http://schemas.microsoft.com/office/drawing/2014/main" id="{EF3BC3D3-3D26-3E41-B28D-4130995A742B}"/>
              </a:ext>
            </a:extLst>
          </p:cNvPr>
          <p:cNvSpPr txBox="1"/>
          <p:nvPr/>
        </p:nvSpPr>
        <p:spPr>
          <a:xfrm>
            <a:off x="6718559" y="301612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38" name="TextBox 437">
            <a:extLst>
              <a:ext uri="{FF2B5EF4-FFF2-40B4-BE49-F238E27FC236}">
                <a16:creationId xmlns:a16="http://schemas.microsoft.com/office/drawing/2014/main" id="{15618D5B-39AA-AA44-9F8F-D75E2C041042}"/>
              </a:ext>
            </a:extLst>
          </p:cNvPr>
          <p:cNvSpPr txBox="1"/>
          <p:nvPr/>
        </p:nvSpPr>
        <p:spPr>
          <a:xfrm rot="316483">
            <a:off x="7667884" y="267957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39" name="TextBox 438">
            <a:extLst>
              <a:ext uri="{FF2B5EF4-FFF2-40B4-BE49-F238E27FC236}">
                <a16:creationId xmlns:a16="http://schemas.microsoft.com/office/drawing/2014/main" id="{9B4FB8B7-75C3-554A-B3D7-96B02E9C8742}"/>
              </a:ext>
            </a:extLst>
          </p:cNvPr>
          <p:cNvSpPr txBox="1"/>
          <p:nvPr/>
        </p:nvSpPr>
        <p:spPr>
          <a:xfrm rot="295941">
            <a:off x="7664709" y="2790695"/>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40" name="TextBox 439">
            <a:extLst>
              <a:ext uri="{FF2B5EF4-FFF2-40B4-BE49-F238E27FC236}">
                <a16:creationId xmlns:a16="http://schemas.microsoft.com/office/drawing/2014/main" id="{6525BC93-4434-0D4C-9981-9AACFBC493EC}"/>
              </a:ext>
            </a:extLst>
          </p:cNvPr>
          <p:cNvSpPr txBox="1"/>
          <p:nvPr/>
        </p:nvSpPr>
        <p:spPr>
          <a:xfrm rot="447126">
            <a:off x="7658359" y="2904995"/>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41" name="TextBox 440">
            <a:extLst>
              <a:ext uri="{FF2B5EF4-FFF2-40B4-BE49-F238E27FC236}">
                <a16:creationId xmlns:a16="http://schemas.microsoft.com/office/drawing/2014/main" id="{26B3B6AA-9741-CA4C-8F8F-F98FED20F056}"/>
              </a:ext>
            </a:extLst>
          </p:cNvPr>
          <p:cNvSpPr txBox="1"/>
          <p:nvPr/>
        </p:nvSpPr>
        <p:spPr>
          <a:xfrm rot="746755">
            <a:off x="7642484" y="300977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42" name="TextBox 441">
            <a:extLst>
              <a:ext uri="{FF2B5EF4-FFF2-40B4-BE49-F238E27FC236}">
                <a16:creationId xmlns:a16="http://schemas.microsoft.com/office/drawing/2014/main" id="{6247D3BA-C1CF-DC4A-BB49-6D63B50BE7F0}"/>
              </a:ext>
            </a:extLst>
          </p:cNvPr>
          <p:cNvSpPr txBox="1"/>
          <p:nvPr/>
        </p:nvSpPr>
        <p:spPr>
          <a:xfrm>
            <a:off x="7972684" y="2701795"/>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43" name="TextBox 442">
            <a:extLst>
              <a:ext uri="{FF2B5EF4-FFF2-40B4-BE49-F238E27FC236}">
                <a16:creationId xmlns:a16="http://schemas.microsoft.com/office/drawing/2014/main" id="{BBE969B9-5510-654E-9F40-BF594183D953}"/>
              </a:ext>
            </a:extLst>
          </p:cNvPr>
          <p:cNvSpPr txBox="1"/>
          <p:nvPr/>
        </p:nvSpPr>
        <p:spPr>
          <a:xfrm>
            <a:off x="7969509" y="2822445"/>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44" name="TextBox 443">
            <a:extLst>
              <a:ext uri="{FF2B5EF4-FFF2-40B4-BE49-F238E27FC236}">
                <a16:creationId xmlns:a16="http://schemas.microsoft.com/office/drawing/2014/main" id="{BD0BBACF-A4F4-B745-90D9-DC0A9DC840D4}"/>
              </a:ext>
            </a:extLst>
          </p:cNvPr>
          <p:cNvSpPr txBox="1"/>
          <p:nvPr/>
        </p:nvSpPr>
        <p:spPr>
          <a:xfrm>
            <a:off x="7963159" y="293357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45" name="TextBox 444">
            <a:extLst>
              <a:ext uri="{FF2B5EF4-FFF2-40B4-BE49-F238E27FC236}">
                <a16:creationId xmlns:a16="http://schemas.microsoft.com/office/drawing/2014/main" id="{C2DA4CB6-888C-4B41-A322-F03F7131E230}"/>
              </a:ext>
            </a:extLst>
          </p:cNvPr>
          <p:cNvSpPr txBox="1"/>
          <p:nvPr/>
        </p:nvSpPr>
        <p:spPr>
          <a:xfrm rot="410816">
            <a:off x="7956809" y="3044695"/>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46" name="TextBox 445">
            <a:extLst>
              <a:ext uri="{FF2B5EF4-FFF2-40B4-BE49-F238E27FC236}">
                <a16:creationId xmlns:a16="http://schemas.microsoft.com/office/drawing/2014/main" id="{DF32C219-DCA5-D94B-9A74-685550EB9637}"/>
              </a:ext>
            </a:extLst>
          </p:cNvPr>
          <p:cNvSpPr txBox="1"/>
          <p:nvPr/>
        </p:nvSpPr>
        <p:spPr>
          <a:xfrm>
            <a:off x="10503159" y="286372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47" name="TextBox 446">
            <a:extLst>
              <a:ext uri="{FF2B5EF4-FFF2-40B4-BE49-F238E27FC236}">
                <a16:creationId xmlns:a16="http://schemas.microsoft.com/office/drawing/2014/main" id="{CA3E8CBC-B84A-3F40-A4AA-DCB65C635C65}"/>
              </a:ext>
            </a:extLst>
          </p:cNvPr>
          <p:cNvSpPr txBox="1"/>
          <p:nvPr/>
        </p:nvSpPr>
        <p:spPr>
          <a:xfrm>
            <a:off x="10503159" y="297802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48" name="TextBox 447">
            <a:extLst>
              <a:ext uri="{FF2B5EF4-FFF2-40B4-BE49-F238E27FC236}">
                <a16:creationId xmlns:a16="http://schemas.microsoft.com/office/drawing/2014/main" id="{274452EB-AF46-6D45-872D-162E0968122A}"/>
              </a:ext>
            </a:extLst>
          </p:cNvPr>
          <p:cNvSpPr txBox="1"/>
          <p:nvPr/>
        </p:nvSpPr>
        <p:spPr>
          <a:xfrm>
            <a:off x="10503159" y="309232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49" name="TextBox 448">
            <a:extLst>
              <a:ext uri="{FF2B5EF4-FFF2-40B4-BE49-F238E27FC236}">
                <a16:creationId xmlns:a16="http://schemas.microsoft.com/office/drawing/2014/main" id="{7494F581-6B90-E344-AF02-2F3AB1651375}"/>
              </a:ext>
            </a:extLst>
          </p:cNvPr>
          <p:cNvSpPr txBox="1"/>
          <p:nvPr/>
        </p:nvSpPr>
        <p:spPr>
          <a:xfrm>
            <a:off x="10503159" y="320662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50" name="TextBox 449">
            <a:extLst>
              <a:ext uri="{FF2B5EF4-FFF2-40B4-BE49-F238E27FC236}">
                <a16:creationId xmlns:a16="http://schemas.microsoft.com/office/drawing/2014/main" id="{47358067-03C6-754B-8C41-F228D7393F84}"/>
              </a:ext>
            </a:extLst>
          </p:cNvPr>
          <p:cNvSpPr txBox="1"/>
          <p:nvPr/>
        </p:nvSpPr>
        <p:spPr>
          <a:xfrm>
            <a:off x="10804784" y="286372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51" name="TextBox 450">
            <a:extLst>
              <a:ext uri="{FF2B5EF4-FFF2-40B4-BE49-F238E27FC236}">
                <a16:creationId xmlns:a16="http://schemas.microsoft.com/office/drawing/2014/main" id="{9A676898-39C7-394D-8A43-C8AD31BE8BA4}"/>
              </a:ext>
            </a:extLst>
          </p:cNvPr>
          <p:cNvSpPr txBox="1"/>
          <p:nvPr/>
        </p:nvSpPr>
        <p:spPr>
          <a:xfrm>
            <a:off x="10804784" y="297802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52" name="TextBox 451">
            <a:extLst>
              <a:ext uri="{FF2B5EF4-FFF2-40B4-BE49-F238E27FC236}">
                <a16:creationId xmlns:a16="http://schemas.microsoft.com/office/drawing/2014/main" id="{34541B0E-04A6-A244-8446-77F4A5282E20}"/>
              </a:ext>
            </a:extLst>
          </p:cNvPr>
          <p:cNvSpPr txBox="1"/>
          <p:nvPr/>
        </p:nvSpPr>
        <p:spPr>
          <a:xfrm>
            <a:off x="10804784" y="309232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53" name="TextBox 452">
            <a:extLst>
              <a:ext uri="{FF2B5EF4-FFF2-40B4-BE49-F238E27FC236}">
                <a16:creationId xmlns:a16="http://schemas.microsoft.com/office/drawing/2014/main" id="{6F2578C5-2DC9-3E44-9DD5-3AE9E4AFFBB0}"/>
              </a:ext>
            </a:extLst>
          </p:cNvPr>
          <p:cNvSpPr txBox="1"/>
          <p:nvPr/>
        </p:nvSpPr>
        <p:spPr>
          <a:xfrm>
            <a:off x="10804784" y="320662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54" name="TextBox 453">
            <a:extLst>
              <a:ext uri="{FF2B5EF4-FFF2-40B4-BE49-F238E27FC236}">
                <a16:creationId xmlns:a16="http://schemas.microsoft.com/office/drawing/2014/main" id="{F8136CE4-0E31-594F-BF7F-6F6770CA1E64}"/>
              </a:ext>
            </a:extLst>
          </p:cNvPr>
          <p:cNvSpPr txBox="1"/>
          <p:nvPr/>
        </p:nvSpPr>
        <p:spPr>
          <a:xfrm>
            <a:off x="6931284" y="4168645"/>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55" name="TextBox 454">
            <a:extLst>
              <a:ext uri="{FF2B5EF4-FFF2-40B4-BE49-F238E27FC236}">
                <a16:creationId xmlns:a16="http://schemas.microsoft.com/office/drawing/2014/main" id="{B25355D2-8E9C-B948-96CA-E4E5E163982E}"/>
              </a:ext>
            </a:extLst>
          </p:cNvPr>
          <p:cNvSpPr txBox="1"/>
          <p:nvPr/>
        </p:nvSpPr>
        <p:spPr>
          <a:xfrm>
            <a:off x="7455159" y="4162295"/>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56" name="TextBox 455">
            <a:extLst>
              <a:ext uri="{FF2B5EF4-FFF2-40B4-BE49-F238E27FC236}">
                <a16:creationId xmlns:a16="http://schemas.microsoft.com/office/drawing/2014/main" id="{31CC7C6B-C8E1-AF47-A7BC-5197DBBF4BE6}"/>
              </a:ext>
            </a:extLst>
          </p:cNvPr>
          <p:cNvSpPr txBox="1"/>
          <p:nvPr/>
        </p:nvSpPr>
        <p:spPr>
          <a:xfrm>
            <a:off x="7042409" y="4619495"/>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57" name="TextBox 456">
            <a:extLst>
              <a:ext uri="{FF2B5EF4-FFF2-40B4-BE49-F238E27FC236}">
                <a16:creationId xmlns:a16="http://schemas.microsoft.com/office/drawing/2014/main" id="{17B028D3-6F76-DE4A-BA82-77B32069AF3E}"/>
              </a:ext>
            </a:extLst>
          </p:cNvPr>
          <p:cNvSpPr txBox="1"/>
          <p:nvPr/>
        </p:nvSpPr>
        <p:spPr>
          <a:xfrm>
            <a:off x="7324984" y="462267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58" name="TextBox 457">
            <a:extLst>
              <a:ext uri="{FF2B5EF4-FFF2-40B4-BE49-F238E27FC236}">
                <a16:creationId xmlns:a16="http://schemas.microsoft.com/office/drawing/2014/main" id="{382C876E-0C62-0440-9382-E4D9543E3F15}"/>
              </a:ext>
            </a:extLst>
          </p:cNvPr>
          <p:cNvSpPr txBox="1"/>
          <p:nvPr/>
        </p:nvSpPr>
        <p:spPr>
          <a:xfrm>
            <a:off x="7594859" y="4568695"/>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59" name="Rectangle 458">
            <a:extLst>
              <a:ext uri="{FF2B5EF4-FFF2-40B4-BE49-F238E27FC236}">
                <a16:creationId xmlns:a16="http://schemas.microsoft.com/office/drawing/2014/main" id="{67C6F8B6-E9FC-124C-A155-277549F08D3E}"/>
              </a:ext>
            </a:extLst>
          </p:cNvPr>
          <p:cNvSpPr/>
          <p:nvPr/>
        </p:nvSpPr>
        <p:spPr>
          <a:xfrm>
            <a:off x="10739731" y="2878008"/>
            <a:ext cx="64394" cy="452475"/>
          </a:xfrm>
          <a:prstGeom prst="rect">
            <a:avLst/>
          </a:prstGeom>
          <a:solidFill>
            <a:srgbClr val="669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60" name="Rectangle 459">
            <a:extLst>
              <a:ext uri="{FF2B5EF4-FFF2-40B4-BE49-F238E27FC236}">
                <a16:creationId xmlns:a16="http://schemas.microsoft.com/office/drawing/2014/main" id="{A15071B8-8038-A04F-A157-A7A382921B76}"/>
              </a:ext>
            </a:extLst>
          </p:cNvPr>
          <p:cNvSpPr/>
          <p:nvPr/>
        </p:nvSpPr>
        <p:spPr>
          <a:xfrm>
            <a:off x="10617457" y="2871659"/>
            <a:ext cx="64394" cy="452475"/>
          </a:xfrm>
          <a:prstGeom prst="rect">
            <a:avLst/>
          </a:prstGeom>
          <a:solidFill>
            <a:srgbClr val="669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61" name="Right Arrow 460">
            <a:extLst>
              <a:ext uri="{FF2B5EF4-FFF2-40B4-BE49-F238E27FC236}">
                <a16:creationId xmlns:a16="http://schemas.microsoft.com/office/drawing/2014/main" id="{0B5E9835-CE65-B543-A9A7-A4D7E71581AD}"/>
              </a:ext>
            </a:extLst>
          </p:cNvPr>
          <p:cNvSpPr/>
          <p:nvPr/>
        </p:nvSpPr>
        <p:spPr>
          <a:xfrm rot="1016099">
            <a:off x="6877309" y="3139945"/>
            <a:ext cx="165100" cy="92075"/>
          </a:xfrm>
          <a:prstGeom prst="rightArrow">
            <a:avLst/>
          </a:prstGeom>
          <a:solidFill>
            <a:srgbClr val="669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62" name="Right Arrow 461">
            <a:extLst>
              <a:ext uri="{FF2B5EF4-FFF2-40B4-BE49-F238E27FC236}">
                <a16:creationId xmlns:a16="http://schemas.microsoft.com/office/drawing/2014/main" id="{846A0155-ED83-1441-AAA0-9A6BCCEE24D6}"/>
              </a:ext>
            </a:extLst>
          </p:cNvPr>
          <p:cNvSpPr/>
          <p:nvPr/>
        </p:nvSpPr>
        <p:spPr>
          <a:xfrm rot="20583901" flipH="1">
            <a:off x="7480864" y="3155643"/>
            <a:ext cx="165100" cy="92075"/>
          </a:xfrm>
          <a:prstGeom prst="rightArrow">
            <a:avLst/>
          </a:prstGeom>
          <a:solidFill>
            <a:srgbClr val="669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63" name="Right Arrow 462">
            <a:extLst>
              <a:ext uri="{FF2B5EF4-FFF2-40B4-BE49-F238E27FC236}">
                <a16:creationId xmlns:a16="http://schemas.microsoft.com/office/drawing/2014/main" id="{310C2BAE-5520-8941-95CA-DFA53BE50911}"/>
              </a:ext>
            </a:extLst>
          </p:cNvPr>
          <p:cNvSpPr/>
          <p:nvPr/>
        </p:nvSpPr>
        <p:spPr>
          <a:xfrm rot="5400000">
            <a:off x="7163364" y="3428696"/>
            <a:ext cx="165100" cy="92075"/>
          </a:xfrm>
          <a:prstGeom prst="rightArrow">
            <a:avLst/>
          </a:prstGeom>
          <a:solidFill>
            <a:srgbClr val="669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64" name="Right Arrow 463">
            <a:extLst>
              <a:ext uri="{FF2B5EF4-FFF2-40B4-BE49-F238E27FC236}">
                <a16:creationId xmlns:a16="http://schemas.microsoft.com/office/drawing/2014/main" id="{058EF232-5DA9-5743-A242-E35DCB715899}"/>
              </a:ext>
            </a:extLst>
          </p:cNvPr>
          <p:cNvSpPr/>
          <p:nvPr/>
        </p:nvSpPr>
        <p:spPr>
          <a:xfrm rot="5400000">
            <a:off x="7157015" y="3979734"/>
            <a:ext cx="177798" cy="92075"/>
          </a:xfrm>
          <a:prstGeom prst="rightArrow">
            <a:avLst/>
          </a:prstGeom>
          <a:solidFill>
            <a:srgbClr val="669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65" name="Right Arrow 464">
            <a:extLst>
              <a:ext uri="{FF2B5EF4-FFF2-40B4-BE49-F238E27FC236}">
                <a16:creationId xmlns:a16="http://schemas.microsoft.com/office/drawing/2014/main" id="{1EA021F1-3068-3C4D-AD9D-8297DEBF9294}"/>
              </a:ext>
            </a:extLst>
          </p:cNvPr>
          <p:cNvSpPr/>
          <p:nvPr/>
        </p:nvSpPr>
        <p:spPr>
          <a:xfrm rot="5400000">
            <a:off x="7163364" y="4519483"/>
            <a:ext cx="165100" cy="92075"/>
          </a:xfrm>
          <a:prstGeom prst="rightArrow">
            <a:avLst/>
          </a:prstGeom>
          <a:solidFill>
            <a:srgbClr val="669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66" name="Right Arrow 465">
            <a:extLst>
              <a:ext uri="{FF2B5EF4-FFF2-40B4-BE49-F238E27FC236}">
                <a16:creationId xmlns:a16="http://schemas.microsoft.com/office/drawing/2014/main" id="{F977F555-9567-004C-B1B2-158D7BB91F5B}"/>
              </a:ext>
            </a:extLst>
          </p:cNvPr>
          <p:cNvSpPr/>
          <p:nvPr/>
        </p:nvSpPr>
        <p:spPr>
          <a:xfrm rot="5400000">
            <a:off x="7120500" y="5006846"/>
            <a:ext cx="250827" cy="92075"/>
          </a:xfrm>
          <a:prstGeom prst="rightArrow">
            <a:avLst/>
          </a:prstGeom>
          <a:solidFill>
            <a:srgbClr val="669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67" name="Right Arrow 466">
            <a:extLst>
              <a:ext uri="{FF2B5EF4-FFF2-40B4-BE49-F238E27FC236}">
                <a16:creationId xmlns:a16="http://schemas.microsoft.com/office/drawing/2014/main" id="{98DC9778-5C95-6E46-8AAF-61EA2E9225FC}"/>
              </a:ext>
            </a:extLst>
          </p:cNvPr>
          <p:cNvSpPr/>
          <p:nvPr/>
        </p:nvSpPr>
        <p:spPr>
          <a:xfrm rot="5400000">
            <a:off x="7652007" y="5029071"/>
            <a:ext cx="206377" cy="92075"/>
          </a:xfrm>
          <a:prstGeom prst="rightArrow">
            <a:avLst/>
          </a:prstGeom>
          <a:solidFill>
            <a:srgbClr val="669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68" name="Oval 467">
            <a:extLst>
              <a:ext uri="{FF2B5EF4-FFF2-40B4-BE49-F238E27FC236}">
                <a16:creationId xmlns:a16="http://schemas.microsoft.com/office/drawing/2014/main" id="{140C9486-6D35-B84F-AFB9-224B1D57D1AB}"/>
              </a:ext>
            </a:extLst>
          </p:cNvPr>
          <p:cNvSpPr/>
          <p:nvPr/>
        </p:nvSpPr>
        <p:spPr>
          <a:xfrm>
            <a:off x="10626984" y="2671951"/>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69" name="Oval 468">
            <a:extLst>
              <a:ext uri="{FF2B5EF4-FFF2-40B4-BE49-F238E27FC236}">
                <a16:creationId xmlns:a16="http://schemas.microsoft.com/office/drawing/2014/main" id="{50190CA0-20DF-7E4F-9C30-9E5C967AF695}"/>
              </a:ext>
            </a:extLst>
          </p:cNvPr>
          <p:cNvSpPr/>
          <p:nvPr/>
        </p:nvSpPr>
        <p:spPr>
          <a:xfrm>
            <a:off x="10626984" y="2616070"/>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70" name="Oval 469">
            <a:extLst>
              <a:ext uri="{FF2B5EF4-FFF2-40B4-BE49-F238E27FC236}">
                <a16:creationId xmlns:a16="http://schemas.microsoft.com/office/drawing/2014/main" id="{5DEED869-303A-FD42-8C2A-2E103880E965}"/>
              </a:ext>
            </a:extLst>
          </p:cNvPr>
          <p:cNvSpPr/>
          <p:nvPr/>
        </p:nvSpPr>
        <p:spPr>
          <a:xfrm>
            <a:off x="10633334" y="2555745"/>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Oval 470">
            <a:extLst>
              <a:ext uri="{FF2B5EF4-FFF2-40B4-BE49-F238E27FC236}">
                <a16:creationId xmlns:a16="http://schemas.microsoft.com/office/drawing/2014/main" id="{D7D164DC-30BE-5F4D-B777-B64F7EDDE9D2}"/>
              </a:ext>
            </a:extLst>
          </p:cNvPr>
          <p:cNvSpPr/>
          <p:nvPr/>
        </p:nvSpPr>
        <p:spPr>
          <a:xfrm>
            <a:off x="10592059" y="2520820"/>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72" name="Oval 471">
            <a:extLst>
              <a:ext uri="{FF2B5EF4-FFF2-40B4-BE49-F238E27FC236}">
                <a16:creationId xmlns:a16="http://schemas.microsoft.com/office/drawing/2014/main" id="{ED2CABEB-54A4-BF48-909C-6C958776FEE6}"/>
              </a:ext>
            </a:extLst>
          </p:cNvPr>
          <p:cNvSpPr/>
          <p:nvPr/>
        </p:nvSpPr>
        <p:spPr>
          <a:xfrm>
            <a:off x="10560309" y="2476370"/>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73" name="Oval 472">
            <a:extLst>
              <a:ext uri="{FF2B5EF4-FFF2-40B4-BE49-F238E27FC236}">
                <a16:creationId xmlns:a16="http://schemas.microsoft.com/office/drawing/2014/main" id="{CDCE2324-8AA6-9949-90AC-21AD0CB96A5B}"/>
              </a:ext>
            </a:extLst>
          </p:cNvPr>
          <p:cNvSpPr/>
          <p:nvPr/>
        </p:nvSpPr>
        <p:spPr>
          <a:xfrm>
            <a:off x="10560309" y="2416045"/>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74" name="Oval 473">
            <a:extLst>
              <a:ext uri="{FF2B5EF4-FFF2-40B4-BE49-F238E27FC236}">
                <a16:creationId xmlns:a16="http://schemas.microsoft.com/office/drawing/2014/main" id="{4CAF2B72-A52F-A44F-9FD2-6050F53CDB37}"/>
              </a:ext>
            </a:extLst>
          </p:cNvPr>
          <p:cNvSpPr/>
          <p:nvPr/>
        </p:nvSpPr>
        <p:spPr>
          <a:xfrm>
            <a:off x="10557134" y="2368420"/>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75" name="Group 474">
            <a:extLst>
              <a:ext uri="{FF2B5EF4-FFF2-40B4-BE49-F238E27FC236}">
                <a16:creationId xmlns:a16="http://schemas.microsoft.com/office/drawing/2014/main" id="{DEF5FBDB-C9FC-8647-B149-63C70EF10877}"/>
              </a:ext>
            </a:extLst>
          </p:cNvPr>
          <p:cNvGrpSpPr/>
          <p:nvPr/>
        </p:nvGrpSpPr>
        <p:grpSpPr>
          <a:xfrm flipH="1">
            <a:off x="10744459" y="2368420"/>
            <a:ext cx="121919" cy="349250"/>
            <a:chOff x="8007350" y="2667000"/>
            <a:chExt cx="121919" cy="349250"/>
          </a:xfrm>
        </p:grpSpPr>
        <p:sp>
          <p:nvSpPr>
            <p:cNvPr id="476" name="Oval 475">
              <a:extLst>
                <a:ext uri="{FF2B5EF4-FFF2-40B4-BE49-F238E27FC236}">
                  <a16:creationId xmlns:a16="http://schemas.microsoft.com/office/drawing/2014/main" id="{D6540FF1-C64C-A74B-A3D1-35166C816DB2}"/>
                </a:ext>
              </a:extLst>
            </p:cNvPr>
            <p:cNvSpPr/>
            <p:nvPr/>
          </p:nvSpPr>
          <p:spPr>
            <a:xfrm>
              <a:off x="8077200" y="2970531"/>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77" name="Oval 476">
              <a:extLst>
                <a:ext uri="{FF2B5EF4-FFF2-40B4-BE49-F238E27FC236}">
                  <a16:creationId xmlns:a16="http://schemas.microsoft.com/office/drawing/2014/main" id="{51FB2C7F-CE4B-D342-9493-BC104DA48B35}"/>
                </a:ext>
              </a:extLst>
            </p:cNvPr>
            <p:cNvSpPr/>
            <p:nvPr/>
          </p:nvSpPr>
          <p:spPr>
            <a:xfrm>
              <a:off x="8077200" y="2914650"/>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78" name="Oval 477">
              <a:extLst>
                <a:ext uri="{FF2B5EF4-FFF2-40B4-BE49-F238E27FC236}">
                  <a16:creationId xmlns:a16="http://schemas.microsoft.com/office/drawing/2014/main" id="{AC201C5A-F8AF-0C4A-9546-8CF5928D51F2}"/>
                </a:ext>
              </a:extLst>
            </p:cNvPr>
            <p:cNvSpPr/>
            <p:nvPr/>
          </p:nvSpPr>
          <p:spPr>
            <a:xfrm>
              <a:off x="8083550" y="2854325"/>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79" name="Oval 478">
              <a:extLst>
                <a:ext uri="{FF2B5EF4-FFF2-40B4-BE49-F238E27FC236}">
                  <a16:creationId xmlns:a16="http://schemas.microsoft.com/office/drawing/2014/main" id="{B41CB4FE-9535-9449-B10B-98AAE8E52A44}"/>
                </a:ext>
              </a:extLst>
            </p:cNvPr>
            <p:cNvSpPr/>
            <p:nvPr/>
          </p:nvSpPr>
          <p:spPr>
            <a:xfrm>
              <a:off x="8042275" y="2819400"/>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80" name="Oval 479">
              <a:extLst>
                <a:ext uri="{FF2B5EF4-FFF2-40B4-BE49-F238E27FC236}">
                  <a16:creationId xmlns:a16="http://schemas.microsoft.com/office/drawing/2014/main" id="{E60DD2F3-EAB8-5646-A7D3-F657E9F31C85}"/>
                </a:ext>
              </a:extLst>
            </p:cNvPr>
            <p:cNvSpPr/>
            <p:nvPr/>
          </p:nvSpPr>
          <p:spPr>
            <a:xfrm>
              <a:off x="8010525" y="2774950"/>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81" name="Oval 480">
              <a:extLst>
                <a:ext uri="{FF2B5EF4-FFF2-40B4-BE49-F238E27FC236}">
                  <a16:creationId xmlns:a16="http://schemas.microsoft.com/office/drawing/2014/main" id="{BDE89AD5-FCB2-1840-B653-8A29A7DC0928}"/>
                </a:ext>
              </a:extLst>
            </p:cNvPr>
            <p:cNvSpPr/>
            <p:nvPr/>
          </p:nvSpPr>
          <p:spPr>
            <a:xfrm>
              <a:off x="8010525" y="2714625"/>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82" name="Oval 481">
              <a:extLst>
                <a:ext uri="{FF2B5EF4-FFF2-40B4-BE49-F238E27FC236}">
                  <a16:creationId xmlns:a16="http://schemas.microsoft.com/office/drawing/2014/main" id="{D14E7C70-D405-CA40-AB2C-43C8252497E4}"/>
                </a:ext>
              </a:extLst>
            </p:cNvPr>
            <p:cNvSpPr/>
            <p:nvPr/>
          </p:nvSpPr>
          <p:spPr>
            <a:xfrm>
              <a:off x="8007350" y="2667000"/>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83" name="TextBox 482">
            <a:extLst>
              <a:ext uri="{FF2B5EF4-FFF2-40B4-BE49-F238E27FC236}">
                <a16:creationId xmlns:a16="http://schemas.microsoft.com/office/drawing/2014/main" id="{C877E254-CD01-DB44-945A-4F53446D1299}"/>
              </a:ext>
            </a:extLst>
          </p:cNvPr>
          <p:cNvSpPr txBox="1"/>
          <p:nvPr/>
        </p:nvSpPr>
        <p:spPr>
          <a:xfrm>
            <a:off x="7086859" y="3051045"/>
            <a:ext cx="314325" cy="304800"/>
          </a:xfrm>
          <a:prstGeom prst="ellipse">
            <a:avLst/>
          </a:prstGeom>
          <a:solidFill>
            <a:srgbClr val="6699CC"/>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a:ea typeface="+mn-ea"/>
                <a:cs typeface="+mn-cs"/>
              </a:rPr>
              <a:t>Ras</a:t>
            </a:r>
            <a:br>
              <a:rPr kumimoji="0" lang="en-US" sz="800" b="1" i="0" u="none" strike="noStrike" kern="1200" cap="none" spc="0" normalizeH="0" baseline="0" noProof="0" dirty="0">
                <a:ln>
                  <a:noFill/>
                </a:ln>
                <a:solidFill>
                  <a:prstClr val="white"/>
                </a:solidFill>
                <a:effectLst/>
                <a:uLnTx/>
                <a:uFillTx/>
                <a:latin typeface="Arial"/>
                <a:ea typeface="+mn-ea"/>
                <a:cs typeface="+mn-cs"/>
              </a:rPr>
            </a:br>
            <a:r>
              <a:rPr kumimoji="0" lang="en-US" sz="800" b="1" i="0" u="none" strike="noStrike" kern="1200" cap="none" spc="0" normalizeH="0" baseline="0" noProof="0" dirty="0">
                <a:ln>
                  <a:noFill/>
                </a:ln>
                <a:solidFill>
                  <a:prstClr val="white"/>
                </a:solidFill>
                <a:effectLst/>
                <a:uLnTx/>
                <a:uFillTx/>
                <a:latin typeface="Arial"/>
                <a:ea typeface="+mn-ea"/>
                <a:cs typeface="+mn-cs"/>
              </a:rPr>
              <a:t>GTP</a:t>
            </a:r>
          </a:p>
        </p:txBody>
      </p:sp>
      <p:sp>
        <p:nvSpPr>
          <p:cNvPr id="484" name="TextBox 483">
            <a:extLst>
              <a:ext uri="{FF2B5EF4-FFF2-40B4-BE49-F238E27FC236}">
                <a16:creationId xmlns:a16="http://schemas.microsoft.com/office/drawing/2014/main" id="{11842AF7-6719-ED40-A764-EF65B9B99374}"/>
              </a:ext>
            </a:extLst>
          </p:cNvPr>
          <p:cNvSpPr txBox="1"/>
          <p:nvPr/>
        </p:nvSpPr>
        <p:spPr>
          <a:xfrm>
            <a:off x="7086859" y="3590795"/>
            <a:ext cx="314325" cy="304800"/>
          </a:xfrm>
          <a:prstGeom prst="ellipse">
            <a:avLst/>
          </a:prstGeom>
          <a:solidFill>
            <a:srgbClr val="6699CC"/>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a:ea typeface="+mn-ea"/>
                <a:cs typeface="+mn-cs"/>
              </a:rPr>
              <a:t>Raf</a:t>
            </a:r>
          </a:p>
        </p:txBody>
      </p:sp>
      <p:sp>
        <p:nvSpPr>
          <p:cNvPr id="485" name="TextBox 484">
            <a:extLst>
              <a:ext uri="{FF2B5EF4-FFF2-40B4-BE49-F238E27FC236}">
                <a16:creationId xmlns:a16="http://schemas.microsoft.com/office/drawing/2014/main" id="{4CE4A748-ABB9-984A-8217-EE4661458B5B}"/>
              </a:ext>
            </a:extLst>
          </p:cNvPr>
          <p:cNvSpPr txBox="1"/>
          <p:nvPr/>
        </p:nvSpPr>
        <p:spPr>
          <a:xfrm>
            <a:off x="8309234" y="2647820"/>
            <a:ext cx="276224" cy="196850"/>
          </a:xfrm>
          <a:prstGeom prst="ellipse">
            <a:avLst/>
          </a:prstGeom>
          <a:solidFill>
            <a:srgbClr val="FFC000"/>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rial"/>
                <a:ea typeface="+mn-ea"/>
                <a:cs typeface="+mn-cs"/>
              </a:rPr>
              <a:t>PIP2</a:t>
            </a:r>
          </a:p>
        </p:txBody>
      </p:sp>
      <p:sp>
        <p:nvSpPr>
          <p:cNvPr id="486" name="TextBox 485">
            <a:extLst>
              <a:ext uri="{FF2B5EF4-FFF2-40B4-BE49-F238E27FC236}">
                <a16:creationId xmlns:a16="http://schemas.microsoft.com/office/drawing/2014/main" id="{AC8F315F-0B5B-D748-9E51-439E514DC763}"/>
              </a:ext>
            </a:extLst>
          </p:cNvPr>
          <p:cNvSpPr txBox="1"/>
          <p:nvPr/>
        </p:nvSpPr>
        <p:spPr>
          <a:xfrm>
            <a:off x="8658484" y="2714495"/>
            <a:ext cx="276224" cy="196850"/>
          </a:xfrm>
          <a:prstGeom prst="ellipse">
            <a:avLst/>
          </a:prstGeom>
          <a:solidFill>
            <a:srgbClr val="FFC000"/>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rial"/>
                <a:ea typeface="+mn-ea"/>
                <a:cs typeface="+mn-cs"/>
              </a:rPr>
              <a:t>PIP3</a:t>
            </a:r>
          </a:p>
        </p:txBody>
      </p:sp>
      <p:sp>
        <p:nvSpPr>
          <p:cNvPr id="487" name="TextBox 486">
            <a:extLst>
              <a:ext uri="{FF2B5EF4-FFF2-40B4-BE49-F238E27FC236}">
                <a16:creationId xmlns:a16="http://schemas.microsoft.com/office/drawing/2014/main" id="{944B5D37-C650-F140-BB80-EFD3E6020911}"/>
              </a:ext>
            </a:extLst>
          </p:cNvPr>
          <p:cNvSpPr txBox="1"/>
          <p:nvPr/>
        </p:nvSpPr>
        <p:spPr>
          <a:xfrm>
            <a:off x="9712584" y="2749420"/>
            <a:ext cx="276224" cy="196850"/>
          </a:xfrm>
          <a:prstGeom prst="ellipse">
            <a:avLst/>
          </a:prstGeom>
          <a:solidFill>
            <a:srgbClr val="FFC000"/>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rial"/>
                <a:ea typeface="+mn-ea"/>
                <a:cs typeface="+mn-cs"/>
              </a:rPr>
              <a:t>PIP3</a:t>
            </a:r>
          </a:p>
        </p:txBody>
      </p:sp>
      <p:sp>
        <p:nvSpPr>
          <p:cNvPr id="488" name="TextBox 487">
            <a:extLst>
              <a:ext uri="{FF2B5EF4-FFF2-40B4-BE49-F238E27FC236}">
                <a16:creationId xmlns:a16="http://schemas.microsoft.com/office/drawing/2014/main" id="{523793EF-7839-2A4A-B37E-F5424AB6B6ED}"/>
              </a:ext>
            </a:extLst>
          </p:cNvPr>
          <p:cNvSpPr txBox="1"/>
          <p:nvPr/>
        </p:nvSpPr>
        <p:spPr>
          <a:xfrm>
            <a:off x="10122159" y="2749420"/>
            <a:ext cx="276224" cy="196850"/>
          </a:xfrm>
          <a:prstGeom prst="ellipse">
            <a:avLst/>
          </a:prstGeom>
          <a:solidFill>
            <a:srgbClr val="FFC000"/>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rial"/>
                <a:ea typeface="+mn-ea"/>
                <a:cs typeface="+mn-cs"/>
              </a:rPr>
              <a:t>PIP2</a:t>
            </a:r>
          </a:p>
        </p:txBody>
      </p:sp>
      <p:sp>
        <p:nvSpPr>
          <p:cNvPr id="489" name="TextBox 488">
            <a:extLst>
              <a:ext uri="{FF2B5EF4-FFF2-40B4-BE49-F238E27FC236}">
                <a16:creationId xmlns:a16="http://schemas.microsoft.com/office/drawing/2014/main" id="{ADF7F1F4-0510-1847-AA32-5BC804DB655F}"/>
              </a:ext>
            </a:extLst>
          </p:cNvPr>
          <p:cNvSpPr txBox="1"/>
          <p:nvPr/>
        </p:nvSpPr>
        <p:spPr>
          <a:xfrm>
            <a:off x="9991984" y="3412995"/>
            <a:ext cx="276224" cy="196850"/>
          </a:xfrm>
          <a:prstGeom prst="ellipse">
            <a:avLst/>
          </a:prstGeom>
          <a:solidFill>
            <a:schemeClr val="bg1">
              <a:lumMod val="65000"/>
            </a:schemeClr>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rial"/>
                <a:ea typeface="+mn-ea"/>
                <a:cs typeface="+mn-cs"/>
              </a:rPr>
              <a:t>PKC</a:t>
            </a:r>
          </a:p>
        </p:txBody>
      </p:sp>
      <p:sp>
        <p:nvSpPr>
          <p:cNvPr id="490" name="TextBox 489">
            <a:extLst>
              <a:ext uri="{FF2B5EF4-FFF2-40B4-BE49-F238E27FC236}">
                <a16:creationId xmlns:a16="http://schemas.microsoft.com/office/drawing/2014/main" id="{F2C19D9F-51AB-CC49-947C-7B25B66883D0}"/>
              </a:ext>
            </a:extLst>
          </p:cNvPr>
          <p:cNvSpPr txBox="1"/>
          <p:nvPr/>
        </p:nvSpPr>
        <p:spPr>
          <a:xfrm>
            <a:off x="9576059" y="4133236"/>
            <a:ext cx="457200" cy="216384"/>
          </a:xfrm>
          <a:prstGeom prst="ellipse">
            <a:avLst/>
          </a:prstGeom>
          <a:solidFill>
            <a:schemeClr val="accent6"/>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rial"/>
                <a:ea typeface="+mn-ea"/>
                <a:cs typeface="+mn-cs"/>
              </a:rPr>
              <a:t>Paxillin</a:t>
            </a:r>
          </a:p>
        </p:txBody>
      </p:sp>
      <p:sp>
        <p:nvSpPr>
          <p:cNvPr id="491" name="Oval 490">
            <a:extLst>
              <a:ext uri="{FF2B5EF4-FFF2-40B4-BE49-F238E27FC236}">
                <a16:creationId xmlns:a16="http://schemas.microsoft.com/office/drawing/2014/main" id="{9EFBF0B6-A61D-D64D-B803-E2176A53F873}"/>
              </a:ext>
            </a:extLst>
          </p:cNvPr>
          <p:cNvSpPr/>
          <p:nvPr/>
        </p:nvSpPr>
        <p:spPr>
          <a:xfrm>
            <a:off x="7918709" y="2460495"/>
            <a:ext cx="57150" cy="71119"/>
          </a:xfrm>
          <a:prstGeom prst="ellipse">
            <a:avLst/>
          </a:prstGeom>
          <a:solidFill>
            <a:srgbClr val="BF8F5B"/>
          </a:solidFill>
          <a:ln w="12700">
            <a:solidFill>
              <a:srgbClr val="7F472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92" name="Oval 491">
            <a:extLst>
              <a:ext uri="{FF2B5EF4-FFF2-40B4-BE49-F238E27FC236}">
                <a16:creationId xmlns:a16="http://schemas.microsoft.com/office/drawing/2014/main" id="{2DD816EF-8176-2643-9780-0E03D484C042}"/>
              </a:ext>
            </a:extLst>
          </p:cNvPr>
          <p:cNvSpPr/>
          <p:nvPr/>
        </p:nvSpPr>
        <p:spPr>
          <a:xfrm>
            <a:off x="7925059" y="2349370"/>
            <a:ext cx="57150" cy="71119"/>
          </a:xfrm>
          <a:prstGeom prst="ellipse">
            <a:avLst/>
          </a:prstGeom>
          <a:solidFill>
            <a:srgbClr val="BF8F5B"/>
          </a:solidFill>
          <a:ln w="12700">
            <a:solidFill>
              <a:srgbClr val="7F472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93" name="Oval 492">
            <a:extLst>
              <a:ext uri="{FF2B5EF4-FFF2-40B4-BE49-F238E27FC236}">
                <a16:creationId xmlns:a16="http://schemas.microsoft.com/office/drawing/2014/main" id="{CBB2D006-97A5-B741-94FE-DBD00DF0BCA0}"/>
              </a:ext>
            </a:extLst>
          </p:cNvPr>
          <p:cNvSpPr/>
          <p:nvPr/>
        </p:nvSpPr>
        <p:spPr>
          <a:xfrm>
            <a:off x="7928234" y="2241420"/>
            <a:ext cx="57150" cy="71119"/>
          </a:xfrm>
          <a:prstGeom prst="ellipse">
            <a:avLst/>
          </a:prstGeom>
          <a:solidFill>
            <a:srgbClr val="BF8F5B"/>
          </a:solidFill>
          <a:ln w="12700">
            <a:solidFill>
              <a:srgbClr val="7F472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94" name="Oval 493">
            <a:extLst>
              <a:ext uri="{FF2B5EF4-FFF2-40B4-BE49-F238E27FC236}">
                <a16:creationId xmlns:a16="http://schemas.microsoft.com/office/drawing/2014/main" id="{5F44D7B2-2890-364D-A510-D6F94C18D0BC}"/>
              </a:ext>
            </a:extLst>
          </p:cNvPr>
          <p:cNvSpPr/>
          <p:nvPr/>
        </p:nvSpPr>
        <p:spPr>
          <a:xfrm>
            <a:off x="8026659" y="2209670"/>
            <a:ext cx="57150" cy="71119"/>
          </a:xfrm>
          <a:prstGeom prst="ellipse">
            <a:avLst/>
          </a:prstGeom>
          <a:solidFill>
            <a:srgbClr val="BF8F5B"/>
          </a:solidFill>
          <a:ln w="12700">
            <a:solidFill>
              <a:srgbClr val="7F472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95" name="Oval 494">
            <a:extLst>
              <a:ext uri="{FF2B5EF4-FFF2-40B4-BE49-F238E27FC236}">
                <a16:creationId xmlns:a16="http://schemas.microsoft.com/office/drawing/2014/main" id="{D40DEBAB-D831-3442-A343-CA1C2C27C954}"/>
              </a:ext>
            </a:extLst>
          </p:cNvPr>
          <p:cNvSpPr/>
          <p:nvPr/>
        </p:nvSpPr>
        <p:spPr>
          <a:xfrm>
            <a:off x="8013959" y="2323970"/>
            <a:ext cx="57150" cy="71119"/>
          </a:xfrm>
          <a:prstGeom prst="ellipse">
            <a:avLst/>
          </a:prstGeom>
          <a:solidFill>
            <a:srgbClr val="BF8F5B"/>
          </a:solidFill>
          <a:ln w="12700">
            <a:solidFill>
              <a:srgbClr val="7F472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96" name="Oval 495">
            <a:extLst>
              <a:ext uri="{FF2B5EF4-FFF2-40B4-BE49-F238E27FC236}">
                <a16:creationId xmlns:a16="http://schemas.microsoft.com/office/drawing/2014/main" id="{7D98920D-61AC-404B-BE84-ADA85988273A}"/>
              </a:ext>
            </a:extLst>
          </p:cNvPr>
          <p:cNvSpPr/>
          <p:nvPr/>
        </p:nvSpPr>
        <p:spPr>
          <a:xfrm>
            <a:off x="7731384" y="2311270"/>
            <a:ext cx="57150" cy="71119"/>
          </a:xfrm>
          <a:prstGeom prst="ellipse">
            <a:avLst/>
          </a:prstGeom>
          <a:solidFill>
            <a:srgbClr val="BF8F5B"/>
          </a:solidFill>
          <a:ln w="12700">
            <a:solidFill>
              <a:srgbClr val="7F472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97" name="Oval 496">
            <a:extLst>
              <a:ext uri="{FF2B5EF4-FFF2-40B4-BE49-F238E27FC236}">
                <a16:creationId xmlns:a16="http://schemas.microsoft.com/office/drawing/2014/main" id="{958027EB-E98B-5C46-BB97-C740A31232AB}"/>
              </a:ext>
            </a:extLst>
          </p:cNvPr>
          <p:cNvSpPr/>
          <p:nvPr/>
        </p:nvSpPr>
        <p:spPr>
          <a:xfrm>
            <a:off x="7813934" y="2460495"/>
            <a:ext cx="57150" cy="71119"/>
          </a:xfrm>
          <a:prstGeom prst="ellipse">
            <a:avLst/>
          </a:prstGeom>
          <a:solidFill>
            <a:srgbClr val="BF8F5B"/>
          </a:solidFill>
          <a:ln w="12700">
            <a:solidFill>
              <a:srgbClr val="7F472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98" name="Oval 497">
            <a:extLst>
              <a:ext uri="{FF2B5EF4-FFF2-40B4-BE49-F238E27FC236}">
                <a16:creationId xmlns:a16="http://schemas.microsoft.com/office/drawing/2014/main" id="{6FEDFA74-EF16-2746-9016-9B5C07D112CF}"/>
              </a:ext>
            </a:extLst>
          </p:cNvPr>
          <p:cNvSpPr/>
          <p:nvPr/>
        </p:nvSpPr>
        <p:spPr>
          <a:xfrm>
            <a:off x="7823459" y="2336670"/>
            <a:ext cx="57150" cy="71119"/>
          </a:xfrm>
          <a:prstGeom prst="ellipse">
            <a:avLst/>
          </a:prstGeom>
          <a:solidFill>
            <a:srgbClr val="BF8F5B"/>
          </a:solidFill>
          <a:ln w="12700">
            <a:solidFill>
              <a:srgbClr val="7F472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99" name="Oval 498">
            <a:extLst>
              <a:ext uri="{FF2B5EF4-FFF2-40B4-BE49-F238E27FC236}">
                <a16:creationId xmlns:a16="http://schemas.microsoft.com/office/drawing/2014/main" id="{6C371AF5-DF4A-A042-BDA8-70696656901A}"/>
              </a:ext>
            </a:extLst>
          </p:cNvPr>
          <p:cNvSpPr/>
          <p:nvPr/>
        </p:nvSpPr>
        <p:spPr>
          <a:xfrm>
            <a:off x="7826634" y="2228720"/>
            <a:ext cx="57150" cy="71119"/>
          </a:xfrm>
          <a:prstGeom prst="ellipse">
            <a:avLst/>
          </a:prstGeom>
          <a:solidFill>
            <a:srgbClr val="BF8F5B"/>
          </a:solidFill>
          <a:ln w="12700">
            <a:solidFill>
              <a:srgbClr val="7F472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00" name="Oval 499">
            <a:extLst>
              <a:ext uri="{FF2B5EF4-FFF2-40B4-BE49-F238E27FC236}">
                <a16:creationId xmlns:a16="http://schemas.microsoft.com/office/drawing/2014/main" id="{FEE7692C-B982-BE4A-87FF-811CC231D5F6}"/>
              </a:ext>
            </a:extLst>
          </p:cNvPr>
          <p:cNvSpPr/>
          <p:nvPr/>
        </p:nvSpPr>
        <p:spPr>
          <a:xfrm>
            <a:off x="7731384" y="2190620"/>
            <a:ext cx="57150" cy="71119"/>
          </a:xfrm>
          <a:prstGeom prst="ellipse">
            <a:avLst/>
          </a:prstGeom>
          <a:solidFill>
            <a:srgbClr val="BF8F5B"/>
          </a:solidFill>
          <a:ln w="12700">
            <a:solidFill>
              <a:srgbClr val="7F472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01" name="Freeform 500">
            <a:extLst>
              <a:ext uri="{FF2B5EF4-FFF2-40B4-BE49-F238E27FC236}">
                <a16:creationId xmlns:a16="http://schemas.microsoft.com/office/drawing/2014/main" id="{985260C2-31CA-A14F-BC4B-58463C5D226E}"/>
              </a:ext>
            </a:extLst>
          </p:cNvPr>
          <p:cNvSpPr/>
          <p:nvPr/>
        </p:nvSpPr>
        <p:spPr>
          <a:xfrm>
            <a:off x="8195417" y="2828795"/>
            <a:ext cx="510691" cy="311248"/>
          </a:xfrm>
          <a:custGeom>
            <a:avLst/>
            <a:gdLst>
              <a:gd name="connsiteX0" fmla="*/ 105469 w 470594"/>
              <a:gd name="connsiteY0" fmla="*/ 0 h 331882"/>
              <a:gd name="connsiteX1" fmla="*/ 22919 w 470594"/>
              <a:gd name="connsiteY1" fmla="*/ 330200 h 331882"/>
              <a:gd name="connsiteX2" fmla="*/ 470594 w 470594"/>
              <a:gd name="connsiteY2" fmla="*/ 104775 h 331882"/>
              <a:gd name="connsiteX0" fmla="*/ 128869 w 464397"/>
              <a:gd name="connsiteY0" fmla="*/ 0 h 328618"/>
              <a:gd name="connsiteX1" fmla="*/ 16722 w 464397"/>
              <a:gd name="connsiteY1" fmla="*/ 327025 h 328618"/>
              <a:gd name="connsiteX2" fmla="*/ 464397 w 464397"/>
              <a:gd name="connsiteY2" fmla="*/ 101600 h 328618"/>
              <a:gd name="connsiteX0" fmla="*/ 134236 w 469764"/>
              <a:gd name="connsiteY0" fmla="*/ 0 h 328618"/>
              <a:gd name="connsiteX1" fmla="*/ 22089 w 469764"/>
              <a:gd name="connsiteY1" fmla="*/ 327025 h 328618"/>
              <a:gd name="connsiteX2" fmla="*/ 469764 w 469764"/>
              <a:gd name="connsiteY2" fmla="*/ 101600 h 328618"/>
              <a:gd name="connsiteX0" fmla="*/ 115551 w 451079"/>
              <a:gd name="connsiteY0" fmla="*/ 0 h 303576"/>
              <a:gd name="connsiteX1" fmla="*/ 27082 w 451079"/>
              <a:gd name="connsiteY1" fmla="*/ 301625 h 303576"/>
              <a:gd name="connsiteX2" fmla="*/ 451079 w 451079"/>
              <a:gd name="connsiteY2" fmla="*/ 101600 h 303576"/>
              <a:gd name="connsiteX0" fmla="*/ 140535 w 476063"/>
              <a:gd name="connsiteY0" fmla="*/ 0 h 311248"/>
              <a:gd name="connsiteX1" fmla="*/ 52066 w 476063"/>
              <a:gd name="connsiteY1" fmla="*/ 301625 h 311248"/>
              <a:gd name="connsiteX2" fmla="*/ 476063 w 476063"/>
              <a:gd name="connsiteY2" fmla="*/ 101600 h 311248"/>
            </a:gdLst>
            <a:ahLst/>
            <a:cxnLst>
              <a:cxn ang="0">
                <a:pos x="connsiteX0" y="connsiteY0"/>
              </a:cxn>
              <a:cxn ang="0">
                <a:pos x="connsiteX1" y="connsiteY1"/>
              </a:cxn>
              <a:cxn ang="0">
                <a:pos x="connsiteX2" y="connsiteY2"/>
              </a:cxn>
            </a:cxnLst>
            <a:rect l="l" t="t" r="r" b="b"/>
            <a:pathLst>
              <a:path w="476063" h="311248">
                <a:moveTo>
                  <a:pt x="140535" y="0"/>
                </a:moveTo>
                <a:cubicBezTo>
                  <a:pt x="27397" y="130969"/>
                  <a:pt x="-60090" y="256117"/>
                  <a:pt x="52066" y="301625"/>
                </a:cubicBezTo>
                <a:cubicBezTo>
                  <a:pt x="164222" y="347133"/>
                  <a:pt x="282652" y="223043"/>
                  <a:pt x="476063" y="101600"/>
                </a:cubicBezTo>
              </a:path>
            </a:pathLst>
          </a:custGeom>
          <a:noFill/>
          <a:ln w="19050">
            <a:solidFill>
              <a:srgbClr val="6699CC"/>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02" name="Freeform 501">
            <a:extLst>
              <a:ext uri="{FF2B5EF4-FFF2-40B4-BE49-F238E27FC236}">
                <a16:creationId xmlns:a16="http://schemas.microsoft.com/office/drawing/2014/main" id="{4E4AD18F-C5D1-F448-84AC-8CCB44D0B454}"/>
              </a:ext>
            </a:extLst>
          </p:cNvPr>
          <p:cNvSpPr/>
          <p:nvPr/>
        </p:nvSpPr>
        <p:spPr>
          <a:xfrm>
            <a:off x="7988559" y="2955795"/>
            <a:ext cx="1790700" cy="1873250"/>
          </a:xfrm>
          <a:custGeom>
            <a:avLst/>
            <a:gdLst>
              <a:gd name="connsiteX0" fmla="*/ 882650 w 882650"/>
              <a:gd name="connsiteY0" fmla="*/ 0 h 1708150"/>
              <a:gd name="connsiteX1" fmla="*/ 577850 w 882650"/>
              <a:gd name="connsiteY1" fmla="*/ 971550 h 1708150"/>
              <a:gd name="connsiteX2" fmla="*/ 0 w 882650"/>
              <a:gd name="connsiteY2" fmla="*/ 1708150 h 1708150"/>
              <a:gd name="connsiteX0" fmla="*/ 882650 w 882650"/>
              <a:gd name="connsiteY0" fmla="*/ 0 h 1708150"/>
              <a:gd name="connsiteX1" fmla="*/ 574720 w 882650"/>
              <a:gd name="connsiteY1" fmla="*/ 1041035 h 1708150"/>
              <a:gd name="connsiteX2" fmla="*/ 0 w 882650"/>
              <a:gd name="connsiteY2" fmla="*/ 1708150 h 1708150"/>
            </a:gdLst>
            <a:ahLst/>
            <a:cxnLst>
              <a:cxn ang="0">
                <a:pos x="connsiteX0" y="connsiteY0"/>
              </a:cxn>
              <a:cxn ang="0">
                <a:pos x="connsiteX1" y="connsiteY1"/>
              </a:cxn>
              <a:cxn ang="0">
                <a:pos x="connsiteX2" y="connsiteY2"/>
              </a:cxn>
            </a:cxnLst>
            <a:rect l="l" t="t" r="r" b="b"/>
            <a:pathLst>
              <a:path w="882650" h="1708150">
                <a:moveTo>
                  <a:pt x="882650" y="0"/>
                </a:moveTo>
                <a:cubicBezTo>
                  <a:pt x="803804" y="343429"/>
                  <a:pt x="721828" y="756343"/>
                  <a:pt x="574720" y="1041035"/>
                </a:cubicBezTo>
                <a:cubicBezTo>
                  <a:pt x="427612" y="1325727"/>
                  <a:pt x="87842" y="1600729"/>
                  <a:pt x="0" y="1708150"/>
                </a:cubicBezTo>
              </a:path>
            </a:pathLst>
          </a:custGeom>
          <a:noFill/>
          <a:ln w="19050">
            <a:solidFill>
              <a:srgbClr val="6699CC"/>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03" name="Freeform 502">
            <a:extLst>
              <a:ext uri="{FF2B5EF4-FFF2-40B4-BE49-F238E27FC236}">
                <a16:creationId xmlns:a16="http://schemas.microsoft.com/office/drawing/2014/main" id="{712A9C7D-666F-A543-94D6-194E359A0A78}"/>
              </a:ext>
            </a:extLst>
          </p:cNvPr>
          <p:cNvSpPr/>
          <p:nvPr/>
        </p:nvSpPr>
        <p:spPr>
          <a:xfrm>
            <a:off x="7883783" y="2927219"/>
            <a:ext cx="904875" cy="1717675"/>
          </a:xfrm>
          <a:custGeom>
            <a:avLst/>
            <a:gdLst>
              <a:gd name="connsiteX0" fmla="*/ 882650 w 882650"/>
              <a:gd name="connsiteY0" fmla="*/ 0 h 1708150"/>
              <a:gd name="connsiteX1" fmla="*/ 577850 w 882650"/>
              <a:gd name="connsiteY1" fmla="*/ 971550 h 1708150"/>
              <a:gd name="connsiteX2" fmla="*/ 0 w 882650"/>
              <a:gd name="connsiteY2" fmla="*/ 1708150 h 1708150"/>
              <a:gd name="connsiteX0" fmla="*/ 882650 w 882650"/>
              <a:gd name="connsiteY0" fmla="*/ 0 h 1708150"/>
              <a:gd name="connsiteX1" fmla="*/ 574720 w 882650"/>
              <a:gd name="connsiteY1" fmla="*/ 1041035 h 1708150"/>
              <a:gd name="connsiteX2" fmla="*/ 0 w 882650"/>
              <a:gd name="connsiteY2" fmla="*/ 1708150 h 1708150"/>
              <a:gd name="connsiteX0" fmla="*/ 882650 w 882650"/>
              <a:gd name="connsiteY0" fmla="*/ 0 h 1708150"/>
              <a:gd name="connsiteX1" fmla="*/ 531361 w 882650"/>
              <a:gd name="connsiteY1" fmla="*/ 1006304 h 1708150"/>
              <a:gd name="connsiteX2" fmla="*/ 0 w 882650"/>
              <a:gd name="connsiteY2" fmla="*/ 1708150 h 1708150"/>
            </a:gdLst>
            <a:ahLst/>
            <a:cxnLst>
              <a:cxn ang="0">
                <a:pos x="connsiteX0" y="connsiteY0"/>
              </a:cxn>
              <a:cxn ang="0">
                <a:pos x="connsiteX1" y="connsiteY1"/>
              </a:cxn>
              <a:cxn ang="0">
                <a:pos x="connsiteX2" y="connsiteY2"/>
              </a:cxn>
            </a:cxnLst>
            <a:rect l="l" t="t" r="r" b="b"/>
            <a:pathLst>
              <a:path w="882650" h="1708150">
                <a:moveTo>
                  <a:pt x="882650" y="0"/>
                </a:moveTo>
                <a:cubicBezTo>
                  <a:pt x="803804" y="343429"/>
                  <a:pt x="678469" y="721612"/>
                  <a:pt x="531361" y="1006304"/>
                </a:cubicBezTo>
                <a:cubicBezTo>
                  <a:pt x="384253" y="1290996"/>
                  <a:pt x="87842" y="1600729"/>
                  <a:pt x="0" y="1708150"/>
                </a:cubicBezTo>
              </a:path>
            </a:pathLst>
          </a:custGeom>
          <a:noFill/>
          <a:ln w="19050">
            <a:solidFill>
              <a:srgbClr val="6699CC"/>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04" name="Freeform 503">
            <a:extLst>
              <a:ext uri="{FF2B5EF4-FFF2-40B4-BE49-F238E27FC236}">
                <a16:creationId xmlns:a16="http://schemas.microsoft.com/office/drawing/2014/main" id="{8A09E515-8892-2A40-8D9C-78B64515D3C7}"/>
              </a:ext>
            </a:extLst>
          </p:cNvPr>
          <p:cNvSpPr/>
          <p:nvPr/>
        </p:nvSpPr>
        <p:spPr>
          <a:xfrm rot="652611" flipH="1">
            <a:off x="9906575" y="2919263"/>
            <a:ext cx="522112" cy="265494"/>
          </a:xfrm>
          <a:custGeom>
            <a:avLst/>
            <a:gdLst>
              <a:gd name="connsiteX0" fmla="*/ 105469 w 470594"/>
              <a:gd name="connsiteY0" fmla="*/ 0 h 331882"/>
              <a:gd name="connsiteX1" fmla="*/ 22919 w 470594"/>
              <a:gd name="connsiteY1" fmla="*/ 330200 h 331882"/>
              <a:gd name="connsiteX2" fmla="*/ 470594 w 470594"/>
              <a:gd name="connsiteY2" fmla="*/ 104775 h 331882"/>
              <a:gd name="connsiteX0" fmla="*/ 128869 w 464397"/>
              <a:gd name="connsiteY0" fmla="*/ 0 h 328618"/>
              <a:gd name="connsiteX1" fmla="*/ 16722 w 464397"/>
              <a:gd name="connsiteY1" fmla="*/ 327025 h 328618"/>
              <a:gd name="connsiteX2" fmla="*/ 464397 w 464397"/>
              <a:gd name="connsiteY2" fmla="*/ 101600 h 328618"/>
              <a:gd name="connsiteX0" fmla="*/ 134236 w 469764"/>
              <a:gd name="connsiteY0" fmla="*/ 0 h 328618"/>
              <a:gd name="connsiteX1" fmla="*/ 22089 w 469764"/>
              <a:gd name="connsiteY1" fmla="*/ 327025 h 328618"/>
              <a:gd name="connsiteX2" fmla="*/ 469764 w 469764"/>
              <a:gd name="connsiteY2" fmla="*/ 101600 h 328618"/>
              <a:gd name="connsiteX0" fmla="*/ 115551 w 451079"/>
              <a:gd name="connsiteY0" fmla="*/ 0 h 303576"/>
              <a:gd name="connsiteX1" fmla="*/ 27082 w 451079"/>
              <a:gd name="connsiteY1" fmla="*/ 301625 h 303576"/>
              <a:gd name="connsiteX2" fmla="*/ 451079 w 451079"/>
              <a:gd name="connsiteY2" fmla="*/ 101600 h 303576"/>
              <a:gd name="connsiteX0" fmla="*/ 140535 w 476063"/>
              <a:gd name="connsiteY0" fmla="*/ 0 h 311248"/>
              <a:gd name="connsiteX1" fmla="*/ 52066 w 476063"/>
              <a:gd name="connsiteY1" fmla="*/ 301625 h 311248"/>
              <a:gd name="connsiteX2" fmla="*/ 476063 w 476063"/>
              <a:gd name="connsiteY2" fmla="*/ 101600 h 311248"/>
              <a:gd name="connsiteX0" fmla="*/ 84616 w 473351"/>
              <a:gd name="connsiteY0" fmla="*/ 0 h 221861"/>
              <a:gd name="connsiteX1" fmla="*/ 49354 w 473351"/>
              <a:gd name="connsiteY1" fmla="*/ 221747 h 221861"/>
              <a:gd name="connsiteX2" fmla="*/ 473351 w 473351"/>
              <a:gd name="connsiteY2" fmla="*/ 21722 h 221861"/>
              <a:gd name="connsiteX0" fmla="*/ 82580 w 440387"/>
              <a:gd name="connsiteY0" fmla="*/ 0 h 223809"/>
              <a:gd name="connsiteX1" fmla="*/ 47318 w 440387"/>
              <a:gd name="connsiteY1" fmla="*/ 221747 h 223809"/>
              <a:gd name="connsiteX2" fmla="*/ 440387 w 440387"/>
              <a:gd name="connsiteY2" fmla="*/ 72492 h 223809"/>
              <a:gd name="connsiteX0" fmla="*/ 95728 w 453535"/>
              <a:gd name="connsiteY0" fmla="*/ 0 h 199631"/>
              <a:gd name="connsiteX1" fmla="*/ 38066 w 453535"/>
              <a:gd name="connsiteY1" fmla="*/ 196142 h 199631"/>
              <a:gd name="connsiteX2" fmla="*/ 453535 w 453535"/>
              <a:gd name="connsiteY2" fmla="*/ 72492 h 199631"/>
            </a:gdLst>
            <a:ahLst/>
            <a:cxnLst>
              <a:cxn ang="0">
                <a:pos x="connsiteX0" y="connsiteY0"/>
              </a:cxn>
              <a:cxn ang="0">
                <a:pos x="connsiteX1" y="connsiteY1"/>
              </a:cxn>
              <a:cxn ang="0">
                <a:pos x="connsiteX2" y="connsiteY2"/>
              </a:cxn>
            </a:cxnLst>
            <a:rect l="l" t="t" r="r" b="b"/>
            <a:pathLst>
              <a:path w="453535" h="199631">
                <a:moveTo>
                  <a:pt x="95728" y="0"/>
                </a:moveTo>
                <a:cubicBezTo>
                  <a:pt x="-17410" y="130969"/>
                  <a:pt x="-21569" y="184060"/>
                  <a:pt x="38066" y="196142"/>
                </a:cubicBezTo>
                <a:cubicBezTo>
                  <a:pt x="97701" y="208224"/>
                  <a:pt x="260124" y="193935"/>
                  <a:pt x="453535" y="72492"/>
                </a:cubicBezTo>
              </a:path>
            </a:pathLst>
          </a:custGeom>
          <a:noFill/>
          <a:ln w="19050">
            <a:solidFill>
              <a:srgbClr val="6699CC"/>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05" name="Freeform 504">
            <a:extLst>
              <a:ext uri="{FF2B5EF4-FFF2-40B4-BE49-F238E27FC236}">
                <a16:creationId xmlns:a16="http://schemas.microsoft.com/office/drawing/2014/main" id="{E627D4FE-EAC8-FA4C-BB7F-6424A2A69222}"/>
              </a:ext>
            </a:extLst>
          </p:cNvPr>
          <p:cNvSpPr/>
          <p:nvPr/>
        </p:nvSpPr>
        <p:spPr>
          <a:xfrm>
            <a:off x="8226684" y="4368670"/>
            <a:ext cx="1454150" cy="800100"/>
          </a:xfrm>
          <a:custGeom>
            <a:avLst/>
            <a:gdLst>
              <a:gd name="connsiteX0" fmla="*/ 882650 w 882650"/>
              <a:gd name="connsiteY0" fmla="*/ 0 h 1708150"/>
              <a:gd name="connsiteX1" fmla="*/ 577850 w 882650"/>
              <a:gd name="connsiteY1" fmla="*/ 971550 h 1708150"/>
              <a:gd name="connsiteX2" fmla="*/ 0 w 882650"/>
              <a:gd name="connsiteY2" fmla="*/ 1708150 h 1708150"/>
              <a:gd name="connsiteX0" fmla="*/ 882650 w 882650"/>
              <a:gd name="connsiteY0" fmla="*/ 0 h 1708150"/>
              <a:gd name="connsiteX1" fmla="*/ 574720 w 882650"/>
              <a:gd name="connsiteY1" fmla="*/ 1041035 h 1708150"/>
              <a:gd name="connsiteX2" fmla="*/ 0 w 882650"/>
              <a:gd name="connsiteY2" fmla="*/ 1708150 h 1708150"/>
              <a:gd name="connsiteX0" fmla="*/ 882650 w 882650"/>
              <a:gd name="connsiteY0" fmla="*/ 0 h 1708150"/>
              <a:gd name="connsiteX1" fmla="*/ 513425 w 882650"/>
              <a:gd name="connsiteY1" fmla="*/ 809421 h 1708150"/>
              <a:gd name="connsiteX2" fmla="*/ 0 w 882650"/>
              <a:gd name="connsiteY2" fmla="*/ 1708150 h 1708150"/>
            </a:gdLst>
            <a:ahLst/>
            <a:cxnLst>
              <a:cxn ang="0">
                <a:pos x="connsiteX0" y="connsiteY0"/>
              </a:cxn>
              <a:cxn ang="0">
                <a:pos x="connsiteX1" y="connsiteY1"/>
              </a:cxn>
              <a:cxn ang="0">
                <a:pos x="connsiteX2" y="connsiteY2"/>
              </a:cxn>
            </a:cxnLst>
            <a:rect l="l" t="t" r="r" b="b"/>
            <a:pathLst>
              <a:path w="882650" h="1708150">
                <a:moveTo>
                  <a:pt x="882650" y="0"/>
                </a:moveTo>
                <a:cubicBezTo>
                  <a:pt x="803804" y="343429"/>
                  <a:pt x="660533" y="524729"/>
                  <a:pt x="513425" y="809421"/>
                </a:cubicBezTo>
                <a:cubicBezTo>
                  <a:pt x="366317" y="1094113"/>
                  <a:pt x="87842" y="1600729"/>
                  <a:pt x="0" y="1708150"/>
                </a:cubicBezTo>
              </a:path>
            </a:pathLst>
          </a:custGeom>
          <a:noFill/>
          <a:ln w="19050">
            <a:solidFill>
              <a:srgbClr val="6699CC"/>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06" name="Freeform 505">
            <a:extLst>
              <a:ext uri="{FF2B5EF4-FFF2-40B4-BE49-F238E27FC236}">
                <a16:creationId xmlns:a16="http://schemas.microsoft.com/office/drawing/2014/main" id="{1920ECCC-DBE5-F949-8CF8-21631FE93F4A}"/>
              </a:ext>
            </a:extLst>
          </p:cNvPr>
          <p:cNvSpPr/>
          <p:nvPr/>
        </p:nvSpPr>
        <p:spPr>
          <a:xfrm>
            <a:off x="9982459" y="3435220"/>
            <a:ext cx="717550" cy="714375"/>
          </a:xfrm>
          <a:custGeom>
            <a:avLst/>
            <a:gdLst>
              <a:gd name="connsiteX0" fmla="*/ 882650 w 882650"/>
              <a:gd name="connsiteY0" fmla="*/ 0 h 1708150"/>
              <a:gd name="connsiteX1" fmla="*/ 577850 w 882650"/>
              <a:gd name="connsiteY1" fmla="*/ 971550 h 1708150"/>
              <a:gd name="connsiteX2" fmla="*/ 0 w 882650"/>
              <a:gd name="connsiteY2" fmla="*/ 1708150 h 1708150"/>
              <a:gd name="connsiteX0" fmla="*/ 882650 w 882650"/>
              <a:gd name="connsiteY0" fmla="*/ 0 h 1708150"/>
              <a:gd name="connsiteX1" fmla="*/ 574720 w 882650"/>
              <a:gd name="connsiteY1" fmla="*/ 1041035 h 1708150"/>
              <a:gd name="connsiteX2" fmla="*/ 0 w 882650"/>
              <a:gd name="connsiteY2" fmla="*/ 1708150 h 1708150"/>
              <a:gd name="connsiteX0" fmla="*/ 882650 w 882650"/>
              <a:gd name="connsiteY0" fmla="*/ 0 h 1708150"/>
              <a:gd name="connsiteX1" fmla="*/ 513425 w 882650"/>
              <a:gd name="connsiteY1" fmla="*/ 809421 h 1708150"/>
              <a:gd name="connsiteX2" fmla="*/ 0 w 882650"/>
              <a:gd name="connsiteY2" fmla="*/ 1708150 h 1708150"/>
            </a:gdLst>
            <a:ahLst/>
            <a:cxnLst>
              <a:cxn ang="0">
                <a:pos x="connsiteX0" y="connsiteY0"/>
              </a:cxn>
              <a:cxn ang="0">
                <a:pos x="connsiteX1" y="connsiteY1"/>
              </a:cxn>
              <a:cxn ang="0">
                <a:pos x="connsiteX2" y="connsiteY2"/>
              </a:cxn>
            </a:cxnLst>
            <a:rect l="l" t="t" r="r" b="b"/>
            <a:pathLst>
              <a:path w="882650" h="1708150">
                <a:moveTo>
                  <a:pt x="882650" y="0"/>
                </a:moveTo>
                <a:cubicBezTo>
                  <a:pt x="803804" y="343429"/>
                  <a:pt x="660533" y="524729"/>
                  <a:pt x="513425" y="809421"/>
                </a:cubicBezTo>
                <a:cubicBezTo>
                  <a:pt x="366317" y="1094113"/>
                  <a:pt x="87842" y="1600729"/>
                  <a:pt x="0" y="1708150"/>
                </a:cubicBezTo>
              </a:path>
            </a:pathLst>
          </a:custGeom>
          <a:noFill/>
          <a:ln w="19050">
            <a:solidFill>
              <a:srgbClr val="6699CC"/>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07" name="Freeform 506">
            <a:extLst>
              <a:ext uri="{FF2B5EF4-FFF2-40B4-BE49-F238E27FC236}">
                <a16:creationId xmlns:a16="http://schemas.microsoft.com/office/drawing/2014/main" id="{995D3F8B-58EB-9444-9352-83A2DFE5BC69}"/>
              </a:ext>
            </a:extLst>
          </p:cNvPr>
          <p:cNvSpPr/>
          <p:nvPr/>
        </p:nvSpPr>
        <p:spPr>
          <a:xfrm>
            <a:off x="7448809" y="3546344"/>
            <a:ext cx="2514600" cy="231775"/>
          </a:xfrm>
          <a:custGeom>
            <a:avLst/>
            <a:gdLst>
              <a:gd name="connsiteX0" fmla="*/ 882650 w 882650"/>
              <a:gd name="connsiteY0" fmla="*/ 0 h 1708150"/>
              <a:gd name="connsiteX1" fmla="*/ 577850 w 882650"/>
              <a:gd name="connsiteY1" fmla="*/ 971550 h 1708150"/>
              <a:gd name="connsiteX2" fmla="*/ 0 w 882650"/>
              <a:gd name="connsiteY2" fmla="*/ 1708150 h 1708150"/>
              <a:gd name="connsiteX0" fmla="*/ 882650 w 882650"/>
              <a:gd name="connsiteY0" fmla="*/ 0 h 1708150"/>
              <a:gd name="connsiteX1" fmla="*/ 574720 w 882650"/>
              <a:gd name="connsiteY1" fmla="*/ 1041035 h 1708150"/>
              <a:gd name="connsiteX2" fmla="*/ 0 w 882650"/>
              <a:gd name="connsiteY2" fmla="*/ 1708150 h 1708150"/>
              <a:gd name="connsiteX0" fmla="*/ 882650 w 882650"/>
              <a:gd name="connsiteY0" fmla="*/ 0 h 1708150"/>
              <a:gd name="connsiteX1" fmla="*/ 513425 w 882650"/>
              <a:gd name="connsiteY1" fmla="*/ 809421 h 1708150"/>
              <a:gd name="connsiteX2" fmla="*/ 0 w 882650"/>
              <a:gd name="connsiteY2" fmla="*/ 1708150 h 1708150"/>
            </a:gdLst>
            <a:ahLst/>
            <a:cxnLst>
              <a:cxn ang="0">
                <a:pos x="connsiteX0" y="connsiteY0"/>
              </a:cxn>
              <a:cxn ang="0">
                <a:pos x="connsiteX1" y="connsiteY1"/>
              </a:cxn>
              <a:cxn ang="0">
                <a:pos x="connsiteX2" y="connsiteY2"/>
              </a:cxn>
            </a:cxnLst>
            <a:rect l="l" t="t" r="r" b="b"/>
            <a:pathLst>
              <a:path w="882650" h="1708150">
                <a:moveTo>
                  <a:pt x="882650" y="0"/>
                </a:moveTo>
                <a:cubicBezTo>
                  <a:pt x="803804" y="343429"/>
                  <a:pt x="660533" y="524729"/>
                  <a:pt x="513425" y="809421"/>
                </a:cubicBezTo>
                <a:cubicBezTo>
                  <a:pt x="366317" y="1094113"/>
                  <a:pt x="87842" y="1600729"/>
                  <a:pt x="0" y="1708150"/>
                </a:cubicBezTo>
              </a:path>
            </a:pathLst>
          </a:custGeom>
          <a:noFill/>
          <a:ln w="19050">
            <a:solidFill>
              <a:srgbClr val="6699CC"/>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08" name="Freeform 507">
            <a:extLst>
              <a:ext uri="{FF2B5EF4-FFF2-40B4-BE49-F238E27FC236}">
                <a16:creationId xmlns:a16="http://schemas.microsoft.com/office/drawing/2014/main" id="{E15F4573-805D-2E4E-95EF-63765FC5AA18}"/>
              </a:ext>
            </a:extLst>
          </p:cNvPr>
          <p:cNvSpPr/>
          <p:nvPr/>
        </p:nvSpPr>
        <p:spPr>
          <a:xfrm>
            <a:off x="10293609" y="3362195"/>
            <a:ext cx="317500" cy="117476"/>
          </a:xfrm>
          <a:custGeom>
            <a:avLst/>
            <a:gdLst>
              <a:gd name="connsiteX0" fmla="*/ 882650 w 882650"/>
              <a:gd name="connsiteY0" fmla="*/ 0 h 1708150"/>
              <a:gd name="connsiteX1" fmla="*/ 577850 w 882650"/>
              <a:gd name="connsiteY1" fmla="*/ 971550 h 1708150"/>
              <a:gd name="connsiteX2" fmla="*/ 0 w 882650"/>
              <a:gd name="connsiteY2" fmla="*/ 1708150 h 1708150"/>
              <a:gd name="connsiteX0" fmla="*/ 882650 w 882650"/>
              <a:gd name="connsiteY0" fmla="*/ 0 h 1708150"/>
              <a:gd name="connsiteX1" fmla="*/ 574720 w 882650"/>
              <a:gd name="connsiteY1" fmla="*/ 1041035 h 1708150"/>
              <a:gd name="connsiteX2" fmla="*/ 0 w 882650"/>
              <a:gd name="connsiteY2" fmla="*/ 1708150 h 1708150"/>
              <a:gd name="connsiteX0" fmla="*/ 882650 w 882650"/>
              <a:gd name="connsiteY0" fmla="*/ 0 h 1708150"/>
              <a:gd name="connsiteX1" fmla="*/ 513425 w 882650"/>
              <a:gd name="connsiteY1" fmla="*/ 809421 h 1708150"/>
              <a:gd name="connsiteX2" fmla="*/ 0 w 882650"/>
              <a:gd name="connsiteY2" fmla="*/ 1708150 h 1708150"/>
            </a:gdLst>
            <a:ahLst/>
            <a:cxnLst>
              <a:cxn ang="0">
                <a:pos x="connsiteX0" y="connsiteY0"/>
              </a:cxn>
              <a:cxn ang="0">
                <a:pos x="connsiteX1" y="connsiteY1"/>
              </a:cxn>
              <a:cxn ang="0">
                <a:pos x="connsiteX2" y="connsiteY2"/>
              </a:cxn>
            </a:cxnLst>
            <a:rect l="l" t="t" r="r" b="b"/>
            <a:pathLst>
              <a:path w="882650" h="1708150">
                <a:moveTo>
                  <a:pt x="882650" y="0"/>
                </a:moveTo>
                <a:cubicBezTo>
                  <a:pt x="803804" y="343429"/>
                  <a:pt x="660533" y="524729"/>
                  <a:pt x="513425" y="809421"/>
                </a:cubicBezTo>
                <a:cubicBezTo>
                  <a:pt x="366317" y="1094113"/>
                  <a:pt x="87842" y="1600729"/>
                  <a:pt x="0" y="1708150"/>
                </a:cubicBezTo>
              </a:path>
            </a:pathLst>
          </a:custGeom>
          <a:noFill/>
          <a:ln w="19050">
            <a:solidFill>
              <a:srgbClr val="6699CC"/>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509" name="Straight Arrow Connector 508">
            <a:extLst>
              <a:ext uri="{FF2B5EF4-FFF2-40B4-BE49-F238E27FC236}">
                <a16:creationId xmlns:a16="http://schemas.microsoft.com/office/drawing/2014/main" id="{CC26095F-8688-5B40-BAC4-409B9104482E}"/>
              </a:ext>
            </a:extLst>
          </p:cNvPr>
          <p:cNvCxnSpPr>
            <a:endCxn id="417" idx="2"/>
          </p:cNvCxnSpPr>
          <p:nvPr/>
        </p:nvCxnSpPr>
        <p:spPr>
          <a:xfrm>
            <a:off x="5912109" y="2203320"/>
            <a:ext cx="276225" cy="33338"/>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0" name="Straight Arrow Connector 509">
            <a:extLst>
              <a:ext uri="{FF2B5EF4-FFF2-40B4-BE49-F238E27FC236}">
                <a16:creationId xmlns:a16="http://schemas.microsoft.com/office/drawing/2014/main" id="{0E2CFB8C-E175-774C-A934-E90621C4D204}"/>
              </a:ext>
            </a:extLst>
          </p:cNvPr>
          <p:cNvCxnSpPr>
            <a:cxnSpLocks/>
            <a:stCxn id="412" idx="2"/>
          </p:cNvCxnSpPr>
          <p:nvPr/>
        </p:nvCxnSpPr>
        <p:spPr>
          <a:xfrm>
            <a:off x="7410713" y="1995128"/>
            <a:ext cx="92071" cy="178030"/>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1" name="Straight Arrow Connector 510">
            <a:extLst>
              <a:ext uri="{FF2B5EF4-FFF2-40B4-BE49-F238E27FC236}">
                <a16:creationId xmlns:a16="http://schemas.microsoft.com/office/drawing/2014/main" id="{66362513-19C6-9742-8A29-5AE84446C7F8}"/>
              </a:ext>
            </a:extLst>
          </p:cNvPr>
          <p:cNvCxnSpPr>
            <a:cxnSpLocks/>
          </p:cNvCxnSpPr>
          <p:nvPr/>
        </p:nvCxnSpPr>
        <p:spPr>
          <a:xfrm>
            <a:off x="10195184" y="2203320"/>
            <a:ext cx="250825" cy="0"/>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2" name="Straight Arrow Connector 511">
            <a:extLst>
              <a:ext uri="{FF2B5EF4-FFF2-40B4-BE49-F238E27FC236}">
                <a16:creationId xmlns:a16="http://schemas.microsoft.com/office/drawing/2014/main" id="{6AD0E986-ADB9-2C4C-9C44-22B2D040A5CC}"/>
              </a:ext>
            </a:extLst>
          </p:cNvPr>
          <p:cNvCxnSpPr>
            <a:cxnSpLocks/>
          </p:cNvCxnSpPr>
          <p:nvPr/>
        </p:nvCxnSpPr>
        <p:spPr>
          <a:xfrm>
            <a:off x="6362959" y="5070345"/>
            <a:ext cx="314325" cy="155575"/>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1540E396-FD34-4E44-8E2B-6CCB89D2B878}"/>
              </a:ext>
            </a:extLst>
          </p:cNvPr>
          <p:cNvCxnSpPr/>
          <p:nvPr/>
        </p:nvCxnSpPr>
        <p:spPr>
          <a:xfrm>
            <a:off x="6940809" y="5262432"/>
            <a:ext cx="0" cy="1428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F84D989E-153B-F743-B596-5B6556F28546}"/>
              </a:ext>
            </a:extLst>
          </p:cNvPr>
          <p:cNvCxnSpPr/>
          <p:nvPr/>
        </p:nvCxnSpPr>
        <p:spPr>
          <a:xfrm>
            <a:off x="6988434" y="5262432"/>
            <a:ext cx="0" cy="1428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D18E565B-7EF9-9749-8F65-BA6CC2AD1038}"/>
              </a:ext>
            </a:extLst>
          </p:cNvPr>
          <p:cNvCxnSpPr>
            <a:cxnSpLocks/>
          </p:cNvCxnSpPr>
          <p:nvPr/>
        </p:nvCxnSpPr>
        <p:spPr>
          <a:xfrm>
            <a:off x="7036059" y="5281482"/>
            <a:ext cx="0" cy="1047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C45A7BF1-C380-6D48-8356-595445EAE54D}"/>
              </a:ext>
            </a:extLst>
          </p:cNvPr>
          <p:cNvCxnSpPr>
            <a:cxnSpLocks/>
          </p:cNvCxnSpPr>
          <p:nvPr/>
        </p:nvCxnSpPr>
        <p:spPr>
          <a:xfrm>
            <a:off x="7340859" y="5251573"/>
            <a:ext cx="0" cy="164592"/>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41D38D31-EF2A-4144-B239-7D2B898EB620}"/>
              </a:ext>
            </a:extLst>
          </p:cNvPr>
          <p:cNvCxnSpPr/>
          <p:nvPr/>
        </p:nvCxnSpPr>
        <p:spPr>
          <a:xfrm>
            <a:off x="7394834" y="5262432"/>
            <a:ext cx="0" cy="1428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6B3035A7-0E23-374F-8119-565F0A931C48}"/>
              </a:ext>
            </a:extLst>
          </p:cNvPr>
          <p:cNvCxnSpPr>
            <a:cxnSpLocks/>
          </p:cNvCxnSpPr>
          <p:nvPr/>
        </p:nvCxnSpPr>
        <p:spPr>
          <a:xfrm>
            <a:off x="7442459" y="5281482"/>
            <a:ext cx="0" cy="1047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FC8D3B6D-2565-5B4C-8358-E0FEB23BD98B}"/>
              </a:ext>
            </a:extLst>
          </p:cNvPr>
          <p:cNvCxnSpPr>
            <a:cxnSpLocks/>
          </p:cNvCxnSpPr>
          <p:nvPr/>
        </p:nvCxnSpPr>
        <p:spPr>
          <a:xfrm flipH="1">
            <a:off x="7293234" y="5262432"/>
            <a:ext cx="0" cy="1428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5E74EBF8-1611-5148-A42C-A279E836656F}"/>
              </a:ext>
            </a:extLst>
          </p:cNvPr>
          <p:cNvCxnSpPr>
            <a:cxnSpLocks/>
          </p:cNvCxnSpPr>
          <p:nvPr/>
        </p:nvCxnSpPr>
        <p:spPr>
          <a:xfrm flipH="1">
            <a:off x="7245609" y="5281482"/>
            <a:ext cx="0" cy="1047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sp>
        <p:nvSpPr>
          <p:cNvPr id="521" name="Freeform 520">
            <a:extLst>
              <a:ext uri="{FF2B5EF4-FFF2-40B4-BE49-F238E27FC236}">
                <a16:creationId xmlns:a16="http://schemas.microsoft.com/office/drawing/2014/main" id="{F746A39A-0167-BA46-8A71-BBA4D0DB3F4C}"/>
              </a:ext>
            </a:extLst>
          </p:cNvPr>
          <p:cNvSpPr/>
          <p:nvPr/>
        </p:nvSpPr>
        <p:spPr>
          <a:xfrm rot="10800000">
            <a:off x="6880484" y="5190995"/>
            <a:ext cx="1657350" cy="282839"/>
          </a:xfrm>
          <a:custGeom>
            <a:avLst/>
            <a:gdLst>
              <a:gd name="connsiteX0" fmla="*/ 0 w 1662079"/>
              <a:gd name="connsiteY0" fmla="*/ 25620 h 295498"/>
              <a:gd name="connsiteX1" fmla="*/ 168275 w 1662079"/>
              <a:gd name="connsiteY1" fmla="*/ 63720 h 295498"/>
              <a:gd name="connsiteX2" fmla="*/ 412750 w 1662079"/>
              <a:gd name="connsiteY2" fmla="*/ 289145 h 295498"/>
              <a:gd name="connsiteX3" fmla="*/ 822325 w 1662079"/>
              <a:gd name="connsiteY3" fmla="*/ 16095 h 295498"/>
              <a:gd name="connsiteX4" fmla="*/ 1177925 w 1662079"/>
              <a:gd name="connsiteY4" fmla="*/ 295495 h 295498"/>
              <a:gd name="connsiteX5" fmla="*/ 1587500 w 1662079"/>
              <a:gd name="connsiteY5" fmla="*/ 22445 h 295498"/>
              <a:gd name="connsiteX6" fmla="*/ 1660525 w 1662079"/>
              <a:gd name="connsiteY6" fmla="*/ 35145 h 295498"/>
              <a:gd name="connsiteX0" fmla="*/ 0 w 1683263"/>
              <a:gd name="connsiteY0" fmla="*/ 26886 h 296764"/>
              <a:gd name="connsiteX1" fmla="*/ 168275 w 1683263"/>
              <a:gd name="connsiteY1" fmla="*/ 64986 h 296764"/>
              <a:gd name="connsiteX2" fmla="*/ 412750 w 1683263"/>
              <a:gd name="connsiteY2" fmla="*/ 290411 h 296764"/>
              <a:gd name="connsiteX3" fmla="*/ 822325 w 1683263"/>
              <a:gd name="connsiteY3" fmla="*/ 17361 h 296764"/>
              <a:gd name="connsiteX4" fmla="*/ 1177925 w 1683263"/>
              <a:gd name="connsiteY4" fmla="*/ 296761 h 296764"/>
              <a:gd name="connsiteX5" fmla="*/ 1587500 w 1683263"/>
              <a:gd name="connsiteY5" fmla="*/ 23711 h 296764"/>
              <a:gd name="connsiteX6" fmla="*/ 1682750 w 1683263"/>
              <a:gd name="connsiteY6" fmla="*/ 33236 h 296764"/>
              <a:gd name="connsiteX0" fmla="*/ 0 w 1682750"/>
              <a:gd name="connsiteY0" fmla="*/ 21602 h 291480"/>
              <a:gd name="connsiteX1" fmla="*/ 168275 w 1682750"/>
              <a:gd name="connsiteY1" fmla="*/ 59702 h 291480"/>
              <a:gd name="connsiteX2" fmla="*/ 412750 w 1682750"/>
              <a:gd name="connsiteY2" fmla="*/ 285127 h 291480"/>
              <a:gd name="connsiteX3" fmla="*/ 822325 w 1682750"/>
              <a:gd name="connsiteY3" fmla="*/ 12077 h 291480"/>
              <a:gd name="connsiteX4" fmla="*/ 1177925 w 1682750"/>
              <a:gd name="connsiteY4" fmla="*/ 291477 h 291480"/>
              <a:gd name="connsiteX5" fmla="*/ 1587500 w 1682750"/>
              <a:gd name="connsiteY5" fmla="*/ 18427 h 291480"/>
              <a:gd name="connsiteX6" fmla="*/ 1682750 w 1682750"/>
              <a:gd name="connsiteY6" fmla="*/ 27952 h 291480"/>
              <a:gd name="connsiteX0" fmla="*/ 0 w 1682750"/>
              <a:gd name="connsiteY0" fmla="*/ 9529 h 279465"/>
              <a:gd name="connsiteX1" fmla="*/ 168275 w 1682750"/>
              <a:gd name="connsiteY1" fmla="*/ 47629 h 279465"/>
              <a:gd name="connsiteX2" fmla="*/ 412750 w 1682750"/>
              <a:gd name="connsiteY2" fmla="*/ 273054 h 279465"/>
              <a:gd name="connsiteX3" fmla="*/ 822325 w 1682750"/>
              <a:gd name="connsiteY3" fmla="*/ 4 h 279465"/>
              <a:gd name="connsiteX4" fmla="*/ 1177925 w 1682750"/>
              <a:gd name="connsiteY4" fmla="*/ 279404 h 279465"/>
              <a:gd name="connsiteX5" fmla="*/ 1520825 w 1682750"/>
              <a:gd name="connsiteY5" fmla="*/ 25404 h 279465"/>
              <a:gd name="connsiteX6" fmla="*/ 1682750 w 1682750"/>
              <a:gd name="connsiteY6" fmla="*/ 15879 h 279465"/>
              <a:gd name="connsiteX0" fmla="*/ 0 w 1657350"/>
              <a:gd name="connsiteY0" fmla="*/ 12902 h 282839"/>
              <a:gd name="connsiteX1" fmla="*/ 168275 w 1657350"/>
              <a:gd name="connsiteY1" fmla="*/ 51002 h 282839"/>
              <a:gd name="connsiteX2" fmla="*/ 412750 w 1657350"/>
              <a:gd name="connsiteY2" fmla="*/ 276427 h 282839"/>
              <a:gd name="connsiteX3" fmla="*/ 822325 w 1657350"/>
              <a:gd name="connsiteY3" fmla="*/ 3377 h 282839"/>
              <a:gd name="connsiteX4" fmla="*/ 1177925 w 1657350"/>
              <a:gd name="connsiteY4" fmla="*/ 282777 h 282839"/>
              <a:gd name="connsiteX5" fmla="*/ 1520825 w 1657350"/>
              <a:gd name="connsiteY5" fmla="*/ 28777 h 282839"/>
              <a:gd name="connsiteX6" fmla="*/ 1657350 w 1657350"/>
              <a:gd name="connsiteY6" fmla="*/ 9727 h 28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7350" h="282839">
                <a:moveTo>
                  <a:pt x="0" y="12902"/>
                </a:moveTo>
                <a:cubicBezTo>
                  <a:pt x="49741" y="9991"/>
                  <a:pt x="99483" y="7081"/>
                  <a:pt x="168275" y="51002"/>
                </a:cubicBezTo>
                <a:cubicBezTo>
                  <a:pt x="237067" y="94923"/>
                  <a:pt x="303742" y="284365"/>
                  <a:pt x="412750" y="276427"/>
                </a:cubicBezTo>
                <a:cubicBezTo>
                  <a:pt x="521758" y="268490"/>
                  <a:pt x="694796" y="2319"/>
                  <a:pt x="822325" y="3377"/>
                </a:cubicBezTo>
                <a:cubicBezTo>
                  <a:pt x="949854" y="4435"/>
                  <a:pt x="1061508" y="278544"/>
                  <a:pt x="1177925" y="282777"/>
                </a:cubicBezTo>
                <a:cubicBezTo>
                  <a:pt x="1294342" y="287010"/>
                  <a:pt x="1440921" y="74285"/>
                  <a:pt x="1520825" y="28777"/>
                </a:cubicBezTo>
                <a:cubicBezTo>
                  <a:pt x="1600729" y="-16731"/>
                  <a:pt x="1619779" y="3906"/>
                  <a:pt x="1657350" y="9727"/>
                </a:cubicBezTo>
              </a:path>
            </a:pathLst>
          </a:cu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22" name="Freeform 521">
            <a:extLst>
              <a:ext uri="{FF2B5EF4-FFF2-40B4-BE49-F238E27FC236}">
                <a16:creationId xmlns:a16="http://schemas.microsoft.com/office/drawing/2014/main" id="{D1962C27-EA21-044C-8203-6F3EF7BB86F9}"/>
              </a:ext>
            </a:extLst>
          </p:cNvPr>
          <p:cNvSpPr/>
          <p:nvPr/>
        </p:nvSpPr>
        <p:spPr>
          <a:xfrm rot="10800000" flipV="1">
            <a:off x="6886834" y="5210045"/>
            <a:ext cx="1657350" cy="282839"/>
          </a:xfrm>
          <a:custGeom>
            <a:avLst/>
            <a:gdLst>
              <a:gd name="connsiteX0" fmla="*/ 0 w 1662079"/>
              <a:gd name="connsiteY0" fmla="*/ 25620 h 295498"/>
              <a:gd name="connsiteX1" fmla="*/ 168275 w 1662079"/>
              <a:gd name="connsiteY1" fmla="*/ 63720 h 295498"/>
              <a:gd name="connsiteX2" fmla="*/ 412750 w 1662079"/>
              <a:gd name="connsiteY2" fmla="*/ 289145 h 295498"/>
              <a:gd name="connsiteX3" fmla="*/ 822325 w 1662079"/>
              <a:gd name="connsiteY3" fmla="*/ 16095 h 295498"/>
              <a:gd name="connsiteX4" fmla="*/ 1177925 w 1662079"/>
              <a:gd name="connsiteY4" fmla="*/ 295495 h 295498"/>
              <a:gd name="connsiteX5" fmla="*/ 1587500 w 1662079"/>
              <a:gd name="connsiteY5" fmla="*/ 22445 h 295498"/>
              <a:gd name="connsiteX6" fmla="*/ 1660525 w 1662079"/>
              <a:gd name="connsiteY6" fmla="*/ 35145 h 295498"/>
              <a:gd name="connsiteX0" fmla="*/ 0 w 1683263"/>
              <a:gd name="connsiteY0" fmla="*/ 26886 h 296764"/>
              <a:gd name="connsiteX1" fmla="*/ 168275 w 1683263"/>
              <a:gd name="connsiteY1" fmla="*/ 64986 h 296764"/>
              <a:gd name="connsiteX2" fmla="*/ 412750 w 1683263"/>
              <a:gd name="connsiteY2" fmla="*/ 290411 h 296764"/>
              <a:gd name="connsiteX3" fmla="*/ 822325 w 1683263"/>
              <a:gd name="connsiteY3" fmla="*/ 17361 h 296764"/>
              <a:gd name="connsiteX4" fmla="*/ 1177925 w 1683263"/>
              <a:gd name="connsiteY4" fmla="*/ 296761 h 296764"/>
              <a:gd name="connsiteX5" fmla="*/ 1587500 w 1683263"/>
              <a:gd name="connsiteY5" fmla="*/ 23711 h 296764"/>
              <a:gd name="connsiteX6" fmla="*/ 1682750 w 1683263"/>
              <a:gd name="connsiteY6" fmla="*/ 33236 h 296764"/>
              <a:gd name="connsiteX0" fmla="*/ 0 w 1682750"/>
              <a:gd name="connsiteY0" fmla="*/ 21602 h 291480"/>
              <a:gd name="connsiteX1" fmla="*/ 168275 w 1682750"/>
              <a:gd name="connsiteY1" fmla="*/ 59702 h 291480"/>
              <a:gd name="connsiteX2" fmla="*/ 412750 w 1682750"/>
              <a:gd name="connsiteY2" fmla="*/ 285127 h 291480"/>
              <a:gd name="connsiteX3" fmla="*/ 822325 w 1682750"/>
              <a:gd name="connsiteY3" fmla="*/ 12077 h 291480"/>
              <a:gd name="connsiteX4" fmla="*/ 1177925 w 1682750"/>
              <a:gd name="connsiteY4" fmla="*/ 291477 h 291480"/>
              <a:gd name="connsiteX5" fmla="*/ 1587500 w 1682750"/>
              <a:gd name="connsiteY5" fmla="*/ 18427 h 291480"/>
              <a:gd name="connsiteX6" fmla="*/ 1682750 w 1682750"/>
              <a:gd name="connsiteY6" fmla="*/ 27952 h 291480"/>
              <a:gd name="connsiteX0" fmla="*/ 0 w 1682750"/>
              <a:gd name="connsiteY0" fmla="*/ 9529 h 279465"/>
              <a:gd name="connsiteX1" fmla="*/ 168275 w 1682750"/>
              <a:gd name="connsiteY1" fmla="*/ 47629 h 279465"/>
              <a:gd name="connsiteX2" fmla="*/ 412750 w 1682750"/>
              <a:gd name="connsiteY2" fmla="*/ 273054 h 279465"/>
              <a:gd name="connsiteX3" fmla="*/ 822325 w 1682750"/>
              <a:gd name="connsiteY3" fmla="*/ 4 h 279465"/>
              <a:gd name="connsiteX4" fmla="*/ 1177925 w 1682750"/>
              <a:gd name="connsiteY4" fmla="*/ 279404 h 279465"/>
              <a:gd name="connsiteX5" fmla="*/ 1520825 w 1682750"/>
              <a:gd name="connsiteY5" fmla="*/ 25404 h 279465"/>
              <a:gd name="connsiteX6" fmla="*/ 1682750 w 1682750"/>
              <a:gd name="connsiteY6" fmla="*/ 15879 h 279465"/>
              <a:gd name="connsiteX0" fmla="*/ 0 w 1657350"/>
              <a:gd name="connsiteY0" fmla="*/ 12902 h 282839"/>
              <a:gd name="connsiteX1" fmla="*/ 168275 w 1657350"/>
              <a:gd name="connsiteY1" fmla="*/ 51002 h 282839"/>
              <a:gd name="connsiteX2" fmla="*/ 412750 w 1657350"/>
              <a:gd name="connsiteY2" fmla="*/ 276427 h 282839"/>
              <a:gd name="connsiteX3" fmla="*/ 822325 w 1657350"/>
              <a:gd name="connsiteY3" fmla="*/ 3377 h 282839"/>
              <a:gd name="connsiteX4" fmla="*/ 1177925 w 1657350"/>
              <a:gd name="connsiteY4" fmla="*/ 282777 h 282839"/>
              <a:gd name="connsiteX5" fmla="*/ 1520825 w 1657350"/>
              <a:gd name="connsiteY5" fmla="*/ 28777 h 282839"/>
              <a:gd name="connsiteX6" fmla="*/ 1657350 w 1657350"/>
              <a:gd name="connsiteY6" fmla="*/ 9727 h 28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7350" h="282839">
                <a:moveTo>
                  <a:pt x="0" y="12902"/>
                </a:moveTo>
                <a:cubicBezTo>
                  <a:pt x="49741" y="9991"/>
                  <a:pt x="99483" y="7081"/>
                  <a:pt x="168275" y="51002"/>
                </a:cubicBezTo>
                <a:cubicBezTo>
                  <a:pt x="237067" y="94923"/>
                  <a:pt x="303742" y="284365"/>
                  <a:pt x="412750" y="276427"/>
                </a:cubicBezTo>
                <a:cubicBezTo>
                  <a:pt x="521758" y="268490"/>
                  <a:pt x="694796" y="2319"/>
                  <a:pt x="822325" y="3377"/>
                </a:cubicBezTo>
                <a:cubicBezTo>
                  <a:pt x="949854" y="4435"/>
                  <a:pt x="1061508" y="278544"/>
                  <a:pt x="1177925" y="282777"/>
                </a:cubicBezTo>
                <a:cubicBezTo>
                  <a:pt x="1294342" y="287010"/>
                  <a:pt x="1440921" y="74285"/>
                  <a:pt x="1520825" y="28777"/>
                </a:cubicBezTo>
                <a:cubicBezTo>
                  <a:pt x="1600729" y="-16731"/>
                  <a:pt x="1619779" y="3906"/>
                  <a:pt x="1657350" y="9727"/>
                </a:cubicBezTo>
              </a:path>
            </a:pathLst>
          </a:cu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523" name="Group 522">
            <a:extLst>
              <a:ext uri="{FF2B5EF4-FFF2-40B4-BE49-F238E27FC236}">
                <a16:creationId xmlns:a16="http://schemas.microsoft.com/office/drawing/2014/main" id="{669E59FE-9306-104A-8C84-7BE8F4CB5BB6}"/>
              </a:ext>
            </a:extLst>
          </p:cNvPr>
          <p:cNvGrpSpPr/>
          <p:nvPr/>
        </p:nvGrpSpPr>
        <p:grpSpPr>
          <a:xfrm flipH="1">
            <a:off x="8407659" y="5262432"/>
            <a:ext cx="95250" cy="142875"/>
            <a:chOff x="5715000" y="5561012"/>
            <a:chExt cx="95250" cy="142875"/>
          </a:xfrm>
        </p:grpSpPr>
        <p:cxnSp>
          <p:nvCxnSpPr>
            <p:cNvPr id="524" name="Straight Connector 523">
              <a:extLst>
                <a:ext uri="{FF2B5EF4-FFF2-40B4-BE49-F238E27FC236}">
                  <a16:creationId xmlns:a16="http://schemas.microsoft.com/office/drawing/2014/main" id="{B6677BA3-303C-2F44-83D3-72FF2EEA675A}"/>
                </a:ext>
              </a:extLst>
            </p:cNvPr>
            <p:cNvCxnSpPr/>
            <p:nvPr/>
          </p:nvCxnSpPr>
          <p:spPr>
            <a:xfrm>
              <a:off x="5715000" y="5561012"/>
              <a:ext cx="0" cy="1428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00844A81-5D2E-4947-A9B3-6BF805042926}"/>
                </a:ext>
              </a:extLst>
            </p:cNvPr>
            <p:cNvCxnSpPr/>
            <p:nvPr/>
          </p:nvCxnSpPr>
          <p:spPr>
            <a:xfrm>
              <a:off x="5762625" y="5561012"/>
              <a:ext cx="0" cy="1428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BFF78318-D4DE-1E4A-9B70-8E01BF2DE6A6}"/>
                </a:ext>
              </a:extLst>
            </p:cNvPr>
            <p:cNvCxnSpPr>
              <a:cxnSpLocks/>
            </p:cNvCxnSpPr>
            <p:nvPr/>
          </p:nvCxnSpPr>
          <p:spPr>
            <a:xfrm>
              <a:off x="5810250" y="5580062"/>
              <a:ext cx="0" cy="1047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grpSp>
      <p:cxnSp>
        <p:nvCxnSpPr>
          <p:cNvPr id="527" name="Straight Connector 526">
            <a:extLst>
              <a:ext uri="{FF2B5EF4-FFF2-40B4-BE49-F238E27FC236}">
                <a16:creationId xmlns:a16="http://schemas.microsoft.com/office/drawing/2014/main" id="{11C6CA42-0BE1-7641-9865-A55B76BC974C}"/>
              </a:ext>
            </a:extLst>
          </p:cNvPr>
          <p:cNvCxnSpPr>
            <a:cxnSpLocks/>
          </p:cNvCxnSpPr>
          <p:nvPr/>
        </p:nvCxnSpPr>
        <p:spPr>
          <a:xfrm>
            <a:off x="8125084" y="5251573"/>
            <a:ext cx="0" cy="164592"/>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F9AE20F9-EFB6-5E47-847B-337C9729265D}"/>
              </a:ext>
            </a:extLst>
          </p:cNvPr>
          <p:cNvCxnSpPr/>
          <p:nvPr/>
        </p:nvCxnSpPr>
        <p:spPr>
          <a:xfrm>
            <a:off x="8179059" y="5262432"/>
            <a:ext cx="0" cy="1428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82F8D3F0-3EB2-CA4A-A9EF-84E15C95694C}"/>
              </a:ext>
            </a:extLst>
          </p:cNvPr>
          <p:cNvCxnSpPr>
            <a:cxnSpLocks/>
          </p:cNvCxnSpPr>
          <p:nvPr/>
        </p:nvCxnSpPr>
        <p:spPr>
          <a:xfrm>
            <a:off x="8226684" y="5281482"/>
            <a:ext cx="0" cy="1047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0E5BAC3B-3C0B-6044-8819-8453DB7FFB83}"/>
              </a:ext>
            </a:extLst>
          </p:cNvPr>
          <p:cNvCxnSpPr>
            <a:cxnSpLocks/>
          </p:cNvCxnSpPr>
          <p:nvPr/>
        </p:nvCxnSpPr>
        <p:spPr>
          <a:xfrm flipH="1">
            <a:off x="8077459" y="5262432"/>
            <a:ext cx="0" cy="1428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BE1725B7-8FEF-4F4F-A1A8-D7D82707F0D7}"/>
              </a:ext>
            </a:extLst>
          </p:cNvPr>
          <p:cNvCxnSpPr>
            <a:cxnSpLocks/>
          </p:cNvCxnSpPr>
          <p:nvPr/>
        </p:nvCxnSpPr>
        <p:spPr>
          <a:xfrm flipH="1">
            <a:off x="8029834" y="5281482"/>
            <a:ext cx="0" cy="1047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4BC94C14-394C-5D40-A45A-C1809D95507D}"/>
              </a:ext>
            </a:extLst>
          </p:cNvPr>
          <p:cNvCxnSpPr>
            <a:cxnSpLocks/>
          </p:cNvCxnSpPr>
          <p:nvPr/>
        </p:nvCxnSpPr>
        <p:spPr>
          <a:xfrm>
            <a:off x="7721859" y="5254748"/>
            <a:ext cx="0" cy="164592"/>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E23231AB-86C2-6242-B0B8-ED49F3EF5098}"/>
              </a:ext>
            </a:extLst>
          </p:cNvPr>
          <p:cNvCxnSpPr/>
          <p:nvPr/>
        </p:nvCxnSpPr>
        <p:spPr>
          <a:xfrm>
            <a:off x="7775834" y="5265607"/>
            <a:ext cx="0" cy="1428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04484AA5-140F-6B47-87FC-27522E5E5681}"/>
              </a:ext>
            </a:extLst>
          </p:cNvPr>
          <p:cNvCxnSpPr>
            <a:cxnSpLocks/>
          </p:cNvCxnSpPr>
          <p:nvPr/>
        </p:nvCxnSpPr>
        <p:spPr>
          <a:xfrm>
            <a:off x="7823459" y="5284657"/>
            <a:ext cx="0" cy="1047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1D1D7BB4-5E6D-4543-9EA7-CB17F340EE92}"/>
              </a:ext>
            </a:extLst>
          </p:cNvPr>
          <p:cNvCxnSpPr>
            <a:cxnSpLocks/>
          </p:cNvCxnSpPr>
          <p:nvPr/>
        </p:nvCxnSpPr>
        <p:spPr>
          <a:xfrm flipH="1">
            <a:off x="7674234" y="5265607"/>
            <a:ext cx="0" cy="1428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31313FA9-B562-8646-B76D-15F140EDE4D7}"/>
              </a:ext>
            </a:extLst>
          </p:cNvPr>
          <p:cNvCxnSpPr>
            <a:cxnSpLocks/>
          </p:cNvCxnSpPr>
          <p:nvPr/>
        </p:nvCxnSpPr>
        <p:spPr>
          <a:xfrm flipH="1">
            <a:off x="7626609" y="5284657"/>
            <a:ext cx="0" cy="1047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sp>
        <p:nvSpPr>
          <p:cNvPr id="537" name="Rectangle 536">
            <a:extLst>
              <a:ext uri="{FF2B5EF4-FFF2-40B4-BE49-F238E27FC236}">
                <a16:creationId xmlns:a16="http://schemas.microsoft.com/office/drawing/2014/main" id="{292FEC88-F808-3546-94E6-A54491150084}"/>
              </a:ext>
            </a:extLst>
          </p:cNvPr>
          <p:cNvSpPr/>
          <p:nvPr/>
        </p:nvSpPr>
        <p:spPr>
          <a:xfrm rot="218759">
            <a:off x="7816300" y="2538827"/>
            <a:ext cx="27432" cy="155401"/>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38" name="Rectangle 537">
            <a:extLst>
              <a:ext uri="{FF2B5EF4-FFF2-40B4-BE49-F238E27FC236}">
                <a16:creationId xmlns:a16="http://schemas.microsoft.com/office/drawing/2014/main" id="{9C0B6583-7185-6D43-8849-629BA0F8508C}"/>
              </a:ext>
            </a:extLst>
          </p:cNvPr>
          <p:cNvSpPr/>
          <p:nvPr/>
        </p:nvSpPr>
        <p:spPr>
          <a:xfrm rot="218759">
            <a:off x="7923623" y="2538828"/>
            <a:ext cx="27432" cy="155401"/>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39" name="Rectangle 538">
            <a:extLst>
              <a:ext uri="{FF2B5EF4-FFF2-40B4-BE49-F238E27FC236}">
                <a16:creationId xmlns:a16="http://schemas.microsoft.com/office/drawing/2014/main" id="{B40B4E71-4165-C346-BAF2-56A916F015A2}"/>
              </a:ext>
            </a:extLst>
          </p:cNvPr>
          <p:cNvSpPr/>
          <p:nvPr/>
        </p:nvSpPr>
        <p:spPr>
          <a:xfrm rot="21350463">
            <a:off x="6494878" y="2573579"/>
            <a:ext cx="27432" cy="155401"/>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40" name="Rectangle 539">
            <a:extLst>
              <a:ext uri="{FF2B5EF4-FFF2-40B4-BE49-F238E27FC236}">
                <a16:creationId xmlns:a16="http://schemas.microsoft.com/office/drawing/2014/main" id="{C25DC508-94C5-8E41-86A6-C928A2DD7CC7}"/>
              </a:ext>
            </a:extLst>
          </p:cNvPr>
          <p:cNvSpPr/>
          <p:nvPr/>
        </p:nvSpPr>
        <p:spPr>
          <a:xfrm rot="21350463">
            <a:off x="6624427" y="2554529"/>
            <a:ext cx="27432" cy="155401"/>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41" name="Rectangle 540">
            <a:extLst>
              <a:ext uri="{FF2B5EF4-FFF2-40B4-BE49-F238E27FC236}">
                <a16:creationId xmlns:a16="http://schemas.microsoft.com/office/drawing/2014/main" id="{45E3758E-C78A-E341-9D46-F97016F80802}"/>
              </a:ext>
            </a:extLst>
          </p:cNvPr>
          <p:cNvSpPr/>
          <p:nvPr/>
        </p:nvSpPr>
        <p:spPr>
          <a:xfrm rot="21082057">
            <a:off x="6515798" y="2713915"/>
            <a:ext cx="64394" cy="452475"/>
          </a:xfrm>
          <a:prstGeom prst="rect">
            <a:avLst/>
          </a:prstGeom>
          <a:solidFill>
            <a:srgbClr val="669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42" name="Rectangle 541">
            <a:extLst>
              <a:ext uri="{FF2B5EF4-FFF2-40B4-BE49-F238E27FC236}">
                <a16:creationId xmlns:a16="http://schemas.microsoft.com/office/drawing/2014/main" id="{6B764358-EEB3-3642-AAE9-3E835F6566FD}"/>
              </a:ext>
            </a:extLst>
          </p:cNvPr>
          <p:cNvSpPr/>
          <p:nvPr/>
        </p:nvSpPr>
        <p:spPr>
          <a:xfrm rot="21333363">
            <a:off x="6637852" y="2707564"/>
            <a:ext cx="64394" cy="452475"/>
          </a:xfrm>
          <a:prstGeom prst="rect">
            <a:avLst/>
          </a:prstGeom>
          <a:solidFill>
            <a:srgbClr val="669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43" name="Rectangle 542">
            <a:extLst>
              <a:ext uri="{FF2B5EF4-FFF2-40B4-BE49-F238E27FC236}">
                <a16:creationId xmlns:a16="http://schemas.microsoft.com/office/drawing/2014/main" id="{8DB6AF06-422E-DE49-A0B4-12C7AAC0FB18}"/>
              </a:ext>
            </a:extLst>
          </p:cNvPr>
          <p:cNvSpPr/>
          <p:nvPr/>
        </p:nvSpPr>
        <p:spPr>
          <a:xfrm rot="218759">
            <a:off x="7906081" y="2691364"/>
            <a:ext cx="64394" cy="452475"/>
          </a:xfrm>
          <a:prstGeom prst="rect">
            <a:avLst/>
          </a:prstGeom>
          <a:solidFill>
            <a:srgbClr val="669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44" name="Rectangle 543">
            <a:extLst>
              <a:ext uri="{FF2B5EF4-FFF2-40B4-BE49-F238E27FC236}">
                <a16:creationId xmlns:a16="http://schemas.microsoft.com/office/drawing/2014/main" id="{E47C21A2-8C98-A647-8B68-CB1A5509A097}"/>
              </a:ext>
            </a:extLst>
          </p:cNvPr>
          <p:cNvSpPr/>
          <p:nvPr/>
        </p:nvSpPr>
        <p:spPr>
          <a:xfrm rot="218759">
            <a:off x="7774281" y="2691364"/>
            <a:ext cx="64394" cy="452475"/>
          </a:xfrm>
          <a:prstGeom prst="rect">
            <a:avLst/>
          </a:prstGeom>
          <a:solidFill>
            <a:srgbClr val="669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45" name="Rectangle 544">
            <a:extLst>
              <a:ext uri="{FF2B5EF4-FFF2-40B4-BE49-F238E27FC236}">
                <a16:creationId xmlns:a16="http://schemas.microsoft.com/office/drawing/2014/main" id="{C9E53552-836B-C644-916B-DE4D057DFB24}"/>
              </a:ext>
            </a:extLst>
          </p:cNvPr>
          <p:cNvSpPr/>
          <p:nvPr/>
        </p:nvSpPr>
        <p:spPr>
          <a:xfrm>
            <a:off x="10635053" y="2722142"/>
            <a:ext cx="27432" cy="155401"/>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46" name="Rectangle 545">
            <a:extLst>
              <a:ext uri="{FF2B5EF4-FFF2-40B4-BE49-F238E27FC236}">
                <a16:creationId xmlns:a16="http://schemas.microsoft.com/office/drawing/2014/main" id="{04F190DC-C1F8-BD44-B25B-2878B3B5D7D6}"/>
              </a:ext>
            </a:extLst>
          </p:cNvPr>
          <p:cNvSpPr/>
          <p:nvPr/>
        </p:nvSpPr>
        <p:spPr>
          <a:xfrm>
            <a:off x="10753984" y="2722142"/>
            <a:ext cx="27432" cy="155401"/>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49" name="TextBox 548">
            <a:extLst>
              <a:ext uri="{FF2B5EF4-FFF2-40B4-BE49-F238E27FC236}">
                <a16:creationId xmlns:a16="http://schemas.microsoft.com/office/drawing/2014/main" id="{E3777A21-DDAF-984B-BE67-4C53C4DB6545}"/>
              </a:ext>
            </a:extLst>
          </p:cNvPr>
          <p:cNvSpPr txBox="1"/>
          <p:nvPr/>
        </p:nvSpPr>
        <p:spPr>
          <a:xfrm rot="21109250">
            <a:off x="5593130" y="2497329"/>
            <a:ext cx="697307"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Cell membrane</a:t>
            </a:r>
          </a:p>
        </p:txBody>
      </p:sp>
      <p:sp>
        <p:nvSpPr>
          <p:cNvPr id="174" name="Rectangle: Rounded Corners 173">
            <a:extLst>
              <a:ext uri="{FF2B5EF4-FFF2-40B4-BE49-F238E27FC236}">
                <a16:creationId xmlns:a16="http://schemas.microsoft.com/office/drawing/2014/main" id="{D1A1D422-0F52-4691-93D2-40B7FFED88BE}"/>
              </a:ext>
            </a:extLst>
          </p:cNvPr>
          <p:cNvSpPr/>
          <p:nvPr/>
        </p:nvSpPr>
        <p:spPr>
          <a:xfrm>
            <a:off x="474408" y="1690783"/>
            <a:ext cx="4626295" cy="958373"/>
          </a:xfrm>
          <a:prstGeom prst="roundRect">
            <a:avLst/>
          </a:prstGeom>
          <a:solidFill>
            <a:srgbClr val="00336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lvl="0" algn="ctr">
              <a:defRPr/>
            </a:pPr>
            <a:r>
              <a:rPr lang="en-GB" b="1" dirty="0" err="1">
                <a:solidFill>
                  <a:prstClr val="white"/>
                </a:solidFill>
                <a:latin typeface="Arial" panose="020B0604020202020204" pitchFamily="34" charset="0"/>
                <a:cs typeface="Arial" panose="020B0604020202020204" pitchFamily="34" charset="0"/>
              </a:rPr>
              <a:t>Nintedanib</a:t>
            </a:r>
            <a:r>
              <a:rPr lang="en-GB" b="1" dirty="0">
                <a:solidFill>
                  <a:prstClr val="white"/>
                </a:solidFill>
                <a:latin typeface="Arial" panose="020B0604020202020204" pitchFamily="34" charset="0"/>
                <a:cs typeface="Arial" panose="020B0604020202020204" pitchFamily="34" charset="0"/>
              </a:rPr>
              <a:t> has the potential to interfere at multiple steps in the pathobiology </a:t>
            </a:r>
            <a:br>
              <a:rPr lang="en-GB" b="1" dirty="0">
                <a:solidFill>
                  <a:prstClr val="white"/>
                </a:solidFill>
                <a:latin typeface="Arial" panose="020B0604020202020204" pitchFamily="34" charset="0"/>
                <a:cs typeface="Arial" panose="020B0604020202020204" pitchFamily="34" charset="0"/>
              </a:rPr>
            </a:br>
            <a:r>
              <a:rPr lang="en-GB" b="1" dirty="0">
                <a:solidFill>
                  <a:prstClr val="white"/>
                </a:solidFill>
                <a:latin typeface="Arial" panose="020B0604020202020204" pitchFamily="34" charset="0"/>
                <a:cs typeface="Arial" panose="020B0604020202020204" pitchFamily="34" charset="0"/>
              </a:rPr>
              <a:t>of lung fibrosis</a:t>
            </a:r>
            <a:r>
              <a:rPr lang="en-GB" b="1" baseline="30000" dirty="0">
                <a:solidFill>
                  <a:prstClr val="white"/>
                </a:solidFill>
                <a:latin typeface="Arial" panose="020B0604020202020204" pitchFamily="34" charset="0"/>
                <a:cs typeface="Arial" panose="020B0604020202020204" pitchFamily="34" charset="0"/>
              </a:rPr>
              <a:t>1,2</a:t>
            </a:r>
          </a:p>
        </p:txBody>
      </p:sp>
      <p:sp>
        <p:nvSpPr>
          <p:cNvPr id="170" name="Rectangle: Rounded Corners 169">
            <a:extLst>
              <a:ext uri="{FF2B5EF4-FFF2-40B4-BE49-F238E27FC236}">
                <a16:creationId xmlns:a16="http://schemas.microsoft.com/office/drawing/2014/main" id="{3D67B54F-344D-4F05-A8B0-60E3DB85693C}"/>
              </a:ext>
            </a:extLst>
          </p:cNvPr>
          <p:cNvSpPr/>
          <p:nvPr/>
        </p:nvSpPr>
        <p:spPr>
          <a:xfrm>
            <a:off x="472440" y="2998303"/>
            <a:ext cx="4630230" cy="2031756"/>
          </a:xfrm>
          <a:prstGeom prst="roundRect">
            <a:avLst/>
          </a:prstGeom>
          <a:solidFill>
            <a:srgbClr val="6699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b="1" dirty="0">
                <a:solidFill>
                  <a:prstClr val="white"/>
                </a:solidFill>
                <a:latin typeface="Arial" panose="020B0604020202020204" pitchFamily="34" charset="0"/>
                <a:cs typeface="Arial" panose="020B0604020202020204" pitchFamily="34" charset="0"/>
              </a:rPr>
              <a:t>Repeated tissue injury and deterioration of repair mechanisms induce release of profibrotic mediators to trigger inflammation, angiogenesis, fibroblast proliferation, migration and survival to ultimately cause lung fibrosis</a:t>
            </a:r>
            <a:r>
              <a:rPr lang="en-US" b="1" baseline="30000" dirty="0">
                <a:solidFill>
                  <a:prstClr val="white"/>
                </a:solidFill>
                <a:latin typeface="Arial" panose="020B0604020202020204" pitchFamily="34" charset="0"/>
                <a:cs typeface="Arial" panose="020B0604020202020204" pitchFamily="34" charset="0"/>
              </a:rPr>
              <a:t>3-5</a:t>
            </a:r>
            <a:endParaRPr lang="en-US" b="1" dirty="0">
              <a:solidFill>
                <a:prstClr val="white"/>
              </a:solidFill>
              <a:latin typeface="Arial" panose="020B0604020202020204" pitchFamily="34" charset="0"/>
              <a:cs typeface="Arial" panose="020B0604020202020204" pitchFamily="34" charset="0"/>
            </a:endParaRPr>
          </a:p>
        </p:txBody>
      </p:sp>
      <p:sp>
        <p:nvSpPr>
          <p:cNvPr id="176" name="Title 220">
            <a:extLst>
              <a:ext uri="{FF2B5EF4-FFF2-40B4-BE49-F238E27FC236}">
                <a16:creationId xmlns:a16="http://schemas.microsoft.com/office/drawing/2014/main" id="{FC3707D8-8226-409C-9695-BB72410B3C88}"/>
              </a:ext>
            </a:extLst>
          </p:cNvPr>
          <p:cNvSpPr>
            <a:spLocks noGrp="1"/>
          </p:cNvSpPr>
          <p:nvPr>
            <p:ph type="title"/>
          </p:nvPr>
        </p:nvSpPr>
        <p:spPr/>
        <p:txBody>
          <a:bodyPr/>
          <a:lstStyle/>
          <a:p>
            <a:r>
              <a:rPr lang="en-US" sz="2400" dirty="0" err="1"/>
              <a:t>Nintedanib</a:t>
            </a:r>
            <a:r>
              <a:rPr lang="en-US" sz="2400" dirty="0"/>
              <a:t>: mechanism of action (1/2)</a:t>
            </a:r>
          </a:p>
        </p:txBody>
      </p:sp>
    </p:spTree>
    <p:extLst>
      <p:ext uri="{BB962C8B-B14F-4D97-AF65-F5344CB8AC3E}">
        <p14:creationId xmlns:p14="http://schemas.microsoft.com/office/powerpoint/2010/main" val="4160048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2145-DB8E-4332-8BA1-7E078DD71CB6}"/>
              </a:ext>
            </a:extLst>
          </p:cNvPr>
          <p:cNvSpPr>
            <a:spLocks noGrp="1"/>
          </p:cNvSpPr>
          <p:nvPr>
            <p:ph type="title"/>
          </p:nvPr>
        </p:nvSpPr>
        <p:spPr>
          <a:xfrm>
            <a:off x="172425" y="2955858"/>
            <a:ext cx="12150873" cy="946283"/>
          </a:xfrm>
        </p:spPr>
        <p:txBody>
          <a:bodyPr/>
          <a:lstStyle/>
          <a:p>
            <a:r>
              <a:rPr lang="en-US" sz="4800" dirty="0" err="1"/>
              <a:t>Cải</a:t>
            </a:r>
            <a:r>
              <a:rPr lang="en-US" sz="4800" dirty="0"/>
              <a:t> </a:t>
            </a:r>
            <a:r>
              <a:rPr lang="en-US" sz="4800" dirty="0" err="1"/>
              <a:t>thiện</a:t>
            </a:r>
            <a:r>
              <a:rPr lang="en-US" sz="4800" dirty="0"/>
              <a:t> </a:t>
            </a:r>
            <a:r>
              <a:rPr lang="en-US" sz="4800" dirty="0" err="1"/>
              <a:t>khó</a:t>
            </a:r>
            <a:r>
              <a:rPr lang="en-US" sz="4800" dirty="0"/>
              <a:t> </a:t>
            </a:r>
            <a:r>
              <a:rPr lang="en-US" sz="4800" dirty="0" err="1"/>
              <a:t>thở</a:t>
            </a:r>
            <a:r>
              <a:rPr lang="en-US" sz="4800" dirty="0"/>
              <a:t> </a:t>
            </a:r>
            <a:r>
              <a:rPr lang="en-US" sz="4800" dirty="0" err="1"/>
              <a:t>và</a:t>
            </a:r>
            <a:r>
              <a:rPr lang="en-US" sz="4800" dirty="0"/>
              <a:t> </a:t>
            </a:r>
            <a:r>
              <a:rPr lang="en-US" sz="4800" dirty="0" err="1"/>
              <a:t>khả</a:t>
            </a:r>
            <a:r>
              <a:rPr lang="en-US" sz="4800" dirty="0"/>
              <a:t> </a:t>
            </a:r>
            <a:r>
              <a:rPr lang="en-US" sz="4800" dirty="0" err="1"/>
              <a:t>năng</a:t>
            </a:r>
            <a:r>
              <a:rPr lang="en-US" sz="4800" dirty="0"/>
              <a:t> </a:t>
            </a:r>
            <a:r>
              <a:rPr lang="en-US" sz="4800" dirty="0" err="1"/>
              <a:t>gắng</a:t>
            </a:r>
            <a:r>
              <a:rPr lang="en-US" sz="4800" dirty="0"/>
              <a:t> </a:t>
            </a:r>
            <a:r>
              <a:rPr lang="en-US" sz="4800" dirty="0" err="1"/>
              <a:t>sức</a:t>
            </a:r>
            <a:endParaRPr lang="en-US" sz="4800" dirty="0"/>
          </a:p>
        </p:txBody>
      </p:sp>
      <p:sp>
        <p:nvSpPr>
          <p:cNvPr id="4" name="Slide Number Placeholder 3">
            <a:extLst>
              <a:ext uri="{FF2B5EF4-FFF2-40B4-BE49-F238E27FC236}">
                <a16:creationId xmlns:a16="http://schemas.microsoft.com/office/drawing/2014/main" id="{6018CC32-0230-4A6A-998B-D32ED670C7BC}"/>
              </a:ext>
            </a:extLst>
          </p:cNvPr>
          <p:cNvSpPr>
            <a:spLocks noGrp="1"/>
          </p:cNvSpPr>
          <p:nvPr>
            <p:ph type="sldNum" sz="quarter" idx="12"/>
          </p:nvPr>
        </p:nvSpPr>
        <p:spPr/>
        <p:txBody>
          <a:bodyPr/>
          <a:lstStyle/>
          <a:p>
            <a:fld id="{2BD41F85-7A2D-4A26-9E5F-58322BED8CDF}" type="slidenum">
              <a:rPr lang="en-US" smtClean="0"/>
              <a:t>14</a:t>
            </a:fld>
            <a:endParaRPr lang="en-US"/>
          </a:p>
        </p:txBody>
      </p:sp>
    </p:spTree>
    <p:extLst>
      <p:ext uri="{BB962C8B-B14F-4D97-AF65-F5344CB8AC3E}">
        <p14:creationId xmlns:p14="http://schemas.microsoft.com/office/powerpoint/2010/main" val="427790712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07B1FA-0D08-4439-AF76-3478BD1DEC99}"/>
              </a:ext>
            </a:extLst>
          </p:cNvPr>
          <p:cNvSpPr>
            <a:spLocks noGrp="1"/>
          </p:cNvSpPr>
          <p:nvPr>
            <p:ph type="title"/>
          </p:nvPr>
        </p:nvSpPr>
        <p:spPr>
          <a:xfrm>
            <a:off x="472440" y="612833"/>
            <a:ext cx="11247120" cy="332399"/>
          </a:xfrm>
        </p:spPr>
        <p:txBody>
          <a:bodyPr>
            <a:normAutofit fontScale="90000"/>
          </a:bodyPr>
          <a:lstStyle/>
          <a:p>
            <a:r>
              <a:rPr lang="en-US" dirty="0" err="1"/>
              <a:t>Nintedanib</a:t>
            </a:r>
            <a:r>
              <a:rPr lang="en-US" dirty="0"/>
              <a:t>: mechanism of action (2/2)</a:t>
            </a:r>
          </a:p>
        </p:txBody>
      </p:sp>
      <p:sp>
        <p:nvSpPr>
          <p:cNvPr id="384" name="Freeform 383">
            <a:extLst>
              <a:ext uri="{FF2B5EF4-FFF2-40B4-BE49-F238E27FC236}">
                <a16:creationId xmlns:a16="http://schemas.microsoft.com/office/drawing/2014/main" id="{146111C7-639B-C14E-A362-FF42F57849C5}"/>
              </a:ext>
            </a:extLst>
          </p:cNvPr>
          <p:cNvSpPr/>
          <p:nvPr/>
        </p:nvSpPr>
        <p:spPr>
          <a:xfrm>
            <a:off x="5735215" y="2591059"/>
            <a:ext cx="5828522" cy="189225"/>
          </a:xfrm>
          <a:custGeom>
            <a:avLst/>
            <a:gdLst>
              <a:gd name="connsiteX0" fmla="*/ 30034 w 5883438"/>
              <a:gd name="connsiteY0" fmla="*/ 261322 h 268261"/>
              <a:gd name="connsiteX1" fmla="*/ 86018 w 5883438"/>
              <a:gd name="connsiteY1" fmla="*/ 255101 h 268261"/>
              <a:gd name="connsiteX2" fmla="*/ 1466949 w 5883438"/>
              <a:gd name="connsiteY2" fmla="*/ 64 h 268261"/>
              <a:gd name="connsiteX3" fmla="*/ 3557006 w 5883438"/>
              <a:gd name="connsiteY3" fmla="*/ 230219 h 268261"/>
              <a:gd name="connsiteX4" fmla="*/ 5883438 w 5883438"/>
              <a:gd name="connsiteY4" fmla="*/ 217779 h 268261"/>
              <a:gd name="connsiteX0" fmla="*/ 30034 w 5883438"/>
              <a:gd name="connsiteY0" fmla="*/ 261294 h 268233"/>
              <a:gd name="connsiteX1" fmla="*/ 86018 w 5883438"/>
              <a:gd name="connsiteY1" fmla="*/ 255073 h 268233"/>
              <a:gd name="connsiteX2" fmla="*/ 1466949 w 5883438"/>
              <a:gd name="connsiteY2" fmla="*/ 36 h 268233"/>
              <a:gd name="connsiteX3" fmla="*/ 3731177 w 5883438"/>
              <a:gd name="connsiteY3" fmla="*/ 236412 h 268233"/>
              <a:gd name="connsiteX4" fmla="*/ 5883438 w 5883438"/>
              <a:gd name="connsiteY4" fmla="*/ 217751 h 268233"/>
              <a:gd name="connsiteX0" fmla="*/ 112370 w 5965774"/>
              <a:gd name="connsiteY0" fmla="*/ 267512 h 288376"/>
              <a:gd name="connsiteX1" fmla="*/ 168354 w 5965774"/>
              <a:gd name="connsiteY1" fmla="*/ 261291 h 288376"/>
              <a:gd name="connsiteX2" fmla="*/ 1785661 w 5965774"/>
              <a:gd name="connsiteY2" fmla="*/ 34 h 288376"/>
              <a:gd name="connsiteX3" fmla="*/ 3813513 w 5965774"/>
              <a:gd name="connsiteY3" fmla="*/ 242630 h 288376"/>
              <a:gd name="connsiteX4" fmla="*/ 5965774 w 5965774"/>
              <a:gd name="connsiteY4" fmla="*/ 223969 h 288376"/>
              <a:gd name="connsiteX0" fmla="*/ 0 w 5797420"/>
              <a:gd name="connsiteY0" fmla="*/ 261291 h 261291"/>
              <a:gd name="connsiteX1" fmla="*/ 1617307 w 5797420"/>
              <a:gd name="connsiteY1" fmla="*/ 34 h 261291"/>
              <a:gd name="connsiteX2" fmla="*/ 3645159 w 5797420"/>
              <a:gd name="connsiteY2" fmla="*/ 242630 h 261291"/>
              <a:gd name="connsiteX3" fmla="*/ 5797420 w 5797420"/>
              <a:gd name="connsiteY3" fmla="*/ 223969 h 261291"/>
              <a:gd name="connsiteX0" fmla="*/ 0 w 5840963"/>
              <a:gd name="connsiteY0" fmla="*/ 217785 h 254670"/>
              <a:gd name="connsiteX1" fmla="*/ 1660850 w 5840963"/>
              <a:gd name="connsiteY1" fmla="*/ 71 h 254670"/>
              <a:gd name="connsiteX2" fmla="*/ 3688702 w 5840963"/>
              <a:gd name="connsiteY2" fmla="*/ 242667 h 254670"/>
              <a:gd name="connsiteX3" fmla="*/ 5840963 w 5840963"/>
              <a:gd name="connsiteY3" fmla="*/ 224006 h 254670"/>
              <a:gd name="connsiteX0" fmla="*/ 0 w 5840963"/>
              <a:gd name="connsiteY0" fmla="*/ 217774 h 254659"/>
              <a:gd name="connsiteX1" fmla="*/ 1660850 w 5840963"/>
              <a:gd name="connsiteY1" fmla="*/ 60 h 254659"/>
              <a:gd name="connsiteX2" fmla="*/ 3688702 w 5840963"/>
              <a:gd name="connsiteY2" fmla="*/ 242656 h 254659"/>
              <a:gd name="connsiteX3" fmla="*/ 5840963 w 5840963"/>
              <a:gd name="connsiteY3" fmla="*/ 223995 h 254659"/>
              <a:gd name="connsiteX0" fmla="*/ 0 w 5828522"/>
              <a:gd name="connsiteY0" fmla="*/ 217774 h 263636"/>
              <a:gd name="connsiteX1" fmla="*/ 1660850 w 5828522"/>
              <a:gd name="connsiteY1" fmla="*/ 60 h 263636"/>
              <a:gd name="connsiteX2" fmla="*/ 3688702 w 5828522"/>
              <a:gd name="connsiteY2" fmla="*/ 242656 h 263636"/>
              <a:gd name="connsiteX3" fmla="*/ 5828522 w 5828522"/>
              <a:gd name="connsiteY3" fmla="*/ 255097 h 263636"/>
              <a:gd name="connsiteX0" fmla="*/ 0 w 5828522"/>
              <a:gd name="connsiteY0" fmla="*/ 217774 h 256024"/>
              <a:gd name="connsiteX1" fmla="*/ 1660850 w 5828522"/>
              <a:gd name="connsiteY1" fmla="*/ 60 h 256024"/>
              <a:gd name="connsiteX2" fmla="*/ 3688702 w 5828522"/>
              <a:gd name="connsiteY2" fmla="*/ 242656 h 256024"/>
              <a:gd name="connsiteX3" fmla="*/ 5828522 w 5828522"/>
              <a:gd name="connsiteY3" fmla="*/ 230215 h 256024"/>
              <a:gd name="connsiteX0" fmla="*/ 0 w 5828522"/>
              <a:gd name="connsiteY0" fmla="*/ 217714 h 236883"/>
              <a:gd name="connsiteX1" fmla="*/ 1660850 w 5828522"/>
              <a:gd name="connsiteY1" fmla="*/ 0 h 236883"/>
              <a:gd name="connsiteX2" fmla="*/ 3539412 w 5828522"/>
              <a:gd name="connsiteY2" fmla="*/ 217714 h 236883"/>
              <a:gd name="connsiteX3" fmla="*/ 5828522 w 5828522"/>
              <a:gd name="connsiteY3" fmla="*/ 230155 h 236883"/>
              <a:gd name="connsiteX0" fmla="*/ 0 w 5828522"/>
              <a:gd name="connsiteY0" fmla="*/ 154214 h 168818"/>
              <a:gd name="connsiteX1" fmla="*/ 1660850 w 5828522"/>
              <a:gd name="connsiteY1" fmla="*/ 0 h 168818"/>
              <a:gd name="connsiteX2" fmla="*/ 3539412 w 5828522"/>
              <a:gd name="connsiteY2" fmla="*/ 154214 h 168818"/>
              <a:gd name="connsiteX3" fmla="*/ 5828522 w 5828522"/>
              <a:gd name="connsiteY3" fmla="*/ 166655 h 168818"/>
              <a:gd name="connsiteX0" fmla="*/ 0 w 5828522"/>
              <a:gd name="connsiteY0" fmla="*/ 173264 h 189225"/>
              <a:gd name="connsiteX1" fmla="*/ 1660850 w 5828522"/>
              <a:gd name="connsiteY1" fmla="*/ 0 h 189225"/>
              <a:gd name="connsiteX2" fmla="*/ 3539412 w 5828522"/>
              <a:gd name="connsiteY2" fmla="*/ 173264 h 189225"/>
              <a:gd name="connsiteX3" fmla="*/ 5828522 w 5828522"/>
              <a:gd name="connsiteY3" fmla="*/ 185705 h 189225"/>
            </a:gdLst>
            <a:ahLst/>
            <a:cxnLst>
              <a:cxn ang="0">
                <a:pos x="connsiteX0" y="connsiteY0"/>
              </a:cxn>
              <a:cxn ang="0">
                <a:pos x="connsiteX1" y="connsiteY1"/>
              </a:cxn>
              <a:cxn ang="0">
                <a:pos x="connsiteX2" y="connsiteY2"/>
              </a:cxn>
              <a:cxn ang="0">
                <a:pos x="connsiteX3" y="connsiteY3"/>
              </a:cxn>
            </a:cxnLst>
            <a:rect l="l" t="t" r="r" b="b"/>
            <a:pathLst>
              <a:path w="5828522" h="189225">
                <a:moveTo>
                  <a:pt x="0" y="173264"/>
                </a:moveTo>
                <a:cubicBezTo>
                  <a:pt x="272661" y="166007"/>
                  <a:pt x="1070948" y="0"/>
                  <a:pt x="1660850" y="0"/>
                </a:cubicBezTo>
                <a:cubicBezTo>
                  <a:pt x="2250752" y="0"/>
                  <a:pt x="2844800" y="142313"/>
                  <a:pt x="3539412" y="173264"/>
                </a:cubicBezTo>
                <a:cubicBezTo>
                  <a:pt x="4234024" y="204215"/>
                  <a:pt x="5470849" y="179485"/>
                  <a:pt x="5828522" y="185705"/>
                </a:cubicBezTo>
              </a:path>
            </a:pathLst>
          </a:custGeom>
          <a:noFill/>
          <a:ln w="177800">
            <a:solidFill>
              <a:srgbClr val="CBCD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85" name="Oval 384">
            <a:extLst>
              <a:ext uri="{FF2B5EF4-FFF2-40B4-BE49-F238E27FC236}">
                <a16:creationId xmlns:a16="http://schemas.microsoft.com/office/drawing/2014/main" id="{E6D4ED1C-ACE8-7F40-A1CB-D4920A0CA228}"/>
              </a:ext>
            </a:extLst>
          </p:cNvPr>
          <p:cNvSpPr/>
          <p:nvPr/>
        </p:nvSpPr>
        <p:spPr>
          <a:xfrm>
            <a:off x="6670935" y="5010020"/>
            <a:ext cx="2076450" cy="635000"/>
          </a:xfrm>
          <a:prstGeom prst="ellipse">
            <a:avLst/>
          </a:prstGeom>
          <a:solidFill>
            <a:srgbClr val="FFC000">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6" name="Freeform 385">
            <a:extLst>
              <a:ext uri="{FF2B5EF4-FFF2-40B4-BE49-F238E27FC236}">
                <a16:creationId xmlns:a16="http://schemas.microsoft.com/office/drawing/2014/main" id="{7EC334CC-4F35-5944-B90A-66CB724E5DEB}"/>
              </a:ext>
            </a:extLst>
          </p:cNvPr>
          <p:cNvSpPr/>
          <p:nvPr/>
        </p:nvSpPr>
        <p:spPr>
          <a:xfrm>
            <a:off x="7940934" y="2247770"/>
            <a:ext cx="107950" cy="250825"/>
          </a:xfrm>
          <a:custGeom>
            <a:avLst/>
            <a:gdLst>
              <a:gd name="connsiteX0" fmla="*/ 0 w 107950"/>
              <a:gd name="connsiteY0" fmla="*/ 250825 h 250825"/>
              <a:gd name="connsiteX1" fmla="*/ 0 w 107950"/>
              <a:gd name="connsiteY1" fmla="*/ 250825 h 250825"/>
              <a:gd name="connsiteX2" fmla="*/ 12700 w 107950"/>
              <a:gd name="connsiteY2" fmla="*/ 31750 h 250825"/>
              <a:gd name="connsiteX3" fmla="*/ 107950 w 107950"/>
              <a:gd name="connsiteY3" fmla="*/ 0 h 250825"/>
              <a:gd name="connsiteX4" fmla="*/ 104775 w 107950"/>
              <a:gd name="connsiteY4" fmla="*/ 111125 h 25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50" h="250825">
                <a:moveTo>
                  <a:pt x="0" y="250825"/>
                </a:moveTo>
                <a:lnTo>
                  <a:pt x="0" y="250825"/>
                </a:lnTo>
                <a:lnTo>
                  <a:pt x="12700" y="31750"/>
                </a:lnTo>
                <a:lnTo>
                  <a:pt x="107950" y="0"/>
                </a:lnTo>
                <a:cubicBezTo>
                  <a:pt x="106892" y="37042"/>
                  <a:pt x="105833" y="74083"/>
                  <a:pt x="104775" y="111125"/>
                </a:cubicBezTo>
              </a:path>
            </a:pathLst>
          </a:custGeom>
          <a:noFill/>
          <a:ln w="12700">
            <a:solidFill>
              <a:srgbClr val="7F47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87" name="Freeform 386">
            <a:extLst>
              <a:ext uri="{FF2B5EF4-FFF2-40B4-BE49-F238E27FC236}">
                <a16:creationId xmlns:a16="http://schemas.microsoft.com/office/drawing/2014/main" id="{2791FD09-DDCC-1542-80FF-89B7CD6015CE}"/>
              </a:ext>
            </a:extLst>
          </p:cNvPr>
          <p:cNvSpPr/>
          <p:nvPr/>
        </p:nvSpPr>
        <p:spPr>
          <a:xfrm>
            <a:off x="7759959" y="2222370"/>
            <a:ext cx="104775" cy="263525"/>
          </a:xfrm>
          <a:custGeom>
            <a:avLst/>
            <a:gdLst>
              <a:gd name="connsiteX0" fmla="*/ 92075 w 104775"/>
              <a:gd name="connsiteY0" fmla="*/ 263525 h 263525"/>
              <a:gd name="connsiteX1" fmla="*/ 104775 w 104775"/>
              <a:gd name="connsiteY1" fmla="*/ 38100 h 263525"/>
              <a:gd name="connsiteX2" fmla="*/ 9525 w 104775"/>
              <a:gd name="connsiteY2" fmla="*/ 0 h 263525"/>
              <a:gd name="connsiteX3" fmla="*/ 0 w 104775"/>
              <a:gd name="connsiteY3" fmla="*/ 107950 h 263525"/>
            </a:gdLst>
            <a:ahLst/>
            <a:cxnLst>
              <a:cxn ang="0">
                <a:pos x="connsiteX0" y="connsiteY0"/>
              </a:cxn>
              <a:cxn ang="0">
                <a:pos x="connsiteX1" y="connsiteY1"/>
              </a:cxn>
              <a:cxn ang="0">
                <a:pos x="connsiteX2" y="connsiteY2"/>
              </a:cxn>
              <a:cxn ang="0">
                <a:pos x="connsiteX3" y="connsiteY3"/>
              </a:cxn>
            </a:cxnLst>
            <a:rect l="l" t="t" r="r" b="b"/>
            <a:pathLst>
              <a:path w="104775" h="263525">
                <a:moveTo>
                  <a:pt x="92075" y="263525"/>
                </a:moveTo>
                <a:lnTo>
                  <a:pt x="104775" y="38100"/>
                </a:lnTo>
                <a:lnTo>
                  <a:pt x="9525" y="0"/>
                </a:lnTo>
                <a:lnTo>
                  <a:pt x="0" y="107950"/>
                </a:lnTo>
              </a:path>
            </a:pathLst>
          </a:custGeom>
          <a:noFill/>
          <a:ln w="12700">
            <a:solidFill>
              <a:srgbClr val="7F47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388" name="Group 387">
            <a:extLst>
              <a:ext uri="{FF2B5EF4-FFF2-40B4-BE49-F238E27FC236}">
                <a16:creationId xmlns:a16="http://schemas.microsoft.com/office/drawing/2014/main" id="{D495AD53-0499-0C4F-8F5A-898D48DFE07E}"/>
              </a:ext>
            </a:extLst>
          </p:cNvPr>
          <p:cNvGrpSpPr/>
          <p:nvPr/>
        </p:nvGrpSpPr>
        <p:grpSpPr>
          <a:xfrm>
            <a:off x="6369126" y="2194876"/>
            <a:ext cx="184333" cy="383093"/>
            <a:chOff x="3638367" y="2493456"/>
            <a:chExt cx="184333" cy="383093"/>
          </a:xfrm>
        </p:grpSpPr>
        <p:sp>
          <p:nvSpPr>
            <p:cNvPr id="389" name="Block Arc 388">
              <a:extLst>
                <a:ext uri="{FF2B5EF4-FFF2-40B4-BE49-F238E27FC236}">
                  <a16:creationId xmlns:a16="http://schemas.microsoft.com/office/drawing/2014/main" id="{68716EE5-7D10-FF4C-9C40-65A6595BC950}"/>
                </a:ext>
              </a:extLst>
            </p:cNvPr>
            <p:cNvSpPr/>
            <p:nvPr/>
          </p:nvSpPr>
          <p:spPr>
            <a:xfrm rot="15570682">
              <a:off x="3692525" y="2687637"/>
              <a:ext cx="115888" cy="144462"/>
            </a:xfrm>
            <a:prstGeom prst="blockArc">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90" name="Block Arc 389">
              <a:extLst>
                <a:ext uri="{FF2B5EF4-FFF2-40B4-BE49-F238E27FC236}">
                  <a16:creationId xmlns:a16="http://schemas.microsoft.com/office/drawing/2014/main" id="{FD6C327C-9D9F-D743-BF07-85CA2F46383A}"/>
                </a:ext>
              </a:extLst>
            </p:cNvPr>
            <p:cNvSpPr/>
            <p:nvPr/>
          </p:nvSpPr>
          <p:spPr>
            <a:xfrm rot="15570682">
              <a:off x="3652654" y="2506143"/>
              <a:ext cx="115888" cy="144462"/>
            </a:xfrm>
            <a:prstGeom prst="blockArc">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91" name="Block Arc 390">
              <a:extLst>
                <a:ext uri="{FF2B5EF4-FFF2-40B4-BE49-F238E27FC236}">
                  <a16:creationId xmlns:a16="http://schemas.microsoft.com/office/drawing/2014/main" id="{E08AFC1D-9E2A-AE4B-8C7D-198DC546800B}"/>
                </a:ext>
              </a:extLst>
            </p:cNvPr>
            <p:cNvSpPr/>
            <p:nvPr/>
          </p:nvSpPr>
          <p:spPr>
            <a:xfrm rot="15570682">
              <a:off x="3671703" y="2591868"/>
              <a:ext cx="115888" cy="144462"/>
            </a:xfrm>
            <a:prstGeom prst="blockArc">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92" name="Rectangle 391">
              <a:extLst>
                <a:ext uri="{FF2B5EF4-FFF2-40B4-BE49-F238E27FC236}">
                  <a16:creationId xmlns:a16="http://schemas.microsoft.com/office/drawing/2014/main" id="{2D5BD5B2-4347-8049-BC3D-86182EA6B9DD}"/>
                </a:ext>
              </a:extLst>
            </p:cNvPr>
            <p:cNvSpPr/>
            <p:nvPr/>
          </p:nvSpPr>
          <p:spPr>
            <a:xfrm rot="20823437">
              <a:off x="3745231" y="2797174"/>
              <a:ext cx="27432" cy="79375"/>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93" name="Rectangle 392">
              <a:extLst>
                <a:ext uri="{FF2B5EF4-FFF2-40B4-BE49-F238E27FC236}">
                  <a16:creationId xmlns:a16="http://schemas.microsoft.com/office/drawing/2014/main" id="{28889E76-2928-6E48-BDBD-93E0692DC2FC}"/>
                </a:ext>
              </a:extLst>
            </p:cNvPr>
            <p:cNvSpPr/>
            <p:nvPr/>
          </p:nvSpPr>
          <p:spPr>
            <a:xfrm rot="20823437" flipH="1">
              <a:off x="3672976" y="2493456"/>
              <a:ext cx="27432" cy="45719"/>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94" name="Group 393">
            <a:extLst>
              <a:ext uri="{FF2B5EF4-FFF2-40B4-BE49-F238E27FC236}">
                <a16:creationId xmlns:a16="http://schemas.microsoft.com/office/drawing/2014/main" id="{60FC9430-FAE6-524B-BEC7-B37C06230279}"/>
              </a:ext>
            </a:extLst>
          </p:cNvPr>
          <p:cNvGrpSpPr/>
          <p:nvPr/>
        </p:nvGrpSpPr>
        <p:grpSpPr>
          <a:xfrm rot="20560093" flipH="1">
            <a:off x="6521709" y="2175827"/>
            <a:ext cx="184334" cy="383092"/>
            <a:chOff x="3638367" y="2493457"/>
            <a:chExt cx="184334" cy="383092"/>
          </a:xfrm>
        </p:grpSpPr>
        <p:sp>
          <p:nvSpPr>
            <p:cNvPr id="395" name="Block Arc 394">
              <a:extLst>
                <a:ext uri="{FF2B5EF4-FFF2-40B4-BE49-F238E27FC236}">
                  <a16:creationId xmlns:a16="http://schemas.microsoft.com/office/drawing/2014/main" id="{3E5AC900-0E81-9549-8C0E-C30E348FD96B}"/>
                </a:ext>
              </a:extLst>
            </p:cNvPr>
            <p:cNvSpPr/>
            <p:nvPr/>
          </p:nvSpPr>
          <p:spPr>
            <a:xfrm rot="15570682">
              <a:off x="3692526" y="2687638"/>
              <a:ext cx="115888" cy="144462"/>
            </a:xfrm>
            <a:prstGeom prst="blockArc">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96" name="Block Arc 395">
              <a:extLst>
                <a:ext uri="{FF2B5EF4-FFF2-40B4-BE49-F238E27FC236}">
                  <a16:creationId xmlns:a16="http://schemas.microsoft.com/office/drawing/2014/main" id="{66F2F8F5-A271-8644-A103-8C00CC6ED6ED}"/>
                </a:ext>
              </a:extLst>
            </p:cNvPr>
            <p:cNvSpPr/>
            <p:nvPr/>
          </p:nvSpPr>
          <p:spPr>
            <a:xfrm rot="15570682">
              <a:off x="3652654" y="2506144"/>
              <a:ext cx="115888" cy="144462"/>
            </a:xfrm>
            <a:prstGeom prst="blockArc">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97" name="Block Arc 396">
              <a:extLst>
                <a:ext uri="{FF2B5EF4-FFF2-40B4-BE49-F238E27FC236}">
                  <a16:creationId xmlns:a16="http://schemas.microsoft.com/office/drawing/2014/main" id="{BD2C021E-4577-5A4A-A322-320C546A6A8B}"/>
                </a:ext>
              </a:extLst>
            </p:cNvPr>
            <p:cNvSpPr/>
            <p:nvPr/>
          </p:nvSpPr>
          <p:spPr>
            <a:xfrm rot="15570682">
              <a:off x="3671703" y="2591869"/>
              <a:ext cx="115888" cy="144462"/>
            </a:xfrm>
            <a:prstGeom prst="blockArc">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98" name="Rectangle 397">
              <a:extLst>
                <a:ext uri="{FF2B5EF4-FFF2-40B4-BE49-F238E27FC236}">
                  <a16:creationId xmlns:a16="http://schemas.microsoft.com/office/drawing/2014/main" id="{1A57118B-6B3C-DF41-BF83-DCC6383CA27E}"/>
                </a:ext>
              </a:extLst>
            </p:cNvPr>
            <p:cNvSpPr/>
            <p:nvPr/>
          </p:nvSpPr>
          <p:spPr>
            <a:xfrm rot="20823437">
              <a:off x="3745231" y="2797174"/>
              <a:ext cx="27432" cy="79375"/>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99" name="Rectangle 398">
              <a:extLst>
                <a:ext uri="{FF2B5EF4-FFF2-40B4-BE49-F238E27FC236}">
                  <a16:creationId xmlns:a16="http://schemas.microsoft.com/office/drawing/2014/main" id="{3AE548E5-FCEA-2C43-89CD-7F8D0F9D6904}"/>
                </a:ext>
              </a:extLst>
            </p:cNvPr>
            <p:cNvSpPr/>
            <p:nvPr/>
          </p:nvSpPr>
          <p:spPr>
            <a:xfrm rot="20823437" flipH="1">
              <a:off x="3672976" y="2493457"/>
              <a:ext cx="27432" cy="45719"/>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00" name="TextBox 399">
            <a:extLst>
              <a:ext uri="{FF2B5EF4-FFF2-40B4-BE49-F238E27FC236}">
                <a16:creationId xmlns:a16="http://schemas.microsoft.com/office/drawing/2014/main" id="{0DC5D6AF-E9FF-FC47-B743-1D266CE539C6}"/>
              </a:ext>
            </a:extLst>
          </p:cNvPr>
          <p:cNvSpPr txBox="1"/>
          <p:nvPr/>
        </p:nvSpPr>
        <p:spPr>
          <a:xfrm>
            <a:off x="10268209" y="3206620"/>
            <a:ext cx="276224" cy="196850"/>
          </a:xfrm>
          <a:prstGeom prst="ellipse">
            <a:avLst/>
          </a:prstGeom>
          <a:solidFill>
            <a:srgbClr val="FFC000">
              <a:alpha val="25000"/>
            </a:srgbClr>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rial"/>
                <a:ea typeface="+mn-ea"/>
                <a:cs typeface="+mn-cs"/>
              </a:rPr>
              <a:t>PI3K</a:t>
            </a:r>
          </a:p>
        </p:txBody>
      </p:sp>
      <p:sp>
        <p:nvSpPr>
          <p:cNvPr id="401" name="TextBox 400">
            <a:extLst>
              <a:ext uri="{FF2B5EF4-FFF2-40B4-BE49-F238E27FC236}">
                <a16:creationId xmlns:a16="http://schemas.microsoft.com/office/drawing/2014/main" id="{D444AA80-13FC-5245-9C85-ABF0B6158C63}"/>
              </a:ext>
            </a:extLst>
          </p:cNvPr>
          <p:cNvSpPr txBox="1"/>
          <p:nvPr/>
        </p:nvSpPr>
        <p:spPr>
          <a:xfrm>
            <a:off x="8001259" y="3092320"/>
            <a:ext cx="276224" cy="196850"/>
          </a:xfrm>
          <a:prstGeom prst="ellipse">
            <a:avLst/>
          </a:prstGeom>
          <a:solidFill>
            <a:srgbClr val="FFC000">
              <a:alpha val="25000"/>
            </a:srgbClr>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rial"/>
                <a:ea typeface="+mn-ea"/>
                <a:cs typeface="+mn-cs"/>
              </a:rPr>
              <a:t>PI3K</a:t>
            </a:r>
          </a:p>
        </p:txBody>
      </p:sp>
      <p:sp>
        <p:nvSpPr>
          <p:cNvPr id="402" name="TextBox 401">
            <a:extLst>
              <a:ext uri="{FF2B5EF4-FFF2-40B4-BE49-F238E27FC236}">
                <a16:creationId xmlns:a16="http://schemas.microsoft.com/office/drawing/2014/main" id="{DB6FEACD-70EA-D543-872D-0ADBACE7F25C}"/>
              </a:ext>
            </a:extLst>
          </p:cNvPr>
          <p:cNvSpPr txBox="1"/>
          <p:nvPr/>
        </p:nvSpPr>
        <p:spPr>
          <a:xfrm>
            <a:off x="7105910" y="4657594"/>
            <a:ext cx="276224" cy="257175"/>
          </a:xfrm>
          <a:prstGeom prst="ellipse">
            <a:avLst/>
          </a:prstGeom>
          <a:solidFill>
            <a:srgbClr val="6699CC">
              <a:alpha val="25000"/>
            </a:srgbClr>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a:ea typeface="+mn-ea"/>
                <a:cs typeface="+mn-cs"/>
              </a:rPr>
              <a:t>ERK</a:t>
            </a:r>
          </a:p>
        </p:txBody>
      </p:sp>
      <p:sp>
        <p:nvSpPr>
          <p:cNvPr id="403" name="TextBox 402">
            <a:extLst>
              <a:ext uri="{FF2B5EF4-FFF2-40B4-BE49-F238E27FC236}">
                <a16:creationId xmlns:a16="http://schemas.microsoft.com/office/drawing/2014/main" id="{5F3F7F79-19C5-0942-B34F-46DC329C02DB}"/>
              </a:ext>
            </a:extLst>
          </p:cNvPr>
          <p:cNvSpPr txBox="1"/>
          <p:nvPr/>
        </p:nvSpPr>
        <p:spPr>
          <a:xfrm>
            <a:off x="7604384" y="4657594"/>
            <a:ext cx="276224" cy="257175"/>
          </a:xfrm>
          <a:prstGeom prst="ellipse">
            <a:avLst/>
          </a:prstGeom>
          <a:solidFill>
            <a:srgbClr val="6699CC">
              <a:alpha val="25000"/>
            </a:srgbClr>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a:ea typeface="+mn-ea"/>
                <a:cs typeface="+mn-cs"/>
              </a:rPr>
              <a:t>Akt</a:t>
            </a:r>
          </a:p>
        </p:txBody>
      </p:sp>
      <p:sp>
        <p:nvSpPr>
          <p:cNvPr id="404" name="TextBox 403">
            <a:extLst>
              <a:ext uri="{FF2B5EF4-FFF2-40B4-BE49-F238E27FC236}">
                <a16:creationId xmlns:a16="http://schemas.microsoft.com/office/drawing/2014/main" id="{CD8A6A92-8779-754F-8BD4-224637128065}"/>
              </a:ext>
            </a:extLst>
          </p:cNvPr>
          <p:cNvSpPr txBox="1"/>
          <p:nvPr/>
        </p:nvSpPr>
        <p:spPr>
          <a:xfrm>
            <a:off x="6997959" y="4159120"/>
            <a:ext cx="492126" cy="304800"/>
          </a:xfrm>
          <a:prstGeom prst="ellipse">
            <a:avLst/>
          </a:prstGeom>
          <a:solidFill>
            <a:srgbClr val="3973AC">
              <a:alpha val="25000"/>
            </a:srgbClr>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a:ea typeface="+mn-ea"/>
                <a:cs typeface="+mn-cs"/>
              </a:rPr>
              <a:t>MEK 1/2</a:t>
            </a:r>
          </a:p>
        </p:txBody>
      </p:sp>
      <p:sp>
        <p:nvSpPr>
          <p:cNvPr id="405" name="TextBox 404">
            <a:extLst>
              <a:ext uri="{FF2B5EF4-FFF2-40B4-BE49-F238E27FC236}">
                <a16:creationId xmlns:a16="http://schemas.microsoft.com/office/drawing/2014/main" id="{C9376197-85D9-CF43-8453-8CC658E78D53}"/>
              </a:ext>
            </a:extLst>
          </p:cNvPr>
          <p:cNvSpPr txBox="1"/>
          <p:nvPr/>
        </p:nvSpPr>
        <p:spPr>
          <a:xfrm>
            <a:off x="10893684" y="2946270"/>
            <a:ext cx="314325" cy="215900"/>
          </a:xfrm>
          <a:prstGeom prst="ellipse">
            <a:avLst/>
          </a:prstGeom>
          <a:solidFill>
            <a:srgbClr val="0099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a:ea typeface="+mn-ea"/>
                <a:cs typeface="+mn-cs"/>
              </a:rPr>
              <a:t>Src</a:t>
            </a:r>
          </a:p>
        </p:txBody>
      </p:sp>
      <p:sp>
        <p:nvSpPr>
          <p:cNvPr id="406" name="TextBox 405">
            <a:extLst>
              <a:ext uri="{FF2B5EF4-FFF2-40B4-BE49-F238E27FC236}">
                <a16:creationId xmlns:a16="http://schemas.microsoft.com/office/drawing/2014/main" id="{BBE3E54C-AF37-7E4D-89A4-F093D443FC85}"/>
              </a:ext>
            </a:extLst>
          </p:cNvPr>
          <p:cNvSpPr txBox="1"/>
          <p:nvPr/>
        </p:nvSpPr>
        <p:spPr>
          <a:xfrm>
            <a:off x="6153408" y="3092320"/>
            <a:ext cx="314325" cy="215900"/>
          </a:xfrm>
          <a:prstGeom prst="ellipse">
            <a:avLst/>
          </a:prstGeom>
          <a:solidFill>
            <a:srgbClr val="0099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a:ea typeface="+mn-ea"/>
                <a:cs typeface="+mn-cs"/>
              </a:rPr>
              <a:t>Src</a:t>
            </a:r>
          </a:p>
        </p:txBody>
      </p:sp>
      <p:sp>
        <p:nvSpPr>
          <p:cNvPr id="407" name="TextBox 406">
            <a:extLst>
              <a:ext uri="{FF2B5EF4-FFF2-40B4-BE49-F238E27FC236}">
                <a16:creationId xmlns:a16="http://schemas.microsoft.com/office/drawing/2014/main" id="{3769A46E-2060-7846-A7E9-1C59C481110F}"/>
              </a:ext>
            </a:extLst>
          </p:cNvPr>
          <p:cNvSpPr txBox="1"/>
          <p:nvPr/>
        </p:nvSpPr>
        <p:spPr>
          <a:xfrm>
            <a:off x="5660571" y="1561322"/>
            <a:ext cx="2258632"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alpha val="25000"/>
                  </a:prstClr>
                </a:solidFill>
                <a:effectLst/>
                <a:uLnTx/>
                <a:uFillTx/>
                <a:latin typeface="Arial"/>
                <a:ea typeface="+mn-ea"/>
                <a:cs typeface="+mn-cs"/>
              </a:rPr>
              <a:t>Fibrosis (fibroblasts and myofibroblasts)</a:t>
            </a:r>
          </a:p>
        </p:txBody>
      </p:sp>
      <p:sp>
        <p:nvSpPr>
          <p:cNvPr id="408" name="TextBox 407">
            <a:extLst>
              <a:ext uri="{FF2B5EF4-FFF2-40B4-BE49-F238E27FC236}">
                <a16:creationId xmlns:a16="http://schemas.microsoft.com/office/drawing/2014/main" id="{4AC3176F-E1BA-A448-B079-75A13A272D1C}"/>
              </a:ext>
            </a:extLst>
          </p:cNvPr>
          <p:cNvSpPr txBox="1"/>
          <p:nvPr/>
        </p:nvSpPr>
        <p:spPr>
          <a:xfrm>
            <a:off x="9229530" y="1561322"/>
            <a:ext cx="2332370"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alpha val="25000"/>
                  </a:prstClr>
                </a:solidFill>
                <a:effectLst/>
                <a:uLnTx/>
                <a:uFillTx/>
                <a:latin typeface="Arial"/>
                <a:ea typeface="+mn-ea"/>
                <a:cs typeface="+mn-cs"/>
              </a:rPr>
              <a:t>Angiogenesis (endothelial cells, pericytes</a:t>
            </a:r>
            <a:br>
              <a:rPr kumimoji="0" lang="en-US" sz="1000" b="0" i="0" u="none" strike="noStrike" kern="1200" cap="none" spc="0" normalizeH="0" baseline="0" noProof="0" dirty="0">
                <a:ln>
                  <a:noFill/>
                </a:ln>
                <a:solidFill>
                  <a:prstClr val="black">
                    <a:alpha val="25000"/>
                  </a:prstClr>
                </a:solidFill>
                <a:effectLst/>
                <a:uLnTx/>
                <a:uFillTx/>
                <a:latin typeface="Arial"/>
                <a:ea typeface="+mn-ea"/>
                <a:cs typeface="+mn-cs"/>
              </a:rPr>
            </a:br>
            <a:r>
              <a:rPr kumimoji="0" lang="en-US" sz="1000" b="0" i="0" u="none" strike="noStrike" kern="1200" cap="none" spc="0" normalizeH="0" baseline="0" noProof="0" dirty="0">
                <a:ln>
                  <a:noFill/>
                </a:ln>
                <a:solidFill>
                  <a:prstClr val="black">
                    <a:alpha val="25000"/>
                  </a:prstClr>
                </a:solidFill>
                <a:effectLst/>
                <a:uLnTx/>
                <a:uFillTx/>
                <a:latin typeface="Arial"/>
                <a:ea typeface="+mn-ea"/>
                <a:cs typeface="+mn-cs"/>
              </a:rPr>
              <a:t>and vascular smooth muscle cells)</a:t>
            </a:r>
          </a:p>
        </p:txBody>
      </p:sp>
      <p:sp>
        <p:nvSpPr>
          <p:cNvPr id="409" name="TextBox 408">
            <a:extLst>
              <a:ext uri="{FF2B5EF4-FFF2-40B4-BE49-F238E27FC236}">
                <a16:creationId xmlns:a16="http://schemas.microsoft.com/office/drawing/2014/main" id="{02976130-2949-2843-90DD-180B30A00027}"/>
              </a:ext>
            </a:extLst>
          </p:cNvPr>
          <p:cNvSpPr txBox="1"/>
          <p:nvPr/>
        </p:nvSpPr>
        <p:spPr>
          <a:xfrm>
            <a:off x="8909179" y="5187820"/>
            <a:ext cx="2540760"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alpha val="25000"/>
                  </a:prstClr>
                </a:solidFill>
                <a:effectLst/>
                <a:uLnTx/>
                <a:uFillTx/>
                <a:latin typeface="Arial"/>
                <a:ea typeface="+mn-ea"/>
                <a:cs typeface="+mn-cs"/>
              </a:rPr>
              <a:t>Proliferation, migration, survival of fibroblasts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alpha val="25000"/>
                  </a:prstClr>
                </a:solidFill>
                <a:effectLst/>
                <a:uLnTx/>
                <a:uFillTx/>
                <a:latin typeface="Arial"/>
                <a:ea typeface="+mn-ea"/>
                <a:cs typeface="+mn-cs"/>
              </a:rPr>
              <a:t>and angiogenesis</a:t>
            </a:r>
          </a:p>
        </p:txBody>
      </p:sp>
      <p:sp>
        <p:nvSpPr>
          <p:cNvPr id="410" name="TextBox 409">
            <a:extLst>
              <a:ext uri="{FF2B5EF4-FFF2-40B4-BE49-F238E27FC236}">
                <a16:creationId xmlns:a16="http://schemas.microsoft.com/office/drawing/2014/main" id="{DD60B292-75BF-6147-928D-ACAA2F6E471F}"/>
              </a:ext>
            </a:extLst>
          </p:cNvPr>
          <p:cNvSpPr txBox="1"/>
          <p:nvPr/>
        </p:nvSpPr>
        <p:spPr>
          <a:xfrm>
            <a:off x="5850293" y="4957665"/>
            <a:ext cx="461665"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alpha val="25000"/>
                  </a:prstClr>
                </a:solidFill>
                <a:effectLst/>
                <a:uLnTx/>
                <a:uFillTx/>
                <a:latin typeface="Arial"/>
                <a:ea typeface="+mn-ea"/>
                <a:cs typeface="+mn-cs"/>
              </a:rPr>
              <a:t>Nucleus</a:t>
            </a:r>
          </a:p>
        </p:txBody>
      </p:sp>
      <p:sp>
        <p:nvSpPr>
          <p:cNvPr id="411" name="TextBox 410">
            <a:extLst>
              <a:ext uri="{FF2B5EF4-FFF2-40B4-BE49-F238E27FC236}">
                <a16:creationId xmlns:a16="http://schemas.microsoft.com/office/drawing/2014/main" id="{F4184237-4837-7545-89C2-582349D6589D}"/>
              </a:ext>
            </a:extLst>
          </p:cNvPr>
          <p:cNvSpPr txBox="1"/>
          <p:nvPr/>
        </p:nvSpPr>
        <p:spPr>
          <a:xfrm>
            <a:off x="5624804" y="2113384"/>
            <a:ext cx="256480"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FGF</a:t>
            </a:r>
          </a:p>
        </p:txBody>
      </p:sp>
      <p:sp>
        <p:nvSpPr>
          <p:cNvPr id="412" name="TextBox 411">
            <a:extLst>
              <a:ext uri="{FF2B5EF4-FFF2-40B4-BE49-F238E27FC236}">
                <a16:creationId xmlns:a16="http://schemas.microsoft.com/office/drawing/2014/main" id="{7DE1B212-17AC-934E-B5C2-0CEDC7C465EB}"/>
              </a:ext>
            </a:extLst>
          </p:cNvPr>
          <p:cNvSpPr txBox="1"/>
          <p:nvPr/>
        </p:nvSpPr>
        <p:spPr>
          <a:xfrm>
            <a:off x="6321489" y="1965649"/>
            <a:ext cx="349455"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FGFR</a:t>
            </a:r>
          </a:p>
        </p:txBody>
      </p:sp>
      <p:sp>
        <p:nvSpPr>
          <p:cNvPr id="413" name="TextBox 412">
            <a:extLst>
              <a:ext uri="{FF2B5EF4-FFF2-40B4-BE49-F238E27FC236}">
                <a16:creationId xmlns:a16="http://schemas.microsoft.com/office/drawing/2014/main" id="{8CED3C1E-C5B1-E541-9FF4-64FB75AA563A}"/>
              </a:ext>
            </a:extLst>
          </p:cNvPr>
          <p:cNvSpPr txBox="1"/>
          <p:nvPr/>
        </p:nvSpPr>
        <p:spPr>
          <a:xfrm>
            <a:off x="7232779" y="1841240"/>
            <a:ext cx="355867"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PDGF</a:t>
            </a:r>
          </a:p>
        </p:txBody>
      </p:sp>
      <p:sp>
        <p:nvSpPr>
          <p:cNvPr id="414" name="TextBox 413">
            <a:extLst>
              <a:ext uri="{FF2B5EF4-FFF2-40B4-BE49-F238E27FC236}">
                <a16:creationId xmlns:a16="http://schemas.microsoft.com/office/drawing/2014/main" id="{279B8BC0-1A55-A248-9E89-45B83A5F770C}"/>
              </a:ext>
            </a:extLst>
          </p:cNvPr>
          <p:cNvSpPr txBox="1"/>
          <p:nvPr/>
        </p:nvSpPr>
        <p:spPr>
          <a:xfrm>
            <a:off x="8172061" y="2290665"/>
            <a:ext cx="44884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PDGFR</a:t>
            </a:r>
          </a:p>
        </p:txBody>
      </p:sp>
      <p:sp>
        <p:nvSpPr>
          <p:cNvPr id="415" name="TextBox 414">
            <a:extLst>
              <a:ext uri="{FF2B5EF4-FFF2-40B4-BE49-F238E27FC236}">
                <a16:creationId xmlns:a16="http://schemas.microsoft.com/office/drawing/2014/main" id="{0F854994-9ACA-D343-B379-3CFB25110E39}"/>
              </a:ext>
            </a:extLst>
          </p:cNvPr>
          <p:cNvSpPr txBox="1"/>
          <p:nvPr/>
        </p:nvSpPr>
        <p:spPr>
          <a:xfrm>
            <a:off x="9803363" y="2128934"/>
            <a:ext cx="347852"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VEGF</a:t>
            </a:r>
          </a:p>
        </p:txBody>
      </p:sp>
      <p:sp>
        <p:nvSpPr>
          <p:cNvPr id="416" name="TextBox 415">
            <a:extLst>
              <a:ext uri="{FF2B5EF4-FFF2-40B4-BE49-F238E27FC236}">
                <a16:creationId xmlns:a16="http://schemas.microsoft.com/office/drawing/2014/main" id="{D91E2024-A6C8-CD40-9C2C-BCF69DE735D5}"/>
              </a:ext>
            </a:extLst>
          </p:cNvPr>
          <p:cNvSpPr txBox="1"/>
          <p:nvPr/>
        </p:nvSpPr>
        <p:spPr>
          <a:xfrm>
            <a:off x="10097278" y="2481942"/>
            <a:ext cx="44082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VEGFR</a:t>
            </a:r>
          </a:p>
        </p:txBody>
      </p:sp>
      <p:sp>
        <p:nvSpPr>
          <p:cNvPr id="417" name="Oval 416">
            <a:extLst>
              <a:ext uri="{FF2B5EF4-FFF2-40B4-BE49-F238E27FC236}">
                <a16:creationId xmlns:a16="http://schemas.microsoft.com/office/drawing/2014/main" id="{79E3729C-1C69-B445-A2C8-C7C30A757C7A}"/>
              </a:ext>
            </a:extLst>
          </p:cNvPr>
          <p:cNvSpPr/>
          <p:nvPr/>
        </p:nvSpPr>
        <p:spPr>
          <a:xfrm>
            <a:off x="6035934" y="2352545"/>
            <a:ext cx="98425" cy="98425"/>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8" name="Oval 417">
            <a:extLst>
              <a:ext uri="{FF2B5EF4-FFF2-40B4-BE49-F238E27FC236}">
                <a16:creationId xmlns:a16="http://schemas.microsoft.com/office/drawing/2014/main" id="{F67BA7E5-C0A4-4E42-9B5C-F0C6086E2C66}"/>
              </a:ext>
            </a:extLst>
          </p:cNvPr>
          <p:cNvSpPr/>
          <p:nvPr/>
        </p:nvSpPr>
        <p:spPr>
          <a:xfrm>
            <a:off x="6188334" y="2187445"/>
            <a:ext cx="98425" cy="98425"/>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9" name="Oval 418">
            <a:extLst>
              <a:ext uri="{FF2B5EF4-FFF2-40B4-BE49-F238E27FC236}">
                <a16:creationId xmlns:a16="http://schemas.microsoft.com/office/drawing/2014/main" id="{6B92EE6D-9B13-B64A-9FFE-DEFF014E4906}"/>
              </a:ext>
            </a:extLst>
          </p:cNvPr>
          <p:cNvSpPr/>
          <p:nvPr/>
        </p:nvSpPr>
        <p:spPr>
          <a:xfrm>
            <a:off x="6308984" y="2308095"/>
            <a:ext cx="98425" cy="98425"/>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0" name="Oval 419">
            <a:extLst>
              <a:ext uri="{FF2B5EF4-FFF2-40B4-BE49-F238E27FC236}">
                <a16:creationId xmlns:a16="http://schemas.microsoft.com/office/drawing/2014/main" id="{8EEFC55A-2596-5D4D-B5F4-E5AE8EA7AE40}"/>
              </a:ext>
            </a:extLst>
          </p:cNvPr>
          <p:cNvSpPr/>
          <p:nvPr/>
        </p:nvSpPr>
        <p:spPr>
          <a:xfrm>
            <a:off x="6074034" y="2009645"/>
            <a:ext cx="98425" cy="98425"/>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1" name="Oval 420">
            <a:extLst>
              <a:ext uri="{FF2B5EF4-FFF2-40B4-BE49-F238E27FC236}">
                <a16:creationId xmlns:a16="http://schemas.microsoft.com/office/drawing/2014/main" id="{9BB02569-9DB7-3A43-820A-7B76CDEDA65D}"/>
              </a:ext>
            </a:extLst>
          </p:cNvPr>
          <p:cNvSpPr/>
          <p:nvPr/>
        </p:nvSpPr>
        <p:spPr>
          <a:xfrm>
            <a:off x="6648709" y="2266820"/>
            <a:ext cx="98425" cy="98425"/>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2" name="Oval 421">
            <a:extLst>
              <a:ext uri="{FF2B5EF4-FFF2-40B4-BE49-F238E27FC236}">
                <a16:creationId xmlns:a16="http://schemas.microsoft.com/office/drawing/2014/main" id="{875E0190-5CE9-634D-BFE7-3A41691D77A8}"/>
              </a:ext>
            </a:extLst>
          </p:cNvPr>
          <p:cNvSpPr/>
          <p:nvPr/>
        </p:nvSpPr>
        <p:spPr>
          <a:xfrm>
            <a:off x="6855084" y="2171570"/>
            <a:ext cx="98425" cy="98425"/>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3" name="Oval 422">
            <a:extLst>
              <a:ext uri="{FF2B5EF4-FFF2-40B4-BE49-F238E27FC236}">
                <a16:creationId xmlns:a16="http://schemas.microsoft.com/office/drawing/2014/main" id="{624A8C24-A30A-F546-8216-AED9110FB7ED}"/>
              </a:ext>
            </a:extLst>
          </p:cNvPr>
          <p:cNvSpPr/>
          <p:nvPr/>
        </p:nvSpPr>
        <p:spPr>
          <a:xfrm>
            <a:off x="7471034" y="2184270"/>
            <a:ext cx="98425" cy="98425"/>
          </a:xfrm>
          <a:prstGeom prst="ellipse">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4" name="Oval 423">
            <a:extLst>
              <a:ext uri="{FF2B5EF4-FFF2-40B4-BE49-F238E27FC236}">
                <a16:creationId xmlns:a16="http://schemas.microsoft.com/office/drawing/2014/main" id="{E01CBF30-4F80-5A4E-8532-F593E2422EFB}"/>
              </a:ext>
            </a:extLst>
          </p:cNvPr>
          <p:cNvSpPr/>
          <p:nvPr/>
        </p:nvSpPr>
        <p:spPr>
          <a:xfrm>
            <a:off x="7731384" y="1990595"/>
            <a:ext cx="98425" cy="98425"/>
          </a:xfrm>
          <a:prstGeom prst="ellipse">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5" name="Oval 424">
            <a:extLst>
              <a:ext uri="{FF2B5EF4-FFF2-40B4-BE49-F238E27FC236}">
                <a16:creationId xmlns:a16="http://schemas.microsoft.com/office/drawing/2014/main" id="{6FFE6FBB-B4D6-2D4F-99D4-3A5C94CA5647}"/>
              </a:ext>
            </a:extLst>
          </p:cNvPr>
          <p:cNvSpPr/>
          <p:nvPr/>
        </p:nvSpPr>
        <p:spPr>
          <a:xfrm>
            <a:off x="7899659" y="2162045"/>
            <a:ext cx="98425" cy="98425"/>
          </a:xfrm>
          <a:prstGeom prst="ellipse">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6" name="Oval 425">
            <a:extLst>
              <a:ext uri="{FF2B5EF4-FFF2-40B4-BE49-F238E27FC236}">
                <a16:creationId xmlns:a16="http://schemas.microsoft.com/office/drawing/2014/main" id="{8AF500CC-E2A9-E64B-A0EB-35640ADC604F}"/>
              </a:ext>
            </a:extLst>
          </p:cNvPr>
          <p:cNvSpPr/>
          <p:nvPr/>
        </p:nvSpPr>
        <p:spPr>
          <a:xfrm>
            <a:off x="10474584" y="2155695"/>
            <a:ext cx="98425" cy="98425"/>
          </a:xfrm>
          <a:prstGeom prst="ellipse">
            <a:avLst/>
          </a:prstGeom>
          <a:solidFill>
            <a:srgbClr val="3973A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7" name="Oval 426">
            <a:extLst>
              <a:ext uri="{FF2B5EF4-FFF2-40B4-BE49-F238E27FC236}">
                <a16:creationId xmlns:a16="http://schemas.microsoft.com/office/drawing/2014/main" id="{9A867CFC-66A1-4348-99C5-3A444DF001CC}"/>
              </a:ext>
            </a:extLst>
          </p:cNvPr>
          <p:cNvSpPr/>
          <p:nvPr/>
        </p:nvSpPr>
        <p:spPr>
          <a:xfrm>
            <a:off x="10217409" y="2285870"/>
            <a:ext cx="98425" cy="98425"/>
          </a:xfrm>
          <a:prstGeom prst="ellipse">
            <a:avLst/>
          </a:prstGeom>
          <a:solidFill>
            <a:srgbClr val="3973A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8" name="Oval 427">
            <a:extLst>
              <a:ext uri="{FF2B5EF4-FFF2-40B4-BE49-F238E27FC236}">
                <a16:creationId xmlns:a16="http://schemas.microsoft.com/office/drawing/2014/main" id="{C7D98338-F02F-A845-9776-399B1DA2565E}"/>
              </a:ext>
            </a:extLst>
          </p:cNvPr>
          <p:cNvSpPr/>
          <p:nvPr/>
        </p:nvSpPr>
        <p:spPr>
          <a:xfrm>
            <a:off x="10646034" y="2438270"/>
            <a:ext cx="98425" cy="98425"/>
          </a:xfrm>
          <a:prstGeom prst="ellipse">
            <a:avLst/>
          </a:prstGeom>
          <a:solidFill>
            <a:srgbClr val="3973A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9" name="Oval 428">
            <a:extLst>
              <a:ext uri="{FF2B5EF4-FFF2-40B4-BE49-F238E27FC236}">
                <a16:creationId xmlns:a16="http://schemas.microsoft.com/office/drawing/2014/main" id="{5D4E3B7E-8EB3-A24D-9993-5AC33CD1B5A3}"/>
              </a:ext>
            </a:extLst>
          </p:cNvPr>
          <p:cNvSpPr/>
          <p:nvPr/>
        </p:nvSpPr>
        <p:spPr>
          <a:xfrm>
            <a:off x="10728584" y="2193795"/>
            <a:ext cx="98425" cy="98425"/>
          </a:xfrm>
          <a:prstGeom prst="ellipse">
            <a:avLst/>
          </a:prstGeom>
          <a:solidFill>
            <a:srgbClr val="3973A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0" name="Oval 429">
            <a:extLst>
              <a:ext uri="{FF2B5EF4-FFF2-40B4-BE49-F238E27FC236}">
                <a16:creationId xmlns:a16="http://schemas.microsoft.com/office/drawing/2014/main" id="{9A394479-056A-CC4F-A6BA-EA78D0768A44}"/>
              </a:ext>
            </a:extLst>
          </p:cNvPr>
          <p:cNvSpPr/>
          <p:nvPr/>
        </p:nvSpPr>
        <p:spPr>
          <a:xfrm>
            <a:off x="10957184" y="2400170"/>
            <a:ext cx="98425" cy="98425"/>
          </a:xfrm>
          <a:prstGeom prst="ellipse">
            <a:avLst/>
          </a:prstGeom>
          <a:solidFill>
            <a:srgbClr val="3973A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1" name="TextBox 430">
            <a:extLst>
              <a:ext uri="{FF2B5EF4-FFF2-40B4-BE49-F238E27FC236}">
                <a16:creationId xmlns:a16="http://schemas.microsoft.com/office/drawing/2014/main" id="{01B6031E-85C9-4F45-B176-CBA7BE645B0A}"/>
              </a:ext>
            </a:extLst>
          </p:cNvPr>
          <p:cNvSpPr txBox="1"/>
          <p:nvPr/>
        </p:nvSpPr>
        <p:spPr>
          <a:xfrm>
            <a:off x="6375659" y="2733545"/>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32" name="TextBox 431">
            <a:extLst>
              <a:ext uri="{FF2B5EF4-FFF2-40B4-BE49-F238E27FC236}">
                <a16:creationId xmlns:a16="http://schemas.microsoft.com/office/drawing/2014/main" id="{B4932239-7ED3-0F47-B15E-2110641A86BA}"/>
              </a:ext>
            </a:extLst>
          </p:cNvPr>
          <p:cNvSpPr txBox="1"/>
          <p:nvPr/>
        </p:nvSpPr>
        <p:spPr>
          <a:xfrm>
            <a:off x="6391534" y="2835145"/>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33" name="TextBox 432">
            <a:extLst>
              <a:ext uri="{FF2B5EF4-FFF2-40B4-BE49-F238E27FC236}">
                <a16:creationId xmlns:a16="http://schemas.microsoft.com/office/drawing/2014/main" id="{9D485790-C8D2-354B-B6E9-CD1D48477310}"/>
              </a:ext>
            </a:extLst>
          </p:cNvPr>
          <p:cNvSpPr txBox="1"/>
          <p:nvPr/>
        </p:nvSpPr>
        <p:spPr>
          <a:xfrm>
            <a:off x="6404234" y="294627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34" name="TextBox 433">
            <a:extLst>
              <a:ext uri="{FF2B5EF4-FFF2-40B4-BE49-F238E27FC236}">
                <a16:creationId xmlns:a16="http://schemas.microsoft.com/office/drawing/2014/main" id="{D805EA8A-77C1-EA44-9F8E-DCBCB0D161E2}"/>
              </a:ext>
            </a:extLst>
          </p:cNvPr>
          <p:cNvSpPr txBox="1"/>
          <p:nvPr/>
        </p:nvSpPr>
        <p:spPr>
          <a:xfrm>
            <a:off x="6413759" y="305422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35" name="TextBox 434">
            <a:extLst>
              <a:ext uri="{FF2B5EF4-FFF2-40B4-BE49-F238E27FC236}">
                <a16:creationId xmlns:a16="http://schemas.microsoft.com/office/drawing/2014/main" id="{4581A663-4A07-A242-85E3-6166C7AE9624}"/>
              </a:ext>
            </a:extLst>
          </p:cNvPr>
          <p:cNvSpPr txBox="1"/>
          <p:nvPr/>
        </p:nvSpPr>
        <p:spPr>
          <a:xfrm>
            <a:off x="6680459" y="2695445"/>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36" name="TextBox 435">
            <a:extLst>
              <a:ext uri="{FF2B5EF4-FFF2-40B4-BE49-F238E27FC236}">
                <a16:creationId xmlns:a16="http://schemas.microsoft.com/office/drawing/2014/main" id="{3B616A0C-4C51-2349-B4FF-1FDEAD6292DC}"/>
              </a:ext>
            </a:extLst>
          </p:cNvPr>
          <p:cNvSpPr txBox="1"/>
          <p:nvPr/>
        </p:nvSpPr>
        <p:spPr>
          <a:xfrm>
            <a:off x="6696334" y="2797045"/>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37" name="TextBox 436">
            <a:extLst>
              <a:ext uri="{FF2B5EF4-FFF2-40B4-BE49-F238E27FC236}">
                <a16:creationId xmlns:a16="http://schemas.microsoft.com/office/drawing/2014/main" id="{2012F6CD-6503-3841-A97F-B1CC3BA50236}"/>
              </a:ext>
            </a:extLst>
          </p:cNvPr>
          <p:cNvSpPr txBox="1"/>
          <p:nvPr/>
        </p:nvSpPr>
        <p:spPr>
          <a:xfrm>
            <a:off x="6709034" y="290817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38" name="TextBox 437">
            <a:extLst>
              <a:ext uri="{FF2B5EF4-FFF2-40B4-BE49-F238E27FC236}">
                <a16:creationId xmlns:a16="http://schemas.microsoft.com/office/drawing/2014/main" id="{A9075209-D9AC-2C4E-A6B5-15423D997492}"/>
              </a:ext>
            </a:extLst>
          </p:cNvPr>
          <p:cNvSpPr txBox="1"/>
          <p:nvPr/>
        </p:nvSpPr>
        <p:spPr>
          <a:xfrm>
            <a:off x="6718559" y="301612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39" name="TextBox 438">
            <a:extLst>
              <a:ext uri="{FF2B5EF4-FFF2-40B4-BE49-F238E27FC236}">
                <a16:creationId xmlns:a16="http://schemas.microsoft.com/office/drawing/2014/main" id="{F3BCF295-BFBF-4B4C-BC0D-A1CE444056C6}"/>
              </a:ext>
            </a:extLst>
          </p:cNvPr>
          <p:cNvSpPr txBox="1"/>
          <p:nvPr/>
        </p:nvSpPr>
        <p:spPr>
          <a:xfrm rot="316483">
            <a:off x="7667884" y="267957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40" name="TextBox 439">
            <a:extLst>
              <a:ext uri="{FF2B5EF4-FFF2-40B4-BE49-F238E27FC236}">
                <a16:creationId xmlns:a16="http://schemas.microsoft.com/office/drawing/2014/main" id="{84E13DAF-B3E6-7B4E-B3F2-F71A7DD7E563}"/>
              </a:ext>
            </a:extLst>
          </p:cNvPr>
          <p:cNvSpPr txBox="1"/>
          <p:nvPr/>
        </p:nvSpPr>
        <p:spPr>
          <a:xfrm rot="295941">
            <a:off x="7664709" y="2790695"/>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41" name="TextBox 440">
            <a:extLst>
              <a:ext uri="{FF2B5EF4-FFF2-40B4-BE49-F238E27FC236}">
                <a16:creationId xmlns:a16="http://schemas.microsoft.com/office/drawing/2014/main" id="{B9499350-82DA-7D4B-B1F6-1E22C0390868}"/>
              </a:ext>
            </a:extLst>
          </p:cNvPr>
          <p:cNvSpPr txBox="1"/>
          <p:nvPr/>
        </p:nvSpPr>
        <p:spPr>
          <a:xfrm rot="447126">
            <a:off x="7658359" y="2904995"/>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42" name="TextBox 441">
            <a:extLst>
              <a:ext uri="{FF2B5EF4-FFF2-40B4-BE49-F238E27FC236}">
                <a16:creationId xmlns:a16="http://schemas.microsoft.com/office/drawing/2014/main" id="{F5937BC8-E8A0-A64E-9B25-BD93049D4652}"/>
              </a:ext>
            </a:extLst>
          </p:cNvPr>
          <p:cNvSpPr txBox="1"/>
          <p:nvPr/>
        </p:nvSpPr>
        <p:spPr>
          <a:xfrm rot="746755">
            <a:off x="7642484" y="300977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43" name="TextBox 442">
            <a:extLst>
              <a:ext uri="{FF2B5EF4-FFF2-40B4-BE49-F238E27FC236}">
                <a16:creationId xmlns:a16="http://schemas.microsoft.com/office/drawing/2014/main" id="{715C5C1D-8363-F44A-9C66-63F9AFB56EBD}"/>
              </a:ext>
            </a:extLst>
          </p:cNvPr>
          <p:cNvSpPr txBox="1"/>
          <p:nvPr/>
        </p:nvSpPr>
        <p:spPr>
          <a:xfrm>
            <a:off x="7972684" y="2701795"/>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44" name="TextBox 443">
            <a:extLst>
              <a:ext uri="{FF2B5EF4-FFF2-40B4-BE49-F238E27FC236}">
                <a16:creationId xmlns:a16="http://schemas.microsoft.com/office/drawing/2014/main" id="{F2092C00-0AA1-644C-9ACE-D4F4959E7FBF}"/>
              </a:ext>
            </a:extLst>
          </p:cNvPr>
          <p:cNvSpPr txBox="1"/>
          <p:nvPr/>
        </p:nvSpPr>
        <p:spPr>
          <a:xfrm>
            <a:off x="7969509" y="2822445"/>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45" name="TextBox 444">
            <a:extLst>
              <a:ext uri="{FF2B5EF4-FFF2-40B4-BE49-F238E27FC236}">
                <a16:creationId xmlns:a16="http://schemas.microsoft.com/office/drawing/2014/main" id="{19447747-87DE-E34B-A1C4-51E113909921}"/>
              </a:ext>
            </a:extLst>
          </p:cNvPr>
          <p:cNvSpPr txBox="1"/>
          <p:nvPr/>
        </p:nvSpPr>
        <p:spPr>
          <a:xfrm>
            <a:off x="7963159" y="293357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46" name="TextBox 445">
            <a:extLst>
              <a:ext uri="{FF2B5EF4-FFF2-40B4-BE49-F238E27FC236}">
                <a16:creationId xmlns:a16="http://schemas.microsoft.com/office/drawing/2014/main" id="{89DA4511-F7D0-AB4F-9385-83AA7DFE464F}"/>
              </a:ext>
            </a:extLst>
          </p:cNvPr>
          <p:cNvSpPr txBox="1"/>
          <p:nvPr/>
        </p:nvSpPr>
        <p:spPr>
          <a:xfrm rot="410816">
            <a:off x="7956809" y="3044695"/>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47" name="TextBox 446">
            <a:extLst>
              <a:ext uri="{FF2B5EF4-FFF2-40B4-BE49-F238E27FC236}">
                <a16:creationId xmlns:a16="http://schemas.microsoft.com/office/drawing/2014/main" id="{EA9DB501-E958-CE4D-8998-634AE82E0CFD}"/>
              </a:ext>
            </a:extLst>
          </p:cNvPr>
          <p:cNvSpPr txBox="1"/>
          <p:nvPr/>
        </p:nvSpPr>
        <p:spPr>
          <a:xfrm>
            <a:off x="10503159" y="286372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48" name="TextBox 447">
            <a:extLst>
              <a:ext uri="{FF2B5EF4-FFF2-40B4-BE49-F238E27FC236}">
                <a16:creationId xmlns:a16="http://schemas.microsoft.com/office/drawing/2014/main" id="{3805E939-0027-4D44-AF32-F18316D9C023}"/>
              </a:ext>
            </a:extLst>
          </p:cNvPr>
          <p:cNvSpPr txBox="1"/>
          <p:nvPr/>
        </p:nvSpPr>
        <p:spPr>
          <a:xfrm>
            <a:off x="10503159" y="297802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49" name="TextBox 448">
            <a:extLst>
              <a:ext uri="{FF2B5EF4-FFF2-40B4-BE49-F238E27FC236}">
                <a16:creationId xmlns:a16="http://schemas.microsoft.com/office/drawing/2014/main" id="{49584EAB-E25E-8B4B-8D94-0C86AB74F4BD}"/>
              </a:ext>
            </a:extLst>
          </p:cNvPr>
          <p:cNvSpPr txBox="1"/>
          <p:nvPr/>
        </p:nvSpPr>
        <p:spPr>
          <a:xfrm>
            <a:off x="10503159" y="309232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50" name="TextBox 449">
            <a:extLst>
              <a:ext uri="{FF2B5EF4-FFF2-40B4-BE49-F238E27FC236}">
                <a16:creationId xmlns:a16="http://schemas.microsoft.com/office/drawing/2014/main" id="{2CDFD74D-F83B-B849-BE8F-F62AD13D2DB3}"/>
              </a:ext>
            </a:extLst>
          </p:cNvPr>
          <p:cNvSpPr txBox="1"/>
          <p:nvPr/>
        </p:nvSpPr>
        <p:spPr>
          <a:xfrm>
            <a:off x="10503159" y="320662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51" name="TextBox 450">
            <a:extLst>
              <a:ext uri="{FF2B5EF4-FFF2-40B4-BE49-F238E27FC236}">
                <a16:creationId xmlns:a16="http://schemas.microsoft.com/office/drawing/2014/main" id="{3406D09C-C7B0-924D-A399-74CB56BD9EDC}"/>
              </a:ext>
            </a:extLst>
          </p:cNvPr>
          <p:cNvSpPr txBox="1"/>
          <p:nvPr/>
        </p:nvSpPr>
        <p:spPr>
          <a:xfrm>
            <a:off x="10804784" y="286372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52" name="TextBox 451">
            <a:extLst>
              <a:ext uri="{FF2B5EF4-FFF2-40B4-BE49-F238E27FC236}">
                <a16:creationId xmlns:a16="http://schemas.microsoft.com/office/drawing/2014/main" id="{98E7941A-0B9A-7C45-8D87-6AFA5EE05373}"/>
              </a:ext>
            </a:extLst>
          </p:cNvPr>
          <p:cNvSpPr txBox="1"/>
          <p:nvPr/>
        </p:nvSpPr>
        <p:spPr>
          <a:xfrm>
            <a:off x="10804784" y="297802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53" name="TextBox 452">
            <a:extLst>
              <a:ext uri="{FF2B5EF4-FFF2-40B4-BE49-F238E27FC236}">
                <a16:creationId xmlns:a16="http://schemas.microsoft.com/office/drawing/2014/main" id="{FD90F435-15EE-DB41-A7F5-6BE087B6BD5B}"/>
              </a:ext>
            </a:extLst>
          </p:cNvPr>
          <p:cNvSpPr txBox="1"/>
          <p:nvPr/>
        </p:nvSpPr>
        <p:spPr>
          <a:xfrm>
            <a:off x="10804784" y="309232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54" name="TextBox 453">
            <a:extLst>
              <a:ext uri="{FF2B5EF4-FFF2-40B4-BE49-F238E27FC236}">
                <a16:creationId xmlns:a16="http://schemas.microsoft.com/office/drawing/2014/main" id="{32ABDD78-2B54-CF40-B579-BD16AA50C803}"/>
              </a:ext>
            </a:extLst>
          </p:cNvPr>
          <p:cNvSpPr txBox="1"/>
          <p:nvPr/>
        </p:nvSpPr>
        <p:spPr>
          <a:xfrm>
            <a:off x="10804784" y="3206620"/>
            <a:ext cx="118872" cy="114300"/>
          </a:xfrm>
          <a:prstGeom prst="ellipse">
            <a:avLst/>
          </a:prstGeom>
          <a:solidFill>
            <a:srgbClr val="CC3333"/>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55" name="TextBox 454">
            <a:extLst>
              <a:ext uri="{FF2B5EF4-FFF2-40B4-BE49-F238E27FC236}">
                <a16:creationId xmlns:a16="http://schemas.microsoft.com/office/drawing/2014/main" id="{0830BF93-6121-3D46-B8F9-5798627C52C5}"/>
              </a:ext>
            </a:extLst>
          </p:cNvPr>
          <p:cNvSpPr txBox="1"/>
          <p:nvPr/>
        </p:nvSpPr>
        <p:spPr>
          <a:xfrm>
            <a:off x="6931284" y="4168645"/>
            <a:ext cx="118872" cy="114300"/>
          </a:xfrm>
          <a:prstGeom prst="ellipse">
            <a:avLst/>
          </a:prstGeom>
          <a:solidFill>
            <a:srgbClr val="CC3333">
              <a:alpha val="25000"/>
            </a:srgbClr>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56" name="TextBox 455">
            <a:extLst>
              <a:ext uri="{FF2B5EF4-FFF2-40B4-BE49-F238E27FC236}">
                <a16:creationId xmlns:a16="http://schemas.microsoft.com/office/drawing/2014/main" id="{CA8C27D3-587A-B547-8B1A-63426BA37759}"/>
              </a:ext>
            </a:extLst>
          </p:cNvPr>
          <p:cNvSpPr txBox="1"/>
          <p:nvPr/>
        </p:nvSpPr>
        <p:spPr>
          <a:xfrm>
            <a:off x="7455159" y="4162295"/>
            <a:ext cx="118872" cy="114300"/>
          </a:xfrm>
          <a:prstGeom prst="ellipse">
            <a:avLst/>
          </a:prstGeom>
          <a:solidFill>
            <a:srgbClr val="CC3333">
              <a:alpha val="25000"/>
            </a:srgbClr>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57" name="TextBox 456">
            <a:extLst>
              <a:ext uri="{FF2B5EF4-FFF2-40B4-BE49-F238E27FC236}">
                <a16:creationId xmlns:a16="http://schemas.microsoft.com/office/drawing/2014/main" id="{EB0E7AD1-56E0-B945-B934-B1EE70F1EBBB}"/>
              </a:ext>
            </a:extLst>
          </p:cNvPr>
          <p:cNvSpPr txBox="1"/>
          <p:nvPr/>
        </p:nvSpPr>
        <p:spPr>
          <a:xfrm>
            <a:off x="7042409" y="4619495"/>
            <a:ext cx="118872" cy="114300"/>
          </a:xfrm>
          <a:prstGeom prst="ellipse">
            <a:avLst/>
          </a:prstGeom>
          <a:solidFill>
            <a:srgbClr val="CC3333">
              <a:alpha val="25000"/>
            </a:srgbClr>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58" name="TextBox 457">
            <a:extLst>
              <a:ext uri="{FF2B5EF4-FFF2-40B4-BE49-F238E27FC236}">
                <a16:creationId xmlns:a16="http://schemas.microsoft.com/office/drawing/2014/main" id="{DAA497F5-3BE9-2F46-953E-322387D5F967}"/>
              </a:ext>
            </a:extLst>
          </p:cNvPr>
          <p:cNvSpPr txBox="1"/>
          <p:nvPr/>
        </p:nvSpPr>
        <p:spPr>
          <a:xfrm>
            <a:off x="7324984" y="4622670"/>
            <a:ext cx="118872" cy="114300"/>
          </a:xfrm>
          <a:prstGeom prst="ellipse">
            <a:avLst/>
          </a:prstGeom>
          <a:solidFill>
            <a:srgbClr val="CC3333">
              <a:alpha val="25000"/>
            </a:srgbClr>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59" name="TextBox 458">
            <a:extLst>
              <a:ext uri="{FF2B5EF4-FFF2-40B4-BE49-F238E27FC236}">
                <a16:creationId xmlns:a16="http://schemas.microsoft.com/office/drawing/2014/main" id="{B00DC2EC-28BC-F64E-98D6-CEE1138ABFA8}"/>
              </a:ext>
            </a:extLst>
          </p:cNvPr>
          <p:cNvSpPr txBox="1"/>
          <p:nvPr/>
        </p:nvSpPr>
        <p:spPr>
          <a:xfrm>
            <a:off x="7594859" y="4568695"/>
            <a:ext cx="118872" cy="114300"/>
          </a:xfrm>
          <a:prstGeom prst="ellipse">
            <a:avLst/>
          </a:prstGeom>
          <a:solidFill>
            <a:srgbClr val="CC3333">
              <a:alpha val="25000"/>
            </a:srgbClr>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rial"/>
                <a:ea typeface="+mn-ea"/>
                <a:cs typeface="+mn-cs"/>
              </a:rPr>
              <a:t>P</a:t>
            </a:r>
          </a:p>
        </p:txBody>
      </p:sp>
      <p:sp>
        <p:nvSpPr>
          <p:cNvPr id="460" name="Rectangle 459">
            <a:extLst>
              <a:ext uri="{FF2B5EF4-FFF2-40B4-BE49-F238E27FC236}">
                <a16:creationId xmlns:a16="http://schemas.microsoft.com/office/drawing/2014/main" id="{34B502BD-DC33-0A41-9267-8CC7229C8C6F}"/>
              </a:ext>
            </a:extLst>
          </p:cNvPr>
          <p:cNvSpPr/>
          <p:nvPr/>
        </p:nvSpPr>
        <p:spPr>
          <a:xfrm>
            <a:off x="10739731" y="2878008"/>
            <a:ext cx="64394" cy="452475"/>
          </a:xfrm>
          <a:prstGeom prst="rect">
            <a:avLst/>
          </a:prstGeom>
          <a:solidFill>
            <a:srgbClr val="669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61" name="Rectangle 460">
            <a:extLst>
              <a:ext uri="{FF2B5EF4-FFF2-40B4-BE49-F238E27FC236}">
                <a16:creationId xmlns:a16="http://schemas.microsoft.com/office/drawing/2014/main" id="{8459345D-E8E7-6346-A409-0538440AA024}"/>
              </a:ext>
            </a:extLst>
          </p:cNvPr>
          <p:cNvSpPr/>
          <p:nvPr/>
        </p:nvSpPr>
        <p:spPr>
          <a:xfrm>
            <a:off x="10617457" y="2871659"/>
            <a:ext cx="64394" cy="452475"/>
          </a:xfrm>
          <a:prstGeom prst="rect">
            <a:avLst/>
          </a:prstGeom>
          <a:solidFill>
            <a:srgbClr val="669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62" name="Right Arrow 461">
            <a:extLst>
              <a:ext uri="{FF2B5EF4-FFF2-40B4-BE49-F238E27FC236}">
                <a16:creationId xmlns:a16="http://schemas.microsoft.com/office/drawing/2014/main" id="{E8ECB3CA-6879-7542-A00F-A021766C574B}"/>
              </a:ext>
            </a:extLst>
          </p:cNvPr>
          <p:cNvSpPr/>
          <p:nvPr/>
        </p:nvSpPr>
        <p:spPr>
          <a:xfrm rot="1016099">
            <a:off x="6877309" y="3139945"/>
            <a:ext cx="165100" cy="92075"/>
          </a:xfrm>
          <a:prstGeom prst="rightArrow">
            <a:avLst/>
          </a:prstGeom>
          <a:solidFill>
            <a:srgbClr val="6699CC">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63" name="Right Arrow 462">
            <a:extLst>
              <a:ext uri="{FF2B5EF4-FFF2-40B4-BE49-F238E27FC236}">
                <a16:creationId xmlns:a16="http://schemas.microsoft.com/office/drawing/2014/main" id="{F2B75AC5-7391-3F4B-8234-4AB51E039B9F}"/>
              </a:ext>
            </a:extLst>
          </p:cNvPr>
          <p:cNvSpPr/>
          <p:nvPr/>
        </p:nvSpPr>
        <p:spPr>
          <a:xfrm rot="20583901" flipH="1">
            <a:off x="7480864" y="3155643"/>
            <a:ext cx="165100" cy="92075"/>
          </a:xfrm>
          <a:prstGeom prst="rightArrow">
            <a:avLst/>
          </a:prstGeom>
          <a:solidFill>
            <a:srgbClr val="6699CC">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64" name="Right Arrow 463">
            <a:extLst>
              <a:ext uri="{FF2B5EF4-FFF2-40B4-BE49-F238E27FC236}">
                <a16:creationId xmlns:a16="http://schemas.microsoft.com/office/drawing/2014/main" id="{CE805D45-E775-654E-9743-A93D2F01EAF2}"/>
              </a:ext>
            </a:extLst>
          </p:cNvPr>
          <p:cNvSpPr/>
          <p:nvPr/>
        </p:nvSpPr>
        <p:spPr>
          <a:xfrm rot="5400000">
            <a:off x="7163364" y="3428696"/>
            <a:ext cx="165100" cy="92075"/>
          </a:xfrm>
          <a:prstGeom prst="rightArrow">
            <a:avLst/>
          </a:prstGeom>
          <a:solidFill>
            <a:srgbClr val="6699CC">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65" name="Right Arrow 464">
            <a:extLst>
              <a:ext uri="{FF2B5EF4-FFF2-40B4-BE49-F238E27FC236}">
                <a16:creationId xmlns:a16="http://schemas.microsoft.com/office/drawing/2014/main" id="{58DAF3F9-E3B2-4D4E-ABC0-24EBE4788006}"/>
              </a:ext>
            </a:extLst>
          </p:cNvPr>
          <p:cNvSpPr/>
          <p:nvPr/>
        </p:nvSpPr>
        <p:spPr>
          <a:xfrm rot="5400000">
            <a:off x="7157015" y="3979734"/>
            <a:ext cx="177798" cy="92075"/>
          </a:xfrm>
          <a:prstGeom prst="rightArrow">
            <a:avLst/>
          </a:prstGeom>
          <a:solidFill>
            <a:srgbClr val="6699CC">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66" name="Right Arrow 465">
            <a:extLst>
              <a:ext uri="{FF2B5EF4-FFF2-40B4-BE49-F238E27FC236}">
                <a16:creationId xmlns:a16="http://schemas.microsoft.com/office/drawing/2014/main" id="{D8AFDF58-84F4-3E4F-A86B-BFE31A953FA8}"/>
              </a:ext>
            </a:extLst>
          </p:cNvPr>
          <p:cNvSpPr/>
          <p:nvPr/>
        </p:nvSpPr>
        <p:spPr>
          <a:xfrm rot="5400000">
            <a:off x="7163364" y="4519483"/>
            <a:ext cx="165100" cy="92075"/>
          </a:xfrm>
          <a:prstGeom prst="rightArrow">
            <a:avLst/>
          </a:prstGeom>
          <a:solidFill>
            <a:srgbClr val="6699CC">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67" name="Right Arrow 466">
            <a:extLst>
              <a:ext uri="{FF2B5EF4-FFF2-40B4-BE49-F238E27FC236}">
                <a16:creationId xmlns:a16="http://schemas.microsoft.com/office/drawing/2014/main" id="{47A7D164-E027-C044-8248-6AA43C4ABB56}"/>
              </a:ext>
            </a:extLst>
          </p:cNvPr>
          <p:cNvSpPr/>
          <p:nvPr/>
        </p:nvSpPr>
        <p:spPr>
          <a:xfrm rot="5400000">
            <a:off x="7120500" y="5006846"/>
            <a:ext cx="250827" cy="92075"/>
          </a:xfrm>
          <a:prstGeom prst="rightArrow">
            <a:avLst/>
          </a:prstGeom>
          <a:solidFill>
            <a:srgbClr val="6699CC">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68" name="Right Arrow 467">
            <a:extLst>
              <a:ext uri="{FF2B5EF4-FFF2-40B4-BE49-F238E27FC236}">
                <a16:creationId xmlns:a16="http://schemas.microsoft.com/office/drawing/2014/main" id="{B059BF53-D238-6048-80C4-EC1BBB24F23C}"/>
              </a:ext>
            </a:extLst>
          </p:cNvPr>
          <p:cNvSpPr/>
          <p:nvPr/>
        </p:nvSpPr>
        <p:spPr>
          <a:xfrm rot="5400000">
            <a:off x="7652007" y="5029071"/>
            <a:ext cx="206377" cy="92075"/>
          </a:xfrm>
          <a:prstGeom prst="rightArrow">
            <a:avLst/>
          </a:prstGeom>
          <a:solidFill>
            <a:srgbClr val="6699CC">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69" name="Oval 468">
            <a:extLst>
              <a:ext uri="{FF2B5EF4-FFF2-40B4-BE49-F238E27FC236}">
                <a16:creationId xmlns:a16="http://schemas.microsoft.com/office/drawing/2014/main" id="{1401877E-372B-5D48-B76A-B7652FE9F61D}"/>
              </a:ext>
            </a:extLst>
          </p:cNvPr>
          <p:cNvSpPr/>
          <p:nvPr/>
        </p:nvSpPr>
        <p:spPr>
          <a:xfrm>
            <a:off x="10626984" y="2671951"/>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70" name="Oval 469">
            <a:extLst>
              <a:ext uri="{FF2B5EF4-FFF2-40B4-BE49-F238E27FC236}">
                <a16:creationId xmlns:a16="http://schemas.microsoft.com/office/drawing/2014/main" id="{62972037-2044-AF4F-AF87-BC92A0B4D50A}"/>
              </a:ext>
            </a:extLst>
          </p:cNvPr>
          <p:cNvSpPr/>
          <p:nvPr/>
        </p:nvSpPr>
        <p:spPr>
          <a:xfrm>
            <a:off x="10626984" y="2616070"/>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Oval 470">
            <a:extLst>
              <a:ext uri="{FF2B5EF4-FFF2-40B4-BE49-F238E27FC236}">
                <a16:creationId xmlns:a16="http://schemas.microsoft.com/office/drawing/2014/main" id="{277C9397-C07C-9347-B4FE-996F410D2667}"/>
              </a:ext>
            </a:extLst>
          </p:cNvPr>
          <p:cNvSpPr/>
          <p:nvPr/>
        </p:nvSpPr>
        <p:spPr>
          <a:xfrm>
            <a:off x="10633334" y="2555745"/>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72" name="Oval 471">
            <a:extLst>
              <a:ext uri="{FF2B5EF4-FFF2-40B4-BE49-F238E27FC236}">
                <a16:creationId xmlns:a16="http://schemas.microsoft.com/office/drawing/2014/main" id="{BF93182F-B246-B543-A35E-9740D76E2580}"/>
              </a:ext>
            </a:extLst>
          </p:cNvPr>
          <p:cNvSpPr/>
          <p:nvPr/>
        </p:nvSpPr>
        <p:spPr>
          <a:xfrm>
            <a:off x="10592059" y="2520820"/>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73" name="Oval 472">
            <a:extLst>
              <a:ext uri="{FF2B5EF4-FFF2-40B4-BE49-F238E27FC236}">
                <a16:creationId xmlns:a16="http://schemas.microsoft.com/office/drawing/2014/main" id="{1B0CE7E7-2924-0342-B159-00142128388E}"/>
              </a:ext>
            </a:extLst>
          </p:cNvPr>
          <p:cNvSpPr/>
          <p:nvPr/>
        </p:nvSpPr>
        <p:spPr>
          <a:xfrm>
            <a:off x="10560309" y="2476370"/>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74" name="Oval 473">
            <a:extLst>
              <a:ext uri="{FF2B5EF4-FFF2-40B4-BE49-F238E27FC236}">
                <a16:creationId xmlns:a16="http://schemas.microsoft.com/office/drawing/2014/main" id="{96E59877-841B-AF4F-8E82-FF31694B368F}"/>
              </a:ext>
            </a:extLst>
          </p:cNvPr>
          <p:cNvSpPr/>
          <p:nvPr/>
        </p:nvSpPr>
        <p:spPr>
          <a:xfrm>
            <a:off x="10560309" y="2416045"/>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75" name="Oval 474">
            <a:extLst>
              <a:ext uri="{FF2B5EF4-FFF2-40B4-BE49-F238E27FC236}">
                <a16:creationId xmlns:a16="http://schemas.microsoft.com/office/drawing/2014/main" id="{310D14F2-53C3-C948-A6E0-85D56F70B7CB}"/>
              </a:ext>
            </a:extLst>
          </p:cNvPr>
          <p:cNvSpPr/>
          <p:nvPr/>
        </p:nvSpPr>
        <p:spPr>
          <a:xfrm>
            <a:off x="10557134" y="2368420"/>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76" name="Group 475">
            <a:extLst>
              <a:ext uri="{FF2B5EF4-FFF2-40B4-BE49-F238E27FC236}">
                <a16:creationId xmlns:a16="http://schemas.microsoft.com/office/drawing/2014/main" id="{BD624F3B-4590-4148-A119-BD7BA0AB93CA}"/>
              </a:ext>
            </a:extLst>
          </p:cNvPr>
          <p:cNvGrpSpPr/>
          <p:nvPr/>
        </p:nvGrpSpPr>
        <p:grpSpPr>
          <a:xfrm flipH="1">
            <a:off x="10744459" y="2368420"/>
            <a:ext cx="121919" cy="349250"/>
            <a:chOff x="8007350" y="2667000"/>
            <a:chExt cx="121919" cy="349250"/>
          </a:xfrm>
        </p:grpSpPr>
        <p:sp>
          <p:nvSpPr>
            <p:cNvPr id="477" name="Oval 476">
              <a:extLst>
                <a:ext uri="{FF2B5EF4-FFF2-40B4-BE49-F238E27FC236}">
                  <a16:creationId xmlns:a16="http://schemas.microsoft.com/office/drawing/2014/main" id="{8AE51BE7-6155-FA40-8EBC-C97455C8E3A3}"/>
                </a:ext>
              </a:extLst>
            </p:cNvPr>
            <p:cNvSpPr/>
            <p:nvPr/>
          </p:nvSpPr>
          <p:spPr>
            <a:xfrm>
              <a:off x="8077200" y="2970531"/>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78" name="Oval 477">
              <a:extLst>
                <a:ext uri="{FF2B5EF4-FFF2-40B4-BE49-F238E27FC236}">
                  <a16:creationId xmlns:a16="http://schemas.microsoft.com/office/drawing/2014/main" id="{8AC6D0D6-9E23-C243-AAAF-08EF9EFBF23D}"/>
                </a:ext>
              </a:extLst>
            </p:cNvPr>
            <p:cNvSpPr/>
            <p:nvPr/>
          </p:nvSpPr>
          <p:spPr>
            <a:xfrm>
              <a:off x="8077200" y="2914650"/>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79" name="Oval 478">
              <a:extLst>
                <a:ext uri="{FF2B5EF4-FFF2-40B4-BE49-F238E27FC236}">
                  <a16:creationId xmlns:a16="http://schemas.microsoft.com/office/drawing/2014/main" id="{2F706AB0-FEEB-4944-954A-995AD0ECFD25}"/>
                </a:ext>
              </a:extLst>
            </p:cNvPr>
            <p:cNvSpPr/>
            <p:nvPr/>
          </p:nvSpPr>
          <p:spPr>
            <a:xfrm>
              <a:off x="8083550" y="2854325"/>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80" name="Oval 479">
              <a:extLst>
                <a:ext uri="{FF2B5EF4-FFF2-40B4-BE49-F238E27FC236}">
                  <a16:creationId xmlns:a16="http://schemas.microsoft.com/office/drawing/2014/main" id="{5FC6762E-3021-D34D-A6E3-55E6A491D01D}"/>
                </a:ext>
              </a:extLst>
            </p:cNvPr>
            <p:cNvSpPr/>
            <p:nvPr/>
          </p:nvSpPr>
          <p:spPr>
            <a:xfrm>
              <a:off x="8042275" y="2819400"/>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81" name="Oval 480">
              <a:extLst>
                <a:ext uri="{FF2B5EF4-FFF2-40B4-BE49-F238E27FC236}">
                  <a16:creationId xmlns:a16="http://schemas.microsoft.com/office/drawing/2014/main" id="{024232F8-ABF0-8048-ABED-B35369EEB2DF}"/>
                </a:ext>
              </a:extLst>
            </p:cNvPr>
            <p:cNvSpPr/>
            <p:nvPr/>
          </p:nvSpPr>
          <p:spPr>
            <a:xfrm>
              <a:off x="8010525" y="2774950"/>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82" name="Oval 481">
              <a:extLst>
                <a:ext uri="{FF2B5EF4-FFF2-40B4-BE49-F238E27FC236}">
                  <a16:creationId xmlns:a16="http://schemas.microsoft.com/office/drawing/2014/main" id="{1CC992D5-4282-9246-B28E-B84E64E3C794}"/>
                </a:ext>
              </a:extLst>
            </p:cNvPr>
            <p:cNvSpPr/>
            <p:nvPr/>
          </p:nvSpPr>
          <p:spPr>
            <a:xfrm>
              <a:off x="8010525" y="2714625"/>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83" name="Oval 482">
              <a:extLst>
                <a:ext uri="{FF2B5EF4-FFF2-40B4-BE49-F238E27FC236}">
                  <a16:creationId xmlns:a16="http://schemas.microsoft.com/office/drawing/2014/main" id="{C738849B-824B-6544-995F-DBFF2F363611}"/>
                </a:ext>
              </a:extLst>
            </p:cNvPr>
            <p:cNvSpPr/>
            <p:nvPr/>
          </p:nvSpPr>
          <p:spPr>
            <a:xfrm>
              <a:off x="8007350" y="2667000"/>
              <a:ext cx="45719" cy="45719"/>
            </a:xfrm>
            <a:prstGeom prst="ellipse">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84" name="TextBox 483">
            <a:extLst>
              <a:ext uri="{FF2B5EF4-FFF2-40B4-BE49-F238E27FC236}">
                <a16:creationId xmlns:a16="http://schemas.microsoft.com/office/drawing/2014/main" id="{ED569059-7376-2D48-A6CB-0E24943A30F0}"/>
              </a:ext>
            </a:extLst>
          </p:cNvPr>
          <p:cNvSpPr txBox="1"/>
          <p:nvPr/>
        </p:nvSpPr>
        <p:spPr>
          <a:xfrm>
            <a:off x="7086859" y="3051045"/>
            <a:ext cx="314325" cy="304800"/>
          </a:xfrm>
          <a:prstGeom prst="ellipse">
            <a:avLst/>
          </a:prstGeom>
          <a:solidFill>
            <a:srgbClr val="6699CC">
              <a:alpha val="25000"/>
            </a:srgbClr>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a:ea typeface="+mn-ea"/>
                <a:cs typeface="+mn-cs"/>
              </a:rPr>
              <a:t>Ras</a:t>
            </a:r>
            <a:br>
              <a:rPr kumimoji="0" lang="en-US" sz="800" b="1" i="0" u="none" strike="noStrike" kern="1200" cap="none" spc="0" normalizeH="0" baseline="0" noProof="0" dirty="0">
                <a:ln>
                  <a:noFill/>
                </a:ln>
                <a:solidFill>
                  <a:prstClr val="white"/>
                </a:solidFill>
                <a:effectLst/>
                <a:uLnTx/>
                <a:uFillTx/>
                <a:latin typeface="Arial"/>
                <a:ea typeface="+mn-ea"/>
                <a:cs typeface="+mn-cs"/>
              </a:rPr>
            </a:br>
            <a:r>
              <a:rPr kumimoji="0" lang="en-US" sz="800" b="1" i="0" u="none" strike="noStrike" kern="1200" cap="none" spc="0" normalizeH="0" baseline="0" noProof="0" dirty="0">
                <a:ln>
                  <a:noFill/>
                </a:ln>
                <a:solidFill>
                  <a:prstClr val="white"/>
                </a:solidFill>
                <a:effectLst/>
                <a:uLnTx/>
                <a:uFillTx/>
                <a:latin typeface="Arial"/>
                <a:ea typeface="+mn-ea"/>
                <a:cs typeface="+mn-cs"/>
              </a:rPr>
              <a:t>GTP</a:t>
            </a:r>
          </a:p>
        </p:txBody>
      </p:sp>
      <p:sp>
        <p:nvSpPr>
          <p:cNvPr id="485" name="TextBox 484">
            <a:extLst>
              <a:ext uri="{FF2B5EF4-FFF2-40B4-BE49-F238E27FC236}">
                <a16:creationId xmlns:a16="http://schemas.microsoft.com/office/drawing/2014/main" id="{61C5AFE3-FC46-444A-ACE9-6304E716A225}"/>
              </a:ext>
            </a:extLst>
          </p:cNvPr>
          <p:cNvSpPr txBox="1"/>
          <p:nvPr/>
        </p:nvSpPr>
        <p:spPr>
          <a:xfrm>
            <a:off x="7086859" y="3590795"/>
            <a:ext cx="314325" cy="304800"/>
          </a:xfrm>
          <a:prstGeom prst="ellipse">
            <a:avLst/>
          </a:prstGeom>
          <a:solidFill>
            <a:srgbClr val="6699CC">
              <a:alpha val="25000"/>
            </a:srgbClr>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a:ea typeface="+mn-ea"/>
                <a:cs typeface="+mn-cs"/>
              </a:rPr>
              <a:t>Raf</a:t>
            </a:r>
          </a:p>
        </p:txBody>
      </p:sp>
      <p:sp>
        <p:nvSpPr>
          <p:cNvPr id="486" name="TextBox 485">
            <a:extLst>
              <a:ext uri="{FF2B5EF4-FFF2-40B4-BE49-F238E27FC236}">
                <a16:creationId xmlns:a16="http://schemas.microsoft.com/office/drawing/2014/main" id="{BAD76BCD-FF80-9F4E-8DC5-89096AFE256D}"/>
              </a:ext>
            </a:extLst>
          </p:cNvPr>
          <p:cNvSpPr txBox="1"/>
          <p:nvPr/>
        </p:nvSpPr>
        <p:spPr>
          <a:xfrm>
            <a:off x="8309234" y="2647820"/>
            <a:ext cx="276224" cy="196850"/>
          </a:xfrm>
          <a:prstGeom prst="ellipse">
            <a:avLst/>
          </a:prstGeom>
          <a:solidFill>
            <a:srgbClr val="FFC000">
              <a:alpha val="25000"/>
            </a:srgbClr>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rial"/>
                <a:ea typeface="+mn-ea"/>
                <a:cs typeface="+mn-cs"/>
              </a:rPr>
              <a:t>PIP2</a:t>
            </a:r>
          </a:p>
        </p:txBody>
      </p:sp>
      <p:sp>
        <p:nvSpPr>
          <p:cNvPr id="487" name="TextBox 486">
            <a:extLst>
              <a:ext uri="{FF2B5EF4-FFF2-40B4-BE49-F238E27FC236}">
                <a16:creationId xmlns:a16="http://schemas.microsoft.com/office/drawing/2014/main" id="{F7E0B7AC-58A5-584C-BE14-B7B8E416C02A}"/>
              </a:ext>
            </a:extLst>
          </p:cNvPr>
          <p:cNvSpPr txBox="1"/>
          <p:nvPr/>
        </p:nvSpPr>
        <p:spPr>
          <a:xfrm>
            <a:off x="8658484" y="2714495"/>
            <a:ext cx="276224" cy="196850"/>
          </a:xfrm>
          <a:prstGeom prst="ellipse">
            <a:avLst/>
          </a:prstGeom>
          <a:solidFill>
            <a:srgbClr val="FFC000">
              <a:alpha val="25000"/>
            </a:srgbClr>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rial"/>
                <a:ea typeface="+mn-ea"/>
                <a:cs typeface="+mn-cs"/>
              </a:rPr>
              <a:t>PIP3</a:t>
            </a:r>
          </a:p>
        </p:txBody>
      </p:sp>
      <p:sp>
        <p:nvSpPr>
          <p:cNvPr id="488" name="TextBox 487">
            <a:extLst>
              <a:ext uri="{FF2B5EF4-FFF2-40B4-BE49-F238E27FC236}">
                <a16:creationId xmlns:a16="http://schemas.microsoft.com/office/drawing/2014/main" id="{35968EEA-F180-AA48-8319-97083F7DCA9A}"/>
              </a:ext>
            </a:extLst>
          </p:cNvPr>
          <p:cNvSpPr txBox="1"/>
          <p:nvPr/>
        </p:nvSpPr>
        <p:spPr>
          <a:xfrm>
            <a:off x="9712584" y="2749420"/>
            <a:ext cx="276224" cy="196850"/>
          </a:xfrm>
          <a:prstGeom prst="ellipse">
            <a:avLst/>
          </a:prstGeom>
          <a:solidFill>
            <a:srgbClr val="FFC000">
              <a:alpha val="25000"/>
            </a:srgbClr>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rial"/>
                <a:ea typeface="+mn-ea"/>
                <a:cs typeface="+mn-cs"/>
              </a:rPr>
              <a:t>PIP3</a:t>
            </a:r>
          </a:p>
        </p:txBody>
      </p:sp>
      <p:sp>
        <p:nvSpPr>
          <p:cNvPr id="489" name="TextBox 488">
            <a:extLst>
              <a:ext uri="{FF2B5EF4-FFF2-40B4-BE49-F238E27FC236}">
                <a16:creationId xmlns:a16="http://schemas.microsoft.com/office/drawing/2014/main" id="{84638D33-D42A-AC49-B0D0-6E5315A19492}"/>
              </a:ext>
            </a:extLst>
          </p:cNvPr>
          <p:cNvSpPr txBox="1"/>
          <p:nvPr/>
        </p:nvSpPr>
        <p:spPr>
          <a:xfrm>
            <a:off x="10122159" y="2749420"/>
            <a:ext cx="276224" cy="196850"/>
          </a:xfrm>
          <a:prstGeom prst="ellipse">
            <a:avLst/>
          </a:prstGeom>
          <a:solidFill>
            <a:srgbClr val="FFC000">
              <a:alpha val="25000"/>
            </a:srgbClr>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rial"/>
                <a:ea typeface="+mn-ea"/>
                <a:cs typeface="+mn-cs"/>
              </a:rPr>
              <a:t>PIP2</a:t>
            </a:r>
          </a:p>
        </p:txBody>
      </p:sp>
      <p:sp>
        <p:nvSpPr>
          <p:cNvPr id="490" name="TextBox 489">
            <a:extLst>
              <a:ext uri="{FF2B5EF4-FFF2-40B4-BE49-F238E27FC236}">
                <a16:creationId xmlns:a16="http://schemas.microsoft.com/office/drawing/2014/main" id="{637EE11B-E1EE-8848-9B53-753A8F31EC8F}"/>
              </a:ext>
            </a:extLst>
          </p:cNvPr>
          <p:cNvSpPr txBox="1"/>
          <p:nvPr/>
        </p:nvSpPr>
        <p:spPr>
          <a:xfrm>
            <a:off x="9991984" y="3412995"/>
            <a:ext cx="276224" cy="196850"/>
          </a:xfrm>
          <a:prstGeom prst="ellipse">
            <a:avLst/>
          </a:prstGeom>
          <a:solidFill>
            <a:schemeClr val="bg1">
              <a:lumMod val="65000"/>
              <a:alpha val="25000"/>
            </a:schemeClr>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rial"/>
                <a:ea typeface="+mn-ea"/>
                <a:cs typeface="+mn-cs"/>
              </a:rPr>
              <a:t>PKC</a:t>
            </a:r>
          </a:p>
        </p:txBody>
      </p:sp>
      <p:sp>
        <p:nvSpPr>
          <p:cNvPr id="491" name="TextBox 490">
            <a:extLst>
              <a:ext uri="{FF2B5EF4-FFF2-40B4-BE49-F238E27FC236}">
                <a16:creationId xmlns:a16="http://schemas.microsoft.com/office/drawing/2014/main" id="{949A24B4-0205-E84C-9B06-49AC07BF1FD4}"/>
              </a:ext>
            </a:extLst>
          </p:cNvPr>
          <p:cNvSpPr txBox="1"/>
          <p:nvPr/>
        </p:nvSpPr>
        <p:spPr>
          <a:xfrm>
            <a:off x="9576059" y="4133236"/>
            <a:ext cx="457200" cy="216384"/>
          </a:xfrm>
          <a:prstGeom prst="ellipse">
            <a:avLst/>
          </a:prstGeom>
          <a:solidFill>
            <a:schemeClr val="accent6">
              <a:alpha val="25000"/>
            </a:schemeClr>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rial"/>
                <a:ea typeface="+mn-ea"/>
                <a:cs typeface="+mn-cs"/>
              </a:rPr>
              <a:t>Paxillin</a:t>
            </a:r>
          </a:p>
        </p:txBody>
      </p:sp>
      <p:sp>
        <p:nvSpPr>
          <p:cNvPr id="492" name="Oval 491">
            <a:extLst>
              <a:ext uri="{FF2B5EF4-FFF2-40B4-BE49-F238E27FC236}">
                <a16:creationId xmlns:a16="http://schemas.microsoft.com/office/drawing/2014/main" id="{5CB60E0B-95B5-5745-AAF4-D0F2F8B75A61}"/>
              </a:ext>
            </a:extLst>
          </p:cNvPr>
          <p:cNvSpPr/>
          <p:nvPr/>
        </p:nvSpPr>
        <p:spPr>
          <a:xfrm>
            <a:off x="7918709" y="2460495"/>
            <a:ext cx="57150" cy="71119"/>
          </a:xfrm>
          <a:prstGeom prst="ellipse">
            <a:avLst/>
          </a:prstGeom>
          <a:solidFill>
            <a:srgbClr val="BF8F5B"/>
          </a:solidFill>
          <a:ln w="12700">
            <a:solidFill>
              <a:srgbClr val="7F472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93" name="Oval 492">
            <a:extLst>
              <a:ext uri="{FF2B5EF4-FFF2-40B4-BE49-F238E27FC236}">
                <a16:creationId xmlns:a16="http://schemas.microsoft.com/office/drawing/2014/main" id="{24C6F507-31EB-0043-8667-B63F79169559}"/>
              </a:ext>
            </a:extLst>
          </p:cNvPr>
          <p:cNvSpPr/>
          <p:nvPr/>
        </p:nvSpPr>
        <p:spPr>
          <a:xfrm>
            <a:off x="7925059" y="2349370"/>
            <a:ext cx="57150" cy="71119"/>
          </a:xfrm>
          <a:prstGeom prst="ellipse">
            <a:avLst/>
          </a:prstGeom>
          <a:solidFill>
            <a:srgbClr val="BF8F5B"/>
          </a:solidFill>
          <a:ln w="12700">
            <a:solidFill>
              <a:srgbClr val="7F472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94" name="Oval 493">
            <a:extLst>
              <a:ext uri="{FF2B5EF4-FFF2-40B4-BE49-F238E27FC236}">
                <a16:creationId xmlns:a16="http://schemas.microsoft.com/office/drawing/2014/main" id="{A2023571-0D52-1F45-AB51-E2CAF2102D95}"/>
              </a:ext>
            </a:extLst>
          </p:cNvPr>
          <p:cNvSpPr/>
          <p:nvPr/>
        </p:nvSpPr>
        <p:spPr>
          <a:xfrm>
            <a:off x="7928234" y="2241420"/>
            <a:ext cx="57150" cy="71119"/>
          </a:xfrm>
          <a:prstGeom prst="ellipse">
            <a:avLst/>
          </a:prstGeom>
          <a:solidFill>
            <a:srgbClr val="BF8F5B"/>
          </a:solidFill>
          <a:ln w="12700">
            <a:solidFill>
              <a:srgbClr val="7F472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95" name="Oval 494">
            <a:extLst>
              <a:ext uri="{FF2B5EF4-FFF2-40B4-BE49-F238E27FC236}">
                <a16:creationId xmlns:a16="http://schemas.microsoft.com/office/drawing/2014/main" id="{4F686FD1-054A-A74A-B3F1-BCD9A62BCCAB}"/>
              </a:ext>
            </a:extLst>
          </p:cNvPr>
          <p:cNvSpPr/>
          <p:nvPr/>
        </p:nvSpPr>
        <p:spPr>
          <a:xfrm>
            <a:off x="8026659" y="2209670"/>
            <a:ext cx="57150" cy="71119"/>
          </a:xfrm>
          <a:prstGeom prst="ellipse">
            <a:avLst/>
          </a:prstGeom>
          <a:solidFill>
            <a:srgbClr val="BF8F5B"/>
          </a:solidFill>
          <a:ln w="12700">
            <a:solidFill>
              <a:srgbClr val="7F472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96" name="Oval 495">
            <a:extLst>
              <a:ext uri="{FF2B5EF4-FFF2-40B4-BE49-F238E27FC236}">
                <a16:creationId xmlns:a16="http://schemas.microsoft.com/office/drawing/2014/main" id="{1068123D-84C0-E84A-AD48-87FC72900C4D}"/>
              </a:ext>
            </a:extLst>
          </p:cNvPr>
          <p:cNvSpPr/>
          <p:nvPr/>
        </p:nvSpPr>
        <p:spPr>
          <a:xfrm>
            <a:off x="8013959" y="2323970"/>
            <a:ext cx="57150" cy="71119"/>
          </a:xfrm>
          <a:prstGeom prst="ellipse">
            <a:avLst/>
          </a:prstGeom>
          <a:solidFill>
            <a:srgbClr val="BF8F5B"/>
          </a:solidFill>
          <a:ln w="12700">
            <a:solidFill>
              <a:srgbClr val="7F472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97" name="Oval 496">
            <a:extLst>
              <a:ext uri="{FF2B5EF4-FFF2-40B4-BE49-F238E27FC236}">
                <a16:creationId xmlns:a16="http://schemas.microsoft.com/office/drawing/2014/main" id="{2EDB995B-0ACB-494E-929E-02E982E23BC0}"/>
              </a:ext>
            </a:extLst>
          </p:cNvPr>
          <p:cNvSpPr/>
          <p:nvPr/>
        </p:nvSpPr>
        <p:spPr>
          <a:xfrm>
            <a:off x="7731384" y="2311270"/>
            <a:ext cx="57150" cy="71119"/>
          </a:xfrm>
          <a:prstGeom prst="ellipse">
            <a:avLst/>
          </a:prstGeom>
          <a:solidFill>
            <a:srgbClr val="BF8F5B"/>
          </a:solidFill>
          <a:ln w="12700">
            <a:solidFill>
              <a:srgbClr val="7F472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98" name="Oval 497">
            <a:extLst>
              <a:ext uri="{FF2B5EF4-FFF2-40B4-BE49-F238E27FC236}">
                <a16:creationId xmlns:a16="http://schemas.microsoft.com/office/drawing/2014/main" id="{8E24A2A1-DA36-4A45-9328-2316B78C625F}"/>
              </a:ext>
            </a:extLst>
          </p:cNvPr>
          <p:cNvSpPr/>
          <p:nvPr/>
        </p:nvSpPr>
        <p:spPr>
          <a:xfrm>
            <a:off x="7813934" y="2460495"/>
            <a:ext cx="57150" cy="71119"/>
          </a:xfrm>
          <a:prstGeom prst="ellipse">
            <a:avLst/>
          </a:prstGeom>
          <a:solidFill>
            <a:srgbClr val="BF8F5B"/>
          </a:solidFill>
          <a:ln w="12700">
            <a:solidFill>
              <a:srgbClr val="7F472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05" name="Oval 504">
            <a:extLst>
              <a:ext uri="{FF2B5EF4-FFF2-40B4-BE49-F238E27FC236}">
                <a16:creationId xmlns:a16="http://schemas.microsoft.com/office/drawing/2014/main" id="{E4DD1A0E-01FF-DC42-BE71-F173A140204A}"/>
              </a:ext>
            </a:extLst>
          </p:cNvPr>
          <p:cNvSpPr/>
          <p:nvPr/>
        </p:nvSpPr>
        <p:spPr>
          <a:xfrm>
            <a:off x="7823459" y="2336670"/>
            <a:ext cx="57150" cy="71119"/>
          </a:xfrm>
          <a:prstGeom prst="ellipse">
            <a:avLst/>
          </a:prstGeom>
          <a:solidFill>
            <a:srgbClr val="BF8F5B"/>
          </a:solidFill>
          <a:ln w="12700">
            <a:solidFill>
              <a:srgbClr val="7F472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06" name="Oval 505">
            <a:extLst>
              <a:ext uri="{FF2B5EF4-FFF2-40B4-BE49-F238E27FC236}">
                <a16:creationId xmlns:a16="http://schemas.microsoft.com/office/drawing/2014/main" id="{08C9D235-28B7-9447-AFC0-6C79DE632364}"/>
              </a:ext>
            </a:extLst>
          </p:cNvPr>
          <p:cNvSpPr/>
          <p:nvPr/>
        </p:nvSpPr>
        <p:spPr>
          <a:xfrm>
            <a:off x="7826634" y="2228720"/>
            <a:ext cx="57150" cy="71119"/>
          </a:xfrm>
          <a:prstGeom prst="ellipse">
            <a:avLst/>
          </a:prstGeom>
          <a:solidFill>
            <a:srgbClr val="BF8F5B"/>
          </a:solidFill>
          <a:ln w="12700">
            <a:solidFill>
              <a:srgbClr val="7F472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07" name="Oval 506">
            <a:extLst>
              <a:ext uri="{FF2B5EF4-FFF2-40B4-BE49-F238E27FC236}">
                <a16:creationId xmlns:a16="http://schemas.microsoft.com/office/drawing/2014/main" id="{6A06DDE1-D73B-C54B-910C-899F28B8A6B0}"/>
              </a:ext>
            </a:extLst>
          </p:cNvPr>
          <p:cNvSpPr/>
          <p:nvPr/>
        </p:nvSpPr>
        <p:spPr>
          <a:xfrm>
            <a:off x="7731384" y="2190620"/>
            <a:ext cx="57150" cy="71119"/>
          </a:xfrm>
          <a:prstGeom prst="ellipse">
            <a:avLst/>
          </a:prstGeom>
          <a:solidFill>
            <a:srgbClr val="BF8F5B"/>
          </a:solidFill>
          <a:ln w="12700">
            <a:solidFill>
              <a:srgbClr val="7F472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08" name="Freeform 507">
            <a:extLst>
              <a:ext uri="{FF2B5EF4-FFF2-40B4-BE49-F238E27FC236}">
                <a16:creationId xmlns:a16="http://schemas.microsoft.com/office/drawing/2014/main" id="{91EC5270-F67F-4741-A46E-9FA2ABB6807A}"/>
              </a:ext>
            </a:extLst>
          </p:cNvPr>
          <p:cNvSpPr/>
          <p:nvPr/>
        </p:nvSpPr>
        <p:spPr>
          <a:xfrm>
            <a:off x="8195417" y="2828795"/>
            <a:ext cx="510691" cy="311248"/>
          </a:xfrm>
          <a:custGeom>
            <a:avLst/>
            <a:gdLst>
              <a:gd name="connsiteX0" fmla="*/ 105469 w 470594"/>
              <a:gd name="connsiteY0" fmla="*/ 0 h 331882"/>
              <a:gd name="connsiteX1" fmla="*/ 22919 w 470594"/>
              <a:gd name="connsiteY1" fmla="*/ 330200 h 331882"/>
              <a:gd name="connsiteX2" fmla="*/ 470594 w 470594"/>
              <a:gd name="connsiteY2" fmla="*/ 104775 h 331882"/>
              <a:gd name="connsiteX0" fmla="*/ 128869 w 464397"/>
              <a:gd name="connsiteY0" fmla="*/ 0 h 328618"/>
              <a:gd name="connsiteX1" fmla="*/ 16722 w 464397"/>
              <a:gd name="connsiteY1" fmla="*/ 327025 h 328618"/>
              <a:gd name="connsiteX2" fmla="*/ 464397 w 464397"/>
              <a:gd name="connsiteY2" fmla="*/ 101600 h 328618"/>
              <a:gd name="connsiteX0" fmla="*/ 134236 w 469764"/>
              <a:gd name="connsiteY0" fmla="*/ 0 h 328618"/>
              <a:gd name="connsiteX1" fmla="*/ 22089 w 469764"/>
              <a:gd name="connsiteY1" fmla="*/ 327025 h 328618"/>
              <a:gd name="connsiteX2" fmla="*/ 469764 w 469764"/>
              <a:gd name="connsiteY2" fmla="*/ 101600 h 328618"/>
              <a:gd name="connsiteX0" fmla="*/ 115551 w 451079"/>
              <a:gd name="connsiteY0" fmla="*/ 0 h 303576"/>
              <a:gd name="connsiteX1" fmla="*/ 27082 w 451079"/>
              <a:gd name="connsiteY1" fmla="*/ 301625 h 303576"/>
              <a:gd name="connsiteX2" fmla="*/ 451079 w 451079"/>
              <a:gd name="connsiteY2" fmla="*/ 101600 h 303576"/>
              <a:gd name="connsiteX0" fmla="*/ 140535 w 476063"/>
              <a:gd name="connsiteY0" fmla="*/ 0 h 311248"/>
              <a:gd name="connsiteX1" fmla="*/ 52066 w 476063"/>
              <a:gd name="connsiteY1" fmla="*/ 301625 h 311248"/>
              <a:gd name="connsiteX2" fmla="*/ 476063 w 476063"/>
              <a:gd name="connsiteY2" fmla="*/ 101600 h 311248"/>
            </a:gdLst>
            <a:ahLst/>
            <a:cxnLst>
              <a:cxn ang="0">
                <a:pos x="connsiteX0" y="connsiteY0"/>
              </a:cxn>
              <a:cxn ang="0">
                <a:pos x="connsiteX1" y="connsiteY1"/>
              </a:cxn>
              <a:cxn ang="0">
                <a:pos x="connsiteX2" y="connsiteY2"/>
              </a:cxn>
            </a:cxnLst>
            <a:rect l="l" t="t" r="r" b="b"/>
            <a:pathLst>
              <a:path w="476063" h="311248">
                <a:moveTo>
                  <a:pt x="140535" y="0"/>
                </a:moveTo>
                <a:cubicBezTo>
                  <a:pt x="27397" y="130969"/>
                  <a:pt x="-60090" y="256117"/>
                  <a:pt x="52066" y="301625"/>
                </a:cubicBezTo>
                <a:cubicBezTo>
                  <a:pt x="164222" y="347133"/>
                  <a:pt x="282652" y="223043"/>
                  <a:pt x="476063" y="101600"/>
                </a:cubicBezTo>
              </a:path>
            </a:pathLst>
          </a:custGeom>
          <a:noFill/>
          <a:ln w="19050">
            <a:solidFill>
              <a:srgbClr val="6699CC">
                <a:alpha val="25000"/>
              </a:srgb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09" name="Freeform 508">
            <a:extLst>
              <a:ext uri="{FF2B5EF4-FFF2-40B4-BE49-F238E27FC236}">
                <a16:creationId xmlns:a16="http://schemas.microsoft.com/office/drawing/2014/main" id="{1BBCAA66-F45F-0044-BDDE-A5C7344E41BB}"/>
              </a:ext>
            </a:extLst>
          </p:cNvPr>
          <p:cNvSpPr/>
          <p:nvPr/>
        </p:nvSpPr>
        <p:spPr>
          <a:xfrm>
            <a:off x="7988559" y="2955795"/>
            <a:ext cx="1790700" cy="1873250"/>
          </a:xfrm>
          <a:custGeom>
            <a:avLst/>
            <a:gdLst>
              <a:gd name="connsiteX0" fmla="*/ 882650 w 882650"/>
              <a:gd name="connsiteY0" fmla="*/ 0 h 1708150"/>
              <a:gd name="connsiteX1" fmla="*/ 577850 w 882650"/>
              <a:gd name="connsiteY1" fmla="*/ 971550 h 1708150"/>
              <a:gd name="connsiteX2" fmla="*/ 0 w 882650"/>
              <a:gd name="connsiteY2" fmla="*/ 1708150 h 1708150"/>
              <a:gd name="connsiteX0" fmla="*/ 882650 w 882650"/>
              <a:gd name="connsiteY0" fmla="*/ 0 h 1708150"/>
              <a:gd name="connsiteX1" fmla="*/ 574720 w 882650"/>
              <a:gd name="connsiteY1" fmla="*/ 1041035 h 1708150"/>
              <a:gd name="connsiteX2" fmla="*/ 0 w 882650"/>
              <a:gd name="connsiteY2" fmla="*/ 1708150 h 1708150"/>
            </a:gdLst>
            <a:ahLst/>
            <a:cxnLst>
              <a:cxn ang="0">
                <a:pos x="connsiteX0" y="connsiteY0"/>
              </a:cxn>
              <a:cxn ang="0">
                <a:pos x="connsiteX1" y="connsiteY1"/>
              </a:cxn>
              <a:cxn ang="0">
                <a:pos x="connsiteX2" y="connsiteY2"/>
              </a:cxn>
            </a:cxnLst>
            <a:rect l="l" t="t" r="r" b="b"/>
            <a:pathLst>
              <a:path w="882650" h="1708150">
                <a:moveTo>
                  <a:pt x="882650" y="0"/>
                </a:moveTo>
                <a:cubicBezTo>
                  <a:pt x="803804" y="343429"/>
                  <a:pt x="721828" y="756343"/>
                  <a:pt x="574720" y="1041035"/>
                </a:cubicBezTo>
                <a:cubicBezTo>
                  <a:pt x="427612" y="1325727"/>
                  <a:pt x="87842" y="1600729"/>
                  <a:pt x="0" y="1708150"/>
                </a:cubicBezTo>
              </a:path>
            </a:pathLst>
          </a:custGeom>
          <a:noFill/>
          <a:ln w="19050">
            <a:solidFill>
              <a:srgbClr val="6699CC">
                <a:alpha val="25000"/>
              </a:srgb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12" name="Freeform 511">
            <a:extLst>
              <a:ext uri="{FF2B5EF4-FFF2-40B4-BE49-F238E27FC236}">
                <a16:creationId xmlns:a16="http://schemas.microsoft.com/office/drawing/2014/main" id="{BF3345F5-686D-3E42-A818-0A8F61E0F31A}"/>
              </a:ext>
            </a:extLst>
          </p:cNvPr>
          <p:cNvSpPr/>
          <p:nvPr/>
        </p:nvSpPr>
        <p:spPr>
          <a:xfrm>
            <a:off x="7883783" y="2927219"/>
            <a:ext cx="904875" cy="1717675"/>
          </a:xfrm>
          <a:custGeom>
            <a:avLst/>
            <a:gdLst>
              <a:gd name="connsiteX0" fmla="*/ 882650 w 882650"/>
              <a:gd name="connsiteY0" fmla="*/ 0 h 1708150"/>
              <a:gd name="connsiteX1" fmla="*/ 577850 w 882650"/>
              <a:gd name="connsiteY1" fmla="*/ 971550 h 1708150"/>
              <a:gd name="connsiteX2" fmla="*/ 0 w 882650"/>
              <a:gd name="connsiteY2" fmla="*/ 1708150 h 1708150"/>
              <a:gd name="connsiteX0" fmla="*/ 882650 w 882650"/>
              <a:gd name="connsiteY0" fmla="*/ 0 h 1708150"/>
              <a:gd name="connsiteX1" fmla="*/ 574720 w 882650"/>
              <a:gd name="connsiteY1" fmla="*/ 1041035 h 1708150"/>
              <a:gd name="connsiteX2" fmla="*/ 0 w 882650"/>
              <a:gd name="connsiteY2" fmla="*/ 1708150 h 1708150"/>
              <a:gd name="connsiteX0" fmla="*/ 882650 w 882650"/>
              <a:gd name="connsiteY0" fmla="*/ 0 h 1708150"/>
              <a:gd name="connsiteX1" fmla="*/ 531361 w 882650"/>
              <a:gd name="connsiteY1" fmla="*/ 1006304 h 1708150"/>
              <a:gd name="connsiteX2" fmla="*/ 0 w 882650"/>
              <a:gd name="connsiteY2" fmla="*/ 1708150 h 1708150"/>
            </a:gdLst>
            <a:ahLst/>
            <a:cxnLst>
              <a:cxn ang="0">
                <a:pos x="connsiteX0" y="connsiteY0"/>
              </a:cxn>
              <a:cxn ang="0">
                <a:pos x="connsiteX1" y="connsiteY1"/>
              </a:cxn>
              <a:cxn ang="0">
                <a:pos x="connsiteX2" y="connsiteY2"/>
              </a:cxn>
            </a:cxnLst>
            <a:rect l="l" t="t" r="r" b="b"/>
            <a:pathLst>
              <a:path w="882650" h="1708150">
                <a:moveTo>
                  <a:pt x="882650" y="0"/>
                </a:moveTo>
                <a:cubicBezTo>
                  <a:pt x="803804" y="343429"/>
                  <a:pt x="678469" y="721612"/>
                  <a:pt x="531361" y="1006304"/>
                </a:cubicBezTo>
                <a:cubicBezTo>
                  <a:pt x="384253" y="1290996"/>
                  <a:pt x="87842" y="1600729"/>
                  <a:pt x="0" y="1708150"/>
                </a:cubicBezTo>
              </a:path>
            </a:pathLst>
          </a:custGeom>
          <a:noFill/>
          <a:ln w="19050">
            <a:solidFill>
              <a:srgbClr val="6699CC">
                <a:alpha val="25000"/>
              </a:srgb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13" name="Freeform 512">
            <a:extLst>
              <a:ext uri="{FF2B5EF4-FFF2-40B4-BE49-F238E27FC236}">
                <a16:creationId xmlns:a16="http://schemas.microsoft.com/office/drawing/2014/main" id="{9FC3A592-4C9E-2548-9E27-B95A6DC7E80A}"/>
              </a:ext>
            </a:extLst>
          </p:cNvPr>
          <p:cNvSpPr/>
          <p:nvPr/>
        </p:nvSpPr>
        <p:spPr>
          <a:xfrm rot="652611" flipH="1">
            <a:off x="9906575" y="2919263"/>
            <a:ext cx="522112" cy="265494"/>
          </a:xfrm>
          <a:custGeom>
            <a:avLst/>
            <a:gdLst>
              <a:gd name="connsiteX0" fmla="*/ 105469 w 470594"/>
              <a:gd name="connsiteY0" fmla="*/ 0 h 331882"/>
              <a:gd name="connsiteX1" fmla="*/ 22919 w 470594"/>
              <a:gd name="connsiteY1" fmla="*/ 330200 h 331882"/>
              <a:gd name="connsiteX2" fmla="*/ 470594 w 470594"/>
              <a:gd name="connsiteY2" fmla="*/ 104775 h 331882"/>
              <a:gd name="connsiteX0" fmla="*/ 128869 w 464397"/>
              <a:gd name="connsiteY0" fmla="*/ 0 h 328618"/>
              <a:gd name="connsiteX1" fmla="*/ 16722 w 464397"/>
              <a:gd name="connsiteY1" fmla="*/ 327025 h 328618"/>
              <a:gd name="connsiteX2" fmla="*/ 464397 w 464397"/>
              <a:gd name="connsiteY2" fmla="*/ 101600 h 328618"/>
              <a:gd name="connsiteX0" fmla="*/ 134236 w 469764"/>
              <a:gd name="connsiteY0" fmla="*/ 0 h 328618"/>
              <a:gd name="connsiteX1" fmla="*/ 22089 w 469764"/>
              <a:gd name="connsiteY1" fmla="*/ 327025 h 328618"/>
              <a:gd name="connsiteX2" fmla="*/ 469764 w 469764"/>
              <a:gd name="connsiteY2" fmla="*/ 101600 h 328618"/>
              <a:gd name="connsiteX0" fmla="*/ 115551 w 451079"/>
              <a:gd name="connsiteY0" fmla="*/ 0 h 303576"/>
              <a:gd name="connsiteX1" fmla="*/ 27082 w 451079"/>
              <a:gd name="connsiteY1" fmla="*/ 301625 h 303576"/>
              <a:gd name="connsiteX2" fmla="*/ 451079 w 451079"/>
              <a:gd name="connsiteY2" fmla="*/ 101600 h 303576"/>
              <a:gd name="connsiteX0" fmla="*/ 140535 w 476063"/>
              <a:gd name="connsiteY0" fmla="*/ 0 h 311248"/>
              <a:gd name="connsiteX1" fmla="*/ 52066 w 476063"/>
              <a:gd name="connsiteY1" fmla="*/ 301625 h 311248"/>
              <a:gd name="connsiteX2" fmla="*/ 476063 w 476063"/>
              <a:gd name="connsiteY2" fmla="*/ 101600 h 311248"/>
              <a:gd name="connsiteX0" fmla="*/ 84616 w 473351"/>
              <a:gd name="connsiteY0" fmla="*/ 0 h 221861"/>
              <a:gd name="connsiteX1" fmla="*/ 49354 w 473351"/>
              <a:gd name="connsiteY1" fmla="*/ 221747 h 221861"/>
              <a:gd name="connsiteX2" fmla="*/ 473351 w 473351"/>
              <a:gd name="connsiteY2" fmla="*/ 21722 h 221861"/>
              <a:gd name="connsiteX0" fmla="*/ 82580 w 440387"/>
              <a:gd name="connsiteY0" fmla="*/ 0 h 223809"/>
              <a:gd name="connsiteX1" fmla="*/ 47318 w 440387"/>
              <a:gd name="connsiteY1" fmla="*/ 221747 h 223809"/>
              <a:gd name="connsiteX2" fmla="*/ 440387 w 440387"/>
              <a:gd name="connsiteY2" fmla="*/ 72492 h 223809"/>
              <a:gd name="connsiteX0" fmla="*/ 95728 w 453535"/>
              <a:gd name="connsiteY0" fmla="*/ 0 h 199631"/>
              <a:gd name="connsiteX1" fmla="*/ 38066 w 453535"/>
              <a:gd name="connsiteY1" fmla="*/ 196142 h 199631"/>
              <a:gd name="connsiteX2" fmla="*/ 453535 w 453535"/>
              <a:gd name="connsiteY2" fmla="*/ 72492 h 199631"/>
            </a:gdLst>
            <a:ahLst/>
            <a:cxnLst>
              <a:cxn ang="0">
                <a:pos x="connsiteX0" y="connsiteY0"/>
              </a:cxn>
              <a:cxn ang="0">
                <a:pos x="connsiteX1" y="connsiteY1"/>
              </a:cxn>
              <a:cxn ang="0">
                <a:pos x="connsiteX2" y="connsiteY2"/>
              </a:cxn>
            </a:cxnLst>
            <a:rect l="l" t="t" r="r" b="b"/>
            <a:pathLst>
              <a:path w="453535" h="199631">
                <a:moveTo>
                  <a:pt x="95728" y="0"/>
                </a:moveTo>
                <a:cubicBezTo>
                  <a:pt x="-17410" y="130969"/>
                  <a:pt x="-21569" y="184060"/>
                  <a:pt x="38066" y="196142"/>
                </a:cubicBezTo>
                <a:cubicBezTo>
                  <a:pt x="97701" y="208224"/>
                  <a:pt x="260124" y="193935"/>
                  <a:pt x="453535" y="72492"/>
                </a:cubicBezTo>
              </a:path>
            </a:pathLst>
          </a:custGeom>
          <a:noFill/>
          <a:ln w="19050">
            <a:solidFill>
              <a:srgbClr val="6699CC">
                <a:alpha val="25000"/>
              </a:srgb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14" name="Freeform 513">
            <a:extLst>
              <a:ext uri="{FF2B5EF4-FFF2-40B4-BE49-F238E27FC236}">
                <a16:creationId xmlns:a16="http://schemas.microsoft.com/office/drawing/2014/main" id="{9FDE0991-C644-F74C-8BDE-6B3A85CDA08D}"/>
              </a:ext>
            </a:extLst>
          </p:cNvPr>
          <p:cNvSpPr/>
          <p:nvPr/>
        </p:nvSpPr>
        <p:spPr>
          <a:xfrm>
            <a:off x="8226684" y="4368670"/>
            <a:ext cx="1454150" cy="800100"/>
          </a:xfrm>
          <a:custGeom>
            <a:avLst/>
            <a:gdLst>
              <a:gd name="connsiteX0" fmla="*/ 882650 w 882650"/>
              <a:gd name="connsiteY0" fmla="*/ 0 h 1708150"/>
              <a:gd name="connsiteX1" fmla="*/ 577850 w 882650"/>
              <a:gd name="connsiteY1" fmla="*/ 971550 h 1708150"/>
              <a:gd name="connsiteX2" fmla="*/ 0 w 882650"/>
              <a:gd name="connsiteY2" fmla="*/ 1708150 h 1708150"/>
              <a:gd name="connsiteX0" fmla="*/ 882650 w 882650"/>
              <a:gd name="connsiteY0" fmla="*/ 0 h 1708150"/>
              <a:gd name="connsiteX1" fmla="*/ 574720 w 882650"/>
              <a:gd name="connsiteY1" fmla="*/ 1041035 h 1708150"/>
              <a:gd name="connsiteX2" fmla="*/ 0 w 882650"/>
              <a:gd name="connsiteY2" fmla="*/ 1708150 h 1708150"/>
              <a:gd name="connsiteX0" fmla="*/ 882650 w 882650"/>
              <a:gd name="connsiteY0" fmla="*/ 0 h 1708150"/>
              <a:gd name="connsiteX1" fmla="*/ 513425 w 882650"/>
              <a:gd name="connsiteY1" fmla="*/ 809421 h 1708150"/>
              <a:gd name="connsiteX2" fmla="*/ 0 w 882650"/>
              <a:gd name="connsiteY2" fmla="*/ 1708150 h 1708150"/>
            </a:gdLst>
            <a:ahLst/>
            <a:cxnLst>
              <a:cxn ang="0">
                <a:pos x="connsiteX0" y="connsiteY0"/>
              </a:cxn>
              <a:cxn ang="0">
                <a:pos x="connsiteX1" y="connsiteY1"/>
              </a:cxn>
              <a:cxn ang="0">
                <a:pos x="connsiteX2" y="connsiteY2"/>
              </a:cxn>
            </a:cxnLst>
            <a:rect l="l" t="t" r="r" b="b"/>
            <a:pathLst>
              <a:path w="882650" h="1708150">
                <a:moveTo>
                  <a:pt x="882650" y="0"/>
                </a:moveTo>
                <a:cubicBezTo>
                  <a:pt x="803804" y="343429"/>
                  <a:pt x="660533" y="524729"/>
                  <a:pt x="513425" y="809421"/>
                </a:cubicBezTo>
                <a:cubicBezTo>
                  <a:pt x="366317" y="1094113"/>
                  <a:pt x="87842" y="1600729"/>
                  <a:pt x="0" y="1708150"/>
                </a:cubicBezTo>
              </a:path>
            </a:pathLst>
          </a:custGeom>
          <a:noFill/>
          <a:ln w="19050">
            <a:solidFill>
              <a:srgbClr val="6699CC">
                <a:alpha val="25000"/>
              </a:srgb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15" name="Freeform 514">
            <a:extLst>
              <a:ext uri="{FF2B5EF4-FFF2-40B4-BE49-F238E27FC236}">
                <a16:creationId xmlns:a16="http://schemas.microsoft.com/office/drawing/2014/main" id="{6B641FB9-61D5-0D41-AEBB-17AD06CD9A3A}"/>
              </a:ext>
            </a:extLst>
          </p:cNvPr>
          <p:cNvSpPr/>
          <p:nvPr/>
        </p:nvSpPr>
        <p:spPr>
          <a:xfrm>
            <a:off x="9982459" y="3435220"/>
            <a:ext cx="717550" cy="714375"/>
          </a:xfrm>
          <a:custGeom>
            <a:avLst/>
            <a:gdLst>
              <a:gd name="connsiteX0" fmla="*/ 882650 w 882650"/>
              <a:gd name="connsiteY0" fmla="*/ 0 h 1708150"/>
              <a:gd name="connsiteX1" fmla="*/ 577850 w 882650"/>
              <a:gd name="connsiteY1" fmla="*/ 971550 h 1708150"/>
              <a:gd name="connsiteX2" fmla="*/ 0 w 882650"/>
              <a:gd name="connsiteY2" fmla="*/ 1708150 h 1708150"/>
              <a:gd name="connsiteX0" fmla="*/ 882650 w 882650"/>
              <a:gd name="connsiteY0" fmla="*/ 0 h 1708150"/>
              <a:gd name="connsiteX1" fmla="*/ 574720 w 882650"/>
              <a:gd name="connsiteY1" fmla="*/ 1041035 h 1708150"/>
              <a:gd name="connsiteX2" fmla="*/ 0 w 882650"/>
              <a:gd name="connsiteY2" fmla="*/ 1708150 h 1708150"/>
              <a:gd name="connsiteX0" fmla="*/ 882650 w 882650"/>
              <a:gd name="connsiteY0" fmla="*/ 0 h 1708150"/>
              <a:gd name="connsiteX1" fmla="*/ 513425 w 882650"/>
              <a:gd name="connsiteY1" fmla="*/ 809421 h 1708150"/>
              <a:gd name="connsiteX2" fmla="*/ 0 w 882650"/>
              <a:gd name="connsiteY2" fmla="*/ 1708150 h 1708150"/>
            </a:gdLst>
            <a:ahLst/>
            <a:cxnLst>
              <a:cxn ang="0">
                <a:pos x="connsiteX0" y="connsiteY0"/>
              </a:cxn>
              <a:cxn ang="0">
                <a:pos x="connsiteX1" y="connsiteY1"/>
              </a:cxn>
              <a:cxn ang="0">
                <a:pos x="connsiteX2" y="connsiteY2"/>
              </a:cxn>
            </a:cxnLst>
            <a:rect l="l" t="t" r="r" b="b"/>
            <a:pathLst>
              <a:path w="882650" h="1708150">
                <a:moveTo>
                  <a:pt x="882650" y="0"/>
                </a:moveTo>
                <a:cubicBezTo>
                  <a:pt x="803804" y="343429"/>
                  <a:pt x="660533" y="524729"/>
                  <a:pt x="513425" y="809421"/>
                </a:cubicBezTo>
                <a:cubicBezTo>
                  <a:pt x="366317" y="1094113"/>
                  <a:pt x="87842" y="1600729"/>
                  <a:pt x="0" y="1708150"/>
                </a:cubicBezTo>
              </a:path>
            </a:pathLst>
          </a:custGeom>
          <a:noFill/>
          <a:ln w="19050">
            <a:solidFill>
              <a:srgbClr val="6699CC">
                <a:alpha val="25000"/>
              </a:srgb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60" name="Freeform 559">
            <a:extLst>
              <a:ext uri="{FF2B5EF4-FFF2-40B4-BE49-F238E27FC236}">
                <a16:creationId xmlns:a16="http://schemas.microsoft.com/office/drawing/2014/main" id="{EB15BB78-BD44-F147-9728-596865ABE14E}"/>
              </a:ext>
            </a:extLst>
          </p:cNvPr>
          <p:cNvSpPr/>
          <p:nvPr/>
        </p:nvSpPr>
        <p:spPr>
          <a:xfrm>
            <a:off x="7448809" y="3546344"/>
            <a:ext cx="2514600" cy="231775"/>
          </a:xfrm>
          <a:custGeom>
            <a:avLst/>
            <a:gdLst>
              <a:gd name="connsiteX0" fmla="*/ 882650 w 882650"/>
              <a:gd name="connsiteY0" fmla="*/ 0 h 1708150"/>
              <a:gd name="connsiteX1" fmla="*/ 577850 w 882650"/>
              <a:gd name="connsiteY1" fmla="*/ 971550 h 1708150"/>
              <a:gd name="connsiteX2" fmla="*/ 0 w 882650"/>
              <a:gd name="connsiteY2" fmla="*/ 1708150 h 1708150"/>
              <a:gd name="connsiteX0" fmla="*/ 882650 w 882650"/>
              <a:gd name="connsiteY0" fmla="*/ 0 h 1708150"/>
              <a:gd name="connsiteX1" fmla="*/ 574720 w 882650"/>
              <a:gd name="connsiteY1" fmla="*/ 1041035 h 1708150"/>
              <a:gd name="connsiteX2" fmla="*/ 0 w 882650"/>
              <a:gd name="connsiteY2" fmla="*/ 1708150 h 1708150"/>
              <a:gd name="connsiteX0" fmla="*/ 882650 w 882650"/>
              <a:gd name="connsiteY0" fmla="*/ 0 h 1708150"/>
              <a:gd name="connsiteX1" fmla="*/ 513425 w 882650"/>
              <a:gd name="connsiteY1" fmla="*/ 809421 h 1708150"/>
              <a:gd name="connsiteX2" fmla="*/ 0 w 882650"/>
              <a:gd name="connsiteY2" fmla="*/ 1708150 h 1708150"/>
            </a:gdLst>
            <a:ahLst/>
            <a:cxnLst>
              <a:cxn ang="0">
                <a:pos x="connsiteX0" y="connsiteY0"/>
              </a:cxn>
              <a:cxn ang="0">
                <a:pos x="connsiteX1" y="connsiteY1"/>
              </a:cxn>
              <a:cxn ang="0">
                <a:pos x="connsiteX2" y="connsiteY2"/>
              </a:cxn>
            </a:cxnLst>
            <a:rect l="l" t="t" r="r" b="b"/>
            <a:pathLst>
              <a:path w="882650" h="1708150">
                <a:moveTo>
                  <a:pt x="882650" y="0"/>
                </a:moveTo>
                <a:cubicBezTo>
                  <a:pt x="803804" y="343429"/>
                  <a:pt x="660533" y="524729"/>
                  <a:pt x="513425" y="809421"/>
                </a:cubicBezTo>
                <a:cubicBezTo>
                  <a:pt x="366317" y="1094113"/>
                  <a:pt x="87842" y="1600729"/>
                  <a:pt x="0" y="1708150"/>
                </a:cubicBezTo>
              </a:path>
            </a:pathLst>
          </a:custGeom>
          <a:noFill/>
          <a:ln w="19050">
            <a:solidFill>
              <a:srgbClr val="6699CC">
                <a:alpha val="25000"/>
              </a:srgb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61" name="Freeform 560">
            <a:extLst>
              <a:ext uri="{FF2B5EF4-FFF2-40B4-BE49-F238E27FC236}">
                <a16:creationId xmlns:a16="http://schemas.microsoft.com/office/drawing/2014/main" id="{D0F4891C-657F-EA4F-9951-448FE51D37DF}"/>
              </a:ext>
            </a:extLst>
          </p:cNvPr>
          <p:cNvSpPr/>
          <p:nvPr/>
        </p:nvSpPr>
        <p:spPr>
          <a:xfrm>
            <a:off x="10293609" y="3362195"/>
            <a:ext cx="317500" cy="117476"/>
          </a:xfrm>
          <a:custGeom>
            <a:avLst/>
            <a:gdLst>
              <a:gd name="connsiteX0" fmla="*/ 882650 w 882650"/>
              <a:gd name="connsiteY0" fmla="*/ 0 h 1708150"/>
              <a:gd name="connsiteX1" fmla="*/ 577850 w 882650"/>
              <a:gd name="connsiteY1" fmla="*/ 971550 h 1708150"/>
              <a:gd name="connsiteX2" fmla="*/ 0 w 882650"/>
              <a:gd name="connsiteY2" fmla="*/ 1708150 h 1708150"/>
              <a:gd name="connsiteX0" fmla="*/ 882650 w 882650"/>
              <a:gd name="connsiteY0" fmla="*/ 0 h 1708150"/>
              <a:gd name="connsiteX1" fmla="*/ 574720 w 882650"/>
              <a:gd name="connsiteY1" fmla="*/ 1041035 h 1708150"/>
              <a:gd name="connsiteX2" fmla="*/ 0 w 882650"/>
              <a:gd name="connsiteY2" fmla="*/ 1708150 h 1708150"/>
              <a:gd name="connsiteX0" fmla="*/ 882650 w 882650"/>
              <a:gd name="connsiteY0" fmla="*/ 0 h 1708150"/>
              <a:gd name="connsiteX1" fmla="*/ 513425 w 882650"/>
              <a:gd name="connsiteY1" fmla="*/ 809421 h 1708150"/>
              <a:gd name="connsiteX2" fmla="*/ 0 w 882650"/>
              <a:gd name="connsiteY2" fmla="*/ 1708150 h 1708150"/>
            </a:gdLst>
            <a:ahLst/>
            <a:cxnLst>
              <a:cxn ang="0">
                <a:pos x="connsiteX0" y="connsiteY0"/>
              </a:cxn>
              <a:cxn ang="0">
                <a:pos x="connsiteX1" y="connsiteY1"/>
              </a:cxn>
              <a:cxn ang="0">
                <a:pos x="connsiteX2" y="connsiteY2"/>
              </a:cxn>
            </a:cxnLst>
            <a:rect l="l" t="t" r="r" b="b"/>
            <a:pathLst>
              <a:path w="882650" h="1708150">
                <a:moveTo>
                  <a:pt x="882650" y="0"/>
                </a:moveTo>
                <a:cubicBezTo>
                  <a:pt x="803804" y="343429"/>
                  <a:pt x="660533" y="524729"/>
                  <a:pt x="513425" y="809421"/>
                </a:cubicBezTo>
                <a:cubicBezTo>
                  <a:pt x="366317" y="1094113"/>
                  <a:pt x="87842" y="1600729"/>
                  <a:pt x="0" y="1708150"/>
                </a:cubicBezTo>
              </a:path>
            </a:pathLst>
          </a:custGeom>
          <a:noFill/>
          <a:ln w="19050">
            <a:solidFill>
              <a:srgbClr val="6699CC">
                <a:alpha val="25000"/>
              </a:srgbClr>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562" name="Straight Arrow Connector 561">
            <a:extLst>
              <a:ext uri="{FF2B5EF4-FFF2-40B4-BE49-F238E27FC236}">
                <a16:creationId xmlns:a16="http://schemas.microsoft.com/office/drawing/2014/main" id="{8CC0C438-6716-924D-B0ED-AF15F94A1BE9}"/>
              </a:ext>
            </a:extLst>
          </p:cNvPr>
          <p:cNvCxnSpPr>
            <a:endCxn id="418" idx="2"/>
          </p:cNvCxnSpPr>
          <p:nvPr/>
        </p:nvCxnSpPr>
        <p:spPr>
          <a:xfrm>
            <a:off x="5912109" y="2203320"/>
            <a:ext cx="276225" cy="33338"/>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63" name="Straight Arrow Connector 562">
            <a:extLst>
              <a:ext uri="{FF2B5EF4-FFF2-40B4-BE49-F238E27FC236}">
                <a16:creationId xmlns:a16="http://schemas.microsoft.com/office/drawing/2014/main" id="{54395CCD-376B-764C-B181-D22B4286B99B}"/>
              </a:ext>
            </a:extLst>
          </p:cNvPr>
          <p:cNvCxnSpPr>
            <a:cxnSpLocks/>
            <a:stCxn id="413" idx="2"/>
          </p:cNvCxnSpPr>
          <p:nvPr/>
        </p:nvCxnSpPr>
        <p:spPr>
          <a:xfrm>
            <a:off x="7410713" y="1995128"/>
            <a:ext cx="92071" cy="178030"/>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64" name="Straight Arrow Connector 563">
            <a:extLst>
              <a:ext uri="{FF2B5EF4-FFF2-40B4-BE49-F238E27FC236}">
                <a16:creationId xmlns:a16="http://schemas.microsoft.com/office/drawing/2014/main" id="{5CF1E66F-E6CC-9F45-BAA9-70EF3AC2144B}"/>
              </a:ext>
            </a:extLst>
          </p:cNvPr>
          <p:cNvCxnSpPr>
            <a:cxnSpLocks/>
          </p:cNvCxnSpPr>
          <p:nvPr/>
        </p:nvCxnSpPr>
        <p:spPr>
          <a:xfrm>
            <a:off x="10195184" y="2203320"/>
            <a:ext cx="250825" cy="0"/>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67" name="Straight Arrow Connector 566">
            <a:extLst>
              <a:ext uri="{FF2B5EF4-FFF2-40B4-BE49-F238E27FC236}">
                <a16:creationId xmlns:a16="http://schemas.microsoft.com/office/drawing/2014/main" id="{34952D1D-875C-E541-A4FB-A2161148C609}"/>
              </a:ext>
            </a:extLst>
          </p:cNvPr>
          <p:cNvCxnSpPr>
            <a:cxnSpLocks/>
          </p:cNvCxnSpPr>
          <p:nvPr/>
        </p:nvCxnSpPr>
        <p:spPr>
          <a:xfrm>
            <a:off x="6362959" y="5070345"/>
            <a:ext cx="314325" cy="155575"/>
          </a:xfrm>
          <a:prstGeom prst="straightConnector1">
            <a:avLst/>
          </a:prstGeom>
          <a:ln w="12700">
            <a:solidFill>
              <a:schemeClr val="tx1">
                <a:alpha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68" name="Straight Connector 567">
            <a:extLst>
              <a:ext uri="{FF2B5EF4-FFF2-40B4-BE49-F238E27FC236}">
                <a16:creationId xmlns:a16="http://schemas.microsoft.com/office/drawing/2014/main" id="{92DAD996-CC9A-D245-9C4A-F1D32F1E9E4D}"/>
              </a:ext>
            </a:extLst>
          </p:cNvPr>
          <p:cNvCxnSpPr/>
          <p:nvPr/>
        </p:nvCxnSpPr>
        <p:spPr>
          <a:xfrm>
            <a:off x="6940809" y="5262432"/>
            <a:ext cx="0" cy="1428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a:extLst>
              <a:ext uri="{FF2B5EF4-FFF2-40B4-BE49-F238E27FC236}">
                <a16:creationId xmlns:a16="http://schemas.microsoft.com/office/drawing/2014/main" id="{782FDCCB-675D-DE4C-A51C-903BD3429BCC}"/>
              </a:ext>
            </a:extLst>
          </p:cNvPr>
          <p:cNvCxnSpPr/>
          <p:nvPr/>
        </p:nvCxnSpPr>
        <p:spPr>
          <a:xfrm>
            <a:off x="6988434" y="5262432"/>
            <a:ext cx="0" cy="1428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id="{CB21E028-8261-1445-99EF-93C0B76CA891}"/>
              </a:ext>
            </a:extLst>
          </p:cNvPr>
          <p:cNvCxnSpPr>
            <a:cxnSpLocks/>
          </p:cNvCxnSpPr>
          <p:nvPr/>
        </p:nvCxnSpPr>
        <p:spPr>
          <a:xfrm>
            <a:off x="7036059" y="5281482"/>
            <a:ext cx="0" cy="1047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id="{61BE729F-B68C-AD41-B05F-5CC0E849186A}"/>
              </a:ext>
            </a:extLst>
          </p:cNvPr>
          <p:cNvCxnSpPr>
            <a:cxnSpLocks/>
          </p:cNvCxnSpPr>
          <p:nvPr/>
        </p:nvCxnSpPr>
        <p:spPr>
          <a:xfrm>
            <a:off x="7340859" y="5251573"/>
            <a:ext cx="0" cy="164592"/>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a:extLst>
              <a:ext uri="{FF2B5EF4-FFF2-40B4-BE49-F238E27FC236}">
                <a16:creationId xmlns:a16="http://schemas.microsoft.com/office/drawing/2014/main" id="{1B73F3D6-81E5-8949-BE67-3493579ED9A8}"/>
              </a:ext>
            </a:extLst>
          </p:cNvPr>
          <p:cNvCxnSpPr/>
          <p:nvPr/>
        </p:nvCxnSpPr>
        <p:spPr>
          <a:xfrm>
            <a:off x="7394834" y="5262432"/>
            <a:ext cx="0" cy="1428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a:extLst>
              <a:ext uri="{FF2B5EF4-FFF2-40B4-BE49-F238E27FC236}">
                <a16:creationId xmlns:a16="http://schemas.microsoft.com/office/drawing/2014/main" id="{FD18BF96-548A-194D-8323-ECCE85A95A1D}"/>
              </a:ext>
            </a:extLst>
          </p:cNvPr>
          <p:cNvCxnSpPr>
            <a:cxnSpLocks/>
          </p:cNvCxnSpPr>
          <p:nvPr/>
        </p:nvCxnSpPr>
        <p:spPr>
          <a:xfrm>
            <a:off x="7442459" y="5281482"/>
            <a:ext cx="0" cy="1047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1D9992F8-43CB-1F4E-A75F-74FF2E7F46B5}"/>
              </a:ext>
            </a:extLst>
          </p:cNvPr>
          <p:cNvCxnSpPr>
            <a:cxnSpLocks/>
          </p:cNvCxnSpPr>
          <p:nvPr/>
        </p:nvCxnSpPr>
        <p:spPr>
          <a:xfrm flipH="1">
            <a:off x="7293234" y="5262432"/>
            <a:ext cx="0" cy="1428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F537AF13-2210-1149-8612-B4FDA458F0E4}"/>
              </a:ext>
            </a:extLst>
          </p:cNvPr>
          <p:cNvCxnSpPr>
            <a:cxnSpLocks/>
          </p:cNvCxnSpPr>
          <p:nvPr/>
        </p:nvCxnSpPr>
        <p:spPr>
          <a:xfrm flipH="1">
            <a:off x="7245609" y="5281482"/>
            <a:ext cx="0" cy="1047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sp>
        <p:nvSpPr>
          <p:cNvPr id="584" name="Freeform 583">
            <a:extLst>
              <a:ext uri="{FF2B5EF4-FFF2-40B4-BE49-F238E27FC236}">
                <a16:creationId xmlns:a16="http://schemas.microsoft.com/office/drawing/2014/main" id="{BE95CDAF-4DC6-CD4D-BD1A-8DAC6821DBE9}"/>
              </a:ext>
            </a:extLst>
          </p:cNvPr>
          <p:cNvSpPr/>
          <p:nvPr/>
        </p:nvSpPr>
        <p:spPr>
          <a:xfrm rot="10800000">
            <a:off x="6880484" y="5190995"/>
            <a:ext cx="1657350" cy="282839"/>
          </a:xfrm>
          <a:custGeom>
            <a:avLst/>
            <a:gdLst>
              <a:gd name="connsiteX0" fmla="*/ 0 w 1662079"/>
              <a:gd name="connsiteY0" fmla="*/ 25620 h 295498"/>
              <a:gd name="connsiteX1" fmla="*/ 168275 w 1662079"/>
              <a:gd name="connsiteY1" fmla="*/ 63720 h 295498"/>
              <a:gd name="connsiteX2" fmla="*/ 412750 w 1662079"/>
              <a:gd name="connsiteY2" fmla="*/ 289145 h 295498"/>
              <a:gd name="connsiteX3" fmla="*/ 822325 w 1662079"/>
              <a:gd name="connsiteY3" fmla="*/ 16095 h 295498"/>
              <a:gd name="connsiteX4" fmla="*/ 1177925 w 1662079"/>
              <a:gd name="connsiteY4" fmla="*/ 295495 h 295498"/>
              <a:gd name="connsiteX5" fmla="*/ 1587500 w 1662079"/>
              <a:gd name="connsiteY5" fmla="*/ 22445 h 295498"/>
              <a:gd name="connsiteX6" fmla="*/ 1660525 w 1662079"/>
              <a:gd name="connsiteY6" fmla="*/ 35145 h 295498"/>
              <a:gd name="connsiteX0" fmla="*/ 0 w 1683263"/>
              <a:gd name="connsiteY0" fmla="*/ 26886 h 296764"/>
              <a:gd name="connsiteX1" fmla="*/ 168275 w 1683263"/>
              <a:gd name="connsiteY1" fmla="*/ 64986 h 296764"/>
              <a:gd name="connsiteX2" fmla="*/ 412750 w 1683263"/>
              <a:gd name="connsiteY2" fmla="*/ 290411 h 296764"/>
              <a:gd name="connsiteX3" fmla="*/ 822325 w 1683263"/>
              <a:gd name="connsiteY3" fmla="*/ 17361 h 296764"/>
              <a:gd name="connsiteX4" fmla="*/ 1177925 w 1683263"/>
              <a:gd name="connsiteY4" fmla="*/ 296761 h 296764"/>
              <a:gd name="connsiteX5" fmla="*/ 1587500 w 1683263"/>
              <a:gd name="connsiteY5" fmla="*/ 23711 h 296764"/>
              <a:gd name="connsiteX6" fmla="*/ 1682750 w 1683263"/>
              <a:gd name="connsiteY6" fmla="*/ 33236 h 296764"/>
              <a:gd name="connsiteX0" fmla="*/ 0 w 1682750"/>
              <a:gd name="connsiteY0" fmla="*/ 21602 h 291480"/>
              <a:gd name="connsiteX1" fmla="*/ 168275 w 1682750"/>
              <a:gd name="connsiteY1" fmla="*/ 59702 h 291480"/>
              <a:gd name="connsiteX2" fmla="*/ 412750 w 1682750"/>
              <a:gd name="connsiteY2" fmla="*/ 285127 h 291480"/>
              <a:gd name="connsiteX3" fmla="*/ 822325 w 1682750"/>
              <a:gd name="connsiteY3" fmla="*/ 12077 h 291480"/>
              <a:gd name="connsiteX4" fmla="*/ 1177925 w 1682750"/>
              <a:gd name="connsiteY4" fmla="*/ 291477 h 291480"/>
              <a:gd name="connsiteX5" fmla="*/ 1587500 w 1682750"/>
              <a:gd name="connsiteY5" fmla="*/ 18427 h 291480"/>
              <a:gd name="connsiteX6" fmla="*/ 1682750 w 1682750"/>
              <a:gd name="connsiteY6" fmla="*/ 27952 h 291480"/>
              <a:gd name="connsiteX0" fmla="*/ 0 w 1682750"/>
              <a:gd name="connsiteY0" fmla="*/ 9529 h 279465"/>
              <a:gd name="connsiteX1" fmla="*/ 168275 w 1682750"/>
              <a:gd name="connsiteY1" fmla="*/ 47629 h 279465"/>
              <a:gd name="connsiteX2" fmla="*/ 412750 w 1682750"/>
              <a:gd name="connsiteY2" fmla="*/ 273054 h 279465"/>
              <a:gd name="connsiteX3" fmla="*/ 822325 w 1682750"/>
              <a:gd name="connsiteY3" fmla="*/ 4 h 279465"/>
              <a:gd name="connsiteX4" fmla="*/ 1177925 w 1682750"/>
              <a:gd name="connsiteY4" fmla="*/ 279404 h 279465"/>
              <a:gd name="connsiteX5" fmla="*/ 1520825 w 1682750"/>
              <a:gd name="connsiteY5" fmla="*/ 25404 h 279465"/>
              <a:gd name="connsiteX6" fmla="*/ 1682750 w 1682750"/>
              <a:gd name="connsiteY6" fmla="*/ 15879 h 279465"/>
              <a:gd name="connsiteX0" fmla="*/ 0 w 1657350"/>
              <a:gd name="connsiteY0" fmla="*/ 12902 h 282839"/>
              <a:gd name="connsiteX1" fmla="*/ 168275 w 1657350"/>
              <a:gd name="connsiteY1" fmla="*/ 51002 h 282839"/>
              <a:gd name="connsiteX2" fmla="*/ 412750 w 1657350"/>
              <a:gd name="connsiteY2" fmla="*/ 276427 h 282839"/>
              <a:gd name="connsiteX3" fmla="*/ 822325 w 1657350"/>
              <a:gd name="connsiteY3" fmla="*/ 3377 h 282839"/>
              <a:gd name="connsiteX4" fmla="*/ 1177925 w 1657350"/>
              <a:gd name="connsiteY4" fmla="*/ 282777 h 282839"/>
              <a:gd name="connsiteX5" fmla="*/ 1520825 w 1657350"/>
              <a:gd name="connsiteY5" fmla="*/ 28777 h 282839"/>
              <a:gd name="connsiteX6" fmla="*/ 1657350 w 1657350"/>
              <a:gd name="connsiteY6" fmla="*/ 9727 h 28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7350" h="282839">
                <a:moveTo>
                  <a:pt x="0" y="12902"/>
                </a:moveTo>
                <a:cubicBezTo>
                  <a:pt x="49741" y="9991"/>
                  <a:pt x="99483" y="7081"/>
                  <a:pt x="168275" y="51002"/>
                </a:cubicBezTo>
                <a:cubicBezTo>
                  <a:pt x="237067" y="94923"/>
                  <a:pt x="303742" y="284365"/>
                  <a:pt x="412750" y="276427"/>
                </a:cubicBezTo>
                <a:cubicBezTo>
                  <a:pt x="521758" y="268490"/>
                  <a:pt x="694796" y="2319"/>
                  <a:pt x="822325" y="3377"/>
                </a:cubicBezTo>
                <a:cubicBezTo>
                  <a:pt x="949854" y="4435"/>
                  <a:pt x="1061508" y="278544"/>
                  <a:pt x="1177925" y="282777"/>
                </a:cubicBezTo>
                <a:cubicBezTo>
                  <a:pt x="1294342" y="287010"/>
                  <a:pt x="1440921" y="74285"/>
                  <a:pt x="1520825" y="28777"/>
                </a:cubicBezTo>
                <a:cubicBezTo>
                  <a:pt x="1600729" y="-16731"/>
                  <a:pt x="1619779" y="3906"/>
                  <a:pt x="1657350" y="9727"/>
                </a:cubicBezTo>
              </a:path>
            </a:pathLst>
          </a:cu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85" name="Freeform 584">
            <a:extLst>
              <a:ext uri="{FF2B5EF4-FFF2-40B4-BE49-F238E27FC236}">
                <a16:creationId xmlns:a16="http://schemas.microsoft.com/office/drawing/2014/main" id="{43A87F86-ED39-8F43-8830-11E3F1062A71}"/>
              </a:ext>
            </a:extLst>
          </p:cNvPr>
          <p:cNvSpPr/>
          <p:nvPr/>
        </p:nvSpPr>
        <p:spPr>
          <a:xfrm rot="10800000" flipV="1">
            <a:off x="6886834" y="5210045"/>
            <a:ext cx="1657350" cy="282839"/>
          </a:xfrm>
          <a:custGeom>
            <a:avLst/>
            <a:gdLst>
              <a:gd name="connsiteX0" fmla="*/ 0 w 1662079"/>
              <a:gd name="connsiteY0" fmla="*/ 25620 h 295498"/>
              <a:gd name="connsiteX1" fmla="*/ 168275 w 1662079"/>
              <a:gd name="connsiteY1" fmla="*/ 63720 h 295498"/>
              <a:gd name="connsiteX2" fmla="*/ 412750 w 1662079"/>
              <a:gd name="connsiteY2" fmla="*/ 289145 h 295498"/>
              <a:gd name="connsiteX3" fmla="*/ 822325 w 1662079"/>
              <a:gd name="connsiteY3" fmla="*/ 16095 h 295498"/>
              <a:gd name="connsiteX4" fmla="*/ 1177925 w 1662079"/>
              <a:gd name="connsiteY4" fmla="*/ 295495 h 295498"/>
              <a:gd name="connsiteX5" fmla="*/ 1587500 w 1662079"/>
              <a:gd name="connsiteY5" fmla="*/ 22445 h 295498"/>
              <a:gd name="connsiteX6" fmla="*/ 1660525 w 1662079"/>
              <a:gd name="connsiteY6" fmla="*/ 35145 h 295498"/>
              <a:gd name="connsiteX0" fmla="*/ 0 w 1683263"/>
              <a:gd name="connsiteY0" fmla="*/ 26886 h 296764"/>
              <a:gd name="connsiteX1" fmla="*/ 168275 w 1683263"/>
              <a:gd name="connsiteY1" fmla="*/ 64986 h 296764"/>
              <a:gd name="connsiteX2" fmla="*/ 412750 w 1683263"/>
              <a:gd name="connsiteY2" fmla="*/ 290411 h 296764"/>
              <a:gd name="connsiteX3" fmla="*/ 822325 w 1683263"/>
              <a:gd name="connsiteY3" fmla="*/ 17361 h 296764"/>
              <a:gd name="connsiteX4" fmla="*/ 1177925 w 1683263"/>
              <a:gd name="connsiteY4" fmla="*/ 296761 h 296764"/>
              <a:gd name="connsiteX5" fmla="*/ 1587500 w 1683263"/>
              <a:gd name="connsiteY5" fmla="*/ 23711 h 296764"/>
              <a:gd name="connsiteX6" fmla="*/ 1682750 w 1683263"/>
              <a:gd name="connsiteY6" fmla="*/ 33236 h 296764"/>
              <a:gd name="connsiteX0" fmla="*/ 0 w 1682750"/>
              <a:gd name="connsiteY0" fmla="*/ 21602 h 291480"/>
              <a:gd name="connsiteX1" fmla="*/ 168275 w 1682750"/>
              <a:gd name="connsiteY1" fmla="*/ 59702 h 291480"/>
              <a:gd name="connsiteX2" fmla="*/ 412750 w 1682750"/>
              <a:gd name="connsiteY2" fmla="*/ 285127 h 291480"/>
              <a:gd name="connsiteX3" fmla="*/ 822325 w 1682750"/>
              <a:gd name="connsiteY3" fmla="*/ 12077 h 291480"/>
              <a:gd name="connsiteX4" fmla="*/ 1177925 w 1682750"/>
              <a:gd name="connsiteY4" fmla="*/ 291477 h 291480"/>
              <a:gd name="connsiteX5" fmla="*/ 1587500 w 1682750"/>
              <a:gd name="connsiteY5" fmla="*/ 18427 h 291480"/>
              <a:gd name="connsiteX6" fmla="*/ 1682750 w 1682750"/>
              <a:gd name="connsiteY6" fmla="*/ 27952 h 291480"/>
              <a:gd name="connsiteX0" fmla="*/ 0 w 1682750"/>
              <a:gd name="connsiteY0" fmla="*/ 9529 h 279465"/>
              <a:gd name="connsiteX1" fmla="*/ 168275 w 1682750"/>
              <a:gd name="connsiteY1" fmla="*/ 47629 h 279465"/>
              <a:gd name="connsiteX2" fmla="*/ 412750 w 1682750"/>
              <a:gd name="connsiteY2" fmla="*/ 273054 h 279465"/>
              <a:gd name="connsiteX3" fmla="*/ 822325 w 1682750"/>
              <a:gd name="connsiteY3" fmla="*/ 4 h 279465"/>
              <a:gd name="connsiteX4" fmla="*/ 1177925 w 1682750"/>
              <a:gd name="connsiteY4" fmla="*/ 279404 h 279465"/>
              <a:gd name="connsiteX5" fmla="*/ 1520825 w 1682750"/>
              <a:gd name="connsiteY5" fmla="*/ 25404 h 279465"/>
              <a:gd name="connsiteX6" fmla="*/ 1682750 w 1682750"/>
              <a:gd name="connsiteY6" fmla="*/ 15879 h 279465"/>
              <a:gd name="connsiteX0" fmla="*/ 0 w 1657350"/>
              <a:gd name="connsiteY0" fmla="*/ 12902 h 282839"/>
              <a:gd name="connsiteX1" fmla="*/ 168275 w 1657350"/>
              <a:gd name="connsiteY1" fmla="*/ 51002 h 282839"/>
              <a:gd name="connsiteX2" fmla="*/ 412750 w 1657350"/>
              <a:gd name="connsiteY2" fmla="*/ 276427 h 282839"/>
              <a:gd name="connsiteX3" fmla="*/ 822325 w 1657350"/>
              <a:gd name="connsiteY3" fmla="*/ 3377 h 282839"/>
              <a:gd name="connsiteX4" fmla="*/ 1177925 w 1657350"/>
              <a:gd name="connsiteY4" fmla="*/ 282777 h 282839"/>
              <a:gd name="connsiteX5" fmla="*/ 1520825 w 1657350"/>
              <a:gd name="connsiteY5" fmla="*/ 28777 h 282839"/>
              <a:gd name="connsiteX6" fmla="*/ 1657350 w 1657350"/>
              <a:gd name="connsiteY6" fmla="*/ 9727 h 28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7350" h="282839">
                <a:moveTo>
                  <a:pt x="0" y="12902"/>
                </a:moveTo>
                <a:cubicBezTo>
                  <a:pt x="49741" y="9991"/>
                  <a:pt x="99483" y="7081"/>
                  <a:pt x="168275" y="51002"/>
                </a:cubicBezTo>
                <a:cubicBezTo>
                  <a:pt x="237067" y="94923"/>
                  <a:pt x="303742" y="284365"/>
                  <a:pt x="412750" y="276427"/>
                </a:cubicBezTo>
                <a:cubicBezTo>
                  <a:pt x="521758" y="268490"/>
                  <a:pt x="694796" y="2319"/>
                  <a:pt x="822325" y="3377"/>
                </a:cubicBezTo>
                <a:cubicBezTo>
                  <a:pt x="949854" y="4435"/>
                  <a:pt x="1061508" y="278544"/>
                  <a:pt x="1177925" y="282777"/>
                </a:cubicBezTo>
                <a:cubicBezTo>
                  <a:pt x="1294342" y="287010"/>
                  <a:pt x="1440921" y="74285"/>
                  <a:pt x="1520825" y="28777"/>
                </a:cubicBezTo>
                <a:cubicBezTo>
                  <a:pt x="1600729" y="-16731"/>
                  <a:pt x="1619779" y="3906"/>
                  <a:pt x="1657350" y="9727"/>
                </a:cubicBezTo>
              </a:path>
            </a:pathLst>
          </a:cu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586" name="Group 585">
            <a:extLst>
              <a:ext uri="{FF2B5EF4-FFF2-40B4-BE49-F238E27FC236}">
                <a16:creationId xmlns:a16="http://schemas.microsoft.com/office/drawing/2014/main" id="{D484A0C5-15C3-4348-A66C-50418BC72429}"/>
              </a:ext>
            </a:extLst>
          </p:cNvPr>
          <p:cNvGrpSpPr/>
          <p:nvPr/>
        </p:nvGrpSpPr>
        <p:grpSpPr>
          <a:xfrm flipH="1">
            <a:off x="8407659" y="5262432"/>
            <a:ext cx="95250" cy="142875"/>
            <a:chOff x="5715000" y="5561012"/>
            <a:chExt cx="95250" cy="142875"/>
          </a:xfrm>
        </p:grpSpPr>
        <p:cxnSp>
          <p:nvCxnSpPr>
            <p:cNvPr id="587" name="Straight Connector 586">
              <a:extLst>
                <a:ext uri="{FF2B5EF4-FFF2-40B4-BE49-F238E27FC236}">
                  <a16:creationId xmlns:a16="http://schemas.microsoft.com/office/drawing/2014/main" id="{4F57E124-6FCE-CE4D-B80F-52C45EAE6E4F}"/>
                </a:ext>
              </a:extLst>
            </p:cNvPr>
            <p:cNvCxnSpPr/>
            <p:nvPr/>
          </p:nvCxnSpPr>
          <p:spPr>
            <a:xfrm>
              <a:off x="5715000" y="5561012"/>
              <a:ext cx="0" cy="1428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AFCF0DD4-3B38-4E45-BE79-AC047C2A98F9}"/>
                </a:ext>
              </a:extLst>
            </p:cNvPr>
            <p:cNvCxnSpPr/>
            <p:nvPr/>
          </p:nvCxnSpPr>
          <p:spPr>
            <a:xfrm>
              <a:off x="5762625" y="5561012"/>
              <a:ext cx="0" cy="1428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a:extLst>
                <a:ext uri="{FF2B5EF4-FFF2-40B4-BE49-F238E27FC236}">
                  <a16:creationId xmlns:a16="http://schemas.microsoft.com/office/drawing/2014/main" id="{AC28AF40-5086-764B-B42C-7A798988A11B}"/>
                </a:ext>
              </a:extLst>
            </p:cNvPr>
            <p:cNvCxnSpPr>
              <a:cxnSpLocks/>
            </p:cNvCxnSpPr>
            <p:nvPr/>
          </p:nvCxnSpPr>
          <p:spPr>
            <a:xfrm>
              <a:off x="5810250" y="5580062"/>
              <a:ext cx="0" cy="1047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grpSp>
      <p:cxnSp>
        <p:nvCxnSpPr>
          <p:cNvPr id="600" name="Straight Connector 599">
            <a:extLst>
              <a:ext uri="{FF2B5EF4-FFF2-40B4-BE49-F238E27FC236}">
                <a16:creationId xmlns:a16="http://schemas.microsoft.com/office/drawing/2014/main" id="{D7B2592F-ED0A-8C46-BB72-65F5B17097E2}"/>
              </a:ext>
            </a:extLst>
          </p:cNvPr>
          <p:cNvCxnSpPr>
            <a:cxnSpLocks/>
          </p:cNvCxnSpPr>
          <p:nvPr/>
        </p:nvCxnSpPr>
        <p:spPr>
          <a:xfrm>
            <a:off x="8125084" y="5251573"/>
            <a:ext cx="0" cy="164592"/>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a:extLst>
              <a:ext uri="{FF2B5EF4-FFF2-40B4-BE49-F238E27FC236}">
                <a16:creationId xmlns:a16="http://schemas.microsoft.com/office/drawing/2014/main" id="{B22AA6A1-5DC3-0D4B-B1E5-A4C7424D5515}"/>
              </a:ext>
            </a:extLst>
          </p:cNvPr>
          <p:cNvCxnSpPr/>
          <p:nvPr/>
        </p:nvCxnSpPr>
        <p:spPr>
          <a:xfrm>
            <a:off x="8179059" y="5262432"/>
            <a:ext cx="0" cy="1428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a:extLst>
              <a:ext uri="{FF2B5EF4-FFF2-40B4-BE49-F238E27FC236}">
                <a16:creationId xmlns:a16="http://schemas.microsoft.com/office/drawing/2014/main" id="{647099A1-3388-7F44-B82D-FD05246F617A}"/>
              </a:ext>
            </a:extLst>
          </p:cNvPr>
          <p:cNvCxnSpPr>
            <a:cxnSpLocks/>
          </p:cNvCxnSpPr>
          <p:nvPr/>
        </p:nvCxnSpPr>
        <p:spPr>
          <a:xfrm>
            <a:off x="8226684" y="5281482"/>
            <a:ext cx="0" cy="1047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DECF7494-DE8A-0B40-96E4-E2306FC4D167}"/>
              </a:ext>
            </a:extLst>
          </p:cNvPr>
          <p:cNvCxnSpPr>
            <a:cxnSpLocks/>
          </p:cNvCxnSpPr>
          <p:nvPr/>
        </p:nvCxnSpPr>
        <p:spPr>
          <a:xfrm flipH="1">
            <a:off x="8077459" y="5262432"/>
            <a:ext cx="0" cy="1428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a:extLst>
              <a:ext uri="{FF2B5EF4-FFF2-40B4-BE49-F238E27FC236}">
                <a16:creationId xmlns:a16="http://schemas.microsoft.com/office/drawing/2014/main" id="{6F3FC2A9-1984-F545-A336-1E419114763B}"/>
              </a:ext>
            </a:extLst>
          </p:cNvPr>
          <p:cNvCxnSpPr>
            <a:cxnSpLocks/>
          </p:cNvCxnSpPr>
          <p:nvPr/>
        </p:nvCxnSpPr>
        <p:spPr>
          <a:xfrm flipH="1">
            <a:off x="8029834" y="5281482"/>
            <a:ext cx="0" cy="1047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a:extLst>
              <a:ext uri="{FF2B5EF4-FFF2-40B4-BE49-F238E27FC236}">
                <a16:creationId xmlns:a16="http://schemas.microsoft.com/office/drawing/2014/main" id="{AFE2716B-0318-B942-A10A-A69CF64FC2C5}"/>
              </a:ext>
            </a:extLst>
          </p:cNvPr>
          <p:cNvCxnSpPr>
            <a:cxnSpLocks/>
          </p:cNvCxnSpPr>
          <p:nvPr/>
        </p:nvCxnSpPr>
        <p:spPr>
          <a:xfrm>
            <a:off x="7721859" y="5254748"/>
            <a:ext cx="0" cy="164592"/>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a:extLst>
              <a:ext uri="{FF2B5EF4-FFF2-40B4-BE49-F238E27FC236}">
                <a16:creationId xmlns:a16="http://schemas.microsoft.com/office/drawing/2014/main" id="{BAD9914E-78FB-AD4D-A22F-4586A69EC580}"/>
              </a:ext>
            </a:extLst>
          </p:cNvPr>
          <p:cNvCxnSpPr/>
          <p:nvPr/>
        </p:nvCxnSpPr>
        <p:spPr>
          <a:xfrm>
            <a:off x="7775834" y="5265607"/>
            <a:ext cx="0" cy="1428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a:extLst>
              <a:ext uri="{FF2B5EF4-FFF2-40B4-BE49-F238E27FC236}">
                <a16:creationId xmlns:a16="http://schemas.microsoft.com/office/drawing/2014/main" id="{99A3A31F-BA26-5743-B370-AE2B2EBA7864}"/>
              </a:ext>
            </a:extLst>
          </p:cNvPr>
          <p:cNvCxnSpPr>
            <a:cxnSpLocks/>
          </p:cNvCxnSpPr>
          <p:nvPr/>
        </p:nvCxnSpPr>
        <p:spPr>
          <a:xfrm>
            <a:off x="7823459" y="5284657"/>
            <a:ext cx="0" cy="1047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a16="http://schemas.microsoft.com/office/drawing/2014/main" id="{668F4466-F549-AB47-8D0B-B334A56E7B2A}"/>
              </a:ext>
            </a:extLst>
          </p:cNvPr>
          <p:cNvCxnSpPr>
            <a:cxnSpLocks/>
          </p:cNvCxnSpPr>
          <p:nvPr/>
        </p:nvCxnSpPr>
        <p:spPr>
          <a:xfrm flipH="1">
            <a:off x="7674234" y="5265607"/>
            <a:ext cx="0" cy="1428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a:extLst>
              <a:ext uri="{FF2B5EF4-FFF2-40B4-BE49-F238E27FC236}">
                <a16:creationId xmlns:a16="http://schemas.microsoft.com/office/drawing/2014/main" id="{D1DA08CA-3AAB-5244-AC27-DB0D4DFE5371}"/>
              </a:ext>
            </a:extLst>
          </p:cNvPr>
          <p:cNvCxnSpPr>
            <a:cxnSpLocks/>
          </p:cNvCxnSpPr>
          <p:nvPr/>
        </p:nvCxnSpPr>
        <p:spPr>
          <a:xfrm flipH="1">
            <a:off x="7626609" y="5284657"/>
            <a:ext cx="0" cy="104775"/>
          </a:xfrm>
          <a:prstGeom prst="line">
            <a:avLst/>
          </a:prstGeom>
          <a:ln w="6350">
            <a:solidFill>
              <a:srgbClr val="003366"/>
            </a:solidFill>
          </a:ln>
        </p:spPr>
        <p:style>
          <a:lnRef idx="1">
            <a:schemeClr val="accent1"/>
          </a:lnRef>
          <a:fillRef idx="0">
            <a:schemeClr val="accent1"/>
          </a:fillRef>
          <a:effectRef idx="0">
            <a:schemeClr val="accent1"/>
          </a:effectRef>
          <a:fontRef idx="minor">
            <a:schemeClr val="tx1"/>
          </a:fontRef>
        </p:style>
      </p:cxnSp>
      <p:sp>
        <p:nvSpPr>
          <p:cNvPr id="670" name="Rectangle 669">
            <a:extLst>
              <a:ext uri="{FF2B5EF4-FFF2-40B4-BE49-F238E27FC236}">
                <a16:creationId xmlns:a16="http://schemas.microsoft.com/office/drawing/2014/main" id="{54C2585B-46FE-CC40-885F-F6290D4C3590}"/>
              </a:ext>
            </a:extLst>
          </p:cNvPr>
          <p:cNvSpPr/>
          <p:nvPr/>
        </p:nvSpPr>
        <p:spPr>
          <a:xfrm rot="218759">
            <a:off x="7816300" y="2538827"/>
            <a:ext cx="27432" cy="155401"/>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71" name="Rectangle 670">
            <a:extLst>
              <a:ext uri="{FF2B5EF4-FFF2-40B4-BE49-F238E27FC236}">
                <a16:creationId xmlns:a16="http://schemas.microsoft.com/office/drawing/2014/main" id="{ED9288BE-E997-DD47-88D4-82F116543C7F}"/>
              </a:ext>
            </a:extLst>
          </p:cNvPr>
          <p:cNvSpPr/>
          <p:nvPr/>
        </p:nvSpPr>
        <p:spPr>
          <a:xfrm rot="218759">
            <a:off x="7923623" y="2538828"/>
            <a:ext cx="27432" cy="155401"/>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72" name="Rectangle 671">
            <a:extLst>
              <a:ext uri="{FF2B5EF4-FFF2-40B4-BE49-F238E27FC236}">
                <a16:creationId xmlns:a16="http://schemas.microsoft.com/office/drawing/2014/main" id="{26B61013-AAB7-E241-AE38-A338AC02A514}"/>
              </a:ext>
            </a:extLst>
          </p:cNvPr>
          <p:cNvSpPr/>
          <p:nvPr/>
        </p:nvSpPr>
        <p:spPr>
          <a:xfrm rot="21350463">
            <a:off x="6494878" y="2573579"/>
            <a:ext cx="27432" cy="155401"/>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73" name="Rectangle 672">
            <a:extLst>
              <a:ext uri="{FF2B5EF4-FFF2-40B4-BE49-F238E27FC236}">
                <a16:creationId xmlns:a16="http://schemas.microsoft.com/office/drawing/2014/main" id="{A5BDD6BF-C9CC-0E4F-918C-3257670E9D84}"/>
              </a:ext>
            </a:extLst>
          </p:cNvPr>
          <p:cNvSpPr/>
          <p:nvPr/>
        </p:nvSpPr>
        <p:spPr>
          <a:xfrm rot="21350463">
            <a:off x="6624427" y="2554529"/>
            <a:ext cx="27432" cy="155401"/>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74" name="Rectangle 673">
            <a:extLst>
              <a:ext uri="{FF2B5EF4-FFF2-40B4-BE49-F238E27FC236}">
                <a16:creationId xmlns:a16="http://schemas.microsoft.com/office/drawing/2014/main" id="{2CB4E9A6-A6A9-AD49-9FE2-AE9C936C1387}"/>
              </a:ext>
            </a:extLst>
          </p:cNvPr>
          <p:cNvSpPr/>
          <p:nvPr/>
        </p:nvSpPr>
        <p:spPr>
          <a:xfrm rot="21082057">
            <a:off x="6515798" y="2713915"/>
            <a:ext cx="64394" cy="452475"/>
          </a:xfrm>
          <a:prstGeom prst="rect">
            <a:avLst/>
          </a:prstGeom>
          <a:solidFill>
            <a:srgbClr val="669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75" name="Rectangle 674">
            <a:extLst>
              <a:ext uri="{FF2B5EF4-FFF2-40B4-BE49-F238E27FC236}">
                <a16:creationId xmlns:a16="http://schemas.microsoft.com/office/drawing/2014/main" id="{2C63E836-67F1-764D-BEC6-19CE3BE36999}"/>
              </a:ext>
            </a:extLst>
          </p:cNvPr>
          <p:cNvSpPr/>
          <p:nvPr/>
        </p:nvSpPr>
        <p:spPr>
          <a:xfrm rot="21333363">
            <a:off x="6637852" y="2707564"/>
            <a:ext cx="64394" cy="452475"/>
          </a:xfrm>
          <a:prstGeom prst="rect">
            <a:avLst/>
          </a:prstGeom>
          <a:solidFill>
            <a:srgbClr val="669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76" name="Rectangle 675">
            <a:extLst>
              <a:ext uri="{FF2B5EF4-FFF2-40B4-BE49-F238E27FC236}">
                <a16:creationId xmlns:a16="http://schemas.microsoft.com/office/drawing/2014/main" id="{F6551DC2-51C7-8E4D-8AB4-9B70B7F23D15}"/>
              </a:ext>
            </a:extLst>
          </p:cNvPr>
          <p:cNvSpPr/>
          <p:nvPr/>
        </p:nvSpPr>
        <p:spPr>
          <a:xfrm rot="218759">
            <a:off x="7906081" y="2691364"/>
            <a:ext cx="64394" cy="452475"/>
          </a:xfrm>
          <a:prstGeom prst="rect">
            <a:avLst/>
          </a:prstGeom>
          <a:solidFill>
            <a:srgbClr val="669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77" name="Rectangle 676">
            <a:extLst>
              <a:ext uri="{FF2B5EF4-FFF2-40B4-BE49-F238E27FC236}">
                <a16:creationId xmlns:a16="http://schemas.microsoft.com/office/drawing/2014/main" id="{C946AAA5-1055-4147-915E-03A02B4198FD}"/>
              </a:ext>
            </a:extLst>
          </p:cNvPr>
          <p:cNvSpPr/>
          <p:nvPr/>
        </p:nvSpPr>
        <p:spPr>
          <a:xfrm rot="218759">
            <a:off x="7774281" y="2691364"/>
            <a:ext cx="64394" cy="452475"/>
          </a:xfrm>
          <a:prstGeom prst="rect">
            <a:avLst/>
          </a:prstGeom>
          <a:solidFill>
            <a:srgbClr val="669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78" name="Rectangle 677">
            <a:extLst>
              <a:ext uri="{FF2B5EF4-FFF2-40B4-BE49-F238E27FC236}">
                <a16:creationId xmlns:a16="http://schemas.microsoft.com/office/drawing/2014/main" id="{45902946-2E4E-534A-B5BB-9B4C390B7CF1}"/>
              </a:ext>
            </a:extLst>
          </p:cNvPr>
          <p:cNvSpPr/>
          <p:nvPr/>
        </p:nvSpPr>
        <p:spPr>
          <a:xfrm>
            <a:off x="10635053" y="2722142"/>
            <a:ext cx="27432" cy="155401"/>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79" name="Rectangle 678">
            <a:extLst>
              <a:ext uri="{FF2B5EF4-FFF2-40B4-BE49-F238E27FC236}">
                <a16:creationId xmlns:a16="http://schemas.microsoft.com/office/drawing/2014/main" id="{320B20ED-7C53-9442-9933-2EBBA30ED633}"/>
              </a:ext>
            </a:extLst>
          </p:cNvPr>
          <p:cNvSpPr/>
          <p:nvPr/>
        </p:nvSpPr>
        <p:spPr>
          <a:xfrm>
            <a:off x="10753984" y="2722142"/>
            <a:ext cx="27432" cy="155401"/>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80" name="TextBox 679">
            <a:extLst>
              <a:ext uri="{FF2B5EF4-FFF2-40B4-BE49-F238E27FC236}">
                <a16:creationId xmlns:a16="http://schemas.microsoft.com/office/drawing/2014/main" id="{EF68FD7A-631A-F54A-BB02-99E50235AC49}"/>
              </a:ext>
            </a:extLst>
          </p:cNvPr>
          <p:cNvSpPr txBox="1"/>
          <p:nvPr/>
        </p:nvSpPr>
        <p:spPr>
          <a:xfrm rot="21109250">
            <a:off x="5593130" y="2497329"/>
            <a:ext cx="697307"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Cell membrane</a:t>
            </a:r>
          </a:p>
        </p:txBody>
      </p:sp>
      <p:sp>
        <p:nvSpPr>
          <p:cNvPr id="664" name="TextBox 663">
            <a:extLst>
              <a:ext uri="{FF2B5EF4-FFF2-40B4-BE49-F238E27FC236}">
                <a16:creationId xmlns:a16="http://schemas.microsoft.com/office/drawing/2014/main" id="{B4A02D6A-3319-2045-83B9-2FE4057FB98D}"/>
              </a:ext>
            </a:extLst>
          </p:cNvPr>
          <p:cNvSpPr txBox="1"/>
          <p:nvPr/>
        </p:nvSpPr>
        <p:spPr>
          <a:xfrm rot="20710196">
            <a:off x="5959085" y="3269602"/>
            <a:ext cx="522580" cy="196850"/>
          </a:xfrm>
          <a:prstGeom prst="ellipse">
            <a:avLst/>
          </a:prstGeom>
          <a:solidFill>
            <a:srgbClr val="797487"/>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rial"/>
                <a:ea typeface="+mn-ea"/>
                <a:cs typeface="+mn-cs"/>
              </a:rPr>
              <a:t>Nintedanib</a:t>
            </a:r>
          </a:p>
        </p:txBody>
      </p:sp>
      <p:sp>
        <p:nvSpPr>
          <p:cNvPr id="665" name="TextBox 664">
            <a:extLst>
              <a:ext uri="{FF2B5EF4-FFF2-40B4-BE49-F238E27FC236}">
                <a16:creationId xmlns:a16="http://schemas.microsoft.com/office/drawing/2014/main" id="{868409CA-70A0-F94D-A7D2-9EC4916E32CF}"/>
              </a:ext>
            </a:extLst>
          </p:cNvPr>
          <p:cNvSpPr txBox="1"/>
          <p:nvPr/>
        </p:nvSpPr>
        <p:spPr>
          <a:xfrm rot="21402318">
            <a:off x="6347309" y="2865895"/>
            <a:ext cx="522580" cy="196850"/>
          </a:xfrm>
          <a:prstGeom prst="ellipse">
            <a:avLst/>
          </a:prstGeom>
          <a:solidFill>
            <a:srgbClr val="797487"/>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rial"/>
                <a:ea typeface="+mn-ea"/>
                <a:cs typeface="+mn-cs"/>
              </a:rPr>
              <a:t>Nintedanib</a:t>
            </a:r>
          </a:p>
        </p:txBody>
      </p:sp>
      <p:sp>
        <p:nvSpPr>
          <p:cNvPr id="666" name="TextBox 665">
            <a:extLst>
              <a:ext uri="{FF2B5EF4-FFF2-40B4-BE49-F238E27FC236}">
                <a16:creationId xmlns:a16="http://schemas.microsoft.com/office/drawing/2014/main" id="{80362AAE-15BD-9A44-96D9-97876BFBDDDF}"/>
              </a:ext>
            </a:extLst>
          </p:cNvPr>
          <p:cNvSpPr txBox="1"/>
          <p:nvPr/>
        </p:nvSpPr>
        <p:spPr>
          <a:xfrm rot="20949176">
            <a:off x="11041784" y="2809374"/>
            <a:ext cx="522580" cy="196850"/>
          </a:xfrm>
          <a:prstGeom prst="ellipse">
            <a:avLst/>
          </a:prstGeom>
          <a:solidFill>
            <a:srgbClr val="797487"/>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rial"/>
                <a:ea typeface="+mn-ea"/>
                <a:cs typeface="+mn-cs"/>
              </a:rPr>
              <a:t>Nintedanib</a:t>
            </a:r>
          </a:p>
        </p:txBody>
      </p:sp>
      <p:sp>
        <p:nvSpPr>
          <p:cNvPr id="667" name="TextBox 666">
            <a:extLst>
              <a:ext uri="{FF2B5EF4-FFF2-40B4-BE49-F238E27FC236}">
                <a16:creationId xmlns:a16="http://schemas.microsoft.com/office/drawing/2014/main" id="{4F34D411-E0CC-D842-8482-A4FD2A417333}"/>
              </a:ext>
            </a:extLst>
          </p:cNvPr>
          <p:cNvSpPr txBox="1"/>
          <p:nvPr/>
        </p:nvSpPr>
        <p:spPr>
          <a:xfrm>
            <a:off x="10461032" y="3025433"/>
            <a:ext cx="522580" cy="196850"/>
          </a:xfrm>
          <a:prstGeom prst="ellipse">
            <a:avLst/>
          </a:prstGeom>
          <a:solidFill>
            <a:srgbClr val="797487"/>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rial"/>
                <a:ea typeface="+mn-ea"/>
                <a:cs typeface="+mn-cs"/>
              </a:rPr>
              <a:t>Nintedanib</a:t>
            </a:r>
          </a:p>
        </p:txBody>
      </p:sp>
      <p:sp>
        <p:nvSpPr>
          <p:cNvPr id="668" name="TextBox 667">
            <a:extLst>
              <a:ext uri="{FF2B5EF4-FFF2-40B4-BE49-F238E27FC236}">
                <a16:creationId xmlns:a16="http://schemas.microsoft.com/office/drawing/2014/main" id="{C7DAC51B-CD5F-6C4A-9958-9E6F4412ABB7}"/>
              </a:ext>
            </a:extLst>
          </p:cNvPr>
          <p:cNvSpPr txBox="1"/>
          <p:nvPr/>
        </p:nvSpPr>
        <p:spPr>
          <a:xfrm>
            <a:off x="7607560" y="2845838"/>
            <a:ext cx="522580" cy="196850"/>
          </a:xfrm>
          <a:prstGeom prst="ellipse">
            <a:avLst/>
          </a:prstGeom>
          <a:solidFill>
            <a:srgbClr val="797487"/>
          </a:solidFill>
        </p:spPr>
        <p:txBody>
          <a:bodyPr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rial"/>
                <a:ea typeface="+mn-ea"/>
                <a:cs typeface="+mn-cs"/>
              </a:rPr>
              <a:t>Nintedanib</a:t>
            </a:r>
          </a:p>
        </p:txBody>
      </p:sp>
      <p:sp>
        <p:nvSpPr>
          <p:cNvPr id="174" name="TextBox 173">
            <a:extLst>
              <a:ext uri="{FF2B5EF4-FFF2-40B4-BE49-F238E27FC236}">
                <a16:creationId xmlns:a16="http://schemas.microsoft.com/office/drawing/2014/main" id="{34F8840A-3096-44EC-AD5B-D9A017C5E7A4}"/>
              </a:ext>
            </a:extLst>
          </p:cNvPr>
          <p:cNvSpPr txBox="1"/>
          <p:nvPr/>
        </p:nvSpPr>
        <p:spPr>
          <a:xfrm>
            <a:off x="-1" y="6211674"/>
            <a:ext cx="9963409" cy="646331"/>
          </a:xfrm>
          <a:prstGeom prst="rect">
            <a:avLst/>
          </a:prstGeom>
          <a:noFill/>
        </p:spPr>
        <p:txBody>
          <a:bodyPr wrap="square" lIns="1463040" bIns="137160" rtlCol="0" anchor="b">
            <a:spAutoFit/>
          </a:bodyPr>
          <a:lstStyle>
            <a:defPPr>
              <a:defRPr lang="de-DE"/>
            </a:defPPr>
            <a:lvl1pPr eaLnBrk="0" fontAlgn="base" hangingPunct="0">
              <a:spcBef>
                <a:spcPct val="0"/>
              </a:spcBef>
              <a:spcAft>
                <a:spcPct val="0"/>
              </a:spcAft>
              <a:defRPr sz="1000">
                <a:solidFill>
                  <a:srgbClr val="000000"/>
                </a:solidFill>
              </a:defRPr>
            </a:lvl1pPr>
          </a:lstStyle>
          <a:p>
            <a:pPr>
              <a:defRPr/>
            </a:pPr>
            <a:r>
              <a:rPr kumimoji="0" lang="fr-FR" b="0" i="0" u="none" strike="noStrike" kern="1200" cap="none" spc="0" normalizeH="0" baseline="0" noProof="0" dirty="0">
                <a:ln>
                  <a:noFill/>
                </a:ln>
                <a:solidFill>
                  <a:srgbClr val="000000"/>
                </a:solidFill>
                <a:effectLst/>
                <a:uLnTx/>
                <a:uFillTx/>
                <a:latin typeface="Arial"/>
                <a:ea typeface="+mn-ea"/>
                <a:cs typeface="+mn-cs"/>
              </a:rPr>
              <a:t>CSF1R, </a:t>
            </a:r>
            <a:r>
              <a:rPr kumimoji="0" lang="fr-FR" b="0" i="0" u="none" strike="noStrike" kern="1200" cap="none" spc="0" normalizeH="0" baseline="0" noProof="0" dirty="0" err="1">
                <a:ln>
                  <a:noFill/>
                </a:ln>
                <a:solidFill>
                  <a:srgbClr val="000000"/>
                </a:solidFill>
                <a:effectLst/>
                <a:uLnTx/>
                <a:uFillTx/>
                <a:latin typeface="Arial"/>
                <a:ea typeface="+mn-ea"/>
                <a:cs typeface="+mn-cs"/>
              </a:rPr>
              <a:t>colony</a:t>
            </a:r>
            <a:r>
              <a:rPr kumimoji="0" lang="fr-FR" b="0" i="0" u="none" strike="noStrike" kern="1200" cap="none" spc="0" normalizeH="0" baseline="0" noProof="0" dirty="0">
                <a:ln>
                  <a:noFill/>
                </a:ln>
                <a:solidFill>
                  <a:srgbClr val="000000"/>
                </a:solidFill>
                <a:effectLst/>
                <a:uLnTx/>
                <a:uFillTx/>
                <a:latin typeface="Arial"/>
                <a:ea typeface="+mn-ea"/>
                <a:cs typeface="+mn-cs"/>
              </a:rPr>
              <a:t> </a:t>
            </a:r>
            <a:r>
              <a:rPr kumimoji="0" lang="fr-FR" b="0" i="0" u="none" strike="noStrike" kern="1200" cap="none" spc="0" normalizeH="0" baseline="0" noProof="0" dirty="0" err="1">
                <a:ln>
                  <a:noFill/>
                </a:ln>
                <a:solidFill>
                  <a:srgbClr val="000000"/>
                </a:solidFill>
                <a:effectLst/>
                <a:uLnTx/>
                <a:uFillTx/>
                <a:latin typeface="Arial"/>
                <a:ea typeface="+mn-ea"/>
                <a:cs typeface="+mn-cs"/>
              </a:rPr>
              <a:t>stimulating</a:t>
            </a:r>
            <a:r>
              <a:rPr kumimoji="0" lang="fr-FR" b="0" i="0" u="none" strike="noStrike" kern="1200" cap="none" spc="0" normalizeH="0" baseline="0" noProof="0" dirty="0">
                <a:ln>
                  <a:noFill/>
                </a:ln>
                <a:solidFill>
                  <a:srgbClr val="000000"/>
                </a:solidFill>
                <a:effectLst/>
                <a:uLnTx/>
                <a:uFillTx/>
                <a:latin typeface="Arial"/>
                <a:ea typeface="+mn-ea"/>
                <a:cs typeface="+mn-cs"/>
              </a:rPr>
              <a:t> factor 1 </a:t>
            </a:r>
            <a:r>
              <a:rPr kumimoji="0" lang="fr-FR" b="0" i="0" u="none" strike="noStrike" kern="1200" cap="none" spc="0" normalizeH="0" baseline="0" noProof="0" dirty="0" err="1">
                <a:ln>
                  <a:noFill/>
                </a:ln>
                <a:solidFill>
                  <a:srgbClr val="000000"/>
                </a:solidFill>
                <a:effectLst/>
                <a:uLnTx/>
                <a:uFillTx/>
                <a:latin typeface="Arial"/>
                <a:ea typeface="+mn-ea"/>
                <a:cs typeface="+mn-cs"/>
              </a:rPr>
              <a:t>receptor</a:t>
            </a:r>
            <a:r>
              <a:rPr kumimoji="0" lang="fr-FR" b="0" i="0" u="none" strike="noStrike" kern="1200" cap="none" spc="0" normalizeH="0" baseline="0" noProof="0" dirty="0">
                <a:ln>
                  <a:noFill/>
                </a:ln>
                <a:solidFill>
                  <a:srgbClr val="000000"/>
                </a:solidFill>
                <a:effectLst/>
                <a:uLnTx/>
                <a:uFillTx/>
                <a:latin typeface="Arial"/>
                <a:ea typeface="+mn-ea"/>
                <a:cs typeface="+mn-cs"/>
              </a:rPr>
              <a:t>.</a:t>
            </a:r>
          </a:p>
          <a:p>
            <a:pPr>
              <a:defRPr/>
            </a:pPr>
            <a:r>
              <a:rPr kumimoji="0" lang="fr-FR" b="0" i="0" u="none" strike="noStrike" kern="1200" cap="none" spc="0" normalizeH="0" baseline="0" noProof="0" dirty="0">
                <a:ln>
                  <a:noFill/>
                </a:ln>
                <a:solidFill>
                  <a:srgbClr val="000000"/>
                </a:solidFill>
                <a:effectLst/>
                <a:uLnTx/>
                <a:uFillTx/>
                <a:latin typeface="Arial"/>
                <a:ea typeface="+mn-ea"/>
                <a:cs typeface="+mn-cs"/>
              </a:rPr>
              <a:t>1. </a:t>
            </a:r>
            <a:r>
              <a:rPr kumimoji="0" lang="fr-FR" b="0" i="0" u="none" strike="noStrike" kern="1200" cap="none" spc="0" normalizeH="0" baseline="0" noProof="0" dirty="0" err="1">
                <a:ln>
                  <a:noFill/>
                </a:ln>
                <a:solidFill>
                  <a:srgbClr val="000000"/>
                </a:solidFill>
                <a:effectLst/>
                <a:uLnTx/>
                <a:uFillTx/>
                <a:latin typeface="Arial"/>
                <a:ea typeface="+mn-ea"/>
                <a:cs typeface="+mn-cs"/>
              </a:rPr>
              <a:t>Wollin</a:t>
            </a:r>
            <a:r>
              <a:rPr kumimoji="0" lang="fr-FR" b="0" i="0" u="none" strike="noStrike" kern="1200" cap="none" spc="0" normalizeH="0" baseline="0" noProof="0" dirty="0">
                <a:ln>
                  <a:noFill/>
                </a:ln>
                <a:solidFill>
                  <a:srgbClr val="000000"/>
                </a:solidFill>
                <a:effectLst/>
                <a:uLnTx/>
                <a:uFillTx/>
                <a:latin typeface="Arial"/>
                <a:ea typeface="+mn-ea"/>
                <a:cs typeface="+mn-cs"/>
              </a:rPr>
              <a:t> L et al. </a:t>
            </a:r>
            <a:r>
              <a:rPr kumimoji="0" lang="fr-FR" b="0" i="1" u="none" strike="noStrike" kern="1200" cap="none" spc="0" normalizeH="0" baseline="0" noProof="0" dirty="0">
                <a:ln>
                  <a:noFill/>
                </a:ln>
                <a:solidFill>
                  <a:srgbClr val="000000"/>
                </a:solidFill>
                <a:effectLst/>
                <a:uLnTx/>
                <a:uFillTx/>
                <a:latin typeface="Arial"/>
                <a:ea typeface="+mn-ea"/>
                <a:cs typeface="+mn-cs"/>
              </a:rPr>
              <a:t>Eur Respir J. </a:t>
            </a:r>
            <a:r>
              <a:rPr kumimoji="0" lang="fr-FR" b="0" i="0" u="none" strike="noStrike" kern="1200" cap="none" spc="0" normalizeH="0" baseline="0" noProof="0" dirty="0">
                <a:ln>
                  <a:noFill/>
                </a:ln>
                <a:solidFill>
                  <a:srgbClr val="000000"/>
                </a:solidFill>
                <a:effectLst/>
                <a:uLnTx/>
                <a:uFillTx/>
                <a:latin typeface="Arial"/>
                <a:ea typeface="+mn-ea"/>
                <a:cs typeface="+mn-cs"/>
              </a:rPr>
              <a:t>2015;45(5):1434-1445. 2</a:t>
            </a:r>
            <a:r>
              <a:rPr kumimoji="0" lang="en-US" b="0" i="0" u="none" strike="noStrike" kern="1200" cap="none" spc="0" normalizeH="0" baseline="0" noProof="0" dirty="0">
                <a:ln>
                  <a:noFill/>
                </a:ln>
                <a:solidFill>
                  <a:srgbClr val="000000"/>
                </a:solidFill>
                <a:effectLst/>
                <a:uLnTx/>
                <a:uFillTx/>
                <a:latin typeface="Arial"/>
                <a:ea typeface="+mn-ea"/>
                <a:cs typeface="+mn-cs"/>
              </a:rPr>
              <a:t>. </a:t>
            </a:r>
            <a:r>
              <a:rPr kumimoji="0" lang="en-US" b="0" i="0" u="none" strike="noStrike" kern="1200" cap="none" spc="0" normalizeH="0" baseline="0" noProof="0" dirty="0" err="1">
                <a:ln>
                  <a:noFill/>
                </a:ln>
                <a:solidFill>
                  <a:srgbClr val="000000"/>
                </a:solidFill>
                <a:effectLst/>
                <a:uLnTx/>
                <a:uFillTx/>
                <a:latin typeface="Arial"/>
                <a:ea typeface="+mn-ea"/>
                <a:cs typeface="+mn-cs"/>
              </a:rPr>
              <a:t>Bellamri</a:t>
            </a:r>
            <a:r>
              <a:rPr kumimoji="0" lang="en-US" b="0" i="0" u="none" strike="noStrike" kern="1200" cap="none" spc="0" normalizeH="0" baseline="0" noProof="0" dirty="0">
                <a:ln>
                  <a:noFill/>
                </a:ln>
                <a:solidFill>
                  <a:srgbClr val="000000"/>
                </a:solidFill>
                <a:effectLst/>
                <a:uLnTx/>
                <a:uFillTx/>
                <a:latin typeface="Arial"/>
                <a:ea typeface="+mn-ea"/>
                <a:cs typeface="+mn-cs"/>
              </a:rPr>
              <a:t> N et al. </a:t>
            </a:r>
            <a:r>
              <a:rPr kumimoji="0" lang="en-US" b="0" i="1" u="none" strike="noStrike" kern="1200" cap="none" spc="0" normalizeH="0" baseline="0" noProof="0" dirty="0">
                <a:ln>
                  <a:noFill/>
                </a:ln>
                <a:solidFill>
                  <a:srgbClr val="000000"/>
                </a:solidFill>
                <a:effectLst/>
                <a:uLnTx/>
                <a:uFillTx/>
                <a:latin typeface="Arial"/>
                <a:ea typeface="+mn-ea"/>
                <a:cs typeface="+mn-cs"/>
              </a:rPr>
              <a:t>Int </a:t>
            </a:r>
            <a:r>
              <a:rPr kumimoji="0" lang="en-US" b="0" i="1" u="none" strike="noStrike" kern="1200" cap="none" spc="0" normalizeH="0" baseline="0" noProof="0" dirty="0" err="1">
                <a:ln>
                  <a:noFill/>
                </a:ln>
                <a:solidFill>
                  <a:srgbClr val="000000"/>
                </a:solidFill>
                <a:effectLst/>
                <a:uLnTx/>
                <a:uFillTx/>
                <a:latin typeface="Arial"/>
                <a:ea typeface="+mn-ea"/>
                <a:cs typeface="+mn-cs"/>
              </a:rPr>
              <a:t>Immunopharmacol</a:t>
            </a:r>
            <a:r>
              <a:rPr lang="en-US" dirty="0">
                <a:latin typeface="Arial"/>
              </a:rPr>
              <a:t>. 2019;72:112-123. </a:t>
            </a:r>
            <a:r>
              <a:rPr lang="fr-FR" dirty="0" err="1"/>
              <a:t>doi</a:t>
            </a:r>
            <a:r>
              <a:rPr lang="fr-FR" dirty="0"/>
              <a:t>: 10.1016/j.intimp.2019.03.061. 3. </a:t>
            </a:r>
            <a:r>
              <a:rPr lang="en-US" dirty="0" err="1"/>
              <a:t>Hillberg</a:t>
            </a:r>
            <a:r>
              <a:rPr lang="en-US" dirty="0"/>
              <a:t> F et al. </a:t>
            </a:r>
            <a:r>
              <a:rPr lang="en-US" i="1" dirty="0"/>
              <a:t>Cancer Res. </a:t>
            </a:r>
            <a:r>
              <a:rPr lang="en-US" dirty="0"/>
              <a:t>2008;68:4774-4782.</a:t>
            </a:r>
          </a:p>
        </p:txBody>
      </p:sp>
      <p:sp>
        <p:nvSpPr>
          <p:cNvPr id="2" name="Rectangle: Rounded Corners 1">
            <a:extLst>
              <a:ext uri="{FF2B5EF4-FFF2-40B4-BE49-F238E27FC236}">
                <a16:creationId xmlns:a16="http://schemas.microsoft.com/office/drawing/2014/main" id="{0E474B1A-CD7F-4163-A1F0-EC587EDDA19F}"/>
              </a:ext>
            </a:extLst>
          </p:cNvPr>
          <p:cNvSpPr/>
          <p:nvPr/>
        </p:nvSpPr>
        <p:spPr>
          <a:xfrm>
            <a:off x="473759" y="1112802"/>
            <a:ext cx="4623073" cy="2309315"/>
          </a:xfrm>
          <a:prstGeom prst="roundRect">
            <a:avLst/>
          </a:prstGeom>
          <a:solidFill>
            <a:srgbClr val="00336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b="1" dirty="0" err="1">
                <a:solidFill>
                  <a:schemeClr val="bg1"/>
                </a:solidFill>
              </a:rPr>
              <a:t>Nintedanib</a:t>
            </a:r>
            <a:r>
              <a:rPr lang="en-US" b="1" dirty="0">
                <a:solidFill>
                  <a:schemeClr val="bg1"/>
                </a:solidFill>
              </a:rPr>
              <a:t> is a small molecule intracellular inhibitor of receptor tyrosine kinases, namely, FGFR, PDGFR, VEGFR and CSF1R.</a:t>
            </a:r>
            <a:r>
              <a:rPr lang="en-US" b="1" baseline="30000" dirty="0">
                <a:solidFill>
                  <a:schemeClr val="bg1"/>
                </a:solidFill>
              </a:rPr>
              <a:t>1-3</a:t>
            </a:r>
            <a:r>
              <a:rPr lang="en-US" b="1" dirty="0">
                <a:solidFill>
                  <a:schemeClr val="bg1"/>
                </a:solidFill>
              </a:rPr>
              <a:t> </a:t>
            </a:r>
            <a:br>
              <a:rPr lang="en-US" b="1" dirty="0">
                <a:solidFill>
                  <a:schemeClr val="bg1"/>
                </a:solidFill>
              </a:rPr>
            </a:br>
            <a:r>
              <a:rPr lang="en-US" b="1" dirty="0">
                <a:solidFill>
                  <a:schemeClr val="bg1"/>
                </a:solidFill>
              </a:rPr>
              <a:t>These kinases are involved in the pathological pathways active in the pathogenesis of interstitial </a:t>
            </a:r>
            <a:br>
              <a:rPr lang="en-US" b="1" dirty="0">
                <a:solidFill>
                  <a:schemeClr val="bg1"/>
                </a:solidFill>
              </a:rPr>
            </a:br>
            <a:r>
              <a:rPr lang="en-US" b="1" dirty="0">
                <a:solidFill>
                  <a:schemeClr val="bg1"/>
                </a:solidFill>
              </a:rPr>
              <a:t>lung diseases</a:t>
            </a:r>
            <a:r>
              <a:rPr lang="en-US" b="1" baseline="30000" dirty="0">
                <a:solidFill>
                  <a:schemeClr val="bg1"/>
                </a:solidFill>
              </a:rPr>
              <a:t>1-3</a:t>
            </a:r>
            <a:endParaRPr lang="en-US" b="1" dirty="0">
              <a:solidFill>
                <a:schemeClr val="bg1"/>
              </a:solidFill>
            </a:endParaRPr>
          </a:p>
        </p:txBody>
      </p:sp>
      <p:sp>
        <p:nvSpPr>
          <p:cNvPr id="176" name="Rectangle: Rounded Corners 175">
            <a:extLst>
              <a:ext uri="{FF2B5EF4-FFF2-40B4-BE49-F238E27FC236}">
                <a16:creationId xmlns:a16="http://schemas.microsoft.com/office/drawing/2014/main" id="{5272469D-8D68-4889-B4EC-694005A64922}"/>
              </a:ext>
            </a:extLst>
          </p:cNvPr>
          <p:cNvSpPr/>
          <p:nvPr/>
        </p:nvSpPr>
        <p:spPr>
          <a:xfrm>
            <a:off x="470998" y="3567862"/>
            <a:ext cx="4628594" cy="1229824"/>
          </a:xfrm>
          <a:prstGeom prst="roundRect">
            <a:avLst/>
          </a:prstGeom>
          <a:solidFill>
            <a:srgbClr val="6699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b="1" dirty="0" err="1">
                <a:solidFill>
                  <a:schemeClr val="bg1"/>
                </a:solidFill>
              </a:rPr>
              <a:t>Nintedanib</a:t>
            </a:r>
            <a:r>
              <a:rPr lang="en-US" b="1" dirty="0">
                <a:solidFill>
                  <a:schemeClr val="bg1"/>
                </a:solidFill>
              </a:rPr>
              <a:t> also inhibits the following non-receptor tyrosine kinases: </a:t>
            </a:r>
            <a:r>
              <a:rPr lang="en-US" b="1" dirty="0" err="1">
                <a:solidFill>
                  <a:schemeClr val="bg1"/>
                </a:solidFill>
              </a:rPr>
              <a:t>Lck</a:t>
            </a:r>
            <a:r>
              <a:rPr lang="en-US" b="1" dirty="0">
                <a:solidFill>
                  <a:schemeClr val="bg1"/>
                </a:solidFill>
              </a:rPr>
              <a:t>, Lyn, and Src</a:t>
            </a:r>
            <a:r>
              <a:rPr lang="en-US" b="1" baseline="30000" dirty="0">
                <a:solidFill>
                  <a:schemeClr val="bg1"/>
                </a:solidFill>
              </a:rPr>
              <a:t>1,3</a:t>
            </a:r>
            <a:endParaRPr lang="en-US" b="1" dirty="0">
              <a:solidFill>
                <a:schemeClr val="bg1"/>
              </a:solidFill>
            </a:endParaRPr>
          </a:p>
        </p:txBody>
      </p:sp>
      <p:sp>
        <p:nvSpPr>
          <p:cNvPr id="178" name="Rectangle: Rounded Corners 177">
            <a:extLst>
              <a:ext uri="{FF2B5EF4-FFF2-40B4-BE49-F238E27FC236}">
                <a16:creationId xmlns:a16="http://schemas.microsoft.com/office/drawing/2014/main" id="{C593891B-94AF-4B05-838A-E09F63645E5F}"/>
              </a:ext>
            </a:extLst>
          </p:cNvPr>
          <p:cNvSpPr/>
          <p:nvPr/>
        </p:nvSpPr>
        <p:spPr>
          <a:xfrm>
            <a:off x="470999" y="4951028"/>
            <a:ext cx="4628593" cy="1229824"/>
          </a:xfrm>
          <a:prstGeom prst="roundRect">
            <a:avLst/>
          </a:prstGeom>
          <a:solidFill>
            <a:srgbClr val="6699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b="1" dirty="0" err="1">
                <a:solidFill>
                  <a:schemeClr val="bg1"/>
                </a:solidFill>
              </a:rPr>
              <a:t>Nintedanib</a:t>
            </a:r>
            <a:r>
              <a:rPr lang="en-US" b="1" dirty="0">
                <a:solidFill>
                  <a:schemeClr val="bg1"/>
                </a:solidFill>
              </a:rPr>
              <a:t> has been shown to exert inhibitory activity on the proliferation and migration of primary human </a:t>
            </a:r>
            <a:br>
              <a:rPr lang="en-US" b="1" dirty="0">
                <a:solidFill>
                  <a:schemeClr val="bg1"/>
                </a:solidFill>
              </a:rPr>
            </a:br>
            <a:r>
              <a:rPr lang="en-US" b="1" dirty="0">
                <a:solidFill>
                  <a:schemeClr val="bg1"/>
                </a:solidFill>
              </a:rPr>
              <a:t>lung fibroblasts</a:t>
            </a:r>
            <a:r>
              <a:rPr lang="en-US" b="1" baseline="30000" dirty="0">
                <a:solidFill>
                  <a:schemeClr val="bg1"/>
                </a:solidFill>
              </a:rPr>
              <a:t>1</a:t>
            </a:r>
            <a:endParaRPr lang="en-US" b="1" dirty="0">
              <a:solidFill>
                <a:schemeClr val="bg1"/>
              </a:solidFill>
            </a:endParaRPr>
          </a:p>
        </p:txBody>
      </p:sp>
    </p:spTree>
    <p:extLst>
      <p:ext uri="{BB962C8B-B14F-4D97-AF65-F5344CB8AC3E}">
        <p14:creationId xmlns:p14="http://schemas.microsoft.com/office/powerpoint/2010/main" val="392737556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23DC-97BE-49B3-9E5A-672B8206354D}"/>
              </a:ext>
            </a:extLst>
          </p:cNvPr>
          <p:cNvSpPr>
            <a:spLocks noGrp="1"/>
          </p:cNvSpPr>
          <p:nvPr>
            <p:ph type="ctrTitle"/>
          </p:nvPr>
        </p:nvSpPr>
        <p:spPr>
          <a:xfrm>
            <a:off x="672904" y="2545471"/>
            <a:ext cx="10668000" cy="1767058"/>
          </a:xfrm>
        </p:spPr>
        <p:txBody>
          <a:bodyPr>
            <a:normAutofit fontScale="90000"/>
          </a:bodyPr>
          <a:lstStyle/>
          <a:p>
            <a:pPr>
              <a:lnSpc>
                <a:spcPct val="100000"/>
              </a:lnSpc>
            </a:pPr>
            <a:r>
              <a:rPr lang="vi-VN" dirty="0">
                <a:latin typeface="+mn-lt"/>
              </a:rPr>
              <a:t>Cập nhật hướng dẫn chẩn đoán và điều trị bệnh phổi mô kẽ</a:t>
            </a:r>
            <a:br>
              <a:rPr lang="vi-VN" dirty="0">
                <a:latin typeface="+mn-lt"/>
              </a:rPr>
            </a:br>
            <a:r>
              <a:rPr lang="vi-VN" dirty="0">
                <a:latin typeface="+mn-lt"/>
              </a:rPr>
              <a:t>VNRS &amp; ATS 2022</a:t>
            </a:r>
          </a:p>
        </p:txBody>
      </p:sp>
    </p:spTree>
    <p:extLst>
      <p:ext uri="{BB962C8B-B14F-4D97-AF65-F5344CB8AC3E}">
        <p14:creationId xmlns:p14="http://schemas.microsoft.com/office/powerpoint/2010/main" val="234348114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797D-7845-41AD-B00E-D9368DDC0634}"/>
              </a:ext>
            </a:extLst>
          </p:cNvPr>
          <p:cNvSpPr>
            <a:spLocks noGrp="1"/>
          </p:cNvSpPr>
          <p:nvPr>
            <p:ph type="title"/>
          </p:nvPr>
        </p:nvSpPr>
        <p:spPr/>
        <p:txBody>
          <a:bodyPr/>
          <a:lstStyle/>
          <a:p>
            <a:r>
              <a:rPr lang="en-GB" sz="3600" dirty="0">
                <a:latin typeface="Arial" panose="020B0604020202020204" pitchFamily="34" charset="0"/>
                <a:cs typeface="Arial" panose="020B0604020202020204" pitchFamily="34" charset="0"/>
              </a:rPr>
              <a:t>Disclaimer</a:t>
            </a:r>
            <a:endParaRPr lang="vi-VN"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B1E29F6-D16B-4B7C-AAC3-1A271D118AAC}"/>
              </a:ext>
            </a:extLst>
          </p:cNvPr>
          <p:cNvSpPr>
            <a:spLocks noGrp="1"/>
          </p:cNvSpPr>
          <p:nvPr>
            <p:ph idx="1"/>
          </p:nvPr>
        </p:nvSpPr>
        <p:spPr/>
        <p:txBody>
          <a:bodyPr>
            <a:normAutofit/>
          </a:bodyPr>
          <a:lstStyle/>
          <a:p>
            <a:pPr lvl="0">
              <a:lnSpc>
                <a:spcPct val="115000"/>
              </a:lnSpc>
              <a:spcBef>
                <a:spcPts val="600"/>
              </a:spcBef>
              <a:spcAft>
                <a:spcPts val="600"/>
              </a:spcAft>
              <a:buFont typeface="Wingdings" panose="05000000000000000000" pitchFamily="2" charset="2"/>
              <a:buChar char="§"/>
            </a:pPr>
            <a:r>
              <a:rPr lang="en-US" sz="2200" dirty="0">
                <a:effectLst/>
                <a:latin typeface="Arial" panose="020B0604020202020204" pitchFamily="34" charset="0"/>
                <a:ea typeface="Times New Roman" panose="02020603050405020304" pitchFamily="18" charset="0"/>
                <a:cs typeface="Arial" panose="020B0604020202020204" pitchFamily="34" charset="0"/>
              </a:rPr>
              <a:t>Information provided in this educational presentation may contain recommendations outside the approved labeling of the drugs under discussion. It is intended to provide healthcare professional audience with pertinent scientific data to form your own conclusions and make your own decisions. This information is not intended to be promoting or recommending any indication, dosage or other claims not covered in the licensed prescribing information.</a:t>
            </a:r>
            <a:endParaRPr lang="vi-VN" sz="2200" dirty="0">
              <a:effectLst/>
              <a:latin typeface="Arial" panose="020B0604020202020204" pitchFamily="34" charset="0"/>
              <a:ea typeface="Arial" panose="020B0604020202020204" pitchFamily="34" charset="0"/>
              <a:cs typeface="Arial" panose="020B0604020202020204" pitchFamily="34" charset="0"/>
            </a:endParaRPr>
          </a:p>
          <a:p>
            <a:pPr lvl="0">
              <a:lnSpc>
                <a:spcPct val="115000"/>
              </a:lnSpc>
              <a:spcAft>
                <a:spcPts val="1000"/>
              </a:spcAft>
              <a:buFont typeface="Wingdings" panose="05000000000000000000" pitchFamily="2" charset="2"/>
              <a:buChar char="§"/>
            </a:pPr>
            <a:r>
              <a:rPr lang="en-MY" sz="2200" dirty="0">
                <a:effectLst/>
                <a:latin typeface="Arial" panose="020B0604020202020204" pitchFamily="34" charset="0"/>
                <a:ea typeface="Times New Roman" panose="02020603050405020304" pitchFamily="18" charset="0"/>
                <a:cs typeface="Arial" panose="020B0604020202020204" pitchFamily="34" charset="0"/>
              </a:rPr>
              <a:t>Please refer to the VN </a:t>
            </a:r>
            <a:r>
              <a:rPr lang="en-MY" sz="2200" dirty="0" err="1">
                <a:effectLst/>
                <a:latin typeface="Arial" panose="020B0604020202020204" pitchFamily="34" charset="0"/>
                <a:ea typeface="Times New Roman" panose="02020603050405020304" pitchFamily="18" charset="0"/>
                <a:cs typeface="Arial" panose="020B0604020202020204" pitchFamily="34" charset="0"/>
              </a:rPr>
              <a:t>MoH</a:t>
            </a:r>
            <a:r>
              <a:rPr lang="en-MY" sz="2200" dirty="0">
                <a:effectLst/>
                <a:latin typeface="Arial" panose="020B0604020202020204" pitchFamily="34" charset="0"/>
                <a:ea typeface="Times New Roman" panose="02020603050405020304" pitchFamily="18" charset="0"/>
                <a:cs typeface="Arial" panose="020B0604020202020204" pitchFamily="34" charset="0"/>
              </a:rPr>
              <a:t>-approved prescribing information for these therapies for a complete list of approved indications and dosing, contraindications and warnings.</a:t>
            </a:r>
            <a:endParaRPr lang="vi-VN" sz="2200" dirty="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vi-VN" dirty="0"/>
          </a:p>
        </p:txBody>
      </p:sp>
    </p:spTree>
    <p:extLst>
      <p:ext uri="{BB962C8B-B14F-4D97-AF65-F5344CB8AC3E}">
        <p14:creationId xmlns:p14="http://schemas.microsoft.com/office/powerpoint/2010/main" val="71630026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D61D-5E70-4C8B-B983-ABE3F1E5A376}"/>
              </a:ext>
            </a:extLst>
          </p:cNvPr>
          <p:cNvSpPr>
            <a:spLocks noGrp="1"/>
          </p:cNvSpPr>
          <p:nvPr>
            <p:ph type="title"/>
          </p:nvPr>
        </p:nvSpPr>
        <p:spPr/>
        <p:txBody>
          <a:bodyPr/>
          <a:lstStyle/>
          <a:p>
            <a:r>
              <a:rPr lang="vi-VN" dirty="0"/>
              <a:t>Nội dung</a:t>
            </a:r>
          </a:p>
        </p:txBody>
      </p:sp>
      <p:graphicFrame>
        <p:nvGraphicFramePr>
          <p:cNvPr id="4" name="Content Placeholder 3">
            <a:extLst>
              <a:ext uri="{FF2B5EF4-FFF2-40B4-BE49-F238E27FC236}">
                <a16:creationId xmlns:a16="http://schemas.microsoft.com/office/drawing/2014/main" id="{A78C0009-7C0B-4C95-9041-ECEBE777356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156860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D61D-5E70-4C8B-B983-ABE3F1E5A376}"/>
              </a:ext>
            </a:extLst>
          </p:cNvPr>
          <p:cNvSpPr>
            <a:spLocks noGrp="1"/>
          </p:cNvSpPr>
          <p:nvPr>
            <p:ph type="title"/>
          </p:nvPr>
        </p:nvSpPr>
        <p:spPr/>
        <p:txBody>
          <a:bodyPr/>
          <a:lstStyle/>
          <a:p>
            <a:r>
              <a:rPr lang="vi-VN" dirty="0"/>
              <a:t>Nội dung</a:t>
            </a:r>
          </a:p>
        </p:txBody>
      </p:sp>
      <p:graphicFrame>
        <p:nvGraphicFramePr>
          <p:cNvPr id="4" name="Content Placeholder 3">
            <a:extLst>
              <a:ext uri="{FF2B5EF4-FFF2-40B4-BE49-F238E27FC236}">
                <a16:creationId xmlns:a16="http://schemas.microsoft.com/office/drawing/2014/main" id="{A78C0009-7C0B-4C95-9041-ECEBE777356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366610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F914E1-8020-4BC2-A21E-426B30944EF1}"/>
              </a:ext>
            </a:extLst>
          </p:cNvPr>
          <p:cNvPicPr>
            <a:picLocks noChangeAspect="1"/>
          </p:cNvPicPr>
          <p:nvPr/>
        </p:nvPicPr>
        <p:blipFill>
          <a:blip r:embed="rId2"/>
          <a:stretch>
            <a:fillRect/>
          </a:stretch>
        </p:blipFill>
        <p:spPr>
          <a:xfrm>
            <a:off x="1969477" y="676153"/>
            <a:ext cx="8935910" cy="5961240"/>
          </a:xfrm>
          <a:prstGeom prst="rect">
            <a:avLst/>
          </a:prstGeom>
        </p:spPr>
      </p:pic>
      <p:sp>
        <p:nvSpPr>
          <p:cNvPr id="3" name="Title 1">
            <a:extLst>
              <a:ext uri="{FF2B5EF4-FFF2-40B4-BE49-F238E27FC236}">
                <a16:creationId xmlns:a16="http://schemas.microsoft.com/office/drawing/2014/main" id="{50186786-0E47-425B-9D55-3E917379416E}"/>
              </a:ext>
            </a:extLst>
          </p:cNvPr>
          <p:cNvSpPr>
            <a:spLocks noGrp="1"/>
          </p:cNvSpPr>
          <p:nvPr>
            <p:ph type="title"/>
          </p:nvPr>
        </p:nvSpPr>
        <p:spPr>
          <a:xfrm>
            <a:off x="838200" y="0"/>
            <a:ext cx="10515600" cy="957238"/>
          </a:xfrm>
        </p:spPr>
        <p:txBody>
          <a:bodyPr>
            <a:normAutofit/>
          </a:bodyPr>
          <a:lstStyle/>
          <a:p>
            <a:pPr algn="ctr"/>
            <a:r>
              <a:rPr lang="vi-VN" sz="3600">
                <a:latin typeface="+mn-lt"/>
              </a:rPr>
              <a:t>Lưu đồ chẩn đoán ILD</a:t>
            </a:r>
            <a:endParaRPr lang="vi-VN" sz="3600" dirty="0">
              <a:latin typeface="+mn-lt"/>
            </a:endParaRPr>
          </a:p>
        </p:txBody>
      </p:sp>
      <p:sp>
        <p:nvSpPr>
          <p:cNvPr id="4" name="TextBox 3">
            <a:extLst>
              <a:ext uri="{FF2B5EF4-FFF2-40B4-BE49-F238E27FC236}">
                <a16:creationId xmlns:a16="http://schemas.microsoft.com/office/drawing/2014/main" id="{9AB2FC8F-6564-4EA6-BA9C-98AB6ACBBB37}"/>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228810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FF44CF-4CCD-4FEF-9EE4-4A7D27A09ADD}"/>
              </a:ext>
            </a:extLst>
          </p:cNvPr>
          <p:cNvPicPr>
            <a:picLocks noChangeAspect="1"/>
          </p:cNvPicPr>
          <p:nvPr/>
        </p:nvPicPr>
        <p:blipFill>
          <a:blip r:embed="rId2"/>
          <a:stretch>
            <a:fillRect/>
          </a:stretch>
        </p:blipFill>
        <p:spPr>
          <a:xfrm>
            <a:off x="2425560" y="1024147"/>
            <a:ext cx="7340880" cy="5710742"/>
          </a:xfrm>
          <a:prstGeom prst="rect">
            <a:avLst/>
          </a:prstGeom>
        </p:spPr>
      </p:pic>
      <p:sp>
        <p:nvSpPr>
          <p:cNvPr id="6" name="Title 1">
            <a:extLst>
              <a:ext uri="{FF2B5EF4-FFF2-40B4-BE49-F238E27FC236}">
                <a16:creationId xmlns:a16="http://schemas.microsoft.com/office/drawing/2014/main" id="{F155049C-7960-42E8-9CC9-27FC056FBA6A}"/>
              </a:ext>
            </a:extLst>
          </p:cNvPr>
          <p:cNvSpPr>
            <a:spLocks noGrp="1"/>
          </p:cNvSpPr>
          <p:nvPr>
            <p:ph type="title"/>
          </p:nvPr>
        </p:nvSpPr>
        <p:spPr>
          <a:xfrm>
            <a:off x="838200" y="0"/>
            <a:ext cx="10515600" cy="957238"/>
          </a:xfrm>
        </p:spPr>
        <p:txBody>
          <a:bodyPr>
            <a:normAutofit/>
          </a:bodyPr>
          <a:lstStyle/>
          <a:p>
            <a:pPr algn="ctr"/>
            <a:r>
              <a:rPr lang="vi-VN" sz="3600">
                <a:latin typeface="+mn-lt"/>
              </a:rPr>
              <a:t>Lưu đồ chẩn đoán ILD</a:t>
            </a:r>
            <a:endParaRPr lang="vi-VN" sz="3600" dirty="0">
              <a:latin typeface="+mn-lt"/>
            </a:endParaRPr>
          </a:p>
        </p:txBody>
      </p:sp>
      <p:sp>
        <p:nvSpPr>
          <p:cNvPr id="4" name="TextBox 3">
            <a:extLst>
              <a:ext uri="{FF2B5EF4-FFF2-40B4-BE49-F238E27FC236}">
                <a16:creationId xmlns:a16="http://schemas.microsoft.com/office/drawing/2014/main" id="{B30C1FCC-9ACC-4EB3-B2EC-B049DAB0020F}"/>
              </a:ext>
            </a:extLst>
          </p:cNvPr>
          <p:cNvSpPr txBox="1"/>
          <p:nvPr/>
        </p:nvSpPr>
        <p:spPr>
          <a:xfrm>
            <a:off x="13129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379174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EF4C4-66C0-4BE9-9580-02621C610AC5}"/>
              </a:ext>
            </a:extLst>
          </p:cNvPr>
          <p:cNvSpPr>
            <a:spLocks noGrp="1"/>
          </p:cNvSpPr>
          <p:nvPr>
            <p:ph type="title"/>
          </p:nvPr>
        </p:nvSpPr>
        <p:spPr>
          <a:xfrm>
            <a:off x="838200" y="365126"/>
            <a:ext cx="10515600" cy="957238"/>
          </a:xfrm>
        </p:spPr>
        <p:txBody>
          <a:bodyPr>
            <a:normAutofit fontScale="90000"/>
          </a:bodyPr>
          <a:lstStyle/>
          <a:p>
            <a:r>
              <a:rPr lang="vi-VN" sz="4000" dirty="0">
                <a:latin typeface="+mn-lt"/>
              </a:rPr>
              <a:t>Chẩn đoán xác định ILD</a:t>
            </a:r>
            <a:br>
              <a:rPr lang="en-US" sz="3600" dirty="0">
                <a:latin typeface="+mn-lt"/>
              </a:rPr>
            </a:br>
            <a:r>
              <a:rPr lang="vi-VN" sz="3600" b="1" i="0" u="none" strike="noStrike" baseline="0" dirty="0"/>
              <a:t>Khảo sát lâm sàng</a:t>
            </a:r>
            <a:endParaRPr lang="vi-VN" sz="3600" dirty="0">
              <a:latin typeface="+mn-lt"/>
            </a:endParaRPr>
          </a:p>
        </p:txBody>
      </p:sp>
      <p:sp>
        <p:nvSpPr>
          <p:cNvPr id="3" name="Content Placeholder 2">
            <a:extLst>
              <a:ext uri="{FF2B5EF4-FFF2-40B4-BE49-F238E27FC236}">
                <a16:creationId xmlns:a16="http://schemas.microsoft.com/office/drawing/2014/main" id="{BF0ADF3D-49C7-4302-B3B3-7B08BB09B3E4}"/>
              </a:ext>
            </a:extLst>
          </p:cNvPr>
          <p:cNvSpPr>
            <a:spLocks noGrp="1"/>
          </p:cNvSpPr>
          <p:nvPr>
            <p:ph idx="1"/>
          </p:nvPr>
        </p:nvSpPr>
        <p:spPr>
          <a:xfrm>
            <a:off x="838199" y="1825625"/>
            <a:ext cx="10809849" cy="4351338"/>
          </a:xfrm>
        </p:spPr>
        <p:txBody>
          <a:bodyPr>
            <a:normAutofit/>
          </a:bodyPr>
          <a:lstStyle/>
          <a:p>
            <a:pPr algn="just">
              <a:lnSpc>
                <a:spcPct val="100000"/>
              </a:lnSpc>
              <a:buFont typeface="Wingdings" panose="05000000000000000000" pitchFamily="2" charset="2"/>
              <a:buChar char="§"/>
            </a:pPr>
            <a:r>
              <a:rPr lang="en-US" sz="2400" b="1" dirty="0"/>
              <a:t>H</a:t>
            </a:r>
            <a:r>
              <a:rPr lang="vi-VN" sz="2400" b="1" i="0" u="none" strike="noStrike" baseline="0" dirty="0"/>
              <a:t>o khan </a:t>
            </a:r>
            <a:r>
              <a:rPr lang="vi-VN" sz="2400" b="0" i="0" u="none" strike="noStrike" baseline="0" dirty="0"/>
              <a:t>chủ yếu, kéo dài từ 1 đến 2 năm, kém đáp ứng với các điều trị giảm ho thông thường; khó thở gắng sức nặng dần kéo dài hơn 6 tháng. </a:t>
            </a:r>
          </a:p>
          <a:p>
            <a:pPr algn="just">
              <a:lnSpc>
                <a:spcPct val="100000"/>
              </a:lnSpc>
              <a:buFont typeface="Wingdings" panose="05000000000000000000" pitchFamily="2" charset="2"/>
              <a:buChar char="§"/>
            </a:pPr>
            <a:r>
              <a:rPr lang="vi-VN" sz="2400" b="0" i="0" u="none" strike="noStrike" baseline="0" dirty="0"/>
              <a:t>Triệu chứng thăm khám chủ yếu là </a:t>
            </a:r>
            <a:r>
              <a:rPr lang="vi-VN" sz="2400" b="1" i="0" u="none" strike="noStrike" baseline="0" dirty="0"/>
              <a:t>ran nổ cuối thì hít vào âm sắc khô</a:t>
            </a:r>
            <a:r>
              <a:rPr lang="vi-VN" sz="2400" b="0" i="0" u="none" strike="noStrike" baseline="0" dirty="0"/>
              <a:t>, nghe cả hai bên phổi (gọi là ran Velcro). </a:t>
            </a:r>
          </a:p>
          <a:p>
            <a:pPr algn="just">
              <a:lnSpc>
                <a:spcPct val="100000"/>
              </a:lnSpc>
              <a:buFont typeface="Wingdings" panose="05000000000000000000" pitchFamily="2" charset="2"/>
              <a:buChar char="§"/>
            </a:pPr>
            <a:r>
              <a:rPr lang="vi-VN" sz="2400" b="0" i="0" u="none" strike="noStrike" baseline="0" dirty="0"/>
              <a:t>Vào giai đoạn muộn hơn của ILD, triệu chứng ngón tay dùi trống có thể gặp. </a:t>
            </a:r>
          </a:p>
          <a:p>
            <a:pPr algn="just">
              <a:lnSpc>
                <a:spcPct val="100000"/>
              </a:lnSpc>
              <a:buFont typeface="Wingdings" panose="05000000000000000000" pitchFamily="2" charset="2"/>
              <a:buChar char="§"/>
            </a:pPr>
            <a:r>
              <a:rPr lang="vi-VN" sz="2400" b="0" i="0" u="none" strike="noStrike" baseline="0" dirty="0"/>
              <a:t>Do nhiều bệnh hô hấp và ngoài hô hấp ví dụ bệnh phổi tắc nghẽn mạn tính, suy tim cũng có các triệu chứng kể trên, chẩn đoán lâm sàng bệnh phổi kẽ là chẩn đoán loại trừ các nguyên nhân khác cũng gây các triệu chứng lâm sàng của ILD</a:t>
            </a:r>
            <a:endParaRPr lang="vi-VN" sz="3600" dirty="0"/>
          </a:p>
        </p:txBody>
      </p:sp>
      <p:sp>
        <p:nvSpPr>
          <p:cNvPr id="4" name="TextBox 3">
            <a:extLst>
              <a:ext uri="{FF2B5EF4-FFF2-40B4-BE49-F238E27FC236}">
                <a16:creationId xmlns:a16="http://schemas.microsoft.com/office/drawing/2014/main" id="{A0634495-38E3-4F53-B1ED-D3FBC614237D}"/>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072905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AAE437-C73D-486B-81D5-5256D9A8FFFF}"/>
              </a:ext>
            </a:extLst>
          </p:cNvPr>
          <p:cNvPicPr>
            <a:picLocks noChangeAspect="1"/>
          </p:cNvPicPr>
          <p:nvPr/>
        </p:nvPicPr>
        <p:blipFill>
          <a:blip r:embed="rId2"/>
          <a:stretch>
            <a:fillRect/>
          </a:stretch>
        </p:blipFill>
        <p:spPr>
          <a:xfrm>
            <a:off x="2227536" y="1378634"/>
            <a:ext cx="7736928" cy="5114241"/>
          </a:xfrm>
          <a:prstGeom prst="rect">
            <a:avLst/>
          </a:prstGeom>
        </p:spPr>
      </p:pic>
      <p:sp>
        <p:nvSpPr>
          <p:cNvPr id="4" name="Title 1">
            <a:extLst>
              <a:ext uri="{FF2B5EF4-FFF2-40B4-BE49-F238E27FC236}">
                <a16:creationId xmlns:a16="http://schemas.microsoft.com/office/drawing/2014/main" id="{C84DE6A3-B1C1-4DCB-BE19-32DF76093A0C}"/>
              </a:ext>
            </a:extLst>
          </p:cNvPr>
          <p:cNvSpPr txBox="1">
            <a:spLocks/>
          </p:cNvSpPr>
          <p:nvPr/>
        </p:nvSpPr>
        <p:spPr>
          <a:xfrm>
            <a:off x="838200" y="225287"/>
            <a:ext cx="10515600" cy="95723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vi-VN" sz="4200" b="0" i="0" u="none" strike="noStrike" kern="1200" cap="none" spc="0" normalizeH="0" baseline="0" noProof="0" dirty="0">
                <a:ln>
                  <a:noFill/>
                </a:ln>
                <a:solidFill>
                  <a:prstClr val="black"/>
                </a:solidFill>
                <a:effectLst/>
                <a:uLnTx/>
                <a:uFillTx/>
                <a:latin typeface="Arial" panose="020B0604020202020204" pitchFamily="34" charset="0"/>
                <a:ea typeface="+mj-ea"/>
                <a:cs typeface="+mj-cs"/>
              </a:rPr>
              <a:t>Chẩn đoán xác định ILD</a:t>
            </a:r>
            <a:r>
              <a:rPr kumimoji="0" lang="en-US" sz="4200" b="0" i="0" u="none" strike="noStrike" kern="1200" cap="none" spc="0" normalizeH="0" baseline="0" noProof="0" dirty="0">
                <a:ln>
                  <a:noFill/>
                </a:ln>
                <a:solidFill>
                  <a:prstClr val="black"/>
                </a:solidFill>
                <a:effectLst/>
                <a:uLnTx/>
                <a:uFillTx/>
                <a:latin typeface="Calibri" panose="020F0502020204030204"/>
                <a:ea typeface="+mj-ea"/>
                <a:cs typeface="+mj-cs"/>
              </a:rPr>
              <a:t> (</a:t>
            </a:r>
            <a:r>
              <a:rPr kumimoji="0" lang="en-US" sz="4200" b="0" i="0" u="none" strike="noStrike" kern="1200" cap="none" spc="0" normalizeH="0" baseline="0" noProof="0" dirty="0" err="1">
                <a:ln>
                  <a:noFill/>
                </a:ln>
                <a:solidFill>
                  <a:prstClr val="black"/>
                </a:solidFill>
                <a:effectLst/>
                <a:uLnTx/>
                <a:uFillTx/>
                <a:latin typeface="Calibri" panose="020F0502020204030204"/>
                <a:ea typeface="+mj-ea"/>
                <a:cs typeface="+mj-cs"/>
              </a:rPr>
              <a:t>tt</a:t>
            </a:r>
            <a:r>
              <a:rPr kumimoji="0" lang="en-US" sz="4200" b="0" i="0" u="none" strike="noStrike" kern="1200" cap="none" spc="0" normalizeH="0" baseline="0" noProof="0" dirty="0">
                <a:ln>
                  <a:noFill/>
                </a:ln>
                <a:solidFill>
                  <a:prstClr val="black"/>
                </a:solidFill>
                <a:effectLst/>
                <a:uLnTx/>
                <a:uFillTx/>
                <a:latin typeface="Calibri" panose="020F0502020204030204"/>
                <a:ea typeface="+mj-ea"/>
                <a:cs typeface="+mj-cs"/>
              </a:rPr>
              <a: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mj-cs"/>
              </a:rPr>
              <a:t>Phân tích k</a:t>
            </a:r>
            <a:r>
              <a:rPr kumimoji="0" lang="vi-VN" sz="3600" b="1" i="0" u="none" strike="noStrike" kern="1200" cap="none" spc="0" normalizeH="0" baseline="0" noProof="0" dirty="0">
                <a:ln>
                  <a:noFill/>
                </a:ln>
                <a:solidFill>
                  <a:prstClr val="black"/>
                </a:solidFill>
                <a:effectLst/>
                <a:uLnTx/>
                <a:uFillTx/>
                <a:latin typeface="TimesNewRomanPSMT"/>
                <a:ea typeface="+mj-ea"/>
                <a:cs typeface="+mj-cs"/>
              </a:rPr>
              <a:t>ế</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mj-cs"/>
              </a:rPr>
              <a:t>t qu</a:t>
            </a:r>
            <a:r>
              <a:rPr kumimoji="0" lang="vi-VN" sz="3600" b="1" i="0" u="none" strike="noStrike" kern="1200" cap="none" spc="0" normalizeH="0" baseline="0" noProof="0" dirty="0">
                <a:ln>
                  <a:noFill/>
                </a:ln>
                <a:solidFill>
                  <a:prstClr val="black"/>
                </a:solidFill>
                <a:effectLst/>
                <a:uLnTx/>
                <a:uFillTx/>
                <a:latin typeface="TimesNewRomanPSMT"/>
                <a:ea typeface="+mj-ea"/>
                <a:cs typeface="+mj-cs"/>
              </a:rPr>
              <a:t>ả thăm dò chức năng hô hấ</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mj-cs"/>
              </a:rPr>
              <a:t>p ch</a:t>
            </a:r>
            <a:r>
              <a:rPr kumimoji="0" lang="vi-VN" sz="3600" b="1" i="0" u="none" strike="noStrike" kern="1200" cap="none" spc="0" normalizeH="0" baseline="0" noProof="0" dirty="0">
                <a:ln>
                  <a:noFill/>
                </a:ln>
                <a:solidFill>
                  <a:prstClr val="black"/>
                </a:solidFill>
                <a:effectLst/>
                <a:uLnTx/>
                <a:uFillTx/>
                <a:latin typeface="TimesNewRomanPSMT"/>
                <a:ea typeface="+mj-ea"/>
                <a:cs typeface="+mj-cs"/>
              </a:rPr>
              <a:t>ẩn đoán ILD</a:t>
            </a: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j-ea"/>
              <a:cs typeface="+mj-cs"/>
            </a:endParaRPr>
          </a:p>
        </p:txBody>
      </p:sp>
      <p:sp>
        <p:nvSpPr>
          <p:cNvPr id="6" name="TextBox 5">
            <a:extLst>
              <a:ext uri="{FF2B5EF4-FFF2-40B4-BE49-F238E27FC236}">
                <a16:creationId xmlns:a16="http://schemas.microsoft.com/office/drawing/2014/main" id="{FD8532FE-8E24-4B87-9D3D-440AD996A98F}"/>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693874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7CBBFE-F2DC-4324-966B-63F6C1CBF9A1}"/>
              </a:ext>
            </a:extLst>
          </p:cNvPr>
          <p:cNvSpPr>
            <a:spLocks noGrp="1"/>
          </p:cNvSpPr>
          <p:nvPr>
            <p:ph idx="1"/>
          </p:nvPr>
        </p:nvSpPr>
        <p:spPr>
          <a:xfrm>
            <a:off x="838200" y="1746323"/>
            <a:ext cx="10515600" cy="3365353"/>
          </a:xfrm>
        </p:spPr>
        <p:txBody>
          <a:bodyPr>
            <a:normAutofit/>
          </a:bodyPr>
          <a:lstStyle/>
          <a:p>
            <a:pPr algn="just">
              <a:lnSpc>
                <a:spcPct val="100000"/>
              </a:lnSpc>
              <a:buFont typeface="Wingdings" panose="05000000000000000000" pitchFamily="2" charset="2"/>
              <a:buChar char="§"/>
            </a:pPr>
            <a:r>
              <a:rPr lang="vi-VN" sz="2400" b="0" i="0" u="none" strike="noStrike" baseline="0" dirty="0"/>
              <a:t>Hình ảnh XQ phổi</a:t>
            </a:r>
            <a:r>
              <a:rPr lang="en-US" sz="2400" b="0" i="0" u="none" strike="noStrike" baseline="0" dirty="0"/>
              <a:t>:</a:t>
            </a:r>
            <a:r>
              <a:rPr lang="vi-VN" sz="2400" b="0" i="0" u="none" strike="noStrike" baseline="0" dirty="0"/>
              <a:t> </a:t>
            </a:r>
            <a:r>
              <a:rPr lang="vi-VN" sz="2400" b="1" i="0" u="none" strike="noStrike" baseline="0" dirty="0"/>
              <a:t>không đặc hiệu</a:t>
            </a:r>
            <a:r>
              <a:rPr lang="vi-VN" sz="2400" b="0" i="0" u="none" strike="noStrike" baseline="0" dirty="0"/>
              <a:t> chẩn đoán ILD. Hình ảnh XQ có thể là hình ảnh mờ dạng lưới, nốt mờ, giảm thể tích phổi, dày rãnh liên thùy, tràn dịch màng phổi, tổn thương mờ vùng ngoại vi, đường Kerley B, đôi khi có hình ảnh kính mờ, đặc biệt là trong đợt cấp ILD. </a:t>
            </a:r>
          </a:p>
          <a:p>
            <a:pPr algn="just">
              <a:lnSpc>
                <a:spcPct val="100000"/>
              </a:lnSpc>
              <a:buFont typeface="Wingdings" panose="05000000000000000000" pitchFamily="2" charset="2"/>
              <a:buChar char="§"/>
            </a:pPr>
            <a:r>
              <a:rPr lang="vi-VN" sz="2400" b="0" i="0" u="none" strike="noStrike" baseline="0" dirty="0"/>
              <a:t>Trong bối cảnh lâm sàng và thăm dò chức năng gợi ý bệnh phổi kẽ, bác sỹ </a:t>
            </a:r>
            <a:r>
              <a:rPr lang="vi-VN" sz="2400" b="1" i="0" u="none" strike="noStrike" baseline="0" dirty="0"/>
              <a:t>cần chỉ định chụp cắt lớp vi tính độ phân giải cao HRCT</a:t>
            </a:r>
            <a:r>
              <a:rPr lang="vi-VN" sz="2400" b="0" i="0" u="none" strike="noStrike" baseline="0" dirty="0"/>
              <a:t>. </a:t>
            </a:r>
          </a:p>
          <a:p>
            <a:pPr algn="just">
              <a:lnSpc>
                <a:spcPct val="100000"/>
              </a:lnSpc>
              <a:buFont typeface="Wingdings" panose="05000000000000000000" pitchFamily="2" charset="2"/>
              <a:buChar char="§"/>
            </a:pPr>
            <a:r>
              <a:rPr lang="vi-VN" sz="2400" b="0" i="0" u="none" strike="noStrike" baseline="0" dirty="0"/>
              <a:t>Hình ảnh HRCT cho phép chẩn đoán tổn thương mô kẽ phổi phù hợp ILD: hình ảnh tổ ong, giãn phế quản/ tiểu phế quản co kéo, lưới ngoại biên.</a:t>
            </a:r>
            <a:endParaRPr lang="vi-VN" sz="3600" dirty="0"/>
          </a:p>
        </p:txBody>
      </p:sp>
      <p:sp>
        <p:nvSpPr>
          <p:cNvPr id="4" name="Title 1">
            <a:extLst>
              <a:ext uri="{FF2B5EF4-FFF2-40B4-BE49-F238E27FC236}">
                <a16:creationId xmlns:a16="http://schemas.microsoft.com/office/drawing/2014/main" id="{BE8AFD26-1B2B-4995-A42D-1DE0E205183B}"/>
              </a:ext>
            </a:extLst>
          </p:cNvPr>
          <p:cNvSpPr>
            <a:spLocks noGrp="1"/>
          </p:cNvSpPr>
          <p:nvPr>
            <p:ph type="title"/>
          </p:nvPr>
        </p:nvSpPr>
        <p:spPr>
          <a:xfrm>
            <a:off x="838200" y="365126"/>
            <a:ext cx="10515600" cy="957238"/>
          </a:xfrm>
        </p:spPr>
        <p:txBody>
          <a:bodyPr>
            <a:normAutofit fontScale="90000"/>
          </a:bodyPr>
          <a:lstStyle/>
          <a:p>
            <a:r>
              <a:rPr lang="vi-VN" sz="4000" dirty="0">
                <a:latin typeface="+mn-lt"/>
              </a:rPr>
              <a:t>Chẩn đoán xác định ILD</a:t>
            </a:r>
            <a:r>
              <a:rPr lang="en-US" sz="4000" dirty="0">
                <a:latin typeface="+mn-lt"/>
              </a:rPr>
              <a:t> (</a:t>
            </a:r>
            <a:r>
              <a:rPr lang="en-US" sz="4000" dirty="0" err="1">
                <a:latin typeface="+mn-lt"/>
              </a:rPr>
              <a:t>tt</a:t>
            </a:r>
            <a:r>
              <a:rPr lang="en-US" sz="4000" dirty="0">
                <a:latin typeface="+mn-lt"/>
              </a:rPr>
              <a:t>)</a:t>
            </a:r>
            <a:br>
              <a:rPr lang="en-US" sz="4000" dirty="0">
                <a:latin typeface="+mn-lt"/>
              </a:rPr>
            </a:br>
            <a:r>
              <a:rPr lang="en-US" sz="2700" b="1" dirty="0" err="1">
                <a:latin typeface="+mn-lt"/>
              </a:rPr>
              <a:t>Hình</a:t>
            </a:r>
            <a:r>
              <a:rPr lang="en-US" sz="2700" b="1" dirty="0">
                <a:latin typeface="+mn-lt"/>
              </a:rPr>
              <a:t> </a:t>
            </a:r>
            <a:r>
              <a:rPr lang="en-US" sz="2700" b="1" dirty="0" err="1">
                <a:latin typeface="+mn-lt"/>
              </a:rPr>
              <a:t>ảnh</a:t>
            </a:r>
            <a:r>
              <a:rPr lang="en-US" sz="2700" b="1" dirty="0">
                <a:latin typeface="+mn-lt"/>
              </a:rPr>
              <a:t> </a:t>
            </a:r>
            <a:r>
              <a:rPr lang="en-US" sz="2700" b="1" dirty="0" err="1">
                <a:latin typeface="+mn-lt"/>
              </a:rPr>
              <a:t>học</a:t>
            </a:r>
            <a:r>
              <a:rPr lang="en-US" sz="2700" b="1" dirty="0">
                <a:latin typeface="+mn-lt"/>
              </a:rPr>
              <a:t>: XQ, HRCT</a:t>
            </a:r>
            <a:endParaRPr lang="vi-VN" sz="3600" b="1" dirty="0">
              <a:latin typeface="+mn-lt"/>
            </a:endParaRPr>
          </a:p>
        </p:txBody>
      </p:sp>
      <p:sp>
        <p:nvSpPr>
          <p:cNvPr id="5" name="TextBox 4">
            <a:extLst>
              <a:ext uri="{FF2B5EF4-FFF2-40B4-BE49-F238E27FC236}">
                <a16:creationId xmlns:a16="http://schemas.microsoft.com/office/drawing/2014/main" id="{BC228991-80D7-4BB1-905E-638365843BF9}"/>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774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60746B93-6E88-4C5A-A8C6-9F56D87EB7A3}"/>
              </a:ext>
            </a:extLst>
          </p:cNvPr>
          <p:cNvSpPr/>
          <p:nvPr/>
        </p:nvSpPr>
        <p:spPr>
          <a:xfrm>
            <a:off x="4666513" y="2070119"/>
            <a:ext cx="3854400" cy="2968447"/>
          </a:xfrm>
          <a:prstGeom prst="roundRect">
            <a:avLst/>
          </a:prstGeom>
          <a:solidFill>
            <a:schemeClr val="bg2"/>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endParaRPr lang="en-GB" sz="2400">
              <a:solidFill>
                <a:prstClr val="white"/>
              </a:solidFill>
              <a:latin typeface="Calibri"/>
            </a:endParaRPr>
          </a:p>
        </p:txBody>
      </p:sp>
      <p:sp>
        <p:nvSpPr>
          <p:cNvPr id="15" name="Rectangle: Rounded Corners 14">
            <a:extLst>
              <a:ext uri="{FF2B5EF4-FFF2-40B4-BE49-F238E27FC236}">
                <a16:creationId xmlns:a16="http://schemas.microsoft.com/office/drawing/2014/main" id="{831AD640-7754-47D4-93C1-B597DC8103D0}"/>
              </a:ext>
            </a:extLst>
          </p:cNvPr>
          <p:cNvSpPr/>
          <p:nvPr/>
        </p:nvSpPr>
        <p:spPr>
          <a:xfrm>
            <a:off x="598584" y="2068586"/>
            <a:ext cx="3854400" cy="2969980"/>
          </a:xfrm>
          <a:prstGeom prst="roundRect">
            <a:avLst/>
          </a:prstGeom>
          <a:solidFill>
            <a:schemeClr val="bg2"/>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endParaRPr lang="en-GB" sz="2400">
              <a:solidFill>
                <a:prstClr val="white"/>
              </a:solidFill>
              <a:latin typeface="Calibri"/>
            </a:endParaRPr>
          </a:p>
        </p:txBody>
      </p:sp>
      <p:sp>
        <p:nvSpPr>
          <p:cNvPr id="2" name="Title 1">
            <a:extLst>
              <a:ext uri="{FF2B5EF4-FFF2-40B4-BE49-F238E27FC236}">
                <a16:creationId xmlns:a16="http://schemas.microsoft.com/office/drawing/2014/main" id="{D95C47CA-8ABC-49A1-A0B2-09D3E55D3409}"/>
              </a:ext>
            </a:extLst>
          </p:cNvPr>
          <p:cNvSpPr>
            <a:spLocks noGrp="1"/>
          </p:cNvSpPr>
          <p:nvPr>
            <p:ph type="title"/>
          </p:nvPr>
        </p:nvSpPr>
        <p:spPr>
          <a:xfrm>
            <a:off x="609600" y="274637"/>
            <a:ext cx="10972800" cy="762456"/>
          </a:xfrm>
        </p:spPr>
        <p:txBody>
          <a:bodyPr>
            <a:normAutofit fontScale="90000"/>
          </a:bodyPr>
          <a:lstStyle/>
          <a:p>
            <a:pPr algn="ctr"/>
            <a:r>
              <a:rPr lang="en-GB" dirty="0"/>
              <a:t>Ho </a:t>
            </a:r>
            <a:r>
              <a:rPr lang="en-GB" dirty="0" err="1"/>
              <a:t>và</a:t>
            </a:r>
            <a:r>
              <a:rPr lang="en-GB" dirty="0"/>
              <a:t> </a:t>
            </a:r>
            <a:r>
              <a:rPr lang="en-GB" dirty="0" err="1"/>
              <a:t>khó</a:t>
            </a:r>
            <a:r>
              <a:rPr lang="en-GB" dirty="0"/>
              <a:t> </a:t>
            </a:r>
            <a:r>
              <a:rPr lang="en-GB" dirty="0" err="1"/>
              <a:t>th</a:t>
            </a:r>
            <a:r>
              <a:rPr lang="en-US" dirty="0"/>
              <a:t>ở </a:t>
            </a:r>
            <a:r>
              <a:rPr lang="en-US" dirty="0" err="1"/>
              <a:t>ở</a:t>
            </a:r>
            <a:r>
              <a:rPr lang="en-US" dirty="0"/>
              <a:t> </a:t>
            </a:r>
            <a:r>
              <a:rPr lang="en-US" dirty="0" err="1"/>
              <a:t>bệnh</a:t>
            </a:r>
            <a:r>
              <a:rPr lang="en-US" dirty="0"/>
              <a:t> </a:t>
            </a:r>
            <a:r>
              <a:rPr lang="en-US" dirty="0" err="1"/>
              <a:t>nhân</a:t>
            </a:r>
            <a:r>
              <a:rPr lang="en-US" dirty="0"/>
              <a:t> </a:t>
            </a:r>
            <a:r>
              <a:rPr lang="en-US" dirty="0" err="1"/>
              <a:t>điều</a:t>
            </a:r>
            <a:r>
              <a:rPr lang="en-US" dirty="0"/>
              <a:t> </a:t>
            </a:r>
            <a:r>
              <a:rPr lang="en-US" dirty="0" err="1"/>
              <a:t>trị</a:t>
            </a:r>
            <a:r>
              <a:rPr lang="en-US" dirty="0"/>
              <a:t> </a:t>
            </a:r>
            <a:r>
              <a:rPr lang="en-US" dirty="0" err="1"/>
              <a:t>với</a:t>
            </a:r>
            <a:r>
              <a:rPr lang="en-US" dirty="0"/>
              <a:t> </a:t>
            </a:r>
            <a:r>
              <a:rPr lang="en-US" dirty="0" err="1"/>
              <a:t>nintedanib</a:t>
            </a:r>
            <a:endParaRPr lang="en-GB" dirty="0"/>
          </a:p>
        </p:txBody>
      </p:sp>
      <p:sp>
        <p:nvSpPr>
          <p:cNvPr id="5" name="TextBox 4">
            <a:extLst>
              <a:ext uri="{FF2B5EF4-FFF2-40B4-BE49-F238E27FC236}">
                <a16:creationId xmlns:a16="http://schemas.microsoft.com/office/drawing/2014/main" id="{83B312B8-B3D7-4B9F-8B3E-E2E69FC7EF81}"/>
              </a:ext>
            </a:extLst>
          </p:cNvPr>
          <p:cNvSpPr txBox="1"/>
          <p:nvPr/>
        </p:nvSpPr>
        <p:spPr>
          <a:xfrm>
            <a:off x="294217" y="6286718"/>
            <a:ext cx="11362267" cy="246221"/>
          </a:xfrm>
          <a:prstGeom prst="rect">
            <a:avLst/>
          </a:prstGeom>
          <a:noFill/>
        </p:spPr>
        <p:txBody>
          <a:bodyPr wrap="square" rtlCol="0">
            <a:spAutoFit/>
          </a:bodyPr>
          <a:lstStyle/>
          <a:p>
            <a:pPr defTabSz="1219170" fontAlgn="base">
              <a:spcBef>
                <a:spcPct val="0"/>
              </a:spcBef>
              <a:spcAft>
                <a:spcPct val="0"/>
              </a:spcAft>
            </a:pPr>
            <a:r>
              <a:rPr lang="en-GB" sz="1000" dirty="0">
                <a:solidFill>
                  <a:prstClr val="black"/>
                </a:solidFill>
                <a:latin typeface="Arial" pitchFamily="34" charset="0"/>
                <a:ea typeface="ＭＳ Ｐゴシック" pitchFamily="34" charset="-128"/>
              </a:rPr>
              <a:t>*n=56. </a:t>
            </a:r>
            <a:r>
              <a:rPr lang="en-GB" sz="1000" baseline="30000" dirty="0">
                <a:solidFill>
                  <a:prstClr val="black"/>
                </a:solidFill>
                <a:latin typeface="Arial" pitchFamily="34" charset="0"/>
                <a:ea typeface="ＭＳ Ｐゴシック" pitchFamily="34" charset="-128"/>
              </a:rPr>
              <a:t>†</a:t>
            </a:r>
            <a:r>
              <a:rPr lang="en-GB" sz="1000" dirty="0">
                <a:solidFill>
                  <a:prstClr val="black"/>
                </a:solidFill>
                <a:latin typeface="Arial" pitchFamily="34" charset="0"/>
                <a:ea typeface="ＭＳ Ｐゴシック" pitchFamily="34" charset="-128"/>
              </a:rPr>
              <a:t>n=38. </a:t>
            </a:r>
            <a:r>
              <a:rPr lang="en-GB" sz="1000" dirty="0" err="1">
                <a:solidFill>
                  <a:prstClr val="black"/>
                </a:solidFill>
                <a:latin typeface="Arial" pitchFamily="34" charset="0"/>
                <a:ea typeface="ＭＳ Ｐゴシック" pitchFamily="34" charset="-128"/>
              </a:rPr>
              <a:t>Bonella</a:t>
            </a:r>
            <a:r>
              <a:rPr lang="en-GB" sz="1000" dirty="0">
                <a:solidFill>
                  <a:prstClr val="black"/>
                </a:solidFill>
                <a:latin typeface="Arial" pitchFamily="34" charset="0"/>
                <a:ea typeface="ＭＳ Ｐゴシック" pitchFamily="34" charset="-128"/>
              </a:rPr>
              <a:t> F et al. Respiration 2016;92:98-106.</a:t>
            </a:r>
          </a:p>
        </p:txBody>
      </p:sp>
      <p:sp>
        <p:nvSpPr>
          <p:cNvPr id="12" name="Rectangle: Diagonal Corners Snipped 11">
            <a:extLst>
              <a:ext uri="{FF2B5EF4-FFF2-40B4-BE49-F238E27FC236}">
                <a16:creationId xmlns:a16="http://schemas.microsoft.com/office/drawing/2014/main" id="{075B589D-D6D0-4065-B209-2B158A855763}"/>
              </a:ext>
            </a:extLst>
          </p:cNvPr>
          <p:cNvSpPr>
            <a:spLocks noChangeAspect="1"/>
          </p:cNvSpPr>
          <p:nvPr/>
        </p:nvSpPr>
        <p:spPr>
          <a:xfrm>
            <a:off x="9177609" y="1979245"/>
            <a:ext cx="2769529" cy="3182035"/>
          </a:xfrm>
          <a:prstGeom prst="snip2DiagRect">
            <a:avLst>
              <a:gd name="adj1" fmla="val 0"/>
              <a:gd name="adj2" fmla="val 9729"/>
            </a:avLst>
          </a:prstGeom>
          <a:no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48000" tIns="48000" rIns="48000" bIns="48000" rtlCol="0" anchor="ctr" anchorCtr="0"/>
          <a:lstStyle/>
          <a:p>
            <a:pPr algn="ctr" defTabSz="1219170" fontAlgn="base">
              <a:spcBef>
                <a:spcPct val="0"/>
              </a:spcBef>
              <a:spcAft>
                <a:spcPct val="0"/>
              </a:spcAft>
              <a:defRPr/>
            </a:pPr>
            <a:r>
              <a:rPr lang="en-GB" sz="2133" b="1" dirty="0">
                <a:solidFill>
                  <a:srgbClr val="001E55"/>
                </a:solidFill>
                <a:latin typeface="Arial" panose="020B0604020202020204" pitchFamily="34" charset="0"/>
                <a:cs typeface="Arial" panose="020B0604020202020204" pitchFamily="34" charset="0"/>
              </a:rPr>
              <a:t>H</a:t>
            </a:r>
            <a:r>
              <a:rPr lang="vi-VN" sz="2133" b="1" dirty="0">
                <a:solidFill>
                  <a:srgbClr val="001E55"/>
                </a:solidFill>
                <a:latin typeface="Arial" panose="020B0604020202020204" pitchFamily="34" charset="0"/>
                <a:cs typeface="Arial" panose="020B0604020202020204" pitchFamily="34" charset="0"/>
              </a:rPr>
              <a:t>ơ</a:t>
            </a:r>
            <a:r>
              <a:rPr lang="en-US" sz="2133" b="1" dirty="0">
                <a:solidFill>
                  <a:srgbClr val="001E55"/>
                </a:solidFill>
                <a:latin typeface="Arial" panose="020B0604020202020204" pitchFamily="34" charset="0"/>
                <a:cs typeface="Arial" panose="020B0604020202020204" pitchFamily="34" charset="0"/>
              </a:rPr>
              <a:t>n </a:t>
            </a:r>
            <a:r>
              <a:rPr lang="en-US" sz="2133" b="1" dirty="0" err="1">
                <a:solidFill>
                  <a:srgbClr val="001E55"/>
                </a:solidFill>
                <a:latin typeface="Arial" panose="020B0604020202020204" pitchFamily="34" charset="0"/>
                <a:cs typeface="Arial" panose="020B0604020202020204" pitchFamily="34" charset="0"/>
              </a:rPr>
              <a:t>một</a:t>
            </a:r>
            <a:r>
              <a:rPr lang="en-US" sz="2133" b="1" dirty="0">
                <a:solidFill>
                  <a:srgbClr val="001E55"/>
                </a:solidFill>
                <a:latin typeface="Arial" panose="020B0604020202020204" pitchFamily="34" charset="0"/>
                <a:cs typeface="Arial" panose="020B0604020202020204" pitchFamily="34" charset="0"/>
              </a:rPr>
              <a:t> </a:t>
            </a:r>
            <a:r>
              <a:rPr lang="en-US" sz="2133" b="1" dirty="0" err="1">
                <a:solidFill>
                  <a:srgbClr val="001E55"/>
                </a:solidFill>
                <a:latin typeface="Arial" panose="020B0604020202020204" pitchFamily="34" charset="0"/>
                <a:cs typeface="Arial" panose="020B0604020202020204" pitchFamily="34" charset="0"/>
              </a:rPr>
              <a:t>nửa</a:t>
            </a:r>
            <a:r>
              <a:rPr lang="en-US" sz="2133" b="1" dirty="0">
                <a:solidFill>
                  <a:srgbClr val="001E55"/>
                </a:solidFill>
                <a:latin typeface="Arial" panose="020B0604020202020204" pitchFamily="34" charset="0"/>
                <a:cs typeface="Arial" panose="020B0604020202020204" pitchFamily="34" charset="0"/>
              </a:rPr>
              <a:t> BN IPF </a:t>
            </a:r>
            <a:r>
              <a:rPr lang="en-US" sz="2133" b="1" dirty="0" err="1">
                <a:solidFill>
                  <a:srgbClr val="001E55"/>
                </a:solidFill>
                <a:latin typeface="Arial" panose="020B0604020202020204" pitchFamily="34" charset="0"/>
                <a:cs typeface="Arial" panose="020B0604020202020204" pitchFamily="34" charset="0"/>
              </a:rPr>
              <a:t>cho</a:t>
            </a:r>
            <a:r>
              <a:rPr lang="en-US" sz="2133" b="1" dirty="0">
                <a:solidFill>
                  <a:srgbClr val="001E55"/>
                </a:solidFill>
                <a:latin typeface="Arial" panose="020B0604020202020204" pitchFamily="34" charset="0"/>
                <a:cs typeface="Arial" panose="020B0604020202020204" pitchFamily="34" charset="0"/>
              </a:rPr>
              <a:t> </a:t>
            </a:r>
            <a:r>
              <a:rPr lang="en-US" sz="2133" b="1" dirty="0" err="1">
                <a:solidFill>
                  <a:srgbClr val="001E55"/>
                </a:solidFill>
                <a:latin typeface="Arial" panose="020B0604020202020204" pitchFamily="34" charset="0"/>
                <a:cs typeface="Arial" panose="020B0604020202020204" pitchFamily="34" charset="0"/>
              </a:rPr>
              <a:t>rằng</a:t>
            </a:r>
            <a:r>
              <a:rPr lang="en-US" sz="2133" b="1" dirty="0">
                <a:solidFill>
                  <a:srgbClr val="001E55"/>
                </a:solidFill>
                <a:latin typeface="Arial" panose="020B0604020202020204" pitchFamily="34" charset="0"/>
                <a:cs typeface="Arial" panose="020B0604020202020204" pitchFamily="34" charset="0"/>
              </a:rPr>
              <a:t> </a:t>
            </a:r>
            <a:r>
              <a:rPr lang="en-US" sz="2133" b="1" dirty="0" err="1">
                <a:solidFill>
                  <a:srgbClr val="001E55"/>
                </a:solidFill>
                <a:latin typeface="Arial" panose="020B0604020202020204" pitchFamily="34" charset="0"/>
                <a:cs typeface="Arial" panose="020B0604020202020204" pitchFamily="34" charset="0"/>
              </a:rPr>
              <a:t>tình</a:t>
            </a:r>
            <a:r>
              <a:rPr lang="en-US" sz="2133" b="1" dirty="0">
                <a:solidFill>
                  <a:srgbClr val="001E55"/>
                </a:solidFill>
                <a:latin typeface="Arial" panose="020B0604020202020204" pitchFamily="34" charset="0"/>
                <a:cs typeface="Arial" panose="020B0604020202020204" pitchFamily="34" charset="0"/>
              </a:rPr>
              <a:t> </a:t>
            </a:r>
            <a:r>
              <a:rPr lang="en-US" sz="2133" b="1" dirty="0" err="1">
                <a:solidFill>
                  <a:srgbClr val="001E55"/>
                </a:solidFill>
                <a:latin typeface="Arial" panose="020B0604020202020204" pitchFamily="34" charset="0"/>
                <a:cs typeface="Arial" panose="020B0604020202020204" pitchFamily="34" charset="0"/>
              </a:rPr>
              <a:t>trạng</a:t>
            </a:r>
            <a:r>
              <a:rPr lang="en-US" sz="2133" b="1" dirty="0">
                <a:solidFill>
                  <a:srgbClr val="001E55"/>
                </a:solidFill>
                <a:latin typeface="Arial" panose="020B0604020202020204" pitchFamily="34" charset="0"/>
                <a:cs typeface="Arial" panose="020B0604020202020204" pitchFamily="34" charset="0"/>
              </a:rPr>
              <a:t> ho </a:t>
            </a:r>
            <a:r>
              <a:rPr lang="en-US" sz="2133" b="1" dirty="0" err="1">
                <a:solidFill>
                  <a:srgbClr val="001E55"/>
                </a:solidFill>
                <a:latin typeface="Arial" panose="020B0604020202020204" pitchFamily="34" charset="0"/>
                <a:cs typeface="Arial" panose="020B0604020202020204" pitchFamily="34" charset="0"/>
              </a:rPr>
              <a:t>và</a:t>
            </a:r>
            <a:r>
              <a:rPr lang="en-US" sz="2133" b="1" dirty="0">
                <a:solidFill>
                  <a:srgbClr val="001E55"/>
                </a:solidFill>
                <a:latin typeface="Arial" panose="020B0604020202020204" pitchFamily="34" charset="0"/>
                <a:cs typeface="Arial" panose="020B0604020202020204" pitchFamily="34" charset="0"/>
              </a:rPr>
              <a:t> </a:t>
            </a:r>
            <a:r>
              <a:rPr lang="en-US" sz="2133" b="1" dirty="0" err="1">
                <a:solidFill>
                  <a:srgbClr val="001E55"/>
                </a:solidFill>
                <a:latin typeface="Arial" panose="020B0604020202020204" pitchFamily="34" charset="0"/>
                <a:cs typeface="Arial" panose="020B0604020202020204" pitchFamily="34" charset="0"/>
              </a:rPr>
              <a:t>kho</a:t>
            </a:r>
            <a:r>
              <a:rPr lang="en-US" sz="2133" b="1" dirty="0">
                <a:solidFill>
                  <a:srgbClr val="001E55"/>
                </a:solidFill>
                <a:latin typeface="Arial" panose="020B0604020202020204" pitchFamily="34" charset="0"/>
                <a:cs typeface="Arial" panose="020B0604020202020204" pitchFamily="34" charset="0"/>
              </a:rPr>
              <a:t> </a:t>
            </a:r>
            <a:r>
              <a:rPr lang="en-US" sz="2133" b="1" dirty="0" err="1">
                <a:solidFill>
                  <a:srgbClr val="001E55"/>
                </a:solidFill>
                <a:latin typeface="Arial" panose="020B0604020202020204" pitchFamily="34" charset="0"/>
                <a:cs typeface="Arial" panose="020B0604020202020204" pitchFamily="34" charset="0"/>
              </a:rPr>
              <a:t>thở</a:t>
            </a:r>
            <a:r>
              <a:rPr lang="en-US" sz="2133" b="1" dirty="0">
                <a:solidFill>
                  <a:srgbClr val="001E55"/>
                </a:solidFill>
                <a:latin typeface="Arial" panose="020B0604020202020204" pitchFamily="34" charset="0"/>
                <a:cs typeface="Arial" panose="020B0604020202020204" pitchFamily="34" charset="0"/>
              </a:rPr>
              <a:t> đ</a:t>
            </a:r>
            <a:r>
              <a:rPr lang="vi-VN" sz="2133" b="1" dirty="0">
                <a:solidFill>
                  <a:srgbClr val="001E55"/>
                </a:solidFill>
                <a:latin typeface="Arial" panose="020B0604020202020204" pitchFamily="34" charset="0"/>
                <a:cs typeface="Arial" panose="020B0604020202020204" pitchFamily="34" charset="0"/>
              </a:rPr>
              <a:t>ư</a:t>
            </a:r>
            <a:r>
              <a:rPr lang="en-US" sz="2133" b="1" dirty="0" err="1">
                <a:solidFill>
                  <a:srgbClr val="001E55"/>
                </a:solidFill>
                <a:latin typeface="Arial" panose="020B0604020202020204" pitchFamily="34" charset="0"/>
                <a:cs typeface="Arial" panose="020B0604020202020204" pitchFamily="34" charset="0"/>
              </a:rPr>
              <a:t>ợc</a:t>
            </a:r>
            <a:r>
              <a:rPr lang="en-US" sz="2133" b="1" dirty="0">
                <a:solidFill>
                  <a:srgbClr val="001E55"/>
                </a:solidFill>
                <a:latin typeface="Arial" panose="020B0604020202020204" pitchFamily="34" charset="0"/>
                <a:cs typeface="Arial" panose="020B0604020202020204" pitchFamily="34" charset="0"/>
              </a:rPr>
              <a:t> </a:t>
            </a:r>
            <a:r>
              <a:rPr lang="en-US" sz="2133" b="1" dirty="0" err="1">
                <a:solidFill>
                  <a:srgbClr val="001E55"/>
                </a:solidFill>
                <a:latin typeface="Arial" panose="020B0604020202020204" pitchFamily="34" charset="0"/>
                <a:cs typeface="Arial" panose="020B0604020202020204" pitchFamily="34" charset="0"/>
              </a:rPr>
              <a:t>kiểm</a:t>
            </a:r>
            <a:r>
              <a:rPr lang="en-US" sz="2133" b="1" dirty="0">
                <a:solidFill>
                  <a:srgbClr val="001E55"/>
                </a:solidFill>
                <a:latin typeface="Arial" panose="020B0604020202020204" pitchFamily="34" charset="0"/>
                <a:cs typeface="Arial" panose="020B0604020202020204" pitchFamily="34" charset="0"/>
              </a:rPr>
              <a:t> </a:t>
            </a:r>
            <a:r>
              <a:rPr lang="en-US" sz="2133" b="1" dirty="0" err="1">
                <a:solidFill>
                  <a:srgbClr val="001E55"/>
                </a:solidFill>
                <a:latin typeface="Arial" panose="020B0604020202020204" pitchFamily="34" charset="0"/>
                <a:cs typeface="Arial" panose="020B0604020202020204" pitchFamily="34" charset="0"/>
              </a:rPr>
              <a:t>soát</a:t>
            </a:r>
            <a:r>
              <a:rPr lang="en-US" sz="2133" b="1" dirty="0">
                <a:solidFill>
                  <a:srgbClr val="001E55"/>
                </a:solidFill>
                <a:latin typeface="Arial" panose="020B0604020202020204" pitchFamily="34" charset="0"/>
                <a:cs typeface="Arial" panose="020B0604020202020204" pitchFamily="34" charset="0"/>
              </a:rPr>
              <a:t> </a:t>
            </a:r>
            <a:r>
              <a:rPr lang="en-US" sz="2133" b="1" dirty="0" err="1">
                <a:solidFill>
                  <a:srgbClr val="001E55"/>
                </a:solidFill>
                <a:latin typeface="Arial" panose="020B0604020202020204" pitchFamily="34" charset="0"/>
                <a:cs typeface="Arial" panose="020B0604020202020204" pitchFamily="34" charset="0"/>
              </a:rPr>
              <a:t>ổn</a:t>
            </a:r>
            <a:r>
              <a:rPr lang="en-US" sz="2133" b="1" dirty="0">
                <a:solidFill>
                  <a:srgbClr val="001E55"/>
                </a:solidFill>
                <a:latin typeface="Arial" panose="020B0604020202020204" pitchFamily="34" charset="0"/>
                <a:cs typeface="Arial" panose="020B0604020202020204" pitchFamily="34" charset="0"/>
              </a:rPr>
              <a:t> </a:t>
            </a:r>
            <a:r>
              <a:rPr lang="en-US" sz="2133" b="1" dirty="0" err="1">
                <a:solidFill>
                  <a:srgbClr val="001E55"/>
                </a:solidFill>
                <a:latin typeface="Arial" panose="020B0604020202020204" pitchFamily="34" charset="0"/>
                <a:cs typeface="Arial" panose="020B0604020202020204" pitchFamily="34" charset="0"/>
              </a:rPr>
              <a:t>định</a:t>
            </a:r>
            <a:r>
              <a:rPr lang="en-US" sz="2133" b="1" dirty="0">
                <a:solidFill>
                  <a:srgbClr val="001E55"/>
                </a:solidFill>
                <a:latin typeface="Arial" panose="020B0604020202020204" pitchFamily="34" charset="0"/>
                <a:cs typeface="Arial" panose="020B0604020202020204" pitchFamily="34" charset="0"/>
              </a:rPr>
              <a:t> </a:t>
            </a:r>
            <a:r>
              <a:rPr lang="en-US" sz="2133" b="1" dirty="0" err="1">
                <a:solidFill>
                  <a:srgbClr val="001E55"/>
                </a:solidFill>
                <a:latin typeface="Arial" panose="020B0604020202020204" pitchFamily="34" charset="0"/>
                <a:cs typeface="Arial" panose="020B0604020202020204" pitchFamily="34" charset="0"/>
              </a:rPr>
              <a:t>sau</a:t>
            </a:r>
            <a:r>
              <a:rPr lang="en-US" sz="2133" b="1" dirty="0">
                <a:solidFill>
                  <a:srgbClr val="001E55"/>
                </a:solidFill>
                <a:latin typeface="Arial" panose="020B0604020202020204" pitchFamily="34" charset="0"/>
                <a:cs typeface="Arial" panose="020B0604020202020204" pitchFamily="34" charset="0"/>
              </a:rPr>
              <a:t> </a:t>
            </a:r>
            <a:r>
              <a:rPr lang="en-US" sz="2133" b="1" dirty="0" err="1">
                <a:solidFill>
                  <a:srgbClr val="001E55"/>
                </a:solidFill>
                <a:latin typeface="Arial" panose="020B0604020202020204" pitchFamily="34" charset="0"/>
                <a:cs typeface="Arial" panose="020B0604020202020204" pitchFamily="34" charset="0"/>
              </a:rPr>
              <a:t>khi</a:t>
            </a:r>
            <a:r>
              <a:rPr lang="en-US" sz="2133" b="1" dirty="0">
                <a:solidFill>
                  <a:srgbClr val="001E55"/>
                </a:solidFill>
                <a:latin typeface="Arial" panose="020B0604020202020204" pitchFamily="34" charset="0"/>
                <a:cs typeface="Arial" panose="020B0604020202020204" pitchFamily="34" charset="0"/>
              </a:rPr>
              <a:t> </a:t>
            </a:r>
            <a:r>
              <a:rPr lang="en-US" sz="2133" b="1" dirty="0" err="1">
                <a:solidFill>
                  <a:srgbClr val="001E55"/>
                </a:solidFill>
                <a:latin typeface="Arial" panose="020B0604020202020204" pitchFamily="34" charset="0"/>
                <a:cs typeface="Arial" panose="020B0604020202020204" pitchFamily="34" charset="0"/>
              </a:rPr>
              <a:t>điều</a:t>
            </a:r>
            <a:r>
              <a:rPr lang="en-US" sz="2133" b="1" dirty="0">
                <a:solidFill>
                  <a:srgbClr val="001E55"/>
                </a:solidFill>
                <a:latin typeface="Arial" panose="020B0604020202020204" pitchFamily="34" charset="0"/>
                <a:cs typeface="Arial" panose="020B0604020202020204" pitchFamily="34" charset="0"/>
              </a:rPr>
              <a:t> </a:t>
            </a:r>
            <a:r>
              <a:rPr lang="en-US" sz="2133" b="1" dirty="0" err="1">
                <a:solidFill>
                  <a:srgbClr val="001E55"/>
                </a:solidFill>
                <a:latin typeface="Arial" panose="020B0604020202020204" pitchFamily="34" charset="0"/>
                <a:cs typeface="Arial" panose="020B0604020202020204" pitchFamily="34" charset="0"/>
              </a:rPr>
              <a:t>trị</a:t>
            </a:r>
            <a:r>
              <a:rPr lang="en-US" sz="2133" b="1" dirty="0">
                <a:solidFill>
                  <a:srgbClr val="001E55"/>
                </a:solidFill>
                <a:latin typeface="Arial" panose="020B0604020202020204" pitchFamily="34" charset="0"/>
                <a:cs typeface="Arial" panose="020B0604020202020204" pitchFamily="34" charset="0"/>
              </a:rPr>
              <a:t> </a:t>
            </a:r>
            <a:r>
              <a:rPr lang="en-US" sz="2133" b="1" dirty="0" err="1">
                <a:solidFill>
                  <a:srgbClr val="001E55"/>
                </a:solidFill>
                <a:latin typeface="Arial" panose="020B0604020202020204" pitchFamily="34" charset="0"/>
                <a:cs typeface="Arial" panose="020B0604020202020204" pitchFamily="34" charset="0"/>
              </a:rPr>
              <a:t>với</a:t>
            </a:r>
            <a:r>
              <a:rPr lang="en-US" sz="2133" b="1" dirty="0">
                <a:solidFill>
                  <a:srgbClr val="001E55"/>
                </a:solidFill>
                <a:latin typeface="Arial" panose="020B0604020202020204" pitchFamily="34" charset="0"/>
                <a:cs typeface="Arial" panose="020B0604020202020204" pitchFamily="34" charset="0"/>
              </a:rPr>
              <a:t> </a:t>
            </a:r>
            <a:r>
              <a:rPr lang="en-US" sz="2133" b="1" dirty="0" err="1">
                <a:solidFill>
                  <a:srgbClr val="001E55"/>
                </a:solidFill>
                <a:latin typeface="Arial" panose="020B0604020202020204" pitchFamily="34" charset="0"/>
                <a:cs typeface="Arial" panose="020B0604020202020204" pitchFamily="34" charset="0"/>
              </a:rPr>
              <a:t>nintedanib</a:t>
            </a:r>
            <a:r>
              <a:rPr lang="en-US" sz="2133" b="1" dirty="0">
                <a:solidFill>
                  <a:srgbClr val="001E55"/>
                </a:solidFill>
                <a:latin typeface="Arial" panose="020B0604020202020204" pitchFamily="34" charset="0"/>
                <a:cs typeface="Arial" panose="020B0604020202020204" pitchFamily="34" charset="0"/>
              </a:rPr>
              <a:t> 6 </a:t>
            </a:r>
            <a:r>
              <a:rPr lang="en-US" sz="2133" b="1" dirty="0" err="1">
                <a:solidFill>
                  <a:srgbClr val="001E55"/>
                </a:solidFill>
                <a:latin typeface="Arial" panose="020B0604020202020204" pitchFamily="34" charset="0"/>
                <a:cs typeface="Arial" panose="020B0604020202020204" pitchFamily="34" charset="0"/>
              </a:rPr>
              <a:t>tháng</a:t>
            </a:r>
            <a:endParaRPr lang="en-GB" sz="2133" dirty="0">
              <a:solidFill>
                <a:srgbClr val="001E55"/>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ACBF4DEB-5724-4AD7-9CD3-60A118BB7DE2}"/>
              </a:ext>
            </a:extLst>
          </p:cNvPr>
          <p:cNvSpPr/>
          <p:nvPr/>
        </p:nvSpPr>
        <p:spPr>
          <a:xfrm>
            <a:off x="8872664" y="1408643"/>
            <a:ext cx="960000" cy="960000"/>
          </a:xfrm>
          <a:prstGeom prst="ellipse">
            <a:avLst/>
          </a:prstGeom>
          <a:solidFill>
            <a:schemeClr val="accent2"/>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defRPr/>
            </a:pPr>
            <a:endParaRPr lang="en-GB" sz="2400">
              <a:solidFill>
                <a:prstClr val="white"/>
              </a:solidFill>
              <a:latin typeface="Calibri"/>
            </a:endParaRPr>
          </a:p>
        </p:txBody>
      </p:sp>
      <p:sp>
        <p:nvSpPr>
          <p:cNvPr id="3" name="Rectangle: Rounded Corners 2">
            <a:extLst>
              <a:ext uri="{FF2B5EF4-FFF2-40B4-BE49-F238E27FC236}">
                <a16:creationId xmlns:a16="http://schemas.microsoft.com/office/drawing/2014/main" id="{642360E9-FB9E-4649-B0C5-36BDC40EDE3D}"/>
              </a:ext>
            </a:extLst>
          </p:cNvPr>
          <p:cNvSpPr/>
          <p:nvPr/>
        </p:nvSpPr>
        <p:spPr>
          <a:xfrm>
            <a:off x="725351" y="1825197"/>
            <a:ext cx="3594749" cy="816000"/>
          </a:xfrm>
          <a:prstGeom prst="roundRect">
            <a:avLst/>
          </a:prstGeom>
          <a:solidFill>
            <a:srgbClr val="0066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r>
              <a:rPr lang="en-GB" sz="2400" dirty="0">
                <a:solidFill>
                  <a:prstClr val="white"/>
                </a:solidFill>
                <a:latin typeface="Arial" panose="020B0604020202020204" pitchFamily="34" charset="0"/>
                <a:cs typeface="Arial" panose="020B0604020202020204" pitchFamily="34" charset="0"/>
              </a:rPr>
              <a:t>6 </a:t>
            </a:r>
            <a:r>
              <a:rPr lang="en-GB" sz="2400" dirty="0" err="1">
                <a:solidFill>
                  <a:prstClr val="white"/>
                </a:solidFill>
                <a:latin typeface="Arial" panose="020B0604020202020204" pitchFamily="34" charset="0"/>
                <a:cs typeface="Arial" panose="020B0604020202020204" pitchFamily="34" charset="0"/>
              </a:rPr>
              <a:t>tháng</a:t>
            </a:r>
            <a:r>
              <a:rPr lang="en-GB" sz="2400" dirty="0">
                <a:solidFill>
                  <a:prstClr val="white"/>
                </a:solidFill>
                <a:latin typeface="Arial" panose="020B0604020202020204" pitchFamily="34" charset="0"/>
                <a:cs typeface="Arial" panose="020B0604020202020204" pitchFamily="34" charset="0"/>
              </a:rPr>
              <a:t> tr</a:t>
            </a:r>
            <a:r>
              <a:rPr lang="vi-VN" sz="2400" dirty="0">
                <a:solidFill>
                  <a:prstClr val="white"/>
                </a:solidFill>
                <a:latin typeface="Arial" panose="020B0604020202020204" pitchFamily="34" charset="0"/>
                <a:cs typeface="Arial" panose="020B0604020202020204" pitchFamily="34" charset="0"/>
              </a:rPr>
              <a:t>ư</a:t>
            </a:r>
            <a:r>
              <a:rPr lang="en-US" sz="2400" dirty="0" err="1">
                <a:solidFill>
                  <a:prstClr val="white"/>
                </a:solidFill>
                <a:latin typeface="Arial" panose="020B0604020202020204" pitchFamily="34" charset="0"/>
                <a:cs typeface="Arial" panose="020B0604020202020204" pitchFamily="34" charset="0"/>
              </a:rPr>
              <a:t>ớc</a:t>
            </a:r>
            <a:r>
              <a:rPr lang="en-US" sz="2400" dirty="0">
                <a:solidFill>
                  <a:prstClr val="white"/>
                </a:solidFill>
                <a:latin typeface="Arial" panose="020B0604020202020204" pitchFamily="34" charset="0"/>
                <a:cs typeface="Arial" panose="020B0604020202020204" pitchFamily="34" charset="0"/>
              </a:rPr>
              <a:t> </a:t>
            </a:r>
            <a:r>
              <a:rPr lang="en-US" sz="2400" dirty="0" err="1">
                <a:solidFill>
                  <a:prstClr val="white"/>
                </a:solidFill>
                <a:latin typeface="Arial" panose="020B0604020202020204" pitchFamily="34" charset="0"/>
                <a:cs typeface="Arial" panose="020B0604020202020204" pitchFamily="34" charset="0"/>
              </a:rPr>
              <a:t>khi</a:t>
            </a:r>
            <a:r>
              <a:rPr lang="en-US" sz="2400" dirty="0">
                <a:solidFill>
                  <a:prstClr val="white"/>
                </a:solidFill>
                <a:latin typeface="Arial" panose="020B0604020202020204" pitchFamily="34" charset="0"/>
                <a:cs typeface="Arial" panose="020B0604020202020204" pitchFamily="34" charset="0"/>
              </a:rPr>
              <a:t> </a:t>
            </a:r>
            <a:r>
              <a:rPr lang="en-US" sz="2400" dirty="0" err="1">
                <a:solidFill>
                  <a:prstClr val="white"/>
                </a:solidFill>
                <a:latin typeface="Arial" panose="020B0604020202020204" pitchFamily="34" charset="0"/>
                <a:cs typeface="Arial" panose="020B0604020202020204" pitchFamily="34" charset="0"/>
              </a:rPr>
              <a:t>điều</a:t>
            </a:r>
            <a:r>
              <a:rPr lang="en-US" sz="2400" dirty="0">
                <a:solidFill>
                  <a:prstClr val="white"/>
                </a:solidFill>
                <a:latin typeface="Arial" panose="020B0604020202020204" pitchFamily="34" charset="0"/>
                <a:cs typeface="Arial" panose="020B0604020202020204" pitchFamily="34" charset="0"/>
              </a:rPr>
              <a:t> </a:t>
            </a:r>
            <a:r>
              <a:rPr lang="en-US" sz="2400" dirty="0" err="1">
                <a:solidFill>
                  <a:prstClr val="white"/>
                </a:solidFill>
                <a:latin typeface="Arial" panose="020B0604020202020204" pitchFamily="34" charset="0"/>
                <a:cs typeface="Arial" panose="020B0604020202020204" pitchFamily="34" charset="0"/>
              </a:rPr>
              <a:t>trị</a:t>
            </a:r>
            <a:r>
              <a:rPr lang="en-US" sz="2400" dirty="0">
                <a:solidFill>
                  <a:prstClr val="white"/>
                </a:solidFill>
                <a:latin typeface="Arial" panose="020B0604020202020204" pitchFamily="34" charset="0"/>
                <a:cs typeface="Arial" panose="020B0604020202020204" pitchFamily="34" charset="0"/>
              </a:rPr>
              <a:t> </a:t>
            </a:r>
            <a:r>
              <a:rPr lang="en-US" sz="2400" dirty="0" err="1">
                <a:solidFill>
                  <a:prstClr val="white"/>
                </a:solidFill>
                <a:latin typeface="Arial" panose="020B0604020202020204" pitchFamily="34" charset="0"/>
                <a:cs typeface="Arial" panose="020B0604020202020204" pitchFamily="34" charset="0"/>
              </a:rPr>
              <a:t>với</a:t>
            </a:r>
            <a:r>
              <a:rPr lang="en-GB" sz="2400" dirty="0">
                <a:solidFill>
                  <a:prstClr val="white"/>
                </a:solidFill>
                <a:latin typeface="Arial" panose="020B0604020202020204" pitchFamily="34" charset="0"/>
                <a:cs typeface="Arial" panose="020B0604020202020204" pitchFamily="34" charset="0"/>
              </a:rPr>
              <a:t> </a:t>
            </a:r>
            <a:r>
              <a:rPr lang="en-GB" sz="2400" dirty="0" err="1">
                <a:solidFill>
                  <a:prstClr val="white"/>
                </a:solidFill>
                <a:latin typeface="Arial" panose="020B0604020202020204" pitchFamily="34" charset="0"/>
                <a:cs typeface="Arial" panose="020B0604020202020204" pitchFamily="34" charset="0"/>
              </a:rPr>
              <a:t>nintedanib</a:t>
            </a:r>
            <a:r>
              <a:rPr lang="en-GB" sz="2400" dirty="0">
                <a:solidFill>
                  <a:prstClr val="white"/>
                </a:solidFill>
                <a:latin typeface="Arial" panose="020B0604020202020204" pitchFamily="34" charset="0"/>
                <a:cs typeface="Arial" panose="020B0604020202020204" pitchFamily="34" charset="0"/>
              </a:rPr>
              <a:t>* </a:t>
            </a:r>
          </a:p>
        </p:txBody>
      </p:sp>
      <p:sp>
        <p:nvSpPr>
          <p:cNvPr id="18" name="Rectangle: Rounded Corners 17">
            <a:extLst>
              <a:ext uri="{FF2B5EF4-FFF2-40B4-BE49-F238E27FC236}">
                <a16:creationId xmlns:a16="http://schemas.microsoft.com/office/drawing/2014/main" id="{C0F177B4-47EF-4CDA-B303-1F22AF839BE2}"/>
              </a:ext>
            </a:extLst>
          </p:cNvPr>
          <p:cNvSpPr/>
          <p:nvPr/>
        </p:nvSpPr>
        <p:spPr>
          <a:xfrm>
            <a:off x="4836279" y="1847876"/>
            <a:ext cx="3595200" cy="816000"/>
          </a:xfrm>
          <a:prstGeom prst="roundRect">
            <a:avLst/>
          </a:prstGeom>
          <a:solidFill>
            <a:srgbClr val="0066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r>
              <a:rPr lang="en-GB" sz="2400" dirty="0">
                <a:solidFill>
                  <a:prstClr val="white"/>
                </a:solidFill>
                <a:latin typeface="Arial" panose="020B0604020202020204" pitchFamily="34" charset="0"/>
                <a:cs typeface="Arial" panose="020B0604020202020204" pitchFamily="34" charset="0"/>
              </a:rPr>
              <a:t>6 </a:t>
            </a:r>
            <a:r>
              <a:rPr lang="en-GB" sz="2400" dirty="0" err="1">
                <a:solidFill>
                  <a:prstClr val="white"/>
                </a:solidFill>
                <a:latin typeface="Arial" panose="020B0604020202020204" pitchFamily="34" charset="0"/>
                <a:cs typeface="Arial" panose="020B0604020202020204" pitchFamily="34" charset="0"/>
              </a:rPr>
              <a:t>tháng</a:t>
            </a:r>
            <a:r>
              <a:rPr lang="en-GB" sz="2400" dirty="0">
                <a:solidFill>
                  <a:prstClr val="white"/>
                </a:solidFill>
                <a:latin typeface="Arial" panose="020B0604020202020204" pitchFamily="34" charset="0"/>
                <a:cs typeface="Arial" panose="020B0604020202020204" pitchFamily="34" charset="0"/>
              </a:rPr>
              <a:t> </a:t>
            </a:r>
            <a:r>
              <a:rPr lang="en-GB" sz="2400" dirty="0" err="1">
                <a:solidFill>
                  <a:prstClr val="white"/>
                </a:solidFill>
                <a:latin typeface="Arial" panose="020B0604020202020204" pitchFamily="34" charset="0"/>
                <a:cs typeface="Arial" panose="020B0604020202020204" pitchFamily="34" charset="0"/>
              </a:rPr>
              <a:t>sau</a:t>
            </a:r>
            <a:r>
              <a:rPr lang="en-US" sz="2400" dirty="0">
                <a:solidFill>
                  <a:prstClr val="white"/>
                </a:solidFill>
                <a:latin typeface="Arial" panose="020B0604020202020204" pitchFamily="34" charset="0"/>
                <a:cs typeface="Arial" panose="020B0604020202020204" pitchFamily="34" charset="0"/>
              </a:rPr>
              <a:t> </a:t>
            </a:r>
            <a:r>
              <a:rPr lang="en-US" sz="2400" dirty="0" err="1">
                <a:solidFill>
                  <a:prstClr val="white"/>
                </a:solidFill>
                <a:latin typeface="Arial" panose="020B0604020202020204" pitchFamily="34" charset="0"/>
                <a:cs typeface="Arial" panose="020B0604020202020204" pitchFamily="34" charset="0"/>
              </a:rPr>
              <a:t>khi</a:t>
            </a:r>
            <a:r>
              <a:rPr lang="en-US" sz="2400" dirty="0">
                <a:solidFill>
                  <a:prstClr val="white"/>
                </a:solidFill>
                <a:latin typeface="Arial" panose="020B0604020202020204" pitchFamily="34" charset="0"/>
                <a:cs typeface="Arial" panose="020B0604020202020204" pitchFamily="34" charset="0"/>
              </a:rPr>
              <a:t> </a:t>
            </a:r>
            <a:r>
              <a:rPr lang="en-US" sz="2400" dirty="0" err="1">
                <a:solidFill>
                  <a:prstClr val="white"/>
                </a:solidFill>
                <a:latin typeface="Arial" panose="020B0604020202020204" pitchFamily="34" charset="0"/>
                <a:cs typeface="Arial" panose="020B0604020202020204" pitchFamily="34" charset="0"/>
              </a:rPr>
              <a:t>điều</a:t>
            </a:r>
            <a:r>
              <a:rPr lang="en-US" sz="2400" dirty="0">
                <a:solidFill>
                  <a:prstClr val="white"/>
                </a:solidFill>
                <a:latin typeface="Arial" panose="020B0604020202020204" pitchFamily="34" charset="0"/>
                <a:cs typeface="Arial" panose="020B0604020202020204" pitchFamily="34" charset="0"/>
              </a:rPr>
              <a:t> </a:t>
            </a:r>
            <a:r>
              <a:rPr lang="en-US" sz="2400" dirty="0" err="1">
                <a:solidFill>
                  <a:prstClr val="white"/>
                </a:solidFill>
                <a:latin typeface="Arial" panose="020B0604020202020204" pitchFamily="34" charset="0"/>
                <a:cs typeface="Arial" panose="020B0604020202020204" pitchFamily="34" charset="0"/>
              </a:rPr>
              <a:t>trị</a:t>
            </a:r>
            <a:r>
              <a:rPr lang="en-US" sz="2400" dirty="0">
                <a:solidFill>
                  <a:prstClr val="white"/>
                </a:solidFill>
                <a:latin typeface="Arial" panose="020B0604020202020204" pitchFamily="34" charset="0"/>
                <a:cs typeface="Arial" panose="020B0604020202020204" pitchFamily="34" charset="0"/>
              </a:rPr>
              <a:t> </a:t>
            </a:r>
            <a:r>
              <a:rPr lang="en-US" sz="2400" dirty="0" err="1">
                <a:solidFill>
                  <a:prstClr val="white"/>
                </a:solidFill>
                <a:latin typeface="Arial" panose="020B0604020202020204" pitchFamily="34" charset="0"/>
                <a:cs typeface="Arial" panose="020B0604020202020204" pitchFamily="34" charset="0"/>
              </a:rPr>
              <a:t>với</a:t>
            </a:r>
            <a:r>
              <a:rPr lang="en-GB" sz="2400" dirty="0">
                <a:solidFill>
                  <a:prstClr val="white"/>
                </a:solidFill>
                <a:latin typeface="Arial" panose="020B0604020202020204" pitchFamily="34" charset="0"/>
                <a:cs typeface="Arial" panose="020B0604020202020204" pitchFamily="34" charset="0"/>
              </a:rPr>
              <a:t> </a:t>
            </a:r>
            <a:r>
              <a:rPr lang="en-GB" sz="2400" dirty="0" err="1">
                <a:solidFill>
                  <a:prstClr val="white"/>
                </a:solidFill>
                <a:latin typeface="Arial" panose="020B0604020202020204" pitchFamily="34" charset="0"/>
                <a:cs typeface="Arial" panose="020B0604020202020204" pitchFamily="34" charset="0"/>
              </a:rPr>
              <a:t>nintedanib</a:t>
            </a:r>
            <a:r>
              <a:rPr lang="en-GB" sz="2400" baseline="30000" dirty="0">
                <a:solidFill>
                  <a:prstClr val="white"/>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89DC7C40-397B-4A07-82E6-848D62991A10}"/>
              </a:ext>
            </a:extLst>
          </p:cNvPr>
          <p:cNvSpPr txBox="1"/>
          <p:nvPr/>
        </p:nvSpPr>
        <p:spPr>
          <a:xfrm>
            <a:off x="623382" y="3212695"/>
            <a:ext cx="3816055" cy="1200329"/>
          </a:xfrm>
          <a:prstGeom prst="rect">
            <a:avLst/>
          </a:prstGeom>
          <a:solidFill>
            <a:srgbClr val="5DAEAE"/>
          </a:solidFill>
        </p:spPr>
        <p:txBody>
          <a:bodyPr wrap="square" rtlCol="0">
            <a:spAutoFit/>
          </a:bodyPr>
          <a:lstStyle/>
          <a:p>
            <a:pPr algn="ctr" defTabSz="1219170" fontAlgn="base">
              <a:spcBef>
                <a:spcPct val="0"/>
              </a:spcBef>
              <a:spcAft>
                <a:spcPct val="0"/>
              </a:spcAft>
            </a:pPr>
            <a:r>
              <a:rPr lang="en-GB" sz="2400" b="1" dirty="0">
                <a:solidFill>
                  <a:prstClr val="white"/>
                </a:solidFill>
                <a:latin typeface="Arial" pitchFamily="34" charset="0"/>
                <a:ea typeface="ＭＳ Ｐゴシック" pitchFamily="34" charset="-128"/>
              </a:rPr>
              <a:t>83.9% </a:t>
            </a:r>
            <a:r>
              <a:rPr lang="en-GB" sz="2400" b="1" dirty="0" err="1">
                <a:solidFill>
                  <a:prstClr val="white"/>
                </a:solidFill>
                <a:latin typeface="Arial" pitchFamily="34" charset="0"/>
                <a:ea typeface="ＭＳ Ｐゴシック" pitchFamily="34" charset="-128"/>
              </a:rPr>
              <a:t>bệnh</a:t>
            </a:r>
            <a:r>
              <a:rPr lang="en-GB" sz="2400" b="1" dirty="0">
                <a:solidFill>
                  <a:prstClr val="white"/>
                </a:solidFill>
                <a:latin typeface="Arial" pitchFamily="34" charset="0"/>
                <a:ea typeface="ＭＳ Ｐゴシック" pitchFamily="34" charset="-128"/>
              </a:rPr>
              <a:t> </a:t>
            </a:r>
            <a:r>
              <a:rPr lang="en-GB" sz="2400" b="1" dirty="0" err="1">
                <a:solidFill>
                  <a:prstClr val="white"/>
                </a:solidFill>
                <a:latin typeface="Arial" pitchFamily="34" charset="0"/>
                <a:ea typeface="ＭＳ Ｐゴシック" pitchFamily="34" charset="-128"/>
              </a:rPr>
              <a:t>nhân</a:t>
            </a:r>
            <a:r>
              <a:rPr lang="en-GB" sz="2400" b="1" dirty="0">
                <a:solidFill>
                  <a:prstClr val="white"/>
                </a:solidFill>
                <a:latin typeface="Arial" pitchFamily="34" charset="0"/>
                <a:ea typeface="ＭＳ Ｐゴシック" pitchFamily="34" charset="-128"/>
              </a:rPr>
              <a:t> </a:t>
            </a:r>
            <a:r>
              <a:rPr lang="en-GB" sz="2400" b="1" dirty="0" err="1">
                <a:solidFill>
                  <a:prstClr val="white"/>
                </a:solidFill>
                <a:latin typeface="Arial" pitchFamily="34" charset="0"/>
                <a:ea typeface="ＭＳ Ｐゴシック" pitchFamily="34" charset="-128"/>
              </a:rPr>
              <a:t>có</a:t>
            </a:r>
            <a:r>
              <a:rPr lang="en-GB" sz="2400" b="1" dirty="0">
                <a:solidFill>
                  <a:prstClr val="white"/>
                </a:solidFill>
                <a:latin typeface="Arial" pitchFamily="34" charset="0"/>
                <a:ea typeface="ＭＳ Ｐゴシック" pitchFamily="34" charset="-128"/>
              </a:rPr>
              <a:t> </a:t>
            </a:r>
            <a:r>
              <a:rPr lang="en-GB" sz="2400" b="1" dirty="0" err="1">
                <a:solidFill>
                  <a:prstClr val="white"/>
                </a:solidFill>
                <a:latin typeface="Arial" pitchFamily="34" charset="0"/>
                <a:ea typeface="ＭＳ Ｐゴシック" pitchFamily="34" charset="-128"/>
              </a:rPr>
              <a:t>khó</a:t>
            </a:r>
            <a:r>
              <a:rPr lang="en-GB" sz="2400" b="1" dirty="0">
                <a:solidFill>
                  <a:prstClr val="white"/>
                </a:solidFill>
                <a:latin typeface="Arial" pitchFamily="34" charset="0"/>
                <a:ea typeface="ＭＳ Ｐゴシック" pitchFamily="34" charset="-128"/>
              </a:rPr>
              <a:t> </a:t>
            </a:r>
            <a:r>
              <a:rPr lang="en-GB" sz="2400" b="1" dirty="0" err="1">
                <a:solidFill>
                  <a:prstClr val="white"/>
                </a:solidFill>
                <a:latin typeface="Arial" pitchFamily="34" charset="0"/>
                <a:ea typeface="ＭＳ Ｐゴシック" pitchFamily="34" charset="-128"/>
              </a:rPr>
              <a:t>th</a:t>
            </a:r>
            <a:r>
              <a:rPr lang="en-US" sz="2400" b="1" dirty="0">
                <a:solidFill>
                  <a:prstClr val="white"/>
                </a:solidFill>
                <a:latin typeface="Arial" pitchFamily="34" charset="0"/>
                <a:ea typeface="ＭＳ Ｐゴシック" pitchFamily="34" charset="-128"/>
              </a:rPr>
              <a:t>ở </a:t>
            </a:r>
            <a:r>
              <a:rPr lang="en-US" sz="2400" b="1" dirty="0" err="1">
                <a:solidFill>
                  <a:prstClr val="white"/>
                </a:solidFill>
                <a:latin typeface="Arial" pitchFamily="34" charset="0"/>
                <a:ea typeface="ＭＳ Ｐゴシック" pitchFamily="34" charset="-128"/>
              </a:rPr>
              <a:t>nặng</a:t>
            </a:r>
            <a:r>
              <a:rPr lang="en-US" sz="2400" b="1" dirty="0">
                <a:solidFill>
                  <a:prstClr val="white"/>
                </a:solidFill>
                <a:latin typeface="Arial" pitchFamily="34" charset="0"/>
                <a:ea typeface="ＭＳ Ｐゴシック" pitchFamily="34" charset="-128"/>
              </a:rPr>
              <a:t> </a:t>
            </a:r>
            <a:r>
              <a:rPr lang="en-US" sz="2400" b="1" dirty="0" err="1">
                <a:solidFill>
                  <a:prstClr val="white"/>
                </a:solidFill>
                <a:latin typeface="Arial" pitchFamily="34" charset="0"/>
                <a:ea typeface="ＭＳ Ｐゴシック" pitchFamily="34" charset="-128"/>
              </a:rPr>
              <a:t>thêm</a:t>
            </a:r>
            <a:r>
              <a:rPr lang="en-US" sz="2400" b="1" dirty="0">
                <a:solidFill>
                  <a:prstClr val="white"/>
                </a:solidFill>
                <a:latin typeface="Arial" pitchFamily="34" charset="0"/>
                <a:ea typeface="ＭＳ Ｐゴシック" pitchFamily="34" charset="-128"/>
              </a:rPr>
              <a:t> </a:t>
            </a:r>
            <a:r>
              <a:rPr lang="en-US" sz="2400" b="1" dirty="0" err="1">
                <a:solidFill>
                  <a:prstClr val="white"/>
                </a:solidFill>
                <a:latin typeface="Arial" pitchFamily="34" charset="0"/>
                <a:ea typeface="ＭＳ Ｐゴシック" pitchFamily="34" charset="-128"/>
              </a:rPr>
              <a:t>và</a:t>
            </a:r>
            <a:r>
              <a:rPr lang="en-US" sz="2400" b="1" dirty="0">
                <a:solidFill>
                  <a:prstClr val="white"/>
                </a:solidFill>
                <a:latin typeface="Arial" pitchFamily="34" charset="0"/>
                <a:ea typeface="ＭＳ Ｐゴシック" pitchFamily="34" charset="-128"/>
              </a:rPr>
              <a:t>/ </a:t>
            </a:r>
            <a:r>
              <a:rPr lang="en-US" sz="2400" b="1" dirty="0" err="1">
                <a:solidFill>
                  <a:prstClr val="white"/>
                </a:solidFill>
                <a:latin typeface="Arial" pitchFamily="34" charset="0"/>
                <a:ea typeface="ＭＳ Ｐゴシック" pitchFamily="34" charset="-128"/>
              </a:rPr>
              <a:t>hoặc</a:t>
            </a:r>
            <a:r>
              <a:rPr lang="en-US" sz="2400" b="1" dirty="0">
                <a:solidFill>
                  <a:prstClr val="white"/>
                </a:solidFill>
                <a:latin typeface="Arial" pitchFamily="34" charset="0"/>
                <a:ea typeface="ＭＳ Ｐゴシック" pitchFamily="34" charset="-128"/>
              </a:rPr>
              <a:t> ho</a:t>
            </a:r>
            <a:endParaRPr lang="en-GB" sz="2400" b="1" baseline="30000" dirty="0">
              <a:solidFill>
                <a:prstClr val="white"/>
              </a:solidFill>
              <a:latin typeface="Arial" pitchFamily="34" charset="0"/>
              <a:ea typeface="ＭＳ Ｐゴシック" pitchFamily="34" charset="-128"/>
            </a:endParaRPr>
          </a:p>
        </p:txBody>
      </p:sp>
      <p:sp>
        <p:nvSpPr>
          <p:cNvPr id="21" name="TextBox 20">
            <a:extLst>
              <a:ext uri="{FF2B5EF4-FFF2-40B4-BE49-F238E27FC236}">
                <a16:creationId xmlns:a16="http://schemas.microsoft.com/office/drawing/2014/main" id="{8F32B926-9047-4F65-B41A-7E6D4C2748C8}"/>
              </a:ext>
            </a:extLst>
          </p:cNvPr>
          <p:cNvSpPr txBox="1"/>
          <p:nvPr/>
        </p:nvSpPr>
        <p:spPr>
          <a:xfrm>
            <a:off x="4685686" y="3212695"/>
            <a:ext cx="3816055" cy="1200329"/>
          </a:xfrm>
          <a:prstGeom prst="rect">
            <a:avLst/>
          </a:prstGeom>
          <a:solidFill>
            <a:srgbClr val="5DAEAE"/>
          </a:solidFill>
        </p:spPr>
        <p:txBody>
          <a:bodyPr wrap="square" rtlCol="0">
            <a:spAutoFit/>
          </a:bodyPr>
          <a:lstStyle/>
          <a:p>
            <a:pPr algn="ctr" defTabSz="1219170" fontAlgn="base">
              <a:spcBef>
                <a:spcPct val="0"/>
              </a:spcBef>
              <a:spcAft>
                <a:spcPct val="0"/>
              </a:spcAft>
            </a:pPr>
            <a:r>
              <a:rPr lang="en-GB" sz="2400" b="1" dirty="0">
                <a:solidFill>
                  <a:prstClr val="white"/>
                </a:solidFill>
                <a:latin typeface="Arial" pitchFamily="34" charset="0"/>
                <a:ea typeface="ＭＳ Ｐゴシック" pitchFamily="34" charset="-128"/>
              </a:rPr>
              <a:t>57.9% </a:t>
            </a:r>
            <a:r>
              <a:rPr lang="en-GB" sz="2400" b="1" dirty="0" err="1">
                <a:solidFill>
                  <a:prstClr val="white"/>
                </a:solidFill>
                <a:latin typeface="Arial" pitchFamily="34" charset="0"/>
                <a:ea typeface="ＭＳ Ｐゴシック" pitchFamily="34" charset="-128"/>
              </a:rPr>
              <a:t>bệnh</a:t>
            </a:r>
            <a:r>
              <a:rPr lang="en-GB" sz="2400" b="1" dirty="0">
                <a:solidFill>
                  <a:prstClr val="white"/>
                </a:solidFill>
                <a:latin typeface="Arial" pitchFamily="34" charset="0"/>
                <a:ea typeface="ＭＳ Ｐゴシック" pitchFamily="34" charset="-128"/>
              </a:rPr>
              <a:t> </a:t>
            </a:r>
            <a:r>
              <a:rPr lang="en-GB" sz="2400" b="1" dirty="0" err="1">
                <a:solidFill>
                  <a:prstClr val="white"/>
                </a:solidFill>
                <a:latin typeface="Arial" pitchFamily="34" charset="0"/>
                <a:ea typeface="ＭＳ Ｐゴシック" pitchFamily="34" charset="-128"/>
              </a:rPr>
              <a:t>nhân</a:t>
            </a:r>
            <a:r>
              <a:rPr lang="en-GB" sz="2400" b="1" dirty="0">
                <a:solidFill>
                  <a:prstClr val="white"/>
                </a:solidFill>
                <a:latin typeface="Arial" pitchFamily="34" charset="0"/>
                <a:ea typeface="ＭＳ Ｐゴシック" pitchFamily="34" charset="-128"/>
              </a:rPr>
              <a:t> </a:t>
            </a:r>
            <a:r>
              <a:rPr lang="en-GB" sz="2400" b="1" dirty="0" err="1">
                <a:solidFill>
                  <a:prstClr val="white"/>
                </a:solidFill>
                <a:latin typeface="Arial" pitchFamily="34" charset="0"/>
                <a:ea typeface="ＭＳ Ｐゴシック" pitchFamily="34" charset="-128"/>
              </a:rPr>
              <a:t>có</a:t>
            </a:r>
            <a:r>
              <a:rPr lang="en-GB" sz="2400" b="1" dirty="0">
                <a:solidFill>
                  <a:prstClr val="white"/>
                </a:solidFill>
                <a:latin typeface="Arial" pitchFamily="34" charset="0"/>
                <a:ea typeface="ＭＳ Ｐゴシック" pitchFamily="34" charset="-128"/>
              </a:rPr>
              <a:t> </a:t>
            </a:r>
            <a:r>
              <a:rPr lang="en-GB" sz="2400" b="1" dirty="0" err="1">
                <a:solidFill>
                  <a:prstClr val="white"/>
                </a:solidFill>
                <a:latin typeface="Arial" pitchFamily="34" charset="0"/>
                <a:ea typeface="ＭＳ Ｐゴシック" pitchFamily="34" charset="-128"/>
              </a:rPr>
              <a:t>khó</a:t>
            </a:r>
            <a:r>
              <a:rPr lang="en-GB" sz="2400" b="1" dirty="0">
                <a:solidFill>
                  <a:prstClr val="white"/>
                </a:solidFill>
                <a:latin typeface="Arial" pitchFamily="34" charset="0"/>
                <a:ea typeface="ＭＳ Ｐゴシック" pitchFamily="34" charset="-128"/>
              </a:rPr>
              <a:t> </a:t>
            </a:r>
            <a:r>
              <a:rPr lang="en-GB" sz="2400" b="1" dirty="0" err="1">
                <a:solidFill>
                  <a:prstClr val="white"/>
                </a:solidFill>
                <a:latin typeface="Arial" pitchFamily="34" charset="0"/>
                <a:ea typeface="ＭＳ Ｐゴシック" pitchFamily="34" charset="-128"/>
              </a:rPr>
              <a:t>th</a:t>
            </a:r>
            <a:r>
              <a:rPr lang="en-US" sz="2400" b="1" dirty="0">
                <a:solidFill>
                  <a:prstClr val="white"/>
                </a:solidFill>
                <a:latin typeface="Arial" pitchFamily="34" charset="0"/>
                <a:ea typeface="ＭＳ Ｐゴシック" pitchFamily="34" charset="-128"/>
              </a:rPr>
              <a:t>ở </a:t>
            </a:r>
            <a:r>
              <a:rPr lang="en-US" sz="2400" b="1" dirty="0" err="1">
                <a:solidFill>
                  <a:prstClr val="white"/>
                </a:solidFill>
                <a:latin typeface="Arial" pitchFamily="34" charset="0"/>
                <a:ea typeface="ＭＳ Ｐゴシック" pitchFamily="34" charset="-128"/>
              </a:rPr>
              <a:t>nặng</a:t>
            </a:r>
            <a:r>
              <a:rPr lang="en-US" sz="2400" b="1" dirty="0">
                <a:solidFill>
                  <a:prstClr val="white"/>
                </a:solidFill>
                <a:latin typeface="Arial" pitchFamily="34" charset="0"/>
                <a:ea typeface="ＭＳ Ｐゴシック" pitchFamily="34" charset="-128"/>
              </a:rPr>
              <a:t> </a:t>
            </a:r>
            <a:r>
              <a:rPr lang="en-US" sz="2400" b="1" dirty="0" err="1">
                <a:solidFill>
                  <a:prstClr val="white"/>
                </a:solidFill>
                <a:latin typeface="Arial" pitchFamily="34" charset="0"/>
                <a:ea typeface="ＭＳ Ｐゴシック" pitchFamily="34" charset="-128"/>
              </a:rPr>
              <a:t>thêm</a:t>
            </a:r>
            <a:r>
              <a:rPr lang="en-US" sz="2400" b="1" dirty="0">
                <a:solidFill>
                  <a:prstClr val="white"/>
                </a:solidFill>
                <a:latin typeface="Arial" pitchFamily="34" charset="0"/>
                <a:ea typeface="ＭＳ Ｐゴシック" pitchFamily="34" charset="-128"/>
              </a:rPr>
              <a:t> </a:t>
            </a:r>
            <a:r>
              <a:rPr lang="en-US" sz="2400" b="1" dirty="0" err="1">
                <a:solidFill>
                  <a:prstClr val="white"/>
                </a:solidFill>
                <a:latin typeface="Arial" pitchFamily="34" charset="0"/>
                <a:ea typeface="ＭＳ Ｐゴシック" pitchFamily="34" charset="-128"/>
              </a:rPr>
              <a:t>và</a:t>
            </a:r>
            <a:r>
              <a:rPr lang="en-US" sz="2400" b="1" dirty="0">
                <a:solidFill>
                  <a:prstClr val="white"/>
                </a:solidFill>
                <a:latin typeface="Arial" pitchFamily="34" charset="0"/>
                <a:ea typeface="ＭＳ Ｐゴシック" pitchFamily="34" charset="-128"/>
              </a:rPr>
              <a:t>/ </a:t>
            </a:r>
            <a:r>
              <a:rPr lang="en-US" sz="2400" b="1" dirty="0" err="1">
                <a:solidFill>
                  <a:prstClr val="white"/>
                </a:solidFill>
                <a:latin typeface="Arial" pitchFamily="34" charset="0"/>
                <a:ea typeface="ＭＳ Ｐゴシック" pitchFamily="34" charset="-128"/>
              </a:rPr>
              <a:t>hoặc</a:t>
            </a:r>
            <a:r>
              <a:rPr lang="en-US" sz="2400" b="1" dirty="0">
                <a:solidFill>
                  <a:prstClr val="white"/>
                </a:solidFill>
                <a:latin typeface="Arial" pitchFamily="34" charset="0"/>
                <a:ea typeface="ＭＳ Ｐゴシック" pitchFamily="34" charset="-128"/>
              </a:rPr>
              <a:t> ho</a:t>
            </a:r>
            <a:endParaRPr lang="en-GB" sz="2400" b="1" baseline="30000" dirty="0">
              <a:solidFill>
                <a:prstClr val="white"/>
              </a:solidFill>
              <a:latin typeface="Arial" pitchFamily="34" charset="0"/>
              <a:ea typeface="ＭＳ Ｐゴシック" pitchFamily="34" charset="-128"/>
            </a:endParaRPr>
          </a:p>
        </p:txBody>
      </p:sp>
    </p:spTree>
    <p:extLst>
      <p:ext uri="{BB962C8B-B14F-4D97-AF65-F5344CB8AC3E}">
        <p14:creationId xmlns:p14="http://schemas.microsoft.com/office/powerpoint/2010/main" val="363451502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30828C-C34F-48D4-9BEB-85FC4A395FA7}"/>
              </a:ext>
            </a:extLst>
          </p:cNvPr>
          <p:cNvSpPr>
            <a:spLocks noGrp="1"/>
          </p:cNvSpPr>
          <p:nvPr>
            <p:ph idx="1"/>
          </p:nvPr>
        </p:nvSpPr>
        <p:spPr>
          <a:xfrm>
            <a:off x="838200" y="1083213"/>
            <a:ext cx="10515600" cy="6119446"/>
          </a:xfrm>
        </p:spPr>
        <p:txBody>
          <a:bodyPr>
            <a:noAutofit/>
          </a:bodyPr>
          <a:lstStyle/>
          <a:p>
            <a:pPr marL="0" indent="0" algn="just">
              <a:lnSpc>
                <a:spcPct val="100000"/>
              </a:lnSpc>
              <a:buNone/>
            </a:pPr>
            <a:r>
              <a:rPr lang="vi-VN" sz="2200" b="1" i="0" u="none" strike="noStrike" baseline="0" dirty="0"/>
              <a:t>Khảo sát lâm sàng</a:t>
            </a:r>
            <a:r>
              <a:rPr lang="vi-VN" sz="2200" b="0" i="0" u="none" strike="noStrike" baseline="0" dirty="0"/>
              <a:t>: giữ vai trò quan trọng trong chẩn đoán phân loại / nguyên nhân ILD như là viêm phổi tăng cảm, bệnh phổi kẽ do thuốc, bệnh phổi nghề nghiệp, bệnh bụi phổi.</a:t>
            </a:r>
          </a:p>
          <a:p>
            <a:pPr algn="just">
              <a:lnSpc>
                <a:spcPct val="100000"/>
              </a:lnSpc>
              <a:buFont typeface="Wingdings" panose="05000000000000000000" pitchFamily="2" charset="2"/>
              <a:buChar char="§"/>
            </a:pPr>
            <a:r>
              <a:rPr lang="vi-VN" sz="2200" b="0" i="0" u="none" strike="noStrike" baseline="0" dirty="0"/>
              <a:t>Tiền sử bệnh lý góp phần chẩn đoán phân loại và nguyên nhân ILD: bệnh lý mô liên kết, bệnh lý nhiễm trùng: lao phổi, HIV, nhiễm ký sinh trùng, các bệnh lý ung thư và tiền sử xạ trị vào phổi</a:t>
            </a:r>
          </a:p>
          <a:p>
            <a:pPr algn="just">
              <a:lnSpc>
                <a:spcPct val="100000"/>
              </a:lnSpc>
              <a:buFont typeface="Wingdings" panose="05000000000000000000" pitchFamily="2" charset="2"/>
              <a:buChar char="§"/>
            </a:pPr>
            <a:r>
              <a:rPr lang="vi-VN" sz="2200" b="0" i="0" u="none" strike="noStrike" baseline="0" dirty="0"/>
              <a:t>Tiền sử tiếp xúc trong môi trường nghề nghiệp góp phần chẩn đoán ILD do nghề nghiệpTiền sử hút thuốc lá, thuốc lào trong các ILD liên quan thuốc lá như xơ phổi vô căn IPF. Tiền sử dùng thuốc (</a:t>
            </a:r>
            <a:r>
              <a:rPr lang="vi-VN" sz="2200" b="0" i="1" u="none" strike="noStrike" baseline="0" dirty="0">
                <a:solidFill>
                  <a:srgbClr val="000000"/>
                </a:solidFill>
              </a:rPr>
              <a:t>Danh sách thuốc và đặc điểm tổn thương phổi do thuốc cập nhật thường xuyên trên: </a:t>
            </a:r>
            <a:r>
              <a:rPr lang="vi-VN" sz="2200" b="0" i="0" u="none" strike="noStrike" baseline="0" dirty="0">
                <a:solidFill>
                  <a:srgbClr val="0563C2"/>
                </a:solidFill>
                <a:hlinkClick r:id="rId2"/>
              </a:rPr>
              <a:t>https://www.pneumotox.com/drug/index/</a:t>
            </a:r>
            <a:r>
              <a:rPr lang="vi-VN" sz="2200" b="0" i="1" u="none" strike="noStrike" baseline="0" dirty="0">
                <a:solidFill>
                  <a:srgbClr val="000000"/>
                </a:solidFill>
              </a:rPr>
              <a:t>).</a:t>
            </a:r>
          </a:p>
          <a:p>
            <a:pPr algn="just">
              <a:lnSpc>
                <a:spcPct val="100000"/>
              </a:lnSpc>
              <a:buFont typeface="Wingdings" panose="05000000000000000000" pitchFamily="2" charset="2"/>
              <a:buChar char="§"/>
            </a:pPr>
            <a:r>
              <a:rPr lang="vi-VN" sz="2200" b="0" i="0" u="none" strike="noStrike" baseline="0" dirty="0"/>
              <a:t>Tiền sử phơi nhiễm với các dị nguyên đường hô hấp trong đời sống hàng ngày hoặc nghề nghiệp góp phần chẩn đoán viêm phổi tăng cảm: tiếp xúc chim, gia cầm, sử dụng gối lông vũ, chăn lông thú. Phơi nhiễm với các loại khói bụi trong công nghiệp và môi trường cũng có thể gây viêm phổi tăng cảm</a:t>
            </a:r>
            <a:endParaRPr lang="vi-VN" sz="2200" dirty="0"/>
          </a:p>
        </p:txBody>
      </p:sp>
      <p:sp>
        <p:nvSpPr>
          <p:cNvPr id="4" name="Title 1">
            <a:extLst>
              <a:ext uri="{FF2B5EF4-FFF2-40B4-BE49-F238E27FC236}">
                <a16:creationId xmlns:a16="http://schemas.microsoft.com/office/drawing/2014/main" id="{D48770A0-C79F-4E68-BDC2-AA63A849FCEC}"/>
              </a:ext>
            </a:extLst>
          </p:cNvPr>
          <p:cNvSpPr>
            <a:spLocks noGrp="1"/>
          </p:cNvSpPr>
          <p:nvPr>
            <p:ph type="title"/>
          </p:nvPr>
        </p:nvSpPr>
        <p:spPr>
          <a:xfrm>
            <a:off x="838200" y="125975"/>
            <a:ext cx="10515600" cy="957238"/>
          </a:xfrm>
        </p:spPr>
        <p:txBody>
          <a:bodyPr>
            <a:normAutofit/>
          </a:bodyPr>
          <a:lstStyle/>
          <a:p>
            <a:r>
              <a:rPr lang="vi-VN" sz="3600" dirty="0">
                <a:latin typeface="+mn-lt"/>
              </a:rPr>
              <a:t>Chẩn đoán phân biệt ILD</a:t>
            </a:r>
          </a:p>
        </p:txBody>
      </p:sp>
      <p:sp>
        <p:nvSpPr>
          <p:cNvPr id="5" name="TextBox 4">
            <a:extLst>
              <a:ext uri="{FF2B5EF4-FFF2-40B4-BE49-F238E27FC236}">
                <a16:creationId xmlns:a16="http://schemas.microsoft.com/office/drawing/2014/main" id="{1C78DDD7-BBF5-41FF-AD52-80E3F63B97FC}"/>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462664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891C7F-79B8-4A26-8D9A-3AD4C187C95B}"/>
              </a:ext>
            </a:extLst>
          </p:cNvPr>
          <p:cNvSpPr>
            <a:spLocks noGrp="1"/>
          </p:cNvSpPr>
          <p:nvPr>
            <p:ph idx="1"/>
          </p:nvPr>
        </p:nvSpPr>
        <p:spPr>
          <a:xfrm>
            <a:off x="838200" y="1083213"/>
            <a:ext cx="10515600" cy="4351338"/>
          </a:xfrm>
        </p:spPr>
        <p:txBody>
          <a:bodyPr>
            <a:normAutofit/>
          </a:bodyPr>
          <a:lstStyle/>
          <a:p>
            <a:pPr marL="0" indent="0" algn="l">
              <a:buNone/>
            </a:pPr>
            <a:r>
              <a:rPr lang="vi-VN" sz="2000" b="1" i="0" u="none" strike="noStrike" baseline="0" dirty="0"/>
              <a:t>Xét nghiệm tự kháng thể</a:t>
            </a:r>
            <a:r>
              <a:rPr lang="vi-VN" sz="2000" b="0" i="0" u="none" strike="noStrike" baseline="0" dirty="0"/>
              <a:t>: cho đến nay không có một xét nghiệm tự kháng thể nào cho phép chẩn đoán xác định chắc chắn căn nguyên ILD. </a:t>
            </a:r>
            <a:endParaRPr lang="vi-VN" sz="2000" dirty="0"/>
          </a:p>
          <a:p>
            <a:pPr marL="0" indent="0" algn="l">
              <a:buNone/>
            </a:pPr>
            <a:r>
              <a:rPr lang="vi-VN" sz="2000" b="0" i="0" u="none" strike="noStrike" baseline="0" dirty="0"/>
              <a:t>Tuy nhiên, khi kết hợp với các đánh giá lâm sàng cùng với hình ảnh HRCT, một số xét nghiệm tự kháng thể cho phép xác lập chẩn đoán một số nguyên nhân gây ILD cụ thể: các xét nghiệm tự kháng thể chẩn đoán các bệnh lý hệ thống, bệnh lý mô liên kết: </a:t>
            </a:r>
            <a:r>
              <a:rPr lang="vi-VN" sz="2000" b="1" i="0" u="none" strike="noStrike" baseline="0" dirty="0"/>
              <a:t>anti ds DNA, anti Sm, anti SS-A, anti SS-B, Anti-scl70, anti J0-1, RF, Anti-GBM, p-ANCA, c-ANCA</a:t>
            </a:r>
            <a:endParaRPr lang="vi-VN" sz="3200" b="1" dirty="0"/>
          </a:p>
        </p:txBody>
      </p:sp>
      <p:sp>
        <p:nvSpPr>
          <p:cNvPr id="4" name="Title 1">
            <a:extLst>
              <a:ext uri="{FF2B5EF4-FFF2-40B4-BE49-F238E27FC236}">
                <a16:creationId xmlns:a16="http://schemas.microsoft.com/office/drawing/2014/main" id="{4B42982A-62EF-4D80-B9D0-BB802C70F3AB}"/>
              </a:ext>
            </a:extLst>
          </p:cNvPr>
          <p:cNvSpPr>
            <a:spLocks noGrp="1"/>
          </p:cNvSpPr>
          <p:nvPr>
            <p:ph type="title"/>
          </p:nvPr>
        </p:nvSpPr>
        <p:spPr>
          <a:xfrm>
            <a:off x="838200" y="125975"/>
            <a:ext cx="10515600" cy="957238"/>
          </a:xfrm>
        </p:spPr>
        <p:txBody>
          <a:bodyPr>
            <a:normAutofit/>
          </a:bodyPr>
          <a:lstStyle/>
          <a:p>
            <a:r>
              <a:rPr lang="vi-VN" sz="3600" dirty="0">
                <a:latin typeface="+mn-lt"/>
              </a:rPr>
              <a:t>Chẩn đoán phân biệt ILD</a:t>
            </a:r>
          </a:p>
        </p:txBody>
      </p:sp>
      <p:pic>
        <p:nvPicPr>
          <p:cNvPr id="6" name="Picture 5">
            <a:extLst>
              <a:ext uri="{FF2B5EF4-FFF2-40B4-BE49-F238E27FC236}">
                <a16:creationId xmlns:a16="http://schemas.microsoft.com/office/drawing/2014/main" id="{410824D0-4D77-4FAB-853F-B6DEBFCAA2EC}"/>
              </a:ext>
            </a:extLst>
          </p:cNvPr>
          <p:cNvPicPr>
            <a:picLocks noChangeAspect="1"/>
          </p:cNvPicPr>
          <p:nvPr/>
        </p:nvPicPr>
        <p:blipFill>
          <a:blip r:embed="rId2"/>
          <a:stretch>
            <a:fillRect/>
          </a:stretch>
        </p:blipFill>
        <p:spPr>
          <a:xfrm>
            <a:off x="309266" y="3195710"/>
            <a:ext cx="5515429" cy="3196079"/>
          </a:xfrm>
          <a:prstGeom prst="rect">
            <a:avLst/>
          </a:prstGeom>
        </p:spPr>
      </p:pic>
      <p:grpSp>
        <p:nvGrpSpPr>
          <p:cNvPr id="11" name="Group 10">
            <a:extLst>
              <a:ext uri="{FF2B5EF4-FFF2-40B4-BE49-F238E27FC236}">
                <a16:creationId xmlns:a16="http://schemas.microsoft.com/office/drawing/2014/main" id="{3B195AF3-8698-4F14-914B-9C482CE838B2}"/>
              </a:ext>
            </a:extLst>
          </p:cNvPr>
          <p:cNvGrpSpPr/>
          <p:nvPr/>
        </p:nvGrpSpPr>
        <p:grpSpPr>
          <a:xfrm>
            <a:off x="5955323" y="3047667"/>
            <a:ext cx="5994401" cy="3684358"/>
            <a:chOff x="6096000" y="3047667"/>
            <a:chExt cx="5994401" cy="3684358"/>
          </a:xfrm>
        </p:grpSpPr>
        <p:pic>
          <p:nvPicPr>
            <p:cNvPr id="8" name="Picture 7">
              <a:extLst>
                <a:ext uri="{FF2B5EF4-FFF2-40B4-BE49-F238E27FC236}">
                  <a16:creationId xmlns:a16="http://schemas.microsoft.com/office/drawing/2014/main" id="{DA75870B-855A-47A4-B4F6-DFABE0977AD8}"/>
                </a:ext>
              </a:extLst>
            </p:cNvPr>
            <p:cNvPicPr>
              <a:picLocks noChangeAspect="1"/>
            </p:cNvPicPr>
            <p:nvPr/>
          </p:nvPicPr>
          <p:blipFill>
            <a:blip r:embed="rId3"/>
            <a:stretch>
              <a:fillRect/>
            </a:stretch>
          </p:blipFill>
          <p:spPr>
            <a:xfrm>
              <a:off x="6096000" y="3047667"/>
              <a:ext cx="5994400" cy="1868384"/>
            </a:xfrm>
            <a:prstGeom prst="rect">
              <a:avLst/>
            </a:prstGeom>
          </p:spPr>
        </p:pic>
        <p:pic>
          <p:nvPicPr>
            <p:cNvPr id="10" name="Picture 9">
              <a:extLst>
                <a:ext uri="{FF2B5EF4-FFF2-40B4-BE49-F238E27FC236}">
                  <a16:creationId xmlns:a16="http://schemas.microsoft.com/office/drawing/2014/main" id="{165A1EA4-2515-4D23-A994-2ED476D3FCE8}"/>
                </a:ext>
              </a:extLst>
            </p:cNvPr>
            <p:cNvPicPr>
              <a:picLocks noChangeAspect="1"/>
            </p:cNvPicPr>
            <p:nvPr/>
          </p:nvPicPr>
          <p:blipFill>
            <a:blip r:embed="rId4"/>
            <a:stretch>
              <a:fillRect/>
            </a:stretch>
          </p:blipFill>
          <p:spPr>
            <a:xfrm>
              <a:off x="6096001" y="4889590"/>
              <a:ext cx="5994400" cy="1842435"/>
            </a:xfrm>
            <a:prstGeom prst="rect">
              <a:avLst/>
            </a:prstGeom>
          </p:spPr>
        </p:pic>
      </p:grpSp>
      <p:sp>
        <p:nvSpPr>
          <p:cNvPr id="9" name="TextBox 8">
            <a:extLst>
              <a:ext uri="{FF2B5EF4-FFF2-40B4-BE49-F238E27FC236}">
                <a16:creationId xmlns:a16="http://schemas.microsoft.com/office/drawing/2014/main" id="{A9A7D134-1FB5-4017-BBDD-03C1D080CDF9}"/>
              </a:ext>
            </a:extLst>
          </p:cNvPr>
          <p:cNvSpPr txBox="1"/>
          <p:nvPr/>
        </p:nvSpPr>
        <p:spPr>
          <a:xfrm>
            <a:off x="838200" y="6608914"/>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8268270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C9C22B-BDAC-4F28-80EF-D4B879A0DB70}"/>
              </a:ext>
            </a:extLst>
          </p:cNvPr>
          <p:cNvSpPr>
            <a:spLocks noGrp="1"/>
          </p:cNvSpPr>
          <p:nvPr>
            <p:ph idx="1"/>
          </p:nvPr>
        </p:nvSpPr>
        <p:spPr>
          <a:xfrm>
            <a:off x="838200" y="1883323"/>
            <a:ext cx="10515600" cy="3660775"/>
          </a:xfrm>
        </p:spPr>
        <p:txBody>
          <a:bodyPr>
            <a:normAutofit/>
          </a:bodyPr>
          <a:lstStyle/>
          <a:p>
            <a:pPr algn="just">
              <a:lnSpc>
                <a:spcPct val="100000"/>
              </a:lnSpc>
              <a:buFont typeface="Wingdings" panose="05000000000000000000" pitchFamily="2" charset="2"/>
              <a:buChar char="§"/>
            </a:pPr>
            <a:r>
              <a:rPr lang="vi-VN" sz="2200" b="1" i="0" u="none" strike="noStrike" baseline="0" dirty="0"/>
              <a:t>Chẩn đoán hình ảnh: HRCT</a:t>
            </a:r>
            <a:r>
              <a:rPr lang="vi-VN" sz="2200" b="0" i="0" u="none" strike="noStrike" baseline="0" dirty="0"/>
              <a:t> có vai trò đặc biệt quan trọng trong chẩn đoán phân loại các hình thái tổn thương trong ILD. Một số trường hợp, HRCT cho phép định hướng nguyên </a:t>
            </a:r>
            <a:r>
              <a:rPr lang="vi-VN" sz="2200" dirty="0"/>
              <a:t> </a:t>
            </a:r>
            <a:r>
              <a:rPr lang="vi-VN" sz="2200" b="0" i="0" u="none" strike="noStrike" baseline="0" dirty="0"/>
              <a:t>nhân ILD mà không cần phải sinh thiết phổi ví dụ hình ảnh tổ ong, giãn phế quản/ tiểu phế quản co kéo trong bệnh xơ phổi mô kẽ vô căn IPF, hình ảnh hào quang đảo ngược trong viêm phổi tổ chức hóa vô căn COP, một số trường hợp viêm phổi tăng cảm, ILD trong bệnh mô liên</a:t>
            </a:r>
          </a:p>
          <a:p>
            <a:pPr algn="just">
              <a:lnSpc>
                <a:spcPct val="100000"/>
              </a:lnSpc>
              <a:buFont typeface="Wingdings" panose="05000000000000000000" pitchFamily="2" charset="2"/>
              <a:buChar char="§"/>
            </a:pPr>
            <a:r>
              <a:rPr lang="vi-VN" sz="2200" b="1" i="0" u="none" strike="noStrike" baseline="0" dirty="0"/>
              <a:t>Nội soi phế quản rửa phế quản phế nang: </a:t>
            </a:r>
            <a:r>
              <a:rPr lang="vi-VN" sz="2200" b="0" i="0" u="none" strike="noStrike" baseline="0" dirty="0"/>
              <a:t>có thể giúp gợi ý nguyên nhân ILD trong một số trường hợp, nên được chỉ định nếu lâm sàng nghi ngờ một số nguyên nhân đặc biệtnhiễm trùng (lao phổi, nấm xâm lấn phổi), viêm phổi tăng cảm, xuất huyết phế nang, bệnh tích protein phế nang, bệnh mô bào Langerhans</a:t>
            </a:r>
            <a:endParaRPr lang="vi-VN" sz="2200" dirty="0"/>
          </a:p>
        </p:txBody>
      </p:sp>
      <p:sp>
        <p:nvSpPr>
          <p:cNvPr id="4" name="Title 1">
            <a:extLst>
              <a:ext uri="{FF2B5EF4-FFF2-40B4-BE49-F238E27FC236}">
                <a16:creationId xmlns:a16="http://schemas.microsoft.com/office/drawing/2014/main" id="{163BA20A-257B-4610-BB89-75FF2B0587E5}"/>
              </a:ext>
            </a:extLst>
          </p:cNvPr>
          <p:cNvSpPr>
            <a:spLocks noGrp="1"/>
          </p:cNvSpPr>
          <p:nvPr>
            <p:ph type="title"/>
          </p:nvPr>
        </p:nvSpPr>
        <p:spPr>
          <a:xfrm>
            <a:off x="838200" y="125975"/>
            <a:ext cx="10515600" cy="957238"/>
          </a:xfrm>
        </p:spPr>
        <p:txBody>
          <a:bodyPr>
            <a:normAutofit/>
          </a:bodyPr>
          <a:lstStyle/>
          <a:p>
            <a:r>
              <a:rPr lang="vi-VN" sz="3600" dirty="0">
                <a:latin typeface="+mn-lt"/>
              </a:rPr>
              <a:t>Chẩn đoán phân biệt ILD</a:t>
            </a:r>
            <a:r>
              <a:rPr lang="en-US" sz="3600" dirty="0">
                <a:latin typeface="+mn-lt"/>
              </a:rPr>
              <a:t> (</a:t>
            </a:r>
            <a:r>
              <a:rPr lang="en-US" sz="3600" dirty="0" err="1">
                <a:latin typeface="+mn-lt"/>
              </a:rPr>
              <a:t>tt</a:t>
            </a:r>
            <a:r>
              <a:rPr lang="en-US" sz="3600" dirty="0">
                <a:latin typeface="+mn-lt"/>
              </a:rPr>
              <a:t>)</a:t>
            </a:r>
            <a:endParaRPr lang="vi-VN" sz="3600" dirty="0">
              <a:latin typeface="+mn-lt"/>
            </a:endParaRPr>
          </a:p>
        </p:txBody>
      </p:sp>
      <p:sp>
        <p:nvSpPr>
          <p:cNvPr id="5" name="TextBox 4">
            <a:extLst>
              <a:ext uri="{FF2B5EF4-FFF2-40B4-BE49-F238E27FC236}">
                <a16:creationId xmlns:a16="http://schemas.microsoft.com/office/drawing/2014/main" id="{7FBB736C-5AA3-4A53-A9AE-BD5B5DA5073A}"/>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83669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AB41F-CFEE-47F5-9601-AA10F80AA075}"/>
              </a:ext>
            </a:extLst>
          </p:cNvPr>
          <p:cNvSpPr>
            <a:spLocks noGrp="1"/>
          </p:cNvSpPr>
          <p:nvPr>
            <p:ph idx="1"/>
          </p:nvPr>
        </p:nvSpPr>
        <p:spPr/>
        <p:txBody>
          <a:bodyPr/>
          <a:lstStyle/>
          <a:p>
            <a:pPr algn="l">
              <a:buFont typeface="Wingdings" panose="05000000000000000000" pitchFamily="2" charset="2"/>
              <a:buChar char="§"/>
            </a:pPr>
            <a:r>
              <a:rPr lang="vi-VN" sz="2400" b="1" i="0" u="none" strike="noStrike" baseline="0" dirty="0"/>
              <a:t>Giải phẫu bệnh: </a:t>
            </a:r>
            <a:r>
              <a:rPr lang="vi-VN" sz="2400" b="0" i="0" u="none" strike="noStrike" baseline="0" dirty="0"/>
              <a:t>có giá trị góp phần chẩn đoán nguyên nhân ILD trong những trường hợp mà kết hợp lâm sàng, xét nghiệm tự kháng thể miễn dịch và hình ảnh HRCT vẫn không cho phép chẩn đoán</a:t>
            </a:r>
            <a:r>
              <a:rPr lang="vi-VN" sz="1800" b="0" i="0" u="none" strike="noStrike" baseline="0" dirty="0">
                <a:latin typeface="TimesNewRomanPSMT"/>
              </a:rPr>
              <a:t>.</a:t>
            </a:r>
            <a:endParaRPr lang="vi-VN" dirty="0"/>
          </a:p>
        </p:txBody>
      </p:sp>
      <p:sp>
        <p:nvSpPr>
          <p:cNvPr id="4" name="Title 1">
            <a:extLst>
              <a:ext uri="{FF2B5EF4-FFF2-40B4-BE49-F238E27FC236}">
                <a16:creationId xmlns:a16="http://schemas.microsoft.com/office/drawing/2014/main" id="{747F0470-5E6D-4825-9EF0-D7E5524D056C}"/>
              </a:ext>
            </a:extLst>
          </p:cNvPr>
          <p:cNvSpPr>
            <a:spLocks noGrp="1"/>
          </p:cNvSpPr>
          <p:nvPr>
            <p:ph type="title"/>
          </p:nvPr>
        </p:nvSpPr>
        <p:spPr>
          <a:xfrm>
            <a:off x="838200" y="125975"/>
            <a:ext cx="10515600" cy="957238"/>
          </a:xfrm>
        </p:spPr>
        <p:txBody>
          <a:bodyPr>
            <a:normAutofit/>
          </a:bodyPr>
          <a:lstStyle/>
          <a:p>
            <a:r>
              <a:rPr lang="vi-VN" sz="3600" dirty="0">
                <a:latin typeface="+mn-lt"/>
              </a:rPr>
              <a:t>Chẩn đoán phân biệt ILD</a:t>
            </a:r>
          </a:p>
        </p:txBody>
      </p:sp>
      <p:sp>
        <p:nvSpPr>
          <p:cNvPr id="5" name="TextBox 4">
            <a:extLst>
              <a:ext uri="{FF2B5EF4-FFF2-40B4-BE49-F238E27FC236}">
                <a16:creationId xmlns:a16="http://schemas.microsoft.com/office/drawing/2014/main" id="{27FB869F-B549-42BC-B117-F48BE91DF383}"/>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354799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0774-C12E-48CE-80B5-4D310F92E8CE}"/>
              </a:ext>
            </a:extLst>
          </p:cNvPr>
          <p:cNvSpPr>
            <a:spLocks noGrp="1"/>
          </p:cNvSpPr>
          <p:nvPr>
            <p:ph type="title"/>
          </p:nvPr>
        </p:nvSpPr>
        <p:spPr>
          <a:xfrm>
            <a:off x="838200" y="184950"/>
            <a:ext cx="10515600" cy="844697"/>
          </a:xfrm>
        </p:spPr>
        <p:txBody>
          <a:bodyPr>
            <a:normAutofit/>
          </a:bodyPr>
          <a:lstStyle/>
          <a:p>
            <a:r>
              <a:rPr lang="vi-VN" sz="3600" dirty="0">
                <a:latin typeface="+mn-lt"/>
              </a:rPr>
              <a:t>Chẩn đoán mức độ nặng ILD</a:t>
            </a:r>
          </a:p>
        </p:txBody>
      </p:sp>
      <p:pic>
        <p:nvPicPr>
          <p:cNvPr id="5" name="Picture 4">
            <a:extLst>
              <a:ext uri="{FF2B5EF4-FFF2-40B4-BE49-F238E27FC236}">
                <a16:creationId xmlns:a16="http://schemas.microsoft.com/office/drawing/2014/main" id="{DB8990BE-EEA2-4ECE-B10C-43D17BA2968D}"/>
              </a:ext>
            </a:extLst>
          </p:cNvPr>
          <p:cNvPicPr>
            <a:picLocks noChangeAspect="1"/>
          </p:cNvPicPr>
          <p:nvPr/>
        </p:nvPicPr>
        <p:blipFill>
          <a:blip r:embed="rId2"/>
          <a:stretch>
            <a:fillRect/>
          </a:stretch>
        </p:blipFill>
        <p:spPr>
          <a:xfrm>
            <a:off x="343919" y="3869069"/>
            <a:ext cx="5416658" cy="2182251"/>
          </a:xfrm>
          <a:prstGeom prst="rect">
            <a:avLst/>
          </a:prstGeom>
        </p:spPr>
      </p:pic>
      <p:pic>
        <p:nvPicPr>
          <p:cNvPr id="7" name="Picture 6">
            <a:extLst>
              <a:ext uri="{FF2B5EF4-FFF2-40B4-BE49-F238E27FC236}">
                <a16:creationId xmlns:a16="http://schemas.microsoft.com/office/drawing/2014/main" id="{6DE1E6A8-DFDE-4EE0-A850-27231C7B0CAA}"/>
              </a:ext>
            </a:extLst>
          </p:cNvPr>
          <p:cNvPicPr>
            <a:picLocks noChangeAspect="1"/>
          </p:cNvPicPr>
          <p:nvPr/>
        </p:nvPicPr>
        <p:blipFill>
          <a:blip r:embed="rId3"/>
          <a:stretch>
            <a:fillRect/>
          </a:stretch>
        </p:blipFill>
        <p:spPr>
          <a:xfrm>
            <a:off x="5760577" y="4123168"/>
            <a:ext cx="6277703" cy="1674054"/>
          </a:xfrm>
          <a:prstGeom prst="rect">
            <a:avLst/>
          </a:prstGeom>
        </p:spPr>
      </p:pic>
      <p:sp>
        <p:nvSpPr>
          <p:cNvPr id="9" name="TextBox 8">
            <a:extLst>
              <a:ext uri="{FF2B5EF4-FFF2-40B4-BE49-F238E27FC236}">
                <a16:creationId xmlns:a16="http://schemas.microsoft.com/office/drawing/2014/main" id="{6D78988E-17E9-476A-8331-9B1BACFF195E}"/>
              </a:ext>
            </a:extLst>
          </p:cNvPr>
          <p:cNvSpPr txBox="1"/>
          <p:nvPr/>
        </p:nvSpPr>
        <p:spPr>
          <a:xfrm>
            <a:off x="492369" y="1283746"/>
            <a:ext cx="11545911" cy="2585323"/>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est đi bộ 6 phút</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giúp đánh giá sơ bộ mức độ nặng của bệnh.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hang điểm mMRC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Đánh giá mức độ nặng khó thở</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Lâm sàng</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có thể phát hiện những </a:t>
            </a: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dấu hiệu nặng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của bệnh như ngón tay dùi trống, các dấu hiệu tâm phế mạn, suy hô hấp mạn.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FVC</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được xem là chỉ số tiên lượng trong ILD, trong đó giá trị FVC càng thấp, tốc độ suy giảm FVC càng nhanh thì ILD càng nặng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FC4366B4-2723-45CD-8D61-FE362DCF4D1E}"/>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137083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726F-EDE9-42DB-A422-04615557F665}"/>
              </a:ext>
            </a:extLst>
          </p:cNvPr>
          <p:cNvSpPr>
            <a:spLocks noGrp="1"/>
          </p:cNvSpPr>
          <p:nvPr>
            <p:ph type="title"/>
          </p:nvPr>
        </p:nvSpPr>
        <p:spPr>
          <a:xfrm>
            <a:off x="838200" y="0"/>
            <a:ext cx="10515600" cy="943170"/>
          </a:xfrm>
        </p:spPr>
        <p:txBody>
          <a:bodyPr>
            <a:normAutofit/>
          </a:bodyPr>
          <a:lstStyle/>
          <a:p>
            <a:r>
              <a:rPr lang="vi-VN" sz="3600" dirty="0">
                <a:latin typeface="+mn-lt"/>
              </a:rPr>
              <a:t>Tiếp cận chẩn đoán ILD</a:t>
            </a:r>
          </a:p>
        </p:txBody>
      </p:sp>
      <p:sp>
        <p:nvSpPr>
          <p:cNvPr id="3" name="Content Placeholder 2">
            <a:extLst>
              <a:ext uri="{FF2B5EF4-FFF2-40B4-BE49-F238E27FC236}">
                <a16:creationId xmlns:a16="http://schemas.microsoft.com/office/drawing/2014/main" id="{649E52C8-BD97-4C5D-B95E-6399C973C69C}"/>
              </a:ext>
            </a:extLst>
          </p:cNvPr>
          <p:cNvSpPr>
            <a:spLocks noGrp="1"/>
          </p:cNvSpPr>
          <p:nvPr>
            <p:ph idx="1"/>
          </p:nvPr>
        </p:nvSpPr>
        <p:spPr>
          <a:xfrm>
            <a:off x="838200" y="1666411"/>
            <a:ext cx="10515600" cy="4868667"/>
          </a:xfrm>
        </p:spPr>
        <p:txBody>
          <a:bodyPr>
            <a:normAutofit lnSpcReduction="10000"/>
          </a:bodyPr>
          <a:lstStyle/>
          <a:p>
            <a:pPr marL="0" indent="0" algn="just">
              <a:buNone/>
            </a:pPr>
            <a:r>
              <a:rPr lang="vi-VN" sz="2400" b="0" i="0" u="none" strike="noStrike" baseline="0" dirty="0"/>
              <a:t>1) ILD này </a:t>
            </a:r>
            <a:r>
              <a:rPr lang="vi-VN" sz="2400" b="1" i="0" u="none" strike="noStrike" baseline="0" dirty="0"/>
              <a:t>có nguyên nhân </a:t>
            </a:r>
            <a:r>
              <a:rPr lang="vi-VN" sz="2400" b="0" i="0" u="none" strike="noStrike" baseline="0" dirty="0"/>
              <a:t>đã rõ hoặc có liên quan một bệnh lý nguyên phát không?</a:t>
            </a:r>
          </a:p>
          <a:p>
            <a:pPr algn="just"/>
            <a:r>
              <a:rPr lang="vi-VN" sz="2400" b="0" i="0" u="none" strike="noStrike" baseline="0" dirty="0"/>
              <a:t>Căn nguyên nhiễm trùng: viêm phổi do virus, lao phổi, nấm phổi.</a:t>
            </a:r>
          </a:p>
          <a:p>
            <a:pPr algn="just"/>
            <a:r>
              <a:rPr lang="vi-VN" sz="2400" b="0" i="0" u="none" strike="noStrike" baseline="0" dirty="0"/>
              <a:t>Bệnh tự miễn: viêm khớp dạng thấp, xơ cứng bì, viêm da cơ, viêm đa cơ, SLE, MCTD.</a:t>
            </a:r>
          </a:p>
          <a:p>
            <a:pPr algn="just"/>
            <a:r>
              <a:rPr lang="vi-VN" sz="2400" b="0" i="0" u="none" strike="noStrike" baseline="0" dirty="0"/>
              <a:t>Bệnh phổi kẽ do thuốc, bệnh phổi nghề nghiệp</a:t>
            </a:r>
          </a:p>
          <a:p>
            <a:pPr algn="just"/>
            <a:r>
              <a:rPr lang="vi-VN" sz="2400" b="0" i="0" u="none" strike="noStrike" baseline="0" dirty="0"/>
              <a:t>Bệnh phổi kẽ do hít phải các dị nguyên đường hô hấp: viêm phổi tăng cảm</a:t>
            </a:r>
          </a:p>
          <a:p>
            <a:pPr algn="just"/>
            <a:r>
              <a:rPr lang="vi-VN" sz="2400" b="0" i="0" u="none" strike="noStrike" baseline="0" dirty="0"/>
              <a:t>Bệnh đồng mắc khác: suy tim, ung thư di căn phổi.</a:t>
            </a:r>
          </a:p>
          <a:p>
            <a:pPr marL="0" indent="0" algn="just">
              <a:buNone/>
            </a:pPr>
            <a:r>
              <a:rPr lang="vi-VN" sz="2400" b="0" i="0" u="none" strike="noStrike" baseline="0" dirty="0"/>
              <a:t>2) ILD này có thuộc nhóm </a:t>
            </a:r>
            <a:r>
              <a:rPr lang="vi-VN" sz="2400" b="1" i="0" u="none" strike="noStrike" baseline="0" dirty="0"/>
              <a:t>chưa rõ nguyên nhân </a:t>
            </a:r>
            <a:r>
              <a:rPr lang="vi-VN" sz="2400" b="0" i="0" u="none" strike="noStrike" baseline="0" dirty="0"/>
              <a:t>(bệnh xơ phổi vô căn IPF) nhưng </a:t>
            </a:r>
            <a:r>
              <a:rPr lang="vi-VN" sz="2400" b="1" i="0" u="none" strike="noStrike" baseline="0" dirty="0"/>
              <a:t>không cần sinh thiết phổi</a:t>
            </a:r>
            <a:r>
              <a:rPr lang="vi-VN" sz="2400" b="0" i="0" u="none" strike="noStrike" baseline="0" dirty="0"/>
              <a:t>?</a:t>
            </a:r>
          </a:p>
          <a:p>
            <a:pPr marL="0" indent="0" algn="just">
              <a:buNone/>
            </a:pPr>
            <a:r>
              <a:rPr lang="vi-VN" sz="2400" b="0" i="0" u="none" strike="noStrike" baseline="0" dirty="0"/>
              <a:t>3) ILD này có thuộc nhóm </a:t>
            </a:r>
            <a:r>
              <a:rPr lang="vi-VN" sz="2400" b="1" i="0" u="none" strike="noStrike" baseline="0" dirty="0"/>
              <a:t>chưa rõ nguyên nhân </a:t>
            </a:r>
            <a:r>
              <a:rPr lang="vi-VN" sz="2400" b="0" i="0" u="none" strike="noStrike" baseline="0" dirty="0"/>
              <a:t>(bao gồm cả xơ phổi vô căn) nhưng </a:t>
            </a:r>
            <a:r>
              <a:rPr lang="vi-VN" sz="2400" b="1" i="0" u="none" strike="noStrike" baseline="0" dirty="0"/>
              <a:t>cần phải sinh thiết phổi</a:t>
            </a:r>
            <a:r>
              <a:rPr lang="vi-VN" sz="2400" b="0" i="0" u="none" strike="noStrike" baseline="0" dirty="0"/>
              <a:t> không?</a:t>
            </a:r>
            <a:endParaRPr lang="vi-VN" sz="3600" dirty="0"/>
          </a:p>
        </p:txBody>
      </p:sp>
      <p:sp>
        <p:nvSpPr>
          <p:cNvPr id="4" name="Title 1">
            <a:extLst>
              <a:ext uri="{FF2B5EF4-FFF2-40B4-BE49-F238E27FC236}">
                <a16:creationId xmlns:a16="http://schemas.microsoft.com/office/drawing/2014/main" id="{D5E6E559-A845-49AB-98D5-67D7E8F3A8C1}"/>
              </a:ext>
            </a:extLst>
          </p:cNvPr>
          <p:cNvSpPr txBox="1">
            <a:spLocks/>
          </p:cNvSpPr>
          <p:nvPr/>
        </p:nvSpPr>
        <p:spPr>
          <a:xfrm>
            <a:off x="838200" y="829359"/>
            <a:ext cx="10515600" cy="549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Ba</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( 03) </a:t>
            </a: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j-ea"/>
                <a:cs typeface="+mj-cs"/>
              </a:rPr>
              <a:t>câu hỏi trong tiếp cận chẩn đoán ILD</a:t>
            </a:r>
            <a:endParaRPr kumimoji="0" lang="vi-VN" sz="4400" b="1" i="0" u="none" strike="noStrike" kern="1200" cap="none" spc="0" normalizeH="0" baseline="0" noProof="0" dirty="0">
              <a:ln>
                <a:noFill/>
              </a:ln>
              <a:solidFill>
                <a:prstClr val="black"/>
              </a:solidFill>
              <a:effectLst/>
              <a:uLnTx/>
              <a:uFillTx/>
              <a:latin typeface="Arial" panose="020B0604020202020204" pitchFamily="34" charset="0"/>
              <a:ea typeface="+mj-ea"/>
              <a:cs typeface="+mj-cs"/>
            </a:endParaRPr>
          </a:p>
        </p:txBody>
      </p:sp>
      <p:sp>
        <p:nvSpPr>
          <p:cNvPr id="5" name="TextBox 4">
            <a:extLst>
              <a:ext uri="{FF2B5EF4-FFF2-40B4-BE49-F238E27FC236}">
                <a16:creationId xmlns:a16="http://schemas.microsoft.com/office/drawing/2014/main" id="{2F118D4B-8030-4FAB-B5BC-73AC619BE196}"/>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722904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D61D-5E70-4C8B-B983-ABE3F1E5A376}"/>
              </a:ext>
            </a:extLst>
          </p:cNvPr>
          <p:cNvSpPr>
            <a:spLocks noGrp="1"/>
          </p:cNvSpPr>
          <p:nvPr>
            <p:ph type="title"/>
          </p:nvPr>
        </p:nvSpPr>
        <p:spPr/>
        <p:txBody>
          <a:bodyPr/>
          <a:lstStyle/>
          <a:p>
            <a:r>
              <a:rPr lang="vi-VN" dirty="0"/>
              <a:t>Nội dung</a:t>
            </a:r>
          </a:p>
        </p:txBody>
      </p:sp>
      <p:graphicFrame>
        <p:nvGraphicFramePr>
          <p:cNvPr id="4" name="Content Placeholder 3">
            <a:extLst>
              <a:ext uri="{FF2B5EF4-FFF2-40B4-BE49-F238E27FC236}">
                <a16:creationId xmlns:a16="http://schemas.microsoft.com/office/drawing/2014/main" id="{A78C0009-7C0B-4C95-9041-ECEBE777356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141381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53320-BA6B-4C08-9A9B-3949E1C5D10F}"/>
              </a:ext>
            </a:extLst>
          </p:cNvPr>
          <p:cNvSpPr>
            <a:spLocks noGrp="1"/>
          </p:cNvSpPr>
          <p:nvPr>
            <p:ph type="title"/>
          </p:nvPr>
        </p:nvSpPr>
        <p:spPr>
          <a:xfrm>
            <a:off x="838200" y="74840"/>
            <a:ext cx="10515600" cy="869534"/>
          </a:xfrm>
        </p:spPr>
        <p:txBody>
          <a:bodyPr>
            <a:normAutofit/>
          </a:bodyPr>
          <a:lstStyle/>
          <a:p>
            <a:r>
              <a:rPr lang="vi-VN" sz="3600" dirty="0">
                <a:latin typeface="+mn-lt"/>
              </a:rPr>
              <a:t>Xơ phổi vô căn</a:t>
            </a:r>
            <a:r>
              <a:rPr lang="en-US" sz="3600" dirty="0">
                <a:latin typeface="+mn-lt"/>
              </a:rPr>
              <a:t> (IPF)</a:t>
            </a:r>
            <a:r>
              <a:rPr lang="vi-VN" sz="3600" dirty="0">
                <a:latin typeface="+mn-lt"/>
              </a:rPr>
              <a:t>: lưu đồ</a:t>
            </a:r>
          </a:p>
        </p:txBody>
      </p:sp>
      <p:pic>
        <p:nvPicPr>
          <p:cNvPr id="5" name="Picture 4">
            <a:extLst>
              <a:ext uri="{FF2B5EF4-FFF2-40B4-BE49-F238E27FC236}">
                <a16:creationId xmlns:a16="http://schemas.microsoft.com/office/drawing/2014/main" id="{938E5AD0-DA6C-4973-95BA-7D518205E3FF}"/>
              </a:ext>
            </a:extLst>
          </p:cNvPr>
          <p:cNvPicPr>
            <a:picLocks noChangeAspect="1"/>
          </p:cNvPicPr>
          <p:nvPr/>
        </p:nvPicPr>
        <p:blipFill>
          <a:blip r:embed="rId2"/>
          <a:stretch>
            <a:fillRect/>
          </a:stretch>
        </p:blipFill>
        <p:spPr>
          <a:xfrm>
            <a:off x="571973" y="1787524"/>
            <a:ext cx="5083092" cy="4705350"/>
          </a:xfrm>
          <a:prstGeom prst="rect">
            <a:avLst/>
          </a:prstGeom>
        </p:spPr>
      </p:pic>
      <p:pic>
        <p:nvPicPr>
          <p:cNvPr id="4" name="Picture 3">
            <a:extLst>
              <a:ext uri="{FF2B5EF4-FFF2-40B4-BE49-F238E27FC236}">
                <a16:creationId xmlns:a16="http://schemas.microsoft.com/office/drawing/2014/main" id="{E1D4AFE9-E057-4550-8421-9702497CCC67}"/>
              </a:ext>
            </a:extLst>
          </p:cNvPr>
          <p:cNvPicPr>
            <a:picLocks noChangeAspect="1"/>
          </p:cNvPicPr>
          <p:nvPr/>
        </p:nvPicPr>
        <p:blipFill>
          <a:blip r:embed="rId3"/>
          <a:stretch>
            <a:fillRect/>
          </a:stretch>
        </p:blipFill>
        <p:spPr>
          <a:xfrm>
            <a:off x="5919561" y="1845580"/>
            <a:ext cx="6105525" cy="4705350"/>
          </a:xfrm>
          <a:prstGeom prst="rect">
            <a:avLst/>
          </a:prstGeom>
        </p:spPr>
      </p:pic>
      <p:sp>
        <p:nvSpPr>
          <p:cNvPr id="6" name="TextBox 5">
            <a:extLst>
              <a:ext uri="{FF2B5EF4-FFF2-40B4-BE49-F238E27FC236}">
                <a16:creationId xmlns:a16="http://schemas.microsoft.com/office/drawing/2014/main" id="{103B3E93-6569-4AED-9C08-573ADD948BFD}"/>
              </a:ext>
            </a:extLst>
          </p:cNvPr>
          <p:cNvSpPr txBox="1"/>
          <p:nvPr/>
        </p:nvSpPr>
        <p:spPr>
          <a:xfrm>
            <a:off x="419099" y="771861"/>
            <a:ext cx="11496235"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Lưu đồ chẩn đoán IPF của VNRS và ATS nhìn chung là tương đồng. Tuy nhiên, ATS 2022 cho rằng nếu BN có tổn thương dạng </a:t>
            </a: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có thể UIP </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trên HRCT có thể đưa ra chẩn đoán IPF mà </a:t>
            </a: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không cần kết quả GPB</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4AA3DFC6-C2E4-4DD0-9163-0E0BD4CA7D83}"/>
              </a:ext>
            </a:extLst>
          </p:cNvPr>
          <p:cNvSpPr txBox="1"/>
          <p:nvPr/>
        </p:nvSpPr>
        <p:spPr>
          <a:xfrm>
            <a:off x="838200" y="666004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31E9D0E1-4739-4E5F-88A2-8A05EBA5358D}"/>
              </a:ext>
            </a:extLst>
          </p:cNvPr>
          <p:cNvSpPr txBox="1"/>
          <p:nvPr/>
        </p:nvSpPr>
        <p:spPr>
          <a:xfrm>
            <a:off x="6692704" y="6622985"/>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Am J Respir Crit Care Med . 2022 May 1;205(9):e18-e47. doi: 10.1164/rccm.202202-0399ST</a:t>
            </a:r>
          </a:p>
        </p:txBody>
      </p:sp>
    </p:spTree>
    <p:extLst>
      <p:ext uri="{BB962C8B-B14F-4D97-AF65-F5344CB8AC3E}">
        <p14:creationId xmlns:p14="http://schemas.microsoft.com/office/powerpoint/2010/main" val="206555192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05BB-9823-4B39-83B4-E144BDF39159}"/>
              </a:ext>
            </a:extLst>
          </p:cNvPr>
          <p:cNvSpPr>
            <a:spLocks noGrp="1"/>
          </p:cNvSpPr>
          <p:nvPr>
            <p:ph type="title"/>
          </p:nvPr>
        </p:nvSpPr>
        <p:spPr/>
        <p:txBody>
          <a:bodyPr>
            <a:normAutofit/>
          </a:bodyPr>
          <a:lstStyle/>
          <a:p>
            <a:r>
              <a:rPr lang="en-US" sz="3600" dirty="0" err="1">
                <a:latin typeface="Arial" panose="020B0604020202020204" pitchFamily="34" charset="0"/>
                <a:cs typeface="Arial" panose="020B0604020202020204" pitchFamily="34" charset="0"/>
              </a:rPr>
              <a:t>Biểu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lâm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sàng</a:t>
            </a:r>
            <a:r>
              <a:rPr lang="en-US" sz="3600" dirty="0">
                <a:latin typeface="Arial" panose="020B0604020202020204" pitchFamily="34" charset="0"/>
                <a:cs typeface="Arial" panose="020B0604020202020204" pitchFamily="34" charset="0"/>
              </a:rPr>
              <a:t> IPF</a:t>
            </a:r>
            <a:endParaRPr lang="vi-VN"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B9A2757-AD3A-4E59-991B-857546E5A1A9}"/>
              </a:ext>
            </a:extLst>
          </p:cNvPr>
          <p:cNvSpPr>
            <a:spLocks noGrp="1"/>
          </p:cNvSpPr>
          <p:nvPr>
            <p:ph idx="1"/>
          </p:nvPr>
        </p:nvSpPr>
        <p:spPr>
          <a:xfrm>
            <a:off x="838200" y="2346130"/>
            <a:ext cx="10515600" cy="3126203"/>
          </a:xfrm>
        </p:spPr>
        <p:txBody>
          <a:bodyPr>
            <a:normAutofit/>
          </a:bodyPr>
          <a:lstStyle/>
          <a:p>
            <a:pPr algn="l">
              <a:buFont typeface="Wingdings" panose="05000000000000000000" pitchFamily="2" charset="2"/>
              <a:buChar char="§"/>
            </a:pPr>
            <a:r>
              <a:rPr lang="vi-VN" sz="3200" b="0" i="0" u="none" strike="noStrike" baseline="0" dirty="0"/>
              <a:t>Triệu chứng phổ biến nhất của IPF là </a:t>
            </a:r>
            <a:r>
              <a:rPr lang="vi-VN" sz="3200" b="1" i="0" u="none" strike="noStrike" baseline="0" dirty="0"/>
              <a:t>ho và khó thở</a:t>
            </a:r>
          </a:p>
          <a:p>
            <a:pPr algn="l">
              <a:buFont typeface="Wingdings" panose="05000000000000000000" pitchFamily="2" charset="2"/>
              <a:buChar char="§"/>
            </a:pPr>
            <a:r>
              <a:rPr lang="vi-VN" sz="3200" b="0" i="0" u="none" strike="noStrike" baseline="0" dirty="0"/>
              <a:t>Cần khai thác tiền sử bản thân và gia đình một cách rất chi tiết, tỉ mỉ để có thể phát hiện các yếu tố nghi ngờ CTD-ILD hoặc HP.</a:t>
            </a:r>
            <a:endParaRPr lang="vi-VN" sz="3200" dirty="0"/>
          </a:p>
          <a:p>
            <a:pPr algn="l">
              <a:buFont typeface="Wingdings" panose="05000000000000000000" pitchFamily="2" charset="2"/>
              <a:buChar char="§"/>
            </a:pPr>
            <a:r>
              <a:rPr lang="vi-VN" sz="3200" b="0" i="0" u="none" strike="noStrike" baseline="0" dirty="0"/>
              <a:t>Khám thực thể thường thấy </a:t>
            </a:r>
            <a:r>
              <a:rPr lang="vi-VN" sz="3200" b="1" i="0" u="none" strike="noStrike" baseline="0" dirty="0"/>
              <a:t>ral nổ </a:t>
            </a:r>
            <a:r>
              <a:rPr lang="vi-VN" sz="3200" b="0" i="0" u="none" strike="noStrike" baseline="0" dirty="0"/>
              <a:t>ở 2 đáy phổi. Móng tay khum, ngón tay dùi trống gặp ở khoảng 50% NB</a:t>
            </a:r>
            <a:endParaRPr lang="vi-VN" sz="4400" dirty="0"/>
          </a:p>
        </p:txBody>
      </p:sp>
      <p:sp>
        <p:nvSpPr>
          <p:cNvPr id="4" name="TextBox 3">
            <a:extLst>
              <a:ext uri="{FF2B5EF4-FFF2-40B4-BE49-F238E27FC236}">
                <a16:creationId xmlns:a16="http://schemas.microsoft.com/office/drawing/2014/main" id="{09D4E77F-AAE7-4541-ACD4-A475801E83AF}"/>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49418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6E158-C500-4D24-AE40-3194895AA80C}"/>
              </a:ext>
            </a:extLst>
          </p:cNvPr>
          <p:cNvSpPr>
            <a:spLocks noGrp="1"/>
          </p:cNvSpPr>
          <p:nvPr>
            <p:ph type="title"/>
          </p:nvPr>
        </p:nvSpPr>
        <p:spPr>
          <a:xfrm>
            <a:off x="838200" y="365125"/>
            <a:ext cx="10515600" cy="1083847"/>
          </a:xfrm>
        </p:spPr>
        <p:txBody>
          <a:bodyPr>
            <a:normAutofit/>
          </a:bodyPr>
          <a:lstStyle/>
          <a:p>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ảnh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endParaRPr lang="vi-VN"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CF50BEC-61C7-4077-A141-76E16C11C9FD}"/>
              </a:ext>
            </a:extLst>
          </p:cNvPr>
          <p:cNvPicPr>
            <a:picLocks noChangeAspect="1"/>
          </p:cNvPicPr>
          <p:nvPr/>
        </p:nvPicPr>
        <p:blipFill>
          <a:blip r:embed="rId2"/>
          <a:stretch>
            <a:fillRect/>
          </a:stretch>
        </p:blipFill>
        <p:spPr>
          <a:xfrm>
            <a:off x="1027867" y="1448972"/>
            <a:ext cx="10136265" cy="4819638"/>
          </a:xfrm>
          <a:prstGeom prst="rect">
            <a:avLst/>
          </a:prstGeom>
        </p:spPr>
      </p:pic>
      <p:sp>
        <p:nvSpPr>
          <p:cNvPr id="4" name="TextBox 3">
            <a:extLst>
              <a:ext uri="{FF2B5EF4-FFF2-40B4-BE49-F238E27FC236}">
                <a16:creationId xmlns:a16="http://schemas.microsoft.com/office/drawing/2014/main" id="{54AAC0CB-4B67-4B21-99C4-E9F81EA6618B}"/>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05304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F567-ED9E-4C5A-B27F-7F70A7EE7F1E}"/>
              </a:ext>
            </a:extLst>
          </p:cNvPr>
          <p:cNvSpPr>
            <a:spLocks noGrp="1"/>
          </p:cNvSpPr>
          <p:nvPr>
            <p:ph type="title"/>
          </p:nvPr>
        </p:nvSpPr>
        <p:spPr>
          <a:xfrm>
            <a:off x="439712" y="365125"/>
            <a:ext cx="11305915" cy="660443"/>
          </a:xfrm>
        </p:spPr>
        <p:txBody>
          <a:bodyPr/>
          <a:lstStyle/>
          <a:p>
            <a:pPr algn="ctr"/>
            <a:r>
              <a:rPr lang="en-US" sz="3200" dirty="0" err="1"/>
              <a:t>Nintedanib</a:t>
            </a:r>
            <a:r>
              <a:rPr lang="en-US" sz="3200" dirty="0"/>
              <a:t> </a:t>
            </a:r>
            <a:r>
              <a:rPr lang="en-US" sz="3200" dirty="0" err="1"/>
              <a:t>giúp</a:t>
            </a:r>
            <a:r>
              <a:rPr lang="en-US" sz="3200" dirty="0"/>
              <a:t> </a:t>
            </a:r>
            <a:r>
              <a:rPr lang="en-US" sz="3200" dirty="0" err="1"/>
              <a:t>cải</a:t>
            </a:r>
            <a:r>
              <a:rPr lang="en-US" sz="3200" dirty="0"/>
              <a:t> </a:t>
            </a:r>
            <a:r>
              <a:rPr lang="en-US" sz="3200" dirty="0" err="1"/>
              <a:t>thiện</a:t>
            </a:r>
            <a:r>
              <a:rPr lang="en-US" sz="3200" dirty="0"/>
              <a:t> </a:t>
            </a:r>
            <a:r>
              <a:rPr lang="en-US" sz="3200" dirty="0" err="1"/>
              <a:t>tình</a:t>
            </a:r>
            <a:r>
              <a:rPr lang="en-US" sz="3200" dirty="0"/>
              <a:t> </a:t>
            </a:r>
            <a:r>
              <a:rPr lang="en-US" sz="3200" dirty="0" err="1"/>
              <a:t>trạng</a:t>
            </a:r>
            <a:r>
              <a:rPr lang="en-US" sz="3200" dirty="0"/>
              <a:t> </a:t>
            </a:r>
            <a:r>
              <a:rPr lang="en-US" sz="3200" dirty="0" err="1"/>
              <a:t>khó</a:t>
            </a:r>
            <a:r>
              <a:rPr lang="en-US" sz="3200" dirty="0"/>
              <a:t> </a:t>
            </a:r>
            <a:r>
              <a:rPr lang="en-US" sz="3200" dirty="0" err="1"/>
              <a:t>thở</a:t>
            </a:r>
            <a:r>
              <a:rPr lang="en-US" sz="3200" dirty="0"/>
              <a:t> ở BN IPF</a:t>
            </a:r>
          </a:p>
        </p:txBody>
      </p:sp>
      <p:sp>
        <p:nvSpPr>
          <p:cNvPr id="4" name="Slide Number Placeholder 3">
            <a:extLst>
              <a:ext uri="{FF2B5EF4-FFF2-40B4-BE49-F238E27FC236}">
                <a16:creationId xmlns:a16="http://schemas.microsoft.com/office/drawing/2014/main" id="{65908BFE-27FD-415A-A6E6-416FFBBB2349}"/>
              </a:ext>
            </a:extLst>
          </p:cNvPr>
          <p:cNvSpPr>
            <a:spLocks noGrp="1"/>
          </p:cNvSpPr>
          <p:nvPr>
            <p:ph type="sldNum" sz="quarter" idx="12"/>
          </p:nvPr>
        </p:nvSpPr>
        <p:spPr/>
        <p:txBody>
          <a:bodyPr/>
          <a:lstStyle/>
          <a:p>
            <a:fld id="{2BD41F85-7A2D-4A26-9E5F-58322BED8CDF}" type="slidenum">
              <a:rPr lang="en-US" smtClean="0"/>
              <a:t>16</a:t>
            </a:fld>
            <a:endParaRPr lang="en-US"/>
          </a:p>
        </p:txBody>
      </p:sp>
      <p:pic>
        <p:nvPicPr>
          <p:cNvPr id="6" name="Picture 5">
            <a:extLst>
              <a:ext uri="{FF2B5EF4-FFF2-40B4-BE49-F238E27FC236}">
                <a16:creationId xmlns:a16="http://schemas.microsoft.com/office/drawing/2014/main" id="{A964E0E2-5231-49A6-9FB1-06592ED165B2}"/>
              </a:ext>
            </a:extLst>
          </p:cNvPr>
          <p:cNvPicPr>
            <a:picLocks noChangeAspect="1"/>
          </p:cNvPicPr>
          <p:nvPr/>
        </p:nvPicPr>
        <p:blipFill>
          <a:blip r:embed="rId2"/>
          <a:stretch>
            <a:fillRect/>
          </a:stretch>
        </p:blipFill>
        <p:spPr>
          <a:xfrm>
            <a:off x="8356598" y="2078330"/>
            <a:ext cx="3811449" cy="4275343"/>
          </a:xfrm>
          <a:prstGeom prst="rect">
            <a:avLst/>
          </a:prstGeom>
        </p:spPr>
      </p:pic>
      <p:pic>
        <p:nvPicPr>
          <p:cNvPr id="7" name="Picture 6">
            <a:extLst>
              <a:ext uri="{FF2B5EF4-FFF2-40B4-BE49-F238E27FC236}">
                <a16:creationId xmlns:a16="http://schemas.microsoft.com/office/drawing/2014/main" id="{EF573664-3265-432A-8C0C-A23CB95822F2}"/>
              </a:ext>
            </a:extLst>
          </p:cNvPr>
          <p:cNvPicPr>
            <a:picLocks noChangeAspect="1"/>
          </p:cNvPicPr>
          <p:nvPr/>
        </p:nvPicPr>
        <p:blipFill>
          <a:blip r:embed="rId3"/>
          <a:stretch>
            <a:fillRect/>
          </a:stretch>
        </p:blipFill>
        <p:spPr>
          <a:xfrm>
            <a:off x="662281" y="2438826"/>
            <a:ext cx="4451375" cy="3733411"/>
          </a:xfrm>
          <a:prstGeom prst="rect">
            <a:avLst/>
          </a:prstGeom>
        </p:spPr>
      </p:pic>
      <p:pic>
        <p:nvPicPr>
          <p:cNvPr id="5" name="Picture 4">
            <a:extLst>
              <a:ext uri="{FF2B5EF4-FFF2-40B4-BE49-F238E27FC236}">
                <a16:creationId xmlns:a16="http://schemas.microsoft.com/office/drawing/2014/main" id="{F95D6720-6DEE-471E-9BDE-585EA0049789}"/>
              </a:ext>
            </a:extLst>
          </p:cNvPr>
          <p:cNvPicPr>
            <a:picLocks noChangeAspect="1"/>
          </p:cNvPicPr>
          <p:nvPr/>
        </p:nvPicPr>
        <p:blipFill>
          <a:blip r:embed="rId4"/>
          <a:stretch>
            <a:fillRect/>
          </a:stretch>
        </p:blipFill>
        <p:spPr>
          <a:xfrm>
            <a:off x="4838219" y="2385000"/>
            <a:ext cx="3542332" cy="3662005"/>
          </a:xfrm>
          <a:prstGeom prst="rect">
            <a:avLst/>
          </a:prstGeom>
        </p:spPr>
      </p:pic>
      <p:sp>
        <p:nvSpPr>
          <p:cNvPr id="8" name="Rectangle 7">
            <a:extLst>
              <a:ext uri="{FF2B5EF4-FFF2-40B4-BE49-F238E27FC236}">
                <a16:creationId xmlns:a16="http://schemas.microsoft.com/office/drawing/2014/main" id="{936FE6F9-38F2-450E-B449-0353E4D9DA60}"/>
              </a:ext>
            </a:extLst>
          </p:cNvPr>
          <p:cNvSpPr/>
          <p:nvPr/>
        </p:nvSpPr>
        <p:spPr>
          <a:xfrm>
            <a:off x="963578" y="6392396"/>
            <a:ext cx="3296095" cy="246221"/>
          </a:xfrm>
          <a:prstGeom prst="rect">
            <a:avLst/>
          </a:prstGeom>
        </p:spPr>
        <p:txBody>
          <a:bodyPr wrap="none">
            <a:spAutoFit/>
          </a:bodyPr>
          <a:lstStyle/>
          <a:p>
            <a:r>
              <a:rPr lang="en-US" sz="1000" dirty="0"/>
              <a:t>Takeda et al. Tohoku J. Exp. Med., 2018, 245, 107-114</a:t>
            </a:r>
          </a:p>
        </p:txBody>
      </p:sp>
      <p:sp>
        <p:nvSpPr>
          <p:cNvPr id="9" name="TextBox 8">
            <a:extLst>
              <a:ext uri="{FF2B5EF4-FFF2-40B4-BE49-F238E27FC236}">
                <a16:creationId xmlns:a16="http://schemas.microsoft.com/office/drawing/2014/main" id="{3A263361-5BCE-4F30-B708-EB4C1818B705}"/>
              </a:ext>
            </a:extLst>
          </p:cNvPr>
          <p:cNvSpPr txBox="1"/>
          <p:nvPr/>
        </p:nvSpPr>
        <p:spPr>
          <a:xfrm>
            <a:off x="691280" y="1138398"/>
            <a:ext cx="10802778" cy="1015663"/>
          </a:xfrm>
          <a:prstGeom prst="rect">
            <a:avLst/>
          </a:prstGeom>
          <a:noFill/>
        </p:spPr>
        <p:txBody>
          <a:bodyPr wrap="square" rtlCol="0">
            <a:spAutoFit/>
          </a:bodyPr>
          <a:lstStyle/>
          <a:p>
            <a:pPr marL="342900" indent="-342900" algn="just">
              <a:buFont typeface="Wingdings" panose="05000000000000000000" pitchFamily="2" charset="2"/>
              <a:buChar char="§"/>
            </a:pPr>
            <a:r>
              <a:rPr lang="en-US" sz="2000" dirty="0" err="1">
                <a:solidFill>
                  <a:schemeClr val="tx2"/>
                </a:solidFill>
              </a:rPr>
              <a:t>Nghiên</a:t>
            </a:r>
            <a:r>
              <a:rPr lang="en-US" sz="2000" dirty="0">
                <a:solidFill>
                  <a:schemeClr val="tx2"/>
                </a:solidFill>
              </a:rPr>
              <a:t> </a:t>
            </a:r>
            <a:r>
              <a:rPr lang="en-US" sz="2000" dirty="0" err="1">
                <a:solidFill>
                  <a:schemeClr val="tx2"/>
                </a:solidFill>
              </a:rPr>
              <a:t>cứu</a:t>
            </a:r>
            <a:r>
              <a:rPr lang="en-US" sz="2000" dirty="0">
                <a:solidFill>
                  <a:schemeClr val="tx2"/>
                </a:solidFill>
              </a:rPr>
              <a:t> </a:t>
            </a:r>
            <a:r>
              <a:rPr lang="en-US" sz="2000" dirty="0" err="1">
                <a:solidFill>
                  <a:schemeClr val="tx2"/>
                </a:solidFill>
              </a:rPr>
              <a:t>hồi</a:t>
            </a:r>
            <a:r>
              <a:rPr lang="en-US" sz="2000" dirty="0">
                <a:solidFill>
                  <a:schemeClr val="tx2"/>
                </a:solidFill>
              </a:rPr>
              <a:t> </a:t>
            </a:r>
            <a:r>
              <a:rPr lang="en-US" sz="2000" dirty="0" err="1">
                <a:solidFill>
                  <a:schemeClr val="tx2"/>
                </a:solidFill>
              </a:rPr>
              <a:t>cứu</a:t>
            </a:r>
            <a:r>
              <a:rPr lang="en-US" sz="2000" dirty="0">
                <a:solidFill>
                  <a:schemeClr val="tx2"/>
                </a:solidFill>
              </a:rPr>
              <a:t> </a:t>
            </a:r>
            <a:r>
              <a:rPr lang="en-US" sz="2000" dirty="0" err="1">
                <a:solidFill>
                  <a:schemeClr val="tx2"/>
                </a:solidFill>
              </a:rPr>
              <a:t>trên</a:t>
            </a:r>
            <a:r>
              <a:rPr lang="en-US" sz="2000" dirty="0">
                <a:solidFill>
                  <a:schemeClr val="tx2"/>
                </a:solidFill>
              </a:rPr>
              <a:t> 25 </a:t>
            </a:r>
            <a:r>
              <a:rPr lang="en-US" sz="2000" dirty="0" err="1">
                <a:solidFill>
                  <a:schemeClr val="tx2"/>
                </a:solidFill>
              </a:rPr>
              <a:t>bệnh</a:t>
            </a:r>
            <a:r>
              <a:rPr lang="en-US" sz="2000" dirty="0">
                <a:solidFill>
                  <a:schemeClr val="tx2"/>
                </a:solidFill>
              </a:rPr>
              <a:t> </a:t>
            </a:r>
            <a:r>
              <a:rPr lang="en-US" sz="2000" dirty="0" err="1">
                <a:solidFill>
                  <a:schemeClr val="tx2"/>
                </a:solidFill>
              </a:rPr>
              <a:t>nhân</a:t>
            </a:r>
            <a:r>
              <a:rPr lang="en-US" sz="2000" dirty="0">
                <a:solidFill>
                  <a:schemeClr val="tx2"/>
                </a:solidFill>
              </a:rPr>
              <a:t> IPF </a:t>
            </a:r>
            <a:r>
              <a:rPr lang="en-US" sz="2000" dirty="0" err="1">
                <a:solidFill>
                  <a:schemeClr val="tx2"/>
                </a:solidFill>
              </a:rPr>
              <a:t>tại</a:t>
            </a:r>
            <a:r>
              <a:rPr lang="en-US" sz="2000" dirty="0">
                <a:solidFill>
                  <a:schemeClr val="tx2"/>
                </a:solidFill>
              </a:rPr>
              <a:t> </a:t>
            </a:r>
            <a:r>
              <a:rPr lang="en-US" sz="2000" dirty="0" err="1">
                <a:solidFill>
                  <a:schemeClr val="tx2"/>
                </a:solidFill>
              </a:rPr>
              <a:t>Nhật</a:t>
            </a:r>
            <a:r>
              <a:rPr lang="en-US" sz="2000" dirty="0">
                <a:solidFill>
                  <a:schemeClr val="tx2"/>
                </a:solidFill>
              </a:rPr>
              <a:t> </a:t>
            </a:r>
            <a:r>
              <a:rPr lang="en-US" sz="2000" dirty="0" err="1">
                <a:solidFill>
                  <a:schemeClr val="tx2"/>
                </a:solidFill>
              </a:rPr>
              <a:t>Bản</a:t>
            </a:r>
            <a:r>
              <a:rPr lang="en-US" sz="2000" dirty="0">
                <a:solidFill>
                  <a:schemeClr val="tx2"/>
                </a:solidFill>
              </a:rPr>
              <a:t> </a:t>
            </a:r>
            <a:r>
              <a:rPr lang="en-US" sz="2000" dirty="0" err="1">
                <a:solidFill>
                  <a:schemeClr val="tx2"/>
                </a:solidFill>
              </a:rPr>
              <a:t>cho</a:t>
            </a:r>
            <a:r>
              <a:rPr lang="en-US" sz="2000" dirty="0">
                <a:solidFill>
                  <a:schemeClr val="tx2"/>
                </a:solidFill>
              </a:rPr>
              <a:t> </a:t>
            </a:r>
            <a:r>
              <a:rPr lang="en-US" sz="2000" dirty="0" err="1">
                <a:solidFill>
                  <a:schemeClr val="tx2"/>
                </a:solidFill>
              </a:rPr>
              <a:t>thấy</a:t>
            </a:r>
            <a:r>
              <a:rPr lang="en-US" sz="2000" dirty="0">
                <a:solidFill>
                  <a:schemeClr val="tx2"/>
                </a:solidFill>
              </a:rPr>
              <a:t> </a:t>
            </a:r>
            <a:r>
              <a:rPr lang="en-US" sz="2000" dirty="0" err="1">
                <a:solidFill>
                  <a:schemeClr val="tx2"/>
                </a:solidFill>
              </a:rPr>
              <a:t>điều</a:t>
            </a:r>
            <a:r>
              <a:rPr lang="en-US" sz="2000" dirty="0">
                <a:solidFill>
                  <a:schemeClr val="tx2"/>
                </a:solidFill>
              </a:rPr>
              <a:t> </a:t>
            </a:r>
            <a:r>
              <a:rPr lang="en-US" sz="2000" dirty="0" err="1">
                <a:solidFill>
                  <a:schemeClr val="tx2"/>
                </a:solidFill>
              </a:rPr>
              <a:t>trị</a:t>
            </a:r>
            <a:r>
              <a:rPr lang="en-US" sz="2000" dirty="0">
                <a:solidFill>
                  <a:schemeClr val="tx2"/>
                </a:solidFill>
              </a:rPr>
              <a:t> </a:t>
            </a:r>
            <a:r>
              <a:rPr lang="en-US" sz="2000" dirty="0" err="1">
                <a:solidFill>
                  <a:schemeClr val="tx2"/>
                </a:solidFill>
              </a:rPr>
              <a:t>với</a:t>
            </a:r>
            <a:r>
              <a:rPr lang="en-US" sz="2000" dirty="0">
                <a:solidFill>
                  <a:schemeClr val="tx2"/>
                </a:solidFill>
              </a:rPr>
              <a:t> </a:t>
            </a:r>
            <a:r>
              <a:rPr lang="en-US" sz="2000" dirty="0" err="1">
                <a:solidFill>
                  <a:schemeClr val="tx2"/>
                </a:solidFill>
              </a:rPr>
              <a:t>nintedanib</a:t>
            </a:r>
            <a:r>
              <a:rPr lang="en-US" sz="2000" dirty="0">
                <a:solidFill>
                  <a:schemeClr val="tx2"/>
                </a:solidFill>
              </a:rPr>
              <a:t> </a:t>
            </a:r>
            <a:r>
              <a:rPr lang="en-US" sz="2000" dirty="0" err="1">
                <a:solidFill>
                  <a:schemeClr val="tx2"/>
                </a:solidFill>
              </a:rPr>
              <a:t>giúp</a:t>
            </a:r>
            <a:r>
              <a:rPr lang="en-US" sz="2000" dirty="0">
                <a:solidFill>
                  <a:schemeClr val="tx2"/>
                </a:solidFill>
              </a:rPr>
              <a:t> </a:t>
            </a:r>
            <a:r>
              <a:rPr lang="en-US" sz="2000" dirty="0" err="1">
                <a:solidFill>
                  <a:schemeClr val="tx2"/>
                </a:solidFill>
              </a:rPr>
              <a:t>giảm</a:t>
            </a:r>
            <a:r>
              <a:rPr lang="en-US" sz="2000" dirty="0">
                <a:solidFill>
                  <a:schemeClr val="tx2"/>
                </a:solidFill>
              </a:rPr>
              <a:t> </a:t>
            </a:r>
            <a:r>
              <a:rPr lang="en-US" sz="2000" dirty="0" err="1">
                <a:solidFill>
                  <a:schemeClr val="tx2"/>
                </a:solidFill>
              </a:rPr>
              <a:t>tốc</a:t>
            </a:r>
            <a:r>
              <a:rPr lang="en-US" sz="2000" dirty="0">
                <a:solidFill>
                  <a:schemeClr val="tx2"/>
                </a:solidFill>
              </a:rPr>
              <a:t> </a:t>
            </a:r>
            <a:r>
              <a:rPr lang="en-US" sz="2000" dirty="0" err="1">
                <a:solidFill>
                  <a:schemeClr val="tx2"/>
                </a:solidFill>
              </a:rPr>
              <a:t>độ</a:t>
            </a:r>
            <a:r>
              <a:rPr lang="en-US" sz="2000" dirty="0">
                <a:solidFill>
                  <a:schemeClr val="tx2"/>
                </a:solidFill>
              </a:rPr>
              <a:t> </a:t>
            </a:r>
            <a:r>
              <a:rPr lang="en-US" sz="2000" dirty="0" err="1">
                <a:solidFill>
                  <a:schemeClr val="tx2"/>
                </a:solidFill>
              </a:rPr>
              <a:t>suy</a:t>
            </a:r>
            <a:r>
              <a:rPr lang="en-US" sz="2000" dirty="0">
                <a:solidFill>
                  <a:schemeClr val="tx2"/>
                </a:solidFill>
              </a:rPr>
              <a:t> </a:t>
            </a:r>
            <a:r>
              <a:rPr lang="en-US" sz="2000" dirty="0" err="1">
                <a:solidFill>
                  <a:schemeClr val="tx2"/>
                </a:solidFill>
              </a:rPr>
              <a:t>giảm</a:t>
            </a:r>
            <a:r>
              <a:rPr lang="en-US" sz="2000" dirty="0">
                <a:solidFill>
                  <a:schemeClr val="tx2"/>
                </a:solidFill>
              </a:rPr>
              <a:t> FVC </a:t>
            </a:r>
            <a:r>
              <a:rPr lang="en-US" sz="2000" dirty="0" err="1">
                <a:solidFill>
                  <a:schemeClr val="tx2"/>
                </a:solidFill>
              </a:rPr>
              <a:t>đồng</a:t>
            </a:r>
            <a:r>
              <a:rPr lang="en-US" sz="2000" dirty="0">
                <a:solidFill>
                  <a:schemeClr val="tx2"/>
                </a:solidFill>
              </a:rPr>
              <a:t> </a:t>
            </a:r>
            <a:r>
              <a:rPr lang="en-US" sz="2000" dirty="0" err="1">
                <a:solidFill>
                  <a:schemeClr val="tx2"/>
                </a:solidFill>
              </a:rPr>
              <a:t>thời</a:t>
            </a:r>
            <a:r>
              <a:rPr lang="en-US" sz="2000" dirty="0">
                <a:solidFill>
                  <a:schemeClr val="tx2"/>
                </a:solidFill>
              </a:rPr>
              <a:t> </a:t>
            </a:r>
            <a:r>
              <a:rPr lang="en-US" sz="2000" dirty="0" err="1">
                <a:solidFill>
                  <a:schemeClr val="tx2"/>
                </a:solidFill>
              </a:rPr>
              <a:t>cải</a:t>
            </a:r>
            <a:r>
              <a:rPr lang="en-US" sz="2000" dirty="0">
                <a:solidFill>
                  <a:schemeClr val="tx2"/>
                </a:solidFill>
              </a:rPr>
              <a:t> </a:t>
            </a:r>
            <a:r>
              <a:rPr lang="en-US" sz="2000" dirty="0" err="1">
                <a:solidFill>
                  <a:schemeClr val="tx2"/>
                </a:solidFill>
              </a:rPr>
              <a:t>thiện</a:t>
            </a:r>
            <a:r>
              <a:rPr lang="en-US" sz="2000" dirty="0">
                <a:solidFill>
                  <a:schemeClr val="tx2"/>
                </a:solidFill>
              </a:rPr>
              <a:t> </a:t>
            </a:r>
            <a:r>
              <a:rPr lang="en-US" sz="2000" dirty="0" err="1">
                <a:solidFill>
                  <a:schemeClr val="tx2"/>
                </a:solidFill>
              </a:rPr>
              <a:t>tình</a:t>
            </a:r>
            <a:r>
              <a:rPr lang="en-US" sz="2000" dirty="0">
                <a:solidFill>
                  <a:schemeClr val="tx2"/>
                </a:solidFill>
              </a:rPr>
              <a:t> </a:t>
            </a:r>
            <a:r>
              <a:rPr lang="en-US" sz="2000" dirty="0" err="1">
                <a:solidFill>
                  <a:schemeClr val="tx2"/>
                </a:solidFill>
              </a:rPr>
              <a:t>trạng</a:t>
            </a:r>
            <a:r>
              <a:rPr lang="en-US" sz="2000" dirty="0">
                <a:solidFill>
                  <a:schemeClr val="tx2"/>
                </a:solidFill>
              </a:rPr>
              <a:t> </a:t>
            </a:r>
            <a:r>
              <a:rPr lang="en-US" sz="2000" dirty="0" err="1">
                <a:solidFill>
                  <a:schemeClr val="tx2"/>
                </a:solidFill>
              </a:rPr>
              <a:t>khó</a:t>
            </a:r>
            <a:r>
              <a:rPr lang="en-US" sz="2000" dirty="0">
                <a:solidFill>
                  <a:schemeClr val="tx2"/>
                </a:solidFill>
              </a:rPr>
              <a:t> </a:t>
            </a:r>
            <a:r>
              <a:rPr lang="en-US" sz="2000" dirty="0" err="1">
                <a:solidFill>
                  <a:schemeClr val="tx2"/>
                </a:solidFill>
              </a:rPr>
              <a:t>thở</a:t>
            </a:r>
            <a:r>
              <a:rPr lang="en-US" sz="2000" dirty="0">
                <a:solidFill>
                  <a:schemeClr val="tx2"/>
                </a:solidFill>
              </a:rPr>
              <a:t> ở </a:t>
            </a:r>
            <a:r>
              <a:rPr lang="en-US" sz="2000" dirty="0" err="1">
                <a:solidFill>
                  <a:schemeClr val="tx2"/>
                </a:solidFill>
              </a:rPr>
              <a:t>bệnh</a:t>
            </a:r>
            <a:r>
              <a:rPr lang="en-US" sz="2000" dirty="0">
                <a:solidFill>
                  <a:schemeClr val="tx2"/>
                </a:solidFill>
              </a:rPr>
              <a:t> </a:t>
            </a:r>
            <a:r>
              <a:rPr lang="en-US" sz="2000" dirty="0" err="1">
                <a:solidFill>
                  <a:schemeClr val="tx2"/>
                </a:solidFill>
              </a:rPr>
              <a:t>nhân</a:t>
            </a:r>
            <a:r>
              <a:rPr lang="en-US" sz="2000" dirty="0">
                <a:solidFill>
                  <a:schemeClr val="tx2"/>
                </a:solidFill>
              </a:rPr>
              <a:t> IPF </a:t>
            </a:r>
            <a:r>
              <a:rPr lang="en-US" sz="2000" dirty="0" err="1">
                <a:solidFill>
                  <a:schemeClr val="tx2"/>
                </a:solidFill>
              </a:rPr>
              <a:t>đánh</a:t>
            </a:r>
            <a:r>
              <a:rPr lang="en-US" sz="2000" dirty="0">
                <a:solidFill>
                  <a:schemeClr val="tx2"/>
                </a:solidFill>
              </a:rPr>
              <a:t> </a:t>
            </a:r>
            <a:r>
              <a:rPr lang="en-US" sz="2000" dirty="0" err="1">
                <a:solidFill>
                  <a:schemeClr val="tx2"/>
                </a:solidFill>
              </a:rPr>
              <a:t>giá</a:t>
            </a:r>
            <a:r>
              <a:rPr lang="en-US" sz="2000" dirty="0">
                <a:solidFill>
                  <a:schemeClr val="tx2"/>
                </a:solidFill>
              </a:rPr>
              <a:t> qua thang </a:t>
            </a:r>
            <a:r>
              <a:rPr lang="en-US" sz="2000" dirty="0" err="1">
                <a:solidFill>
                  <a:schemeClr val="tx2"/>
                </a:solidFill>
              </a:rPr>
              <a:t>điểm</a:t>
            </a:r>
            <a:r>
              <a:rPr lang="en-US" sz="2000" dirty="0">
                <a:solidFill>
                  <a:schemeClr val="tx2"/>
                </a:solidFill>
              </a:rPr>
              <a:t> </a:t>
            </a:r>
            <a:r>
              <a:rPr lang="en-US" sz="2000" dirty="0" err="1">
                <a:solidFill>
                  <a:schemeClr val="tx2"/>
                </a:solidFill>
              </a:rPr>
              <a:t>mMRC</a:t>
            </a:r>
            <a:r>
              <a:rPr lang="en-US" sz="2000" dirty="0">
                <a:solidFill>
                  <a:schemeClr val="tx2"/>
                </a:solidFill>
              </a:rPr>
              <a:t> hay CAT.</a:t>
            </a:r>
          </a:p>
        </p:txBody>
      </p:sp>
    </p:spTree>
    <p:extLst>
      <p:ext uri="{BB962C8B-B14F-4D97-AF65-F5344CB8AC3E}">
        <p14:creationId xmlns:p14="http://schemas.microsoft.com/office/powerpoint/2010/main" val="370293844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43FDE54-0979-4340-A14E-F01989E0A5E1}"/>
              </a:ext>
            </a:extLst>
          </p:cNvPr>
          <p:cNvGrpSpPr/>
          <p:nvPr/>
        </p:nvGrpSpPr>
        <p:grpSpPr>
          <a:xfrm>
            <a:off x="395653" y="2236760"/>
            <a:ext cx="11400694" cy="3565868"/>
            <a:chOff x="444890" y="2110151"/>
            <a:chExt cx="11400694" cy="3565868"/>
          </a:xfrm>
        </p:grpSpPr>
        <p:pic>
          <p:nvPicPr>
            <p:cNvPr id="5" name="Picture 4">
              <a:extLst>
                <a:ext uri="{FF2B5EF4-FFF2-40B4-BE49-F238E27FC236}">
                  <a16:creationId xmlns:a16="http://schemas.microsoft.com/office/drawing/2014/main" id="{28FF7598-FB4C-4E73-BB4F-33C834F54AA2}"/>
                </a:ext>
              </a:extLst>
            </p:cNvPr>
            <p:cNvPicPr>
              <a:picLocks noChangeAspect="1"/>
            </p:cNvPicPr>
            <p:nvPr/>
          </p:nvPicPr>
          <p:blipFill>
            <a:blip r:embed="rId2"/>
            <a:stretch>
              <a:fillRect/>
            </a:stretch>
          </p:blipFill>
          <p:spPr>
            <a:xfrm>
              <a:off x="444890" y="2110151"/>
              <a:ext cx="7503824" cy="3565867"/>
            </a:xfrm>
            <a:prstGeom prst="rect">
              <a:avLst/>
            </a:prstGeom>
          </p:spPr>
        </p:pic>
        <p:pic>
          <p:nvPicPr>
            <p:cNvPr id="7" name="Picture 6">
              <a:extLst>
                <a:ext uri="{FF2B5EF4-FFF2-40B4-BE49-F238E27FC236}">
                  <a16:creationId xmlns:a16="http://schemas.microsoft.com/office/drawing/2014/main" id="{B2E311C5-EAD4-423A-A073-57FF32062E19}"/>
                </a:ext>
              </a:extLst>
            </p:cNvPr>
            <p:cNvPicPr>
              <a:picLocks noChangeAspect="1"/>
            </p:cNvPicPr>
            <p:nvPr/>
          </p:nvPicPr>
          <p:blipFill>
            <a:blip r:embed="rId3"/>
            <a:stretch>
              <a:fillRect/>
            </a:stretch>
          </p:blipFill>
          <p:spPr>
            <a:xfrm>
              <a:off x="8159440" y="2110152"/>
              <a:ext cx="3686144" cy="3565867"/>
            </a:xfrm>
            <a:prstGeom prst="rect">
              <a:avLst/>
            </a:prstGeom>
          </p:spPr>
        </p:pic>
      </p:grpSp>
      <p:sp>
        <p:nvSpPr>
          <p:cNvPr id="9" name="TextBox 8">
            <a:extLst>
              <a:ext uri="{FF2B5EF4-FFF2-40B4-BE49-F238E27FC236}">
                <a16:creationId xmlns:a16="http://schemas.microsoft.com/office/drawing/2014/main" id="{AD583DBA-0508-4D10-8293-20F364469C0A}"/>
              </a:ext>
            </a:extLst>
          </p:cNvPr>
          <p:cNvSpPr txBox="1"/>
          <p:nvPr/>
        </p:nvSpPr>
        <p:spPr>
          <a:xfrm>
            <a:off x="1030458" y="1632575"/>
            <a:ext cx="184286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UIP</a:t>
            </a:r>
          </a:p>
        </p:txBody>
      </p:sp>
      <p:sp>
        <p:nvSpPr>
          <p:cNvPr id="10" name="TextBox 9">
            <a:extLst>
              <a:ext uri="{FF2B5EF4-FFF2-40B4-BE49-F238E27FC236}">
                <a16:creationId xmlns:a16="http://schemas.microsoft.com/office/drawing/2014/main" id="{E291E65D-FFA0-4322-8919-D44970DD6D29}"/>
              </a:ext>
            </a:extLst>
          </p:cNvPr>
          <p:cNvSpPr txBox="1"/>
          <p:nvPr/>
        </p:nvSpPr>
        <p:spPr>
          <a:xfrm>
            <a:off x="5224975" y="1661216"/>
            <a:ext cx="184286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Có thể UIP</a:t>
            </a:r>
          </a:p>
        </p:txBody>
      </p:sp>
      <p:sp>
        <p:nvSpPr>
          <p:cNvPr id="11" name="TextBox 10">
            <a:extLst>
              <a:ext uri="{FF2B5EF4-FFF2-40B4-BE49-F238E27FC236}">
                <a16:creationId xmlns:a16="http://schemas.microsoft.com/office/drawing/2014/main" id="{8F582F87-E059-4E9E-A8EB-18402C7466EF}"/>
              </a:ext>
            </a:extLst>
          </p:cNvPr>
          <p:cNvSpPr txBox="1"/>
          <p:nvPr/>
        </p:nvSpPr>
        <p:spPr>
          <a:xfrm>
            <a:off x="8786447" y="1631347"/>
            <a:ext cx="23750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Không xác định UIP</a:t>
            </a:r>
          </a:p>
        </p:txBody>
      </p:sp>
      <p:sp>
        <p:nvSpPr>
          <p:cNvPr id="12" name="Title 1">
            <a:extLst>
              <a:ext uri="{FF2B5EF4-FFF2-40B4-BE49-F238E27FC236}">
                <a16:creationId xmlns:a16="http://schemas.microsoft.com/office/drawing/2014/main" id="{E6D0777F-1F2B-4D15-81FB-44143E64A6A3}"/>
              </a:ext>
            </a:extLst>
          </p:cNvPr>
          <p:cNvSpPr>
            <a:spLocks noGrp="1"/>
          </p:cNvSpPr>
          <p:nvPr>
            <p:ph type="title"/>
          </p:nvPr>
        </p:nvSpPr>
        <p:spPr>
          <a:xfrm>
            <a:off x="645942" y="0"/>
            <a:ext cx="10515600" cy="1083847"/>
          </a:xfrm>
        </p:spPr>
        <p:txBody>
          <a:bodyPr>
            <a:normAutofit/>
          </a:bodyPr>
          <a:lstStyle/>
          <a:p>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ảnh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endParaRPr lang="vi-VN" sz="3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451ADC4-03A7-4E56-BFF8-D4E8E56FB24F}"/>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60876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4506A-3A0F-4081-8BBF-875A7866405D}"/>
              </a:ext>
            </a:extLst>
          </p:cNvPr>
          <p:cNvSpPr>
            <a:spLocks noGrp="1"/>
          </p:cNvSpPr>
          <p:nvPr>
            <p:ph type="title"/>
          </p:nvPr>
        </p:nvSpPr>
        <p:spPr>
          <a:xfrm>
            <a:off x="838200" y="193069"/>
            <a:ext cx="10515600" cy="774358"/>
          </a:xfrm>
        </p:spPr>
        <p:txBody>
          <a:bodyPr>
            <a:normAutofit/>
          </a:bodyPr>
          <a:lstStyle/>
          <a:p>
            <a:r>
              <a:rPr lang="vi-VN" sz="3600" u="none" strike="noStrike" baseline="0" dirty="0">
                <a:latin typeface="+mn-lt"/>
              </a:rPr>
              <a:t>Tiêu chuẩn chẩn đoán IPF</a:t>
            </a:r>
            <a:endParaRPr lang="vi-VN" sz="3600" dirty="0">
              <a:latin typeface="+mn-lt"/>
            </a:endParaRPr>
          </a:p>
        </p:txBody>
      </p:sp>
      <p:sp>
        <p:nvSpPr>
          <p:cNvPr id="3" name="Content Placeholder 2">
            <a:extLst>
              <a:ext uri="{FF2B5EF4-FFF2-40B4-BE49-F238E27FC236}">
                <a16:creationId xmlns:a16="http://schemas.microsoft.com/office/drawing/2014/main" id="{08BE6201-B3C6-48C1-9C51-C724BF147003}"/>
              </a:ext>
            </a:extLst>
          </p:cNvPr>
          <p:cNvSpPr>
            <a:spLocks noGrp="1"/>
          </p:cNvSpPr>
          <p:nvPr>
            <p:ph idx="1"/>
          </p:nvPr>
        </p:nvSpPr>
        <p:spPr>
          <a:xfrm>
            <a:off x="838200" y="1139484"/>
            <a:ext cx="10515600" cy="4351338"/>
          </a:xfrm>
        </p:spPr>
        <p:txBody>
          <a:bodyPr>
            <a:normAutofit/>
          </a:bodyPr>
          <a:lstStyle/>
          <a:p>
            <a:pPr algn="l">
              <a:buFont typeface="Wingdings" panose="05000000000000000000" pitchFamily="2" charset="2"/>
              <a:buChar char="§"/>
            </a:pPr>
            <a:r>
              <a:rPr lang="vi-VN" sz="2000" b="1" i="0" u="none" strike="noStrike" baseline="0" dirty="0"/>
              <a:t>Loại trừ </a:t>
            </a:r>
            <a:r>
              <a:rPr lang="vi-VN" sz="2000" b="0" i="0" u="none" strike="noStrike" baseline="0" dirty="0"/>
              <a:t>các nguyên nhân đã biết khác của ILD (ví dụ: tính chất gia đình, phơi nhiễm nghề nghiệp, môi trường, thuốc, hóa xạ trị, bệnh hệ thống…), </a:t>
            </a:r>
            <a:r>
              <a:rPr lang="vi-VN" sz="2000" b="1" i="0" u="none" strike="noStrike" baseline="0" dirty="0"/>
              <a:t>VÀ</a:t>
            </a:r>
          </a:p>
          <a:p>
            <a:pPr algn="l">
              <a:buFont typeface="Wingdings" panose="05000000000000000000" pitchFamily="2" charset="2"/>
              <a:buChar char="§"/>
            </a:pPr>
            <a:r>
              <a:rPr lang="vi-VN" sz="2000" b="0" i="0" u="none" strike="noStrike" baseline="0" dirty="0"/>
              <a:t>Có hình thái tổn thương </a:t>
            </a:r>
            <a:r>
              <a:rPr lang="vi-VN" sz="2000" b="1" i="0" u="none" strike="noStrike" baseline="0" dirty="0"/>
              <a:t>UIP trên HRCT HOẶC</a:t>
            </a:r>
          </a:p>
          <a:p>
            <a:pPr algn="l">
              <a:buFont typeface="Wingdings" panose="05000000000000000000" pitchFamily="2" charset="2"/>
              <a:buChar char="§"/>
            </a:pPr>
            <a:r>
              <a:rPr lang="vi-VN" sz="2000" b="0" i="0" u="none" strike="noStrike" baseline="0" dirty="0"/>
              <a:t>Sự kết hợp hình thái UIP trên HRCT và mô bệnh học nếu có sinh thiết phổi</a:t>
            </a:r>
            <a:endParaRPr lang="vi-VN" sz="3200" dirty="0"/>
          </a:p>
        </p:txBody>
      </p:sp>
      <p:pic>
        <p:nvPicPr>
          <p:cNvPr id="5" name="Picture 4">
            <a:extLst>
              <a:ext uri="{FF2B5EF4-FFF2-40B4-BE49-F238E27FC236}">
                <a16:creationId xmlns:a16="http://schemas.microsoft.com/office/drawing/2014/main" id="{20C853DA-432F-455E-AFC1-1D8AB5C4F011}"/>
              </a:ext>
            </a:extLst>
          </p:cNvPr>
          <p:cNvPicPr>
            <a:picLocks noChangeAspect="1"/>
          </p:cNvPicPr>
          <p:nvPr/>
        </p:nvPicPr>
        <p:blipFill>
          <a:blip r:embed="rId2"/>
          <a:stretch>
            <a:fillRect/>
          </a:stretch>
        </p:blipFill>
        <p:spPr>
          <a:xfrm>
            <a:off x="2525700" y="2772630"/>
            <a:ext cx="7140599" cy="3720244"/>
          </a:xfrm>
          <a:prstGeom prst="rect">
            <a:avLst/>
          </a:prstGeom>
        </p:spPr>
      </p:pic>
      <p:sp>
        <p:nvSpPr>
          <p:cNvPr id="6" name="TextBox 5">
            <a:extLst>
              <a:ext uri="{FF2B5EF4-FFF2-40B4-BE49-F238E27FC236}">
                <a16:creationId xmlns:a16="http://schemas.microsoft.com/office/drawing/2014/main" id="{A9EF952C-AF47-4856-AC5A-AE5983201D0A}"/>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6690564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0129E-89FE-4CB4-9DC3-3B3C946115A3}"/>
              </a:ext>
            </a:extLst>
          </p:cNvPr>
          <p:cNvSpPr>
            <a:spLocks noGrp="1"/>
          </p:cNvSpPr>
          <p:nvPr>
            <p:ph type="title"/>
          </p:nvPr>
        </p:nvSpPr>
        <p:spPr>
          <a:xfrm>
            <a:off x="838200" y="365125"/>
            <a:ext cx="10515600" cy="816561"/>
          </a:xfrm>
        </p:spPr>
        <p:txBody>
          <a:bodyPr>
            <a:normAutofit/>
          </a:bodyPr>
          <a:lstStyle/>
          <a:p>
            <a:r>
              <a:rPr lang="vi-VN" sz="3600" dirty="0">
                <a:latin typeface="+mn-lt"/>
              </a:rPr>
              <a:t>Điều trị IPF</a:t>
            </a:r>
          </a:p>
        </p:txBody>
      </p:sp>
      <p:sp>
        <p:nvSpPr>
          <p:cNvPr id="3" name="Content Placeholder 2">
            <a:extLst>
              <a:ext uri="{FF2B5EF4-FFF2-40B4-BE49-F238E27FC236}">
                <a16:creationId xmlns:a16="http://schemas.microsoft.com/office/drawing/2014/main" id="{7609BCF0-D4F2-4FCA-A73C-88DF9EA7BA5B}"/>
              </a:ext>
            </a:extLst>
          </p:cNvPr>
          <p:cNvSpPr>
            <a:spLocks noGrp="1"/>
          </p:cNvSpPr>
          <p:nvPr>
            <p:ph idx="1"/>
          </p:nvPr>
        </p:nvSpPr>
        <p:spPr>
          <a:xfrm>
            <a:off x="838200" y="1600541"/>
            <a:ext cx="10515600" cy="4892334"/>
          </a:xfrm>
        </p:spPr>
        <p:txBody>
          <a:bodyPr>
            <a:normAutofit/>
          </a:bodyPr>
          <a:lstStyle/>
          <a:p>
            <a:pPr algn="l">
              <a:lnSpc>
                <a:spcPct val="100000"/>
              </a:lnSpc>
              <a:buFont typeface="Wingdings" panose="05000000000000000000" pitchFamily="2" charset="2"/>
              <a:buChar char="§"/>
            </a:pPr>
            <a:r>
              <a:rPr lang="vi-VN" sz="2400" b="1" i="0" u="none" strike="noStrike" baseline="0" dirty="0">
                <a:solidFill>
                  <a:srgbClr val="FF0000"/>
                </a:solidFill>
              </a:rPr>
              <a:t>Điều trị chống xơ</a:t>
            </a:r>
          </a:p>
          <a:p>
            <a:pPr algn="l">
              <a:lnSpc>
                <a:spcPct val="100000"/>
              </a:lnSpc>
              <a:buFont typeface="Wingdings" panose="05000000000000000000" pitchFamily="2" charset="2"/>
              <a:buChar char="§"/>
            </a:pPr>
            <a:r>
              <a:rPr lang="vi-VN" sz="2400" b="0" i="0" u="none" strike="noStrike" baseline="0" dirty="0"/>
              <a:t>Điều trị triệu chứng</a:t>
            </a:r>
          </a:p>
          <a:p>
            <a:pPr algn="l">
              <a:lnSpc>
                <a:spcPct val="100000"/>
              </a:lnSpc>
              <a:buFont typeface="Wingdings" panose="05000000000000000000" pitchFamily="2" charset="2"/>
              <a:buChar char="§"/>
            </a:pPr>
            <a:r>
              <a:rPr lang="vi-VN" sz="2400" b="0" i="0" u="none" strike="noStrike" baseline="0" dirty="0"/>
              <a:t>Liệu pháp oxy</a:t>
            </a:r>
          </a:p>
          <a:p>
            <a:pPr algn="l">
              <a:lnSpc>
                <a:spcPct val="100000"/>
              </a:lnSpc>
              <a:buFont typeface="Wingdings" panose="05000000000000000000" pitchFamily="2" charset="2"/>
              <a:buChar char="§"/>
            </a:pPr>
            <a:r>
              <a:rPr lang="vi-VN" sz="2400" b="0" i="0" u="none" strike="noStrike" baseline="0" dirty="0"/>
              <a:t>Phục hồi chức năng hô hấp</a:t>
            </a:r>
          </a:p>
          <a:p>
            <a:pPr algn="l">
              <a:lnSpc>
                <a:spcPct val="100000"/>
              </a:lnSpc>
              <a:buFont typeface="Wingdings" panose="05000000000000000000" pitchFamily="2" charset="2"/>
              <a:buChar char="§"/>
            </a:pPr>
            <a:r>
              <a:rPr lang="vi-VN" sz="2400" b="0" i="0" u="none" strike="noStrike" baseline="0" dirty="0"/>
              <a:t>Tiêm phòng</a:t>
            </a:r>
          </a:p>
          <a:p>
            <a:pPr algn="l">
              <a:lnSpc>
                <a:spcPct val="100000"/>
              </a:lnSpc>
              <a:buFont typeface="Wingdings" panose="05000000000000000000" pitchFamily="2" charset="2"/>
              <a:buChar char="§"/>
            </a:pPr>
            <a:r>
              <a:rPr lang="vi-VN" sz="2400" b="0" i="0" u="none" strike="noStrike" baseline="0" dirty="0"/>
              <a:t>Chăm sóc giảm nhẹ</a:t>
            </a:r>
          </a:p>
          <a:p>
            <a:pPr algn="l">
              <a:lnSpc>
                <a:spcPct val="100000"/>
              </a:lnSpc>
              <a:buFont typeface="Wingdings" panose="05000000000000000000" pitchFamily="2" charset="2"/>
              <a:buChar char="§"/>
            </a:pPr>
            <a:r>
              <a:rPr lang="vi-VN" sz="2400" b="0" i="0" u="none" strike="noStrike" baseline="0" dirty="0"/>
              <a:t>Điều trị bệnh đồng mắc</a:t>
            </a:r>
          </a:p>
          <a:p>
            <a:pPr algn="l">
              <a:lnSpc>
                <a:spcPct val="100000"/>
              </a:lnSpc>
              <a:buFont typeface="Wingdings" panose="05000000000000000000" pitchFamily="2" charset="2"/>
              <a:buChar char="§"/>
            </a:pPr>
            <a:r>
              <a:rPr lang="vi-VN" sz="2400" b="0" i="0" u="none" strike="noStrike" baseline="0" dirty="0"/>
              <a:t>Giáo dục sức khỏe</a:t>
            </a:r>
          </a:p>
          <a:p>
            <a:pPr algn="l">
              <a:lnSpc>
                <a:spcPct val="100000"/>
              </a:lnSpc>
              <a:buFont typeface="Wingdings" panose="05000000000000000000" pitchFamily="2" charset="2"/>
              <a:buChar char="§"/>
            </a:pPr>
            <a:r>
              <a:rPr lang="vi-VN" sz="2400" b="0" i="0" u="none" strike="noStrike" baseline="0" dirty="0"/>
              <a:t>Ghép phổi</a:t>
            </a:r>
            <a:endParaRPr lang="vi-VN" sz="3600" dirty="0"/>
          </a:p>
        </p:txBody>
      </p:sp>
      <p:sp>
        <p:nvSpPr>
          <p:cNvPr id="4" name="TextBox 3">
            <a:extLst>
              <a:ext uri="{FF2B5EF4-FFF2-40B4-BE49-F238E27FC236}">
                <a16:creationId xmlns:a16="http://schemas.microsoft.com/office/drawing/2014/main" id="{03D4DCB9-25AE-422E-8AD0-F2572FA8D449}"/>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36038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814D3-66D0-4751-8814-77247956520B}"/>
              </a:ext>
            </a:extLst>
          </p:cNvPr>
          <p:cNvSpPr>
            <a:spLocks noGrp="1"/>
          </p:cNvSpPr>
          <p:nvPr>
            <p:ph idx="1"/>
          </p:nvPr>
        </p:nvSpPr>
        <p:spPr>
          <a:xfrm>
            <a:off x="838200" y="1600542"/>
            <a:ext cx="10219006" cy="4351338"/>
          </a:xfrm>
        </p:spPr>
        <p:txBody>
          <a:bodyPr>
            <a:normAutofit fontScale="92500"/>
          </a:bodyPr>
          <a:lstStyle/>
          <a:p>
            <a:pPr algn="just">
              <a:lnSpc>
                <a:spcPct val="100000"/>
              </a:lnSpc>
              <a:buFont typeface="Wingdings" panose="05000000000000000000" pitchFamily="2" charset="2"/>
              <a:buChar char="§"/>
            </a:pPr>
            <a:r>
              <a:rPr lang="vi-VN" sz="2400" b="0" i="0" u="none" strike="noStrike" baseline="0" dirty="0"/>
              <a:t>Thuốc kháng xơ (nintedanib và pirfenidone</a:t>
            </a:r>
            <a:r>
              <a:rPr lang="en-US" sz="2400" b="0" i="0" u="none" strike="noStrike" baseline="0" dirty="0"/>
              <a:t>*</a:t>
            </a:r>
            <a:r>
              <a:rPr lang="vi-VN" sz="2400" b="0" i="0" u="none" strike="noStrike" baseline="0" dirty="0"/>
              <a:t>) được khuyến cáo trong điều trị IPF</a:t>
            </a:r>
          </a:p>
          <a:p>
            <a:pPr algn="just">
              <a:lnSpc>
                <a:spcPct val="100000"/>
              </a:lnSpc>
              <a:buFont typeface="Wingdings" panose="05000000000000000000" pitchFamily="2" charset="2"/>
              <a:buChar char="§"/>
            </a:pPr>
            <a:r>
              <a:rPr lang="vi-VN" sz="2400" b="0" i="0" u="none" strike="noStrike" baseline="0" dirty="0"/>
              <a:t>Thuốc kháng acid: 90% số BN IPF có trào ngược dạ dày thực quản, đó là yếu tố nguy cơ làm nặng lên tình trạng bệnh. Khuyến cáo sử dụng thuốc ức chế bơm proton hoặc thuốc kháng thụ thể histamin H2 trong điều trị IPF để làm giảm nguy cơ làm nặng thêm tình trạng tổn thương phổi </a:t>
            </a:r>
          </a:p>
          <a:p>
            <a:pPr algn="just">
              <a:lnSpc>
                <a:spcPct val="100000"/>
              </a:lnSpc>
              <a:buFont typeface="Wingdings" panose="05000000000000000000" pitchFamily="2" charset="2"/>
              <a:buChar char="§"/>
            </a:pPr>
            <a:r>
              <a:rPr lang="vi-VN" sz="2400" b="0" i="0" u="none" strike="noStrike" baseline="0" dirty="0"/>
              <a:t>N-acetyl cystein </a:t>
            </a:r>
            <a:r>
              <a:rPr lang="vi-VN" sz="2400" b="1" i="0" u="none" strike="noStrike" baseline="0" dirty="0"/>
              <a:t>KHÔNG </a:t>
            </a:r>
            <a:r>
              <a:rPr lang="vi-VN" sz="2400" b="0" i="0" u="none" strike="noStrike" baseline="0" dirty="0"/>
              <a:t>được khuyến cáo đơn trị liệu trong IPF</a:t>
            </a:r>
          </a:p>
          <a:p>
            <a:pPr algn="just">
              <a:lnSpc>
                <a:spcPct val="100000"/>
              </a:lnSpc>
              <a:buFont typeface="Wingdings" panose="05000000000000000000" pitchFamily="2" charset="2"/>
              <a:buChar char="§"/>
            </a:pPr>
            <a:r>
              <a:rPr lang="vi-VN" sz="2400" b="0" i="0" u="none" strike="noStrike" baseline="0" dirty="0"/>
              <a:t>Các thuốc ức chế miễn dịch và corticosteroid </a:t>
            </a:r>
            <a:r>
              <a:rPr lang="vi-VN" sz="2400" b="1" i="0" u="none" strike="noStrike" baseline="0" dirty="0"/>
              <a:t>KHÔNG </a:t>
            </a:r>
            <a:r>
              <a:rPr lang="vi-VN" sz="2400" b="0" i="0" u="none" strike="noStrike" baseline="0" dirty="0"/>
              <a:t>được khuyến cáo trong điều trị IPF</a:t>
            </a:r>
          </a:p>
          <a:p>
            <a:pPr algn="just">
              <a:lnSpc>
                <a:spcPct val="100000"/>
              </a:lnSpc>
              <a:buFont typeface="Wingdings" panose="05000000000000000000" pitchFamily="2" charset="2"/>
              <a:buChar char="§"/>
            </a:pPr>
            <a:r>
              <a:rPr lang="vi-VN" sz="2400" b="0" i="0" u="none" strike="noStrike" baseline="0" dirty="0"/>
              <a:t>Thuốc chống đông (warfarin) </a:t>
            </a:r>
            <a:r>
              <a:rPr lang="vi-VN" sz="2400" b="1" i="0" u="none" strike="noStrike" baseline="0" dirty="0"/>
              <a:t>KHÔNG </a:t>
            </a:r>
            <a:r>
              <a:rPr lang="vi-VN" sz="2400" b="0" i="0" u="none" strike="noStrike" baseline="0" dirty="0"/>
              <a:t>được khuyến cáo trong điều trị IPF</a:t>
            </a:r>
            <a:endParaRPr lang="vi-VN" sz="3600" dirty="0"/>
          </a:p>
        </p:txBody>
      </p:sp>
      <p:sp>
        <p:nvSpPr>
          <p:cNvPr id="4" name="Title 1">
            <a:extLst>
              <a:ext uri="{FF2B5EF4-FFF2-40B4-BE49-F238E27FC236}">
                <a16:creationId xmlns:a16="http://schemas.microsoft.com/office/drawing/2014/main" id="{F8FE2F9F-49D7-4599-B09D-18502E585E3B}"/>
              </a:ext>
            </a:extLst>
          </p:cNvPr>
          <p:cNvSpPr>
            <a:spLocks noGrp="1"/>
          </p:cNvSpPr>
          <p:nvPr>
            <p:ph type="title"/>
          </p:nvPr>
        </p:nvSpPr>
        <p:spPr>
          <a:xfrm>
            <a:off x="838200" y="365125"/>
            <a:ext cx="10515600" cy="816561"/>
          </a:xfrm>
        </p:spPr>
        <p:txBody>
          <a:bodyPr>
            <a:normAutofit/>
          </a:bodyPr>
          <a:lstStyle/>
          <a:p>
            <a:r>
              <a:rPr lang="vi-VN" sz="3600" dirty="0">
                <a:latin typeface="+mn-lt"/>
              </a:rPr>
              <a:t>Điều trị IPF theo VNRS</a:t>
            </a:r>
          </a:p>
        </p:txBody>
      </p:sp>
      <p:sp>
        <p:nvSpPr>
          <p:cNvPr id="2" name="TextBox 1">
            <a:extLst>
              <a:ext uri="{FF2B5EF4-FFF2-40B4-BE49-F238E27FC236}">
                <a16:creationId xmlns:a16="http://schemas.microsoft.com/office/drawing/2014/main" id="{6E51AA92-51B7-42EC-93BD-BBA95C739C08}"/>
              </a:ext>
            </a:extLst>
          </p:cNvPr>
          <p:cNvSpPr txBox="1"/>
          <p:nvPr/>
        </p:nvSpPr>
        <p:spPr>
          <a:xfrm>
            <a:off x="7779028" y="6488667"/>
            <a:ext cx="390939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*Hiện nay pirfenidone chưa được cấp phép lưu hành ở Việt Nam</a:t>
            </a:r>
          </a:p>
        </p:txBody>
      </p:sp>
      <p:sp>
        <p:nvSpPr>
          <p:cNvPr id="5" name="TextBox 4">
            <a:extLst>
              <a:ext uri="{FF2B5EF4-FFF2-40B4-BE49-F238E27FC236}">
                <a16:creationId xmlns:a16="http://schemas.microsoft.com/office/drawing/2014/main" id="{F3348E3F-C85A-4CBF-B89C-2BD65B780A25}"/>
              </a:ext>
            </a:extLst>
          </p:cNvPr>
          <p:cNvSpPr txBox="1"/>
          <p:nvPr/>
        </p:nvSpPr>
        <p:spPr>
          <a:xfrm>
            <a:off x="626571" y="6611778"/>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96324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8FE2F9F-49D7-4599-B09D-18502E585E3B}"/>
              </a:ext>
            </a:extLst>
          </p:cNvPr>
          <p:cNvSpPr>
            <a:spLocks noGrp="1"/>
          </p:cNvSpPr>
          <p:nvPr>
            <p:ph type="title"/>
          </p:nvPr>
        </p:nvSpPr>
        <p:spPr>
          <a:xfrm>
            <a:off x="838200" y="365125"/>
            <a:ext cx="10515600" cy="816561"/>
          </a:xfrm>
        </p:spPr>
        <p:txBody>
          <a:bodyPr>
            <a:normAutofit/>
          </a:bodyPr>
          <a:lstStyle/>
          <a:p>
            <a:r>
              <a:rPr lang="vi-VN" sz="3600" dirty="0">
                <a:latin typeface="+mn-lt"/>
              </a:rPr>
              <a:t>Điều trị IPF theo ATS 2022</a:t>
            </a:r>
          </a:p>
        </p:txBody>
      </p:sp>
      <p:sp>
        <p:nvSpPr>
          <p:cNvPr id="2" name="TextBox 1">
            <a:extLst>
              <a:ext uri="{FF2B5EF4-FFF2-40B4-BE49-F238E27FC236}">
                <a16:creationId xmlns:a16="http://schemas.microsoft.com/office/drawing/2014/main" id="{6E51AA92-51B7-42EC-93BD-BBA95C739C08}"/>
              </a:ext>
            </a:extLst>
          </p:cNvPr>
          <p:cNvSpPr txBox="1"/>
          <p:nvPr/>
        </p:nvSpPr>
        <p:spPr>
          <a:xfrm>
            <a:off x="8398412" y="6611779"/>
            <a:ext cx="799044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*Hiện nay pirfenidone chưa được cấp phép lưu hành ở Việt Nam</a:t>
            </a:r>
          </a:p>
        </p:txBody>
      </p:sp>
      <p:pic>
        <p:nvPicPr>
          <p:cNvPr id="8" name="Picture 7">
            <a:extLst>
              <a:ext uri="{FF2B5EF4-FFF2-40B4-BE49-F238E27FC236}">
                <a16:creationId xmlns:a16="http://schemas.microsoft.com/office/drawing/2014/main" id="{AB3E5AAE-4506-4905-89C6-319E155A18B5}"/>
              </a:ext>
            </a:extLst>
          </p:cNvPr>
          <p:cNvPicPr>
            <a:picLocks noChangeAspect="1"/>
          </p:cNvPicPr>
          <p:nvPr/>
        </p:nvPicPr>
        <p:blipFill>
          <a:blip r:embed="rId2"/>
          <a:stretch>
            <a:fillRect/>
          </a:stretch>
        </p:blipFill>
        <p:spPr>
          <a:xfrm>
            <a:off x="1594757" y="1181686"/>
            <a:ext cx="9002486" cy="5138919"/>
          </a:xfrm>
          <a:prstGeom prst="rect">
            <a:avLst/>
          </a:prstGeom>
        </p:spPr>
      </p:pic>
      <p:sp>
        <p:nvSpPr>
          <p:cNvPr id="9" name="TextBox 8">
            <a:extLst>
              <a:ext uri="{FF2B5EF4-FFF2-40B4-BE49-F238E27FC236}">
                <a16:creationId xmlns:a16="http://schemas.microsoft.com/office/drawing/2014/main" id="{4FB351B7-066A-4420-A91B-F102A14F9479}"/>
              </a:ext>
            </a:extLst>
          </p:cNvPr>
          <p:cNvSpPr txBox="1"/>
          <p:nvPr/>
        </p:nvSpPr>
        <p:spPr>
          <a:xfrm>
            <a:off x="248361" y="6611778"/>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Am J Respir Crit Care Med . 2022 May 1;205(9):e18-e47. doi: 10.1164/rccm.202202-0399ST</a:t>
            </a:r>
          </a:p>
        </p:txBody>
      </p:sp>
      <p:sp>
        <p:nvSpPr>
          <p:cNvPr id="3" name="Rectangle 2">
            <a:extLst>
              <a:ext uri="{FF2B5EF4-FFF2-40B4-BE49-F238E27FC236}">
                <a16:creationId xmlns:a16="http://schemas.microsoft.com/office/drawing/2014/main" id="{B44F5F55-E751-43CC-A9CE-CEE8B86E37BB}"/>
              </a:ext>
            </a:extLst>
          </p:cNvPr>
          <p:cNvSpPr/>
          <p:nvPr/>
        </p:nvSpPr>
        <p:spPr>
          <a:xfrm>
            <a:off x="3862316" y="2047164"/>
            <a:ext cx="1665027" cy="6960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22457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49F7-7801-48C8-ACC5-9A2D62856B5C}"/>
              </a:ext>
            </a:extLst>
          </p:cNvPr>
          <p:cNvSpPr>
            <a:spLocks noGrp="1"/>
          </p:cNvSpPr>
          <p:nvPr>
            <p:ph type="title"/>
          </p:nvPr>
        </p:nvSpPr>
        <p:spPr>
          <a:xfrm>
            <a:off x="838200" y="365125"/>
            <a:ext cx="10515600" cy="900967"/>
          </a:xfrm>
        </p:spPr>
        <p:txBody>
          <a:bodyPr>
            <a:normAutofit/>
          </a:bodyPr>
          <a:lstStyle/>
          <a:p>
            <a:r>
              <a:rPr lang="en-US" sz="3600" dirty="0" err="1">
                <a:latin typeface="+mn-lt"/>
              </a:rPr>
              <a:t>Yếu</a:t>
            </a:r>
            <a:r>
              <a:rPr lang="en-US" sz="3600" dirty="0">
                <a:latin typeface="+mn-lt"/>
              </a:rPr>
              <a:t> </a:t>
            </a:r>
            <a:r>
              <a:rPr lang="en-US" sz="3600" dirty="0" err="1">
                <a:latin typeface="+mn-lt"/>
              </a:rPr>
              <a:t>tố</a:t>
            </a:r>
            <a:r>
              <a:rPr lang="en-US" sz="3600" dirty="0">
                <a:latin typeface="+mn-lt"/>
              </a:rPr>
              <a:t> </a:t>
            </a:r>
            <a:r>
              <a:rPr lang="en-US" sz="3600" dirty="0" err="1">
                <a:latin typeface="+mn-lt"/>
              </a:rPr>
              <a:t>tiên</a:t>
            </a:r>
            <a:r>
              <a:rPr lang="en-US" sz="3600" dirty="0">
                <a:latin typeface="+mn-lt"/>
              </a:rPr>
              <a:t> </a:t>
            </a:r>
            <a:r>
              <a:rPr lang="en-US" sz="3600" dirty="0" err="1">
                <a:latin typeface="+mn-lt"/>
              </a:rPr>
              <a:t>lượng</a:t>
            </a:r>
            <a:r>
              <a:rPr lang="en-US" sz="3600" dirty="0">
                <a:latin typeface="+mn-lt"/>
              </a:rPr>
              <a:t> </a:t>
            </a:r>
            <a:r>
              <a:rPr lang="en-US" sz="3600" dirty="0" err="1">
                <a:solidFill>
                  <a:srgbClr val="FF0000"/>
                </a:solidFill>
                <a:latin typeface="+mn-lt"/>
              </a:rPr>
              <a:t>xấu</a:t>
            </a:r>
            <a:endParaRPr lang="vi-VN" sz="3600" dirty="0">
              <a:solidFill>
                <a:srgbClr val="FF0000"/>
              </a:solidFill>
              <a:latin typeface="+mn-lt"/>
            </a:endParaRPr>
          </a:p>
        </p:txBody>
      </p:sp>
      <p:sp>
        <p:nvSpPr>
          <p:cNvPr id="7" name="Content Placeholder 6">
            <a:extLst>
              <a:ext uri="{FF2B5EF4-FFF2-40B4-BE49-F238E27FC236}">
                <a16:creationId xmlns:a16="http://schemas.microsoft.com/office/drawing/2014/main" id="{0E2A8EA1-2AC1-4D5F-9C2F-F8E02987B2FA}"/>
              </a:ext>
            </a:extLst>
          </p:cNvPr>
          <p:cNvSpPr>
            <a:spLocks noGrp="1"/>
          </p:cNvSpPr>
          <p:nvPr>
            <p:ph idx="1"/>
          </p:nvPr>
        </p:nvSpPr>
        <p:spPr/>
        <p:txBody>
          <a:bodyPr/>
          <a:lstStyle/>
          <a:p>
            <a:pPr algn="l">
              <a:buFont typeface="Wingdings" panose="05000000000000000000" pitchFamily="2" charset="2"/>
              <a:buChar char="§"/>
            </a:pPr>
            <a:r>
              <a:rPr lang="en-US" b="1" dirty="0"/>
              <a:t>K</a:t>
            </a:r>
            <a:r>
              <a:rPr lang="vi-VN" b="1" i="0" u="none" strike="noStrike" baseline="0" dirty="0"/>
              <a:t>hó thở</a:t>
            </a:r>
            <a:r>
              <a:rPr lang="en-US" b="1" i="0" u="none" strike="noStrike" baseline="0" dirty="0"/>
              <a:t>: </a:t>
            </a:r>
            <a:r>
              <a:rPr lang="vi-VN" b="0" i="0" u="none" strike="noStrike" baseline="0" dirty="0"/>
              <a:t>Mức độ, tăng lên nhanh theo thời gian.</a:t>
            </a:r>
          </a:p>
          <a:p>
            <a:pPr algn="l">
              <a:buFont typeface="Wingdings" panose="05000000000000000000" pitchFamily="2" charset="2"/>
              <a:buChar char="§"/>
            </a:pPr>
            <a:r>
              <a:rPr lang="vi-VN" b="1" i="0" u="none" strike="noStrike" baseline="0" dirty="0"/>
              <a:t>FVC</a:t>
            </a:r>
            <a:r>
              <a:rPr lang="vi-VN" b="0" i="0" u="none" strike="noStrike" baseline="0" dirty="0"/>
              <a:t> giảm ≥ 10% sau 1 năm.</a:t>
            </a:r>
          </a:p>
          <a:p>
            <a:pPr algn="l">
              <a:buFont typeface="Wingdings" panose="05000000000000000000" pitchFamily="2" charset="2"/>
              <a:buChar char="§"/>
            </a:pPr>
            <a:r>
              <a:rPr lang="vi-VN" b="1" i="0" u="none" strike="noStrike" baseline="0" dirty="0"/>
              <a:t>SpO2</a:t>
            </a:r>
            <a:r>
              <a:rPr lang="vi-VN" b="0" i="0" u="none" strike="noStrike" baseline="0" dirty="0"/>
              <a:t> ≤ 88% sau test đi bộ 6 phút</a:t>
            </a:r>
            <a:endParaRPr lang="en-US" b="0" i="0" u="none" strike="noStrike" baseline="0" dirty="0"/>
          </a:p>
          <a:p>
            <a:pPr>
              <a:buFont typeface="Wingdings" panose="05000000000000000000" pitchFamily="2" charset="2"/>
              <a:buChar char="§"/>
            </a:pPr>
            <a:r>
              <a:rPr lang="vi-VN" b="1" i="0" u="none" strike="noStrike" baseline="0" dirty="0"/>
              <a:t>DLCO</a:t>
            </a:r>
            <a:r>
              <a:rPr lang="vi-VN" b="0" i="0" u="none" strike="noStrike" baseline="0" dirty="0"/>
              <a:t> &lt;40%, giảm đi ≥ 15% sau 1 năm.</a:t>
            </a:r>
          </a:p>
          <a:p>
            <a:pPr algn="l">
              <a:buFont typeface="Wingdings" panose="05000000000000000000" pitchFamily="2" charset="2"/>
              <a:buChar char="§"/>
            </a:pPr>
            <a:r>
              <a:rPr lang="vi-VN" b="1" i="0" u="none" strike="noStrike" baseline="0" dirty="0"/>
              <a:t>HRCT</a:t>
            </a:r>
            <a:r>
              <a:rPr lang="en-US" b="1" i="0" u="none" strike="noStrike" baseline="0" dirty="0"/>
              <a:t>: </a:t>
            </a:r>
            <a:r>
              <a:rPr lang="vi-VN" b="0" i="0" u="none" strike="noStrike" baseline="0" dirty="0"/>
              <a:t>Hình ảnh tổ ong lan tỏa và tăng lên theo thời gian</a:t>
            </a:r>
            <a:r>
              <a:rPr lang="vi-VN" sz="1800" b="0" i="0" u="none" strike="noStrike" baseline="0" dirty="0">
                <a:latin typeface="Times New Roman" panose="02020603050405020304" pitchFamily="18" charset="0"/>
              </a:rPr>
              <a:t>.</a:t>
            </a:r>
            <a:endParaRPr lang="vi-VN" dirty="0"/>
          </a:p>
        </p:txBody>
      </p:sp>
      <p:sp>
        <p:nvSpPr>
          <p:cNvPr id="4" name="TextBox 3">
            <a:extLst>
              <a:ext uri="{FF2B5EF4-FFF2-40B4-BE49-F238E27FC236}">
                <a16:creationId xmlns:a16="http://schemas.microsoft.com/office/drawing/2014/main" id="{388251E6-1DAD-41AF-9FC7-552F2A234CBE}"/>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504481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D61D-5E70-4C8B-B983-ABE3F1E5A376}"/>
              </a:ext>
            </a:extLst>
          </p:cNvPr>
          <p:cNvSpPr>
            <a:spLocks noGrp="1"/>
          </p:cNvSpPr>
          <p:nvPr>
            <p:ph type="title"/>
          </p:nvPr>
        </p:nvSpPr>
        <p:spPr/>
        <p:txBody>
          <a:bodyPr/>
          <a:lstStyle/>
          <a:p>
            <a:r>
              <a:rPr lang="vi-VN" dirty="0"/>
              <a:t>Nội dung</a:t>
            </a:r>
          </a:p>
        </p:txBody>
      </p:sp>
      <p:graphicFrame>
        <p:nvGraphicFramePr>
          <p:cNvPr id="4" name="Content Placeholder 3">
            <a:extLst>
              <a:ext uri="{FF2B5EF4-FFF2-40B4-BE49-F238E27FC236}">
                <a16:creationId xmlns:a16="http://schemas.microsoft.com/office/drawing/2014/main" id="{A78C0009-7C0B-4C95-9041-ECEBE777356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099747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307B28-AA2B-407E-8961-CE88B110A242}"/>
              </a:ext>
            </a:extLst>
          </p:cNvPr>
          <p:cNvSpPr>
            <a:spLocks noGrp="1"/>
          </p:cNvSpPr>
          <p:nvPr>
            <p:ph type="title"/>
          </p:nvPr>
        </p:nvSpPr>
        <p:spPr>
          <a:xfrm>
            <a:off x="838200" y="365126"/>
            <a:ext cx="10515600" cy="689952"/>
          </a:xfrm>
        </p:spPr>
        <p:txBody>
          <a:bodyPr>
            <a:normAutofit fontScale="90000"/>
          </a:bodyPr>
          <a:lstStyle/>
          <a:p>
            <a:r>
              <a:rPr lang="vi-VN" sz="4000" b="0" i="0" u="none" strike="noStrike" baseline="0" dirty="0">
                <a:latin typeface="+mn-lt"/>
              </a:rPr>
              <a:t>Bệnh phổi kẽ xơ hóa tiến triển</a:t>
            </a:r>
            <a:br>
              <a:rPr lang="vi-VN" sz="3600" b="0" i="0" u="none" strike="noStrike" baseline="0" dirty="0">
                <a:latin typeface="+mn-lt"/>
              </a:rPr>
            </a:br>
            <a:r>
              <a:rPr lang="vi-VN" sz="2400" b="1" i="0" u="none" strike="noStrike" baseline="0" dirty="0">
                <a:latin typeface="+mn-lt"/>
              </a:rPr>
              <a:t>Nguy cơ tiến triển của các loại ILD</a:t>
            </a:r>
            <a:endParaRPr lang="vi-VN" sz="2400" b="1" dirty="0">
              <a:latin typeface="+mn-lt"/>
            </a:endParaRPr>
          </a:p>
        </p:txBody>
      </p:sp>
      <p:pic>
        <p:nvPicPr>
          <p:cNvPr id="3" name="Picture 2">
            <a:extLst>
              <a:ext uri="{FF2B5EF4-FFF2-40B4-BE49-F238E27FC236}">
                <a16:creationId xmlns:a16="http://schemas.microsoft.com/office/drawing/2014/main" id="{817DE3E2-27AD-46DF-AD11-ACD24C879ACF}"/>
              </a:ext>
            </a:extLst>
          </p:cNvPr>
          <p:cNvPicPr>
            <a:picLocks noChangeAspect="1"/>
          </p:cNvPicPr>
          <p:nvPr/>
        </p:nvPicPr>
        <p:blipFill>
          <a:blip r:embed="rId2"/>
          <a:stretch>
            <a:fillRect/>
          </a:stretch>
        </p:blipFill>
        <p:spPr>
          <a:xfrm>
            <a:off x="890954" y="1203670"/>
            <a:ext cx="10410092" cy="5393908"/>
          </a:xfrm>
          <a:prstGeom prst="rect">
            <a:avLst/>
          </a:prstGeom>
        </p:spPr>
      </p:pic>
      <p:sp>
        <p:nvSpPr>
          <p:cNvPr id="8" name="TextBox 7">
            <a:extLst>
              <a:ext uri="{FF2B5EF4-FFF2-40B4-BE49-F238E27FC236}">
                <a16:creationId xmlns:a16="http://schemas.microsoft.com/office/drawing/2014/main" id="{016354D4-DF13-4EB1-81A5-B15DF6F35211}"/>
              </a:ext>
            </a:extLst>
          </p:cNvPr>
          <p:cNvSpPr txBox="1"/>
          <p:nvPr/>
        </p:nvSpPr>
        <p:spPr>
          <a:xfrm>
            <a:off x="6692704" y="6622985"/>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Am J Respir Crit Care Med . 2022 May 1;205(9):e18-e47. doi: 10.1164/rccm.202202-0399ST</a:t>
            </a:r>
          </a:p>
        </p:txBody>
      </p:sp>
    </p:spTree>
    <p:extLst>
      <p:ext uri="{BB962C8B-B14F-4D97-AF65-F5344CB8AC3E}">
        <p14:creationId xmlns:p14="http://schemas.microsoft.com/office/powerpoint/2010/main" val="245972257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2CC615-2652-4CBA-AE84-67DD418C6B5D}"/>
              </a:ext>
            </a:extLst>
          </p:cNvPr>
          <p:cNvSpPr>
            <a:spLocks noGrp="1"/>
          </p:cNvSpPr>
          <p:nvPr>
            <p:ph type="title"/>
          </p:nvPr>
        </p:nvSpPr>
        <p:spPr>
          <a:xfrm>
            <a:off x="838200" y="365126"/>
            <a:ext cx="10515600" cy="689952"/>
          </a:xfrm>
        </p:spPr>
        <p:txBody>
          <a:bodyPr>
            <a:normAutofit fontScale="90000"/>
          </a:bodyPr>
          <a:lstStyle/>
          <a:p>
            <a:r>
              <a:rPr lang="vi-VN" sz="4000" b="0" i="0" u="none" strike="noStrike" baseline="0" dirty="0">
                <a:latin typeface="+mn-lt"/>
              </a:rPr>
              <a:t>Bệnh phổi kẽ xơ hóa tiến triển</a:t>
            </a:r>
            <a:br>
              <a:rPr lang="vi-VN" sz="3600" b="0" i="0" u="none" strike="noStrike" baseline="0" dirty="0">
                <a:latin typeface="+mn-lt"/>
              </a:rPr>
            </a:br>
            <a:r>
              <a:rPr lang="vi-VN" sz="2400" b="1" dirty="0">
                <a:latin typeface="+mn-lt"/>
              </a:rPr>
              <a:t>Tiêu chuẩn</a:t>
            </a:r>
          </a:p>
        </p:txBody>
      </p:sp>
      <p:pic>
        <p:nvPicPr>
          <p:cNvPr id="7" name="Picture 6">
            <a:extLst>
              <a:ext uri="{FF2B5EF4-FFF2-40B4-BE49-F238E27FC236}">
                <a16:creationId xmlns:a16="http://schemas.microsoft.com/office/drawing/2014/main" id="{03860B32-90C3-4F33-A65F-0F5724E50B7D}"/>
              </a:ext>
            </a:extLst>
          </p:cNvPr>
          <p:cNvPicPr>
            <a:picLocks noChangeAspect="1"/>
          </p:cNvPicPr>
          <p:nvPr/>
        </p:nvPicPr>
        <p:blipFill>
          <a:blip r:embed="rId2"/>
          <a:stretch>
            <a:fillRect/>
          </a:stretch>
        </p:blipFill>
        <p:spPr>
          <a:xfrm>
            <a:off x="153853" y="1873107"/>
            <a:ext cx="5942147" cy="4103185"/>
          </a:xfrm>
          <a:prstGeom prst="rect">
            <a:avLst/>
          </a:prstGeom>
        </p:spPr>
      </p:pic>
      <p:sp>
        <p:nvSpPr>
          <p:cNvPr id="8" name="TextBox 7">
            <a:extLst>
              <a:ext uri="{FF2B5EF4-FFF2-40B4-BE49-F238E27FC236}">
                <a16:creationId xmlns:a16="http://schemas.microsoft.com/office/drawing/2014/main" id="{22723474-12D4-4763-BE8D-35CEC12AC1D1}"/>
              </a:ext>
            </a:extLst>
          </p:cNvPr>
          <p:cNvSpPr txBox="1"/>
          <p:nvPr/>
        </p:nvSpPr>
        <p:spPr>
          <a:xfrm>
            <a:off x="6096000" y="1739487"/>
            <a:ext cx="6096000" cy="43704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BN ILD được xác định có kiểu hình xơ hóa tiến triển khi thỏa </a:t>
            </a: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hai trong ba điều kiện </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sau</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Triệu chứng hô hấp xấu đi</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Chức năng hô hấp suy giảm</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FVC giảm trên 5% trong 1 năm</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DLCO giảm trên 10% trong 1 năm</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Tiển triển về mặt hình ảnh học</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Tăng thêm mức độ dãn phế quản do co kéo</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Xuất hiện kính mờ kết hợp giản phế quản do co kéo mới</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Xuất hiện tổn thương dạng lưới mới</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Tăng mức độ hoặc độ dày của các tổn thương dạng lưới</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Xuất hiện tổn thương tổ ong mới hoặc tăng thêm</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Mất thể tích thùy phổi </a:t>
            </a:r>
          </a:p>
        </p:txBody>
      </p:sp>
      <p:sp>
        <p:nvSpPr>
          <p:cNvPr id="9" name="TextBox 8">
            <a:extLst>
              <a:ext uri="{FF2B5EF4-FFF2-40B4-BE49-F238E27FC236}">
                <a16:creationId xmlns:a16="http://schemas.microsoft.com/office/drawing/2014/main" id="{973DF566-ED43-4FFE-9663-4C912EDBADA3}"/>
              </a:ext>
            </a:extLst>
          </p:cNvPr>
          <p:cNvSpPr txBox="1"/>
          <p:nvPr/>
        </p:nvSpPr>
        <p:spPr>
          <a:xfrm>
            <a:off x="6692704" y="6622985"/>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Am J Respir Crit Care Med . 2022 May 1;205(9):e18-e47. doi: 10.1164/rccm.202202-0399ST</a:t>
            </a:r>
          </a:p>
        </p:txBody>
      </p:sp>
    </p:spTree>
    <p:extLst>
      <p:ext uri="{BB962C8B-B14F-4D97-AF65-F5344CB8AC3E}">
        <p14:creationId xmlns:p14="http://schemas.microsoft.com/office/powerpoint/2010/main" val="25458586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1F10C5-8698-4F72-AA1F-A7FCF6451329}"/>
              </a:ext>
            </a:extLst>
          </p:cNvPr>
          <p:cNvSpPr>
            <a:spLocks noGrp="1"/>
          </p:cNvSpPr>
          <p:nvPr>
            <p:ph idx="1"/>
          </p:nvPr>
        </p:nvSpPr>
        <p:spPr>
          <a:xfrm>
            <a:off x="461889" y="1181689"/>
            <a:ext cx="11268221" cy="5437796"/>
          </a:xfrm>
        </p:spPr>
        <p:txBody>
          <a:bodyPr>
            <a:normAutofit/>
          </a:bodyPr>
          <a:lstStyle/>
          <a:p>
            <a:pPr algn="l">
              <a:lnSpc>
                <a:spcPct val="150000"/>
              </a:lnSpc>
              <a:buFont typeface="Wingdings" panose="05000000000000000000" pitchFamily="2" charset="2"/>
              <a:buChar char="§"/>
            </a:pPr>
            <a:r>
              <a:rPr lang="vi-VN" sz="2400" b="0" i="0" u="none" strike="noStrike" baseline="0" dirty="0"/>
              <a:t>Corticosteroid và các thuốc ức chế miễn dịch tùy thuộc bệnh phổi kẽ nền</a:t>
            </a:r>
          </a:p>
          <a:p>
            <a:pPr algn="l">
              <a:lnSpc>
                <a:spcPct val="150000"/>
              </a:lnSpc>
              <a:buFont typeface="Wingdings" panose="05000000000000000000" pitchFamily="2" charset="2"/>
              <a:buChar char="§"/>
            </a:pPr>
            <a:r>
              <a:rPr lang="vi-VN" sz="2400" b="0" i="0" u="none" strike="noStrike" baseline="0" dirty="0">
                <a:cs typeface="Calibri" panose="020F0502020204030204" pitchFamily="34" charset="0"/>
              </a:rPr>
              <a:t>Khi đã sử dụng các biện </a:t>
            </a:r>
            <a:r>
              <a:rPr lang="vi-VN" sz="2400" dirty="0">
                <a:cs typeface="Calibri" panose="020F0502020204030204" pitchFamily="34" charset="0"/>
              </a:rPr>
              <a:t>pháp điều trị bệnh phổi kẽ nhưng bệnh vẫn tiến triển </a:t>
            </a:r>
            <a:r>
              <a:rPr lang="en-US" sz="2400" dirty="0" err="1">
                <a:cs typeface="Calibri" panose="020F0502020204030204" pitchFamily="34" charset="0"/>
              </a:rPr>
              <a:t>nặng</a:t>
            </a:r>
            <a:r>
              <a:rPr lang="en-US" sz="2400" dirty="0">
                <a:cs typeface="Calibri" panose="020F0502020204030204" pitchFamily="34" charset="0"/>
              </a:rPr>
              <a:t> </a:t>
            </a:r>
            <a:r>
              <a:rPr lang="en-US" sz="2400" dirty="0" err="1">
                <a:cs typeface="Calibri" panose="020F0502020204030204" pitchFamily="34" charset="0"/>
              </a:rPr>
              <a:t>hơn</a:t>
            </a:r>
            <a:r>
              <a:rPr lang="en-US" sz="2400" dirty="0">
                <a:cs typeface="Calibri" panose="020F0502020204030204" pitchFamily="34" charset="0"/>
              </a:rPr>
              <a:t> </a:t>
            </a:r>
            <a:r>
              <a:rPr lang="en-US" sz="2400" dirty="0" err="1">
                <a:cs typeface="Calibri" panose="020F0502020204030204" pitchFamily="34" charset="0"/>
              </a:rPr>
              <a:t>như</a:t>
            </a:r>
            <a:r>
              <a:rPr lang="en-US" sz="2400" dirty="0">
                <a:cs typeface="Calibri" panose="020F0502020204030204" pitchFamily="34" charset="0"/>
              </a:rPr>
              <a:t> </a:t>
            </a:r>
            <a:r>
              <a:rPr lang="en-US" sz="2400" dirty="0" err="1">
                <a:cs typeface="Calibri" panose="020F0502020204030204" pitchFamily="34" charset="0"/>
              </a:rPr>
              <a:t>định</a:t>
            </a:r>
            <a:r>
              <a:rPr lang="en-US" sz="2400" dirty="0">
                <a:cs typeface="Calibri" panose="020F0502020204030204" pitchFamily="34" charset="0"/>
              </a:rPr>
              <a:t> </a:t>
            </a:r>
            <a:r>
              <a:rPr lang="en-US" sz="2400" dirty="0" err="1">
                <a:cs typeface="Calibri" panose="020F0502020204030204" pitchFamily="34" charset="0"/>
              </a:rPr>
              <a:t>nghĩa</a:t>
            </a:r>
            <a:r>
              <a:rPr lang="en-US" sz="2400" dirty="0">
                <a:cs typeface="Calibri" panose="020F0502020204030204" pitchFamily="34" charset="0"/>
              </a:rPr>
              <a:t> ở </a:t>
            </a:r>
            <a:r>
              <a:rPr lang="en-US" sz="2400" dirty="0" err="1">
                <a:cs typeface="Calibri" panose="020F0502020204030204" pitchFamily="34" charset="0"/>
              </a:rPr>
              <a:t>trên</a:t>
            </a:r>
            <a:r>
              <a:rPr lang="en-US" sz="2400" dirty="0">
                <a:cs typeface="Calibri" panose="020F0502020204030204" pitchFamily="34" charset="0"/>
              </a:rPr>
              <a:t> </a:t>
            </a:r>
            <a:r>
              <a:rPr lang="en-US" sz="2400" b="0" i="0" u="none" strike="noStrike" baseline="0" dirty="0">
                <a:cs typeface="Calibri" panose="020F0502020204030204" pitchFamily="34" charset="0"/>
                <a:sym typeface="Wingdings" panose="05000000000000000000" pitchFamily="2" charset="2"/>
              </a:rPr>
              <a:t> </a:t>
            </a:r>
            <a:r>
              <a:rPr lang="vi-VN" sz="2400" b="0" i="0" u="none" strike="noStrike" baseline="0" dirty="0">
                <a:cs typeface="Calibri" panose="020F0502020204030204" pitchFamily="34" charset="0"/>
              </a:rPr>
              <a:t>sử dụng </a:t>
            </a:r>
            <a:r>
              <a:rPr lang="vi-VN" sz="2400" b="1" i="0" u="none" strike="noStrike" baseline="0" dirty="0">
                <a:cs typeface="Calibri" panose="020F0502020204030204" pitchFamily="34" charset="0"/>
              </a:rPr>
              <a:t>thuốc chống xơ (nintedanib)</a:t>
            </a:r>
          </a:p>
          <a:p>
            <a:pPr lvl="1">
              <a:lnSpc>
                <a:spcPct val="150000"/>
              </a:lnSpc>
              <a:buFont typeface="Wingdings" panose="05000000000000000000" pitchFamily="2" charset="2"/>
              <a:buChar char="Ø"/>
            </a:pPr>
            <a:r>
              <a:rPr lang="vi-VN" sz="1800" b="0" i="0" u="none" strike="noStrike" baseline="0" dirty="0"/>
              <a:t>Nintedanib: là một thuốc ức chế tyrosin kinase, giúp làm chậm tốc độ suy giảm FVC, giảm tốc độ tiến triển bệnh.</a:t>
            </a:r>
          </a:p>
          <a:p>
            <a:pPr lvl="1">
              <a:lnSpc>
                <a:spcPct val="150000"/>
              </a:lnSpc>
              <a:buFont typeface="Wingdings" panose="05000000000000000000" pitchFamily="2" charset="2"/>
              <a:buChar char="Ø"/>
            </a:pPr>
            <a:r>
              <a:rPr lang="vi-VN" sz="1800" b="0" i="0" u="none" strike="noStrike" baseline="0" dirty="0"/>
              <a:t>Liều dùng: 150mg x 2 lần/ngày, uống cách nhau 12 giờ, uống trong bữa ăn, không cần chỉnh liều ở BN suy thận nhẹ hoặc trung bình, chưa có thông tin ở BN suy thận với mức lọc cầu thận &lt; 30ml/phút.</a:t>
            </a:r>
          </a:p>
          <a:p>
            <a:pPr lvl="1">
              <a:lnSpc>
                <a:spcPct val="150000"/>
              </a:lnSpc>
              <a:buFont typeface="Wingdings" panose="05000000000000000000" pitchFamily="2" charset="2"/>
              <a:buChar char="Ø"/>
            </a:pPr>
            <a:r>
              <a:rPr lang="vi-VN" sz="1800" b="0" i="0" u="none" strike="noStrike" baseline="0" dirty="0"/>
              <a:t>Chống chỉ định: phụ nữ có thai, những người dị ứng với các thành phần của thuốc trong đó có lạc, đậu nành. Thận trọng ở người suy gan, suy thận nặng.</a:t>
            </a:r>
          </a:p>
          <a:p>
            <a:pPr lvl="1">
              <a:lnSpc>
                <a:spcPct val="150000"/>
              </a:lnSpc>
              <a:buFont typeface="Wingdings" panose="05000000000000000000" pitchFamily="2" charset="2"/>
              <a:buChar char="Ø"/>
            </a:pPr>
            <a:r>
              <a:rPr lang="vi-VN" sz="1800" b="0" i="0" u="none" strike="noStrike" baseline="0" dirty="0"/>
              <a:t>Tác dụng phụ: Thường gặp tiêu chảy, buồn nôn, nôn, tăng men gan, có thể gặp giảm bạch cầu trung tính, nhiễm khuẩn, xuất huyết, hiếm gặp viêm tụy, suy gan, giảm tiểu cầu.</a:t>
            </a:r>
            <a:endParaRPr lang="vi-VN" sz="3200" dirty="0"/>
          </a:p>
        </p:txBody>
      </p:sp>
      <p:sp>
        <p:nvSpPr>
          <p:cNvPr id="4" name="Title 1">
            <a:extLst>
              <a:ext uri="{FF2B5EF4-FFF2-40B4-BE49-F238E27FC236}">
                <a16:creationId xmlns:a16="http://schemas.microsoft.com/office/drawing/2014/main" id="{709B0248-067A-410C-B077-B4C368B7577D}"/>
              </a:ext>
            </a:extLst>
          </p:cNvPr>
          <p:cNvSpPr>
            <a:spLocks noGrp="1"/>
          </p:cNvSpPr>
          <p:nvPr>
            <p:ph type="title"/>
          </p:nvPr>
        </p:nvSpPr>
        <p:spPr>
          <a:xfrm>
            <a:off x="838200" y="365126"/>
            <a:ext cx="10515600" cy="689952"/>
          </a:xfrm>
        </p:spPr>
        <p:txBody>
          <a:bodyPr>
            <a:normAutofit fontScale="90000"/>
          </a:bodyPr>
          <a:lstStyle/>
          <a:p>
            <a:r>
              <a:rPr lang="vi-VN" sz="4000" b="0" i="0" u="none" strike="noStrike" baseline="0" dirty="0">
                <a:latin typeface="+mn-lt"/>
              </a:rPr>
              <a:t>Bệnh phổi kẽ xơ hóa tiến triển </a:t>
            </a:r>
            <a:br>
              <a:rPr lang="vi-VN" sz="4000" b="0" i="0" u="none" strike="noStrike" baseline="0" dirty="0">
                <a:latin typeface="+mn-lt"/>
              </a:rPr>
            </a:br>
            <a:r>
              <a:rPr lang="en-US" sz="2700" b="1" dirty="0">
                <a:latin typeface="+mn-lt"/>
              </a:rPr>
              <a:t>N</a:t>
            </a:r>
            <a:r>
              <a:rPr lang="en-US" sz="2700" b="1" i="0" u="none" strike="noStrike" baseline="0" dirty="0">
                <a:latin typeface="+mn-lt"/>
              </a:rPr>
              <a:t>guyên </a:t>
            </a:r>
            <a:r>
              <a:rPr lang="en-US" sz="2700" b="1" i="0" u="none" strike="noStrike" baseline="0" dirty="0" err="1">
                <a:latin typeface="+mn-lt"/>
              </a:rPr>
              <a:t>tắc</a:t>
            </a:r>
            <a:r>
              <a:rPr lang="en-US" sz="2700" b="1" i="0" u="none" strike="noStrike" baseline="0" dirty="0">
                <a:latin typeface="+mn-lt"/>
              </a:rPr>
              <a:t> </a:t>
            </a:r>
            <a:r>
              <a:rPr lang="en-US" sz="2700" b="1" i="0" u="none" strike="noStrike" baseline="0" dirty="0" err="1">
                <a:latin typeface="+mn-lt"/>
              </a:rPr>
              <a:t>điều</a:t>
            </a:r>
            <a:r>
              <a:rPr lang="en-US" sz="2700" b="1" i="0" u="none" strike="noStrike" baseline="0" dirty="0">
                <a:latin typeface="+mn-lt"/>
              </a:rPr>
              <a:t> </a:t>
            </a:r>
            <a:r>
              <a:rPr lang="en-US" sz="2700" b="1" i="0" u="none" strike="noStrike" baseline="0" dirty="0" err="1">
                <a:latin typeface="+mn-lt"/>
              </a:rPr>
              <a:t>trị</a:t>
            </a:r>
            <a:r>
              <a:rPr lang="en-US" sz="2700" b="1" i="0" u="none" strike="noStrike" baseline="0" dirty="0">
                <a:latin typeface="+mn-lt"/>
              </a:rPr>
              <a:t> </a:t>
            </a:r>
            <a:endParaRPr lang="vi-VN" sz="2400" b="1" dirty="0">
              <a:latin typeface="+mn-lt"/>
            </a:endParaRPr>
          </a:p>
        </p:txBody>
      </p:sp>
      <p:sp>
        <p:nvSpPr>
          <p:cNvPr id="5" name="TextBox 4">
            <a:extLst>
              <a:ext uri="{FF2B5EF4-FFF2-40B4-BE49-F238E27FC236}">
                <a16:creationId xmlns:a16="http://schemas.microsoft.com/office/drawing/2014/main" id="{DA13DC1A-0D2C-4A4B-AC6C-26098967A86E}"/>
              </a:ext>
            </a:extLst>
          </p:cNvPr>
          <p:cNvSpPr txBox="1"/>
          <p:nvPr/>
        </p:nvSpPr>
        <p:spPr>
          <a:xfrm>
            <a:off x="6692704" y="6622985"/>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Am J Respir Crit Care Med . 2022 May 1;205(9):e18-e47. doi: 10.1164/rccm.202202-0399ST</a:t>
            </a:r>
          </a:p>
        </p:txBody>
      </p:sp>
    </p:spTree>
    <p:extLst>
      <p:ext uri="{BB962C8B-B14F-4D97-AF65-F5344CB8AC3E}">
        <p14:creationId xmlns:p14="http://schemas.microsoft.com/office/powerpoint/2010/main" val="2032509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NC 1199.187: </a:t>
            </a:r>
            <a:r>
              <a:rPr lang="en-US" dirty="0" err="1"/>
              <a:t>Điều</a:t>
            </a:r>
            <a:r>
              <a:rPr lang="en-US" dirty="0"/>
              <a:t> </a:t>
            </a:r>
            <a:r>
              <a:rPr lang="en-US" dirty="0" err="1"/>
              <a:t>trị</a:t>
            </a:r>
            <a:r>
              <a:rPr lang="en-US" dirty="0"/>
              <a:t> </a:t>
            </a:r>
            <a:r>
              <a:rPr lang="en-US" dirty="0" err="1"/>
              <a:t>với</a:t>
            </a:r>
            <a:r>
              <a:rPr lang="en-US" dirty="0"/>
              <a:t> </a:t>
            </a:r>
            <a:r>
              <a:rPr lang="en-US" dirty="0" err="1"/>
              <a:t>nintedanib</a:t>
            </a:r>
            <a:r>
              <a:rPr lang="en-US" dirty="0"/>
              <a:t> </a:t>
            </a:r>
            <a:r>
              <a:rPr lang="en-US" dirty="0" err="1"/>
              <a:t>giúp</a:t>
            </a:r>
            <a:r>
              <a:rPr lang="en-US" dirty="0"/>
              <a:t> </a:t>
            </a:r>
            <a:r>
              <a:rPr lang="en-US" dirty="0" err="1"/>
              <a:t>cải</a:t>
            </a:r>
            <a:r>
              <a:rPr lang="en-US" dirty="0"/>
              <a:t> </a:t>
            </a:r>
            <a:r>
              <a:rPr lang="en-US" dirty="0" err="1"/>
              <a:t>thiện</a:t>
            </a:r>
            <a:r>
              <a:rPr lang="en-US" dirty="0"/>
              <a:t> </a:t>
            </a:r>
            <a:r>
              <a:rPr lang="en-US" dirty="0" err="1"/>
              <a:t>kết</a:t>
            </a:r>
            <a:r>
              <a:rPr lang="en-US" dirty="0"/>
              <a:t> </a:t>
            </a:r>
            <a:r>
              <a:rPr lang="en-US" dirty="0" err="1"/>
              <a:t>quả</a:t>
            </a:r>
            <a:r>
              <a:rPr lang="en-US" dirty="0"/>
              <a:t> test </a:t>
            </a:r>
            <a:r>
              <a:rPr lang="en-US" dirty="0" err="1"/>
              <a:t>đi</a:t>
            </a:r>
            <a:r>
              <a:rPr lang="en-US" dirty="0"/>
              <a:t> </a:t>
            </a:r>
            <a:r>
              <a:rPr lang="en-US" dirty="0" err="1"/>
              <a:t>bộ</a:t>
            </a:r>
            <a:r>
              <a:rPr lang="en-US" dirty="0"/>
              <a:t> 6 </a:t>
            </a:r>
            <a:r>
              <a:rPr lang="en-US" dirty="0" err="1"/>
              <a:t>phút</a:t>
            </a:r>
            <a:r>
              <a:rPr lang="en-US" dirty="0"/>
              <a:t> (6MWT) ở BN IPF</a:t>
            </a:r>
            <a:endParaRPr lang="en-GB" dirty="0"/>
          </a:p>
        </p:txBody>
      </p:sp>
      <p:graphicFrame>
        <p:nvGraphicFramePr>
          <p:cNvPr id="5" name="Content Placeholder 4"/>
          <p:cNvGraphicFramePr>
            <a:graphicFrameLocks noGrp="1"/>
          </p:cNvGraphicFramePr>
          <p:nvPr>
            <p:ph sz="quarter" idx="10"/>
          </p:nvPr>
        </p:nvGraphicFramePr>
        <p:xfrm>
          <a:off x="1052472" y="1686985"/>
          <a:ext cx="10529928" cy="443864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1349864" y="3521243"/>
            <a:ext cx="4154775" cy="666977"/>
          </a:xfrm>
          <a:prstGeom prst="rect">
            <a:avLst/>
          </a:prstGeom>
          <a:noFill/>
        </p:spPr>
        <p:txBody>
          <a:bodyPr wrap="square" rtlCol="0">
            <a:spAutoFit/>
          </a:bodyPr>
          <a:lstStyle/>
          <a:p>
            <a:pPr algn="ctr" defTabSz="1219170" fontAlgn="base">
              <a:spcBef>
                <a:spcPct val="0"/>
              </a:spcBef>
              <a:spcAft>
                <a:spcPct val="0"/>
              </a:spcAft>
            </a:pPr>
            <a:r>
              <a:rPr lang="en-GB" sz="1867" dirty="0">
                <a:solidFill>
                  <a:prstClr val="black"/>
                </a:solidFill>
                <a:latin typeface="Arial" pitchFamily="34" charset="0"/>
                <a:ea typeface="ＭＳ Ｐゴシック" pitchFamily="34" charset="-128"/>
              </a:rPr>
              <a:t>Adjusted mean (SE) change from </a:t>
            </a:r>
            <a:br>
              <a:rPr lang="en-GB" sz="1867" dirty="0">
                <a:solidFill>
                  <a:prstClr val="black"/>
                </a:solidFill>
                <a:latin typeface="Arial" pitchFamily="34" charset="0"/>
                <a:ea typeface="ＭＳ Ｐゴシック" pitchFamily="34" charset="-128"/>
              </a:rPr>
            </a:br>
            <a:r>
              <a:rPr lang="en-GB" sz="1867" dirty="0">
                <a:solidFill>
                  <a:prstClr val="black"/>
                </a:solidFill>
                <a:latin typeface="Arial" pitchFamily="34" charset="0"/>
                <a:ea typeface="ＭＳ Ｐゴシック" pitchFamily="34" charset="-128"/>
              </a:rPr>
              <a:t>baseline in 6MWD (m) at month 6</a:t>
            </a:r>
          </a:p>
        </p:txBody>
      </p:sp>
      <p:sp>
        <p:nvSpPr>
          <p:cNvPr id="6" name="TextBox 5">
            <a:extLst>
              <a:ext uri="{FF2B5EF4-FFF2-40B4-BE49-F238E27FC236}">
                <a16:creationId xmlns:a16="http://schemas.microsoft.com/office/drawing/2014/main" id="{4FF1B29E-7923-4C0A-BB76-25A767756314}"/>
              </a:ext>
            </a:extLst>
          </p:cNvPr>
          <p:cNvSpPr txBox="1"/>
          <p:nvPr/>
        </p:nvSpPr>
        <p:spPr>
          <a:xfrm>
            <a:off x="292313" y="6108949"/>
            <a:ext cx="11655847" cy="400110"/>
          </a:xfrm>
          <a:prstGeom prst="rect">
            <a:avLst/>
          </a:prstGeom>
          <a:noFill/>
        </p:spPr>
        <p:txBody>
          <a:bodyPr wrap="square" rtlCol="0">
            <a:spAutoFit/>
          </a:bodyPr>
          <a:lstStyle/>
          <a:p>
            <a:pPr defTabSz="1219170" fontAlgn="base">
              <a:spcBef>
                <a:spcPct val="0"/>
              </a:spcBef>
              <a:spcAft>
                <a:spcPct val="0"/>
              </a:spcAft>
            </a:pPr>
            <a:r>
              <a:rPr lang="en-US" altLang="en-US" sz="1000" dirty="0">
                <a:solidFill>
                  <a:prstClr val="black"/>
                </a:solidFill>
                <a:latin typeface="Arial" pitchFamily="34" charset="0"/>
                <a:ea typeface="ＭＳ Ｐゴシック" pitchFamily="34" charset="-128"/>
                <a:cs typeface="Arial" panose="020B0604020202020204" pitchFamily="34" charset="0"/>
              </a:rPr>
              <a:t>n: number of analysed patients. Only 46 patients in the nintedanib group and 46 patients in the placebo group had data at month 6.</a:t>
            </a:r>
            <a:endParaRPr lang="en-GB" altLang="en-US" sz="1000" dirty="0">
              <a:solidFill>
                <a:prstClr val="black"/>
              </a:solidFill>
              <a:latin typeface="Arial" pitchFamily="34" charset="0"/>
              <a:ea typeface="ＭＳ Ｐゴシック" pitchFamily="34" charset="-128"/>
              <a:cs typeface="Arial" panose="020B0604020202020204" pitchFamily="34" charset="0"/>
            </a:endParaRPr>
          </a:p>
          <a:p>
            <a:pPr defTabSz="1219170" fontAlgn="base">
              <a:spcBef>
                <a:spcPct val="0"/>
              </a:spcBef>
              <a:spcAft>
                <a:spcPct val="0"/>
              </a:spcAft>
            </a:pPr>
            <a:r>
              <a:rPr lang="en-GB" altLang="en-US" sz="1000" dirty="0">
                <a:solidFill>
                  <a:prstClr val="black"/>
                </a:solidFill>
                <a:latin typeface="Arial" pitchFamily="34" charset="0"/>
                <a:ea typeface="ＭＳ Ｐゴシック" pitchFamily="34" charset="-128"/>
                <a:cs typeface="Arial" panose="020B0604020202020204" pitchFamily="34" charset="0"/>
              </a:rPr>
              <a:t>Lancaster L et al. </a:t>
            </a:r>
            <a:r>
              <a:rPr lang="en-US" altLang="en-US" sz="1000" dirty="0">
                <a:solidFill>
                  <a:prstClr val="black"/>
                </a:solidFill>
                <a:latin typeface="Arial" pitchFamily="34" charset="0"/>
                <a:ea typeface="ＭＳ Ｐゴシック" pitchFamily="34" charset="-128"/>
                <a:cs typeface="Arial" panose="020B0604020202020204" pitchFamily="34" charset="0"/>
              </a:rPr>
              <a:t>Poster presented at American Thoracic Society International Conference, San Diego, CA, USA, 18–23 May 2018.</a:t>
            </a:r>
            <a:endParaRPr lang="en-GB" sz="1000" dirty="0">
              <a:solidFill>
                <a:prstClr val="black"/>
              </a:solidFill>
              <a:latin typeface="Arial" pitchFamily="34" charset="0"/>
              <a:ea typeface="ＭＳ Ｐゴシック" pitchFamily="34" charset="-128"/>
            </a:endParaRPr>
          </a:p>
        </p:txBody>
      </p:sp>
      <p:sp>
        <p:nvSpPr>
          <p:cNvPr id="7" name="TextBox 6">
            <a:extLst>
              <a:ext uri="{FF2B5EF4-FFF2-40B4-BE49-F238E27FC236}">
                <a16:creationId xmlns:a16="http://schemas.microsoft.com/office/drawing/2014/main" id="{B6487C47-D4EE-4244-8A7A-B06E51EDC383}"/>
              </a:ext>
            </a:extLst>
          </p:cNvPr>
          <p:cNvSpPr txBox="1"/>
          <p:nvPr/>
        </p:nvSpPr>
        <p:spPr>
          <a:xfrm>
            <a:off x="5317807" y="2010020"/>
            <a:ext cx="2448983" cy="635777"/>
          </a:xfrm>
          <a:prstGeom prst="roundRect">
            <a:avLst/>
          </a:prstGeom>
          <a:solidFill>
            <a:srgbClr val="FFFFFF"/>
          </a:solidFill>
          <a:ln>
            <a:solidFill>
              <a:srgbClr val="001E55"/>
            </a:solidFill>
          </a:ln>
        </p:spPr>
        <p:txBody>
          <a:bodyPr lIns="0" tIns="0" rIns="0" bIns="0">
            <a:spAutoFit/>
          </a:bodyPr>
          <a:lstStyle/>
          <a:p>
            <a:pPr algn="ctr" defTabSz="1219170">
              <a:defRPr/>
            </a:pPr>
            <a:r>
              <a:rPr lang="en-US" sz="1867" kern="0" dirty="0" err="1">
                <a:solidFill>
                  <a:srgbClr val="000000"/>
                </a:solidFill>
                <a:latin typeface="Arial" pitchFamily="34" charset="0"/>
                <a:ea typeface="ＭＳ Ｐゴシック" pitchFamily="34" charset="-128"/>
                <a:cs typeface="Arial" panose="020B0604020202020204" pitchFamily="34" charset="0"/>
              </a:rPr>
              <a:t>Khác</a:t>
            </a:r>
            <a:r>
              <a:rPr lang="en-US" sz="1867" kern="0" dirty="0">
                <a:solidFill>
                  <a:srgbClr val="000000"/>
                </a:solidFill>
                <a:latin typeface="Arial" pitchFamily="34" charset="0"/>
                <a:ea typeface="ＭＳ Ｐゴシック" pitchFamily="34" charset="-128"/>
                <a:cs typeface="Arial" panose="020B0604020202020204" pitchFamily="34" charset="0"/>
              </a:rPr>
              <a:t> </a:t>
            </a:r>
            <a:r>
              <a:rPr lang="en-US" sz="1867" kern="0" dirty="0" err="1">
                <a:solidFill>
                  <a:srgbClr val="000000"/>
                </a:solidFill>
                <a:latin typeface="Arial" pitchFamily="34" charset="0"/>
                <a:ea typeface="ＭＳ Ｐゴシック" pitchFamily="34" charset="-128"/>
                <a:cs typeface="Arial" panose="020B0604020202020204" pitchFamily="34" charset="0"/>
              </a:rPr>
              <a:t>biệt</a:t>
            </a:r>
            <a:r>
              <a:rPr lang="en-US" sz="1867" kern="0" dirty="0">
                <a:solidFill>
                  <a:srgbClr val="000000"/>
                </a:solidFill>
                <a:latin typeface="Arial" pitchFamily="34" charset="0"/>
                <a:ea typeface="ＭＳ Ｐゴシック" pitchFamily="34" charset="-128"/>
                <a:cs typeface="Arial" panose="020B0604020202020204" pitchFamily="34" charset="0"/>
              </a:rPr>
              <a:t> </a:t>
            </a:r>
            <a:r>
              <a:rPr lang="it-IT" sz="1867" kern="0" dirty="0">
                <a:solidFill>
                  <a:srgbClr val="000000"/>
                </a:solidFill>
                <a:latin typeface="Arial" pitchFamily="34" charset="0"/>
                <a:ea typeface="ＭＳ Ｐゴシック" pitchFamily="34" charset="-128"/>
                <a:cs typeface="Arial" panose="020B0604020202020204" pitchFamily="34" charset="0"/>
              </a:rPr>
              <a:t>18 m</a:t>
            </a:r>
          </a:p>
          <a:p>
            <a:pPr algn="ctr" defTabSz="1219170">
              <a:defRPr/>
            </a:pPr>
            <a:r>
              <a:rPr lang="it-IT" sz="1867" kern="0" dirty="0">
                <a:solidFill>
                  <a:srgbClr val="000000"/>
                </a:solidFill>
                <a:latin typeface="Arial" pitchFamily="34" charset="0"/>
                <a:ea typeface="ＭＳ Ｐゴシック" pitchFamily="34" charset="-128"/>
                <a:cs typeface="Arial" panose="020B0604020202020204" pitchFamily="34" charset="0"/>
              </a:rPr>
              <a:t>(95% CI: −14, 50</a:t>
            </a:r>
            <a:r>
              <a:rPr lang="en-US" sz="1867" kern="0" dirty="0">
                <a:solidFill>
                  <a:srgbClr val="000000"/>
                </a:solidFill>
                <a:latin typeface="Arial" pitchFamily="34" charset="0"/>
                <a:ea typeface="ＭＳ Ｐゴシック" pitchFamily="34" charset="-128"/>
                <a:cs typeface="Arial" panose="020B0604020202020204" pitchFamily="34" charset="0"/>
              </a:rPr>
              <a:t>)</a:t>
            </a:r>
            <a:endParaRPr lang="en-GB" sz="1867" kern="0" dirty="0">
              <a:solidFill>
                <a:srgbClr val="000000"/>
              </a:solidFill>
              <a:latin typeface="Arial"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77557059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3FB1B-B46C-4916-86EB-751768E8918D}"/>
              </a:ext>
            </a:extLst>
          </p:cNvPr>
          <p:cNvSpPr>
            <a:spLocks noGrp="1"/>
          </p:cNvSpPr>
          <p:nvPr>
            <p:ph type="title"/>
          </p:nvPr>
        </p:nvSpPr>
        <p:spPr>
          <a:xfrm>
            <a:off x="838200" y="365125"/>
            <a:ext cx="10515600" cy="915035"/>
          </a:xfrm>
        </p:spPr>
        <p:txBody>
          <a:bodyPr>
            <a:normAutofit/>
          </a:bodyPr>
          <a:lstStyle/>
          <a:p>
            <a:r>
              <a:rPr lang="vi-VN" sz="3600" b="0" i="0" u="none" strike="noStrike" baseline="0" dirty="0">
                <a:latin typeface="+mn-lt"/>
              </a:rPr>
              <a:t>Viêm phổi kẽ không đặc hiệu vô căn</a:t>
            </a:r>
            <a:r>
              <a:rPr lang="en-US" sz="3600" b="0" i="0" u="none" strike="noStrike" baseline="0" dirty="0">
                <a:latin typeface="+mn-lt"/>
              </a:rPr>
              <a:t> </a:t>
            </a:r>
            <a:r>
              <a:rPr lang="vi-VN" sz="3600" b="0" i="0" u="none" strike="noStrike" baseline="0" dirty="0"/>
              <a:t>(iNSIP)</a:t>
            </a:r>
            <a:endParaRPr lang="vi-VN" sz="3600" dirty="0">
              <a:latin typeface="+mn-lt"/>
            </a:endParaRPr>
          </a:p>
        </p:txBody>
      </p:sp>
      <p:sp>
        <p:nvSpPr>
          <p:cNvPr id="3" name="Content Placeholder 2">
            <a:extLst>
              <a:ext uri="{FF2B5EF4-FFF2-40B4-BE49-F238E27FC236}">
                <a16:creationId xmlns:a16="http://schemas.microsoft.com/office/drawing/2014/main" id="{B7F36018-ACEC-47B9-8E58-DD6A387480BD}"/>
              </a:ext>
            </a:extLst>
          </p:cNvPr>
          <p:cNvSpPr>
            <a:spLocks noGrp="1"/>
          </p:cNvSpPr>
          <p:nvPr>
            <p:ph idx="1"/>
          </p:nvPr>
        </p:nvSpPr>
        <p:spPr>
          <a:xfrm>
            <a:off x="838200" y="1825625"/>
            <a:ext cx="10515600" cy="3745181"/>
          </a:xfrm>
        </p:spPr>
        <p:txBody>
          <a:bodyPr>
            <a:normAutofit/>
          </a:bodyPr>
          <a:lstStyle/>
          <a:p>
            <a:pPr algn="just">
              <a:lnSpc>
                <a:spcPct val="100000"/>
              </a:lnSpc>
              <a:buFont typeface="Wingdings" panose="05000000000000000000" pitchFamily="2" charset="2"/>
              <a:buChar char="§"/>
            </a:pPr>
            <a:r>
              <a:rPr lang="vi-VN" sz="2400" b="0" i="0" u="none" strike="noStrike" baseline="0" dirty="0"/>
              <a:t>Viêm phổi kẽ không đặc hiệu vô căn (iNSIP) là một trong số nhiều dạng viêm phổi kẽ vô căn. Hiện nay, iNSIP được đồng thuận ATS/ERS công nhận là một thực thể riêng biệt với các đặc điểm lâm sàng giúp phân biệt với các viêm phổi kẽ khác</a:t>
            </a:r>
          </a:p>
          <a:p>
            <a:pPr algn="just">
              <a:lnSpc>
                <a:spcPct val="100000"/>
              </a:lnSpc>
              <a:buFont typeface="Wingdings" panose="05000000000000000000" pitchFamily="2" charset="2"/>
              <a:buChar char="§"/>
            </a:pPr>
            <a:r>
              <a:rPr lang="vi-VN" sz="2400" b="0" i="0" u="none" strike="noStrike" baseline="0" dirty="0"/>
              <a:t>Chẩn đoán iNSIP cần phối hợp đa chuyên khoa, tập hợp các thông tin lâm sàng, hình ảnh học và mô bệnh học được thảo luận đồng thời và cần loại trừ NSIP do nguyên nhân khác</a:t>
            </a:r>
            <a:endParaRPr lang="vi-VN" sz="2400" dirty="0"/>
          </a:p>
          <a:p>
            <a:pPr algn="just">
              <a:lnSpc>
                <a:spcPct val="100000"/>
              </a:lnSpc>
              <a:buFont typeface="Wingdings" panose="05000000000000000000" pitchFamily="2" charset="2"/>
              <a:buChar char="§"/>
            </a:pPr>
            <a:r>
              <a:rPr lang="vi-VN" sz="2400" b="0" i="0" u="none" strike="noStrike" baseline="0" dirty="0"/>
              <a:t>iNSIP bao gồm cả chẩn đoán lâm sàng iNSIP và dạng tổn thương trên HRCT và mô học của NSIP</a:t>
            </a:r>
            <a:endParaRPr lang="vi-VN" sz="3600" dirty="0"/>
          </a:p>
        </p:txBody>
      </p:sp>
      <p:sp>
        <p:nvSpPr>
          <p:cNvPr id="4" name="TextBox 3">
            <a:extLst>
              <a:ext uri="{FF2B5EF4-FFF2-40B4-BE49-F238E27FC236}">
                <a16:creationId xmlns:a16="http://schemas.microsoft.com/office/drawing/2014/main" id="{FF5CF960-3CF9-4ED6-8F06-B2A3FF9CA1B5}"/>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5975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9AA6E9-DDA7-47C6-8898-7934FA6941D5}"/>
              </a:ext>
            </a:extLst>
          </p:cNvPr>
          <p:cNvSpPr>
            <a:spLocks noGrp="1"/>
          </p:cNvSpPr>
          <p:nvPr>
            <p:ph idx="1"/>
          </p:nvPr>
        </p:nvSpPr>
        <p:spPr>
          <a:xfrm>
            <a:off x="838200" y="1825625"/>
            <a:ext cx="10515600" cy="3829587"/>
          </a:xfrm>
        </p:spPr>
        <p:txBody>
          <a:bodyPr>
            <a:normAutofit/>
          </a:bodyPr>
          <a:lstStyle/>
          <a:p>
            <a:pPr algn="just">
              <a:lnSpc>
                <a:spcPct val="100000"/>
              </a:lnSpc>
              <a:buFont typeface="Wingdings" panose="05000000000000000000" pitchFamily="2" charset="2"/>
              <a:buChar char="§"/>
            </a:pPr>
            <a:r>
              <a:rPr lang="vi-VN" sz="2000" b="0" i="0" u="none" strike="noStrike" baseline="0" dirty="0"/>
              <a:t>Tuổi khởi phát trung bình của iNSIP trẻ hơn IPF, thường xảy ra ở phụ nữ trung niên, không hút thuốc. BN thường bị khó thở tăng dần và ho khan. Nghe phổi có thể có ran nổ Velcro ở hai phổi và đáy phổi</a:t>
            </a:r>
          </a:p>
          <a:p>
            <a:pPr algn="just">
              <a:lnSpc>
                <a:spcPct val="100000"/>
              </a:lnSpc>
              <a:buFont typeface="Wingdings" panose="05000000000000000000" pitchFamily="2" charset="2"/>
              <a:buChar char="§"/>
            </a:pPr>
            <a:r>
              <a:rPr lang="vi-VN" sz="2000" b="0" i="0" u="none" strike="noStrike" baseline="0" dirty="0"/>
              <a:t>Chức năng phổi có kiểu thông khí hạn chế, giảm dung tích sống và giảm khả năng khuyếch tán. FVC và DLCO có thể giúp dự đoán tiên lượng và theo dõi sự tiến triển của bệnh</a:t>
            </a:r>
            <a:endParaRPr lang="vi-VN" sz="2000" dirty="0"/>
          </a:p>
          <a:p>
            <a:pPr algn="just">
              <a:lnSpc>
                <a:spcPct val="100000"/>
              </a:lnSpc>
              <a:buFont typeface="Wingdings" panose="05000000000000000000" pitchFamily="2" charset="2"/>
              <a:buChar char="§"/>
            </a:pPr>
            <a:r>
              <a:rPr lang="vi-VN" sz="2000" b="0" i="0" u="none" strike="noStrike" baseline="0" dirty="0"/>
              <a:t>Các hình ảnh phổ biến trong HRCT ngực trong iNSIP là kết hợp các tổn thương dạng kính mờ, dạng lưới, giãn phế quản do co kéo, giảm thể tích các thùy phổi. Phân bố của những tổn thương này có thể lan tỏa phổi hai bên, thường dưới màng phổi và vùng đáy phổi. Khoảng 20% BN có hình ảnh viền trống dưới màng phổi (subpleural sparing) rất hữu ích để phân biệt iNSIP với IPF.</a:t>
            </a:r>
            <a:endParaRPr lang="vi-VN" sz="2000" dirty="0"/>
          </a:p>
        </p:txBody>
      </p:sp>
      <p:sp>
        <p:nvSpPr>
          <p:cNvPr id="4" name="Title 1">
            <a:extLst>
              <a:ext uri="{FF2B5EF4-FFF2-40B4-BE49-F238E27FC236}">
                <a16:creationId xmlns:a16="http://schemas.microsoft.com/office/drawing/2014/main" id="{F6F28DB7-94BD-4A42-95E9-D0C0236CC00E}"/>
              </a:ext>
            </a:extLst>
          </p:cNvPr>
          <p:cNvSpPr>
            <a:spLocks noGrp="1"/>
          </p:cNvSpPr>
          <p:nvPr>
            <p:ph type="title"/>
          </p:nvPr>
        </p:nvSpPr>
        <p:spPr>
          <a:xfrm>
            <a:off x="838200" y="287753"/>
            <a:ext cx="10515600" cy="915035"/>
          </a:xfrm>
        </p:spPr>
        <p:txBody>
          <a:bodyPr>
            <a:normAutofit/>
          </a:bodyPr>
          <a:lstStyle/>
          <a:p>
            <a:r>
              <a:rPr lang="vi-VN" sz="3600" b="0" i="0" u="none" strike="noStrike" baseline="0" dirty="0">
                <a:latin typeface="+mn-lt"/>
              </a:rPr>
              <a:t>Viêm phổi kẽ không đặc hiệu vô căn</a:t>
            </a:r>
            <a:r>
              <a:rPr lang="en-US" sz="3600" b="0" i="0" u="none" strike="noStrike" baseline="0" dirty="0">
                <a:latin typeface="+mn-lt"/>
              </a:rPr>
              <a:t> (</a:t>
            </a:r>
            <a:r>
              <a:rPr lang="en-US" sz="3600" b="0" i="0" u="none" strike="noStrike" baseline="0" dirty="0" err="1">
                <a:latin typeface="+mn-lt"/>
              </a:rPr>
              <a:t>tt</a:t>
            </a:r>
            <a:r>
              <a:rPr lang="en-US" sz="3600" b="0" i="0" u="none" strike="noStrike" baseline="0" dirty="0">
                <a:latin typeface="+mn-lt"/>
              </a:rPr>
              <a:t>)</a:t>
            </a:r>
            <a:endParaRPr lang="vi-VN" sz="3600" dirty="0">
              <a:latin typeface="+mn-lt"/>
            </a:endParaRPr>
          </a:p>
        </p:txBody>
      </p:sp>
      <p:sp>
        <p:nvSpPr>
          <p:cNvPr id="5" name="TextBox 4">
            <a:extLst>
              <a:ext uri="{FF2B5EF4-FFF2-40B4-BE49-F238E27FC236}">
                <a16:creationId xmlns:a16="http://schemas.microsoft.com/office/drawing/2014/main" id="{9CD45E54-1F55-4C20-8058-F912C5DD74B4}"/>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498677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B56248-A6AC-41F7-A124-8FD461E36F47}"/>
              </a:ext>
            </a:extLst>
          </p:cNvPr>
          <p:cNvPicPr>
            <a:picLocks noChangeAspect="1"/>
          </p:cNvPicPr>
          <p:nvPr/>
        </p:nvPicPr>
        <p:blipFill>
          <a:blip r:embed="rId2"/>
          <a:stretch>
            <a:fillRect/>
          </a:stretch>
        </p:blipFill>
        <p:spPr>
          <a:xfrm>
            <a:off x="2445910" y="1111321"/>
            <a:ext cx="7300179" cy="5458926"/>
          </a:xfrm>
          <a:prstGeom prst="rect">
            <a:avLst/>
          </a:prstGeom>
        </p:spPr>
      </p:pic>
      <p:sp>
        <p:nvSpPr>
          <p:cNvPr id="6" name="Title 1">
            <a:extLst>
              <a:ext uri="{FF2B5EF4-FFF2-40B4-BE49-F238E27FC236}">
                <a16:creationId xmlns:a16="http://schemas.microsoft.com/office/drawing/2014/main" id="{049E7A9F-4711-4F20-9565-2ADEDE558480}"/>
              </a:ext>
            </a:extLst>
          </p:cNvPr>
          <p:cNvSpPr txBox="1">
            <a:spLocks/>
          </p:cNvSpPr>
          <p:nvPr/>
        </p:nvSpPr>
        <p:spPr>
          <a:xfrm>
            <a:off x="838200" y="287753"/>
            <a:ext cx="10515600" cy="9150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j-ea"/>
                <a:cs typeface="+mj-cs"/>
              </a:rPr>
              <a:t>Viêm phổi kẽ không đặc hiệu vô căn</a:t>
            </a:r>
            <a:r>
              <a:rPr kumimoji="0" lang="en-US" sz="3600" b="0" i="0" u="none" strike="noStrike" kern="1200" cap="none" spc="0" normalizeH="0" baseline="0" noProof="0" dirty="0">
                <a:ln>
                  <a:noFill/>
                </a:ln>
                <a:solidFill>
                  <a:prstClr val="black"/>
                </a:solidFill>
                <a:effectLst/>
                <a:uLnTx/>
                <a:uFillTx/>
                <a:latin typeface="Calibri" panose="020F0502020204030204"/>
                <a:ea typeface="+mj-ea"/>
                <a:cs typeface="+mj-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j-ea"/>
                <a:cs typeface="+mj-cs"/>
              </a:rPr>
              <a:t>tt</a:t>
            </a:r>
            <a:r>
              <a:rPr kumimoji="0" lang="en-US" sz="3600" b="0" i="0" u="none" strike="noStrike" kern="1200" cap="none" spc="0" normalizeH="0" baseline="0" noProof="0" dirty="0">
                <a:ln>
                  <a:noFill/>
                </a:ln>
                <a:solidFill>
                  <a:prstClr val="black"/>
                </a:solidFill>
                <a:effectLst/>
                <a:uLnTx/>
                <a:uFillTx/>
                <a:latin typeface="Calibri" panose="020F0502020204030204"/>
                <a:ea typeface="+mj-ea"/>
                <a:cs typeface="+mj-cs"/>
              </a:rPr>
              <a:t>)</a:t>
            </a: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j-ea"/>
              <a:cs typeface="+mj-cs"/>
            </a:endParaRPr>
          </a:p>
        </p:txBody>
      </p:sp>
      <p:sp>
        <p:nvSpPr>
          <p:cNvPr id="4" name="TextBox 3">
            <a:extLst>
              <a:ext uri="{FF2B5EF4-FFF2-40B4-BE49-F238E27FC236}">
                <a16:creationId xmlns:a16="http://schemas.microsoft.com/office/drawing/2014/main" id="{209A0849-693F-4D8B-A80F-EFDD8A42FE5C}"/>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372405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0F694D-BA6B-405A-95AE-AF27EF1937E8}"/>
              </a:ext>
            </a:extLst>
          </p:cNvPr>
          <p:cNvSpPr>
            <a:spLocks noGrp="1"/>
          </p:cNvSpPr>
          <p:nvPr>
            <p:ph idx="1"/>
          </p:nvPr>
        </p:nvSpPr>
        <p:spPr>
          <a:xfrm>
            <a:off x="838200" y="1990580"/>
            <a:ext cx="10697308" cy="4100732"/>
          </a:xfrm>
        </p:spPr>
        <p:txBody>
          <a:bodyPr>
            <a:normAutofit/>
          </a:bodyPr>
          <a:lstStyle/>
          <a:p>
            <a:pPr algn="just">
              <a:lnSpc>
                <a:spcPct val="100000"/>
              </a:lnSpc>
              <a:buFont typeface="Wingdings" panose="05000000000000000000" pitchFamily="2" charset="2"/>
              <a:buChar char="§"/>
            </a:pPr>
            <a:r>
              <a:rPr lang="vi-VN" sz="2400" b="0" i="0" u="none" strike="noStrike" baseline="0" dirty="0"/>
              <a:t>Điều trị iNSIP thường bắt đầu với corticosteroid đơn trị hoặc kết hợp với các thuốc ức chế miễn dịch như azathioprine, cyclophosphamide, cyclosporine và mycophenolate mofetil.</a:t>
            </a:r>
          </a:p>
          <a:p>
            <a:pPr algn="just">
              <a:lnSpc>
                <a:spcPct val="100000"/>
              </a:lnSpc>
              <a:buFont typeface="Wingdings" panose="05000000000000000000" pitchFamily="2" charset="2"/>
              <a:buChar char="§"/>
            </a:pPr>
            <a:r>
              <a:rPr lang="vi-VN" sz="2400" b="0" i="0" u="none" strike="noStrike" baseline="0" dirty="0"/>
              <a:t>Khuyến cáo liều ban đầu prednisone 0,5 đến 1 mg /kg hoặc 40 - 60 mg. Liều lượng trên nên duy trì trong 1 tháng, và sau đó giảm dần.</a:t>
            </a:r>
          </a:p>
          <a:p>
            <a:pPr algn="just">
              <a:lnSpc>
                <a:spcPct val="100000"/>
              </a:lnSpc>
              <a:buFont typeface="Wingdings" panose="05000000000000000000" pitchFamily="2" charset="2"/>
              <a:buChar char="§"/>
            </a:pPr>
            <a:r>
              <a:rPr lang="vi-VN" sz="2400" b="0" i="0" u="none" strike="noStrike" baseline="0" dirty="0"/>
              <a:t>Nếu tình trạng nặng, có thể sử dụng methylprednisolone liều cao (1 g/ngày trong 3 ngày, tiếp theo là 1 mg / kg uống, sau đó giảm liều dần)</a:t>
            </a:r>
          </a:p>
          <a:p>
            <a:pPr algn="just">
              <a:lnSpc>
                <a:spcPct val="100000"/>
              </a:lnSpc>
              <a:buFont typeface="Wingdings" panose="05000000000000000000" pitchFamily="2" charset="2"/>
              <a:buChar char="§"/>
            </a:pPr>
            <a:r>
              <a:rPr lang="vi-VN" sz="2400" b="0" i="0" u="none" strike="noStrike" baseline="0" dirty="0"/>
              <a:t>NSIP xơ ít đáp ứng với ức chế miễn dịch hơn NSIP tế bào, có xu hướng tiến triển và cuối cùng dẫn đến suy hô hấp và tử vong tương tự UIP</a:t>
            </a:r>
          </a:p>
        </p:txBody>
      </p:sp>
      <p:sp>
        <p:nvSpPr>
          <p:cNvPr id="4" name="Title 1">
            <a:extLst>
              <a:ext uri="{FF2B5EF4-FFF2-40B4-BE49-F238E27FC236}">
                <a16:creationId xmlns:a16="http://schemas.microsoft.com/office/drawing/2014/main" id="{3AAB550A-8E46-48C8-A01F-02709273CE87}"/>
              </a:ext>
            </a:extLst>
          </p:cNvPr>
          <p:cNvSpPr>
            <a:spLocks noGrp="1"/>
          </p:cNvSpPr>
          <p:nvPr>
            <p:ph type="title"/>
          </p:nvPr>
        </p:nvSpPr>
        <p:spPr>
          <a:xfrm>
            <a:off x="838200" y="287753"/>
            <a:ext cx="10515600" cy="915035"/>
          </a:xfrm>
        </p:spPr>
        <p:txBody>
          <a:bodyPr>
            <a:normAutofit/>
          </a:bodyPr>
          <a:lstStyle/>
          <a:p>
            <a:r>
              <a:rPr lang="vi-VN" sz="3600" b="0" i="0" u="none" strike="noStrike" baseline="0" dirty="0">
                <a:latin typeface="+mn-lt"/>
              </a:rPr>
              <a:t>Viêm phổi kẽ không đặc hiệu vô căn</a:t>
            </a:r>
            <a:r>
              <a:rPr lang="en-US" sz="3600" b="0" i="0" u="none" strike="noStrike" baseline="0" dirty="0">
                <a:latin typeface="+mn-lt"/>
              </a:rPr>
              <a:t> (</a:t>
            </a:r>
            <a:r>
              <a:rPr lang="en-US" sz="3600" b="0" i="0" u="none" strike="noStrike" baseline="0" dirty="0" err="1">
                <a:latin typeface="+mn-lt"/>
              </a:rPr>
              <a:t>tt</a:t>
            </a:r>
            <a:r>
              <a:rPr lang="en-US" sz="3600" b="0" i="0" u="none" strike="noStrike" baseline="0" dirty="0">
                <a:latin typeface="+mn-lt"/>
              </a:rPr>
              <a:t>)</a:t>
            </a:r>
            <a:endParaRPr lang="vi-VN" sz="3600" dirty="0">
              <a:latin typeface="+mn-lt"/>
            </a:endParaRPr>
          </a:p>
        </p:txBody>
      </p:sp>
      <p:sp>
        <p:nvSpPr>
          <p:cNvPr id="5" name="TextBox 4">
            <a:extLst>
              <a:ext uri="{FF2B5EF4-FFF2-40B4-BE49-F238E27FC236}">
                <a16:creationId xmlns:a16="http://schemas.microsoft.com/office/drawing/2014/main" id="{ACEB8A4E-5FF4-4228-A7A1-36D57B295CE1}"/>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975239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E045D8-0643-4550-9C29-E3266A31A9D1}"/>
              </a:ext>
            </a:extLst>
          </p:cNvPr>
          <p:cNvSpPr>
            <a:spLocks noGrp="1"/>
          </p:cNvSpPr>
          <p:nvPr>
            <p:ph idx="1"/>
          </p:nvPr>
        </p:nvSpPr>
        <p:spPr>
          <a:xfrm>
            <a:off x="838200" y="1685583"/>
            <a:ext cx="10809849" cy="4884664"/>
          </a:xfrm>
        </p:spPr>
        <p:txBody>
          <a:bodyPr>
            <a:normAutofit/>
          </a:bodyPr>
          <a:lstStyle/>
          <a:p>
            <a:pPr algn="just">
              <a:lnSpc>
                <a:spcPct val="150000"/>
              </a:lnSpc>
              <a:buFont typeface="Wingdings" panose="05000000000000000000" pitchFamily="2" charset="2"/>
              <a:buChar char="§"/>
            </a:pPr>
            <a:r>
              <a:rPr lang="vi-VN" sz="2400" b="0" i="0" u="none" strike="noStrike" baseline="0" dirty="0"/>
              <a:t>Viêm phổi tăng cảm (HP: hypersensitivity pneumonitis) là một bệnh lý viêm và/hoặc xơ của nhu mô phổi và đường dẫn khí nhỏ. Đây là hậu quả từ phản ứng trung gian miễn dịch khi hít phải dị nguyên trên cơ địa NB tăng cảm.</a:t>
            </a:r>
          </a:p>
          <a:p>
            <a:pPr algn="just">
              <a:lnSpc>
                <a:spcPct val="150000"/>
              </a:lnSpc>
              <a:buFont typeface="Wingdings" panose="05000000000000000000" pitchFamily="2" charset="2"/>
              <a:buChar char="§"/>
            </a:pPr>
            <a:r>
              <a:rPr lang="vi-VN" sz="2400" dirty="0"/>
              <a:t>Trước đây viêm phổi tăng cảm thường được phân loại theo diễn tiến bệnh: cấp, bán cấp, và mạn</a:t>
            </a:r>
          </a:p>
          <a:p>
            <a:pPr algn="just">
              <a:lnSpc>
                <a:spcPct val="150000"/>
              </a:lnSpc>
              <a:buFont typeface="Wingdings" panose="05000000000000000000" pitchFamily="2" charset="2"/>
              <a:buChar char="§"/>
            </a:pPr>
            <a:r>
              <a:rPr lang="vi-VN" sz="2400" dirty="0"/>
              <a:t>Ngày nay, viêm phổi tăng cảm được phân loại thành hai nhóm là có xơ và không có xơ</a:t>
            </a:r>
          </a:p>
        </p:txBody>
      </p:sp>
      <p:sp>
        <p:nvSpPr>
          <p:cNvPr id="6" name="Title 1">
            <a:extLst>
              <a:ext uri="{FF2B5EF4-FFF2-40B4-BE49-F238E27FC236}">
                <a16:creationId xmlns:a16="http://schemas.microsoft.com/office/drawing/2014/main" id="{C6F54EC6-700B-4339-9FC0-2FF4F7A271CC}"/>
              </a:ext>
            </a:extLst>
          </p:cNvPr>
          <p:cNvSpPr>
            <a:spLocks noGrp="1"/>
          </p:cNvSpPr>
          <p:nvPr>
            <p:ph type="title"/>
          </p:nvPr>
        </p:nvSpPr>
        <p:spPr>
          <a:xfrm>
            <a:off x="838200" y="287753"/>
            <a:ext cx="10515600" cy="915035"/>
          </a:xfrm>
        </p:spPr>
        <p:txBody>
          <a:bodyPr>
            <a:normAutofit/>
          </a:bodyPr>
          <a:lstStyle/>
          <a:p>
            <a:r>
              <a:rPr lang="vi-VN" sz="3600" b="0" i="0" u="none" strike="noStrike" baseline="0" dirty="0">
                <a:latin typeface="+mn-lt"/>
              </a:rPr>
              <a:t>Viêm phổi tăng cảm</a:t>
            </a:r>
            <a:endParaRPr lang="vi-VN" sz="3600" dirty="0">
              <a:latin typeface="+mn-lt"/>
            </a:endParaRPr>
          </a:p>
        </p:txBody>
      </p:sp>
      <p:sp>
        <p:nvSpPr>
          <p:cNvPr id="4" name="TextBox 3">
            <a:extLst>
              <a:ext uri="{FF2B5EF4-FFF2-40B4-BE49-F238E27FC236}">
                <a16:creationId xmlns:a16="http://schemas.microsoft.com/office/drawing/2014/main" id="{115DFE0F-C48A-42D5-96F6-F5D3EABB476F}"/>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921638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2B4D77-CE57-4205-B150-789DE9A69B81}"/>
              </a:ext>
            </a:extLst>
          </p:cNvPr>
          <p:cNvSpPr>
            <a:spLocks noGrp="1"/>
          </p:cNvSpPr>
          <p:nvPr>
            <p:ph idx="1"/>
          </p:nvPr>
        </p:nvSpPr>
        <p:spPr>
          <a:xfrm>
            <a:off x="6311706" y="2170905"/>
            <a:ext cx="5332827" cy="3548234"/>
          </a:xfrm>
        </p:spPr>
        <p:txBody>
          <a:bodyPr/>
          <a:lstStyle/>
          <a:p>
            <a:pPr marL="0" indent="0" algn="l">
              <a:buNone/>
            </a:pPr>
            <a:r>
              <a:rPr lang="vi-VN" sz="1800" b="1" i="0" u="none" strike="noStrike" baseline="0" dirty="0"/>
              <a:t>HP không xơ hoá </a:t>
            </a:r>
            <a:r>
              <a:rPr lang="vi-VN" sz="1800" b="0" i="0" u="none" strike="noStrike" baseline="0" dirty="0">
                <a:latin typeface="TimesNewRomanPSMT"/>
              </a:rPr>
              <a:t>– </a:t>
            </a:r>
            <a:r>
              <a:rPr lang="vi-VN" sz="1800" dirty="0"/>
              <a:t>3 biểu hiện kinh điển về mô học như sau:</a:t>
            </a:r>
          </a:p>
          <a:p>
            <a:pPr marL="0" indent="0" algn="l">
              <a:buNone/>
            </a:pPr>
            <a:r>
              <a:rPr lang="vi-VN" sz="1800" dirty="0"/>
              <a:t>(1) Viêm phổi kẽ trung tâm tiểu thuỳ</a:t>
            </a:r>
          </a:p>
          <a:p>
            <a:pPr marL="0" indent="0" algn="l">
              <a:buNone/>
            </a:pPr>
            <a:r>
              <a:rPr lang="vi-VN" sz="1800" dirty="0"/>
              <a:t>(2) Viêm tiểu phế quản trung tâm tiểu thuỳ</a:t>
            </a:r>
          </a:p>
          <a:p>
            <a:pPr marL="0" indent="0" algn="l">
              <a:buNone/>
            </a:pPr>
            <a:r>
              <a:rPr lang="vi-VN" sz="1800" dirty="0"/>
              <a:t>(3) U hạt không hoại tử, nhỏ, hình dạng không rõ</a:t>
            </a:r>
          </a:p>
          <a:p>
            <a:pPr marL="0" indent="0" algn="l">
              <a:buNone/>
            </a:pPr>
            <a:r>
              <a:rPr lang="vi-VN" sz="1800" b="1" dirty="0"/>
              <a:t>HP xơ hoá </a:t>
            </a:r>
            <a:r>
              <a:rPr lang="vi-VN" sz="1800" dirty="0"/>
              <a:t>– Mô học của HP mạn xơ hoá có thể bao gồm các đặc tính như sau:</a:t>
            </a:r>
          </a:p>
          <a:p>
            <a:pPr marL="0" indent="0" algn="l">
              <a:buNone/>
            </a:pPr>
            <a:r>
              <a:rPr lang="vi-VN" sz="1800" dirty="0"/>
              <a:t>(1) Viêm phổi kẽ xơ hoá mạn tính</a:t>
            </a:r>
          </a:p>
          <a:p>
            <a:pPr marL="0" indent="0" algn="l">
              <a:buNone/>
            </a:pPr>
            <a:r>
              <a:rPr lang="vi-VN" sz="1800" dirty="0"/>
              <a:t>(2) Xơ trung tâm đường thở</a:t>
            </a:r>
          </a:p>
          <a:p>
            <a:pPr marL="0" indent="0" algn="l">
              <a:buNone/>
            </a:pPr>
            <a:r>
              <a:rPr lang="vi-VN" sz="1800" dirty="0"/>
              <a:t>(3) U hạt không hoại tử hình dạng không rõ.</a:t>
            </a:r>
          </a:p>
        </p:txBody>
      </p:sp>
      <p:sp>
        <p:nvSpPr>
          <p:cNvPr id="5" name="TextBox 4">
            <a:extLst>
              <a:ext uri="{FF2B5EF4-FFF2-40B4-BE49-F238E27FC236}">
                <a16:creationId xmlns:a16="http://schemas.microsoft.com/office/drawing/2014/main" id="{713C3A44-C40B-420D-9C00-67E8023A6306}"/>
              </a:ext>
            </a:extLst>
          </p:cNvPr>
          <p:cNvSpPr txBox="1"/>
          <p:nvPr/>
        </p:nvSpPr>
        <p:spPr>
          <a:xfrm>
            <a:off x="547467" y="1922021"/>
            <a:ext cx="5548533"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HP không xơ hoá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Tổn thương thâm nhiễm phổi lan toả trên HRCT (tổn thương kính mờ, tổn thương thể khảm) kèm ít nhất một bất thường HRCT gợi ý đến tổn thương đường dẫn khí nhỏ. Các bất thường gợi ý tổn thương đường dẫn khí nhỏ bao gồm tổn thương dạng nốt nhỏ trung tâm tiểu thuỳ giới hạn kém ở hình ảnh thì hít vào và bẫy khí trên hình ảnh thì thở 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HP xơ hoá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Biểu hiện chính là xơ phổi và tắc nghẽn đường dẫn khí nhỏ. Xơ phổi là biểu hiện thường gặp nhất với đặc điểm tổn thương lưới mịn hay thô không đều kèm biến dạng cấu trúc phổi và đôi khi có dày các vách ngăn có hay không có giãn phế quản do co kéo trong vùng phổi bị tổn thương thể khảm.</a:t>
            </a:r>
          </a:p>
        </p:txBody>
      </p:sp>
      <p:sp>
        <p:nvSpPr>
          <p:cNvPr id="6" name="Title 1">
            <a:extLst>
              <a:ext uri="{FF2B5EF4-FFF2-40B4-BE49-F238E27FC236}">
                <a16:creationId xmlns:a16="http://schemas.microsoft.com/office/drawing/2014/main" id="{CEC7A5EF-3E2F-469B-BD41-37A8F0DE6F96}"/>
              </a:ext>
            </a:extLst>
          </p:cNvPr>
          <p:cNvSpPr>
            <a:spLocks noGrp="1"/>
          </p:cNvSpPr>
          <p:nvPr>
            <p:ph type="title"/>
          </p:nvPr>
        </p:nvSpPr>
        <p:spPr>
          <a:xfrm>
            <a:off x="838200" y="193302"/>
            <a:ext cx="10515600" cy="915035"/>
          </a:xfrm>
        </p:spPr>
        <p:txBody>
          <a:bodyPr>
            <a:normAutofit/>
          </a:bodyPr>
          <a:lstStyle/>
          <a:p>
            <a:r>
              <a:rPr lang="vi-VN" sz="3600" b="0" i="0" u="none" strike="noStrike" baseline="0" dirty="0">
                <a:latin typeface="+mn-lt"/>
              </a:rPr>
              <a:t>Viêm phổi tăng cảm</a:t>
            </a:r>
            <a:r>
              <a:rPr lang="en-US" sz="3600" b="0" i="0" u="none" strike="noStrike" baseline="0" dirty="0">
                <a:latin typeface="+mn-lt"/>
              </a:rPr>
              <a:t> (</a:t>
            </a:r>
            <a:r>
              <a:rPr lang="en-US" sz="3600" b="0" i="0" u="none" strike="noStrike" baseline="0" dirty="0" err="1">
                <a:latin typeface="+mn-lt"/>
              </a:rPr>
              <a:t>tt</a:t>
            </a:r>
            <a:r>
              <a:rPr lang="en-US" sz="3600" b="0" i="0" u="none" strike="noStrike" baseline="0" dirty="0">
                <a:latin typeface="+mn-lt"/>
              </a:rPr>
              <a:t>)</a:t>
            </a:r>
            <a:endParaRPr lang="vi-VN" sz="3600" dirty="0">
              <a:latin typeface="+mn-lt"/>
            </a:endParaRPr>
          </a:p>
        </p:txBody>
      </p:sp>
      <p:sp>
        <p:nvSpPr>
          <p:cNvPr id="4" name="TextBox 3">
            <a:extLst>
              <a:ext uri="{FF2B5EF4-FFF2-40B4-BE49-F238E27FC236}">
                <a16:creationId xmlns:a16="http://schemas.microsoft.com/office/drawing/2014/main" id="{0C92835B-AD42-48D2-9DD2-218D0A3620BF}"/>
              </a:ext>
            </a:extLst>
          </p:cNvPr>
          <p:cNvSpPr txBox="1"/>
          <p:nvPr/>
        </p:nvSpPr>
        <p:spPr>
          <a:xfrm>
            <a:off x="1533378" y="1053513"/>
            <a:ext cx="39530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HRCT</a:t>
            </a:r>
          </a:p>
        </p:txBody>
      </p:sp>
      <p:sp>
        <p:nvSpPr>
          <p:cNvPr id="7" name="TextBox 6">
            <a:extLst>
              <a:ext uri="{FF2B5EF4-FFF2-40B4-BE49-F238E27FC236}">
                <a16:creationId xmlns:a16="http://schemas.microsoft.com/office/drawing/2014/main" id="{D5AD51E5-6F6C-4EDD-B008-7801E16CF385}"/>
              </a:ext>
            </a:extLst>
          </p:cNvPr>
          <p:cNvSpPr txBox="1"/>
          <p:nvPr/>
        </p:nvSpPr>
        <p:spPr>
          <a:xfrm>
            <a:off x="7001608" y="1053512"/>
            <a:ext cx="39530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 phẫu bệnh</a:t>
            </a:r>
          </a:p>
        </p:txBody>
      </p:sp>
      <p:sp>
        <p:nvSpPr>
          <p:cNvPr id="8" name="TextBox 7">
            <a:extLst>
              <a:ext uri="{FF2B5EF4-FFF2-40B4-BE49-F238E27FC236}">
                <a16:creationId xmlns:a16="http://schemas.microsoft.com/office/drawing/2014/main" id="{F6629F16-98FC-4D22-9A0B-104F19E20ED1}"/>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8279758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32FFE2-A2D4-4732-BCAB-E8AD455698B1}"/>
              </a:ext>
            </a:extLst>
          </p:cNvPr>
          <p:cNvPicPr>
            <a:picLocks noChangeAspect="1"/>
          </p:cNvPicPr>
          <p:nvPr/>
        </p:nvPicPr>
        <p:blipFill>
          <a:blip r:embed="rId2"/>
          <a:stretch>
            <a:fillRect/>
          </a:stretch>
        </p:blipFill>
        <p:spPr>
          <a:xfrm>
            <a:off x="1158258" y="1233059"/>
            <a:ext cx="9875483" cy="5310004"/>
          </a:xfrm>
          <a:prstGeom prst="rect">
            <a:avLst/>
          </a:prstGeom>
        </p:spPr>
      </p:pic>
      <p:sp>
        <p:nvSpPr>
          <p:cNvPr id="6" name="Title 1">
            <a:extLst>
              <a:ext uri="{FF2B5EF4-FFF2-40B4-BE49-F238E27FC236}">
                <a16:creationId xmlns:a16="http://schemas.microsoft.com/office/drawing/2014/main" id="{42F97C7A-F94D-4B4A-8A41-64870C32C45D}"/>
              </a:ext>
            </a:extLst>
          </p:cNvPr>
          <p:cNvSpPr>
            <a:spLocks noGrp="1"/>
          </p:cNvSpPr>
          <p:nvPr>
            <p:ph type="title"/>
          </p:nvPr>
        </p:nvSpPr>
        <p:spPr>
          <a:xfrm>
            <a:off x="838200" y="193302"/>
            <a:ext cx="10515600" cy="915035"/>
          </a:xfrm>
        </p:spPr>
        <p:txBody>
          <a:bodyPr>
            <a:normAutofit/>
          </a:bodyPr>
          <a:lstStyle/>
          <a:p>
            <a:r>
              <a:rPr lang="vi-VN" sz="3600" b="0" i="0" u="none" strike="noStrike" baseline="0" dirty="0">
                <a:latin typeface="+mn-lt"/>
              </a:rPr>
              <a:t>Viêm phổi tăng cảm</a:t>
            </a:r>
            <a:r>
              <a:rPr lang="en-US" sz="3600" b="0" i="0" u="none" strike="noStrike" baseline="0" dirty="0">
                <a:latin typeface="+mn-lt"/>
              </a:rPr>
              <a:t> (</a:t>
            </a:r>
            <a:r>
              <a:rPr lang="en-US" sz="3600" b="0" i="0" u="none" strike="noStrike" baseline="0" dirty="0" err="1">
                <a:latin typeface="+mn-lt"/>
              </a:rPr>
              <a:t>tt</a:t>
            </a:r>
            <a:r>
              <a:rPr lang="en-US" sz="3600" b="0" i="0" u="none" strike="noStrike" baseline="0" dirty="0">
                <a:latin typeface="+mn-lt"/>
              </a:rPr>
              <a:t>)</a:t>
            </a:r>
            <a:endParaRPr lang="vi-VN" sz="3600" dirty="0">
              <a:latin typeface="+mn-lt"/>
            </a:endParaRPr>
          </a:p>
        </p:txBody>
      </p:sp>
      <p:sp>
        <p:nvSpPr>
          <p:cNvPr id="4" name="TextBox 3">
            <a:extLst>
              <a:ext uri="{FF2B5EF4-FFF2-40B4-BE49-F238E27FC236}">
                <a16:creationId xmlns:a16="http://schemas.microsoft.com/office/drawing/2014/main" id="{B68D91BE-4E7B-4CDA-A861-CA18AC0115F3}"/>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5027731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9343CD-8DC6-4933-B16E-4E12788EDF2E}"/>
              </a:ext>
            </a:extLst>
          </p:cNvPr>
          <p:cNvPicPr>
            <a:picLocks noChangeAspect="1"/>
          </p:cNvPicPr>
          <p:nvPr/>
        </p:nvPicPr>
        <p:blipFill>
          <a:blip r:embed="rId2"/>
          <a:stretch>
            <a:fillRect/>
          </a:stretch>
        </p:blipFill>
        <p:spPr>
          <a:xfrm>
            <a:off x="1758462" y="837154"/>
            <a:ext cx="8328966" cy="5975376"/>
          </a:xfrm>
          <a:prstGeom prst="rect">
            <a:avLst/>
          </a:prstGeom>
        </p:spPr>
      </p:pic>
      <p:sp>
        <p:nvSpPr>
          <p:cNvPr id="4" name="Title 1">
            <a:extLst>
              <a:ext uri="{FF2B5EF4-FFF2-40B4-BE49-F238E27FC236}">
                <a16:creationId xmlns:a16="http://schemas.microsoft.com/office/drawing/2014/main" id="{15B8819E-FBBA-49AC-B6F4-101FB3055331}"/>
              </a:ext>
            </a:extLst>
          </p:cNvPr>
          <p:cNvSpPr>
            <a:spLocks noGrp="1"/>
          </p:cNvSpPr>
          <p:nvPr>
            <p:ph type="title"/>
          </p:nvPr>
        </p:nvSpPr>
        <p:spPr>
          <a:xfrm>
            <a:off x="838200" y="193302"/>
            <a:ext cx="10515600" cy="915035"/>
          </a:xfrm>
        </p:spPr>
        <p:txBody>
          <a:bodyPr>
            <a:normAutofit/>
          </a:bodyPr>
          <a:lstStyle/>
          <a:p>
            <a:r>
              <a:rPr lang="vi-VN" sz="3600" b="0" i="0" u="none" strike="noStrike" baseline="0" dirty="0">
                <a:latin typeface="+mn-lt"/>
              </a:rPr>
              <a:t>Viêm phổi tăng cảm</a:t>
            </a:r>
            <a:r>
              <a:rPr lang="en-US" sz="3600" dirty="0">
                <a:latin typeface="+mn-lt"/>
              </a:rPr>
              <a:t> </a:t>
            </a:r>
            <a:r>
              <a:rPr lang="en-US" sz="3600" b="0" i="0" u="none" strike="noStrike" baseline="0" dirty="0">
                <a:latin typeface="+mn-lt"/>
              </a:rPr>
              <a:t>(</a:t>
            </a:r>
            <a:r>
              <a:rPr lang="en-US" sz="3600" b="0" i="0" u="none" strike="noStrike" baseline="0" dirty="0" err="1">
                <a:latin typeface="+mn-lt"/>
              </a:rPr>
              <a:t>tt</a:t>
            </a:r>
            <a:r>
              <a:rPr lang="en-US" sz="3600" b="0" i="0" u="none" strike="noStrike" baseline="0" dirty="0">
                <a:latin typeface="+mn-lt"/>
              </a:rPr>
              <a:t>)</a:t>
            </a:r>
            <a:br>
              <a:rPr lang="en-US" sz="3600" b="0" i="0" u="none" strike="noStrike" baseline="0" dirty="0">
                <a:latin typeface="+mn-lt"/>
              </a:rPr>
            </a:br>
            <a:r>
              <a:rPr lang="en-US" sz="2200" b="1" dirty="0">
                <a:latin typeface="+mn-lt"/>
              </a:rPr>
              <a:t>T</a:t>
            </a:r>
            <a:r>
              <a:rPr lang="vi-VN" sz="2200" b="1" i="0" u="none" strike="noStrike" baseline="0" dirty="0">
                <a:latin typeface="+mn-lt"/>
              </a:rPr>
              <a:t>iêu chuẩn chẩn đoán</a:t>
            </a:r>
            <a:endParaRPr lang="vi-VN" sz="3600" b="1" dirty="0">
              <a:latin typeface="+mn-lt"/>
            </a:endParaRPr>
          </a:p>
        </p:txBody>
      </p:sp>
      <p:sp>
        <p:nvSpPr>
          <p:cNvPr id="5" name="TextBox 4">
            <a:extLst>
              <a:ext uri="{FF2B5EF4-FFF2-40B4-BE49-F238E27FC236}">
                <a16:creationId xmlns:a16="http://schemas.microsoft.com/office/drawing/2014/main" id="{016750FB-4239-484E-BFCF-BC84FD867467}"/>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780637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05E864-007E-43FC-97D3-36412EC99E59}"/>
              </a:ext>
            </a:extLst>
          </p:cNvPr>
          <p:cNvSpPr>
            <a:spLocks noGrp="1"/>
          </p:cNvSpPr>
          <p:nvPr>
            <p:ph idx="1"/>
          </p:nvPr>
        </p:nvSpPr>
        <p:spPr/>
        <p:txBody>
          <a:bodyPr>
            <a:normAutofit/>
          </a:bodyPr>
          <a:lstStyle/>
          <a:p>
            <a:pPr marL="0" indent="0" algn="l">
              <a:lnSpc>
                <a:spcPct val="100000"/>
              </a:lnSpc>
              <a:buNone/>
            </a:pPr>
            <a:r>
              <a:rPr lang="vi-VN" sz="2400" b="0" i="0" u="none" strike="noStrike" baseline="0" dirty="0"/>
              <a:t>Cần chẩn đoán phân biệt HP thể xơ hóa với:</a:t>
            </a:r>
          </a:p>
          <a:p>
            <a:pPr algn="l">
              <a:lnSpc>
                <a:spcPct val="100000"/>
              </a:lnSpc>
              <a:buFont typeface="Wingdings" panose="05000000000000000000" pitchFamily="2" charset="2"/>
              <a:buChar char="§"/>
            </a:pPr>
            <a:r>
              <a:rPr lang="vi-VN" sz="2400" b="0" i="0" u="none" strike="noStrike" baseline="0" dirty="0"/>
              <a:t>IPF: Thường BN lớn tuổi, không thấy nguyên nhân, tổn thương UIP trên HRCT</a:t>
            </a:r>
          </a:p>
          <a:p>
            <a:pPr algn="l">
              <a:lnSpc>
                <a:spcPct val="100000"/>
              </a:lnSpc>
              <a:buFont typeface="Wingdings" panose="05000000000000000000" pitchFamily="2" charset="2"/>
              <a:buChar char="§"/>
            </a:pPr>
            <a:r>
              <a:rPr lang="vi-VN" sz="2400" b="0" i="0" u="none" strike="noStrike" baseline="0" dirty="0"/>
              <a:t>fNSIP (Viêm phổi kẽ không đặc hiệu thể xơ hóa) BN thường trẻ tuổi, có bệnh mô liên kết, HRCT tổn thương kính mờ, xơ hóa, tổn thương 2 phổi ở đáy nhiều nhưng thường không chạm vào màng phổi (có tính đặc hiệu cao).</a:t>
            </a:r>
          </a:p>
          <a:p>
            <a:pPr algn="l">
              <a:lnSpc>
                <a:spcPct val="100000"/>
              </a:lnSpc>
              <a:buFont typeface="Wingdings" panose="05000000000000000000" pitchFamily="2" charset="2"/>
              <a:buChar char="§"/>
            </a:pPr>
            <a:r>
              <a:rPr lang="vi-VN" sz="2400" b="0" i="0" u="none" strike="noStrike" baseline="0" dirty="0"/>
              <a:t>Xơ phổi do thuốc gây ra: cần lưu ý không bỏ sót, nhất là khi BN có dùng những thuốc có nguy cơ gây độc tính cho phổi.</a:t>
            </a:r>
            <a:endParaRPr lang="vi-VN" sz="3600" dirty="0"/>
          </a:p>
        </p:txBody>
      </p:sp>
      <p:sp>
        <p:nvSpPr>
          <p:cNvPr id="4" name="Title 1">
            <a:extLst>
              <a:ext uri="{FF2B5EF4-FFF2-40B4-BE49-F238E27FC236}">
                <a16:creationId xmlns:a16="http://schemas.microsoft.com/office/drawing/2014/main" id="{13CA173E-A41E-46F9-878C-3F56A274A595}"/>
              </a:ext>
            </a:extLst>
          </p:cNvPr>
          <p:cNvSpPr>
            <a:spLocks noGrp="1"/>
          </p:cNvSpPr>
          <p:nvPr>
            <p:ph type="title"/>
          </p:nvPr>
        </p:nvSpPr>
        <p:spPr>
          <a:xfrm>
            <a:off x="838200" y="193302"/>
            <a:ext cx="10515600" cy="915035"/>
          </a:xfrm>
        </p:spPr>
        <p:txBody>
          <a:bodyPr>
            <a:normAutofit/>
          </a:bodyPr>
          <a:lstStyle/>
          <a:p>
            <a:r>
              <a:rPr lang="vi-VN" sz="3600" b="0" i="0" u="none" strike="noStrike" baseline="0" dirty="0">
                <a:latin typeface="+mn-lt"/>
              </a:rPr>
              <a:t>Viêm phổi tăng cảm</a:t>
            </a:r>
            <a:r>
              <a:rPr lang="en-US" sz="3600" b="0" i="0" u="none" strike="noStrike" baseline="0" dirty="0">
                <a:latin typeface="+mn-lt"/>
              </a:rPr>
              <a:t> (</a:t>
            </a:r>
            <a:r>
              <a:rPr lang="en-US" sz="3600" b="0" i="0" u="none" strike="noStrike" baseline="0" dirty="0" err="1">
                <a:latin typeface="+mn-lt"/>
              </a:rPr>
              <a:t>tt</a:t>
            </a:r>
            <a:r>
              <a:rPr lang="en-US" sz="3600" b="0" i="0" u="none" strike="noStrike" baseline="0" dirty="0">
                <a:latin typeface="+mn-lt"/>
              </a:rPr>
              <a:t>)</a:t>
            </a:r>
            <a:br>
              <a:rPr lang="en-US" sz="3600" b="0" i="0" u="none" strike="noStrike" baseline="0" dirty="0">
                <a:latin typeface="+mn-lt"/>
              </a:rPr>
            </a:br>
            <a:r>
              <a:rPr lang="en-US" sz="2200" b="1" dirty="0">
                <a:latin typeface="+mn-lt"/>
              </a:rPr>
              <a:t>C</a:t>
            </a:r>
            <a:r>
              <a:rPr lang="vi-VN" sz="2200" b="1" i="0" u="none" strike="noStrike" baseline="0" dirty="0">
                <a:latin typeface="+mn-lt"/>
              </a:rPr>
              <a:t>hẩn đoán phân biệt</a:t>
            </a:r>
            <a:endParaRPr lang="vi-VN" sz="3600" b="1" dirty="0">
              <a:latin typeface="+mn-lt"/>
            </a:endParaRPr>
          </a:p>
        </p:txBody>
      </p:sp>
      <p:sp>
        <p:nvSpPr>
          <p:cNvPr id="5" name="TextBox 4">
            <a:extLst>
              <a:ext uri="{FF2B5EF4-FFF2-40B4-BE49-F238E27FC236}">
                <a16:creationId xmlns:a16="http://schemas.microsoft.com/office/drawing/2014/main" id="{0A636415-9261-4BA9-B9E0-2FA237123172}"/>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2314092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99D8EB-0D77-428C-AD86-BC897E79E93A}"/>
              </a:ext>
            </a:extLst>
          </p:cNvPr>
          <p:cNvSpPr>
            <a:spLocks noGrp="1"/>
          </p:cNvSpPr>
          <p:nvPr>
            <p:ph idx="1"/>
          </p:nvPr>
        </p:nvSpPr>
        <p:spPr>
          <a:xfrm>
            <a:off x="838199" y="1108337"/>
            <a:ext cx="10725443" cy="5749663"/>
          </a:xfrm>
        </p:spPr>
        <p:txBody>
          <a:bodyPr>
            <a:normAutofit fontScale="92500"/>
          </a:bodyPr>
          <a:lstStyle/>
          <a:p>
            <a:pPr marL="0" indent="0" algn="just">
              <a:lnSpc>
                <a:spcPct val="150000"/>
              </a:lnSpc>
              <a:buNone/>
            </a:pPr>
            <a:r>
              <a:rPr lang="vi-VN" sz="2400" b="0" i="0" u="none" strike="noStrike" baseline="0" dirty="0"/>
              <a:t>Ngừng tiếp xúc dị nguyên là rất quan trọng. Tuy nhiên việc xác định được dị nguyên rất khó khăn,</a:t>
            </a:r>
          </a:p>
          <a:p>
            <a:pPr algn="just">
              <a:lnSpc>
                <a:spcPct val="150000"/>
              </a:lnSpc>
              <a:buFont typeface="Wingdings" panose="05000000000000000000" pitchFamily="2" charset="2"/>
              <a:buChar char="§"/>
            </a:pPr>
            <a:r>
              <a:rPr lang="vi-VN" sz="2400" b="0" i="0" u="none" strike="noStrike" baseline="0" dirty="0"/>
              <a:t>Corticoid: trong HP cấp có thể dùng corticoid với liều 0,5mg/kg/ngày trong một tháng và giảm liều dần đến khi đạt ở liều duy trì 10-15 mg/ngày. Dừng corticoid nếu BN được xem là được điều trị khỏi hay không đáp ứng trên lâm sàng. Nếu lâm sàng xấu hơn khi giảm liều cần phải duy trì liều thích hợp. </a:t>
            </a:r>
          </a:p>
          <a:p>
            <a:pPr algn="just">
              <a:lnSpc>
                <a:spcPct val="150000"/>
              </a:lnSpc>
              <a:buFont typeface="Wingdings" panose="05000000000000000000" pitchFamily="2" charset="2"/>
              <a:buChar char="§"/>
            </a:pPr>
            <a:r>
              <a:rPr lang="vi-VN" sz="2400" b="0" i="0" u="none" strike="noStrike" baseline="0" dirty="0"/>
              <a:t>Trong thể mạn tính tiến triển, việc sử dụng corticoid</a:t>
            </a:r>
            <a:r>
              <a:rPr lang="vi-VN" sz="2400" dirty="0"/>
              <a:t> </a:t>
            </a:r>
            <a:r>
              <a:rPr lang="vi-VN" sz="2400" b="0" i="0" u="none" strike="noStrike" baseline="0" dirty="0"/>
              <a:t>không cho thấy hiệu quả.</a:t>
            </a:r>
          </a:p>
          <a:p>
            <a:pPr algn="just">
              <a:lnSpc>
                <a:spcPct val="150000"/>
              </a:lnSpc>
              <a:buFont typeface="Wingdings" panose="05000000000000000000" pitchFamily="2" charset="2"/>
              <a:buChar char="§"/>
            </a:pPr>
            <a:r>
              <a:rPr lang="vi-VN" sz="2400" b="0" i="0" u="none" strike="noStrike" baseline="0" dirty="0"/>
              <a:t>Ức chế miễn dịch: sử dụng Mycophenolate Mofetil và Azathioprine cải thiện DLCO trong HP mạn nhưng không cải thiện FVC và không cải thiện tỷ lệ sống còn.</a:t>
            </a:r>
          </a:p>
        </p:txBody>
      </p:sp>
      <p:sp>
        <p:nvSpPr>
          <p:cNvPr id="4" name="Title 1">
            <a:extLst>
              <a:ext uri="{FF2B5EF4-FFF2-40B4-BE49-F238E27FC236}">
                <a16:creationId xmlns:a16="http://schemas.microsoft.com/office/drawing/2014/main" id="{D7FECEA4-F1F7-4874-B4FF-6404240C03FF}"/>
              </a:ext>
            </a:extLst>
          </p:cNvPr>
          <p:cNvSpPr>
            <a:spLocks noGrp="1"/>
          </p:cNvSpPr>
          <p:nvPr>
            <p:ph type="title"/>
          </p:nvPr>
        </p:nvSpPr>
        <p:spPr>
          <a:xfrm>
            <a:off x="838200" y="193302"/>
            <a:ext cx="10515600" cy="915035"/>
          </a:xfrm>
        </p:spPr>
        <p:txBody>
          <a:bodyPr>
            <a:normAutofit/>
          </a:bodyPr>
          <a:lstStyle/>
          <a:p>
            <a:r>
              <a:rPr lang="vi-VN" sz="3600" b="0" i="0" u="none" strike="noStrike" baseline="0" dirty="0">
                <a:latin typeface="+mn-lt"/>
              </a:rPr>
              <a:t>Viêm phổi tăng cảm</a:t>
            </a:r>
            <a:r>
              <a:rPr lang="en-US" sz="3600" b="0" i="0" u="none" strike="noStrike" baseline="0" dirty="0">
                <a:latin typeface="+mn-lt"/>
              </a:rPr>
              <a:t> (</a:t>
            </a:r>
            <a:r>
              <a:rPr lang="en-US" sz="3600" b="0" i="0" u="none" strike="noStrike" baseline="0" dirty="0" err="1">
                <a:latin typeface="+mn-lt"/>
              </a:rPr>
              <a:t>tt</a:t>
            </a:r>
            <a:r>
              <a:rPr lang="en-US" sz="3600" b="0" i="0" u="none" strike="noStrike" baseline="0" dirty="0">
                <a:latin typeface="+mn-lt"/>
              </a:rPr>
              <a:t>)</a:t>
            </a:r>
            <a:br>
              <a:rPr lang="en-US" sz="3600" b="0" i="0" u="none" strike="noStrike" baseline="0" dirty="0">
                <a:latin typeface="+mn-lt"/>
              </a:rPr>
            </a:br>
            <a:r>
              <a:rPr lang="en-US" sz="2400" b="1" i="0" u="none" strike="noStrike" baseline="0" dirty="0">
                <a:latin typeface="+mn-lt"/>
              </a:rPr>
              <a:t>Đ</a:t>
            </a:r>
            <a:r>
              <a:rPr lang="vi-VN" sz="2400" b="1" i="0" u="none" strike="noStrike" baseline="0" dirty="0">
                <a:latin typeface="+mn-lt"/>
              </a:rPr>
              <a:t>iều trị</a:t>
            </a:r>
            <a:endParaRPr lang="vi-VN" sz="3600" b="1" dirty="0">
              <a:latin typeface="+mn-lt"/>
            </a:endParaRPr>
          </a:p>
        </p:txBody>
      </p:sp>
      <p:sp>
        <p:nvSpPr>
          <p:cNvPr id="5" name="TextBox 4">
            <a:extLst>
              <a:ext uri="{FF2B5EF4-FFF2-40B4-BE49-F238E27FC236}">
                <a16:creationId xmlns:a16="http://schemas.microsoft.com/office/drawing/2014/main" id="{BEAAB1EC-BA7C-4B0C-BCA1-D6E4E029C88E}"/>
              </a:ext>
            </a:extLst>
          </p:cNvPr>
          <p:cNvSpPr txBox="1"/>
          <p:nvPr/>
        </p:nvSpPr>
        <p:spPr>
          <a:xfrm>
            <a:off x="8304628" y="6611779"/>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Hướng dẫn chẩn đoán và điều trị bệnh phổi mô kẽ VNRS 2022</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3303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99A5DF-A22E-4715-9878-1928B0E8FD4A}"/>
              </a:ext>
            </a:extLst>
          </p:cNvPr>
          <p:cNvSpPr txBox="1">
            <a:spLocks/>
          </p:cNvSpPr>
          <p:nvPr/>
        </p:nvSpPr>
        <p:spPr>
          <a:xfrm>
            <a:off x="778412" y="2595806"/>
            <a:ext cx="10972800" cy="1143000"/>
          </a:xfrm>
          <a:prstGeom prst="rect">
            <a:avLst/>
          </a:prstGeom>
        </p:spPr>
        <p:txBody>
          <a:bodyPr vert="horz" lIns="0" tIns="0" rIns="0" bIns="0" rtlCol="0" anchor="ctr" anchorCtr="0">
            <a:normAutofit/>
          </a:bodyPr>
          <a:lstStyle>
            <a:lvl1pPr algn="l" defTabSz="609585" rtl="0" eaLnBrk="1" latinLnBrk="0" hangingPunct="1">
              <a:spcBef>
                <a:spcPct val="0"/>
              </a:spcBef>
              <a:buNone/>
              <a:defRPr sz="3200" b="1" kern="1200">
                <a:solidFill>
                  <a:schemeClr val="accent2"/>
                </a:solidFill>
                <a:latin typeface="Arial"/>
                <a:ea typeface="+mj-ea"/>
                <a:cs typeface="Arial"/>
              </a:defRPr>
            </a:lvl1pPr>
          </a:lstStyle>
          <a:p>
            <a:r>
              <a:rPr lang="en-US" sz="4800" dirty="0" err="1"/>
              <a:t>Hiệu</a:t>
            </a:r>
            <a:r>
              <a:rPr lang="en-US" sz="4800" dirty="0"/>
              <a:t> </a:t>
            </a:r>
            <a:r>
              <a:rPr lang="en-US" sz="4800" dirty="0" err="1"/>
              <a:t>quả</a:t>
            </a:r>
            <a:r>
              <a:rPr lang="en-US" sz="4800" dirty="0"/>
              <a:t> </a:t>
            </a:r>
            <a:r>
              <a:rPr lang="en-US" sz="4800" dirty="0" err="1"/>
              <a:t>điều</a:t>
            </a:r>
            <a:r>
              <a:rPr lang="en-US" sz="4800" dirty="0"/>
              <a:t> </a:t>
            </a:r>
            <a:r>
              <a:rPr lang="en-US" sz="4800" dirty="0" err="1"/>
              <a:t>trị</a:t>
            </a:r>
            <a:r>
              <a:rPr lang="en-US" sz="4800" dirty="0"/>
              <a:t> </a:t>
            </a:r>
            <a:r>
              <a:rPr lang="en-US" sz="4800" dirty="0" err="1"/>
              <a:t>lâu</a:t>
            </a:r>
            <a:r>
              <a:rPr lang="en-US" sz="4800" dirty="0"/>
              <a:t> </a:t>
            </a:r>
            <a:r>
              <a:rPr lang="en-US" sz="4800" dirty="0" err="1"/>
              <a:t>dài</a:t>
            </a:r>
            <a:endParaRPr lang="en-US" sz="4800" dirty="0"/>
          </a:p>
        </p:txBody>
      </p:sp>
    </p:spTree>
    <p:extLst>
      <p:ext uri="{BB962C8B-B14F-4D97-AF65-F5344CB8AC3E}">
        <p14:creationId xmlns:p14="http://schemas.microsoft.com/office/powerpoint/2010/main" val="58717541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657F8-BE3D-4FDD-A328-E7CD7A83EFF2}"/>
              </a:ext>
            </a:extLst>
          </p:cNvPr>
          <p:cNvSpPr>
            <a:spLocks noGrp="1"/>
          </p:cNvSpPr>
          <p:nvPr>
            <p:ph type="title"/>
          </p:nvPr>
        </p:nvSpPr>
        <p:spPr/>
        <p:txBody>
          <a:bodyPr>
            <a:normAutofit/>
          </a:bodyPr>
          <a:lstStyle/>
          <a:p>
            <a:r>
              <a:rPr lang="vi-VN" sz="3600" dirty="0">
                <a:latin typeface="+mn-lt"/>
              </a:rPr>
              <a:t>Kết luận</a:t>
            </a:r>
          </a:p>
        </p:txBody>
      </p:sp>
      <p:sp>
        <p:nvSpPr>
          <p:cNvPr id="3" name="Content Placeholder 2">
            <a:extLst>
              <a:ext uri="{FF2B5EF4-FFF2-40B4-BE49-F238E27FC236}">
                <a16:creationId xmlns:a16="http://schemas.microsoft.com/office/drawing/2014/main" id="{DBEE3D1B-F53D-4D60-B38D-274D986D881C}"/>
              </a:ext>
            </a:extLst>
          </p:cNvPr>
          <p:cNvSpPr>
            <a:spLocks noGrp="1"/>
          </p:cNvSpPr>
          <p:nvPr>
            <p:ph idx="1"/>
          </p:nvPr>
        </p:nvSpPr>
        <p:spPr>
          <a:xfrm>
            <a:off x="1049215" y="3429000"/>
            <a:ext cx="10515600" cy="523680"/>
          </a:xfrm>
        </p:spPr>
        <p:txBody>
          <a:bodyPr/>
          <a:lstStyle/>
          <a:p>
            <a:pPr marL="0" indent="0">
              <a:buNone/>
            </a:pPr>
            <a:r>
              <a:rPr lang="en-GB" dirty="0" err="1"/>
              <a:t>Tùy</a:t>
            </a:r>
            <a:r>
              <a:rPr lang="en-GB" dirty="0"/>
              <a:t> </a:t>
            </a:r>
            <a:r>
              <a:rPr lang="en-GB" dirty="0" err="1"/>
              <a:t>thuộc</a:t>
            </a:r>
            <a:r>
              <a:rPr lang="en-GB" dirty="0"/>
              <a:t> </a:t>
            </a:r>
            <a:r>
              <a:rPr lang="en-GB" dirty="0" err="1"/>
              <a:t>vào</a:t>
            </a:r>
            <a:r>
              <a:rPr lang="en-GB" dirty="0"/>
              <a:t> </a:t>
            </a:r>
            <a:r>
              <a:rPr lang="en-GB" dirty="0" err="1"/>
              <a:t>báo</a:t>
            </a:r>
            <a:r>
              <a:rPr lang="en-GB" dirty="0"/>
              <a:t> </a:t>
            </a:r>
            <a:r>
              <a:rPr lang="en-GB" dirty="0" err="1"/>
              <a:t>cáo</a:t>
            </a:r>
            <a:r>
              <a:rPr lang="en-GB" dirty="0"/>
              <a:t> </a:t>
            </a:r>
            <a:r>
              <a:rPr lang="en-GB" dirty="0" err="1"/>
              <a:t>viên</a:t>
            </a:r>
            <a:r>
              <a:rPr lang="en-GB" dirty="0"/>
              <a:t> </a:t>
            </a:r>
            <a:r>
              <a:rPr lang="en-GB" dirty="0" err="1"/>
              <a:t>quyết</a:t>
            </a:r>
            <a:r>
              <a:rPr lang="en-GB" dirty="0"/>
              <a:t> </a:t>
            </a:r>
            <a:r>
              <a:rPr lang="en-GB" dirty="0" err="1"/>
              <a:t>định</a:t>
            </a:r>
            <a:r>
              <a:rPr lang="en-GB" dirty="0"/>
              <a:t> </a:t>
            </a:r>
            <a:r>
              <a:rPr lang="en-GB" dirty="0" err="1"/>
              <a:t>dựa</a:t>
            </a:r>
            <a:r>
              <a:rPr lang="en-GB" dirty="0"/>
              <a:t> </a:t>
            </a:r>
            <a:r>
              <a:rPr lang="en-GB" dirty="0" err="1"/>
              <a:t>theo</a:t>
            </a:r>
            <a:r>
              <a:rPr lang="en-GB" dirty="0"/>
              <a:t> </a:t>
            </a:r>
            <a:r>
              <a:rPr lang="en-GB" dirty="0" err="1"/>
              <a:t>nội</a:t>
            </a:r>
            <a:r>
              <a:rPr lang="en-GB" dirty="0"/>
              <a:t> dung </a:t>
            </a:r>
            <a:r>
              <a:rPr lang="en-GB" dirty="0" err="1"/>
              <a:t>bài</a:t>
            </a:r>
            <a:r>
              <a:rPr lang="en-GB" dirty="0"/>
              <a:t> </a:t>
            </a:r>
            <a:r>
              <a:rPr lang="en-GB" dirty="0" err="1"/>
              <a:t>trình</a:t>
            </a:r>
            <a:r>
              <a:rPr lang="en-GB" dirty="0"/>
              <a:t> </a:t>
            </a:r>
            <a:r>
              <a:rPr lang="en-GB" dirty="0" err="1"/>
              <a:t>bày</a:t>
            </a:r>
            <a:endParaRPr lang="vi-VN" dirty="0"/>
          </a:p>
        </p:txBody>
      </p:sp>
    </p:spTree>
    <p:extLst>
      <p:ext uri="{BB962C8B-B14F-4D97-AF65-F5344CB8AC3E}">
        <p14:creationId xmlns:p14="http://schemas.microsoft.com/office/powerpoint/2010/main" val="2930225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08DE-0601-4437-B6AF-A7FB27F5C983}"/>
              </a:ext>
            </a:extLst>
          </p:cNvPr>
          <p:cNvSpPr>
            <a:spLocks noGrp="1"/>
          </p:cNvSpPr>
          <p:nvPr>
            <p:ph type="title"/>
          </p:nvPr>
        </p:nvSpPr>
        <p:spPr>
          <a:xfrm>
            <a:off x="609600" y="274637"/>
            <a:ext cx="10972800" cy="734526"/>
          </a:xfrm>
        </p:spPr>
        <p:txBody>
          <a:bodyPr/>
          <a:lstStyle/>
          <a:p>
            <a:pPr algn="ctr"/>
            <a:r>
              <a:rPr lang="en-US" dirty="0" err="1"/>
              <a:t>Hiệu</a:t>
            </a:r>
            <a:r>
              <a:rPr lang="en-US" dirty="0"/>
              <a:t> </a:t>
            </a:r>
            <a:r>
              <a:rPr lang="en-US" dirty="0" err="1"/>
              <a:t>quả</a:t>
            </a:r>
            <a:r>
              <a:rPr lang="en-US" dirty="0"/>
              <a:t> </a:t>
            </a:r>
            <a:r>
              <a:rPr lang="en-US" dirty="0" err="1"/>
              <a:t>điều</a:t>
            </a:r>
            <a:r>
              <a:rPr lang="en-US" dirty="0"/>
              <a:t> </a:t>
            </a:r>
            <a:r>
              <a:rPr lang="en-US" dirty="0" err="1"/>
              <a:t>trị</a:t>
            </a:r>
            <a:r>
              <a:rPr lang="en-US" dirty="0"/>
              <a:t> </a:t>
            </a:r>
            <a:r>
              <a:rPr lang="en-US" dirty="0" err="1"/>
              <a:t>lâu</a:t>
            </a:r>
            <a:r>
              <a:rPr lang="en-US" dirty="0"/>
              <a:t> </a:t>
            </a:r>
            <a:r>
              <a:rPr lang="en-US" dirty="0" err="1"/>
              <a:t>dài</a:t>
            </a:r>
            <a:r>
              <a:rPr lang="en-US" dirty="0"/>
              <a:t> </a:t>
            </a:r>
            <a:r>
              <a:rPr lang="en-US" dirty="0" err="1"/>
              <a:t>với</a:t>
            </a:r>
            <a:r>
              <a:rPr lang="en-US" dirty="0"/>
              <a:t> </a:t>
            </a:r>
            <a:r>
              <a:rPr lang="en-US" dirty="0" err="1"/>
              <a:t>nintedanib</a:t>
            </a:r>
            <a:endParaRPr lang="en-US" dirty="0"/>
          </a:p>
        </p:txBody>
      </p:sp>
      <p:pic>
        <p:nvPicPr>
          <p:cNvPr id="4" name="Picture 3">
            <a:extLst>
              <a:ext uri="{FF2B5EF4-FFF2-40B4-BE49-F238E27FC236}">
                <a16:creationId xmlns:a16="http://schemas.microsoft.com/office/drawing/2014/main" id="{8398BC07-2A99-4353-9BB0-176779893524}"/>
              </a:ext>
            </a:extLst>
          </p:cNvPr>
          <p:cNvPicPr>
            <a:picLocks noChangeAspect="1"/>
          </p:cNvPicPr>
          <p:nvPr/>
        </p:nvPicPr>
        <p:blipFill>
          <a:blip r:embed="rId2"/>
          <a:stretch>
            <a:fillRect/>
          </a:stretch>
        </p:blipFill>
        <p:spPr>
          <a:xfrm>
            <a:off x="6096000" y="2381401"/>
            <a:ext cx="5175958" cy="3934286"/>
          </a:xfrm>
          <a:prstGeom prst="rect">
            <a:avLst/>
          </a:prstGeom>
        </p:spPr>
      </p:pic>
      <p:pic>
        <p:nvPicPr>
          <p:cNvPr id="5" name="Picture 4">
            <a:extLst>
              <a:ext uri="{FF2B5EF4-FFF2-40B4-BE49-F238E27FC236}">
                <a16:creationId xmlns:a16="http://schemas.microsoft.com/office/drawing/2014/main" id="{8261BC0A-C099-477D-A7A0-C64F8D1C3C60}"/>
              </a:ext>
            </a:extLst>
          </p:cNvPr>
          <p:cNvPicPr>
            <a:picLocks noChangeAspect="1"/>
          </p:cNvPicPr>
          <p:nvPr/>
        </p:nvPicPr>
        <p:blipFill>
          <a:blip r:embed="rId3"/>
          <a:stretch>
            <a:fillRect/>
          </a:stretch>
        </p:blipFill>
        <p:spPr>
          <a:xfrm>
            <a:off x="544875" y="2637231"/>
            <a:ext cx="5551125" cy="3422626"/>
          </a:xfrm>
          <a:prstGeom prst="rect">
            <a:avLst/>
          </a:prstGeom>
        </p:spPr>
      </p:pic>
      <p:sp>
        <p:nvSpPr>
          <p:cNvPr id="6" name="Rectangle 5">
            <a:extLst>
              <a:ext uri="{FF2B5EF4-FFF2-40B4-BE49-F238E27FC236}">
                <a16:creationId xmlns:a16="http://schemas.microsoft.com/office/drawing/2014/main" id="{712BE7A6-D1AC-44A6-BC15-6F6C9044E3BD}"/>
              </a:ext>
            </a:extLst>
          </p:cNvPr>
          <p:cNvSpPr/>
          <p:nvPr/>
        </p:nvSpPr>
        <p:spPr>
          <a:xfrm>
            <a:off x="544875" y="6337142"/>
            <a:ext cx="347563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Kato et al. Drug Des </a:t>
            </a:r>
            <a:r>
              <a:rPr lang="en-US" sz="1000" dirty="0" err="1">
                <a:latin typeface="Arial" panose="020B0604020202020204" pitchFamily="34" charset="0"/>
                <a:cs typeface="Arial" panose="020B0604020202020204" pitchFamily="34" charset="0"/>
              </a:rPr>
              <a:t>Devel</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Ther</a:t>
            </a:r>
            <a:r>
              <a:rPr lang="en-US" sz="1000" dirty="0">
                <a:latin typeface="Arial" panose="020B0604020202020204" pitchFamily="34" charset="0"/>
                <a:cs typeface="Arial" panose="020B0604020202020204" pitchFamily="34" charset="0"/>
              </a:rPr>
              <a:t>. 2021 Jan 18;15:223-230</a:t>
            </a:r>
          </a:p>
        </p:txBody>
      </p:sp>
      <p:sp>
        <p:nvSpPr>
          <p:cNvPr id="7" name="TextBox 6">
            <a:extLst>
              <a:ext uri="{FF2B5EF4-FFF2-40B4-BE49-F238E27FC236}">
                <a16:creationId xmlns:a16="http://schemas.microsoft.com/office/drawing/2014/main" id="{29344440-FD32-43DF-9D1C-BF4101E84743}"/>
              </a:ext>
            </a:extLst>
          </p:cNvPr>
          <p:cNvSpPr txBox="1"/>
          <p:nvPr/>
        </p:nvSpPr>
        <p:spPr>
          <a:xfrm>
            <a:off x="840325" y="974857"/>
            <a:ext cx="10086535" cy="1446550"/>
          </a:xfrm>
          <a:prstGeom prst="rect">
            <a:avLst/>
          </a:prstGeom>
          <a:noFill/>
        </p:spPr>
        <p:txBody>
          <a:bodyPr wrap="square" rtlCol="0">
            <a:spAutoFit/>
          </a:bodyPr>
          <a:lstStyle/>
          <a:p>
            <a:pPr marL="285750" indent="-285750" algn="just">
              <a:buFont typeface="Wingdings" panose="05000000000000000000" pitchFamily="2" charset="2"/>
              <a:buChar char="§"/>
            </a:pPr>
            <a:r>
              <a:rPr lang="en-US" sz="2200" dirty="0">
                <a:latin typeface="Arial" panose="020B0604020202020204" pitchFamily="34" charset="0"/>
                <a:cs typeface="Arial" panose="020B0604020202020204" pitchFamily="34" charset="0"/>
              </a:rPr>
              <a:t>NC </a:t>
            </a:r>
            <a:r>
              <a:rPr lang="en-US" sz="2200" dirty="0" err="1">
                <a:latin typeface="Arial" panose="020B0604020202020204" pitchFamily="34" charset="0"/>
                <a:cs typeface="Arial" panose="020B0604020202020204" pitchFamily="34" charset="0"/>
              </a:rPr>
              <a:t>đời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thực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Bản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thấy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nhóm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điều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nintedanib</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trên</a:t>
            </a:r>
            <a:r>
              <a:rPr lang="en-US" sz="2200" dirty="0">
                <a:latin typeface="Arial" panose="020B0604020202020204" pitchFamily="34" charset="0"/>
                <a:cs typeface="Arial" panose="020B0604020202020204" pitchFamily="34" charset="0"/>
              </a:rPr>
              <a:t> 1 </a:t>
            </a:r>
            <a:r>
              <a:rPr lang="en-US" sz="2200" dirty="0" err="1">
                <a:latin typeface="Arial" panose="020B0604020202020204" pitchFamily="34" charset="0"/>
                <a:cs typeface="Arial" panose="020B0604020202020204" pitchFamily="34" charset="0"/>
              </a:rPr>
              <a:t>năm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nhóm</a:t>
            </a:r>
            <a:r>
              <a:rPr lang="en-US" sz="2200" dirty="0">
                <a:latin typeface="Arial" panose="020B0604020202020204" pitchFamily="34" charset="0"/>
                <a:cs typeface="Arial" panose="020B0604020202020204" pitchFamily="34" charset="0"/>
              </a:rPr>
              <a:t> P)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mức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giảm</a:t>
            </a:r>
            <a:r>
              <a:rPr lang="en-US" sz="2200" dirty="0">
                <a:latin typeface="Arial" panose="020B0604020202020204" pitchFamily="34" charset="0"/>
                <a:cs typeface="Arial" panose="020B0604020202020204" pitchFamily="34" charset="0"/>
              </a:rPr>
              <a:t> FVC </a:t>
            </a:r>
            <a:r>
              <a:rPr lang="en-US" sz="2200" dirty="0" err="1">
                <a:latin typeface="Arial" panose="020B0604020202020204" pitchFamily="34" charset="0"/>
                <a:cs typeface="Arial" panose="020B0604020202020204" pitchFamily="34" charset="0"/>
              </a:rPr>
              <a:t>thấp</a:t>
            </a:r>
            <a:r>
              <a:rPr lang="en-US" sz="2200" dirty="0">
                <a:latin typeface="Arial" panose="020B0604020202020204" pitchFamily="34" charset="0"/>
                <a:cs typeface="Arial" panose="020B0604020202020204" pitchFamily="34" charset="0"/>
              </a:rPr>
              <a:t> h</a:t>
            </a:r>
            <a:r>
              <a:rPr lang="vi-VN" sz="2200" dirty="0">
                <a:latin typeface="Arial" panose="020B0604020202020204" pitchFamily="34" charset="0"/>
                <a:cs typeface="Arial" panose="020B0604020202020204" pitchFamily="34" charset="0"/>
              </a:rPr>
              <a:t>ơ</a:t>
            </a:r>
            <a:r>
              <a:rPr lang="en-US" sz="2200" dirty="0">
                <a:latin typeface="Arial" panose="020B0604020202020204" pitchFamily="34" charset="0"/>
                <a:cs typeface="Arial" panose="020B0604020202020204" pitchFamily="34" charset="0"/>
              </a:rPr>
              <a:t>n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tỉ</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lệ</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sống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còn</a:t>
            </a:r>
            <a:r>
              <a:rPr lang="en-US" sz="2200" dirty="0">
                <a:latin typeface="Arial" panose="020B0604020202020204" pitchFamily="34" charset="0"/>
                <a:cs typeface="Arial" panose="020B0604020202020204" pitchFamily="34" charset="0"/>
              </a:rPr>
              <a:t> cao h</a:t>
            </a:r>
            <a:r>
              <a:rPr lang="vi-VN" sz="2200" dirty="0">
                <a:latin typeface="Arial" panose="020B0604020202020204" pitchFamily="34" charset="0"/>
                <a:cs typeface="Arial" panose="020B0604020202020204" pitchFamily="34" charset="0"/>
              </a:rPr>
              <a:t>ơ</a:t>
            </a:r>
            <a:r>
              <a:rPr lang="en-US" sz="2200" dirty="0">
                <a:latin typeface="Arial" panose="020B0604020202020204" pitchFamily="34" charset="0"/>
                <a:cs typeface="Arial" panose="020B0604020202020204" pitchFamily="34" charset="0"/>
              </a:rPr>
              <a:t>n </a:t>
            </a:r>
            <a:r>
              <a:rPr lang="en-US" sz="2200" dirty="0" err="1">
                <a:latin typeface="Arial" panose="020B0604020202020204" pitchFamily="34" charset="0"/>
                <a:cs typeface="Arial" panose="020B0604020202020204" pitchFamily="34" charset="0"/>
              </a:rPr>
              <a:t>nhóm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điều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với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nintedanib</a:t>
            </a:r>
            <a:r>
              <a:rPr lang="en-US" sz="2200" dirty="0">
                <a:latin typeface="Arial" panose="020B0604020202020204" pitchFamily="34" charset="0"/>
                <a:cs typeface="Arial" panose="020B0604020202020204" pitchFamily="34" charset="0"/>
              </a:rPr>
              <a:t> d</a:t>
            </a:r>
            <a:r>
              <a:rPr lang="vi-VN" sz="2200" dirty="0">
                <a:latin typeface="Arial" panose="020B0604020202020204" pitchFamily="34" charset="0"/>
                <a:cs typeface="Arial" panose="020B0604020202020204" pitchFamily="34" charset="0"/>
              </a:rPr>
              <a:t>ư</a:t>
            </a:r>
            <a:r>
              <a:rPr lang="en-US" sz="2200" dirty="0" err="1">
                <a:latin typeface="Arial" panose="020B0604020202020204" pitchFamily="34" charset="0"/>
                <a:cs typeface="Arial" panose="020B0604020202020204" pitchFamily="34" charset="0"/>
              </a:rPr>
              <a:t>ới</a:t>
            </a:r>
            <a:r>
              <a:rPr lang="en-US" sz="2200" dirty="0">
                <a:latin typeface="Arial" panose="020B0604020202020204" pitchFamily="34" charset="0"/>
                <a:cs typeface="Arial" panose="020B0604020202020204" pitchFamily="34" charset="0"/>
              </a:rPr>
              <a:t> 1 </a:t>
            </a:r>
            <a:r>
              <a:rPr lang="en-US" sz="2200" dirty="0" err="1">
                <a:latin typeface="Arial" panose="020B0604020202020204" pitchFamily="34" charset="0"/>
                <a:cs typeface="Arial" panose="020B0604020202020204" pitchFamily="34" charset="0"/>
              </a:rPr>
              <a:t>năm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nhóm</a:t>
            </a:r>
            <a:r>
              <a:rPr lang="en-US" sz="2200" dirty="0">
                <a:latin typeface="Arial" panose="020B0604020202020204" pitchFamily="34" charset="0"/>
                <a:cs typeface="Arial" panose="020B0604020202020204" pitchFamily="34" charset="0"/>
              </a:rPr>
              <a:t> I)</a:t>
            </a:r>
          </a:p>
          <a:p>
            <a:pPr marL="285750" indent="-285750" algn="just">
              <a:buFont typeface="Wingdings" panose="05000000000000000000" pitchFamily="2" charset="2"/>
              <a:buChar char="§"/>
            </a:pPr>
            <a:r>
              <a:rPr lang="en-US" sz="2200" dirty="0" err="1">
                <a:latin typeface="Arial" panose="020B0604020202020204" pitchFamily="34" charset="0"/>
                <a:cs typeface="Arial" panose="020B0604020202020204" pitchFamily="34" charset="0"/>
              </a:rPr>
              <a:t>Củng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cố</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bằng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chứng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về</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hiệu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điều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lâu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dài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với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nintedanib</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0718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47B9E-465D-4FF8-8CF8-3A726BDF9019}"/>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3C822D96-3C2E-4D7F-BDEA-08D2C96844B2}"/>
              </a:ext>
            </a:extLst>
          </p:cNvPr>
          <p:cNvSpPr>
            <a:spLocks noGrp="1"/>
          </p:cNvSpPr>
          <p:nvPr>
            <p:ph idx="1"/>
          </p:nvPr>
        </p:nvSpPr>
        <p:spPr/>
        <p:txBody>
          <a:bodyPr/>
          <a:lstStyle/>
          <a:p>
            <a:r>
              <a:rPr lang="vi-VN" dirty="0"/>
              <a:t>Slide 3-37: IPF RWE</a:t>
            </a:r>
          </a:p>
          <a:p>
            <a:r>
              <a:rPr lang="vi-VN" dirty="0"/>
              <a:t>Slide 38-67: Tầm quan trọng của điều trị sớm IPF</a:t>
            </a:r>
          </a:p>
          <a:p>
            <a:r>
              <a:rPr lang="vi-VN" dirty="0"/>
              <a:t>Slide 68-97: SSc-ILD</a:t>
            </a:r>
          </a:p>
          <a:p>
            <a:r>
              <a:rPr lang="vi-VN" dirty="0"/>
              <a:t>Slide 98-137: PF-ILD</a:t>
            </a:r>
          </a:p>
          <a:p>
            <a:r>
              <a:rPr lang="vi-VN" dirty="0"/>
              <a:t>Slide 138-179: Cơ chế tác động của Nintedanib và hướng dẫn chẩn đoán và điều trị</a:t>
            </a:r>
          </a:p>
          <a:p>
            <a:endParaRPr lang="vi-VN" dirty="0"/>
          </a:p>
          <a:p>
            <a:endParaRPr lang="vi-VN" dirty="0"/>
          </a:p>
        </p:txBody>
      </p:sp>
    </p:spTree>
    <p:extLst>
      <p:ext uri="{BB962C8B-B14F-4D97-AF65-F5344CB8AC3E}">
        <p14:creationId xmlns:p14="http://schemas.microsoft.com/office/powerpoint/2010/main" val="1628290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055E2-DB90-4599-99F4-953890E81908}"/>
              </a:ext>
            </a:extLst>
          </p:cNvPr>
          <p:cNvSpPr>
            <a:spLocks noGrp="1"/>
          </p:cNvSpPr>
          <p:nvPr>
            <p:ph type="title"/>
          </p:nvPr>
        </p:nvSpPr>
        <p:spPr>
          <a:xfrm>
            <a:off x="778412" y="2595806"/>
            <a:ext cx="10972800" cy="1143000"/>
          </a:xfrm>
        </p:spPr>
        <p:txBody>
          <a:bodyPr>
            <a:normAutofit/>
          </a:bodyPr>
          <a:lstStyle/>
          <a:p>
            <a:r>
              <a:rPr lang="en-US" sz="4800" dirty="0" err="1"/>
              <a:t>Cải</a:t>
            </a:r>
            <a:r>
              <a:rPr lang="en-US" sz="4800" dirty="0"/>
              <a:t> </a:t>
            </a:r>
            <a:r>
              <a:rPr lang="en-US" sz="4800" dirty="0" err="1"/>
              <a:t>thiện</a:t>
            </a:r>
            <a:r>
              <a:rPr lang="en-US" sz="4800" dirty="0"/>
              <a:t> </a:t>
            </a:r>
            <a:r>
              <a:rPr lang="en-US" sz="4800" dirty="0" err="1"/>
              <a:t>sống</a:t>
            </a:r>
            <a:r>
              <a:rPr lang="en-US" sz="4800" dirty="0"/>
              <a:t> </a:t>
            </a:r>
            <a:r>
              <a:rPr lang="en-US" sz="4800" dirty="0" err="1"/>
              <a:t>còn</a:t>
            </a:r>
            <a:endParaRPr lang="en-US" sz="4800" dirty="0"/>
          </a:p>
        </p:txBody>
      </p:sp>
    </p:spTree>
    <p:extLst>
      <p:ext uri="{BB962C8B-B14F-4D97-AF65-F5344CB8AC3E}">
        <p14:creationId xmlns:p14="http://schemas.microsoft.com/office/powerpoint/2010/main" val="1947781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A9FF-227D-4CC3-9CE2-508BCBDFCB8E}"/>
              </a:ext>
            </a:extLst>
          </p:cNvPr>
          <p:cNvSpPr>
            <a:spLocks noGrp="1"/>
          </p:cNvSpPr>
          <p:nvPr>
            <p:ph type="title"/>
          </p:nvPr>
        </p:nvSpPr>
        <p:spPr>
          <a:xfrm>
            <a:off x="600809" y="232751"/>
            <a:ext cx="10972800" cy="723852"/>
          </a:xfrm>
        </p:spPr>
        <p:txBody>
          <a:bodyPr>
            <a:normAutofit fontScale="90000"/>
          </a:bodyPr>
          <a:lstStyle/>
          <a:p>
            <a:r>
              <a:rPr lang="en-US" dirty="0" err="1"/>
              <a:t>Kết</a:t>
            </a:r>
            <a:r>
              <a:rPr lang="en-US" dirty="0"/>
              <a:t> </a:t>
            </a:r>
            <a:r>
              <a:rPr lang="en-US" dirty="0" err="1"/>
              <a:t>quả</a:t>
            </a:r>
            <a:r>
              <a:rPr lang="en-US" dirty="0"/>
              <a:t> </a:t>
            </a:r>
            <a:r>
              <a:rPr lang="en-US" dirty="0" err="1"/>
              <a:t>điều</a:t>
            </a:r>
            <a:r>
              <a:rPr lang="en-US" dirty="0"/>
              <a:t> </a:t>
            </a:r>
            <a:r>
              <a:rPr lang="en-US" dirty="0" err="1"/>
              <a:t>trị</a:t>
            </a:r>
            <a:r>
              <a:rPr lang="en-US" dirty="0"/>
              <a:t> </a:t>
            </a:r>
            <a:r>
              <a:rPr lang="en-US" dirty="0" err="1"/>
              <a:t>với</a:t>
            </a:r>
            <a:r>
              <a:rPr lang="en-US" dirty="0"/>
              <a:t> </a:t>
            </a:r>
            <a:r>
              <a:rPr lang="en-US" dirty="0" err="1"/>
              <a:t>thuốc</a:t>
            </a:r>
            <a:r>
              <a:rPr lang="en-US" dirty="0"/>
              <a:t> </a:t>
            </a:r>
            <a:r>
              <a:rPr lang="en-US" dirty="0" err="1"/>
              <a:t>kháng</a:t>
            </a:r>
            <a:r>
              <a:rPr lang="en-US" dirty="0"/>
              <a:t> </a:t>
            </a:r>
            <a:r>
              <a:rPr lang="en-US" dirty="0" err="1"/>
              <a:t>xơ</a:t>
            </a:r>
            <a:r>
              <a:rPr lang="en-US" dirty="0"/>
              <a:t> ở BN </a:t>
            </a:r>
            <a:r>
              <a:rPr lang="en-US" dirty="0" err="1"/>
              <a:t>phải</a:t>
            </a:r>
            <a:r>
              <a:rPr lang="en-US" dirty="0"/>
              <a:t> </a:t>
            </a:r>
            <a:r>
              <a:rPr lang="en-US" dirty="0" err="1"/>
              <a:t>nhập</a:t>
            </a:r>
            <a:r>
              <a:rPr lang="en-US" dirty="0"/>
              <a:t> </a:t>
            </a:r>
            <a:r>
              <a:rPr lang="en-US" dirty="0" err="1"/>
              <a:t>viện</a:t>
            </a:r>
            <a:endParaRPr lang="en-US" dirty="0"/>
          </a:p>
        </p:txBody>
      </p:sp>
      <p:pic>
        <p:nvPicPr>
          <p:cNvPr id="4" name="Picture 3">
            <a:extLst>
              <a:ext uri="{FF2B5EF4-FFF2-40B4-BE49-F238E27FC236}">
                <a16:creationId xmlns:a16="http://schemas.microsoft.com/office/drawing/2014/main" id="{49C44D04-7459-43EA-9B1F-CF18F87C4378}"/>
              </a:ext>
            </a:extLst>
          </p:cNvPr>
          <p:cNvPicPr>
            <a:picLocks noChangeAspect="1"/>
          </p:cNvPicPr>
          <p:nvPr/>
        </p:nvPicPr>
        <p:blipFill>
          <a:blip r:embed="rId2"/>
          <a:stretch>
            <a:fillRect/>
          </a:stretch>
        </p:blipFill>
        <p:spPr>
          <a:xfrm>
            <a:off x="609601" y="2502644"/>
            <a:ext cx="5477608" cy="3657600"/>
          </a:xfrm>
          <a:prstGeom prst="rect">
            <a:avLst/>
          </a:prstGeom>
        </p:spPr>
      </p:pic>
      <p:pic>
        <p:nvPicPr>
          <p:cNvPr id="5" name="Picture 4">
            <a:extLst>
              <a:ext uri="{FF2B5EF4-FFF2-40B4-BE49-F238E27FC236}">
                <a16:creationId xmlns:a16="http://schemas.microsoft.com/office/drawing/2014/main" id="{0A689B54-E9A5-4464-A7DC-F4C58FC5E4D1}"/>
              </a:ext>
            </a:extLst>
          </p:cNvPr>
          <p:cNvPicPr>
            <a:picLocks noChangeAspect="1"/>
          </p:cNvPicPr>
          <p:nvPr/>
        </p:nvPicPr>
        <p:blipFill>
          <a:blip r:embed="rId3"/>
          <a:stretch>
            <a:fillRect/>
          </a:stretch>
        </p:blipFill>
        <p:spPr>
          <a:xfrm>
            <a:off x="5895557" y="2502644"/>
            <a:ext cx="5330536" cy="3657600"/>
          </a:xfrm>
          <a:prstGeom prst="rect">
            <a:avLst/>
          </a:prstGeom>
        </p:spPr>
      </p:pic>
      <p:sp>
        <p:nvSpPr>
          <p:cNvPr id="6" name="Rectangle 5">
            <a:extLst>
              <a:ext uri="{FF2B5EF4-FFF2-40B4-BE49-F238E27FC236}">
                <a16:creationId xmlns:a16="http://schemas.microsoft.com/office/drawing/2014/main" id="{4C1C9426-4C96-40CE-AED6-17DD58C1DA49}"/>
              </a:ext>
            </a:extLst>
          </p:cNvPr>
          <p:cNvSpPr/>
          <p:nvPr/>
        </p:nvSpPr>
        <p:spPr>
          <a:xfrm>
            <a:off x="609600" y="6379028"/>
            <a:ext cx="3047629"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Kelly et al. BMC </a:t>
            </a:r>
            <a:r>
              <a:rPr lang="en-US" sz="1000" dirty="0" err="1">
                <a:latin typeface="Arial" panose="020B0604020202020204" pitchFamily="34" charset="0"/>
                <a:cs typeface="Arial" panose="020B0604020202020204" pitchFamily="34" charset="0"/>
              </a:rPr>
              <a:t>Pulm</a:t>
            </a:r>
            <a:r>
              <a:rPr lang="en-US" sz="1000" dirty="0">
                <a:latin typeface="Arial" panose="020B0604020202020204" pitchFamily="34" charset="0"/>
                <a:cs typeface="Arial" panose="020B0604020202020204" pitchFamily="34" charset="0"/>
              </a:rPr>
              <a:t> Med . 2021 Jul 17;21(1):239</a:t>
            </a:r>
          </a:p>
        </p:txBody>
      </p:sp>
      <p:sp>
        <p:nvSpPr>
          <p:cNvPr id="7" name="TextBox 6">
            <a:extLst>
              <a:ext uri="{FF2B5EF4-FFF2-40B4-BE49-F238E27FC236}">
                <a16:creationId xmlns:a16="http://schemas.microsoft.com/office/drawing/2014/main" id="{16CC1EB4-5F7F-4F72-B7E1-AF9A361D02C2}"/>
              </a:ext>
            </a:extLst>
          </p:cNvPr>
          <p:cNvSpPr txBox="1"/>
          <p:nvPr/>
        </p:nvSpPr>
        <p:spPr>
          <a:xfrm>
            <a:off x="618391" y="1175696"/>
            <a:ext cx="11122855" cy="1015663"/>
          </a:xfrm>
          <a:prstGeom prst="rect">
            <a:avLst/>
          </a:prstGeom>
          <a:noFill/>
        </p:spPr>
        <p:txBody>
          <a:bodyPr wrap="square" rtlCol="0">
            <a:spAutoFit/>
          </a:bodyPr>
          <a:lstStyle/>
          <a:p>
            <a:pPr marL="285750" indent="-285750" algn="just">
              <a:buFont typeface="Wingdings" panose="05000000000000000000" pitchFamily="2" charset="2"/>
              <a:buChar char="§"/>
            </a:pPr>
            <a:r>
              <a:rPr lang="en-US" sz="2000" b="1" dirty="0" err="1">
                <a:latin typeface="Arial" panose="020B0604020202020204" pitchFamily="34" charset="0"/>
                <a:cs typeface="Arial" panose="020B0604020202020204" pitchFamily="34" charset="0"/>
              </a:rPr>
              <a:t>Tiêu</a:t>
            </a:r>
            <a:r>
              <a:rPr lang="en-US" sz="2000" b="1" dirty="0"/>
              <a:t> </a:t>
            </a:r>
            <a:r>
              <a:rPr lang="en-US" sz="2000" b="1" dirty="0" err="1">
                <a:latin typeface="Arial" panose="020B0604020202020204" pitchFamily="34" charset="0"/>
                <a:cs typeface="Arial" panose="020B0604020202020204" pitchFamily="34" charset="0"/>
              </a:rPr>
              <a:t>chí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chính</a:t>
            </a:r>
            <a:r>
              <a:rPr lang="en-US" sz="2000" b="1"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còn</a:t>
            </a:r>
            <a:r>
              <a:rPr lang="en-US" sz="2000" dirty="0">
                <a:latin typeface="Arial" panose="020B0604020202020204" pitchFamily="34" charset="0"/>
                <a:cs typeface="Arial" panose="020B0604020202020204" pitchFamily="34" charset="0"/>
              </a:rPr>
              <a:t> ở BN IPF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viện</a:t>
            </a:r>
            <a:r>
              <a:rPr lang="en-US" sz="2000" dirty="0">
                <a:latin typeface="Arial" panose="020B0604020202020204" pitchFamily="34" charset="0"/>
                <a:cs typeface="Arial" panose="020B0604020202020204" pitchFamily="34" charset="0"/>
              </a:rPr>
              <a:t> 30 </a:t>
            </a:r>
            <a:r>
              <a:rPr lang="en-US" sz="2000" dirty="0" err="1">
                <a:latin typeface="Arial" panose="020B0604020202020204" pitchFamily="34" charset="0"/>
                <a:cs typeface="Arial" panose="020B0604020202020204" pitchFamily="34" charset="0"/>
              </a:rPr>
              <a:t>ngày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thúc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dõi</a:t>
            </a:r>
            <a:endParaRPr lang="en-US"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2000" b="1" dirty="0" err="1">
                <a:latin typeface="Arial" panose="020B0604020202020204" pitchFamily="34" charset="0"/>
                <a:cs typeface="Arial" panose="020B0604020202020204" pitchFamily="34" charset="0"/>
              </a:rPr>
              <a:t>Kết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quả</a:t>
            </a:r>
            <a:r>
              <a:rPr lang="en-US" sz="2000" b="1"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nintedanib</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vẻ</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thay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đổi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30 </a:t>
            </a:r>
            <a:r>
              <a:rPr lang="en-US" sz="2000" dirty="0" err="1">
                <a:latin typeface="Arial" panose="020B0604020202020204" pitchFamily="34" charset="0"/>
                <a:cs typeface="Arial" panose="020B0604020202020204" pitchFamily="34" charset="0"/>
              </a:rPr>
              <a:t>ngày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nằm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viện</a:t>
            </a:r>
            <a:r>
              <a:rPr lang="en-US" sz="2000" dirty="0">
                <a:latin typeface="Arial" panose="020B0604020202020204" pitchFamily="34" charset="0"/>
                <a:cs typeface="Arial" panose="020B0604020202020204" pitchFamily="34" charset="0"/>
              </a:rPr>
              <a:t>. </a:t>
            </a:r>
          </a:p>
          <a:p>
            <a:pPr algn="just"/>
            <a:r>
              <a:rPr lang="en-US" sz="2000" dirty="0" err="1">
                <a:latin typeface="Arial" panose="020B0604020202020204" pitchFamily="34" charset="0"/>
                <a:cs typeface="Arial" panose="020B0604020202020204" pitchFamily="34" charset="0"/>
              </a:rPr>
              <a:t>Tuy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nintedanib</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giúp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ích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còn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lâu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dài</a:t>
            </a:r>
            <a:r>
              <a:rPr lang="en-US" sz="2000" dirty="0">
                <a:latin typeface="Arial" panose="020B0604020202020204" pitchFamily="34" charset="0"/>
                <a:cs typeface="Arial" panose="020B0604020202020204" pitchFamily="34" charset="0"/>
              </a:rPr>
              <a:t>.</a:t>
            </a:r>
          </a:p>
        </p:txBody>
      </p:sp>
      <p:sp>
        <p:nvSpPr>
          <p:cNvPr id="8" name="Rectangle: Rounded Corners 7">
            <a:extLst>
              <a:ext uri="{FF2B5EF4-FFF2-40B4-BE49-F238E27FC236}">
                <a16:creationId xmlns:a16="http://schemas.microsoft.com/office/drawing/2014/main" id="{B9C6C189-5EE4-4B39-AF58-B96085FE3966}"/>
              </a:ext>
            </a:extLst>
          </p:cNvPr>
          <p:cNvSpPr/>
          <p:nvPr/>
        </p:nvSpPr>
        <p:spPr>
          <a:xfrm>
            <a:off x="6639951" y="4051738"/>
            <a:ext cx="604911" cy="1153551"/>
          </a:xfrm>
          <a:prstGeom prst="round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44378CF-FD8D-4ACF-A750-A1593C8A631D}"/>
              </a:ext>
            </a:extLst>
          </p:cNvPr>
          <p:cNvSpPr/>
          <p:nvPr/>
        </p:nvSpPr>
        <p:spPr>
          <a:xfrm>
            <a:off x="10393680" y="2453307"/>
            <a:ext cx="604911" cy="1675228"/>
          </a:xfrm>
          <a:prstGeom prst="round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066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0C739B6-84C6-47D7-BB82-6504A530D5C8}"/>
              </a:ext>
            </a:extLst>
          </p:cNvPr>
          <p:cNvSpPr txBox="1"/>
          <p:nvPr/>
        </p:nvSpPr>
        <p:spPr>
          <a:xfrm>
            <a:off x="331845" y="1582893"/>
            <a:ext cx="11539590" cy="830997"/>
          </a:xfrm>
          <a:prstGeom prst="rect">
            <a:avLst/>
          </a:prstGeom>
          <a:noFill/>
        </p:spPr>
        <p:txBody>
          <a:bodyPr wrap="square" rtlCol="0">
            <a:spAutoFit/>
          </a:bodyPr>
          <a:lstStyle/>
          <a:p>
            <a:pPr marL="342900" indent="-342900" algn="just">
              <a:buFont typeface="Wingdings" panose="05000000000000000000" pitchFamily="2" charset="2"/>
              <a:buChar char="§"/>
            </a:pPr>
            <a:r>
              <a:rPr lang="en-GB" sz="2400" dirty="0" err="1">
                <a:latin typeface="Arial" panose="020B0604020202020204" pitchFamily="34" charset="0"/>
                <a:cs typeface="Arial" panose="020B0604020202020204" pitchFamily="34" charset="0"/>
              </a:rPr>
              <a:t>Dữ</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liệu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đời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Mỹ</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9.282 BN IPF </a:t>
            </a:r>
            <a:r>
              <a:rPr lang="en-GB" sz="2400" dirty="0" err="1">
                <a:latin typeface="Arial" panose="020B0604020202020204" pitchFamily="34" charset="0"/>
                <a:cs typeface="Arial" panose="020B0604020202020204" pitchFamily="34" charset="0"/>
              </a:rPr>
              <a:t>cho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thấy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điều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giúp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giảm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tỉ</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BN </a:t>
            </a:r>
            <a:r>
              <a:rPr lang="en-GB" sz="2400" dirty="0" err="1">
                <a:latin typeface="Arial" panose="020B0604020202020204" pitchFamily="34" charset="0"/>
                <a:cs typeface="Arial" panose="020B0604020202020204" pitchFamily="34" charset="0"/>
              </a:rPr>
              <a:t>khỏi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nhập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viện</a:t>
            </a:r>
            <a:r>
              <a:rPr lang="en-GB"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D652B3A-BFDD-4A4B-AA30-69DB61D26CDE}"/>
              </a:ext>
            </a:extLst>
          </p:cNvPr>
          <p:cNvSpPr txBox="1"/>
          <p:nvPr/>
        </p:nvSpPr>
        <p:spPr>
          <a:xfrm>
            <a:off x="553106" y="6337142"/>
            <a:ext cx="6093372" cy="246221"/>
          </a:xfrm>
          <a:prstGeom prst="rect">
            <a:avLst/>
          </a:prstGeom>
          <a:noFill/>
        </p:spPr>
        <p:txBody>
          <a:bodyPr wrap="square">
            <a:spAutoFit/>
          </a:bodyPr>
          <a:lstStyle/>
          <a:p>
            <a:r>
              <a:rPr lang="vi-VN" sz="1000" dirty="0"/>
              <a:t>J Manag Care Spec Pharm. 2021;27(12):1724-33</a:t>
            </a:r>
          </a:p>
        </p:txBody>
      </p:sp>
      <p:sp>
        <p:nvSpPr>
          <p:cNvPr id="11" name="object 5">
            <a:extLst>
              <a:ext uri="{FF2B5EF4-FFF2-40B4-BE49-F238E27FC236}">
                <a16:creationId xmlns:a16="http://schemas.microsoft.com/office/drawing/2014/main" id="{BC53D25F-F1C7-4E49-A109-9341FB46BEBC}"/>
              </a:ext>
            </a:extLst>
          </p:cNvPr>
          <p:cNvSpPr txBox="1">
            <a:spLocks noGrp="1"/>
          </p:cNvSpPr>
          <p:nvPr>
            <p:ph type="title"/>
          </p:nvPr>
        </p:nvSpPr>
        <p:spPr>
          <a:xfrm>
            <a:off x="599858" y="328879"/>
            <a:ext cx="10855258" cy="1000680"/>
          </a:xfrm>
          <a:prstGeom prst="rect">
            <a:avLst/>
          </a:prstGeom>
        </p:spPr>
        <p:txBody>
          <a:bodyPr vert="horz" wrap="square" lIns="0" tIns="16912" rIns="0" bIns="0" rtlCol="0">
            <a:spAutoFit/>
          </a:bodyPr>
          <a:lstStyle/>
          <a:p>
            <a:pPr marL="16913" algn="ctr">
              <a:spcBef>
                <a:spcPts val="133"/>
              </a:spcBef>
            </a:pPr>
            <a:r>
              <a:rPr lang="en-US" spc="-13" dirty="0" err="1">
                <a:solidFill>
                  <a:srgbClr val="001F5F"/>
                </a:solidFill>
              </a:rPr>
              <a:t>Sống</a:t>
            </a:r>
            <a:r>
              <a:rPr lang="en-US" spc="-13" dirty="0">
                <a:solidFill>
                  <a:srgbClr val="001F5F"/>
                </a:solidFill>
              </a:rPr>
              <a:t> </a:t>
            </a:r>
            <a:r>
              <a:rPr lang="en-US" spc="-13" dirty="0" err="1">
                <a:solidFill>
                  <a:srgbClr val="001F5F"/>
                </a:solidFill>
              </a:rPr>
              <a:t>còn</a:t>
            </a:r>
            <a:r>
              <a:rPr lang="en-US" spc="-13" dirty="0">
                <a:solidFill>
                  <a:srgbClr val="001F5F"/>
                </a:solidFill>
              </a:rPr>
              <a:t> ở BN</a:t>
            </a:r>
            <a:r>
              <a:rPr spc="13" dirty="0">
                <a:solidFill>
                  <a:srgbClr val="001F5F"/>
                </a:solidFill>
              </a:rPr>
              <a:t> </a:t>
            </a:r>
            <a:r>
              <a:rPr dirty="0">
                <a:solidFill>
                  <a:srgbClr val="001F5F"/>
                </a:solidFill>
              </a:rPr>
              <a:t>IPF </a:t>
            </a:r>
            <a:r>
              <a:rPr lang="en-US" spc="-7" dirty="0" err="1">
                <a:solidFill>
                  <a:srgbClr val="001F5F"/>
                </a:solidFill>
              </a:rPr>
              <a:t>điều</a:t>
            </a:r>
            <a:r>
              <a:rPr lang="en-US" spc="-7" dirty="0">
                <a:solidFill>
                  <a:srgbClr val="001F5F"/>
                </a:solidFill>
              </a:rPr>
              <a:t> </a:t>
            </a:r>
            <a:r>
              <a:rPr lang="en-US" spc="-7" dirty="0" err="1">
                <a:solidFill>
                  <a:srgbClr val="001F5F"/>
                </a:solidFill>
              </a:rPr>
              <a:t>trị</a:t>
            </a:r>
            <a:r>
              <a:rPr lang="en-US" spc="-7" dirty="0">
                <a:solidFill>
                  <a:srgbClr val="001F5F"/>
                </a:solidFill>
              </a:rPr>
              <a:t> </a:t>
            </a:r>
            <a:r>
              <a:rPr lang="en-US" spc="-7" dirty="0" err="1">
                <a:solidFill>
                  <a:srgbClr val="001F5F"/>
                </a:solidFill>
              </a:rPr>
              <a:t>hoặc</a:t>
            </a:r>
            <a:r>
              <a:rPr lang="en-US" spc="-7" dirty="0">
                <a:solidFill>
                  <a:srgbClr val="001F5F"/>
                </a:solidFill>
              </a:rPr>
              <a:t> </a:t>
            </a:r>
            <a:r>
              <a:rPr lang="en-US" spc="-7" dirty="0" err="1">
                <a:solidFill>
                  <a:srgbClr val="001F5F"/>
                </a:solidFill>
              </a:rPr>
              <a:t>không</a:t>
            </a:r>
            <a:r>
              <a:rPr lang="en-US" spc="-7" dirty="0">
                <a:solidFill>
                  <a:srgbClr val="001F5F"/>
                </a:solidFill>
              </a:rPr>
              <a:t> </a:t>
            </a:r>
            <a:r>
              <a:rPr lang="en-US" spc="-7" dirty="0" err="1">
                <a:solidFill>
                  <a:srgbClr val="001F5F"/>
                </a:solidFill>
              </a:rPr>
              <a:t>điều</a:t>
            </a:r>
            <a:r>
              <a:rPr lang="en-US" spc="-7" dirty="0">
                <a:solidFill>
                  <a:srgbClr val="001F5F"/>
                </a:solidFill>
              </a:rPr>
              <a:t> </a:t>
            </a:r>
            <a:r>
              <a:rPr lang="en-US" spc="-7" dirty="0" err="1">
                <a:solidFill>
                  <a:srgbClr val="001F5F"/>
                </a:solidFill>
              </a:rPr>
              <a:t>trị</a:t>
            </a:r>
            <a:r>
              <a:rPr lang="en-US" spc="-7" dirty="0">
                <a:solidFill>
                  <a:srgbClr val="001F5F"/>
                </a:solidFill>
              </a:rPr>
              <a:t> </a:t>
            </a:r>
            <a:br>
              <a:rPr lang="en-US" spc="-7" dirty="0">
                <a:solidFill>
                  <a:srgbClr val="001F5F"/>
                </a:solidFill>
              </a:rPr>
            </a:br>
            <a:r>
              <a:rPr lang="en-US" spc="-7" dirty="0" err="1">
                <a:solidFill>
                  <a:srgbClr val="001F5F"/>
                </a:solidFill>
              </a:rPr>
              <a:t>với</a:t>
            </a:r>
            <a:r>
              <a:rPr lang="en-US" spc="-7" dirty="0">
                <a:solidFill>
                  <a:srgbClr val="001F5F"/>
                </a:solidFill>
              </a:rPr>
              <a:t> </a:t>
            </a:r>
            <a:r>
              <a:rPr lang="en-US" spc="-7" dirty="0" err="1">
                <a:solidFill>
                  <a:srgbClr val="001F5F"/>
                </a:solidFill>
              </a:rPr>
              <a:t>thuốc</a:t>
            </a:r>
            <a:r>
              <a:rPr lang="en-US" spc="-7" dirty="0">
                <a:solidFill>
                  <a:srgbClr val="001F5F"/>
                </a:solidFill>
              </a:rPr>
              <a:t> </a:t>
            </a:r>
            <a:r>
              <a:rPr lang="en-US" spc="-7" dirty="0" err="1">
                <a:solidFill>
                  <a:srgbClr val="001F5F"/>
                </a:solidFill>
              </a:rPr>
              <a:t>kháng</a:t>
            </a:r>
            <a:r>
              <a:rPr lang="en-US" spc="-7" dirty="0">
                <a:solidFill>
                  <a:srgbClr val="001F5F"/>
                </a:solidFill>
              </a:rPr>
              <a:t> x</a:t>
            </a:r>
            <a:r>
              <a:rPr lang="vi-VN" spc="-7" dirty="0">
                <a:solidFill>
                  <a:srgbClr val="001F5F"/>
                </a:solidFill>
              </a:rPr>
              <a:t>ơ</a:t>
            </a:r>
            <a:endParaRPr dirty="0">
              <a:solidFill>
                <a:srgbClr val="001F5F"/>
              </a:solidFill>
            </a:endParaRPr>
          </a:p>
        </p:txBody>
      </p:sp>
      <p:pic>
        <p:nvPicPr>
          <p:cNvPr id="14" name="Picture 13">
            <a:extLst>
              <a:ext uri="{FF2B5EF4-FFF2-40B4-BE49-F238E27FC236}">
                <a16:creationId xmlns:a16="http://schemas.microsoft.com/office/drawing/2014/main" id="{1DE7FB87-479E-49E2-A354-CA5A4FBCC084}"/>
              </a:ext>
            </a:extLst>
          </p:cNvPr>
          <p:cNvPicPr>
            <a:picLocks noChangeAspect="1"/>
          </p:cNvPicPr>
          <p:nvPr/>
        </p:nvPicPr>
        <p:blipFill>
          <a:blip r:embed="rId2"/>
          <a:stretch>
            <a:fillRect/>
          </a:stretch>
        </p:blipFill>
        <p:spPr>
          <a:xfrm>
            <a:off x="2114224" y="2549568"/>
            <a:ext cx="7826526" cy="3669917"/>
          </a:xfrm>
          <a:prstGeom prst="rect">
            <a:avLst/>
          </a:prstGeom>
        </p:spPr>
      </p:pic>
    </p:spTree>
    <p:extLst>
      <p:ext uri="{BB962C8B-B14F-4D97-AF65-F5344CB8AC3E}">
        <p14:creationId xmlns:p14="http://schemas.microsoft.com/office/powerpoint/2010/main" val="716173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E41CEC-1BDB-4684-A978-7C75BF02CF60}"/>
              </a:ext>
            </a:extLst>
          </p:cNvPr>
          <p:cNvPicPr>
            <a:picLocks noChangeAspect="1"/>
          </p:cNvPicPr>
          <p:nvPr/>
        </p:nvPicPr>
        <p:blipFill>
          <a:blip r:embed="rId2"/>
          <a:stretch>
            <a:fillRect/>
          </a:stretch>
        </p:blipFill>
        <p:spPr>
          <a:xfrm>
            <a:off x="6096000" y="2443655"/>
            <a:ext cx="5824589" cy="3496058"/>
          </a:xfrm>
          <a:prstGeom prst="rect">
            <a:avLst/>
          </a:prstGeom>
        </p:spPr>
      </p:pic>
      <p:sp>
        <p:nvSpPr>
          <p:cNvPr id="6" name="object 5">
            <a:extLst>
              <a:ext uri="{FF2B5EF4-FFF2-40B4-BE49-F238E27FC236}">
                <a16:creationId xmlns:a16="http://schemas.microsoft.com/office/drawing/2014/main" id="{A85198A7-1CE1-4574-91B5-1A59EDDCE914}"/>
              </a:ext>
            </a:extLst>
          </p:cNvPr>
          <p:cNvSpPr txBox="1">
            <a:spLocks noGrp="1"/>
          </p:cNvSpPr>
          <p:nvPr>
            <p:ph type="title"/>
          </p:nvPr>
        </p:nvSpPr>
        <p:spPr>
          <a:xfrm>
            <a:off x="599858" y="328879"/>
            <a:ext cx="10855258" cy="1000680"/>
          </a:xfrm>
          <a:prstGeom prst="rect">
            <a:avLst/>
          </a:prstGeom>
        </p:spPr>
        <p:txBody>
          <a:bodyPr vert="horz" wrap="square" lIns="0" tIns="16912" rIns="0" bIns="0" rtlCol="0">
            <a:spAutoFit/>
          </a:bodyPr>
          <a:lstStyle/>
          <a:p>
            <a:pPr marL="16913" algn="ctr">
              <a:spcBef>
                <a:spcPts val="133"/>
              </a:spcBef>
            </a:pPr>
            <a:r>
              <a:rPr lang="en-US" dirty="0" err="1">
                <a:solidFill>
                  <a:schemeClr val="tx2"/>
                </a:solidFill>
                <a:latin typeface="Arial (Headings)"/>
                <a:cs typeface="+mj-cs"/>
              </a:rPr>
              <a:t>Sống</a:t>
            </a:r>
            <a:r>
              <a:rPr lang="en-US" dirty="0">
                <a:solidFill>
                  <a:schemeClr val="tx2"/>
                </a:solidFill>
                <a:latin typeface="Arial (Headings)"/>
                <a:cs typeface="+mj-cs"/>
              </a:rPr>
              <a:t> </a:t>
            </a:r>
            <a:r>
              <a:rPr lang="en-US" dirty="0" err="1">
                <a:solidFill>
                  <a:schemeClr val="tx2"/>
                </a:solidFill>
                <a:latin typeface="Arial (Headings)"/>
                <a:cs typeface="+mj-cs"/>
              </a:rPr>
              <a:t>còn</a:t>
            </a:r>
            <a:r>
              <a:rPr lang="en-US" dirty="0">
                <a:solidFill>
                  <a:schemeClr val="tx2"/>
                </a:solidFill>
                <a:latin typeface="Arial (Headings)"/>
                <a:cs typeface="+mj-cs"/>
              </a:rPr>
              <a:t> ở BN</a:t>
            </a:r>
            <a:r>
              <a:rPr dirty="0">
                <a:solidFill>
                  <a:schemeClr val="tx2"/>
                </a:solidFill>
                <a:latin typeface="Arial (Headings)"/>
                <a:cs typeface="+mj-cs"/>
              </a:rPr>
              <a:t> IPF </a:t>
            </a:r>
            <a:r>
              <a:rPr lang="en-US" dirty="0" err="1">
                <a:solidFill>
                  <a:schemeClr val="tx2"/>
                </a:solidFill>
                <a:latin typeface="Arial (Headings)"/>
                <a:cs typeface="+mj-cs"/>
              </a:rPr>
              <a:t>điều</a:t>
            </a:r>
            <a:r>
              <a:rPr lang="en-US" dirty="0">
                <a:solidFill>
                  <a:schemeClr val="tx2"/>
                </a:solidFill>
                <a:latin typeface="Arial (Headings)"/>
                <a:cs typeface="+mj-cs"/>
              </a:rPr>
              <a:t> </a:t>
            </a:r>
            <a:r>
              <a:rPr lang="en-US" dirty="0" err="1">
                <a:solidFill>
                  <a:schemeClr val="tx2"/>
                </a:solidFill>
                <a:latin typeface="Arial (Headings)"/>
                <a:cs typeface="+mj-cs"/>
              </a:rPr>
              <a:t>trị</a:t>
            </a:r>
            <a:r>
              <a:rPr lang="en-US" dirty="0">
                <a:solidFill>
                  <a:schemeClr val="tx2"/>
                </a:solidFill>
                <a:latin typeface="Arial (Headings)"/>
                <a:cs typeface="+mj-cs"/>
              </a:rPr>
              <a:t> </a:t>
            </a:r>
            <a:r>
              <a:rPr lang="en-US" dirty="0" err="1">
                <a:solidFill>
                  <a:schemeClr val="tx2"/>
                </a:solidFill>
                <a:latin typeface="Arial (Headings)"/>
                <a:cs typeface="+mj-cs"/>
              </a:rPr>
              <a:t>hoặc</a:t>
            </a:r>
            <a:r>
              <a:rPr lang="en-US" dirty="0">
                <a:solidFill>
                  <a:schemeClr val="tx2"/>
                </a:solidFill>
                <a:latin typeface="Arial (Headings)"/>
                <a:cs typeface="+mj-cs"/>
              </a:rPr>
              <a:t> </a:t>
            </a:r>
            <a:r>
              <a:rPr lang="en-US" dirty="0" err="1">
                <a:solidFill>
                  <a:schemeClr val="tx2"/>
                </a:solidFill>
                <a:latin typeface="Arial (Headings)"/>
                <a:cs typeface="+mj-cs"/>
              </a:rPr>
              <a:t>không</a:t>
            </a:r>
            <a:r>
              <a:rPr lang="en-US" dirty="0">
                <a:solidFill>
                  <a:schemeClr val="tx2"/>
                </a:solidFill>
                <a:latin typeface="Arial (Headings)"/>
                <a:cs typeface="+mj-cs"/>
              </a:rPr>
              <a:t> </a:t>
            </a:r>
            <a:r>
              <a:rPr lang="en-US" dirty="0" err="1">
                <a:solidFill>
                  <a:schemeClr val="tx2"/>
                </a:solidFill>
                <a:latin typeface="Arial (Headings)"/>
                <a:cs typeface="+mj-cs"/>
              </a:rPr>
              <a:t>điều</a:t>
            </a:r>
            <a:r>
              <a:rPr lang="en-US" dirty="0">
                <a:solidFill>
                  <a:schemeClr val="tx2"/>
                </a:solidFill>
                <a:latin typeface="Arial (Headings)"/>
                <a:cs typeface="+mj-cs"/>
              </a:rPr>
              <a:t> </a:t>
            </a:r>
            <a:r>
              <a:rPr lang="en-US" dirty="0" err="1">
                <a:solidFill>
                  <a:schemeClr val="tx2"/>
                </a:solidFill>
                <a:latin typeface="Arial (Headings)"/>
                <a:cs typeface="+mj-cs"/>
              </a:rPr>
              <a:t>trị</a:t>
            </a:r>
            <a:r>
              <a:rPr lang="en-US" dirty="0">
                <a:solidFill>
                  <a:schemeClr val="tx2"/>
                </a:solidFill>
                <a:latin typeface="Arial (Headings)"/>
                <a:cs typeface="+mj-cs"/>
              </a:rPr>
              <a:t> </a:t>
            </a:r>
            <a:r>
              <a:rPr lang="en-US" dirty="0" err="1">
                <a:solidFill>
                  <a:schemeClr val="tx2"/>
                </a:solidFill>
                <a:latin typeface="Arial (Headings)"/>
                <a:cs typeface="+mj-cs"/>
              </a:rPr>
              <a:t>với</a:t>
            </a:r>
            <a:r>
              <a:rPr lang="en-US" dirty="0">
                <a:solidFill>
                  <a:schemeClr val="tx2"/>
                </a:solidFill>
                <a:latin typeface="Arial (Headings)"/>
                <a:cs typeface="+mj-cs"/>
              </a:rPr>
              <a:t> </a:t>
            </a:r>
            <a:r>
              <a:rPr lang="en-US" dirty="0" err="1">
                <a:solidFill>
                  <a:schemeClr val="tx2"/>
                </a:solidFill>
                <a:latin typeface="Arial (Headings)"/>
                <a:cs typeface="+mj-cs"/>
              </a:rPr>
              <a:t>thuốc</a:t>
            </a:r>
            <a:r>
              <a:rPr lang="en-US" dirty="0">
                <a:solidFill>
                  <a:schemeClr val="tx2"/>
                </a:solidFill>
                <a:latin typeface="Arial (Headings)"/>
                <a:cs typeface="+mj-cs"/>
              </a:rPr>
              <a:t> </a:t>
            </a:r>
            <a:r>
              <a:rPr lang="en-US" dirty="0" err="1">
                <a:solidFill>
                  <a:schemeClr val="tx2"/>
                </a:solidFill>
                <a:latin typeface="Arial (Headings)"/>
                <a:cs typeface="+mj-cs"/>
              </a:rPr>
              <a:t>kháng</a:t>
            </a:r>
            <a:r>
              <a:rPr lang="en-US" dirty="0">
                <a:solidFill>
                  <a:schemeClr val="tx2"/>
                </a:solidFill>
                <a:latin typeface="Arial (Headings)"/>
                <a:cs typeface="+mj-cs"/>
              </a:rPr>
              <a:t> x</a:t>
            </a:r>
            <a:r>
              <a:rPr lang="vi-VN" dirty="0">
                <a:solidFill>
                  <a:schemeClr val="tx2"/>
                </a:solidFill>
                <a:latin typeface="Arial (Headings)"/>
                <a:cs typeface="+mj-cs"/>
              </a:rPr>
              <a:t>ơ</a:t>
            </a:r>
            <a:endParaRPr dirty="0">
              <a:solidFill>
                <a:schemeClr val="tx2"/>
              </a:solidFill>
              <a:latin typeface="Arial (Headings)"/>
              <a:cs typeface="+mj-cs"/>
            </a:endParaRPr>
          </a:p>
        </p:txBody>
      </p:sp>
      <p:pic>
        <p:nvPicPr>
          <p:cNvPr id="8" name="Picture 7">
            <a:extLst>
              <a:ext uri="{FF2B5EF4-FFF2-40B4-BE49-F238E27FC236}">
                <a16:creationId xmlns:a16="http://schemas.microsoft.com/office/drawing/2014/main" id="{43B95442-4A1D-4D67-94FA-6D904A299537}"/>
              </a:ext>
            </a:extLst>
          </p:cNvPr>
          <p:cNvPicPr>
            <a:picLocks noChangeAspect="1"/>
          </p:cNvPicPr>
          <p:nvPr/>
        </p:nvPicPr>
        <p:blipFill>
          <a:blip r:embed="rId3"/>
          <a:stretch>
            <a:fillRect/>
          </a:stretch>
        </p:blipFill>
        <p:spPr>
          <a:xfrm>
            <a:off x="566081" y="2370833"/>
            <a:ext cx="5235249" cy="3568880"/>
          </a:xfrm>
          <a:prstGeom prst="rect">
            <a:avLst/>
          </a:prstGeom>
        </p:spPr>
      </p:pic>
      <p:sp>
        <p:nvSpPr>
          <p:cNvPr id="9" name="TextBox 8">
            <a:extLst>
              <a:ext uri="{FF2B5EF4-FFF2-40B4-BE49-F238E27FC236}">
                <a16:creationId xmlns:a16="http://schemas.microsoft.com/office/drawing/2014/main" id="{CD927D9D-D76C-415C-A464-E402047992BB}"/>
              </a:ext>
            </a:extLst>
          </p:cNvPr>
          <p:cNvSpPr txBox="1"/>
          <p:nvPr/>
        </p:nvSpPr>
        <p:spPr>
          <a:xfrm>
            <a:off x="553106" y="6337142"/>
            <a:ext cx="6093372" cy="246221"/>
          </a:xfrm>
          <a:prstGeom prst="rect">
            <a:avLst/>
          </a:prstGeom>
          <a:noFill/>
        </p:spPr>
        <p:txBody>
          <a:bodyPr wrap="square">
            <a:spAutoFit/>
          </a:bodyPr>
          <a:lstStyle/>
          <a:p>
            <a:r>
              <a:rPr lang="vi-VN" sz="1000" dirty="0"/>
              <a:t>J Manag Care Spec Pharm. 2021;27(12):1724-33</a:t>
            </a:r>
          </a:p>
        </p:txBody>
      </p:sp>
      <p:sp>
        <p:nvSpPr>
          <p:cNvPr id="10" name="TextBox 9">
            <a:extLst>
              <a:ext uri="{FF2B5EF4-FFF2-40B4-BE49-F238E27FC236}">
                <a16:creationId xmlns:a16="http://schemas.microsoft.com/office/drawing/2014/main" id="{6F01E8CC-EE34-4EAE-A22E-FE0B289F08CF}"/>
              </a:ext>
            </a:extLst>
          </p:cNvPr>
          <p:cNvSpPr txBox="1"/>
          <p:nvPr/>
        </p:nvSpPr>
        <p:spPr>
          <a:xfrm>
            <a:off x="2049517" y="1765738"/>
            <a:ext cx="2932386" cy="369332"/>
          </a:xfrm>
          <a:prstGeom prst="rect">
            <a:avLst/>
          </a:prstGeom>
          <a:noFill/>
        </p:spPr>
        <p:txBody>
          <a:bodyPr wrap="square" rtlCol="0">
            <a:spAutoFit/>
          </a:bodyPr>
          <a:lstStyle/>
          <a:p>
            <a:pPr algn="ctr"/>
            <a:r>
              <a:rPr lang="vi-VN"/>
              <a:t>Sống còn</a:t>
            </a:r>
          </a:p>
        </p:txBody>
      </p:sp>
      <p:sp>
        <p:nvSpPr>
          <p:cNvPr id="11" name="TextBox 10">
            <a:extLst>
              <a:ext uri="{FF2B5EF4-FFF2-40B4-BE49-F238E27FC236}">
                <a16:creationId xmlns:a16="http://schemas.microsoft.com/office/drawing/2014/main" id="{6C5CBE61-7E5C-429A-8D15-F16C1B8F8D22}"/>
              </a:ext>
            </a:extLst>
          </p:cNvPr>
          <p:cNvSpPr txBox="1"/>
          <p:nvPr/>
        </p:nvSpPr>
        <p:spPr>
          <a:xfrm>
            <a:off x="7332358" y="1765738"/>
            <a:ext cx="3351871" cy="369332"/>
          </a:xfrm>
          <a:prstGeom prst="rect">
            <a:avLst/>
          </a:prstGeom>
          <a:noFill/>
        </p:spPr>
        <p:txBody>
          <a:bodyPr wrap="square" rtlCol="0">
            <a:spAutoFit/>
          </a:bodyPr>
          <a:lstStyle/>
          <a:p>
            <a:pPr algn="ctr"/>
            <a:r>
              <a:rPr lang="vi-VN"/>
              <a:t>Nhập viện do mọi nguyên nhân</a:t>
            </a:r>
            <a:endParaRPr lang="vi-VN" dirty="0"/>
          </a:p>
        </p:txBody>
      </p:sp>
    </p:spTree>
    <p:extLst>
      <p:ext uri="{BB962C8B-B14F-4D97-AF65-F5344CB8AC3E}">
        <p14:creationId xmlns:p14="http://schemas.microsoft.com/office/powerpoint/2010/main" val="3783947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3823" y="6214313"/>
            <a:ext cx="1368218" cy="369537"/>
          </a:xfrm>
          <a:custGeom>
            <a:avLst/>
            <a:gdLst/>
            <a:ahLst/>
            <a:cxnLst/>
            <a:rect l="l" t="t" r="r" b="b"/>
            <a:pathLst>
              <a:path w="1027430" h="277495">
                <a:moveTo>
                  <a:pt x="0" y="277368"/>
                </a:moveTo>
                <a:lnTo>
                  <a:pt x="1027176" y="277368"/>
                </a:lnTo>
                <a:lnTo>
                  <a:pt x="1027176" y="0"/>
                </a:lnTo>
                <a:lnTo>
                  <a:pt x="0" y="0"/>
                </a:lnTo>
                <a:lnTo>
                  <a:pt x="0" y="277368"/>
                </a:lnTo>
                <a:close/>
              </a:path>
            </a:pathLst>
          </a:custGeom>
          <a:solidFill>
            <a:srgbClr val="FFFFFF"/>
          </a:solidFill>
        </p:spPr>
        <p:txBody>
          <a:bodyPr wrap="square" lIns="0" tIns="0" rIns="0" bIns="0" rtlCol="0"/>
          <a:lstStyle/>
          <a:p>
            <a:pPr defTabSz="1217706"/>
            <a:endParaRPr sz="2397">
              <a:solidFill>
                <a:prstClr val="black"/>
              </a:solidFill>
              <a:latin typeface="Calibri"/>
            </a:endParaRPr>
          </a:p>
        </p:txBody>
      </p:sp>
      <p:sp>
        <p:nvSpPr>
          <p:cNvPr id="3" name="object 3"/>
          <p:cNvSpPr/>
          <p:nvPr/>
        </p:nvSpPr>
        <p:spPr>
          <a:xfrm>
            <a:off x="1044587" y="5027057"/>
            <a:ext cx="10732643" cy="958091"/>
          </a:xfrm>
          <a:custGeom>
            <a:avLst/>
            <a:gdLst/>
            <a:ahLst/>
            <a:cxnLst/>
            <a:rect l="l" t="t" r="r" b="b"/>
            <a:pathLst>
              <a:path w="8059420" h="719454">
                <a:moveTo>
                  <a:pt x="0" y="0"/>
                </a:moveTo>
                <a:lnTo>
                  <a:pt x="7988934" y="0"/>
                </a:lnTo>
                <a:lnTo>
                  <a:pt x="8058911" y="69976"/>
                </a:lnTo>
                <a:lnTo>
                  <a:pt x="8058911" y="719327"/>
                </a:lnTo>
                <a:lnTo>
                  <a:pt x="69989" y="719327"/>
                </a:lnTo>
                <a:lnTo>
                  <a:pt x="0" y="649338"/>
                </a:lnTo>
                <a:lnTo>
                  <a:pt x="0" y="0"/>
                </a:lnTo>
                <a:close/>
              </a:path>
            </a:pathLst>
          </a:custGeom>
          <a:ln w="15240">
            <a:solidFill>
              <a:srgbClr val="001E54"/>
            </a:solidFill>
          </a:ln>
        </p:spPr>
        <p:txBody>
          <a:bodyPr wrap="square" lIns="0" tIns="0" rIns="0" bIns="0" rtlCol="0"/>
          <a:lstStyle/>
          <a:p>
            <a:pPr defTabSz="1217706"/>
            <a:endParaRPr sz="2397">
              <a:solidFill>
                <a:prstClr val="black"/>
              </a:solidFill>
              <a:latin typeface="Calibri"/>
            </a:endParaRPr>
          </a:p>
        </p:txBody>
      </p:sp>
      <p:sp>
        <p:nvSpPr>
          <p:cNvPr id="4" name="object 4"/>
          <p:cNvSpPr txBox="1"/>
          <p:nvPr/>
        </p:nvSpPr>
        <p:spPr>
          <a:xfrm>
            <a:off x="1864422" y="5156674"/>
            <a:ext cx="9079680" cy="757449"/>
          </a:xfrm>
          <a:prstGeom prst="rect">
            <a:avLst/>
          </a:prstGeom>
        </p:spPr>
        <p:txBody>
          <a:bodyPr vert="horz" wrap="square" lIns="0" tIns="18604" rIns="0" bIns="0" rtlCol="0">
            <a:spAutoFit/>
          </a:bodyPr>
          <a:lstStyle/>
          <a:p>
            <a:pPr marL="16913" algn="just" defTabSz="1217706">
              <a:spcBef>
                <a:spcPts val="146"/>
              </a:spcBef>
            </a:pPr>
            <a:r>
              <a:rPr lang="en-US" sz="2400" b="1" dirty="0" err="1">
                <a:solidFill>
                  <a:srgbClr val="001E54"/>
                </a:solidFill>
                <a:latin typeface="Arial"/>
                <a:cs typeface="Arial"/>
              </a:rPr>
              <a:t>Điều</a:t>
            </a:r>
            <a:r>
              <a:rPr lang="en-US" sz="2400" b="1" dirty="0">
                <a:solidFill>
                  <a:srgbClr val="001E54"/>
                </a:solidFill>
                <a:latin typeface="Arial"/>
                <a:cs typeface="Arial"/>
              </a:rPr>
              <a:t> </a:t>
            </a:r>
            <a:r>
              <a:rPr lang="en-US" sz="2400" b="1" dirty="0" err="1">
                <a:solidFill>
                  <a:srgbClr val="001E54"/>
                </a:solidFill>
                <a:latin typeface="Arial"/>
                <a:cs typeface="Arial"/>
              </a:rPr>
              <a:t>trị</a:t>
            </a:r>
            <a:r>
              <a:rPr lang="en-US" sz="2400" b="1" dirty="0">
                <a:solidFill>
                  <a:srgbClr val="001E54"/>
                </a:solidFill>
                <a:latin typeface="Arial"/>
                <a:cs typeface="Arial"/>
              </a:rPr>
              <a:t> </a:t>
            </a:r>
            <a:r>
              <a:rPr lang="en-US" sz="2400" b="1" dirty="0" err="1">
                <a:solidFill>
                  <a:srgbClr val="001E54"/>
                </a:solidFill>
                <a:latin typeface="Arial"/>
                <a:cs typeface="Arial"/>
              </a:rPr>
              <a:t>với</a:t>
            </a:r>
            <a:r>
              <a:rPr lang="en-US" sz="2400" b="1" dirty="0">
                <a:solidFill>
                  <a:srgbClr val="001E54"/>
                </a:solidFill>
                <a:latin typeface="Arial"/>
                <a:cs typeface="Arial"/>
              </a:rPr>
              <a:t> </a:t>
            </a:r>
            <a:r>
              <a:rPr lang="en-US" sz="2400" b="1" dirty="0" err="1">
                <a:solidFill>
                  <a:srgbClr val="001E54"/>
                </a:solidFill>
                <a:latin typeface="Arial"/>
                <a:cs typeface="Arial"/>
              </a:rPr>
              <a:t>các</a:t>
            </a:r>
            <a:r>
              <a:rPr lang="en-US" sz="2400" b="1" dirty="0">
                <a:solidFill>
                  <a:srgbClr val="001E54"/>
                </a:solidFill>
                <a:latin typeface="Arial"/>
                <a:cs typeface="Arial"/>
              </a:rPr>
              <a:t> </a:t>
            </a:r>
            <a:r>
              <a:rPr lang="en-US" sz="2400" b="1" dirty="0" err="1">
                <a:solidFill>
                  <a:srgbClr val="001E54"/>
                </a:solidFill>
                <a:latin typeface="Arial"/>
                <a:cs typeface="Arial"/>
              </a:rPr>
              <a:t>thuốc</a:t>
            </a:r>
            <a:r>
              <a:rPr lang="en-US" sz="2400" b="1" dirty="0">
                <a:solidFill>
                  <a:srgbClr val="001E54"/>
                </a:solidFill>
                <a:latin typeface="Arial"/>
                <a:cs typeface="Arial"/>
              </a:rPr>
              <a:t> </a:t>
            </a:r>
            <a:r>
              <a:rPr lang="en-US" sz="2400" b="1" dirty="0" err="1">
                <a:solidFill>
                  <a:srgbClr val="001E54"/>
                </a:solidFill>
                <a:latin typeface="Arial"/>
                <a:cs typeface="Arial"/>
              </a:rPr>
              <a:t>kháng</a:t>
            </a:r>
            <a:r>
              <a:rPr lang="en-US" sz="2400" b="1" dirty="0">
                <a:solidFill>
                  <a:srgbClr val="001E54"/>
                </a:solidFill>
                <a:latin typeface="Arial"/>
                <a:cs typeface="Arial"/>
              </a:rPr>
              <a:t> x</a:t>
            </a:r>
            <a:r>
              <a:rPr lang="vi-VN" sz="2400" b="1" dirty="0">
                <a:solidFill>
                  <a:srgbClr val="001E54"/>
                </a:solidFill>
                <a:latin typeface="Arial"/>
                <a:cs typeface="Arial"/>
              </a:rPr>
              <a:t>ơ</a:t>
            </a:r>
            <a:r>
              <a:rPr lang="en-US" sz="2400" b="1" dirty="0">
                <a:solidFill>
                  <a:srgbClr val="001E54"/>
                </a:solidFill>
                <a:latin typeface="Arial"/>
                <a:cs typeface="Arial"/>
              </a:rPr>
              <a:t> </a:t>
            </a:r>
            <a:r>
              <a:rPr lang="en-US" sz="2400" b="1" dirty="0" err="1">
                <a:solidFill>
                  <a:srgbClr val="001E54"/>
                </a:solidFill>
                <a:latin typeface="Arial"/>
                <a:cs typeface="Arial"/>
              </a:rPr>
              <a:t>giúp</a:t>
            </a:r>
            <a:r>
              <a:rPr lang="en-US" sz="2400" b="1" dirty="0">
                <a:solidFill>
                  <a:srgbClr val="001E54"/>
                </a:solidFill>
                <a:latin typeface="Arial"/>
                <a:cs typeface="Arial"/>
              </a:rPr>
              <a:t> </a:t>
            </a:r>
            <a:r>
              <a:rPr lang="en-US" sz="2400" b="1" dirty="0" err="1">
                <a:solidFill>
                  <a:srgbClr val="001E54"/>
                </a:solidFill>
                <a:latin typeface="Arial"/>
                <a:cs typeface="Arial"/>
              </a:rPr>
              <a:t>bệnh</a:t>
            </a:r>
            <a:r>
              <a:rPr lang="en-US" sz="2400" b="1" dirty="0">
                <a:solidFill>
                  <a:srgbClr val="001E54"/>
                </a:solidFill>
                <a:latin typeface="Arial"/>
                <a:cs typeface="Arial"/>
              </a:rPr>
              <a:t> </a:t>
            </a:r>
            <a:r>
              <a:rPr lang="en-US" sz="2400" b="1" dirty="0" err="1">
                <a:solidFill>
                  <a:srgbClr val="001E54"/>
                </a:solidFill>
                <a:latin typeface="Arial"/>
                <a:cs typeface="Arial"/>
              </a:rPr>
              <a:t>nhân</a:t>
            </a:r>
            <a:r>
              <a:rPr lang="en-US" sz="2400" b="1" dirty="0">
                <a:solidFill>
                  <a:srgbClr val="001E54"/>
                </a:solidFill>
                <a:latin typeface="Arial"/>
                <a:cs typeface="Arial"/>
              </a:rPr>
              <a:t> IPF </a:t>
            </a:r>
            <a:r>
              <a:rPr lang="en-US" sz="2400" b="1" dirty="0" err="1">
                <a:solidFill>
                  <a:srgbClr val="001E54"/>
                </a:solidFill>
                <a:latin typeface="Arial"/>
                <a:cs typeface="Arial"/>
              </a:rPr>
              <a:t>kéo</a:t>
            </a:r>
            <a:r>
              <a:rPr lang="en-US" sz="2400" b="1" dirty="0">
                <a:solidFill>
                  <a:srgbClr val="001E54"/>
                </a:solidFill>
                <a:latin typeface="Arial"/>
                <a:cs typeface="Arial"/>
              </a:rPr>
              <a:t> </a:t>
            </a:r>
            <a:r>
              <a:rPr lang="en-US" sz="2400" b="1" dirty="0" err="1">
                <a:solidFill>
                  <a:srgbClr val="001E54"/>
                </a:solidFill>
                <a:latin typeface="Arial"/>
                <a:cs typeface="Arial"/>
              </a:rPr>
              <a:t>dài</a:t>
            </a:r>
            <a:r>
              <a:rPr lang="en-US" sz="2400" b="1" dirty="0">
                <a:solidFill>
                  <a:srgbClr val="001E54"/>
                </a:solidFill>
                <a:latin typeface="Arial"/>
                <a:cs typeface="Arial"/>
              </a:rPr>
              <a:t> </a:t>
            </a:r>
            <a:r>
              <a:rPr lang="en-US" sz="2400" b="1" dirty="0" err="1">
                <a:solidFill>
                  <a:srgbClr val="001E54"/>
                </a:solidFill>
                <a:latin typeface="Arial"/>
                <a:cs typeface="Arial"/>
              </a:rPr>
              <a:t>thời</a:t>
            </a:r>
            <a:r>
              <a:rPr lang="en-US" sz="2400" b="1" dirty="0">
                <a:solidFill>
                  <a:srgbClr val="001E54"/>
                </a:solidFill>
                <a:latin typeface="Arial"/>
                <a:cs typeface="Arial"/>
              </a:rPr>
              <a:t> </a:t>
            </a:r>
            <a:r>
              <a:rPr lang="en-US" sz="2400" b="1" dirty="0" err="1">
                <a:solidFill>
                  <a:srgbClr val="001E54"/>
                </a:solidFill>
                <a:latin typeface="Arial"/>
                <a:cs typeface="Arial"/>
              </a:rPr>
              <a:t>gian</a:t>
            </a:r>
            <a:r>
              <a:rPr lang="en-US" sz="2400" b="1" dirty="0">
                <a:solidFill>
                  <a:srgbClr val="001E54"/>
                </a:solidFill>
                <a:latin typeface="Arial"/>
                <a:cs typeface="Arial"/>
              </a:rPr>
              <a:t> </a:t>
            </a:r>
            <a:r>
              <a:rPr lang="en-US" sz="2400" b="1" dirty="0" err="1">
                <a:solidFill>
                  <a:srgbClr val="001E54"/>
                </a:solidFill>
                <a:latin typeface="Arial"/>
                <a:cs typeface="Arial"/>
              </a:rPr>
              <a:t>sống</a:t>
            </a:r>
            <a:r>
              <a:rPr lang="en-US" sz="2400" b="1" dirty="0">
                <a:solidFill>
                  <a:srgbClr val="001E54"/>
                </a:solidFill>
                <a:latin typeface="Arial"/>
                <a:cs typeface="Arial"/>
              </a:rPr>
              <a:t> </a:t>
            </a:r>
            <a:r>
              <a:rPr lang="en-US" sz="2400" b="1" dirty="0" err="1">
                <a:solidFill>
                  <a:srgbClr val="001E54"/>
                </a:solidFill>
                <a:latin typeface="Arial"/>
                <a:cs typeface="Arial"/>
              </a:rPr>
              <a:t>còn</a:t>
            </a:r>
            <a:endParaRPr sz="2400" dirty="0">
              <a:solidFill>
                <a:prstClr val="black"/>
              </a:solidFill>
              <a:latin typeface="Arial"/>
              <a:cs typeface="Arial"/>
            </a:endParaRPr>
          </a:p>
        </p:txBody>
      </p:sp>
      <p:sp>
        <p:nvSpPr>
          <p:cNvPr id="5" name="object 5"/>
          <p:cNvSpPr txBox="1">
            <a:spLocks noGrp="1"/>
          </p:cNvSpPr>
          <p:nvPr>
            <p:ph type="title"/>
          </p:nvPr>
        </p:nvSpPr>
        <p:spPr>
          <a:xfrm>
            <a:off x="599858" y="328879"/>
            <a:ext cx="10855258" cy="1000680"/>
          </a:xfrm>
          <a:prstGeom prst="rect">
            <a:avLst/>
          </a:prstGeom>
        </p:spPr>
        <p:txBody>
          <a:bodyPr vert="horz" wrap="square" lIns="0" tIns="16912" rIns="0" bIns="0" rtlCol="0">
            <a:spAutoFit/>
          </a:bodyPr>
          <a:lstStyle/>
          <a:p>
            <a:pPr marL="16913" algn="ctr">
              <a:spcBef>
                <a:spcPts val="133"/>
              </a:spcBef>
            </a:pPr>
            <a:r>
              <a:rPr lang="en-US" spc="-13" dirty="0" err="1">
                <a:solidFill>
                  <a:srgbClr val="001F5F"/>
                </a:solidFill>
              </a:rPr>
              <a:t>Sống</a:t>
            </a:r>
            <a:r>
              <a:rPr lang="en-US" spc="-13" dirty="0">
                <a:solidFill>
                  <a:srgbClr val="001F5F"/>
                </a:solidFill>
              </a:rPr>
              <a:t> </a:t>
            </a:r>
            <a:r>
              <a:rPr lang="en-US" spc="-13" dirty="0" err="1">
                <a:solidFill>
                  <a:srgbClr val="001F5F"/>
                </a:solidFill>
              </a:rPr>
              <a:t>còn</a:t>
            </a:r>
            <a:r>
              <a:rPr lang="en-US" spc="-13" dirty="0">
                <a:solidFill>
                  <a:srgbClr val="001F5F"/>
                </a:solidFill>
              </a:rPr>
              <a:t> ở BN</a:t>
            </a:r>
            <a:r>
              <a:rPr spc="13" dirty="0">
                <a:solidFill>
                  <a:srgbClr val="001F5F"/>
                </a:solidFill>
              </a:rPr>
              <a:t> </a:t>
            </a:r>
            <a:r>
              <a:rPr dirty="0">
                <a:solidFill>
                  <a:srgbClr val="001F5F"/>
                </a:solidFill>
              </a:rPr>
              <a:t>IPF </a:t>
            </a:r>
            <a:r>
              <a:rPr lang="en-US" spc="-7" dirty="0" err="1">
                <a:solidFill>
                  <a:srgbClr val="001F5F"/>
                </a:solidFill>
              </a:rPr>
              <a:t>điều</a:t>
            </a:r>
            <a:r>
              <a:rPr lang="en-US" spc="-7" dirty="0">
                <a:solidFill>
                  <a:srgbClr val="001F5F"/>
                </a:solidFill>
              </a:rPr>
              <a:t> </a:t>
            </a:r>
            <a:r>
              <a:rPr lang="en-US" spc="-7" dirty="0" err="1">
                <a:solidFill>
                  <a:srgbClr val="001F5F"/>
                </a:solidFill>
              </a:rPr>
              <a:t>trị</a:t>
            </a:r>
            <a:r>
              <a:rPr lang="en-US" spc="-7" dirty="0">
                <a:solidFill>
                  <a:srgbClr val="001F5F"/>
                </a:solidFill>
              </a:rPr>
              <a:t> </a:t>
            </a:r>
            <a:r>
              <a:rPr lang="en-US" spc="-7" dirty="0" err="1">
                <a:solidFill>
                  <a:srgbClr val="001F5F"/>
                </a:solidFill>
              </a:rPr>
              <a:t>hoặc</a:t>
            </a:r>
            <a:r>
              <a:rPr lang="en-US" spc="-7" dirty="0">
                <a:solidFill>
                  <a:srgbClr val="001F5F"/>
                </a:solidFill>
              </a:rPr>
              <a:t> </a:t>
            </a:r>
            <a:r>
              <a:rPr lang="en-US" spc="-7" dirty="0" err="1">
                <a:solidFill>
                  <a:srgbClr val="001F5F"/>
                </a:solidFill>
              </a:rPr>
              <a:t>không</a:t>
            </a:r>
            <a:r>
              <a:rPr lang="en-US" spc="-7" dirty="0">
                <a:solidFill>
                  <a:srgbClr val="001F5F"/>
                </a:solidFill>
              </a:rPr>
              <a:t> </a:t>
            </a:r>
            <a:r>
              <a:rPr lang="en-US" spc="-7" dirty="0" err="1">
                <a:solidFill>
                  <a:srgbClr val="001F5F"/>
                </a:solidFill>
              </a:rPr>
              <a:t>điều</a:t>
            </a:r>
            <a:r>
              <a:rPr lang="en-US" spc="-7" dirty="0">
                <a:solidFill>
                  <a:srgbClr val="001F5F"/>
                </a:solidFill>
              </a:rPr>
              <a:t> </a:t>
            </a:r>
            <a:r>
              <a:rPr lang="en-US" spc="-7" dirty="0" err="1">
                <a:solidFill>
                  <a:srgbClr val="001F5F"/>
                </a:solidFill>
              </a:rPr>
              <a:t>trị</a:t>
            </a:r>
            <a:r>
              <a:rPr lang="en-US" spc="-7" dirty="0">
                <a:solidFill>
                  <a:srgbClr val="001F5F"/>
                </a:solidFill>
              </a:rPr>
              <a:t> </a:t>
            </a:r>
            <a:br>
              <a:rPr lang="en-US" spc="-7" dirty="0">
                <a:solidFill>
                  <a:srgbClr val="001F5F"/>
                </a:solidFill>
              </a:rPr>
            </a:br>
            <a:r>
              <a:rPr lang="en-US" spc="-7" dirty="0" err="1">
                <a:solidFill>
                  <a:srgbClr val="001F5F"/>
                </a:solidFill>
              </a:rPr>
              <a:t>với</a:t>
            </a:r>
            <a:r>
              <a:rPr lang="en-US" spc="-7" dirty="0">
                <a:solidFill>
                  <a:srgbClr val="001F5F"/>
                </a:solidFill>
              </a:rPr>
              <a:t> </a:t>
            </a:r>
            <a:r>
              <a:rPr lang="en-US" spc="-7" dirty="0" err="1">
                <a:solidFill>
                  <a:srgbClr val="001F5F"/>
                </a:solidFill>
              </a:rPr>
              <a:t>thuốc</a:t>
            </a:r>
            <a:r>
              <a:rPr lang="en-US" spc="-7" dirty="0">
                <a:solidFill>
                  <a:srgbClr val="001F5F"/>
                </a:solidFill>
              </a:rPr>
              <a:t> </a:t>
            </a:r>
            <a:r>
              <a:rPr lang="en-US" spc="-7" dirty="0" err="1">
                <a:solidFill>
                  <a:srgbClr val="001F5F"/>
                </a:solidFill>
              </a:rPr>
              <a:t>kháng</a:t>
            </a:r>
            <a:r>
              <a:rPr lang="en-US" spc="-7" dirty="0">
                <a:solidFill>
                  <a:srgbClr val="001F5F"/>
                </a:solidFill>
              </a:rPr>
              <a:t> x</a:t>
            </a:r>
            <a:r>
              <a:rPr lang="vi-VN" spc="-7" dirty="0">
                <a:solidFill>
                  <a:srgbClr val="001F5F"/>
                </a:solidFill>
              </a:rPr>
              <a:t>ơ</a:t>
            </a:r>
            <a:endParaRPr dirty="0">
              <a:solidFill>
                <a:srgbClr val="001F5F"/>
              </a:solidFill>
            </a:endParaRPr>
          </a:p>
        </p:txBody>
      </p:sp>
      <p:sp>
        <p:nvSpPr>
          <p:cNvPr id="6" name="object 6"/>
          <p:cNvSpPr/>
          <p:nvPr/>
        </p:nvSpPr>
        <p:spPr>
          <a:xfrm>
            <a:off x="389060" y="4964143"/>
            <a:ext cx="962319" cy="958091"/>
          </a:xfrm>
          <a:custGeom>
            <a:avLst/>
            <a:gdLst/>
            <a:ahLst/>
            <a:cxnLst/>
            <a:rect l="l" t="t" r="r" b="b"/>
            <a:pathLst>
              <a:path w="722630" h="719454">
                <a:moveTo>
                  <a:pt x="361188" y="0"/>
                </a:moveTo>
                <a:lnTo>
                  <a:pt x="312176" y="3283"/>
                </a:lnTo>
                <a:lnTo>
                  <a:pt x="265169" y="12847"/>
                </a:lnTo>
                <a:lnTo>
                  <a:pt x="220597" y="28263"/>
                </a:lnTo>
                <a:lnTo>
                  <a:pt x="178889" y="49103"/>
                </a:lnTo>
                <a:lnTo>
                  <a:pt x="140476" y="74939"/>
                </a:lnTo>
                <a:lnTo>
                  <a:pt x="105789" y="105341"/>
                </a:lnTo>
                <a:lnTo>
                  <a:pt x="75257" y="139882"/>
                </a:lnTo>
                <a:lnTo>
                  <a:pt x="49312" y="178133"/>
                </a:lnTo>
                <a:lnTo>
                  <a:pt x="28383" y="219664"/>
                </a:lnTo>
                <a:lnTo>
                  <a:pt x="12901" y="264049"/>
                </a:lnTo>
                <a:lnTo>
                  <a:pt x="3297" y="310858"/>
                </a:lnTo>
                <a:lnTo>
                  <a:pt x="0" y="359664"/>
                </a:lnTo>
                <a:lnTo>
                  <a:pt x="3297" y="408469"/>
                </a:lnTo>
                <a:lnTo>
                  <a:pt x="12901" y="455278"/>
                </a:lnTo>
                <a:lnTo>
                  <a:pt x="28383" y="499663"/>
                </a:lnTo>
                <a:lnTo>
                  <a:pt x="49312" y="541194"/>
                </a:lnTo>
                <a:lnTo>
                  <a:pt x="75257" y="579445"/>
                </a:lnTo>
                <a:lnTo>
                  <a:pt x="105789" y="613986"/>
                </a:lnTo>
                <a:lnTo>
                  <a:pt x="140476" y="644388"/>
                </a:lnTo>
                <a:lnTo>
                  <a:pt x="178889" y="670224"/>
                </a:lnTo>
                <a:lnTo>
                  <a:pt x="220597" y="691064"/>
                </a:lnTo>
                <a:lnTo>
                  <a:pt x="265169" y="706480"/>
                </a:lnTo>
                <a:lnTo>
                  <a:pt x="312176" y="716044"/>
                </a:lnTo>
                <a:lnTo>
                  <a:pt x="361188" y="719328"/>
                </a:lnTo>
                <a:lnTo>
                  <a:pt x="410199" y="716044"/>
                </a:lnTo>
                <a:lnTo>
                  <a:pt x="457206" y="706480"/>
                </a:lnTo>
                <a:lnTo>
                  <a:pt x="501778" y="691064"/>
                </a:lnTo>
                <a:lnTo>
                  <a:pt x="543486" y="670224"/>
                </a:lnTo>
                <a:lnTo>
                  <a:pt x="581899" y="644388"/>
                </a:lnTo>
                <a:lnTo>
                  <a:pt x="616586" y="613986"/>
                </a:lnTo>
                <a:lnTo>
                  <a:pt x="647118" y="579445"/>
                </a:lnTo>
                <a:lnTo>
                  <a:pt x="673063" y="541194"/>
                </a:lnTo>
                <a:lnTo>
                  <a:pt x="693992" y="499663"/>
                </a:lnTo>
                <a:lnTo>
                  <a:pt x="709474" y="455278"/>
                </a:lnTo>
                <a:lnTo>
                  <a:pt x="719078" y="408469"/>
                </a:lnTo>
                <a:lnTo>
                  <a:pt x="722376" y="359664"/>
                </a:lnTo>
                <a:lnTo>
                  <a:pt x="719078" y="310858"/>
                </a:lnTo>
                <a:lnTo>
                  <a:pt x="709474" y="264049"/>
                </a:lnTo>
                <a:lnTo>
                  <a:pt x="693992" y="219664"/>
                </a:lnTo>
                <a:lnTo>
                  <a:pt x="673063" y="178133"/>
                </a:lnTo>
                <a:lnTo>
                  <a:pt x="647118" y="139882"/>
                </a:lnTo>
                <a:lnTo>
                  <a:pt x="616586" y="105341"/>
                </a:lnTo>
                <a:lnTo>
                  <a:pt x="581899" y="74939"/>
                </a:lnTo>
                <a:lnTo>
                  <a:pt x="543486" y="49103"/>
                </a:lnTo>
                <a:lnTo>
                  <a:pt x="501778" y="28263"/>
                </a:lnTo>
                <a:lnTo>
                  <a:pt x="457206" y="12847"/>
                </a:lnTo>
                <a:lnTo>
                  <a:pt x="410199" y="3283"/>
                </a:lnTo>
                <a:lnTo>
                  <a:pt x="361188" y="0"/>
                </a:lnTo>
                <a:close/>
              </a:path>
            </a:pathLst>
          </a:custGeom>
          <a:solidFill>
            <a:srgbClr val="001E54"/>
          </a:solidFill>
        </p:spPr>
        <p:txBody>
          <a:bodyPr wrap="square" lIns="0" tIns="0" rIns="0" bIns="0" rtlCol="0"/>
          <a:lstStyle/>
          <a:p>
            <a:pPr defTabSz="1217706"/>
            <a:endParaRPr sz="2397">
              <a:solidFill>
                <a:prstClr val="black"/>
              </a:solidFill>
              <a:latin typeface="Calibri"/>
            </a:endParaRPr>
          </a:p>
        </p:txBody>
      </p:sp>
      <p:sp>
        <p:nvSpPr>
          <p:cNvPr id="7" name="object 7"/>
          <p:cNvSpPr/>
          <p:nvPr/>
        </p:nvSpPr>
        <p:spPr>
          <a:xfrm>
            <a:off x="389060" y="4964143"/>
            <a:ext cx="962319" cy="958091"/>
          </a:xfrm>
          <a:custGeom>
            <a:avLst/>
            <a:gdLst/>
            <a:ahLst/>
            <a:cxnLst/>
            <a:rect l="l" t="t" r="r" b="b"/>
            <a:pathLst>
              <a:path w="722630" h="719454">
                <a:moveTo>
                  <a:pt x="0" y="359664"/>
                </a:moveTo>
                <a:lnTo>
                  <a:pt x="3297" y="310858"/>
                </a:lnTo>
                <a:lnTo>
                  <a:pt x="12901" y="264049"/>
                </a:lnTo>
                <a:lnTo>
                  <a:pt x="28383" y="219664"/>
                </a:lnTo>
                <a:lnTo>
                  <a:pt x="49312" y="178133"/>
                </a:lnTo>
                <a:lnTo>
                  <a:pt x="75257" y="139882"/>
                </a:lnTo>
                <a:lnTo>
                  <a:pt x="105789" y="105341"/>
                </a:lnTo>
                <a:lnTo>
                  <a:pt x="140476" y="74939"/>
                </a:lnTo>
                <a:lnTo>
                  <a:pt x="178889" y="49103"/>
                </a:lnTo>
                <a:lnTo>
                  <a:pt x="220597" y="28263"/>
                </a:lnTo>
                <a:lnTo>
                  <a:pt x="265169" y="12847"/>
                </a:lnTo>
                <a:lnTo>
                  <a:pt x="312176" y="3283"/>
                </a:lnTo>
                <a:lnTo>
                  <a:pt x="361188" y="0"/>
                </a:lnTo>
                <a:lnTo>
                  <a:pt x="410199" y="3283"/>
                </a:lnTo>
                <a:lnTo>
                  <a:pt x="457206" y="12847"/>
                </a:lnTo>
                <a:lnTo>
                  <a:pt x="501778" y="28263"/>
                </a:lnTo>
                <a:lnTo>
                  <a:pt x="543486" y="49103"/>
                </a:lnTo>
                <a:lnTo>
                  <a:pt x="581899" y="74939"/>
                </a:lnTo>
                <a:lnTo>
                  <a:pt x="616586" y="105341"/>
                </a:lnTo>
                <a:lnTo>
                  <a:pt x="647118" y="139882"/>
                </a:lnTo>
                <a:lnTo>
                  <a:pt x="673063" y="178133"/>
                </a:lnTo>
                <a:lnTo>
                  <a:pt x="693992" y="219664"/>
                </a:lnTo>
                <a:lnTo>
                  <a:pt x="709474" y="264049"/>
                </a:lnTo>
                <a:lnTo>
                  <a:pt x="719078" y="310858"/>
                </a:lnTo>
                <a:lnTo>
                  <a:pt x="722376" y="359664"/>
                </a:lnTo>
                <a:lnTo>
                  <a:pt x="719078" y="408469"/>
                </a:lnTo>
                <a:lnTo>
                  <a:pt x="709474" y="455278"/>
                </a:lnTo>
                <a:lnTo>
                  <a:pt x="693992" y="499663"/>
                </a:lnTo>
                <a:lnTo>
                  <a:pt x="673063" y="541194"/>
                </a:lnTo>
                <a:lnTo>
                  <a:pt x="647118" y="579445"/>
                </a:lnTo>
                <a:lnTo>
                  <a:pt x="616586" y="613986"/>
                </a:lnTo>
                <a:lnTo>
                  <a:pt x="581899" y="644388"/>
                </a:lnTo>
                <a:lnTo>
                  <a:pt x="543486" y="670224"/>
                </a:lnTo>
                <a:lnTo>
                  <a:pt x="501778" y="691064"/>
                </a:lnTo>
                <a:lnTo>
                  <a:pt x="457206" y="706480"/>
                </a:lnTo>
                <a:lnTo>
                  <a:pt x="410199" y="716044"/>
                </a:lnTo>
                <a:lnTo>
                  <a:pt x="361188" y="719328"/>
                </a:lnTo>
                <a:lnTo>
                  <a:pt x="312176" y="716044"/>
                </a:lnTo>
                <a:lnTo>
                  <a:pt x="265169" y="706480"/>
                </a:lnTo>
                <a:lnTo>
                  <a:pt x="220597" y="691064"/>
                </a:lnTo>
                <a:lnTo>
                  <a:pt x="178889" y="670224"/>
                </a:lnTo>
                <a:lnTo>
                  <a:pt x="140476" y="644388"/>
                </a:lnTo>
                <a:lnTo>
                  <a:pt x="105789" y="613986"/>
                </a:lnTo>
                <a:lnTo>
                  <a:pt x="75257" y="579445"/>
                </a:lnTo>
                <a:lnTo>
                  <a:pt x="49312" y="541194"/>
                </a:lnTo>
                <a:lnTo>
                  <a:pt x="28383" y="499663"/>
                </a:lnTo>
                <a:lnTo>
                  <a:pt x="12901" y="455278"/>
                </a:lnTo>
                <a:lnTo>
                  <a:pt x="3297" y="408469"/>
                </a:lnTo>
                <a:lnTo>
                  <a:pt x="0" y="359664"/>
                </a:lnTo>
                <a:close/>
              </a:path>
            </a:pathLst>
          </a:custGeom>
          <a:ln w="18288">
            <a:solidFill>
              <a:srgbClr val="001E54"/>
            </a:solidFill>
          </a:ln>
        </p:spPr>
        <p:txBody>
          <a:bodyPr wrap="square" lIns="0" tIns="0" rIns="0" bIns="0" rtlCol="0"/>
          <a:lstStyle/>
          <a:p>
            <a:pPr defTabSz="1217706"/>
            <a:endParaRPr sz="2397">
              <a:solidFill>
                <a:prstClr val="black"/>
              </a:solidFill>
              <a:latin typeface="Calibri"/>
            </a:endParaRPr>
          </a:p>
        </p:txBody>
      </p:sp>
      <p:sp>
        <p:nvSpPr>
          <p:cNvPr id="9" name="object 9"/>
          <p:cNvSpPr txBox="1"/>
          <p:nvPr/>
        </p:nvSpPr>
        <p:spPr>
          <a:xfrm>
            <a:off x="406244" y="6318763"/>
            <a:ext cx="9201219" cy="203323"/>
          </a:xfrm>
          <a:prstGeom prst="rect">
            <a:avLst/>
          </a:prstGeom>
        </p:spPr>
        <p:txBody>
          <a:bodyPr vert="horz" wrap="square" lIns="0" tIns="18604" rIns="0" bIns="0" rtlCol="0">
            <a:spAutoFit/>
          </a:bodyPr>
          <a:lstStyle/>
          <a:p>
            <a:pPr marL="16913" defTabSz="1217706">
              <a:spcBef>
                <a:spcPts val="146"/>
              </a:spcBef>
            </a:pPr>
            <a:r>
              <a:rPr sz="1199" dirty="0">
                <a:solidFill>
                  <a:prstClr val="black"/>
                </a:solidFill>
                <a:latin typeface="Arial"/>
                <a:cs typeface="Arial"/>
              </a:rPr>
              <a:t>1. </a:t>
            </a:r>
            <a:r>
              <a:rPr sz="1199" spc="-7" dirty="0">
                <a:solidFill>
                  <a:prstClr val="black"/>
                </a:solidFill>
                <a:latin typeface="Arial"/>
                <a:cs typeface="Arial"/>
              </a:rPr>
              <a:t>Guenther </a:t>
            </a:r>
            <a:r>
              <a:rPr sz="1199" spc="7" dirty="0">
                <a:solidFill>
                  <a:prstClr val="black"/>
                </a:solidFill>
                <a:latin typeface="Arial"/>
                <a:cs typeface="Arial"/>
              </a:rPr>
              <a:t>A </a:t>
            </a:r>
            <a:r>
              <a:rPr sz="1199" spc="-13" dirty="0">
                <a:solidFill>
                  <a:prstClr val="black"/>
                </a:solidFill>
                <a:latin typeface="Arial"/>
                <a:cs typeface="Arial"/>
              </a:rPr>
              <a:t>et </a:t>
            </a:r>
            <a:r>
              <a:rPr sz="1199" spc="7" dirty="0">
                <a:solidFill>
                  <a:prstClr val="black"/>
                </a:solidFill>
                <a:latin typeface="Arial"/>
                <a:cs typeface="Arial"/>
              </a:rPr>
              <a:t>al. </a:t>
            </a:r>
            <a:r>
              <a:rPr sz="1199" spc="-7" dirty="0">
                <a:solidFill>
                  <a:prstClr val="black"/>
                </a:solidFill>
                <a:latin typeface="Arial"/>
                <a:cs typeface="Arial"/>
              </a:rPr>
              <a:t>Respir </a:t>
            </a:r>
            <a:r>
              <a:rPr sz="1199" spc="-13" dirty="0">
                <a:solidFill>
                  <a:prstClr val="black"/>
                </a:solidFill>
                <a:latin typeface="Arial"/>
                <a:cs typeface="Arial"/>
              </a:rPr>
              <a:t>Res </a:t>
            </a:r>
            <a:r>
              <a:rPr sz="1199" dirty="0">
                <a:solidFill>
                  <a:prstClr val="black"/>
                </a:solidFill>
                <a:latin typeface="Arial"/>
                <a:cs typeface="Arial"/>
              </a:rPr>
              <a:t>2018;19:141. 2. </a:t>
            </a:r>
            <a:r>
              <a:rPr sz="1199" spc="-7" dirty="0">
                <a:solidFill>
                  <a:prstClr val="black"/>
                </a:solidFill>
                <a:latin typeface="Arial"/>
                <a:cs typeface="Arial"/>
              </a:rPr>
              <a:t>Behr </a:t>
            </a:r>
            <a:r>
              <a:rPr sz="1199" spc="7" dirty="0">
                <a:solidFill>
                  <a:prstClr val="black"/>
                </a:solidFill>
                <a:latin typeface="Arial"/>
                <a:cs typeface="Arial"/>
              </a:rPr>
              <a:t>J </a:t>
            </a:r>
            <a:r>
              <a:rPr sz="1199" spc="-13" dirty="0">
                <a:solidFill>
                  <a:prstClr val="black"/>
                </a:solidFill>
                <a:latin typeface="Arial"/>
                <a:cs typeface="Arial"/>
              </a:rPr>
              <a:t>et </a:t>
            </a:r>
            <a:r>
              <a:rPr sz="1199" spc="7" dirty="0">
                <a:solidFill>
                  <a:prstClr val="black"/>
                </a:solidFill>
                <a:latin typeface="Arial"/>
                <a:cs typeface="Arial"/>
              </a:rPr>
              <a:t>al. </a:t>
            </a:r>
            <a:r>
              <a:rPr sz="1199" dirty="0">
                <a:solidFill>
                  <a:prstClr val="black"/>
                </a:solidFill>
                <a:latin typeface="Arial"/>
                <a:cs typeface="Arial"/>
              </a:rPr>
              <a:t>Eur </a:t>
            </a:r>
            <a:r>
              <a:rPr sz="1199" spc="-7" dirty="0">
                <a:solidFill>
                  <a:prstClr val="black"/>
                </a:solidFill>
                <a:latin typeface="Arial"/>
                <a:cs typeface="Arial"/>
              </a:rPr>
              <a:t>Respir </a:t>
            </a:r>
            <a:r>
              <a:rPr sz="1199" spc="7" dirty="0">
                <a:solidFill>
                  <a:prstClr val="black"/>
                </a:solidFill>
                <a:latin typeface="Arial"/>
                <a:cs typeface="Arial"/>
              </a:rPr>
              <a:t>J </a:t>
            </a:r>
            <a:r>
              <a:rPr sz="1199" dirty="0">
                <a:solidFill>
                  <a:prstClr val="black"/>
                </a:solidFill>
                <a:latin typeface="Arial"/>
                <a:cs typeface="Arial"/>
              </a:rPr>
              <a:t>2020;1902279.</a:t>
            </a:r>
            <a:r>
              <a:rPr sz="1199" spc="-253" dirty="0">
                <a:solidFill>
                  <a:prstClr val="black"/>
                </a:solidFill>
                <a:latin typeface="Arial"/>
                <a:cs typeface="Arial"/>
              </a:rPr>
              <a:t> </a:t>
            </a:r>
            <a:r>
              <a:rPr sz="1199" dirty="0">
                <a:solidFill>
                  <a:prstClr val="black"/>
                </a:solidFill>
                <a:latin typeface="Arial"/>
                <a:cs typeface="Arial"/>
              </a:rPr>
              <a:t>3. </a:t>
            </a:r>
            <a:r>
              <a:rPr sz="1199" spc="7" dirty="0">
                <a:solidFill>
                  <a:prstClr val="black"/>
                </a:solidFill>
                <a:latin typeface="Arial"/>
                <a:cs typeface="Arial"/>
              </a:rPr>
              <a:t>Jo </a:t>
            </a:r>
            <a:r>
              <a:rPr sz="1199" dirty="0">
                <a:solidFill>
                  <a:prstClr val="black"/>
                </a:solidFill>
                <a:latin typeface="Arial"/>
                <a:cs typeface="Arial"/>
              </a:rPr>
              <a:t>HE </a:t>
            </a:r>
            <a:r>
              <a:rPr sz="1199" spc="-13" dirty="0">
                <a:solidFill>
                  <a:prstClr val="black"/>
                </a:solidFill>
                <a:latin typeface="Arial"/>
                <a:cs typeface="Arial"/>
              </a:rPr>
              <a:t>et </a:t>
            </a:r>
            <a:r>
              <a:rPr sz="1199" spc="7" dirty="0">
                <a:solidFill>
                  <a:prstClr val="black"/>
                </a:solidFill>
                <a:latin typeface="Arial"/>
                <a:cs typeface="Arial"/>
              </a:rPr>
              <a:t>al. </a:t>
            </a:r>
            <a:r>
              <a:rPr sz="1199" dirty="0">
                <a:solidFill>
                  <a:prstClr val="black"/>
                </a:solidFill>
                <a:latin typeface="Arial"/>
                <a:cs typeface="Arial"/>
              </a:rPr>
              <a:t>Eur </a:t>
            </a:r>
            <a:r>
              <a:rPr sz="1199" spc="-7" dirty="0">
                <a:solidFill>
                  <a:prstClr val="black"/>
                </a:solidFill>
                <a:latin typeface="Arial"/>
                <a:cs typeface="Arial"/>
              </a:rPr>
              <a:t>Respir </a:t>
            </a:r>
            <a:r>
              <a:rPr sz="1199" spc="7" dirty="0">
                <a:solidFill>
                  <a:prstClr val="black"/>
                </a:solidFill>
                <a:latin typeface="Arial"/>
                <a:cs typeface="Arial"/>
              </a:rPr>
              <a:t>J 2017;49:1601592.</a:t>
            </a:r>
            <a:endParaRPr sz="1199">
              <a:solidFill>
                <a:prstClr val="black"/>
              </a:solidFill>
              <a:latin typeface="Arial"/>
              <a:cs typeface="Arial"/>
            </a:endParaRPr>
          </a:p>
        </p:txBody>
      </p:sp>
      <p:sp>
        <p:nvSpPr>
          <p:cNvPr id="10" name="object 10"/>
          <p:cNvSpPr txBox="1"/>
          <p:nvPr/>
        </p:nvSpPr>
        <p:spPr>
          <a:xfrm>
            <a:off x="794284" y="1582769"/>
            <a:ext cx="10664146" cy="303162"/>
          </a:xfrm>
          <a:prstGeom prst="rect">
            <a:avLst/>
          </a:prstGeom>
        </p:spPr>
        <p:txBody>
          <a:bodyPr vert="horz" wrap="square" lIns="0" tIns="16067" rIns="0" bIns="0" rtlCol="0">
            <a:spAutoFit/>
          </a:bodyPr>
          <a:lstStyle/>
          <a:p>
            <a:pPr marL="16913" defTabSz="1217706">
              <a:spcBef>
                <a:spcPts val="127"/>
              </a:spcBef>
              <a:tabLst>
                <a:tab pos="4080162" algn="l"/>
                <a:tab pos="8052930" algn="l"/>
              </a:tabLst>
            </a:pPr>
            <a:r>
              <a:rPr sz="1864" b="1" spc="-20" dirty="0">
                <a:solidFill>
                  <a:srgbClr val="001E54"/>
                </a:solidFill>
                <a:latin typeface="Arial"/>
                <a:cs typeface="Arial"/>
              </a:rPr>
              <a:t>European</a:t>
            </a:r>
            <a:r>
              <a:rPr sz="1864" b="1" spc="47" dirty="0">
                <a:solidFill>
                  <a:srgbClr val="001E54"/>
                </a:solidFill>
                <a:latin typeface="Arial"/>
                <a:cs typeface="Arial"/>
              </a:rPr>
              <a:t> </a:t>
            </a:r>
            <a:r>
              <a:rPr sz="1864" b="1" spc="-7" dirty="0">
                <a:solidFill>
                  <a:srgbClr val="001E54"/>
                </a:solidFill>
                <a:latin typeface="Arial"/>
                <a:cs typeface="Arial"/>
              </a:rPr>
              <a:t>IPF</a:t>
            </a:r>
            <a:r>
              <a:rPr sz="1864" b="1" spc="20" dirty="0">
                <a:solidFill>
                  <a:srgbClr val="001E54"/>
                </a:solidFill>
                <a:latin typeface="Arial"/>
                <a:cs typeface="Arial"/>
              </a:rPr>
              <a:t> </a:t>
            </a:r>
            <a:r>
              <a:rPr sz="1864" b="1" spc="-13" dirty="0">
                <a:solidFill>
                  <a:srgbClr val="001E54"/>
                </a:solidFill>
                <a:latin typeface="Arial"/>
                <a:cs typeface="Arial"/>
              </a:rPr>
              <a:t>registry</a:t>
            </a:r>
            <a:r>
              <a:rPr sz="1798" b="1" spc="-20" baseline="27777" dirty="0">
                <a:solidFill>
                  <a:srgbClr val="001E54"/>
                </a:solidFill>
                <a:latin typeface="Arial"/>
                <a:cs typeface="Arial"/>
              </a:rPr>
              <a:t>1	</a:t>
            </a:r>
            <a:r>
              <a:rPr sz="1864" b="1" spc="-13" dirty="0">
                <a:solidFill>
                  <a:srgbClr val="001E54"/>
                </a:solidFill>
                <a:latin typeface="Arial"/>
                <a:cs typeface="Arial"/>
              </a:rPr>
              <a:t>INSIGHTS-IPF</a:t>
            </a:r>
            <a:r>
              <a:rPr sz="1864" b="1" spc="120" dirty="0">
                <a:solidFill>
                  <a:srgbClr val="001E54"/>
                </a:solidFill>
                <a:latin typeface="Arial"/>
                <a:cs typeface="Arial"/>
              </a:rPr>
              <a:t> </a:t>
            </a:r>
            <a:r>
              <a:rPr sz="1864" b="1" spc="-20" dirty="0">
                <a:solidFill>
                  <a:srgbClr val="001E54"/>
                </a:solidFill>
                <a:latin typeface="Arial"/>
                <a:cs typeface="Arial"/>
              </a:rPr>
              <a:t>registry</a:t>
            </a:r>
            <a:r>
              <a:rPr sz="1798" b="1" spc="-29" baseline="27777" dirty="0">
                <a:solidFill>
                  <a:srgbClr val="001E54"/>
                </a:solidFill>
                <a:latin typeface="Arial"/>
                <a:cs typeface="Arial"/>
              </a:rPr>
              <a:t>2	</a:t>
            </a:r>
            <a:r>
              <a:rPr sz="2797" b="1" spc="-29" baseline="1984" dirty="0">
                <a:solidFill>
                  <a:srgbClr val="001E54"/>
                </a:solidFill>
                <a:latin typeface="Arial"/>
                <a:cs typeface="Arial"/>
              </a:rPr>
              <a:t>Australian </a:t>
            </a:r>
            <a:r>
              <a:rPr sz="2797" b="1" spc="-9" baseline="1984" dirty="0">
                <a:solidFill>
                  <a:srgbClr val="001E54"/>
                </a:solidFill>
                <a:latin typeface="Arial"/>
                <a:cs typeface="Arial"/>
              </a:rPr>
              <a:t>IPF</a:t>
            </a:r>
            <a:r>
              <a:rPr sz="2797" b="1" spc="29" baseline="1984" dirty="0">
                <a:solidFill>
                  <a:srgbClr val="001E54"/>
                </a:solidFill>
                <a:latin typeface="Arial"/>
                <a:cs typeface="Arial"/>
              </a:rPr>
              <a:t> </a:t>
            </a:r>
            <a:r>
              <a:rPr sz="2797" b="1" spc="-20" baseline="1984" dirty="0">
                <a:solidFill>
                  <a:srgbClr val="001E54"/>
                </a:solidFill>
                <a:latin typeface="Arial"/>
                <a:cs typeface="Arial"/>
              </a:rPr>
              <a:t>registry</a:t>
            </a:r>
            <a:r>
              <a:rPr sz="1798" b="1" spc="-20" baseline="30864" dirty="0">
                <a:solidFill>
                  <a:srgbClr val="001E54"/>
                </a:solidFill>
                <a:latin typeface="Arial"/>
                <a:cs typeface="Arial"/>
              </a:rPr>
              <a:t>3</a:t>
            </a:r>
            <a:endParaRPr sz="1798" baseline="30864">
              <a:solidFill>
                <a:prstClr val="black"/>
              </a:solidFill>
              <a:latin typeface="Arial"/>
              <a:cs typeface="Arial"/>
            </a:endParaRPr>
          </a:p>
        </p:txBody>
      </p:sp>
      <p:sp>
        <p:nvSpPr>
          <p:cNvPr id="11" name="object 11"/>
          <p:cNvSpPr/>
          <p:nvPr/>
        </p:nvSpPr>
        <p:spPr>
          <a:xfrm>
            <a:off x="7517" y="2244622"/>
            <a:ext cx="12067374" cy="2443510"/>
          </a:xfrm>
          <a:prstGeom prst="rect">
            <a:avLst/>
          </a:prstGeom>
          <a:blipFill>
            <a:blip r:embed="rId2" cstate="print"/>
            <a:stretch>
              <a:fillRect/>
            </a:stretch>
          </a:blipFill>
        </p:spPr>
        <p:txBody>
          <a:bodyPr wrap="square" lIns="0" tIns="0" rIns="0" bIns="0" rtlCol="0"/>
          <a:lstStyle/>
          <a:p>
            <a:pPr defTabSz="1217706"/>
            <a:endParaRPr sz="2397">
              <a:solidFill>
                <a:prstClr val="black"/>
              </a:solidFill>
              <a:latin typeface="Calibri"/>
            </a:endParaRPr>
          </a:p>
        </p:txBody>
      </p:sp>
      <p:sp>
        <p:nvSpPr>
          <p:cNvPr id="12" name="object 12"/>
          <p:cNvSpPr txBox="1"/>
          <p:nvPr/>
        </p:nvSpPr>
        <p:spPr>
          <a:xfrm>
            <a:off x="2094851" y="6641857"/>
            <a:ext cx="7997899" cy="188807"/>
          </a:xfrm>
          <a:prstGeom prst="rect">
            <a:avLst/>
          </a:prstGeom>
        </p:spPr>
        <p:txBody>
          <a:bodyPr vert="horz" wrap="square" lIns="0" tIns="4228" rIns="0" bIns="0" rtlCol="0">
            <a:spAutoFit/>
          </a:bodyPr>
          <a:lstStyle/>
          <a:p>
            <a:pPr marL="16913" defTabSz="1217706">
              <a:spcBef>
                <a:spcPts val="33"/>
              </a:spcBef>
            </a:pPr>
            <a:r>
              <a:rPr sz="1199" spc="7" dirty="0">
                <a:solidFill>
                  <a:srgbClr val="FFFFFF"/>
                </a:solidFill>
                <a:latin typeface="Arial"/>
                <a:cs typeface="Arial"/>
              </a:rPr>
              <a:t>FOR</a:t>
            </a:r>
            <a:r>
              <a:rPr sz="1199" spc="-33" dirty="0">
                <a:solidFill>
                  <a:srgbClr val="FFFFFF"/>
                </a:solidFill>
                <a:latin typeface="Arial"/>
                <a:cs typeface="Arial"/>
              </a:rPr>
              <a:t> </a:t>
            </a:r>
            <a:r>
              <a:rPr sz="1199" dirty="0">
                <a:solidFill>
                  <a:srgbClr val="FFFFFF"/>
                </a:solidFill>
                <a:latin typeface="Arial"/>
                <a:cs typeface="Arial"/>
              </a:rPr>
              <a:t>INTERNAL</a:t>
            </a:r>
            <a:r>
              <a:rPr sz="1199" spc="-47" dirty="0">
                <a:solidFill>
                  <a:srgbClr val="FFFFFF"/>
                </a:solidFill>
                <a:latin typeface="Arial"/>
                <a:cs typeface="Arial"/>
              </a:rPr>
              <a:t> </a:t>
            </a:r>
            <a:r>
              <a:rPr sz="1199" dirty="0">
                <a:solidFill>
                  <a:srgbClr val="FFFFFF"/>
                </a:solidFill>
                <a:latin typeface="Arial"/>
                <a:cs typeface="Arial"/>
              </a:rPr>
              <a:t>USE</a:t>
            </a:r>
            <a:r>
              <a:rPr sz="1199" spc="7" dirty="0">
                <a:solidFill>
                  <a:srgbClr val="FFFFFF"/>
                </a:solidFill>
                <a:latin typeface="Arial"/>
                <a:cs typeface="Arial"/>
              </a:rPr>
              <a:t> </a:t>
            </a:r>
            <a:r>
              <a:rPr sz="1199" dirty="0">
                <a:solidFill>
                  <a:srgbClr val="FFFFFF"/>
                </a:solidFill>
                <a:latin typeface="Arial"/>
                <a:cs typeface="Arial"/>
              </a:rPr>
              <a:t>ONLY.</a:t>
            </a:r>
            <a:r>
              <a:rPr sz="1199" spc="-27" dirty="0">
                <a:solidFill>
                  <a:srgbClr val="FFFFFF"/>
                </a:solidFill>
                <a:latin typeface="Arial"/>
                <a:cs typeface="Arial"/>
              </a:rPr>
              <a:t> </a:t>
            </a:r>
            <a:r>
              <a:rPr sz="1199" dirty="0">
                <a:solidFill>
                  <a:srgbClr val="FFFFFF"/>
                </a:solidFill>
                <a:latin typeface="Arial"/>
                <a:cs typeface="Arial"/>
              </a:rPr>
              <a:t>STRICTLY</a:t>
            </a:r>
            <a:r>
              <a:rPr sz="1199" spc="-20" dirty="0">
                <a:solidFill>
                  <a:srgbClr val="FFFFFF"/>
                </a:solidFill>
                <a:latin typeface="Arial"/>
                <a:cs typeface="Arial"/>
              </a:rPr>
              <a:t> </a:t>
            </a:r>
            <a:r>
              <a:rPr sz="1199" dirty="0">
                <a:solidFill>
                  <a:srgbClr val="FFFFFF"/>
                </a:solidFill>
                <a:latin typeface="Arial"/>
                <a:cs typeface="Arial"/>
              </a:rPr>
              <a:t>CONFIDENTIAL.</a:t>
            </a:r>
            <a:r>
              <a:rPr sz="1199" spc="-100" dirty="0">
                <a:solidFill>
                  <a:srgbClr val="FFFFFF"/>
                </a:solidFill>
                <a:latin typeface="Arial"/>
                <a:cs typeface="Arial"/>
              </a:rPr>
              <a:t> </a:t>
            </a:r>
            <a:r>
              <a:rPr sz="1199" dirty="0">
                <a:solidFill>
                  <a:srgbClr val="FFFFFF"/>
                </a:solidFill>
                <a:latin typeface="Arial"/>
                <a:cs typeface="Arial"/>
              </a:rPr>
              <a:t>DO </a:t>
            </a:r>
            <a:r>
              <a:rPr sz="1199" spc="7" dirty="0">
                <a:solidFill>
                  <a:srgbClr val="FFFFFF"/>
                </a:solidFill>
                <a:latin typeface="Arial"/>
                <a:cs typeface="Arial"/>
              </a:rPr>
              <a:t>NOT</a:t>
            </a:r>
            <a:r>
              <a:rPr sz="1199" spc="-20" dirty="0">
                <a:solidFill>
                  <a:srgbClr val="FFFFFF"/>
                </a:solidFill>
                <a:latin typeface="Arial"/>
                <a:cs typeface="Arial"/>
              </a:rPr>
              <a:t> </a:t>
            </a:r>
            <a:r>
              <a:rPr sz="1199" dirty="0">
                <a:solidFill>
                  <a:srgbClr val="FFFFFF"/>
                </a:solidFill>
                <a:latin typeface="Arial"/>
                <a:cs typeface="Arial"/>
              </a:rPr>
              <a:t>COPY,</a:t>
            </a:r>
            <a:r>
              <a:rPr sz="1199" spc="-27" dirty="0">
                <a:solidFill>
                  <a:srgbClr val="FFFFFF"/>
                </a:solidFill>
                <a:latin typeface="Arial"/>
                <a:cs typeface="Arial"/>
              </a:rPr>
              <a:t> </a:t>
            </a:r>
            <a:r>
              <a:rPr sz="1199" dirty="0">
                <a:solidFill>
                  <a:srgbClr val="FFFFFF"/>
                </a:solidFill>
                <a:latin typeface="Arial"/>
                <a:cs typeface="Arial"/>
              </a:rPr>
              <a:t>DETAIL</a:t>
            </a:r>
            <a:r>
              <a:rPr sz="1199" spc="-47" dirty="0">
                <a:solidFill>
                  <a:srgbClr val="FFFFFF"/>
                </a:solidFill>
                <a:latin typeface="Arial"/>
                <a:cs typeface="Arial"/>
              </a:rPr>
              <a:t> </a:t>
            </a:r>
            <a:r>
              <a:rPr sz="1199" spc="13" dirty="0">
                <a:solidFill>
                  <a:srgbClr val="FFFFFF"/>
                </a:solidFill>
                <a:latin typeface="Arial"/>
                <a:cs typeface="Arial"/>
              </a:rPr>
              <a:t>OR</a:t>
            </a:r>
            <a:r>
              <a:rPr sz="1199" spc="-33" dirty="0">
                <a:solidFill>
                  <a:srgbClr val="FFFFFF"/>
                </a:solidFill>
                <a:latin typeface="Arial"/>
                <a:cs typeface="Arial"/>
              </a:rPr>
              <a:t> </a:t>
            </a:r>
            <a:r>
              <a:rPr sz="1199" dirty="0">
                <a:solidFill>
                  <a:srgbClr val="FFFFFF"/>
                </a:solidFill>
                <a:latin typeface="Arial"/>
                <a:cs typeface="Arial"/>
              </a:rPr>
              <a:t>DISTRIBUTE</a:t>
            </a:r>
            <a:r>
              <a:rPr sz="1199" spc="-53" dirty="0">
                <a:solidFill>
                  <a:srgbClr val="FFFFFF"/>
                </a:solidFill>
                <a:latin typeface="Arial"/>
                <a:cs typeface="Arial"/>
              </a:rPr>
              <a:t> </a:t>
            </a:r>
            <a:r>
              <a:rPr sz="1199" spc="-7" dirty="0">
                <a:solidFill>
                  <a:srgbClr val="FFFFFF"/>
                </a:solidFill>
                <a:latin typeface="Arial"/>
                <a:cs typeface="Arial"/>
              </a:rPr>
              <a:t>EXTERNALLY.</a:t>
            </a:r>
            <a:endParaRPr sz="1199">
              <a:solidFill>
                <a:prstClr val="black"/>
              </a:solidFill>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51AAA-22B6-466B-BAF9-9F5C57ED2650}"/>
              </a:ext>
            </a:extLst>
          </p:cNvPr>
          <p:cNvPicPr>
            <a:picLocks noChangeAspect="1"/>
          </p:cNvPicPr>
          <p:nvPr/>
        </p:nvPicPr>
        <p:blipFill>
          <a:blip r:embed="rId2"/>
          <a:stretch>
            <a:fillRect/>
          </a:stretch>
        </p:blipFill>
        <p:spPr>
          <a:xfrm>
            <a:off x="1572586" y="1765056"/>
            <a:ext cx="8909802" cy="4494126"/>
          </a:xfrm>
          <a:prstGeom prst="rect">
            <a:avLst/>
          </a:prstGeom>
        </p:spPr>
      </p:pic>
      <p:sp>
        <p:nvSpPr>
          <p:cNvPr id="7" name="TextBox 6">
            <a:extLst>
              <a:ext uri="{FF2B5EF4-FFF2-40B4-BE49-F238E27FC236}">
                <a16:creationId xmlns:a16="http://schemas.microsoft.com/office/drawing/2014/main" id="{162FCCAB-230E-4BFF-A9F9-ED518BE667C4}"/>
              </a:ext>
            </a:extLst>
          </p:cNvPr>
          <p:cNvSpPr txBox="1"/>
          <p:nvPr/>
        </p:nvSpPr>
        <p:spPr>
          <a:xfrm>
            <a:off x="499403" y="1350221"/>
            <a:ext cx="11193193" cy="400110"/>
          </a:xfrm>
          <a:prstGeom prst="rect">
            <a:avLst/>
          </a:prstGeom>
          <a:noFill/>
        </p:spPr>
        <p:txBody>
          <a:bodyPr wrap="square" rtlCol="0">
            <a:spAutoFit/>
          </a:bodyPr>
          <a:lstStyle/>
          <a:p>
            <a:pPr marL="285750" indent="-285750">
              <a:buFont typeface="Wingdings" panose="05000000000000000000" pitchFamily="2" charset="2"/>
              <a:buChar char="§"/>
            </a:pPr>
            <a:r>
              <a:rPr lang="en-US" sz="2000" dirty="0" err="1">
                <a:latin typeface="Arial" panose="020B0604020202020204" pitchFamily="34" charset="0"/>
                <a:cs typeface="Arial" panose="020B0604020202020204" pitchFamily="34" charset="0"/>
              </a:rPr>
              <a:t>Việc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thuốc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giúp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giảm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ý </a:t>
            </a:r>
            <a:r>
              <a:rPr lang="en-US" sz="2000" dirty="0" err="1">
                <a:latin typeface="Arial" panose="020B0604020202020204" pitchFamily="34" charset="0"/>
                <a:cs typeface="Arial" panose="020B0604020202020204" pitchFamily="34" charset="0"/>
              </a:rPr>
              <a:t>nghĩa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vong</a:t>
            </a:r>
            <a:r>
              <a:rPr lang="en-US" sz="2000" dirty="0">
                <a:latin typeface="Arial" panose="020B0604020202020204" pitchFamily="34" charset="0"/>
                <a:cs typeface="Arial" panose="020B0604020202020204" pitchFamily="34" charset="0"/>
              </a:rPr>
              <a:t> ở BN IPF</a:t>
            </a:r>
          </a:p>
        </p:txBody>
      </p:sp>
      <p:sp>
        <p:nvSpPr>
          <p:cNvPr id="8" name="Rectangle 7">
            <a:extLst>
              <a:ext uri="{FF2B5EF4-FFF2-40B4-BE49-F238E27FC236}">
                <a16:creationId xmlns:a16="http://schemas.microsoft.com/office/drawing/2014/main" id="{F5A0DFDE-F401-4DF6-969B-5CCE77EC881D}"/>
              </a:ext>
            </a:extLst>
          </p:cNvPr>
          <p:cNvSpPr/>
          <p:nvPr/>
        </p:nvSpPr>
        <p:spPr>
          <a:xfrm>
            <a:off x="609600" y="6296859"/>
            <a:ext cx="3374642" cy="246221"/>
          </a:xfrm>
          <a:prstGeom prst="rect">
            <a:avLst/>
          </a:prstGeom>
        </p:spPr>
        <p:txBody>
          <a:bodyPr wrap="none">
            <a:spAutoFit/>
          </a:bodyPr>
          <a:lstStyle/>
          <a:p>
            <a:r>
              <a:rPr lang="en-US" sz="1000" dirty="0" err="1">
                <a:latin typeface="Arial" panose="020B0604020202020204" pitchFamily="34" charset="0"/>
                <a:cs typeface="Arial" panose="020B0604020202020204" pitchFamily="34" charset="0"/>
              </a:rPr>
              <a:t>Petnak</a:t>
            </a:r>
            <a:r>
              <a:rPr lang="en-US" sz="1000" dirty="0">
                <a:latin typeface="Arial" panose="020B0604020202020204" pitchFamily="34" charset="0"/>
                <a:cs typeface="Arial" panose="020B0604020202020204" pitchFamily="34" charset="0"/>
              </a:rPr>
              <a:t> et al. Chest . 2021 Jul 1;S0012-3692(21)01279-4</a:t>
            </a:r>
          </a:p>
        </p:txBody>
      </p:sp>
      <p:sp>
        <p:nvSpPr>
          <p:cNvPr id="11" name="object 5">
            <a:extLst>
              <a:ext uri="{FF2B5EF4-FFF2-40B4-BE49-F238E27FC236}">
                <a16:creationId xmlns:a16="http://schemas.microsoft.com/office/drawing/2014/main" id="{1D7D9C2B-82BF-49CD-A0F5-73900499BEAF}"/>
              </a:ext>
            </a:extLst>
          </p:cNvPr>
          <p:cNvSpPr txBox="1">
            <a:spLocks/>
          </p:cNvSpPr>
          <p:nvPr/>
        </p:nvSpPr>
        <p:spPr>
          <a:xfrm>
            <a:off x="599858" y="314773"/>
            <a:ext cx="10855258" cy="1014786"/>
          </a:xfrm>
          <a:prstGeom prst="rect">
            <a:avLst/>
          </a:prstGeom>
        </p:spPr>
        <p:txBody>
          <a:bodyPr vert="horz" wrap="square" lIns="0" tIns="16912" rIns="0" bIns="0" rtlCol="0" anchor="b">
            <a:spAutoFit/>
          </a:bodyPr>
          <a:lstStyle>
            <a:lvl1pPr algn="l" defTabSz="609427" rtl="0" eaLnBrk="1" latinLnBrk="0" hangingPunct="1">
              <a:spcBef>
                <a:spcPct val="0"/>
              </a:spcBef>
              <a:buNone/>
              <a:defRPr sz="3200" b="1" kern="1200">
                <a:solidFill>
                  <a:schemeClr val="accent2"/>
                </a:solidFill>
                <a:latin typeface="Arial"/>
                <a:ea typeface="+mj-ea"/>
                <a:cs typeface="Arial"/>
              </a:defRPr>
            </a:lvl1pPr>
          </a:lstStyle>
          <a:p>
            <a:pPr marL="16913" algn="ctr">
              <a:spcBef>
                <a:spcPts val="133"/>
              </a:spcBef>
            </a:pPr>
            <a:r>
              <a:rPr lang="vi-VN" spc="-13" dirty="0">
                <a:solidFill>
                  <a:srgbClr val="001F5F"/>
                </a:solidFill>
              </a:rPr>
              <a:t>Sống còn ở BN</a:t>
            </a:r>
            <a:r>
              <a:rPr lang="vi-VN" spc="13" dirty="0">
                <a:solidFill>
                  <a:srgbClr val="001F5F"/>
                </a:solidFill>
              </a:rPr>
              <a:t> </a:t>
            </a:r>
            <a:r>
              <a:rPr lang="vi-VN" dirty="0">
                <a:solidFill>
                  <a:srgbClr val="001F5F"/>
                </a:solidFill>
              </a:rPr>
              <a:t>IPF </a:t>
            </a:r>
            <a:r>
              <a:rPr lang="vi-VN" spc="-7" dirty="0">
                <a:solidFill>
                  <a:srgbClr val="001F5F"/>
                </a:solidFill>
              </a:rPr>
              <a:t>điều trị hoặc không điều trị </a:t>
            </a:r>
          </a:p>
          <a:p>
            <a:pPr marL="16913" algn="ctr">
              <a:spcBef>
                <a:spcPts val="133"/>
              </a:spcBef>
            </a:pPr>
            <a:r>
              <a:rPr lang="vi-VN" spc="-7" dirty="0">
                <a:solidFill>
                  <a:srgbClr val="001F5F"/>
                </a:solidFill>
              </a:rPr>
              <a:t>với thuốc kháng xơ</a:t>
            </a:r>
            <a:endParaRPr lang="vi-VN" dirty="0">
              <a:solidFill>
                <a:srgbClr val="001F5F"/>
              </a:solidFill>
            </a:endParaRPr>
          </a:p>
        </p:txBody>
      </p:sp>
      <p:sp>
        <p:nvSpPr>
          <p:cNvPr id="6" name="Rectangle: Rounded Corners 5">
            <a:extLst>
              <a:ext uri="{FF2B5EF4-FFF2-40B4-BE49-F238E27FC236}">
                <a16:creationId xmlns:a16="http://schemas.microsoft.com/office/drawing/2014/main" id="{A8B6CB68-E160-4FBC-A8AD-B0DF5141A962}"/>
              </a:ext>
            </a:extLst>
          </p:cNvPr>
          <p:cNvSpPr/>
          <p:nvPr/>
        </p:nvSpPr>
        <p:spPr>
          <a:xfrm>
            <a:off x="8229600" y="5507779"/>
            <a:ext cx="604911" cy="576775"/>
          </a:xfrm>
          <a:prstGeom prst="round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490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a:extLst>
              <a:ext uri="{FF2B5EF4-FFF2-40B4-BE49-F238E27FC236}">
                <a16:creationId xmlns:a16="http://schemas.microsoft.com/office/drawing/2014/main" id="{2C59AA46-D449-4E15-B810-0C854816DDD8}"/>
              </a:ext>
            </a:extLst>
          </p:cNvPr>
          <p:cNvGrpSpPr/>
          <p:nvPr/>
        </p:nvGrpSpPr>
        <p:grpSpPr>
          <a:xfrm>
            <a:off x="1697986" y="3720704"/>
            <a:ext cx="844759" cy="1571704"/>
            <a:chOff x="1250899" y="2806572"/>
            <a:chExt cx="633569" cy="1178778"/>
          </a:xfrm>
        </p:grpSpPr>
        <p:cxnSp>
          <p:nvCxnSpPr>
            <p:cNvPr id="154" name="Straight Connector 153">
              <a:extLst>
                <a:ext uri="{FF2B5EF4-FFF2-40B4-BE49-F238E27FC236}">
                  <a16:creationId xmlns:a16="http://schemas.microsoft.com/office/drawing/2014/main" id="{DFEFCF2B-480D-4635-856E-B9F4BC97641F}"/>
                </a:ext>
              </a:extLst>
            </p:cNvPr>
            <p:cNvCxnSpPr/>
            <p:nvPr/>
          </p:nvCxnSpPr>
          <p:spPr>
            <a:xfrm flipH="1">
              <a:off x="1616659" y="3985350"/>
              <a:ext cx="267808" cy="0"/>
            </a:xfrm>
            <a:prstGeom prst="line">
              <a:avLst/>
            </a:prstGeom>
            <a:ln w="12700" cap="sq">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88BC2A07-BAEA-4100-9AB0-67A88C6C4479}"/>
                </a:ext>
              </a:extLst>
            </p:cNvPr>
            <p:cNvCxnSpPr>
              <a:cxnSpLocks/>
            </p:cNvCxnSpPr>
            <p:nvPr/>
          </p:nvCxnSpPr>
          <p:spPr>
            <a:xfrm>
              <a:off x="1616659" y="2806572"/>
              <a:ext cx="0" cy="1173639"/>
            </a:xfrm>
            <a:prstGeom prst="line">
              <a:avLst/>
            </a:prstGeom>
            <a:ln w="12700" cap="sq">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06725FC-C1E1-46EE-B845-091D3DE2E17D}"/>
                </a:ext>
              </a:extLst>
            </p:cNvPr>
            <p:cNvCxnSpPr>
              <a:cxnSpLocks/>
            </p:cNvCxnSpPr>
            <p:nvPr/>
          </p:nvCxnSpPr>
          <p:spPr>
            <a:xfrm flipH="1">
              <a:off x="1250899" y="2806572"/>
              <a:ext cx="633569" cy="0"/>
            </a:xfrm>
            <a:prstGeom prst="line">
              <a:avLst/>
            </a:prstGeom>
            <a:ln w="12700" cap="sq">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Title 2">
            <a:extLst>
              <a:ext uri="{FF2B5EF4-FFF2-40B4-BE49-F238E27FC236}">
                <a16:creationId xmlns:a16="http://schemas.microsoft.com/office/drawing/2014/main" id="{C4559F11-1D05-45FE-B27B-D6EC5289A76D}"/>
              </a:ext>
            </a:extLst>
          </p:cNvPr>
          <p:cNvSpPr>
            <a:spLocks noGrp="1"/>
          </p:cNvSpPr>
          <p:nvPr>
            <p:ph type="title"/>
          </p:nvPr>
        </p:nvSpPr>
        <p:spPr>
          <a:xfrm>
            <a:off x="443042" y="406673"/>
            <a:ext cx="11305915" cy="946283"/>
          </a:xfrm>
        </p:spPr>
        <p:txBody>
          <a:bodyPr vert="horz" lIns="0" tIns="45720" rIns="91440" bIns="45720" rtlCol="0" anchor="b" anchorCtr="0">
            <a:noAutofit/>
          </a:bodyPr>
          <a:lstStyle/>
          <a:p>
            <a:pPr algn="ctr"/>
            <a:r>
              <a:rPr lang="en-GB" sz="3200" dirty="0"/>
              <a:t>D</a:t>
            </a:r>
            <a:r>
              <a:rPr lang="en-US" sz="3200" dirty="0"/>
              <a:t>ữ </a:t>
            </a:r>
            <a:r>
              <a:rPr lang="en-US" sz="3200" dirty="0" err="1"/>
              <a:t>liệu</a:t>
            </a:r>
            <a:r>
              <a:rPr lang="en-GB" sz="3200" dirty="0"/>
              <a:t> EMPIRE </a:t>
            </a:r>
            <a:r>
              <a:rPr lang="vi-VN" sz="3200" dirty="0"/>
              <a:t>R</a:t>
            </a:r>
            <a:r>
              <a:rPr lang="en-GB" sz="3200" dirty="0" err="1"/>
              <a:t>egistry</a:t>
            </a:r>
            <a:r>
              <a:rPr lang="en-GB" sz="3200" dirty="0"/>
              <a:t> </a:t>
            </a:r>
            <a:r>
              <a:rPr lang="en-GB" sz="3200" dirty="0" err="1"/>
              <a:t>cho</a:t>
            </a:r>
            <a:r>
              <a:rPr lang="en-GB" sz="3200" dirty="0"/>
              <a:t> </a:t>
            </a:r>
            <a:r>
              <a:rPr lang="en-GB" sz="3200" dirty="0" err="1"/>
              <a:t>thấy</a:t>
            </a:r>
            <a:r>
              <a:rPr lang="en-GB" sz="3200" dirty="0"/>
              <a:t> </a:t>
            </a:r>
            <a:r>
              <a:rPr lang="en-GB" sz="3200" dirty="0" err="1"/>
              <a:t>hiệu</a:t>
            </a:r>
            <a:r>
              <a:rPr lang="en-GB" sz="3200" dirty="0"/>
              <a:t> </a:t>
            </a:r>
            <a:r>
              <a:rPr lang="en-GB" sz="3200" dirty="0" err="1"/>
              <a:t>quả</a:t>
            </a:r>
            <a:r>
              <a:rPr lang="en-GB" sz="3200" dirty="0"/>
              <a:t> </a:t>
            </a:r>
            <a:r>
              <a:rPr lang="en-GB" sz="3200" dirty="0" err="1"/>
              <a:t>nhất</a:t>
            </a:r>
            <a:r>
              <a:rPr lang="en-GB" sz="3200" dirty="0"/>
              <a:t> </a:t>
            </a:r>
            <a:r>
              <a:rPr lang="en-GB" sz="3200" dirty="0" err="1"/>
              <a:t>quán</a:t>
            </a:r>
            <a:r>
              <a:rPr lang="en-GB" sz="3200" dirty="0"/>
              <a:t> </a:t>
            </a:r>
            <a:r>
              <a:rPr lang="en-GB" sz="3200" dirty="0" err="1"/>
              <a:t>của</a:t>
            </a:r>
            <a:r>
              <a:rPr lang="en-GB" sz="3200" dirty="0"/>
              <a:t> </a:t>
            </a:r>
            <a:r>
              <a:rPr lang="en-GB" sz="3200" dirty="0" err="1"/>
              <a:t>nintedanib</a:t>
            </a:r>
            <a:r>
              <a:rPr lang="en-GB" sz="3200" dirty="0"/>
              <a:t> </a:t>
            </a:r>
            <a:r>
              <a:rPr lang="en-GB" sz="3200" dirty="0" err="1"/>
              <a:t>về</a:t>
            </a:r>
            <a:r>
              <a:rPr lang="en-GB" sz="3200" dirty="0"/>
              <a:t> </a:t>
            </a:r>
            <a:r>
              <a:rPr lang="en-GB" sz="3200" dirty="0" err="1"/>
              <a:t>cải</a:t>
            </a:r>
            <a:r>
              <a:rPr lang="en-GB" sz="3200" dirty="0"/>
              <a:t> </a:t>
            </a:r>
            <a:r>
              <a:rPr lang="en-GB" sz="3200" dirty="0" err="1"/>
              <a:t>thiện</a:t>
            </a:r>
            <a:r>
              <a:rPr lang="en-GB" sz="3200" dirty="0"/>
              <a:t> </a:t>
            </a:r>
            <a:r>
              <a:rPr lang="en-GB" sz="3200" dirty="0" err="1"/>
              <a:t>sống</a:t>
            </a:r>
            <a:r>
              <a:rPr lang="en-GB" sz="3200" dirty="0"/>
              <a:t> </a:t>
            </a:r>
            <a:r>
              <a:rPr lang="en-GB" sz="3200" dirty="0" err="1"/>
              <a:t>còn</a:t>
            </a:r>
            <a:r>
              <a:rPr lang="en-GB" sz="3200" dirty="0"/>
              <a:t> </a:t>
            </a:r>
            <a:r>
              <a:rPr lang="en-US" sz="3200" dirty="0"/>
              <a:t>ở </a:t>
            </a:r>
            <a:r>
              <a:rPr lang="en-US" sz="3200" dirty="0" err="1"/>
              <a:t>bệnh</a:t>
            </a:r>
            <a:r>
              <a:rPr lang="en-US" sz="3200" dirty="0"/>
              <a:t> </a:t>
            </a:r>
            <a:r>
              <a:rPr lang="en-US" sz="3200" dirty="0" err="1"/>
              <a:t>nhân</a:t>
            </a:r>
            <a:r>
              <a:rPr lang="en-GB" sz="3200" dirty="0"/>
              <a:t> IPF</a:t>
            </a:r>
            <a:r>
              <a:rPr lang="en-GB" sz="3200" baseline="30000" dirty="0"/>
              <a:t>1</a:t>
            </a:r>
          </a:p>
        </p:txBody>
      </p:sp>
      <p:sp>
        <p:nvSpPr>
          <p:cNvPr id="15" name="Slide Number Placeholder 14">
            <a:extLst>
              <a:ext uri="{FF2B5EF4-FFF2-40B4-BE49-F238E27FC236}">
                <a16:creationId xmlns:a16="http://schemas.microsoft.com/office/drawing/2014/main" id="{3B96C23A-2EAF-497D-A581-C35CC41358B8}"/>
              </a:ext>
            </a:extLst>
          </p:cNvPr>
          <p:cNvSpPr>
            <a:spLocks noGrp="1"/>
          </p:cNvSpPr>
          <p:nvPr>
            <p:ph type="sldNum" sz="quarter" idx="12"/>
          </p:nvPr>
        </p:nvSpPr>
        <p:spPr/>
        <p:txBody>
          <a:bodyPr/>
          <a:lstStyle/>
          <a:p>
            <a:pPr defTabSz="609585">
              <a:defRPr/>
            </a:pPr>
            <a:fld id="{DBB4437E-C8DB-4717-A182-F56AECCDC169}" type="slidenum">
              <a:rPr lang="en-GB">
                <a:solidFill>
                  <a:srgbClr val="003366"/>
                </a:solidFill>
                <a:latin typeface="Arial" panose="020B0604020202020204"/>
              </a:rPr>
              <a:pPr defTabSz="609585">
                <a:defRPr/>
              </a:pPr>
              <a:t>26</a:t>
            </a:fld>
            <a:endParaRPr lang="en-GB" dirty="0">
              <a:solidFill>
                <a:srgbClr val="003366"/>
              </a:solidFill>
              <a:latin typeface="Arial" panose="020B0604020202020204"/>
            </a:endParaRPr>
          </a:p>
        </p:txBody>
      </p:sp>
      <p:sp>
        <p:nvSpPr>
          <p:cNvPr id="14" name="Text Placeholder 13">
            <a:extLst>
              <a:ext uri="{FF2B5EF4-FFF2-40B4-BE49-F238E27FC236}">
                <a16:creationId xmlns:a16="http://schemas.microsoft.com/office/drawing/2014/main" id="{7AF6FC3B-829B-407F-B403-062BE6803270}"/>
              </a:ext>
            </a:extLst>
          </p:cNvPr>
          <p:cNvSpPr>
            <a:spLocks noGrp="1"/>
          </p:cNvSpPr>
          <p:nvPr>
            <p:ph type="body" sz="quarter" idx="13"/>
          </p:nvPr>
        </p:nvSpPr>
        <p:spPr>
          <a:xfrm>
            <a:off x="443042" y="6135187"/>
            <a:ext cx="11129153" cy="562417"/>
          </a:xfrm>
        </p:spPr>
        <p:txBody>
          <a:bodyPr vert="horz" lIns="0" tIns="45720" rIns="91440" bIns="45720" rtlCol="0" anchor="b" anchorCtr="0">
            <a:noAutofit/>
          </a:bodyPr>
          <a:lstStyle/>
          <a:p>
            <a:pPr>
              <a:spcBef>
                <a:spcPts val="133"/>
              </a:spcBef>
              <a:spcAft>
                <a:spcPts val="133"/>
              </a:spcAft>
            </a:pPr>
            <a:r>
              <a:rPr lang="en-GB" dirty="0"/>
              <a:t>AE, adverse event; IPF, idiopathic pulmonary fibrosis; OS, overall survival; PFS, progression-free survival</a:t>
            </a:r>
            <a:br>
              <a:rPr lang="en-GB" dirty="0"/>
            </a:br>
            <a:r>
              <a:rPr lang="en-US" dirty="0"/>
              <a:t>1. </a:t>
            </a:r>
            <a:r>
              <a:rPr lang="en-US" dirty="0" err="1"/>
              <a:t>Vasakova</a:t>
            </a:r>
            <a:r>
              <a:rPr lang="en-US" dirty="0"/>
              <a:t> M </a:t>
            </a:r>
            <a:r>
              <a:rPr lang="en-US" i="1" dirty="0"/>
              <a:t>et al. Eur Respir J </a:t>
            </a:r>
            <a:r>
              <a:rPr lang="en-US" dirty="0"/>
              <a:t>2019;54:PA4720; 2. </a:t>
            </a:r>
            <a:r>
              <a:rPr lang="en-GB" dirty="0"/>
              <a:t>EMPIRE registry summary report. Available at: </a:t>
            </a:r>
            <a:r>
              <a:rPr lang="en-GB" dirty="0">
                <a:hlinkClick r:id="rId3"/>
              </a:rPr>
              <a:t>http://empire.registry.cz</a:t>
            </a:r>
            <a:r>
              <a:rPr lang="en-GB" dirty="0"/>
              <a:t> (accessed January 2020)</a:t>
            </a:r>
          </a:p>
          <a:p>
            <a:pPr>
              <a:spcBef>
                <a:spcPts val="133"/>
              </a:spcBef>
              <a:spcAft>
                <a:spcPts val="133"/>
              </a:spcAft>
            </a:pPr>
            <a:r>
              <a:rPr lang="en-GB" b="1" i="1" dirty="0"/>
              <a:t>Pirfenidone: </a:t>
            </a:r>
            <a:r>
              <a:rPr lang="en-GB" b="1" i="1" dirty="0" err="1"/>
              <a:t>Hiện</a:t>
            </a:r>
            <a:r>
              <a:rPr lang="en-GB" b="1" i="1" dirty="0"/>
              <a:t> </a:t>
            </a:r>
            <a:r>
              <a:rPr lang="en-GB" b="1" i="1" dirty="0" err="1"/>
              <a:t>ch</a:t>
            </a:r>
            <a:r>
              <a:rPr lang="vi-VN" b="1" i="1" dirty="0"/>
              <a:t>ư</a:t>
            </a:r>
            <a:r>
              <a:rPr lang="en-US" b="1" i="1" dirty="0"/>
              <a:t>a </a:t>
            </a:r>
            <a:r>
              <a:rPr lang="en-US" b="1" i="1" dirty="0" err="1"/>
              <a:t>cấp</a:t>
            </a:r>
            <a:r>
              <a:rPr lang="en-US" b="1" i="1" dirty="0"/>
              <a:t> </a:t>
            </a:r>
            <a:r>
              <a:rPr lang="en-US" b="1" i="1" dirty="0" err="1"/>
              <a:t>phép</a:t>
            </a:r>
            <a:r>
              <a:rPr lang="en-US" b="1" i="1" dirty="0"/>
              <a:t> l</a:t>
            </a:r>
            <a:r>
              <a:rPr lang="vi-VN" b="1" i="1" dirty="0"/>
              <a:t>ư</a:t>
            </a:r>
            <a:r>
              <a:rPr lang="en-US" b="1" i="1" dirty="0"/>
              <a:t>u </a:t>
            </a:r>
            <a:r>
              <a:rPr lang="en-US" b="1" i="1" dirty="0" err="1"/>
              <a:t>hành</a:t>
            </a:r>
            <a:r>
              <a:rPr lang="en-US" b="1" i="1" dirty="0"/>
              <a:t> </a:t>
            </a:r>
            <a:r>
              <a:rPr lang="en-US" b="1" i="1" dirty="0" err="1"/>
              <a:t>tại</a:t>
            </a:r>
            <a:r>
              <a:rPr lang="en-US" b="1" i="1" dirty="0"/>
              <a:t> Việt Nam</a:t>
            </a:r>
          </a:p>
        </p:txBody>
      </p:sp>
      <p:sp>
        <p:nvSpPr>
          <p:cNvPr id="169" name="Text Placeholder 4">
            <a:extLst>
              <a:ext uri="{FF2B5EF4-FFF2-40B4-BE49-F238E27FC236}">
                <a16:creationId xmlns:a16="http://schemas.microsoft.com/office/drawing/2014/main" id="{6DE91EDA-A698-4528-88C4-7B8B86EDBC5F}"/>
              </a:ext>
            </a:extLst>
          </p:cNvPr>
          <p:cNvSpPr txBox="1">
            <a:spLocks/>
          </p:cNvSpPr>
          <p:nvPr/>
        </p:nvSpPr>
        <p:spPr>
          <a:xfrm>
            <a:off x="7055795" y="1456238"/>
            <a:ext cx="4328397" cy="467820"/>
          </a:xfrm>
          <a:prstGeom prst="rect">
            <a:avLst/>
          </a:prstGeom>
        </p:spPr>
        <p:txBody>
          <a:bodyPr vert="horz" lIns="121920" tIns="60960" rIns="121920" bIns="60960" rtlCol="0" anchor="t" anchorCtr="0">
            <a:noAutofit/>
          </a:bodyPr>
          <a:lstStyle>
            <a:lvl1pPr marL="0" indent="0" algn="l" defTabSz="685800" rtl="0" eaLnBrk="1" latinLnBrk="0" hangingPunct="1">
              <a:lnSpc>
                <a:spcPct val="100000"/>
              </a:lnSpc>
              <a:spcBef>
                <a:spcPts val="300"/>
              </a:spcBef>
              <a:spcAft>
                <a:spcPts val="300"/>
              </a:spcAft>
              <a:buClr>
                <a:schemeClr val="tx2"/>
              </a:buClr>
              <a:buFont typeface="Arial" panose="020B0604020202020204" pitchFamily="34" charset="0"/>
              <a:buNone/>
              <a:defRPr sz="1000" kern="1200">
                <a:solidFill>
                  <a:schemeClr val="tx2"/>
                </a:solidFill>
                <a:latin typeface="+mn-lt"/>
                <a:ea typeface="+mn-ea"/>
                <a:cs typeface="+mn-cs"/>
              </a:defRPr>
            </a:lvl1pPr>
            <a:lvl2pPr marL="342900" indent="0" algn="l" defTabSz="685800" rtl="0" eaLnBrk="1" latinLnBrk="0" hangingPunct="1">
              <a:lnSpc>
                <a:spcPct val="100000"/>
              </a:lnSpc>
              <a:spcBef>
                <a:spcPts val="300"/>
              </a:spcBef>
              <a:spcAft>
                <a:spcPts val="300"/>
              </a:spcAft>
              <a:buClr>
                <a:schemeClr val="tx2"/>
              </a:buClr>
              <a:buSzPct val="90000"/>
              <a:buFont typeface="Arial" panose="020B0604020202020204" pitchFamily="34" charset="0"/>
              <a:buNone/>
              <a:defRPr sz="900" kern="1200">
                <a:solidFill>
                  <a:schemeClr val="tx2"/>
                </a:solidFill>
                <a:latin typeface="+mn-lt"/>
                <a:ea typeface="+mn-ea"/>
                <a:cs typeface="+mn-cs"/>
              </a:defRPr>
            </a:lvl2pPr>
            <a:lvl3pPr marL="857250" indent="-171450" algn="l" defTabSz="685800" rtl="0" eaLnBrk="1" latinLnBrk="0" hangingPunct="1">
              <a:lnSpc>
                <a:spcPct val="100000"/>
              </a:lnSpc>
              <a:spcBef>
                <a:spcPts val="300"/>
              </a:spcBef>
              <a:spcAft>
                <a:spcPts val="300"/>
              </a:spcAft>
              <a:buClr>
                <a:schemeClr val="tx2"/>
              </a:buClr>
              <a:buFont typeface="Wingdings" panose="05000000000000000000" pitchFamily="2" charset="2"/>
              <a:buChar char="§"/>
              <a:defRPr sz="1600" kern="1200">
                <a:solidFill>
                  <a:schemeClr val="tx2"/>
                </a:solidFill>
                <a:latin typeface="+mn-lt"/>
                <a:ea typeface="+mn-ea"/>
                <a:cs typeface="+mn-cs"/>
              </a:defRPr>
            </a:lvl3pPr>
            <a:lvl4pPr marL="1200150" indent="-171450" algn="l" defTabSz="685800" rtl="0" eaLnBrk="1" latinLnBrk="0" hangingPunct="1">
              <a:lnSpc>
                <a:spcPct val="100000"/>
              </a:lnSpc>
              <a:spcBef>
                <a:spcPts val="300"/>
              </a:spcBef>
              <a:spcAft>
                <a:spcPts val="300"/>
              </a:spcAft>
              <a:buClr>
                <a:schemeClr val="tx2"/>
              </a:buClr>
              <a:buFont typeface="Arial" panose="020B0604020202020204" pitchFamily="34" charset="0"/>
              <a:buChar char="‒"/>
              <a:defRPr sz="1400" kern="1200">
                <a:solidFill>
                  <a:schemeClr val="tx2"/>
                </a:solidFill>
                <a:latin typeface="+mn-lt"/>
                <a:ea typeface="+mn-ea"/>
                <a:cs typeface="+mn-cs"/>
              </a:defRPr>
            </a:lvl4pPr>
            <a:lvl5pPr marL="1543050" indent="-171450" algn="l" defTabSz="685800" rtl="0" eaLnBrk="1" latinLnBrk="0" hangingPunct="1">
              <a:lnSpc>
                <a:spcPct val="100000"/>
              </a:lnSpc>
              <a:spcBef>
                <a:spcPts val="300"/>
              </a:spcBef>
              <a:spcAft>
                <a:spcPts val="300"/>
              </a:spcAft>
              <a:buClr>
                <a:schemeClr val="tx2"/>
              </a:buClr>
              <a:buFont typeface="Arial" panose="020B0604020202020204" pitchFamily="34" charset="0"/>
              <a:buChar char="˃"/>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914377">
              <a:spcBef>
                <a:spcPts val="133"/>
              </a:spcBef>
              <a:spcAft>
                <a:spcPts val="133"/>
              </a:spcAft>
              <a:buClr>
                <a:srgbClr val="003366"/>
              </a:buClr>
              <a:defRPr/>
            </a:pPr>
            <a:r>
              <a:rPr lang="en-US" sz="1600" dirty="0" err="1">
                <a:solidFill>
                  <a:srgbClr val="003366"/>
                </a:solidFill>
                <a:latin typeface="Arial" panose="020B0604020202020204"/>
              </a:rPr>
              <a:t>Tỉ</a:t>
            </a:r>
            <a:r>
              <a:rPr lang="en-US" sz="1600" dirty="0">
                <a:solidFill>
                  <a:srgbClr val="003366"/>
                </a:solidFill>
                <a:latin typeface="Arial" panose="020B0604020202020204"/>
              </a:rPr>
              <a:t> </a:t>
            </a:r>
            <a:r>
              <a:rPr lang="en-US" sz="1600" dirty="0" err="1">
                <a:solidFill>
                  <a:srgbClr val="003366"/>
                </a:solidFill>
                <a:latin typeface="Arial" panose="020B0604020202020204"/>
              </a:rPr>
              <a:t>lệ</a:t>
            </a:r>
            <a:r>
              <a:rPr lang="en-US" sz="1600" dirty="0">
                <a:solidFill>
                  <a:srgbClr val="003366"/>
                </a:solidFill>
                <a:latin typeface="Arial" panose="020B0604020202020204"/>
              </a:rPr>
              <a:t> </a:t>
            </a:r>
            <a:r>
              <a:rPr lang="en-US" sz="1600" dirty="0" err="1">
                <a:solidFill>
                  <a:srgbClr val="003366"/>
                </a:solidFill>
                <a:latin typeface="Arial" panose="020B0604020202020204"/>
              </a:rPr>
              <a:t>sống</a:t>
            </a:r>
            <a:r>
              <a:rPr lang="en-US" sz="1600" dirty="0">
                <a:solidFill>
                  <a:srgbClr val="003366"/>
                </a:solidFill>
                <a:latin typeface="Arial" panose="020B0604020202020204"/>
              </a:rPr>
              <a:t> </a:t>
            </a:r>
            <a:r>
              <a:rPr lang="en-US" sz="1600" dirty="0" err="1">
                <a:solidFill>
                  <a:srgbClr val="003366"/>
                </a:solidFill>
                <a:latin typeface="Arial" panose="020B0604020202020204"/>
              </a:rPr>
              <a:t>còn</a:t>
            </a:r>
            <a:r>
              <a:rPr lang="en-US" sz="1600" dirty="0">
                <a:solidFill>
                  <a:srgbClr val="003366"/>
                </a:solidFill>
                <a:latin typeface="Arial" panose="020B0604020202020204"/>
              </a:rPr>
              <a:t> ở </a:t>
            </a:r>
            <a:r>
              <a:rPr lang="en-US" sz="1600" dirty="0" err="1">
                <a:solidFill>
                  <a:srgbClr val="003366"/>
                </a:solidFill>
                <a:latin typeface="Arial" panose="020B0604020202020204"/>
              </a:rPr>
              <a:t>bệnh</a:t>
            </a:r>
            <a:r>
              <a:rPr lang="en-US" sz="1600" dirty="0">
                <a:solidFill>
                  <a:srgbClr val="003366"/>
                </a:solidFill>
                <a:latin typeface="Arial" panose="020B0604020202020204"/>
              </a:rPr>
              <a:t> </a:t>
            </a:r>
            <a:r>
              <a:rPr lang="en-US" sz="1600" dirty="0" err="1">
                <a:solidFill>
                  <a:srgbClr val="003366"/>
                </a:solidFill>
                <a:latin typeface="Arial" panose="020B0604020202020204"/>
              </a:rPr>
              <a:t>nhân</a:t>
            </a:r>
            <a:r>
              <a:rPr lang="en-US" sz="1600" dirty="0">
                <a:solidFill>
                  <a:srgbClr val="003366"/>
                </a:solidFill>
                <a:latin typeface="Arial" panose="020B0604020202020204"/>
              </a:rPr>
              <a:t> IPF </a:t>
            </a:r>
            <a:r>
              <a:rPr lang="en-US" sz="1600" dirty="0" err="1">
                <a:solidFill>
                  <a:srgbClr val="003366"/>
                </a:solidFill>
                <a:latin typeface="Arial" panose="020B0604020202020204"/>
              </a:rPr>
              <a:t>được</a:t>
            </a:r>
            <a:r>
              <a:rPr lang="en-US" sz="1600" dirty="0">
                <a:solidFill>
                  <a:srgbClr val="003366"/>
                </a:solidFill>
                <a:latin typeface="Arial" panose="020B0604020202020204"/>
              </a:rPr>
              <a:t> </a:t>
            </a:r>
            <a:r>
              <a:rPr lang="en-US" sz="1600" dirty="0" err="1">
                <a:solidFill>
                  <a:srgbClr val="003366"/>
                </a:solidFill>
                <a:latin typeface="Arial" panose="020B0604020202020204"/>
              </a:rPr>
              <a:t>điều</a:t>
            </a:r>
            <a:r>
              <a:rPr lang="en-US" sz="1600" dirty="0">
                <a:solidFill>
                  <a:srgbClr val="003366"/>
                </a:solidFill>
                <a:latin typeface="Arial" panose="020B0604020202020204"/>
              </a:rPr>
              <a:t> </a:t>
            </a:r>
            <a:r>
              <a:rPr lang="en-US" sz="1600" dirty="0" err="1">
                <a:solidFill>
                  <a:srgbClr val="003366"/>
                </a:solidFill>
                <a:latin typeface="Arial" panose="020B0604020202020204"/>
              </a:rPr>
              <a:t>trị</a:t>
            </a:r>
            <a:r>
              <a:rPr lang="en-US" sz="1600" dirty="0">
                <a:solidFill>
                  <a:srgbClr val="003366"/>
                </a:solidFill>
                <a:latin typeface="Arial" panose="020B0604020202020204"/>
              </a:rPr>
              <a:t> </a:t>
            </a:r>
            <a:r>
              <a:rPr lang="en-US" sz="1600" dirty="0" err="1">
                <a:solidFill>
                  <a:srgbClr val="003366"/>
                </a:solidFill>
                <a:latin typeface="Arial" panose="020B0604020202020204"/>
              </a:rPr>
              <a:t>với</a:t>
            </a:r>
            <a:r>
              <a:rPr lang="en-US" sz="1600" dirty="0">
                <a:solidFill>
                  <a:srgbClr val="003366"/>
                </a:solidFill>
                <a:latin typeface="Arial" panose="020B0604020202020204"/>
              </a:rPr>
              <a:t> </a:t>
            </a:r>
            <a:r>
              <a:rPr lang="en-US" sz="1600" dirty="0" err="1">
                <a:solidFill>
                  <a:srgbClr val="003366"/>
                </a:solidFill>
                <a:latin typeface="Arial" panose="020B0604020202020204"/>
              </a:rPr>
              <a:t>thuốc</a:t>
            </a:r>
            <a:r>
              <a:rPr lang="en-US" sz="1600" dirty="0">
                <a:solidFill>
                  <a:srgbClr val="003366"/>
                </a:solidFill>
                <a:latin typeface="Arial" panose="020B0604020202020204"/>
              </a:rPr>
              <a:t> </a:t>
            </a:r>
            <a:r>
              <a:rPr lang="en-US" sz="1600" dirty="0" err="1">
                <a:solidFill>
                  <a:srgbClr val="003366"/>
                </a:solidFill>
                <a:latin typeface="Arial" panose="020B0604020202020204"/>
              </a:rPr>
              <a:t>kháng</a:t>
            </a:r>
            <a:r>
              <a:rPr lang="en-US" sz="1600" dirty="0">
                <a:solidFill>
                  <a:srgbClr val="003366"/>
                </a:solidFill>
                <a:latin typeface="Arial" panose="020B0604020202020204"/>
              </a:rPr>
              <a:t> x</a:t>
            </a:r>
            <a:r>
              <a:rPr lang="vi-VN" sz="1600" dirty="0">
                <a:solidFill>
                  <a:srgbClr val="003366"/>
                </a:solidFill>
                <a:latin typeface="Arial" panose="020B0604020202020204"/>
              </a:rPr>
              <a:t>ơ</a:t>
            </a:r>
            <a:endParaRPr lang="en-US" sz="1600" baseline="30000" dirty="0">
              <a:solidFill>
                <a:srgbClr val="003366"/>
              </a:solidFill>
              <a:latin typeface="Arial" panose="020B0604020202020204"/>
            </a:endParaRPr>
          </a:p>
        </p:txBody>
      </p:sp>
      <p:grpSp>
        <p:nvGrpSpPr>
          <p:cNvPr id="61" name="Group 4">
            <a:extLst>
              <a:ext uri="{FF2B5EF4-FFF2-40B4-BE49-F238E27FC236}">
                <a16:creationId xmlns:a16="http://schemas.microsoft.com/office/drawing/2014/main" id="{D5BA2EA1-1F55-4512-AF6E-0D5A7677057A}"/>
              </a:ext>
            </a:extLst>
          </p:cNvPr>
          <p:cNvGrpSpPr>
            <a:grpSpLocks noChangeAspect="1"/>
          </p:cNvGrpSpPr>
          <p:nvPr/>
        </p:nvGrpSpPr>
        <p:grpSpPr bwMode="auto">
          <a:xfrm>
            <a:off x="8004773" y="2314192"/>
            <a:ext cx="2940675" cy="1363739"/>
            <a:chOff x="3552" y="820"/>
            <a:chExt cx="877" cy="546"/>
          </a:xfrm>
        </p:grpSpPr>
        <p:sp>
          <p:nvSpPr>
            <p:cNvPr id="62" name="Freeform 5">
              <a:extLst>
                <a:ext uri="{FF2B5EF4-FFF2-40B4-BE49-F238E27FC236}">
                  <a16:creationId xmlns:a16="http://schemas.microsoft.com/office/drawing/2014/main" id="{98A488D4-4829-4CC4-8A5A-3770526453D6}"/>
                </a:ext>
              </a:extLst>
            </p:cNvPr>
            <p:cNvSpPr>
              <a:spLocks/>
            </p:cNvSpPr>
            <p:nvPr/>
          </p:nvSpPr>
          <p:spPr bwMode="auto">
            <a:xfrm>
              <a:off x="3554" y="820"/>
              <a:ext cx="874" cy="367"/>
            </a:xfrm>
            <a:custGeom>
              <a:avLst/>
              <a:gdLst>
                <a:gd name="T0" fmla="*/ 874 w 874"/>
                <a:gd name="T1" fmla="*/ 367 h 367"/>
                <a:gd name="T2" fmla="*/ 560 w 874"/>
                <a:gd name="T3" fmla="*/ 367 h 367"/>
                <a:gd name="T4" fmla="*/ 560 w 874"/>
                <a:gd name="T5" fmla="*/ 329 h 367"/>
                <a:gd name="T6" fmla="*/ 526 w 874"/>
                <a:gd name="T7" fmla="*/ 329 h 367"/>
                <a:gd name="T8" fmla="*/ 526 w 874"/>
                <a:gd name="T9" fmla="*/ 303 h 367"/>
                <a:gd name="T10" fmla="*/ 525 w 874"/>
                <a:gd name="T11" fmla="*/ 303 h 367"/>
                <a:gd name="T12" fmla="*/ 525 w 874"/>
                <a:gd name="T13" fmla="*/ 277 h 367"/>
                <a:gd name="T14" fmla="*/ 455 w 874"/>
                <a:gd name="T15" fmla="*/ 277 h 367"/>
                <a:gd name="T16" fmla="*/ 455 w 874"/>
                <a:gd name="T17" fmla="*/ 259 h 367"/>
                <a:gd name="T18" fmla="*/ 350 w 874"/>
                <a:gd name="T19" fmla="*/ 259 h 367"/>
                <a:gd name="T20" fmla="*/ 350 w 874"/>
                <a:gd name="T21" fmla="*/ 242 h 367"/>
                <a:gd name="T22" fmla="*/ 295 w 874"/>
                <a:gd name="T23" fmla="*/ 242 h 367"/>
                <a:gd name="T24" fmla="*/ 295 w 874"/>
                <a:gd name="T25" fmla="*/ 224 h 367"/>
                <a:gd name="T26" fmla="*/ 268 w 874"/>
                <a:gd name="T27" fmla="*/ 224 h 367"/>
                <a:gd name="T28" fmla="*/ 268 w 874"/>
                <a:gd name="T29" fmla="*/ 208 h 367"/>
                <a:gd name="T30" fmla="*/ 254 w 874"/>
                <a:gd name="T31" fmla="*/ 208 h 367"/>
                <a:gd name="T32" fmla="*/ 254 w 874"/>
                <a:gd name="T33" fmla="*/ 194 h 367"/>
                <a:gd name="T34" fmla="*/ 236 w 874"/>
                <a:gd name="T35" fmla="*/ 194 h 367"/>
                <a:gd name="T36" fmla="*/ 236 w 874"/>
                <a:gd name="T37" fmla="*/ 180 h 367"/>
                <a:gd name="T38" fmla="*/ 232 w 874"/>
                <a:gd name="T39" fmla="*/ 180 h 367"/>
                <a:gd name="T40" fmla="*/ 232 w 874"/>
                <a:gd name="T41" fmla="*/ 166 h 367"/>
                <a:gd name="T42" fmla="*/ 220 w 874"/>
                <a:gd name="T43" fmla="*/ 166 h 367"/>
                <a:gd name="T44" fmla="*/ 220 w 874"/>
                <a:gd name="T45" fmla="*/ 154 h 367"/>
                <a:gd name="T46" fmla="*/ 207 w 874"/>
                <a:gd name="T47" fmla="*/ 154 h 367"/>
                <a:gd name="T48" fmla="*/ 207 w 874"/>
                <a:gd name="T49" fmla="*/ 144 h 367"/>
                <a:gd name="T50" fmla="*/ 206 w 874"/>
                <a:gd name="T51" fmla="*/ 144 h 367"/>
                <a:gd name="T52" fmla="*/ 206 w 874"/>
                <a:gd name="T53" fmla="*/ 131 h 367"/>
                <a:gd name="T54" fmla="*/ 202 w 874"/>
                <a:gd name="T55" fmla="*/ 131 h 367"/>
                <a:gd name="T56" fmla="*/ 202 w 874"/>
                <a:gd name="T57" fmla="*/ 118 h 367"/>
                <a:gd name="T58" fmla="*/ 199 w 874"/>
                <a:gd name="T59" fmla="*/ 118 h 367"/>
                <a:gd name="T60" fmla="*/ 199 w 874"/>
                <a:gd name="T61" fmla="*/ 98 h 367"/>
                <a:gd name="T62" fmla="*/ 177 w 874"/>
                <a:gd name="T63" fmla="*/ 98 h 367"/>
                <a:gd name="T64" fmla="*/ 177 w 874"/>
                <a:gd name="T65" fmla="*/ 87 h 367"/>
                <a:gd name="T66" fmla="*/ 156 w 874"/>
                <a:gd name="T67" fmla="*/ 87 h 367"/>
                <a:gd name="T68" fmla="*/ 156 w 874"/>
                <a:gd name="T69" fmla="*/ 78 h 367"/>
                <a:gd name="T70" fmla="*/ 151 w 874"/>
                <a:gd name="T71" fmla="*/ 78 h 367"/>
                <a:gd name="T72" fmla="*/ 151 w 874"/>
                <a:gd name="T73" fmla="*/ 72 h 367"/>
                <a:gd name="T74" fmla="*/ 148 w 874"/>
                <a:gd name="T75" fmla="*/ 72 h 367"/>
                <a:gd name="T76" fmla="*/ 148 w 874"/>
                <a:gd name="T77" fmla="*/ 62 h 367"/>
                <a:gd name="T78" fmla="*/ 137 w 874"/>
                <a:gd name="T79" fmla="*/ 62 h 367"/>
                <a:gd name="T80" fmla="*/ 137 w 874"/>
                <a:gd name="T81" fmla="*/ 54 h 367"/>
                <a:gd name="T82" fmla="*/ 129 w 874"/>
                <a:gd name="T83" fmla="*/ 54 h 367"/>
                <a:gd name="T84" fmla="*/ 129 w 874"/>
                <a:gd name="T85" fmla="*/ 44 h 367"/>
                <a:gd name="T86" fmla="*/ 117 w 874"/>
                <a:gd name="T87" fmla="*/ 44 h 367"/>
                <a:gd name="T88" fmla="*/ 117 w 874"/>
                <a:gd name="T89" fmla="*/ 39 h 367"/>
                <a:gd name="T90" fmla="*/ 115 w 874"/>
                <a:gd name="T91" fmla="*/ 39 h 367"/>
                <a:gd name="T92" fmla="*/ 115 w 874"/>
                <a:gd name="T93" fmla="*/ 32 h 367"/>
                <a:gd name="T94" fmla="*/ 100 w 874"/>
                <a:gd name="T95" fmla="*/ 32 h 367"/>
                <a:gd name="T96" fmla="*/ 100 w 874"/>
                <a:gd name="T97" fmla="*/ 23 h 367"/>
                <a:gd name="T98" fmla="*/ 86 w 874"/>
                <a:gd name="T99" fmla="*/ 23 h 367"/>
                <a:gd name="T100" fmla="*/ 86 w 874"/>
                <a:gd name="T101" fmla="*/ 15 h 367"/>
                <a:gd name="T102" fmla="*/ 82 w 874"/>
                <a:gd name="T103" fmla="*/ 15 h 367"/>
                <a:gd name="T104" fmla="*/ 82 w 874"/>
                <a:gd name="T105" fmla="*/ 10 h 367"/>
                <a:gd name="T106" fmla="*/ 63 w 874"/>
                <a:gd name="T107" fmla="*/ 10 h 367"/>
                <a:gd name="T108" fmla="*/ 63 w 874"/>
                <a:gd name="T109" fmla="*/ 0 h 367"/>
                <a:gd name="T110" fmla="*/ 0 w 874"/>
                <a:gd name="T11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4" h="367">
                  <a:moveTo>
                    <a:pt x="874" y="367"/>
                  </a:moveTo>
                  <a:lnTo>
                    <a:pt x="560" y="367"/>
                  </a:lnTo>
                  <a:lnTo>
                    <a:pt x="560" y="329"/>
                  </a:lnTo>
                  <a:lnTo>
                    <a:pt x="526" y="329"/>
                  </a:lnTo>
                  <a:lnTo>
                    <a:pt x="526" y="303"/>
                  </a:lnTo>
                  <a:lnTo>
                    <a:pt x="525" y="303"/>
                  </a:lnTo>
                  <a:lnTo>
                    <a:pt x="525" y="277"/>
                  </a:lnTo>
                  <a:lnTo>
                    <a:pt x="455" y="277"/>
                  </a:lnTo>
                  <a:lnTo>
                    <a:pt x="455" y="259"/>
                  </a:lnTo>
                  <a:lnTo>
                    <a:pt x="350" y="259"/>
                  </a:lnTo>
                  <a:lnTo>
                    <a:pt x="350" y="242"/>
                  </a:lnTo>
                  <a:lnTo>
                    <a:pt x="295" y="242"/>
                  </a:lnTo>
                  <a:lnTo>
                    <a:pt x="295" y="224"/>
                  </a:lnTo>
                  <a:lnTo>
                    <a:pt x="268" y="224"/>
                  </a:lnTo>
                  <a:lnTo>
                    <a:pt x="268" y="208"/>
                  </a:lnTo>
                  <a:lnTo>
                    <a:pt x="254" y="208"/>
                  </a:lnTo>
                  <a:lnTo>
                    <a:pt x="254" y="194"/>
                  </a:lnTo>
                  <a:lnTo>
                    <a:pt x="236" y="194"/>
                  </a:lnTo>
                  <a:lnTo>
                    <a:pt x="236" y="180"/>
                  </a:lnTo>
                  <a:lnTo>
                    <a:pt x="232" y="180"/>
                  </a:lnTo>
                  <a:lnTo>
                    <a:pt x="232" y="166"/>
                  </a:lnTo>
                  <a:lnTo>
                    <a:pt x="220" y="166"/>
                  </a:lnTo>
                  <a:lnTo>
                    <a:pt x="220" y="154"/>
                  </a:lnTo>
                  <a:lnTo>
                    <a:pt x="207" y="154"/>
                  </a:lnTo>
                  <a:lnTo>
                    <a:pt x="207" y="144"/>
                  </a:lnTo>
                  <a:lnTo>
                    <a:pt x="206" y="144"/>
                  </a:lnTo>
                  <a:lnTo>
                    <a:pt x="206" y="131"/>
                  </a:lnTo>
                  <a:lnTo>
                    <a:pt x="202" y="131"/>
                  </a:lnTo>
                  <a:lnTo>
                    <a:pt x="202" y="118"/>
                  </a:lnTo>
                  <a:lnTo>
                    <a:pt x="199" y="118"/>
                  </a:lnTo>
                  <a:lnTo>
                    <a:pt x="199" y="98"/>
                  </a:lnTo>
                  <a:lnTo>
                    <a:pt x="177" y="98"/>
                  </a:lnTo>
                  <a:lnTo>
                    <a:pt x="177" y="87"/>
                  </a:lnTo>
                  <a:lnTo>
                    <a:pt x="156" y="87"/>
                  </a:lnTo>
                  <a:lnTo>
                    <a:pt x="156" y="78"/>
                  </a:lnTo>
                  <a:lnTo>
                    <a:pt x="151" y="78"/>
                  </a:lnTo>
                  <a:lnTo>
                    <a:pt x="151" y="72"/>
                  </a:lnTo>
                  <a:lnTo>
                    <a:pt x="148" y="72"/>
                  </a:lnTo>
                  <a:lnTo>
                    <a:pt x="148" y="62"/>
                  </a:lnTo>
                  <a:lnTo>
                    <a:pt x="137" y="62"/>
                  </a:lnTo>
                  <a:lnTo>
                    <a:pt x="137" y="54"/>
                  </a:lnTo>
                  <a:lnTo>
                    <a:pt x="129" y="54"/>
                  </a:lnTo>
                  <a:lnTo>
                    <a:pt x="129" y="44"/>
                  </a:lnTo>
                  <a:lnTo>
                    <a:pt x="117" y="44"/>
                  </a:lnTo>
                  <a:lnTo>
                    <a:pt x="117" y="39"/>
                  </a:lnTo>
                  <a:lnTo>
                    <a:pt x="115" y="39"/>
                  </a:lnTo>
                  <a:lnTo>
                    <a:pt x="115" y="32"/>
                  </a:lnTo>
                  <a:lnTo>
                    <a:pt x="100" y="32"/>
                  </a:lnTo>
                  <a:lnTo>
                    <a:pt x="100" y="23"/>
                  </a:lnTo>
                  <a:lnTo>
                    <a:pt x="86" y="23"/>
                  </a:lnTo>
                  <a:lnTo>
                    <a:pt x="86" y="15"/>
                  </a:lnTo>
                  <a:lnTo>
                    <a:pt x="82" y="15"/>
                  </a:lnTo>
                  <a:lnTo>
                    <a:pt x="82" y="10"/>
                  </a:lnTo>
                  <a:lnTo>
                    <a:pt x="63" y="10"/>
                  </a:lnTo>
                  <a:lnTo>
                    <a:pt x="63" y="0"/>
                  </a:lnTo>
                  <a:lnTo>
                    <a:pt x="0" y="0"/>
                  </a:ln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63" name="Freeform 6">
              <a:extLst>
                <a:ext uri="{FF2B5EF4-FFF2-40B4-BE49-F238E27FC236}">
                  <a16:creationId xmlns:a16="http://schemas.microsoft.com/office/drawing/2014/main" id="{7366CF91-285E-4403-8ABE-96F04F2B1926}"/>
                </a:ext>
              </a:extLst>
            </p:cNvPr>
            <p:cNvSpPr>
              <a:spLocks/>
            </p:cNvSpPr>
            <p:nvPr/>
          </p:nvSpPr>
          <p:spPr bwMode="auto">
            <a:xfrm>
              <a:off x="3554" y="820"/>
              <a:ext cx="875" cy="451"/>
            </a:xfrm>
            <a:custGeom>
              <a:avLst/>
              <a:gdLst>
                <a:gd name="T0" fmla="*/ 875 w 875"/>
                <a:gd name="T1" fmla="*/ 432 h 451"/>
                <a:gd name="T2" fmla="*/ 681 w 875"/>
                <a:gd name="T3" fmla="*/ 415 h 451"/>
                <a:gd name="T4" fmla="*/ 622 w 875"/>
                <a:gd name="T5" fmla="*/ 403 h 451"/>
                <a:gd name="T6" fmla="*/ 617 w 875"/>
                <a:gd name="T7" fmla="*/ 377 h 451"/>
                <a:gd name="T8" fmla="*/ 613 w 875"/>
                <a:gd name="T9" fmla="*/ 363 h 451"/>
                <a:gd name="T10" fmla="*/ 523 w 875"/>
                <a:gd name="T11" fmla="*/ 352 h 451"/>
                <a:gd name="T12" fmla="*/ 518 w 875"/>
                <a:gd name="T13" fmla="*/ 343 h 451"/>
                <a:gd name="T14" fmla="*/ 496 w 875"/>
                <a:gd name="T15" fmla="*/ 332 h 451"/>
                <a:gd name="T16" fmla="*/ 493 w 875"/>
                <a:gd name="T17" fmla="*/ 321 h 451"/>
                <a:gd name="T18" fmla="*/ 431 w 875"/>
                <a:gd name="T19" fmla="*/ 308 h 451"/>
                <a:gd name="T20" fmla="*/ 422 w 875"/>
                <a:gd name="T21" fmla="*/ 296 h 451"/>
                <a:gd name="T22" fmla="*/ 415 w 875"/>
                <a:gd name="T23" fmla="*/ 285 h 451"/>
                <a:gd name="T24" fmla="*/ 409 w 875"/>
                <a:gd name="T25" fmla="*/ 275 h 451"/>
                <a:gd name="T26" fmla="*/ 327 w 875"/>
                <a:gd name="T27" fmla="*/ 256 h 451"/>
                <a:gd name="T28" fmla="*/ 316 w 875"/>
                <a:gd name="T29" fmla="*/ 249 h 451"/>
                <a:gd name="T30" fmla="*/ 314 w 875"/>
                <a:gd name="T31" fmla="*/ 239 h 451"/>
                <a:gd name="T32" fmla="*/ 308 w 875"/>
                <a:gd name="T33" fmla="*/ 233 h 451"/>
                <a:gd name="T34" fmla="*/ 280 w 875"/>
                <a:gd name="T35" fmla="*/ 224 h 451"/>
                <a:gd name="T36" fmla="*/ 275 w 875"/>
                <a:gd name="T37" fmla="*/ 217 h 451"/>
                <a:gd name="T38" fmla="*/ 268 w 875"/>
                <a:gd name="T39" fmla="*/ 194 h 451"/>
                <a:gd name="T40" fmla="*/ 255 w 875"/>
                <a:gd name="T41" fmla="*/ 189 h 451"/>
                <a:gd name="T42" fmla="*/ 254 w 875"/>
                <a:gd name="T43" fmla="*/ 179 h 451"/>
                <a:gd name="T44" fmla="*/ 251 w 875"/>
                <a:gd name="T45" fmla="*/ 173 h 451"/>
                <a:gd name="T46" fmla="*/ 246 w 875"/>
                <a:gd name="T47" fmla="*/ 165 h 451"/>
                <a:gd name="T48" fmla="*/ 239 w 875"/>
                <a:gd name="T49" fmla="*/ 160 h 451"/>
                <a:gd name="T50" fmla="*/ 221 w 875"/>
                <a:gd name="T51" fmla="*/ 154 h 451"/>
                <a:gd name="T52" fmla="*/ 217 w 875"/>
                <a:gd name="T53" fmla="*/ 147 h 451"/>
                <a:gd name="T54" fmla="*/ 195 w 875"/>
                <a:gd name="T55" fmla="*/ 136 h 451"/>
                <a:gd name="T56" fmla="*/ 193 w 875"/>
                <a:gd name="T57" fmla="*/ 125 h 451"/>
                <a:gd name="T58" fmla="*/ 180 w 875"/>
                <a:gd name="T59" fmla="*/ 121 h 451"/>
                <a:gd name="T60" fmla="*/ 173 w 875"/>
                <a:gd name="T61" fmla="*/ 116 h 451"/>
                <a:gd name="T62" fmla="*/ 165 w 875"/>
                <a:gd name="T63" fmla="*/ 111 h 451"/>
                <a:gd name="T64" fmla="*/ 158 w 875"/>
                <a:gd name="T65" fmla="*/ 107 h 451"/>
                <a:gd name="T66" fmla="*/ 148 w 875"/>
                <a:gd name="T67" fmla="*/ 103 h 451"/>
                <a:gd name="T68" fmla="*/ 141 w 875"/>
                <a:gd name="T69" fmla="*/ 99 h 451"/>
                <a:gd name="T70" fmla="*/ 133 w 875"/>
                <a:gd name="T71" fmla="*/ 95 h 451"/>
                <a:gd name="T72" fmla="*/ 130 w 875"/>
                <a:gd name="T73" fmla="*/ 94 h 451"/>
                <a:gd name="T74" fmla="*/ 122 w 875"/>
                <a:gd name="T75" fmla="*/ 85 h 451"/>
                <a:gd name="T76" fmla="*/ 118 w 875"/>
                <a:gd name="T77" fmla="*/ 84 h 451"/>
                <a:gd name="T78" fmla="*/ 115 w 875"/>
                <a:gd name="T79" fmla="*/ 78 h 451"/>
                <a:gd name="T80" fmla="*/ 110 w 875"/>
                <a:gd name="T81" fmla="*/ 77 h 451"/>
                <a:gd name="T82" fmla="*/ 108 w 875"/>
                <a:gd name="T83" fmla="*/ 69 h 451"/>
                <a:gd name="T84" fmla="*/ 106 w 875"/>
                <a:gd name="T85" fmla="*/ 63 h 451"/>
                <a:gd name="T86" fmla="*/ 104 w 875"/>
                <a:gd name="T87" fmla="*/ 59 h 451"/>
                <a:gd name="T88" fmla="*/ 99 w 875"/>
                <a:gd name="T89" fmla="*/ 56 h 451"/>
                <a:gd name="T90" fmla="*/ 95 w 875"/>
                <a:gd name="T91" fmla="*/ 52 h 451"/>
                <a:gd name="T92" fmla="*/ 89 w 875"/>
                <a:gd name="T93" fmla="*/ 51 h 451"/>
                <a:gd name="T94" fmla="*/ 85 w 875"/>
                <a:gd name="T95" fmla="*/ 47 h 451"/>
                <a:gd name="T96" fmla="*/ 82 w 875"/>
                <a:gd name="T97" fmla="*/ 44 h 451"/>
                <a:gd name="T98" fmla="*/ 81 w 875"/>
                <a:gd name="T99" fmla="*/ 43 h 451"/>
                <a:gd name="T100" fmla="*/ 77 w 875"/>
                <a:gd name="T101" fmla="*/ 37 h 451"/>
                <a:gd name="T102" fmla="*/ 74 w 875"/>
                <a:gd name="T103" fmla="*/ 33 h 451"/>
                <a:gd name="T104" fmla="*/ 73 w 875"/>
                <a:gd name="T105" fmla="*/ 32 h 451"/>
                <a:gd name="T106" fmla="*/ 60 w 875"/>
                <a:gd name="T107" fmla="*/ 29 h 451"/>
                <a:gd name="T108" fmla="*/ 59 w 875"/>
                <a:gd name="T109" fmla="*/ 26 h 451"/>
                <a:gd name="T110" fmla="*/ 52 w 875"/>
                <a:gd name="T111" fmla="*/ 25 h 451"/>
                <a:gd name="T112" fmla="*/ 51 w 875"/>
                <a:gd name="T113" fmla="*/ 21 h 451"/>
                <a:gd name="T114" fmla="*/ 48 w 875"/>
                <a:gd name="T115" fmla="*/ 14 h 451"/>
                <a:gd name="T116" fmla="*/ 46 w 875"/>
                <a:gd name="T117" fmla="*/ 12 h 451"/>
                <a:gd name="T118" fmla="*/ 44 w 875"/>
                <a:gd name="T119" fmla="*/ 11 h 451"/>
                <a:gd name="T120" fmla="*/ 40 w 875"/>
                <a:gd name="T121" fmla="*/ 8 h 451"/>
                <a:gd name="T122" fmla="*/ 19 w 875"/>
                <a:gd name="T123" fmla="*/ 4 h 451"/>
                <a:gd name="T124" fmla="*/ 12 w 875"/>
                <a:gd name="T125" fmla="*/ 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5" h="451">
                  <a:moveTo>
                    <a:pt x="875" y="451"/>
                  </a:moveTo>
                  <a:lnTo>
                    <a:pt x="875" y="432"/>
                  </a:lnTo>
                  <a:lnTo>
                    <a:pt x="681" y="432"/>
                  </a:lnTo>
                  <a:lnTo>
                    <a:pt x="681" y="415"/>
                  </a:lnTo>
                  <a:lnTo>
                    <a:pt x="622" y="415"/>
                  </a:lnTo>
                  <a:lnTo>
                    <a:pt x="622" y="403"/>
                  </a:lnTo>
                  <a:lnTo>
                    <a:pt x="617" y="403"/>
                  </a:lnTo>
                  <a:lnTo>
                    <a:pt x="617" y="377"/>
                  </a:lnTo>
                  <a:lnTo>
                    <a:pt x="613" y="377"/>
                  </a:lnTo>
                  <a:lnTo>
                    <a:pt x="613" y="363"/>
                  </a:lnTo>
                  <a:lnTo>
                    <a:pt x="523" y="363"/>
                  </a:lnTo>
                  <a:lnTo>
                    <a:pt x="523" y="352"/>
                  </a:lnTo>
                  <a:lnTo>
                    <a:pt x="518" y="352"/>
                  </a:lnTo>
                  <a:lnTo>
                    <a:pt x="518" y="343"/>
                  </a:lnTo>
                  <a:lnTo>
                    <a:pt x="496" y="343"/>
                  </a:lnTo>
                  <a:lnTo>
                    <a:pt x="496" y="332"/>
                  </a:lnTo>
                  <a:lnTo>
                    <a:pt x="493" y="332"/>
                  </a:lnTo>
                  <a:lnTo>
                    <a:pt x="493" y="321"/>
                  </a:lnTo>
                  <a:lnTo>
                    <a:pt x="431" y="321"/>
                  </a:lnTo>
                  <a:lnTo>
                    <a:pt x="431" y="308"/>
                  </a:lnTo>
                  <a:lnTo>
                    <a:pt x="422" y="308"/>
                  </a:lnTo>
                  <a:lnTo>
                    <a:pt x="422" y="296"/>
                  </a:lnTo>
                  <a:lnTo>
                    <a:pt x="415" y="296"/>
                  </a:lnTo>
                  <a:lnTo>
                    <a:pt x="415" y="285"/>
                  </a:lnTo>
                  <a:lnTo>
                    <a:pt x="409" y="285"/>
                  </a:lnTo>
                  <a:lnTo>
                    <a:pt x="409" y="275"/>
                  </a:lnTo>
                  <a:lnTo>
                    <a:pt x="327" y="275"/>
                  </a:lnTo>
                  <a:lnTo>
                    <a:pt x="327" y="256"/>
                  </a:lnTo>
                  <a:lnTo>
                    <a:pt x="316" y="256"/>
                  </a:lnTo>
                  <a:lnTo>
                    <a:pt x="316" y="249"/>
                  </a:lnTo>
                  <a:lnTo>
                    <a:pt x="314" y="249"/>
                  </a:lnTo>
                  <a:lnTo>
                    <a:pt x="314" y="239"/>
                  </a:lnTo>
                  <a:lnTo>
                    <a:pt x="308" y="239"/>
                  </a:lnTo>
                  <a:lnTo>
                    <a:pt x="308" y="233"/>
                  </a:lnTo>
                  <a:lnTo>
                    <a:pt x="280" y="233"/>
                  </a:lnTo>
                  <a:lnTo>
                    <a:pt x="280" y="224"/>
                  </a:lnTo>
                  <a:lnTo>
                    <a:pt x="275" y="224"/>
                  </a:lnTo>
                  <a:lnTo>
                    <a:pt x="275" y="217"/>
                  </a:lnTo>
                  <a:lnTo>
                    <a:pt x="268" y="217"/>
                  </a:lnTo>
                  <a:lnTo>
                    <a:pt x="268" y="194"/>
                  </a:lnTo>
                  <a:lnTo>
                    <a:pt x="255" y="194"/>
                  </a:lnTo>
                  <a:lnTo>
                    <a:pt x="255" y="189"/>
                  </a:lnTo>
                  <a:lnTo>
                    <a:pt x="254" y="189"/>
                  </a:lnTo>
                  <a:lnTo>
                    <a:pt x="254" y="179"/>
                  </a:lnTo>
                  <a:lnTo>
                    <a:pt x="251" y="179"/>
                  </a:lnTo>
                  <a:lnTo>
                    <a:pt x="251" y="173"/>
                  </a:lnTo>
                  <a:lnTo>
                    <a:pt x="246" y="173"/>
                  </a:lnTo>
                  <a:lnTo>
                    <a:pt x="246" y="165"/>
                  </a:lnTo>
                  <a:lnTo>
                    <a:pt x="239" y="165"/>
                  </a:lnTo>
                  <a:lnTo>
                    <a:pt x="239" y="160"/>
                  </a:lnTo>
                  <a:lnTo>
                    <a:pt x="221" y="160"/>
                  </a:lnTo>
                  <a:lnTo>
                    <a:pt x="221" y="154"/>
                  </a:lnTo>
                  <a:lnTo>
                    <a:pt x="217" y="154"/>
                  </a:lnTo>
                  <a:lnTo>
                    <a:pt x="217" y="147"/>
                  </a:lnTo>
                  <a:lnTo>
                    <a:pt x="195" y="147"/>
                  </a:lnTo>
                  <a:lnTo>
                    <a:pt x="195" y="136"/>
                  </a:lnTo>
                  <a:lnTo>
                    <a:pt x="193" y="136"/>
                  </a:lnTo>
                  <a:lnTo>
                    <a:pt x="193" y="125"/>
                  </a:lnTo>
                  <a:lnTo>
                    <a:pt x="180" y="125"/>
                  </a:lnTo>
                  <a:lnTo>
                    <a:pt x="180" y="121"/>
                  </a:lnTo>
                  <a:lnTo>
                    <a:pt x="173" y="121"/>
                  </a:lnTo>
                  <a:lnTo>
                    <a:pt x="173" y="116"/>
                  </a:lnTo>
                  <a:lnTo>
                    <a:pt x="165" y="116"/>
                  </a:lnTo>
                  <a:lnTo>
                    <a:pt x="165" y="111"/>
                  </a:lnTo>
                  <a:lnTo>
                    <a:pt x="158" y="111"/>
                  </a:lnTo>
                  <a:lnTo>
                    <a:pt x="158" y="107"/>
                  </a:lnTo>
                  <a:lnTo>
                    <a:pt x="148" y="107"/>
                  </a:lnTo>
                  <a:lnTo>
                    <a:pt x="148" y="103"/>
                  </a:lnTo>
                  <a:lnTo>
                    <a:pt x="141" y="103"/>
                  </a:lnTo>
                  <a:lnTo>
                    <a:pt x="141" y="99"/>
                  </a:lnTo>
                  <a:lnTo>
                    <a:pt x="133" y="99"/>
                  </a:lnTo>
                  <a:lnTo>
                    <a:pt x="133" y="95"/>
                  </a:lnTo>
                  <a:lnTo>
                    <a:pt x="130" y="95"/>
                  </a:lnTo>
                  <a:lnTo>
                    <a:pt x="130" y="94"/>
                  </a:lnTo>
                  <a:lnTo>
                    <a:pt x="122" y="94"/>
                  </a:lnTo>
                  <a:lnTo>
                    <a:pt x="122" y="85"/>
                  </a:lnTo>
                  <a:lnTo>
                    <a:pt x="118" y="85"/>
                  </a:lnTo>
                  <a:lnTo>
                    <a:pt x="118" y="84"/>
                  </a:lnTo>
                  <a:lnTo>
                    <a:pt x="115" y="84"/>
                  </a:lnTo>
                  <a:lnTo>
                    <a:pt x="115" y="78"/>
                  </a:lnTo>
                  <a:lnTo>
                    <a:pt x="110" y="78"/>
                  </a:lnTo>
                  <a:lnTo>
                    <a:pt x="110" y="77"/>
                  </a:lnTo>
                  <a:lnTo>
                    <a:pt x="108" y="77"/>
                  </a:lnTo>
                  <a:lnTo>
                    <a:pt x="108" y="69"/>
                  </a:lnTo>
                  <a:lnTo>
                    <a:pt x="106" y="69"/>
                  </a:lnTo>
                  <a:lnTo>
                    <a:pt x="106" y="63"/>
                  </a:lnTo>
                  <a:lnTo>
                    <a:pt x="104" y="63"/>
                  </a:lnTo>
                  <a:lnTo>
                    <a:pt x="104" y="59"/>
                  </a:lnTo>
                  <a:lnTo>
                    <a:pt x="99" y="59"/>
                  </a:lnTo>
                  <a:lnTo>
                    <a:pt x="99" y="56"/>
                  </a:lnTo>
                  <a:lnTo>
                    <a:pt x="95" y="56"/>
                  </a:lnTo>
                  <a:lnTo>
                    <a:pt x="95" y="52"/>
                  </a:lnTo>
                  <a:lnTo>
                    <a:pt x="89" y="52"/>
                  </a:lnTo>
                  <a:lnTo>
                    <a:pt x="89" y="51"/>
                  </a:lnTo>
                  <a:lnTo>
                    <a:pt x="85" y="51"/>
                  </a:lnTo>
                  <a:lnTo>
                    <a:pt x="85" y="47"/>
                  </a:lnTo>
                  <a:lnTo>
                    <a:pt x="82" y="47"/>
                  </a:lnTo>
                  <a:lnTo>
                    <a:pt x="82" y="44"/>
                  </a:lnTo>
                  <a:lnTo>
                    <a:pt x="81" y="44"/>
                  </a:lnTo>
                  <a:lnTo>
                    <a:pt x="81" y="43"/>
                  </a:lnTo>
                  <a:lnTo>
                    <a:pt x="77" y="43"/>
                  </a:lnTo>
                  <a:lnTo>
                    <a:pt x="77" y="37"/>
                  </a:lnTo>
                  <a:lnTo>
                    <a:pt x="74" y="37"/>
                  </a:lnTo>
                  <a:lnTo>
                    <a:pt x="74" y="33"/>
                  </a:lnTo>
                  <a:lnTo>
                    <a:pt x="73" y="33"/>
                  </a:lnTo>
                  <a:lnTo>
                    <a:pt x="73" y="32"/>
                  </a:lnTo>
                  <a:lnTo>
                    <a:pt x="60" y="32"/>
                  </a:lnTo>
                  <a:lnTo>
                    <a:pt x="60" y="29"/>
                  </a:lnTo>
                  <a:lnTo>
                    <a:pt x="59" y="29"/>
                  </a:lnTo>
                  <a:lnTo>
                    <a:pt x="59" y="26"/>
                  </a:lnTo>
                  <a:lnTo>
                    <a:pt x="52" y="26"/>
                  </a:lnTo>
                  <a:lnTo>
                    <a:pt x="52" y="25"/>
                  </a:lnTo>
                  <a:lnTo>
                    <a:pt x="51" y="25"/>
                  </a:lnTo>
                  <a:lnTo>
                    <a:pt x="51" y="21"/>
                  </a:lnTo>
                  <a:lnTo>
                    <a:pt x="48" y="21"/>
                  </a:lnTo>
                  <a:lnTo>
                    <a:pt x="48" y="14"/>
                  </a:lnTo>
                  <a:lnTo>
                    <a:pt x="46" y="14"/>
                  </a:lnTo>
                  <a:lnTo>
                    <a:pt x="46" y="12"/>
                  </a:lnTo>
                  <a:lnTo>
                    <a:pt x="44" y="12"/>
                  </a:lnTo>
                  <a:lnTo>
                    <a:pt x="44" y="11"/>
                  </a:lnTo>
                  <a:lnTo>
                    <a:pt x="40" y="11"/>
                  </a:lnTo>
                  <a:lnTo>
                    <a:pt x="40" y="8"/>
                  </a:lnTo>
                  <a:lnTo>
                    <a:pt x="19" y="8"/>
                  </a:lnTo>
                  <a:lnTo>
                    <a:pt x="19" y="4"/>
                  </a:lnTo>
                  <a:lnTo>
                    <a:pt x="12" y="4"/>
                  </a:lnTo>
                  <a:lnTo>
                    <a:pt x="12" y="0"/>
                  </a:lnTo>
                  <a:lnTo>
                    <a:pt x="0" y="0"/>
                  </a:lnTo>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64" name="Freeform 7">
              <a:extLst>
                <a:ext uri="{FF2B5EF4-FFF2-40B4-BE49-F238E27FC236}">
                  <a16:creationId xmlns:a16="http://schemas.microsoft.com/office/drawing/2014/main" id="{238E7344-0F23-41DC-BACA-F2232F5D0316}"/>
                </a:ext>
              </a:extLst>
            </p:cNvPr>
            <p:cNvSpPr>
              <a:spLocks/>
            </p:cNvSpPr>
            <p:nvPr/>
          </p:nvSpPr>
          <p:spPr bwMode="auto">
            <a:xfrm>
              <a:off x="3554" y="820"/>
              <a:ext cx="875" cy="502"/>
            </a:xfrm>
            <a:custGeom>
              <a:avLst/>
              <a:gdLst>
                <a:gd name="T0" fmla="*/ 814 w 875"/>
                <a:gd name="T1" fmla="*/ 490 h 502"/>
                <a:gd name="T2" fmla="*/ 725 w 875"/>
                <a:gd name="T3" fmla="*/ 480 h 502"/>
                <a:gd name="T4" fmla="*/ 651 w 875"/>
                <a:gd name="T5" fmla="*/ 464 h 502"/>
                <a:gd name="T6" fmla="*/ 613 w 875"/>
                <a:gd name="T7" fmla="*/ 455 h 502"/>
                <a:gd name="T8" fmla="*/ 575 w 875"/>
                <a:gd name="T9" fmla="*/ 442 h 502"/>
                <a:gd name="T10" fmla="*/ 541 w 875"/>
                <a:gd name="T11" fmla="*/ 429 h 502"/>
                <a:gd name="T12" fmla="*/ 516 w 875"/>
                <a:gd name="T13" fmla="*/ 420 h 502"/>
                <a:gd name="T14" fmla="*/ 470 w 875"/>
                <a:gd name="T15" fmla="*/ 413 h 502"/>
                <a:gd name="T16" fmla="*/ 463 w 875"/>
                <a:gd name="T17" fmla="*/ 406 h 502"/>
                <a:gd name="T18" fmla="*/ 453 w 875"/>
                <a:gd name="T19" fmla="*/ 399 h 502"/>
                <a:gd name="T20" fmla="*/ 445 w 875"/>
                <a:gd name="T21" fmla="*/ 391 h 502"/>
                <a:gd name="T22" fmla="*/ 424 w 875"/>
                <a:gd name="T23" fmla="*/ 382 h 502"/>
                <a:gd name="T24" fmla="*/ 417 w 875"/>
                <a:gd name="T25" fmla="*/ 369 h 502"/>
                <a:gd name="T26" fmla="*/ 402 w 875"/>
                <a:gd name="T27" fmla="*/ 363 h 502"/>
                <a:gd name="T28" fmla="*/ 394 w 875"/>
                <a:gd name="T29" fmla="*/ 355 h 502"/>
                <a:gd name="T30" fmla="*/ 380 w 875"/>
                <a:gd name="T31" fmla="*/ 349 h 502"/>
                <a:gd name="T32" fmla="*/ 368 w 875"/>
                <a:gd name="T33" fmla="*/ 341 h 502"/>
                <a:gd name="T34" fmla="*/ 345 w 875"/>
                <a:gd name="T35" fmla="*/ 334 h 502"/>
                <a:gd name="T36" fmla="*/ 340 w 875"/>
                <a:gd name="T37" fmla="*/ 322 h 502"/>
                <a:gd name="T38" fmla="*/ 324 w 875"/>
                <a:gd name="T39" fmla="*/ 315 h 502"/>
                <a:gd name="T40" fmla="*/ 318 w 875"/>
                <a:gd name="T41" fmla="*/ 300 h 502"/>
                <a:gd name="T42" fmla="*/ 297 w 875"/>
                <a:gd name="T43" fmla="*/ 292 h 502"/>
                <a:gd name="T44" fmla="*/ 290 w 875"/>
                <a:gd name="T45" fmla="*/ 285 h 502"/>
                <a:gd name="T46" fmla="*/ 276 w 875"/>
                <a:gd name="T47" fmla="*/ 281 h 502"/>
                <a:gd name="T48" fmla="*/ 268 w 875"/>
                <a:gd name="T49" fmla="*/ 270 h 502"/>
                <a:gd name="T50" fmla="*/ 251 w 875"/>
                <a:gd name="T51" fmla="*/ 267 h 502"/>
                <a:gd name="T52" fmla="*/ 237 w 875"/>
                <a:gd name="T53" fmla="*/ 252 h 502"/>
                <a:gd name="T54" fmla="*/ 228 w 875"/>
                <a:gd name="T55" fmla="*/ 248 h 502"/>
                <a:gd name="T56" fmla="*/ 224 w 875"/>
                <a:gd name="T57" fmla="*/ 233 h 502"/>
                <a:gd name="T58" fmla="*/ 214 w 875"/>
                <a:gd name="T59" fmla="*/ 226 h 502"/>
                <a:gd name="T60" fmla="*/ 206 w 875"/>
                <a:gd name="T61" fmla="*/ 215 h 502"/>
                <a:gd name="T62" fmla="*/ 199 w 875"/>
                <a:gd name="T63" fmla="*/ 211 h 502"/>
                <a:gd name="T64" fmla="*/ 188 w 875"/>
                <a:gd name="T65" fmla="*/ 200 h 502"/>
                <a:gd name="T66" fmla="*/ 176 w 875"/>
                <a:gd name="T67" fmla="*/ 195 h 502"/>
                <a:gd name="T68" fmla="*/ 171 w 875"/>
                <a:gd name="T69" fmla="*/ 184 h 502"/>
                <a:gd name="T70" fmla="*/ 159 w 875"/>
                <a:gd name="T71" fmla="*/ 180 h 502"/>
                <a:gd name="T72" fmla="*/ 151 w 875"/>
                <a:gd name="T73" fmla="*/ 172 h 502"/>
                <a:gd name="T74" fmla="*/ 143 w 875"/>
                <a:gd name="T75" fmla="*/ 161 h 502"/>
                <a:gd name="T76" fmla="*/ 137 w 875"/>
                <a:gd name="T77" fmla="*/ 154 h 502"/>
                <a:gd name="T78" fmla="*/ 130 w 875"/>
                <a:gd name="T79" fmla="*/ 147 h 502"/>
                <a:gd name="T80" fmla="*/ 125 w 875"/>
                <a:gd name="T81" fmla="*/ 135 h 502"/>
                <a:gd name="T82" fmla="*/ 117 w 875"/>
                <a:gd name="T83" fmla="*/ 128 h 502"/>
                <a:gd name="T84" fmla="*/ 112 w 875"/>
                <a:gd name="T85" fmla="*/ 121 h 502"/>
                <a:gd name="T86" fmla="*/ 107 w 875"/>
                <a:gd name="T87" fmla="*/ 117 h 502"/>
                <a:gd name="T88" fmla="*/ 103 w 875"/>
                <a:gd name="T89" fmla="*/ 102 h 502"/>
                <a:gd name="T90" fmla="*/ 97 w 875"/>
                <a:gd name="T91" fmla="*/ 94 h 502"/>
                <a:gd name="T92" fmla="*/ 92 w 875"/>
                <a:gd name="T93" fmla="*/ 85 h 502"/>
                <a:gd name="T94" fmla="*/ 86 w 875"/>
                <a:gd name="T95" fmla="*/ 77 h 502"/>
                <a:gd name="T96" fmla="*/ 82 w 875"/>
                <a:gd name="T97" fmla="*/ 63 h 502"/>
                <a:gd name="T98" fmla="*/ 74 w 875"/>
                <a:gd name="T99" fmla="*/ 59 h 502"/>
                <a:gd name="T100" fmla="*/ 68 w 875"/>
                <a:gd name="T101" fmla="*/ 51 h 502"/>
                <a:gd name="T102" fmla="*/ 60 w 875"/>
                <a:gd name="T103" fmla="*/ 41 h 502"/>
                <a:gd name="T104" fmla="*/ 51 w 875"/>
                <a:gd name="T105" fmla="*/ 33 h 502"/>
                <a:gd name="T106" fmla="*/ 38 w 875"/>
                <a:gd name="T107" fmla="*/ 26 h 502"/>
                <a:gd name="T108" fmla="*/ 34 w 875"/>
                <a:gd name="T109" fmla="*/ 21 h 502"/>
                <a:gd name="T110" fmla="*/ 20 w 875"/>
                <a:gd name="T111" fmla="*/ 17 h 502"/>
                <a:gd name="T112" fmla="*/ 16 w 875"/>
                <a:gd name="T113" fmla="*/ 8 h 502"/>
                <a:gd name="T114" fmla="*/ 0 w 875"/>
                <a:gd name="T115" fmla="*/ 3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5" h="502">
                  <a:moveTo>
                    <a:pt x="875" y="502"/>
                  </a:moveTo>
                  <a:lnTo>
                    <a:pt x="831" y="502"/>
                  </a:lnTo>
                  <a:lnTo>
                    <a:pt x="831" y="495"/>
                  </a:lnTo>
                  <a:lnTo>
                    <a:pt x="814" y="495"/>
                  </a:lnTo>
                  <a:lnTo>
                    <a:pt x="814" y="490"/>
                  </a:lnTo>
                  <a:lnTo>
                    <a:pt x="787" y="490"/>
                  </a:lnTo>
                  <a:lnTo>
                    <a:pt x="787" y="483"/>
                  </a:lnTo>
                  <a:lnTo>
                    <a:pt x="780" y="483"/>
                  </a:lnTo>
                  <a:lnTo>
                    <a:pt x="780" y="480"/>
                  </a:lnTo>
                  <a:lnTo>
                    <a:pt x="725" y="480"/>
                  </a:lnTo>
                  <a:lnTo>
                    <a:pt x="725" y="473"/>
                  </a:lnTo>
                  <a:lnTo>
                    <a:pt x="717" y="473"/>
                  </a:lnTo>
                  <a:lnTo>
                    <a:pt x="717" y="469"/>
                  </a:lnTo>
                  <a:lnTo>
                    <a:pt x="651" y="469"/>
                  </a:lnTo>
                  <a:lnTo>
                    <a:pt x="651" y="464"/>
                  </a:lnTo>
                  <a:lnTo>
                    <a:pt x="645" y="464"/>
                  </a:lnTo>
                  <a:lnTo>
                    <a:pt x="645" y="460"/>
                  </a:lnTo>
                  <a:lnTo>
                    <a:pt x="622" y="460"/>
                  </a:lnTo>
                  <a:lnTo>
                    <a:pt x="622" y="455"/>
                  </a:lnTo>
                  <a:lnTo>
                    <a:pt x="613" y="455"/>
                  </a:lnTo>
                  <a:lnTo>
                    <a:pt x="613" y="454"/>
                  </a:lnTo>
                  <a:lnTo>
                    <a:pt x="591" y="454"/>
                  </a:lnTo>
                  <a:lnTo>
                    <a:pt x="591" y="450"/>
                  </a:lnTo>
                  <a:lnTo>
                    <a:pt x="575" y="450"/>
                  </a:lnTo>
                  <a:lnTo>
                    <a:pt x="575" y="442"/>
                  </a:lnTo>
                  <a:lnTo>
                    <a:pt x="574" y="442"/>
                  </a:lnTo>
                  <a:lnTo>
                    <a:pt x="574" y="433"/>
                  </a:lnTo>
                  <a:lnTo>
                    <a:pt x="553" y="433"/>
                  </a:lnTo>
                  <a:lnTo>
                    <a:pt x="553" y="429"/>
                  </a:lnTo>
                  <a:lnTo>
                    <a:pt x="541" y="429"/>
                  </a:lnTo>
                  <a:lnTo>
                    <a:pt x="541" y="426"/>
                  </a:lnTo>
                  <a:lnTo>
                    <a:pt x="531" y="426"/>
                  </a:lnTo>
                  <a:lnTo>
                    <a:pt x="531" y="424"/>
                  </a:lnTo>
                  <a:lnTo>
                    <a:pt x="516" y="424"/>
                  </a:lnTo>
                  <a:lnTo>
                    <a:pt x="516" y="420"/>
                  </a:lnTo>
                  <a:lnTo>
                    <a:pt x="483" y="420"/>
                  </a:lnTo>
                  <a:lnTo>
                    <a:pt x="483" y="417"/>
                  </a:lnTo>
                  <a:lnTo>
                    <a:pt x="475" y="417"/>
                  </a:lnTo>
                  <a:lnTo>
                    <a:pt x="475" y="413"/>
                  </a:lnTo>
                  <a:lnTo>
                    <a:pt x="470" y="413"/>
                  </a:lnTo>
                  <a:lnTo>
                    <a:pt x="470" y="411"/>
                  </a:lnTo>
                  <a:lnTo>
                    <a:pt x="467" y="411"/>
                  </a:lnTo>
                  <a:lnTo>
                    <a:pt x="467" y="407"/>
                  </a:lnTo>
                  <a:lnTo>
                    <a:pt x="463" y="407"/>
                  </a:lnTo>
                  <a:lnTo>
                    <a:pt x="463" y="406"/>
                  </a:lnTo>
                  <a:lnTo>
                    <a:pt x="461" y="406"/>
                  </a:lnTo>
                  <a:lnTo>
                    <a:pt x="461" y="403"/>
                  </a:lnTo>
                  <a:lnTo>
                    <a:pt x="457" y="403"/>
                  </a:lnTo>
                  <a:lnTo>
                    <a:pt x="457" y="399"/>
                  </a:lnTo>
                  <a:lnTo>
                    <a:pt x="453" y="399"/>
                  </a:lnTo>
                  <a:lnTo>
                    <a:pt x="453" y="395"/>
                  </a:lnTo>
                  <a:lnTo>
                    <a:pt x="449" y="395"/>
                  </a:lnTo>
                  <a:lnTo>
                    <a:pt x="449" y="393"/>
                  </a:lnTo>
                  <a:lnTo>
                    <a:pt x="445" y="393"/>
                  </a:lnTo>
                  <a:lnTo>
                    <a:pt x="445" y="391"/>
                  </a:lnTo>
                  <a:lnTo>
                    <a:pt x="437" y="391"/>
                  </a:lnTo>
                  <a:lnTo>
                    <a:pt x="437" y="387"/>
                  </a:lnTo>
                  <a:lnTo>
                    <a:pt x="427" y="387"/>
                  </a:lnTo>
                  <a:lnTo>
                    <a:pt x="427" y="382"/>
                  </a:lnTo>
                  <a:lnTo>
                    <a:pt x="424" y="382"/>
                  </a:lnTo>
                  <a:lnTo>
                    <a:pt x="424" y="377"/>
                  </a:lnTo>
                  <a:lnTo>
                    <a:pt x="419" y="377"/>
                  </a:lnTo>
                  <a:lnTo>
                    <a:pt x="419" y="373"/>
                  </a:lnTo>
                  <a:lnTo>
                    <a:pt x="417" y="373"/>
                  </a:lnTo>
                  <a:lnTo>
                    <a:pt x="417" y="369"/>
                  </a:lnTo>
                  <a:lnTo>
                    <a:pt x="413" y="369"/>
                  </a:lnTo>
                  <a:lnTo>
                    <a:pt x="413" y="367"/>
                  </a:lnTo>
                  <a:lnTo>
                    <a:pt x="411" y="367"/>
                  </a:lnTo>
                  <a:lnTo>
                    <a:pt x="411" y="363"/>
                  </a:lnTo>
                  <a:lnTo>
                    <a:pt x="402" y="363"/>
                  </a:lnTo>
                  <a:lnTo>
                    <a:pt x="402" y="360"/>
                  </a:lnTo>
                  <a:lnTo>
                    <a:pt x="401" y="360"/>
                  </a:lnTo>
                  <a:lnTo>
                    <a:pt x="401" y="356"/>
                  </a:lnTo>
                  <a:lnTo>
                    <a:pt x="394" y="356"/>
                  </a:lnTo>
                  <a:lnTo>
                    <a:pt x="394" y="355"/>
                  </a:lnTo>
                  <a:lnTo>
                    <a:pt x="391" y="355"/>
                  </a:lnTo>
                  <a:lnTo>
                    <a:pt x="391" y="351"/>
                  </a:lnTo>
                  <a:lnTo>
                    <a:pt x="389" y="351"/>
                  </a:lnTo>
                  <a:lnTo>
                    <a:pt x="389" y="349"/>
                  </a:lnTo>
                  <a:lnTo>
                    <a:pt x="380" y="349"/>
                  </a:lnTo>
                  <a:lnTo>
                    <a:pt x="380" y="347"/>
                  </a:lnTo>
                  <a:lnTo>
                    <a:pt x="375" y="347"/>
                  </a:lnTo>
                  <a:lnTo>
                    <a:pt x="375" y="343"/>
                  </a:lnTo>
                  <a:lnTo>
                    <a:pt x="368" y="343"/>
                  </a:lnTo>
                  <a:lnTo>
                    <a:pt x="368" y="341"/>
                  </a:lnTo>
                  <a:lnTo>
                    <a:pt x="365" y="341"/>
                  </a:lnTo>
                  <a:lnTo>
                    <a:pt x="365" y="338"/>
                  </a:lnTo>
                  <a:lnTo>
                    <a:pt x="349" y="338"/>
                  </a:lnTo>
                  <a:lnTo>
                    <a:pt x="349" y="334"/>
                  </a:lnTo>
                  <a:lnTo>
                    <a:pt x="345" y="334"/>
                  </a:lnTo>
                  <a:lnTo>
                    <a:pt x="345" y="329"/>
                  </a:lnTo>
                  <a:lnTo>
                    <a:pt x="342" y="329"/>
                  </a:lnTo>
                  <a:lnTo>
                    <a:pt x="342" y="326"/>
                  </a:lnTo>
                  <a:lnTo>
                    <a:pt x="340" y="326"/>
                  </a:lnTo>
                  <a:lnTo>
                    <a:pt x="340" y="322"/>
                  </a:lnTo>
                  <a:lnTo>
                    <a:pt x="332" y="322"/>
                  </a:lnTo>
                  <a:lnTo>
                    <a:pt x="332" y="316"/>
                  </a:lnTo>
                  <a:lnTo>
                    <a:pt x="329" y="316"/>
                  </a:lnTo>
                  <a:lnTo>
                    <a:pt x="329" y="315"/>
                  </a:lnTo>
                  <a:lnTo>
                    <a:pt x="324" y="315"/>
                  </a:lnTo>
                  <a:lnTo>
                    <a:pt x="324" y="308"/>
                  </a:lnTo>
                  <a:lnTo>
                    <a:pt x="320" y="308"/>
                  </a:lnTo>
                  <a:lnTo>
                    <a:pt x="320" y="307"/>
                  </a:lnTo>
                  <a:lnTo>
                    <a:pt x="318" y="307"/>
                  </a:lnTo>
                  <a:lnTo>
                    <a:pt x="318" y="300"/>
                  </a:lnTo>
                  <a:lnTo>
                    <a:pt x="316" y="300"/>
                  </a:lnTo>
                  <a:lnTo>
                    <a:pt x="316" y="296"/>
                  </a:lnTo>
                  <a:lnTo>
                    <a:pt x="298" y="296"/>
                  </a:lnTo>
                  <a:lnTo>
                    <a:pt x="298" y="292"/>
                  </a:lnTo>
                  <a:lnTo>
                    <a:pt x="297" y="292"/>
                  </a:lnTo>
                  <a:lnTo>
                    <a:pt x="297" y="290"/>
                  </a:lnTo>
                  <a:lnTo>
                    <a:pt x="292" y="290"/>
                  </a:lnTo>
                  <a:lnTo>
                    <a:pt x="292" y="289"/>
                  </a:lnTo>
                  <a:lnTo>
                    <a:pt x="290" y="289"/>
                  </a:lnTo>
                  <a:lnTo>
                    <a:pt x="290" y="285"/>
                  </a:lnTo>
                  <a:lnTo>
                    <a:pt x="284" y="285"/>
                  </a:lnTo>
                  <a:lnTo>
                    <a:pt x="284" y="282"/>
                  </a:lnTo>
                  <a:lnTo>
                    <a:pt x="281" y="282"/>
                  </a:lnTo>
                  <a:lnTo>
                    <a:pt x="281" y="281"/>
                  </a:lnTo>
                  <a:lnTo>
                    <a:pt x="276" y="281"/>
                  </a:lnTo>
                  <a:lnTo>
                    <a:pt x="276" y="278"/>
                  </a:lnTo>
                  <a:lnTo>
                    <a:pt x="272" y="278"/>
                  </a:lnTo>
                  <a:lnTo>
                    <a:pt x="272" y="277"/>
                  </a:lnTo>
                  <a:lnTo>
                    <a:pt x="268" y="277"/>
                  </a:lnTo>
                  <a:lnTo>
                    <a:pt x="268" y="270"/>
                  </a:lnTo>
                  <a:lnTo>
                    <a:pt x="258" y="270"/>
                  </a:lnTo>
                  <a:lnTo>
                    <a:pt x="258" y="268"/>
                  </a:lnTo>
                  <a:lnTo>
                    <a:pt x="254" y="268"/>
                  </a:lnTo>
                  <a:lnTo>
                    <a:pt x="254" y="267"/>
                  </a:lnTo>
                  <a:lnTo>
                    <a:pt x="251" y="267"/>
                  </a:lnTo>
                  <a:lnTo>
                    <a:pt x="251" y="263"/>
                  </a:lnTo>
                  <a:lnTo>
                    <a:pt x="246" y="263"/>
                  </a:lnTo>
                  <a:lnTo>
                    <a:pt x="246" y="255"/>
                  </a:lnTo>
                  <a:lnTo>
                    <a:pt x="237" y="255"/>
                  </a:lnTo>
                  <a:lnTo>
                    <a:pt x="237" y="252"/>
                  </a:lnTo>
                  <a:lnTo>
                    <a:pt x="233" y="252"/>
                  </a:lnTo>
                  <a:lnTo>
                    <a:pt x="233" y="250"/>
                  </a:lnTo>
                  <a:lnTo>
                    <a:pt x="232" y="250"/>
                  </a:lnTo>
                  <a:lnTo>
                    <a:pt x="232" y="248"/>
                  </a:lnTo>
                  <a:lnTo>
                    <a:pt x="228" y="248"/>
                  </a:lnTo>
                  <a:lnTo>
                    <a:pt x="228" y="239"/>
                  </a:lnTo>
                  <a:lnTo>
                    <a:pt x="225" y="239"/>
                  </a:lnTo>
                  <a:lnTo>
                    <a:pt x="225" y="234"/>
                  </a:lnTo>
                  <a:lnTo>
                    <a:pt x="224" y="234"/>
                  </a:lnTo>
                  <a:lnTo>
                    <a:pt x="224" y="233"/>
                  </a:lnTo>
                  <a:lnTo>
                    <a:pt x="221" y="233"/>
                  </a:lnTo>
                  <a:lnTo>
                    <a:pt x="221" y="230"/>
                  </a:lnTo>
                  <a:lnTo>
                    <a:pt x="215" y="230"/>
                  </a:lnTo>
                  <a:lnTo>
                    <a:pt x="215" y="226"/>
                  </a:lnTo>
                  <a:lnTo>
                    <a:pt x="214" y="226"/>
                  </a:lnTo>
                  <a:lnTo>
                    <a:pt x="214" y="224"/>
                  </a:lnTo>
                  <a:lnTo>
                    <a:pt x="210" y="224"/>
                  </a:lnTo>
                  <a:lnTo>
                    <a:pt x="210" y="217"/>
                  </a:lnTo>
                  <a:lnTo>
                    <a:pt x="206" y="217"/>
                  </a:lnTo>
                  <a:lnTo>
                    <a:pt x="206" y="215"/>
                  </a:lnTo>
                  <a:lnTo>
                    <a:pt x="203" y="215"/>
                  </a:lnTo>
                  <a:lnTo>
                    <a:pt x="203" y="212"/>
                  </a:lnTo>
                  <a:lnTo>
                    <a:pt x="202" y="212"/>
                  </a:lnTo>
                  <a:lnTo>
                    <a:pt x="202" y="211"/>
                  </a:lnTo>
                  <a:lnTo>
                    <a:pt x="199" y="211"/>
                  </a:lnTo>
                  <a:lnTo>
                    <a:pt x="199" y="208"/>
                  </a:lnTo>
                  <a:lnTo>
                    <a:pt x="195" y="208"/>
                  </a:lnTo>
                  <a:lnTo>
                    <a:pt x="195" y="202"/>
                  </a:lnTo>
                  <a:lnTo>
                    <a:pt x="188" y="202"/>
                  </a:lnTo>
                  <a:lnTo>
                    <a:pt x="188" y="200"/>
                  </a:lnTo>
                  <a:lnTo>
                    <a:pt x="184" y="200"/>
                  </a:lnTo>
                  <a:lnTo>
                    <a:pt x="184" y="198"/>
                  </a:lnTo>
                  <a:lnTo>
                    <a:pt x="181" y="198"/>
                  </a:lnTo>
                  <a:lnTo>
                    <a:pt x="181" y="195"/>
                  </a:lnTo>
                  <a:lnTo>
                    <a:pt x="176" y="195"/>
                  </a:lnTo>
                  <a:lnTo>
                    <a:pt x="176" y="190"/>
                  </a:lnTo>
                  <a:lnTo>
                    <a:pt x="173" y="190"/>
                  </a:lnTo>
                  <a:lnTo>
                    <a:pt x="173" y="189"/>
                  </a:lnTo>
                  <a:lnTo>
                    <a:pt x="171" y="189"/>
                  </a:lnTo>
                  <a:lnTo>
                    <a:pt x="171" y="184"/>
                  </a:lnTo>
                  <a:lnTo>
                    <a:pt x="167" y="184"/>
                  </a:lnTo>
                  <a:lnTo>
                    <a:pt x="167" y="182"/>
                  </a:lnTo>
                  <a:lnTo>
                    <a:pt x="166" y="182"/>
                  </a:lnTo>
                  <a:lnTo>
                    <a:pt x="166" y="180"/>
                  </a:lnTo>
                  <a:lnTo>
                    <a:pt x="159" y="180"/>
                  </a:lnTo>
                  <a:lnTo>
                    <a:pt x="159" y="177"/>
                  </a:lnTo>
                  <a:lnTo>
                    <a:pt x="155" y="177"/>
                  </a:lnTo>
                  <a:lnTo>
                    <a:pt x="155" y="173"/>
                  </a:lnTo>
                  <a:lnTo>
                    <a:pt x="151" y="173"/>
                  </a:lnTo>
                  <a:lnTo>
                    <a:pt x="151" y="172"/>
                  </a:lnTo>
                  <a:lnTo>
                    <a:pt x="150" y="172"/>
                  </a:lnTo>
                  <a:lnTo>
                    <a:pt x="150" y="165"/>
                  </a:lnTo>
                  <a:lnTo>
                    <a:pt x="145" y="165"/>
                  </a:lnTo>
                  <a:lnTo>
                    <a:pt x="145" y="161"/>
                  </a:lnTo>
                  <a:lnTo>
                    <a:pt x="143" y="161"/>
                  </a:lnTo>
                  <a:lnTo>
                    <a:pt x="143" y="158"/>
                  </a:lnTo>
                  <a:lnTo>
                    <a:pt x="139" y="158"/>
                  </a:lnTo>
                  <a:lnTo>
                    <a:pt x="139" y="155"/>
                  </a:lnTo>
                  <a:lnTo>
                    <a:pt x="137" y="155"/>
                  </a:lnTo>
                  <a:lnTo>
                    <a:pt x="137" y="154"/>
                  </a:lnTo>
                  <a:lnTo>
                    <a:pt x="134" y="154"/>
                  </a:lnTo>
                  <a:lnTo>
                    <a:pt x="134" y="150"/>
                  </a:lnTo>
                  <a:lnTo>
                    <a:pt x="133" y="150"/>
                  </a:lnTo>
                  <a:lnTo>
                    <a:pt x="133" y="147"/>
                  </a:lnTo>
                  <a:lnTo>
                    <a:pt x="130" y="147"/>
                  </a:lnTo>
                  <a:lnTo>
                    <a:pt x="130" y="142"/>
                  </a:lnTo>
                  <a:lnTo>
                    <a:pt x="129" y="142"/>
                  </a:lnTo>
                  <a:lnTo>
                    <a:pt x="129" y="138"/>
                  </a:lnTo>
                  <a:lnTo>
                    <a:pt x="125" y="138"/>
                  </a:lnTo>
                  <a:lnTo>
                    <a:pt x="125" y="135"/>
                  </a:lnTo>
                  <a:lnTo>
                    <a:pt x="123" y="135"/>
                  </a:lnTo>
                  <a:lnTo>
                    <a:pt x="123" y="129"/>
                  </a:lnTo>
                  <a:lnTo>
                    <a:pt x="121" y="129"/>
                  </a:lnTo>
                  <a:lnTo>
                    <a:pt x="121" y="128"/>
                  </a:lnTo>
                  <a:lnTo>
                    <a:pt x="117" y="128"/>
                  </a:lnTo>
                  <a:lnTo>
                    <a:pt x="117" y="125"/>
                  </a:lnTo>
                  <a:lnTo>
                    <a:pt x="115" y="125"/>
                  </a:lnTo>
                  <a:lnTo>
                    <a:pt x="115" y="124"/>
                  </a:lnTo>
                  <a:lnTo>
                    <a:pt x="112" y="124"/>
                  </a:lnTo>
                  <a:lnTo>
                    <a:pt x="112" y="121"/>
                  </a:lnTo>
                  <a:lnTo>
                    <a:pt x="111" y="121"/>
                  </a:lnTo>
                  <a:lnTo>
                    <a:pt x="111" y="120"/>
                  </a:lnTo>
                  <a:lnTo>
                    <a:pt x="108" y="120"/>
                  </a:lnTo>
                  <a:lnTo>
                    <a:pt x="108" y="117"/>
                  </a:lnTo>
                  <a:lnTo>
                    <a:pt x="107" y="117"/>
                  </a:lnTo>
                  <a:lnTo>
                    <a:pt x="107" y="111"/>
                  </a:lnTo>
                  <a:lnTo>
                    <a:pt x="104" y="111"/>
                  </a:lnTo>
                  <a:lnTo>
                    <a:pt x="104" y="103"/>
                  </a:lnTo>
                  <a:lnTo>
                    <a:pt x="103" y="103"/>
                  </a:lnTo>
                  <a:lnTo>
                    <a:pt x="103" y="102"/>
                  </a:lnTo>
                  <a:lnTo>
                    <a:pt x="100" y="102"/>
                  </a:lnTo>
                  <a:lnTo>
                    <a:pt x="100" y="95"/>
                  </a:lnTo>
                  <a:lnTo>
                    <a:pt x="99" y="95"/>
                  </a:lnTo>
                  <a:lnTo>
                    <a:pt x="99" y="94"/>
                  </a:lnTo>
                  <a:lnTo>
                    <a:pt x="97" y="94"/>
                  </a:lnTo>
                  <a:lnTo>
                    <a:pt x="97" y="89"/>
                  </a:lnTo>
                  <a:lnTo>
                    <a:pt x="95" y="89"/>
                  </a:lnTo>
                  <a:lnTo>
                    <a:pt x="95" y="87"/>
                  </a:lnTo>
                  <a:lnTo>
                    <a:pt x="92" y="87"/>
                  </a:lnTo>
                  <a:lnTo>
                    <a:pt x="92" y="85"/>
                  </a:lnTo>
                  <a:lnTo>
                    <a:pt x="90" y="85"/>
                  </a:lnTo>
                  <a:lnTo>
                    <a:pt x="90" y="78"/>
                  </a:lnTo>
                  <a:lnTo>
                    <a:pt x="88" y="78"/>
                  </a:lnTo>
                  <a:lnTo>
                    <a:pt x="88" y="77"/>
                  </a:lnTo>
                  <a:lnTo>
                    <a:pt x="86" y="77"/>
                  </a:lnTo>
                  <a:lnTo>
                    <a:pt x="86" y="73"/>
                  </a:lnTo>
                  <a:lnTo>
                    <a:pt x="85" y="73"/>
                  </a:lnTo>
                  <a:lnTo>
                    <a:pt x="85" y="69"/>
                  </a:lnTo>
                  <a:lnTo>
                    <a:pt x="82" y="69"/>
                  </a:lnTo>
                  <a:lnTo>
                    <a:pt x="82" y="63"/>
                  </a:lnTo>
                  <a:lnTo>
                    <a:pt x="78" y="63"/>
                  </a:lnTo>
                  <a:lnTo>
                    <a:pt x="78" y="61"/>
                  </a:lnTo>
                  <a:lnTo>
                    <a:pt x="77" y="61"/>
                  </a:lnTo>
                  <a:lnTo>
                    <a:pt x="77" y="59"/>
                  </a:lnTo>
                  <a:lnTo>
                    <a:pt x="74" y="59"/>
                  </a:lnTo>
                  <a:lnTo>
                    <a:pt x="74" y="55"/>
                  </a:lnTo>
                  <a:lnTo>
                    <a:pt x="73" y="55"/>
                  </a:lnTo>
                  <a:lnTo>
                    <a:pt x="73" y="52"/>
                  </a:lnTo>
                  <a:lnTo>
                    <a:pt x="68" y="52"/>
                  </a:lnTo>
                  <a:lnTo>
                    <a:pt x="68" y="51"/>
                  </a:lnTo>
                  <a:lnTo>
                    <a:pt x="67" y="51"/>
                  </a:lnTo>
                  <a:lnTo>
                    <a:pt x="67" y="47"/>
                  </a:lnTo>
                  <a:lnTo>
                    <a:pt x="63" y="47"/>
                  </a:lnTo>
                  <a:lnTo>
                    <a:pt x="63" y="41"/>
                  </a:lnTo>
                  <a:lnTo>
                    <a:pt x="60" y="41"/>
                  </a:lnTo>
                  <a:lnTo>
                    <a:pt x="60" y="39"/>
                  </a:lnTo>
                  <a:lnTo>
                    <a:pt x="56" y="39"/>
                  </a:lnTo>
                  <a:lnTo>
                    <a:pt x="56" y="37"/>
                  </a:lnTo>
                  <a:lnTo>
                    <a:pt x="51" y="37"/>
                  </a:lnTo>
                  <a:lnTo>
                    <a:pt x="51" y="33"/>
                  </a:lnTo>
                  <a:lnTo>
                    <a:pt x="46" y="33"/>
                  </a:lnTo>
                  <a:lnTo>
                    <a:pt x="46" y="29"/>
                  </a:lnTo>
                  <a:lnTo>
                    <a:pt x="42" y="29"/>
                  </a:lnTo>
                  <a:lnTo>
                    <a:pt x="42" y="26"/>
                  </a:lnTo>
                  <a:lnTo>
                    <a:pt x="38" y="26"/>
                  </a:lnTo>
                  <a:lnTo>
                    <a:pt x="38" y="25"/>
                  </a:lnTo>
                  <a:lnTo>
                    <a:pt x="35" y="25"/>
                  </a:lnTo>
                  <a:lnTo>
                    <a:pt x="35" y="23"/>
                  </a:lnTo>
                  <a:lnTo>
                    <a:pt x="34" y="23"/>
                  </a:lnTo>
                  <a:lnTo>
                    <a:pt x="34" y="21"/>
                  </a:lnTo>
                  <a:lnTo>
                    <a:pt x="29" y="21"/>
                  </a:lnTo>
                  <a:lnTo>
                    <a:pt x="29" y="19"/>
                  </a:lnTo>
                  <a:lnTo>
                    <a:pt x="22" y="19"/>
                  </a:lnTo>
                  <a:lnTo>
                    <a:pt x="22" y="17"/>
                  </a:lnTo>
                  <a:lnTo>
                    <a:pt x="20" y="17"/>
                  </a:lnTo>
                  <a:lnTo>
                    <a:pt x="20" y="12"/>
                  </a:lnTo>
                  <a:lnTo>
                    <a:pt x="18" y="12"/>
                  </a:lnTo>
                  <a:lnTo>
                    <a:pt x="18" y="11"/>
                  </a:lnTo>
                  <a:lnTo>
                    <a:pt x="16" y="11"/>
                  </a:lnTo>
                  <a:lnTo>
                    <a:pt x="16" y="8"/>
                  </a:lnTo>
                  <a:lnTo>
                    <a:pt x="14" y="8"/>
                  </a:lnTo>
                  <a:lnTo>
                    <a:pt x="14" y="7"/>
                  </a:lnTo>
                  <a:lnTo>
                    <a:pt x="11" y="7"/>
                  </a:lnTo>
                  <a:lnTo>
                    <a:pt x="11" y="3"/>
                  </a:lnTo>
                  <a:lnTo>
                    <a:pt x="0" y="3"/>
                  </a:lnTo>
                  <a:lnTo>
                    <a:pt x="0" y="0"/>
                  </a:ln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65" name="Freeform 8">
              <a:extLst>
                <a:ext uri="{FF2B5EF4-FFF2-40B4-BE49-F238E27FC236}">
                  <a16:creationId xmlns:a16="http://schemas.microsoft.com/office/drawing/2014/main" id="{AA3B19D5-87D3-47CE-BFB9-A4B5E36AD368}"/>
                </a:ext>
              </a:extLst>
            </p:cNvPr>
            <p:cNvSpPr>
              <a:spLocks/>
            </p:cNvSpPr>
            <p:nvPr/>
          </p:nvSpPr>
          <p:spPr bwMode="auto">
            <a:xfrm>
              <a:off x="3552" y="820"/>
              <a:ext cx="877" cy="546"/>
            </a:xfrm>
            <a:custGeom>
              <a:avLst/>
              <a:gdLst>
                <a:gd name="T0" fmla="*/ 5 w 877"/>
                <a:gd name="T1" fmla="*/ 12 h 546"/>
                <a:gd name="T2" fmla="*/ 10 w 877"/>
                <a:gd name="T3" fmla="*/ 32 h 546"/>
                <a:gd name="T4" fmla="*/ 16 w 877"/>
                <a:gd name="T5" fmla="*/ 55 h 546"/>
                <a:gd name="T6" fmla="*/ 22 w 877"/>
                <a:gd name="T7" fmla="*/ 70 h 546"/>
                <a:gd name="T8" fmla="*/ 31 w 877"/>
                <a:gd name="T9" fmla="*/ 80 h 546"/>
                <a:gd name="T10" fmla="*/ 36 w 877"/>
                <a:gd name="T11" fmla="*/ 95 h 546"/>
                <a:gd name="T12" fmla="*/ 43 w 877"/>
                <a:gd name="T13" fmla="*/ 111 h 546"/>
                <a:gd name="T14" fmla="*/ 50 w 877"/>
                <a:gd name="T15" fmla="*/ 121 h 546"/>
                <a:gd name="T16" fmla="*/ 57 w 877"/>
                <a:gd name="T17" fmla="*/ 132 h 546"/>
                <a:gd name="T18" fmla="*/ 64 w 877"/>
                <a:gd name="T19" fmla="*/ 142 h 546"/>
                <a:gd name="T20" fmla="*/ 70 w 877"/>
                <a:gd name="T21" fmla="*/ 154 h 546"/>
                <a:gd name="T22" fmla="*/ 76 w 877"/>
                <a:gd name="T23" fmla="*/ 164 h 546"/>
                <a:gd name="T24" fmla="*/ 87 w 877"/>
                <a:gd name="T25" fmla="*/ 173 h 546"/>
                <a:gd name="T26" fmla="*/ 95 w 877"/>
                <a:gd name="T27" fmla="*/ 184 h 546"/>
                <a:gd name="T28" fmla="*/ 103 w 877"/>
                <a:gd name="T29" fmla="*/ 202 h 546"/>
                <a:gd name="T30" fmla="*/ 113 w 877"/>
                <a:gd name="T31" fmla="*/ 208 h 546"/>
                <a:gd name="T32" fmla="*/ 121 w 877"/>
                <a:gd name="T33" fmla="*/ 219 h 546"/>
                <a:gd name="T34" fmla="*/ 127 w 877"/>
                <a:gd name="T35" fmla="*/ 233 h 546"/>
                <a:gd name="T36" fmla="*/ 135 w 877"/>
                <a:gd name="T37" fmla="*/ 242 h 546"/>
                <a:gd name="T38" fmla="*/ 141 w 877"/>
                <a:gd name="T39" fmla="*/ 255 h 546"/>
                <a:gd name="T40" fmla="*/ 152 w 877"/>
                <a:gd name="T41" fmla="*/ 271 h 546"/>
                <a:gd name="T42" fmla="*/ 157 w 877"/>
                <a:gd name="T43" fmla="*/ 282 h 546"/>
                <a:gd name="T44" fmla="*/ 163 w 877"/>
                <a:gd name="T45" fmla="*/ 293 h 546"/>
                <a:gd name="T46" fmla="*/ 173 w 877"/>
                <a:gd name="T47" fmla="*/ 301 h 546"/>
                <a:gd name="T48" fmla="*/ 187 w 877"/>
                <a:gd name="T49" fmla="*/ 307 h 546"/>
                <a:gd name="T50" fmla="*/ 200 w 877"/>
                <a:gd name="T51" fmla="*/ 316 h 546"/>
                <a:gd name="T52" fmla="*/ 209 w 877"/>
                <a:gd name="T53" fmla="*/ 325 h 546"/>
                <a:gd name="T54" fmla="*/ 230 w 877"/>
                <a:gd name="T55" fmla="*/ 333 h 546"/>
                <a:gd name="T56" fmla="*/ 238 w 877"/>
                <a:gd name="T57" fmla="*/ 345 h 546"/>
                <a:gd name="T58" fmla="*/ 246 w 877"/>
                <a:gd name="T59" fmla="*/ 362 h 546"/>
                <a:gd name="T60" fmla="*/ 252 w 877"/>
                <a:gd name="T61" fmla="*/ 376 h 546"/>
                <a:gd name="T62" fmla="*/ 261 w 877"/>
                <a:gd name="T63" fmla="*/ 381 h 546"/>
                <a:gd name="T64" fmla="*/ 268 w 877"/>
                <a:gd name="T65" fmla="*/ 393 h 546"/>
                <a:gd name="T66" fmla="*/ 277 w 877"/>
                <a:gd name="T67" fmla="*/ 403 h 546"/>
                <a:gd name="T68" fmla="*/ 288 w 877"/>
                <a:gd name="T69" fmla="*/ 411 h 546"/>
                <a:gd name="T70" fmla="*/ 297 w 877"/>
                <a:gd name="T71" fmla="*/ 421 h 546"/>
                <a:gd name="T72" fmla="*/ 312 w 877"/>
                <a:gd name="T73" fmla="*/ 428 h 546"/>
                <a:gd name="T74" fmla="*/ 325 w 877"/>
                <a:gd name="T75" fmla="*/ 436 h 546"/>
                <a:gd name="T76" fmla="*/ 338 w 877"/>
                <a:gd name="T77" fmla="*/ 443 h 546"/>
                <a:gd name="T78" fmla="*/ 351 w 877"/>
                <a:gd name="T79" fmla="*/ 451 h 546"/>
                <a:gd name="T80" fmla="*/ 377 w 877"/>
                <a:gd name="T81" fmla="*/ 462 h 546"/>
                <a:gd name="T82" fmla="*/ 386 w 877"/>
                <a:gd name="T83" fmla="*/ 471 h 546"/>
                <a:gd name="T84" fmla="*/ 413 w 877"/>
                <a:gd name="T85" fmla="*/ 476 h 546"/>
                <a:gd name="T86" fmla="*/ 424 w 877"/>
                <a:gd name="T87" fmla="*/ 484 h 546"/>
                <a:gd name="T88" fmla="*/ 457 w 877"/>
                <a:gd name="T89" fmla="*/ 490 h 546"/>
                <a:gd name="T90" fmla="*/ 476 w 877"/>
                <a:gd name="T91" fmla="*/ 497 h 546"/>
                <a:gd name="T92" fmla="*/ 528 w 877"/>
                <a:gd name="T93" fmla="*/ 502 h 546"/>
                <a:gd name="T94" fmla="*/ 536 w 877"/>
                <a:gd name="T95" fmla="*/ 508 h 546"/>
                <a:gd name="T96" fmla="*/ 550 w 877"/>
                <a:gd name="T97" fmla="*/ 516 h 546"/>
                <a:gd name="T98" fmla="*/ 580 w 877"/>
                <a:gd name="T99" fmla="*/ 524 h 546"/>
                <a:gd name="T100" fmla="*/ 606 w 877"/>
                <a:gd name="T101" fmla="*/ 530 h 546"/>
                <a:gd name="T102" fmla="*/ 658 w 877"/>
                <a:gd name="T103" fmla="*/ 537 h 546"/>
                <a:gd name="T104" fmla="*/ 744 w 877"/>
                <a:gd name="T105" fmla="*/ 54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7" h="546">
                  <a:moveTo>
                    <a:pt x="0" y="0"/>
                  </a:moveTo>
                  <a:lnTo>
                    <a:pt x="0" y="3"/>
                  </a:lnTo>
                  <a:lnTo>
                    <a:pt x="2" y="3"/>
                  </a:lnTo>
                  <a:lnTo>
                    <a:pt x="2" y="3"/>
                  </a:lnTo>
                  <a:lnTo>
                    <a:pt x="5" y="3"/>
                  </a:lnTo>
                  <a:lnTo>
                    <a:pt x="5" y="12"/>
                  </a:lnTo>
                  <a:lnTo>
                    <a:pt x="6" y="12"/>
                  </a:lnTo>
                  <a:lnTo>
                    <a:pt x="6" y="15"/>
                  </a:lnTo>
                  <a:lnTo>
                    <a:pt x="9" y="15"/>
                  </a:lnTo>
                  <a:lnTo>
                    <a:pt x="9" y="19"/>
                  </a:lnTo>
                  <a:lnTo>
                    <a:pt x="10" y="19"/>
                  </a:lnTo>
                  <a:lnTo>
                    <a:pt x="10" y="32"/>
                  </a:lnTo>
                  <a:lnTo>
                    <a:pt x="11" y="32"/>
                  </a:lnTo>
                  <a:lnTo>
                    <a:pt x="11" y="39"/>
                  </a:lnTo>
                  <a:lnTo>
                    <a:pt x="14" y="39"/>
                  </a:lnTo>
                  <a:lnTo>
                    <a:pt x="14" y="47"/>
                  </a:lnTo>
                  <a:lnTo>
                    <a:pt x="16" y="47"/>
                  </a:lnTo>
                  <a:lnTo>
                    <a:pt x="16" y="55"/>
                  </a:lnTo>
                  <a:lnTo>
                    <a:pt x="18" y="55"/>
                  </a:lnTo>
                  <a:lnTo>
                    <a:pt x="18" y="62"/>
                  </a:lnTo>
                  <a:lnTo>
                    <a:pt x="20" y="62"/>
                  </a:lnTo>
                  <a:lnTo>
                    <a:pt x="20" y="65"/>
                  </a:lnTo>
                  <a:lnTo>
                    <a:pt x="22" y="65"/>
                  </a:lnTo>
                  <a:lnTo>
                    <a:pt x="22" y="70"/>
                  </a:lnTo>
                  <a:lnTo>
                    <a:pt x="24" y="70"/>
                  </a:lnTo>
                  <a:lnTo>
                    <a:pt x="24" y="73"/>
                  </a:lnTo>
                  <a:lnTo>
                    <a:pt x="28" y="73"/>
                  </a:lnTo>
                  <a:lnTo>
                    <a:pt x="28" y="77"/>
                  </a:lnTo>
                  <a:lnTo>
                    <a:pt x="31" y="77"/>
                  </a:lnTo>
                  <a:lnTo>
                    <a:pt x="31" y="80"/>
                  </a:lnTo>
                  <a:lnTo>
                    <a:pt x="32" y="80"/>
                  </a:lnTo>
                  <a:lnTo>
                    <a:pt x="32" y="88"/>
                  </a:lnTo>
                  <a:lnTo>
                    <a:pt x="35" y="88"/>
                  </a:lnTo>
                  <a:lnTo>
                    <a:pt x="35" y="91"/>
                  </a:lnTo>
                  <a:lnTo>
                    <a:pt x="36" y="91"/>
                  </a:lnTo>
                  <a:lnTo>
                    <a:pt x="36" y="95"/>
                  </a:lnTo>
                  <a:lnTo>
                    <a:pt x="39" y="95"/>
                  </a:lnTo>
                  <a:lnTo>
                    <a:pt x="39" y="102"/>
                  </a:lnTo>
                  <a:lnTo>
                    <a:pt x="40" y="102"/>
                  </a:lnTo>
                  <a:lnTo>
                    <a:pt x="40" y="103"/>
                  </a:lnTo>
                  <a:lnTo>
                    <a:pt x="43" y="103"/>
                  </a:lnTo>
                  <a:lnTo>
                    <a:pt x="43" y="111"/>
                  </a:lnTo>
                  <a:lnTo>
                    <a:pt x="44" y="111"/>
                  </a:lnTo>
                  <a:lnTo>
                    <a:pt x="44" y="113"/>
                  </a:lnTo>
                  <a:lnTo>
                    <a:pt x="48" y="113"/>
                  </a:lnTo>
                  <a:lnTo>
                    <a:pt x="48" y="120"/>
                  </a:lnTo>
                  <a:lnTo>
                    <a:pt x="50" y="120"/>
                  </a:lnTo>
                  <a:lnTo>
                    <a:pt x="50" y="121"/>
                  </a:lnTo>
                  <a:lnTo>
                    <a:pt x="53" y="121"/>
                  </a:lnTo>
                  <a:lnTo>
                    <a:pt x="53" y="124"/>
                  </a:lnTo>
                  <a:lnTo>
                    <a:pt x="54" y="124"/>
                  </a:lnTo>
                  <a:lnTo>
                    <a:pt x="54" y="128"/>
                  </a:lnTo>
                  <a:lnTo>
                    <a:pt x="57" y="128"/>
                  </a:lnTo>
                  <a:lnTo>
                    <a:pt x="57" y="132"/>
                  </a:lnTo>
                  <a:lnTo>
                    <a:pt x="58" y="132"/>
                  </a:lnTo>
                  <a:lnTo>
                    <a:pt x="58" y="138"/>
                  </a:lnTo>
                  <a:lnTo>
                    <a:pt x="61" y="138"/>
                  </a:lnTo>
                  <a:lnTo>
                    <a:pt x="61" y="139"/>
                  </a:lnTo>
                  <a:lnTo>
                    <a:pt x="64" y="139"/>
                  </a:lnTo>
                  <a:lnTo>
                    <a:pt x="64" y="142"/>
                  </a:lnTo>
                  <a:lnTo>
                    <a:pt x="66" y="142"/>
                  </a:lnTo>
                  <a:lnTo>
                    <a:pt x="66" y="143"/>
                  </a:lnTo>
                  <a:lnTo>
                    <a:pt x="68" y="143"/>
                  </a:lnTo>
                  <a:lnTo>
                    <a:pt x="68" y="147"/>
                  </a:lnTo>
                  <a:lnTo>
                    <a:pt x="70" y="147"/>
                  </a:lnTo>
                  <a:lnTo>
                    <a:pt x="70" y="154"/>
                  </a:lnTo>
                  <a:lnTo>
                    <a:pt x="73" y="154"/>
                  </a:lnTo>
                  <a:lnTo>
                    <a:pt x="73" y="158"/>
                  </a:lnTo>
                  <a:lnTo>
                    <a:pt x="75" y="158"/>
                  </a:lnTo>
                  <a:lnTo>
                    <a:pt x="75" y="160"/>
                  </a:lnTo>
                  <a:lnTo>
                    <a:pt x="76" y="160"/>
                  </a:lnTo>
                  <a:lnTo>
                    <a:pt x="76" y="164"/>
                  </a:lnTo>
                  <a:lnTo>
                    <a:pt x="80" y="164"/>
                  </a:lnTo>
                  <a:lnTo>
                    <a:pt x="80" y="168"/>
                  </a:lnTo>
                  <a:lnTo>
                    <a:pt x="84" y="168"/>
                  </a:lnTo>
                  <a:lnTo>
                    <a:pt x="84" y="169"/>
                  </a:lnTo>
                  <a:lnTo>
                    <a:pt x="87" y="169"/>
                  </a:lnTo>
                  <a:lnTo>
                    <a:pt x="87" y="173"/>
                  </a:lnTo>
                  <a:lnTo>
                    <a:pt x="88" y="173"/>
                  </a:lnTo>
                  <a:lnTo>
                    <a:pt x="88" y="176"/>
                  </a:lnTo>
                  <a:lnTo>
                    <a:pt x="91" y="176"/>
                  </a:lnTo>
                  <a:lnTo>
                    <a:pt x="91" y="180"/>
                  </a:lnTo>
                  <a:lnTo>
                    <a:pt x="95" y="180"/>
                  </a:lnTo>
                  <a:lnTo>
                    <a:pt x="95" y="184"/>
                  </a:lnTo>
                  <a:lnTo>
                    <a:pt x="99" y="184"/>
                  </a:lnTo>
                  <a:lnTo>
                    <a:pt x="99" y="189"/>
                  </a:lnTo>
                  <a:lnTo>
                    <a:pt x="101" y="189"/>
                  </a:lnTo>
                  <a:lnTo>
                    <a:pt x="101" y="194"/>
                  </a:lnTo>
                  <a:lnTo>
                    <a:pt x="103" y="194"/>
                  </a:lnTo>
                  <a:lnTo>
                    <a:pt x="103" y="202"/>
                  </a:lnTo>
                  <a:lnTo>
                    <a:pt x="106" y="202"/>
                  </a:lnTo>
                  <a:lnTo>
                    <a:pt x="106" y="204"/>
                  </a:lnTo>
                  <a:lnTo>
                    <a:pt x="112" y="204"/>
                  </a:lnTo>
                  <a:lnTo>
                    <a:pt x="112" y="206"/>
                  </a:lnTo>
                  <a:lnTo>
                    <a:pt x="113" y="206"/>
                  </a:lnTo>
                  <a:lnTo>
                    <a:pt x="113" y="208"/>
                  </a:lnTo>
                  <a:lnTo>
                    <a:pt x="114" y="208"/>
                  </a:lnTo>
                  <a:lnTo>
                    <a:pt x="114" y="215"/>
                  </a:lnTo>
                  <a:lnTo>
                    <a:pt x="119" y="215"/>
                  </a:lnTo>
                  <a:lnTo>
                    <a:pt x="119" y="216"/>
                  </a:lnTo>
                  <a:lnTo>
                    <a:pt x="121" y="216"/>
                  </a:lnTo>
                  <a:lnTo>
                    <a:pt x="121" y="219"/>
                  </a:lnTo>
                  <a:lnTo>
                    <a:pt x="123" y="219"/>
                  </a:lnTo>
                  <a:lnTo>
                    <a:pt x="123" y="222"/>
                  </a:lnTo>
                  <a:lnTo>
                    <a:pt x="125" y="222"/>
                  </a:lnTo>
                  <a:lnTo>
                    <a:pt x="125" y="226"/>
                  </a:lnTo>
                  <a:lnTo>
                    <a:pt x="127" y="226"/>
                  </a:lnTo>
                  <a:lnTo>
                    <a:pt x="127" y="233"/>
                  </a:lnTo>
                  <a:lnTo>
                    <a:pt x="131" y="233"/>
                  </a:lnTo>
                  <a:lnTo>
                    <a:pt x="131" y="234"/>
                  </a:lnTo>
                  <a:lnTo>
                    <a:pt x="134" y="234"/>
                  </a:lnTo>
                  <a:lnTo>
                    <a:pt x="134" y="237"/>
                  </a:lnTo>
                  <a:lnTo>
                    <a:pt x="135" y="237"/>
                  </a:lnTo>
                  <a:lnTo>
                    <a:pt x="135" y="242"/>
                  </a:lnTo>
                  <a:lnTo>
                    <a:pt x="138" y="242"/>
                  </a:lnTo>
                  <a:lnTo>
                    <a:pt x="138" y="246"/>
                  </a:lnTo>
                  <a:lnTo>
                    <a:pt x="139" y="246"/>
                  </a:lnTo>
                  <a:lnTo>
                    <a:pt x="139" y="250"/>
                  </a:lnTo>
                  <a:lnTo>
                    <a:pt x="141" y="250"/>
                  </a:lnTo>
                  <a:lnTo>
                    <a:pt x="141" y="255"/>
                  </a:lnTo>
                  <a:lnTo>
                    <a:pt x="147" y="255"/>
                  </a:lnTo>
                  <a:lnTo>
                    <a:pt x="147" y="259"/>
                  </a:lnTo>
                  <a:lnTo>
                    <a:pt x="149" y="259"/>
                  </a:lnTo>
                  <a:lnTo>
                    <a:pt x="149" y="268"/>
                  </a:lnTo>
                  <a:lnTo>
                    <a:pt x="152" y="268"/>
                  </a:lnTo>
                  <a:lnTo>
                    <a:pt x="152" y="271"/>
                  </a:lnTo>
                  <a:lnTo>
                    <a:pt x="153" y="271"/>
                  </a:lnTo>
                  <a:lnTo>
                    <a:pt x="153" y="272"/>
                  </a:lnTo>
                  <a:lnTo>
                    <a:pt x="156" y="272"/>
                  </a:lnTo>
                  <a:lnTo>
                    <a:pt x="156" y="275"/>
                  </a:lnTo>
                  <a:lnTo>
                    <a:pt x="157" y="275"/>
                  </a:lnTo>
                  <a:lnTo>
                    <a:pt x="157" y="282"/>
                  </a:lnTo>
                  <a:lnTo>
                    <a:pt x="158" y="282"/>
                  </a:lnTo>
                  <a:lnTo>
                    <a:pt x="158" y="289"/>
                  </a:lnTo>
                  <a:lnTo>
                    <a:pt x="161" y="289"/>
                  </a:lnTo>
                  <a:lnTo>
                    <a:pt x="161" y="290"/>
                  </a:lnTo>
                  <a:lnTo>
                    <a:pt x="163" y="290"/>
                  </a:lnTo>
                  <a:lnTo>
                    <a:pt x="163" y="293"/>
                  </a:lnTo>
                  <a:lnTo>
                    <a:pt x="165" y="293"/>
                  </a:lnTo>
                  <a:lnTo>
                    <a:pt x="165" y="297"/>
                  </a:lnTo>
                  <a:lnTo>
                    <a:pt x="169" y="297"/>
                  </a:lnTo>
                  <a:lnTo>
                    <a:pt x="169" y="299"/>
                  </a:lnTo>
                  <a:lnTo>
                    <a:pt x="173" y="299"/>
                  </a:lnTo>
                  <a:lnTo>
                    <a:pt x="173" y="301"/>
                  </a:lnTo>
                  <a:lnTo>
                    <a:pt x="175" y="301"/>
                  </a:lnTo>
                  <a:lnTo>
                    <a:pt x="175" y="303"/>
                  </a:lnTo>
                  <a:lnTo>
                    <a:pt x="179" y="303"/>
                  </a:lnTo>
                  <a:lnTo>
                    <a:pt x="179" y="304"/>
                  </a:lnTo>
                  <a:lnTo>
                    <a:pt x="187" y="304"/>
                  </a:lnTo>
                  <a:lnTo>
                    <a:pt x="187" y="307"/>
                  </a:lnTo>
                  <a:lnTo>
                    <a:pt x="191" y="307"/>
                  </a:lnTo>
                  <a:lnTo>
                    <a:pt x="191" y="310"/>
                  </a:lnTo>
                  <a:lnTo>
                    <a:pt x="197" y="310"/>
                  </a:lnTo>
                  <a:lnTo>
                    <a:pt x="197" y="312"/>
                  </a:lnTo>
                  <a:lnTo>
                    <a:pt x="200" y="312"/>
                  </a:lnTo>
                  <a:lnTo>
                    <a:pt x="200" y="316"/>
                  </a:lnTo>
                  <a:lnTo>
                    <a:pt x="205" y="316"/>
                  </a:lnTo>
                  <a:lnTo>
                    <a:pt x="205" y="321"/>
                  </a:lnTo>
                  <a:lnTo>
                    <a:pt x="208" y="321"/>
                  </a:lnTo>
                  <a:lnTo>
                    <a:pt x="208" y="323"/>
                  </a:lnTo>
                  <a:lnTo>
                    <a:pt x="209" y="323"/>
                  </a:lnTo>
                  <a:lnTo>
                    <a:pt x="209" y="325"/>
                  </a:lnTo>
                  <a:lnTo>
                    <a:pt x="217" y="325"/>
                  </a:lnTo>
                  <a:lnTo>
                    <a:pt x="217" y="327"/>
                  </a:lnTo>
                  <a:lnTo>
                    <a:pt x="219" y="327"/>
                  </a:lnTo>
                  <a:lnTo>
                    <a:pt x="219" y="332"/>
                  </a:lnTo>
                  <a:lnTo>
                    <a:pt x="230" y="332"/>
                  </a:lnTo>
                  <a:lnTo>
                    <a:pt x="230" y="333"/>
                  </a:lnTo>
                  <a:lnTo>
                    <a:pt x="231" y="333"/>
                  </a:lnTo>
                  <a:lnTo>
                    <a:pt x="231" y="338"/>
                  </a:lnTo>
                  <a:lnTo>
                    <a:pt x="235" y="338"/>
                  </a:lnTo>
                  <a:lnTo>
                    <a:pt x="235" y="341"/>
                  </a:lnTo>
                  <a:lnTo>
                    <a:pt x="238" y="341"/>
                  </a:lnTo>
                  <a:lnTo>
                    <a:pt x="238" y="345"/>
                  </a:lnTo>
                  <a:lnTo>
                    <a:pt x="242" y="345"/>
                  </a:lnTo>
                  <a:lnTo>
                    <a:pt x="242" y="349"/>
                  </a:lnTo>
                  <a:lnTo>
                    <a:pt x="244" y="349"/>
                  </a:lnTo>
                  <a:lnTo>
                    <a:pt x="244" y="354"/>
                  </a:lnTo>
                  <a:lnTo>
                    <a:pt x="246" y="354"/>
                  </a:lnTo>
                  <a:lnTo>
                    <a:pt x="246" y="362"/>
                  </a:lnTo>
                  <a:lnTo>
                    <a:pt x="248" y="362"/>
                  </a:lnTo>
                  <a:lnTo>
                    <a:pt x="248" y="365"/>
                  </a:lnTo>
                  <a:lnTo>
                    <a:pt x="250" y="365"/>
                  </a:lnTo>
                  <a:lnTo>
                    <a:pt x="250" y="373"/>
                  </a:lnTo>
                  <a:lnTo>
                    <a:pt x="252" y="373"/>
                  </a:lnTo>
                  <a:lnTo>
                    <a:pt x="252" y="376"/>
                  </a:lnTo>
                  <a:lnTo>
                    <a:pt x="253" y="376"/>
                  </a:lnTo>
                  <a:lnTo>
                    <a:pt x="253" y="377"/>
                  </a:lnTo>
                  <a:lnTo>
                    <a:pt x="259" y="377"/>
                  </a:lnTo>
                  <a:lnTo>
                    <a:pt x="259" y="380"/>
                  </a:lnTo>
                  <a:lnTo>
                    <a:pt x="261" y="380"/>
                  </a:lnTo>
                  <a:lnTo>
                    <a:pt x="261" y="381"/>
                  </a:lnTo>
                  <a:lnTo>
                    <a:pt x="264" y="381"/>
                  </a:lnTo>
                  <a:lnTo>
                    <a:pt x="264" y="385"/>
                  </a:lnTo>
                  <a:lnTo>
                    <a:pt x="266" y="385"/>
                  </a:lnTo>
                  <a:lnTo>
                    <a:pt x="266" y="388"/>
                  </a:lnTo>
                  <a:lnTo>
                    <a:pt x="268" y="388"/>
                  </a:lnTo>
                  <a:lnTo>
                    <a:pt x="268" y="393"/>
                  </a:lnTo>
                  <a:lnTo>
                    <a:pt x="272" y="393"/>
                  </a:lnTo>
                  <a:lnTo>
                    <a:pt x="272" y="395"/>
                  </a:lnTo>
                  <a:lnTo>
                    <a:pt x="274" y="395"/>
                  </a:lnTo>
                  <a:lnTo>
                    <a:pt x="274" y="399"/>
                  </a:lnTo>
                  <a:lnTo>
                    <a:pt x="277" y="399"/>
                  </a:lnTo>
                  <a:lnTo>
                    <a:pt x="277" y="403"/>
                  </a:lnTo>
                  <a:lnTo>
                    <a:pt x="279" y="403"/>
                  </a:lnTo>
                  <a:lnTo>
                    <a:pt x="279" y="406"/>
                  </a:lnTo>
                  <a:lnTo>
                    <a:pt x="285" y="406"/>
                  </a:lnTo>
                  <a:lnTo>
                    <a:pt x="285" y="407"/>
                  </a:lnTo>
                  <a:lnTo>
                    <a:pt x="288" y="407"/>
                  </a:lnTo>
                  <a:lnTo>
                    <a:pt x="288" y="411"/>
                  </a:lnTo>
                  <a:lnTo>
                    <a:pt x="290" y="411"/>
                  </a:lnTo>
                  <a:lnTo>
                    <a:pt x="290" y="413"/>
                  </a:lnTo>
                  <a:lnTo>
                    <a:pt x="294" y="413"/>
                  </a:lnTo>
                  <a:lnTo>
                    <a:pt x="294" y="420"/>
                  </a:lnTo>
                  <a:lnTo>
                    <a:pt x="297" y="420"/>
                  </a:lnTo>
                  <a:lnTo>
                    <a:pt x="297" y="421"/>
                  </a:lnTo>
                  <a:lnTo>
                    <a:pt x="299" y="421"/>
                  </a:lnTo>
                  <a:lnTo>
                    <a:pt x="299" y="424"/>
                  </a:lnTo>
                  <a:lnTo>
                    <a:pt x="303" y="424"/>
                  </a:lnTo>
                  <a:lnTo>
                    <a:pt x="303" y="425"/>
                  </a:lnTo>
                  <a:lnTo>
                    <a:pt x="312" y="425"/>
                  </a:lnTo>
                  <a:lnTo>
                    <a:pt x="312" y="428"/>
                  </a:lnTo>
                  <a:lnTo>
                    <a:pt x="318" y="428"/>
                  </a:lnTo>
                  <a:lnTo>
                    <a:pt x="318" y="429"/>
                  </a:lnTo>
                  <a:lnTo>
                    <a:pt x="320" y="429"/>
                  </a:lnTo>
                  <a:lnTo>
                    <a:pt x="320" y="432"/>
                  </a:lnTo>
                  <a:lnTo>
                    <a:pt x="325" y="432"/>
                  </a:lnTo>
                  <a:lnTo>
                    <a:pt x="325" y="436"/>
                  </a:lnTo>
                  <a:lnTo>
                    <a:pt x="334" y="436"/>
                  </a:lnTo>
                  <a:lnTo>
                    <a:pt x="334" y="440"/>
                  </a:lnTo>
                  <a:lnTo>
                    <a:pt x="337" y="440"/>
                  </a:lnTo>
                  <a:lnTo>
                    <a:pt x="337" y="442"/>
                  </a:lnTo>
                  <a:lnTo>
                    <a:pt x="338" y="442"/>
                  </a:lnTo>
                  <a:lnTo>
                    <a:pt x="338" y="443"/>
                  </a:lnTo>
                  <a:lnTo>
                    <a:pt x="342" y="443"/>
                  </a:lnTo>
                  <a:lnTo>
                    <a:pt x="342" y="446"/>
                  </a:lnTo>
                  <a:lnTo>
                    <a:pt x="348" y="446"/>
                  </a:lnTo>
                  <a:lnTo>
                    <a:pt x="348" y="450"/>
                  </a:lnTo>
                  <a:lnTo>
                    <a:pt x="351" y="450"/>
                  </a:lnTo>
                  <a:lnTo>
                    <a:pt x="351" y="451"/>
                  </a:lnTo>
                  <a:lnTo>
                    <a:pt x="352" y="451"/>
                  </a:lnTo>
                  <a:lnTo>
                    <a:pt x="352" y="455"/>
                  </a:lnTo>
                  <a:lnTo>
                    <a:pt x="373" y="455"/>
                  </a:lnTo>
                  <a:lnTo>
                    <a:pt x="373" y="460"/>
                  </a:lnTo>
                  <a:lnTo>
                    <a:pt x="377" y="460"/>
                  </a:lnTo>
                  <a:lnTo>
                    <a:pt x="377" y="462"/>
                  </a:lnTo>
                  <a:lnTo>
                    <a:pt x="378" y="462"/>
                  </a:lnTo>
                  <a:lnTo>
                    <a:pt x="378" y="465"/>
                  </a:lnTo>
                  <a:lnTo>
                    <a:pt x="381" y="465"/>
                  </a:lnTo>
                  <a:lnTo>
                    <a:pt x="381" y="468"/>
                  </a:lnTo>
                  <a:lnTo>
                    <a:pt x="386" y="468"/>
                  </a:lnTo>
                  <a:lnTo>
                    <a:pt x="386" y="471"/>
                  </a:lnTo>
                  <a:lnTo>
                    <a:pt x="399" y="471"/>
                  </a:lnTo>
                  <a:lnTo>
                    <a:pt x="399" y="472"/>
                  </a:lnTo>
                  <a:lnTo>
                    <a:pt x="411" y="472"/>
                  </a:lnTo>
                  <a:lnTo>
                    <a:pt x="411" y="473"/>
                  </a:lnTo>
                  <a:lnTo>
                    <a:pt x="413" y="473"/>
                  </a:lnTo>
                  <a:lnTo>
                    <a:pt x="413" y="476"/>
                  </a:lnTo>
                  <a:lnTo>
                    <a:pt x="415" y="476"/>
                  </a:lnTo>
                  <a:lnTo>
                    <a:pt x="415" y="480"/>
                  </a:lnTo>
                  <a:lnTo>
                    <a:pt x="421" y="480"/>
                  </a:lnTo>
                  <a:lnTo>
                    <a:pt x="421" y="482"/>
                  </a:lnTo>
                  <a:lnTo>
                    <a:pt x="424" y="482"/>
                  </a:lnTo>
                  <a:lnTo>
                    <a:pt x="424" y="484"/>
                  </a:lnTo>
                  <a:lnTo>
                    <a:pt x="450" y="484"/>
                  </a:lnTo>
                  <a:lnTo>
                    <a:pt x="450" y="486"/>
                  </a:lnTo>
                  <a:lnTo>
                    <a:pt x="451" y="486"/>
                  </a:lnTo>
                  <a:lnTo>
                    <a:pt x="451" y="488"/>
                  </a:lnTo>
                  <a:lnTo>
                    <a:pt x="457" y="488"/>
                  </a:lnTo>
                  <a:lnTo>
                    <a:pt x="457" y="490"/>
                  </a:lnTo>
                  <a:lnTo>
                    <a:pt x="459" y="490"/>
                  </a:lnTo>
                  <a:lnTo>
                    <a:pt x="459" y="493"/>
                  </a:lnTo>
                  <a:lnTo>
                    <a:pt x="465" y="493"/>
                  </a:lnTo>
                  <a:lnTo>
                    <a:pt x="465" y="494"/>
                  </a:lnTo>
                  <a:lnTo>
                    <a:pt x="476" y="494"/>
                  </a:lnTo>
                  <a:lnTo>
                    <a:pt x="476" y="497"/>
                  </a:lnTo>
                  <a:lnTo>
                    <a:pt x="481" y="497"/>
                  </a:lnTo>
                  <a:lnTo>
                    <a:pt x="481" y="498"/>
                  </a:lnTo>
                  <a:lnTo>
                    <a:pt x="492" y="498"/>
                  </a:lnTo>
                  <a:lnTo>
                    <a:pt x="492" y="499"/>
                  </a:lnTo>
                  <a:lnTo>
                    <a:pt x="528" y="499"/>
                  </a:lnTo>
                  <a:lnTo>
                    <a:pt x="528" y="502"/>
                  </a:lnTo>
                  <a:lnTo>
                    <a:pt x="531" y="502"/>
                  </a:lnTo>
                  <a:lnTo>
                    <a:pt x="531" y="504"/>
                  </a:lnTo>
                  <a:lnTo>
                    <a:pt x="533" y="504"/>
                  </a:lnTo>
                  <a:lnTo>
                    <a:pt x="533" y="506"/>
                  </a:lnTo>
                  <a:lnTo>
                    <a:pt x="536" y="506"/>
                  </a:lnTo>
                  <a:lnTo>
                    <a:pt x="536" y="508"/>
                  </a:lnTo>
                  <a:lnTo>
                    <a:pt x="544" y="508"/>
                  </a:lnTo>
                  <a:lnTo>
                    <a:pt x="544" y="510"/>
                  </a:lnTo>
                  <a:lnTo>
                    <a:pt x="546" y="510"/>
                  </a:lnTo>
                  <a:lnTo>
                    <a:pt x="546" y="512"/>
                  </a:lnTo>
                  <a:lnTo>
                    <a:pt x="550" y="512"/>
                  </a:lnTo>
                  <a:lnTo>
                    <a:pt x="550" y="516"/>
                  </a:lnTo>
                  <a:lnTo>
                    <a:pt x="568" y="516"/>
                  </a:lnTo>
                  <a:lnTo>
                    <a:pt x="568" y="517"/>
                  </a:lnTo>
                  <a:lnTo>
                    <a:pt x="576" y="517"/>
                  </a:lnTo>
                  <a:lnTo>
                    <a:pt x="576" y="520"/>
                  </a:lnTo>
                  <a:lnTo>
                    <a:pt x="580" y="520"/>
                  </a:lnTo>
                  <a:lnTo>
                    <a:pt x="580" y="524"/>
                  </a:lnTo>
                  <a:lnTo>
                    <a:pt x="583" y="524"/>
                  </a:lnTo>
                  <a:lnTo>
                    <a:pt x="583" y="526"/>
                  </a:lnTo>
                  <a:lnTo>
                    <a:pt x="601" y="526"/>
                  </a:lnTo>
                  <a:lnTo>
                    <a:pt x="601" y="528"/>
                  </a:lnTo>
                  <a:lnTo>
                    <a:pt x="606" y="528"/>
                  </a:lnTo>
                  <a:lnTo>
                    <a:pt x="606" y="530"/>
                  </a:lnTo>
                  <a:lnTo>
                    <a:pt x="609" y="530"/>
                  </a:lnTo>
                  <a:lnTo>
                    <a:pt x="609" y="532"/>
                  </a:lnTo>
                  <a:lnTo>
                    <a:pt x="641" y="532"/>
                  </a:lnTo>
                  <a:lnTo>
                    <a:pt x="641" y="534"/>
                  </a:lnTo>
                  <a:lnTo>
                    <a:pt x="658" y="534"/>
                  </a:lnTo>
                  <a:lnTo>
                    <a:pt x="658" y="537"/>
                  </a:lnTo>
                  <a:lnTo>
                    <a:pt x="711" y="537"/>
                  </a:lnTo>
                  <a:lnTo>
                    <a:pt x="711" y="538"/>
                  </a:lnTo>
                  <a:lnTo>
                    <a:pt x="727" y="538"/>
                  </a:lnTo>
                  <a:lnTo>
                    <a:pt x="727" y="541"/>
                  </a:lnTo>
                  <a:lnTo>
                    <a:pt x="744" y="541"/>
                  </a:lnTo>
                  <a:lnTo>
                    <a:pt x="744" y="542"/>
                  </a:lnTo>
                  <a:lnTo>
                    <a:pt x="788" y="542"/>
                  </a:lnTo>
                  <a:lnTo>
                    <a:pt x="788" y="545"/>
                  </a:lnTo>
                  <a:lnTo>
                    <a:pt x="819" y="545"/>
                  </a:lnTo>
                  <a:lnTo>
                    <a:pt x="819" y="546"/>
                  </a:lnTo>
                  <a:lnTo>
                    <a:pt x="877" y="546"/>
                  </a:lnTo>
                </a:path>
              </a:pathLst>
            </a:custGeom>
            <a:noFill/>
            <a:ln w="1270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grpSp>
      <p:sp>
        <p:nvSpPr>
          <p:cNvPr id="72" name="TextBox 71">
            <a:extLst>
              <a:ext uri="{FF2B5EF4-FFF2-40B4-BE49-F238E27FC236}">
                <a16:creationId xmlns:a16="http://schemas.microsoft.com/office/drawing/2014/main" id="{0354D534-E7BD-47FC-88A2-D6E9A2B168BC}"/>
              </a:ext>
            </a:extLst>
          </p:cNvPr>
          <p:cNvSpPr txBox="1"/>
          <p:nvPr/>
        </p:nvSpPr>
        <p:spPr>
          <a:xfrm rot="16200000">
            <a:off x="6649951" y="2891310"/>
            <a:ext cx="1497620" cy="240503"/>
          </a:xfrm>
          <a:prstGeom prst="rect">
            <a:avLst/>
          </a:prstGeom>
          <a:noFill/>
        </p:spPr>
        <p:txBody>
          <a:bodyPr wrap="square" lIns="48000" tIns="48000" rIns="48000" bIns="48000" rtlCol="0">
            <a:spAutoFit/>
          </a:bodyPr>
          <a:lstStyle/>
          <a:p>
            <a:pPr algn="ctr" defTabSz="609585">
              <a:defRPr/>
            </a:pPr>
            <a:r>
              <a:rPr lang="en-US" sz="933" b="1" dirty="0">
                <a:solidFill>
                  <a:srgbClr val="003366"/>
                </a:solidFill>
                <a:latin typeface="Arial" panose="020B0604020202020204"/>
              </a:rPr>
              <a:t>Proportion of surviving</a:t>
            </a:r>
            <a:endParaRPr lang="en-GB" sz="933" b="1" dirty="0" err="1">
              <a:solidFill>
                <a:srgbClr val="003366"/>
              </a:solidFill>
              <a:latin typeface="Arial" panose="020B0604020202020204"/>
            </a:endParaRPr>
          </a:p>
        </p:txBody>
      </p:sp>
      <p:sp>
        <p:nvSpPr>
          <p:cNvPr id="73" name="TextBox 72">
            <a:extLst>
              <a:ext uri="{FF2B5EF4-FFF2-40B4-BE49-F238E27FC236}">
                <a16:creationId xmlns:a16="http://schemas.microsoft.com/office/drawing/2014/main" id="{D43E9398-2EB7-41B7-B84A-E79686459225}"/>
              </a:ext>
            </a:extLst>
          </p:cNvPr>
          <p:cNvSpPr txBox="1"/>
          <p:nvPr/>
        </p:nvSpPr>
        <p:spPr>
          <a:xfrm>
            <a:off x="7567042" y="3589051"/>
            <a:ext cx="332578" cy="240503"/>
          </a:xfrm>
          <a:prstGeom prst="rect">
            <a:avLst/>
          </a:prstGeom>
          <a:noFill/>
        </p:spPr>
        <p:txBody>
          <a:bodyPr wrap="none" lIns="48000" tIns="48000" rIns="48000" bIns="48000" rtlCol="0" anchor="ctr">
            <a:spAutoFit/>
          </a:bodyPr>
          <a:lstStyle/>
          <a:p>
            <a:pPr algn="r" defTabSz="609585">
              <a:defRPr/>
            </a:pPr>
            <a:r>
              <a:rPr lang="en-US" sz="933" dirty="0">
                <a:solidFill>
                  <a:srgbClr val="003366"/>
                </a:solidFill>
                <a:latin typeface="Arial" panose="020B0604020202020204"/>
              </a:rPr>
              <a:t>0.00</a:t>
            </a:r>
            <a:endParaRPr lang="en-GB" sz="933" dirty="0" err="1">
              <a:solidFill>
                <a:srgbClr val="003366"/>
              </a:solidFill>
              <a:latin typeface="Arial" panose="020B0604020202020204"/>
            </a:endParaRPr>
          </a:p>
        </p:txBody>
      </p:sp>
      <p:sp>
        <p:nvSpPr>
          <p:cNvPr id="74" name="TextBox 73">
            <a:extLst>
              <a:ext uri="{FF2B5EF4-FFF2-40B4-BE49-F238E27FC236}">
                <a16:creationId xmlns:a16="http://schemas.microsoft.com/office/drawing/2014/main" id="{5D583480-B42D-46C3-9B9A-4D21B2DCA8F4}"/>
              </a:ext>
            </a:extLst>
          </p:cNvPr>
          <p:cNvSpPr txBox="1"/>
          <p:nvPr/>
        </p:nvSpPr>
        <p:spPr>
          <a:xfrm>
            <a:off x="7919150" y="3760094"/>
            <a:ext cx="164264"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0</a:t>
            </a:r>
            <a:endParaRPr lang="en-GB" sz="933" dirty="0" err="1">
              <a:solidFill>
                <a:srgbClr val="003366"/>
              </a:solidFill>
              <a:latin typeface="Arial" panose="020B0604020202020204"/>
            </a:endParaRPr>
          </a:p>
        </p:txBody>
      </p:sp>
      <p:sp>
        <p:nvSpPr>
          <p:cNvPr id="75" name="TextBox 74">
            <a:extLst>
              <a:ext uri="{FF2B5EF4-FFF2-40B4-BE49-F238E27FC236}">
                <a16:creationId xmlns:a16="http://schemas.microsoft.com/office/drawing/2014/main" id="{8DC80986-85C6-490B-9617-CC974792AC47}"/>
              </a:ext>
            </a:extLst>
          </p:cNvPr>
          <p:cNvSpPr txBox="1"/>
          <p:nvPr/>
        </p:nvSpPr>
        <p:spPr>
          <a:xfrm>
            <a:off x="8390227" y="3760094"/>
            <a:ext cx="231590"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20</a:t>
            </a:r>
            <a:endParaRPr lang="en-GB" sz="933" dirty="0" err="1">
              <a:solidFill>
                <a:srgbClr val="003366"/>
              </a:solidFill>
              <a:latin typeface="Arial" panose="020B0604020202020204"/>
            </a:endParaRPr>
          </a:p>
        </p:txBody>
      </p:sp>
      <p:sp>
        <p:nvSpPr>
          <p:cNvPr id="76" name="TextBox 75">
            <a:extLst>
              <a:ext uri="{FF2B5EF4-FFF2-40B4-BE49-F238E27FC236}">
                <a16:creationId xmlns:a16="http://schemas.microsoft.com/office/drawing/2014/main" id="{D9EA37D4-D0A1-4E34-A96A-6100F25A4D3F}"/>
              </a:ext>
            </a:extLst>
          </p:cNvPr>
          <p:cNvSpPr txBox="1"/>
          <p:nvPr/>
        </p:nvSpPr>
        <p:spPr>
          <a:xfrm>
            <a:off x="10301002" y="3760094"/>
            <a:ext cx="298916"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100</a:t>
            </a:r>
            <a:endParaRPr lang="en-GB" sz="933" dirty="0" err="1">
              <a:solidFill>
                <a:srgbClr val="003366"/>
              </a:solidFill>
              <a:latin typeface="Arial" panose="020B0604020202020204"/>
            </a:endParaRPr>
          </a:p>
        </p:txBody>
      </p:sp>
      <p:sp>
        <p:nvSpPr>
          <p:cNvPr id="77" name="Freeform 162">
            <a:extLst>
              <a:ext uri="{FF2B5EF4-FFF2-40B4-BE49-F238E27FC236}">
                <a16:creationId xmlns:a16="http://schemas.microsoft.com/office/drawing/2014/main" id="{B166697E-ED50-4EAD-A707-99A0D2BED381}"/>
              </a:ext>
            </a:extLst>
          </p:cNvPr>
          <p:cNvSpPr>
            <a:spLocks/>
          </p:cNvSpPr>
          <p:nvPr/>
        </p:nvSpPr>
        <p:spPr bwMode="auto">
          <a:xfrm>
            <a:off x="7999914" y="2315646"/>
            <a:ext cx="2949599" cy="1399069"/>
          </a:xfrm>
          <a:custGeom>
            <a:avLst/>
            <a:gdLst>
              <a:gd name="T0" fmla="*/ 0 w 498"/>
              <a:gd name="T1" fmla="*/ 0 h 487"/>
              <a:gd name="T2" fmla="*/ 0 w 498"/>
              <a:gd name="T3" fmla="*/ 487 h 487"/>
              <a:gd name="T4" fmla="*/ 498 w 498"/>
              <a:gd name="T5" fmla="*/ 487 h 487"/>
            </a:gdLst>
            <a:ahLst/>
            <a:cxnLst>
              <a:cxn ang="0">
                <a:pos x="T0" y="T1"/>
              </a:cxn>
              <a:cxn ang="0">
                <a:pos x="T2" y="T3"/>
              </a:cxn>
              <a:cxn ang="0">
                <a:pos x="T4" y="T5"/>
              </a:cxn>
            </a:cxnLst>
            <a:rect l="0" t="0" r="r" b="b"/>
            <a:pathLst>
              <a:path w="498" h="487">
                <a:moveTo>
                  <a:pt x="0" y="0"/>
                </a:moveTo>
                <a:lnTo>
                  <a:pt x="0" y="487"/>
                </a:lnTo>
                <a:lnTo>
                  <a:pt x="498" y="487"/>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83" name="Line 169">
            <a:extLst>
              <a:ext uri="{FF2B5EF4-FFF2-40B4-BE49-F238E27FC236}">
                <a16:creationId xmlns:a16="http://schemas.microsoft.com/office/drawing/2014/main" id="{B863459B-EA45-4299-ACB1-85D383503D06}"/>
              </a:ext>
            </a:extLst>
          </p:cNvPr>
          <p:cNvSpPr>
            <a:spLocks noChangeShapeType="1"/>
          </p:cNvSpPr>
          <p:nvPr/>
        </p:nvSpPr>
        <p:spPr bwMode="auto">
          <a:xfrm flipV="1">
            <a:off x="8500756" y="3714715"/>
            <a:ext cx="0" cy="9482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84" name="Line 170">
            <a:extLst>
              <a:ext uri="{FF2B5EF4-FFF2-40B4-BE49-F238E27FC236}">
                <a16:creationId xmlns:a16="http://schemas.microsoft.com/office/drawing/2014/main" id="{BF31DE8F-2F42-4FFB-BEF2-80A807E1CA24}"/>
              </a:ext>
            </a:extLst>
          </p:cNvPr>
          <p:cNvSpPr>
            <a:spLocks noChangeShapeType="1"/>
          </p:cNvSpPr>
          <p:nvPr/>
        </p:nvSpPr>
        <p:spPr bwMode="auto">
          <a:xfrm flipV="1">
            <a:off x="7999916" y="3714715"/>
            <a:ext cx="0" cy="9482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85" name="Line 174">
            <a:extLst>
              <a:ext uri="{FF2B5EF4-FFF2-40B4-BE49-F238E27FC236}">
                <a16:creationId xmlns:a16="http://schemas.microsoft.com/office/drawing/2014/main" id="{B56B93BE-E9D9-4C46-9975-964E125423D5}"/>
              </a:ext>
            </a:extLst>
          </p:cNvPr>
          <p:cNvSpPr>
            <a:spLocks noChangeShapeType="1"/>
          </p:cNvSpPr>
          <p:nvPr/>
        </p:nvSpPr>
        <p:spPr bwMode="auto">
          <a:xfrm flipV="1">
            <a:off x="10452544" y="3714715"/>
            <a:ext cx="0" cy="9482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86" name="TextBox 85">
            <a:extLst>
              <a:ext uri="{FF2B5EF4-FFF2-40B4-BE49-F238E27FC236}">
                <a16:creationId xmlns:a16="http://schemas.microsoft.com/office/drawing/2014/main" id="{76E86B20-DE1F-41B2-B1B0-9A0390E6F6C9}"/>
              </a:ext>
            </a:extLst>
          </p:cNvPr>
          <p:cNvSpPr txBox="1"/>
          <p:nvPr/>
        </p:nvSpPr>
        <p:spPr>
          <a:xfrm>
            <a:off x="7567042" y="3239101"/>
            <a:ext cx="332578" cy="240503"/>
          </a:xfrm>
          <a:prstGeom prst="rect">
            <a:avLst/>
          </a:prstGeom>
          <a:noFill/>
        </p:spPr>
        <p:txBody>
          <a:bodyPr wrap="none" lIns="48000" tIns="48000" rIns="48000" bIns="48000" rtlCol="0" anchor="ctr">
            <a:spAutoFit/>
          </a:bodyPr>
          <a:lstStyle/>
          <a:p>
            <a:pPr algn="r" defTabSz="609585">
              <a:defRPr/>
            </a:pPr>
            <a:r>
              <a:rPr lang="en-US" sz="933" dirty="0">
                <a:solidFill>
                  <a:srgbClr val="003366"/>
                </a:solidFill>
                <a:latin typeface="Arial" panose="020B0604020202020204"/>
              </a:rPr>
              <a:t>0.25</a:t>
            </a:r>
            <a:endParaRPr lang="en-GB" sz="933" dirty="0" err="1">
              <a:solidFill>
                <a:srgbClr val="003366"/>
              </a:solidFill>
              <a:latin typeface="Arial" panose="020B0604020202020204"/>
            </a:endParaRPr>
          </a:p>
        </p:txBody>
      </p:sp>
      <p:sp>
        <p:nvSpPr>
          <p:cNvPr id="87" name="TextBox 86">
            <a:extLst>
              <a:ext uri="{FF2B5EF4-FFF2-40B4-BE49-F238E27FC236}">
                <a16:creationId xmlns:a16="http://schemas.microsoft.com/office/drawing/2014/main" id="{BAEC5B7C-6D57-4097-ADEE-20714DD52EE0}"/>
              </a:ext>
            </a:extLst>
          </p:cNvPr>
          <p:cNvSpPr txBox="1"/>
          <p:nvPr/>
        </p:nvSpPr>
        <p:spPr>
          <a:xfrm>
            <a:off x="7567042" y="2895966"/>
            <a:ext cx="332578" cy="240503"/>
          </a:xfrm>
          <a:prstGeom prst="rect">
            <a:avLst/>
          </a:prstGeom>
          <a:noFill/>
        </p:spPr>
        <p:txBody>
          <a:bodyPr wrap="none" lIns="48000" tIns="48000" rIns="48000" bIns="48000" rtlCol="0" anchor="ctr">
            <a:spAutoFit/>
          </a:bodyPr>
          <a:lstStyle/>
          <a:p>
            <a:pPr algn="r" defTabSz="609585">
              <a:defRPr/>
            </a:pPr>
            <a:r>
              <a:rPr lang="en-US" sz="933" dirty="0">
                <a:solidFill>
                  <a:srgbClr val="003366"/>
                </a:solidFill>
                <a:latin typeface="Arial" panose="020B0604020202020204"/>
              </a:rPr>
              <a:t>0.50</a:t>
            </a:r>
            <a:endParaRPr lang="en-GB" sz="933" dirty="0" err="1">
              <a:solidFill>
                <a:srgbClr val="003366"/>
              </a:solidFill>
              <a:latin typeface="Arial" panose="020B0604020202020204"/>
            </a:endParaRPr>
          </a:p>
        </p:txBody>
      </p:sp>
      <p:sp>
        <p:nvSpPr>
          <p:cNvPr id="88" name="TextBox 87">
            <a:extLst>
              <a:ext uri="{FF2B5EF4-FFF2-40B4-BE49-F238E27FC236}">
                <a16:creationId xmlns:a16="http://schemas.microsoft.com/office/drawing/2014/main" id="{48DEE8FC-AAA7-4E37-AE7F-A12A9CBB73BD}"/>
              </a:ext>
            </a:extLst>
          </p:cNvPr>
          <p:cNvSpPr txBox="1"/>
          <p:nvPr/>
        </p:nvSpPr>
        <p:spPr>
          <a:xfrm>
            <a:off x="7567042" y="2546545"/>
            <a:ext cx="332578" cy="240503"/>
          </a:xfrm>
          <a:prstGeom prst="rect">
            <a:avLst/>
          </a:prstGeom>
          <a:noFill/>
        </p:spPr>
        <p:txBody>
          <a:bodyPr wrap="none" lIns="48000" tIns="48000" rIns="48000" bIns="48000" rtlCol="0" anchor="ctr">
            <a:spAutoFit/>
          </a:bodyPr>
          <a:lstStyle/>
          <a:p>
            <a:pPr algn="r" defTabSz="609585">
              <a:defRPr/>
            </a:pPr>
            <a:r>
              <a:rPr lang="en-US" sz="933" dirty="0">
                <a:solidFill>
                  <a:srgbClr val="003366"/>
                </a:solidFill>
                <a:latin typeface="Arial" panose="020B0604020202020204"/>
              </a:rPr>
              <a:t>0.75</a:t>
            </a:r>
            <a:endParaRPr lang="en-GB" sz="933" dirty="0" err="1">
              <a:solidFill>
                <a:srgbClr val="003366"/>
              </a:solidFill>
              <a:latin typeface="Arial" panose="020B0604020202020204"/>
            </a:endParaRPr>
          </a:p>
        </p:txBody>
      </p:sp>
      <p:sp>
        <p:nvSpPr>
          <p:cNvPr id="89" name="TextBox 88">
            <a:extLst>
              <a:ext uri="{FF2B5EF4-FFF2-40B4-BE49-F238E27FC236}">
                <a16:creationId xmlns:a16="http://schemas.microsoft.com/office/drawing/2014/main" id="{5CC9B041-6B04-42C9-858E-0B57540BD910}"/>
              </a:ext>
            </a:extLst>
          </p:cNvPr>
          <p:cNvSpPr txBox="1"/>
          <p:nvPr/>
        </p:nvSpPr>
        <p:spPr>
          <a:xfrm>
            <a:off x="7567042" y="2188073"/>
            <a:ext cx="332578" cy="240503"/>
          </a:xfrm>
          <a:prstGeom prst="rect">
            <a:avLst/>
          </a:prstGeom>
          <a:noFill/>
        </p:spPr>
        <p:txBody>
          <a:bodyPr wrap="none" lIns="48000" tIns="48000" rIns="48000" bIns="48000" rtlCol="0" anchor="ctr">
            <a:spAutoFit/>
          </a:bodyPr>
          <a:lstStyle/>
          <a:p>
            <a:pPr algn="r" defTabSz="609585">
              <a:defRPr/>
            </a:pPr>
            <a:r>
              <a:rPr lang="en-US" sz="933" dirty="0">
                <a:solidFill>
                  <a:srgbClr val="003366"/>
                </a:solidFill>
                <a:latin typeface="Arial" panose="020B0604020202020204"/>
              </a:rPr>
              <a:t>1.00</a:t>
            </a:r>
            <a:endParaRPr lang="en-GB" sz="933" dirty="0" err="1">
              <a:solidFill>
                <a:srgbClr val="003366"/>
              </a:solidFill>
              <a:latin typeface="Arial" panose="020B0604020202020204"/>
            </a:endParaRPr>
          </a:p>
        </p:txBody>
      </p:sp>
      <p:sp>
        <p:nvSpPr>
          <p:cNvPr id="90" name="TextBox 89">
            <a:extLst>
              <a:ext uri="{FF2B5EF4-FFF2-40B4-BE49-F238E27FC236}">
                <a16:creationId xmlns:a16="http://schemas.microsoft.com/office/drawing/2014/main" id="{8E5F1365-3ECA-4989-8B89-8E4CBB8237DA}"/>
              </a:ext>
            </a:extLst>
          </p:cNvPr>
          <p:cNvSpPr txBox="1"/>
          <p:nvPr/>
        </p:nvSpPr>
        <p:spPr>
          <a:xfrm>
            <a:off x="8143338" y="3760094"/>
            <a:ext cx="231590"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10</a:t>
            </a:r>
            <a:endParaRPr lang="en-GB" sz="933" dirty="0" err="1">
              <a:solidFill>
                <a:srgbClr val="003366"/>
              </a:solidFill>
              <a:latin typeface="Arial" panose="020B0604020202020204"/>
            </a:endParaRPr>
          </a:p>
        </p:txBody>
      </p:sp>
      <p:sp>
        <p:nvSpPr>
          <p:cNvPr id="91" name="Line 169">
            <a:extLst>
              <a:ext uri="{FF2B5EF4-FFF2-40B4-BE49-F238E27FC236}">
                <a16:creationId xmlns:a16="http://schemas.microsoft.com/office/drawing/2014/main" id="{F67227FE-D0BD-4B6F-AB9A-B73F46764116}"/>
              </a:ext>
            </a:extLst>
          </p:cNvPr>
          <p:cNvSpPr>
            <a:spLocks noChangeShapeType="1"/>
          </p:cNvSpPr>
          <p:nvPr/>
        </p:nvSpPr>
        <p:spPr bwMode="auto">
          <a:xfrm flipV="1">
            <a:off x="8253867" y="3714715"/>
            <a:ext cx="0" cy="9482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92" name="TextBox 91">
            <a:extLst>
              <a:ext uri="{FF2B5EF4-FFF2-40B4-BE49-F238E27FC236}">
                <a16:creationId xmlns:a16="http://schemas.microsoft.com/office/drawing/2014/main" id="{504AC723-04BC-4362-BEBF-32761580A456}"/>
              </a:ext>
            </a:extLst>
          </p:cNvPr>
          <p:cNvSpPr txBox="1"/>
          <p:nvPr/>
        </p:nvSpPr>
        <p:spPr>
          <a:xfrm>
            <a:off x="8626535" y="3760094"/>
            <a:ext cx="231590"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30</a:t>
            </a:r>
            <a:endParaRPr lang="en-GB" sz="933" dirty="0" err="1">
              <a:solidFill>
                <a:srgbClr val="003366"/>
              </a:solidFill>
              <a:latin typeface="Arial" panose="020B0604020202020204"/>
            </a:endParaRPr>
          </a:p>
        </p:txBody>
      </p:sp>
      <p:sp>
        <p:nvSpPr>
          <p:cNvPr id="93" name="Line 169">
            <a:extLst>
              <a:ext uri="{FF2B5EF4-FFF2-40B4-BE49-F238E27FC236}">
                <a16:creationId xmlns:a16="http://schemas.microsoft.com/office/drawing/2014/main" id="{56E5497C-EF6A-44FA-B92F-00754EB8E010}"/>
              </a:ext>
            </a:extLst>
          </p:cNvPr>
          <p:cNvSpPr>
            <a:spLocks noChangeShapeType="1"/>
          </p:cNvSpPr>
          <p:nvPr/>
        </p:nvSpPr>
        <p:spPr bwMode="auto">
          <a:xfrm flipV="1">
            <a:off x="8737067" y="3714715"/>
            <a:ext cx="0" cy="9482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94" name="TextBox 93">
            <a:extLst>
              <a:ext uri="{FF2B5EF4-FFF2-40B4-BE49-F238E27FC236}">
                <a16:creationId xmlns:a16="http://schemas.microsoft.com/office/drawing/2014/main" id="{120E2717-E279-4B8F-915B-27C83CD60E35}"/>
              </a:ext>
            </a:extLst>
          </p:cNvPr>
          <p:cNvSpPr txBox="1"/>
          <p:nvPr/>
        </p:nvSpPr>
        <p:spPr>
          <a:xfrm>
            <a:off x="9109738" y="3760094"/>
            <a:ext cx="231590"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50</a:t>
            </a:r>
            <a:endParaRPr lang="en-GB" sz="933" dirty="0" err="1">
              <a:solidFill>
                <a:srgbClr val="003366"/>
              </a:solidFill>
              <a:latin typeface="Arial" panose="020B0604020202020204"/>
            </a:endParaRPr>
          </a:p>
        </p:txBody>
      </p:sp>
      <p:sp>
        <p:nvSpPr>
          <p:cNvPr id="95" name="Line 169">
            <a:extLst>
              <a:ext uri="{FF2B5EF4-FFF2-40B4-BE49-F238E27FC236}">
                <a16:creationId xmlns:a16="http://schemas.microsoft.com/office/drawing/2014/main" id="{555753EF-741D-423C-AA06-0E0DADF25418}"/>
              </a:ext>
            </a:extLst>
          </p:cNvPr>
          <p:cNvSpPr>
            <a:spLocks noChangeShapeType="1"/>
          </p:cNvSpPr>
          <p:nvPr/>
        </p:nvSpPr>
        <p:spPr bwMode="auto">
          <a:xfrm flipV="1">
            <a:off x="9220267" y="3714715"/>
            <a:ext cx="0" cy="9482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96" name="TextBox 95">
            <a:extLst>
              <a:ext uri="{FF2B5EF4-FFF2-40B4-BE49-F238E27FC236}">
                <a16:creationId xmlns:a16="http://schemas.microsoft.com/office/drawing/2014/main" id="{FE5073E8-503A-4B1A-9C10-DDBE07C582A0}"/>
              </a:ext>
            </a:extLst>
          </p:cNvPr>
          <p:cNvSpPr txBox="1"/>
          <p:nvPr/>
        </p:nvSpPr>
        <p:spPr>
          <a:xfrm>
            <a:off x="8869374" y="3760094"/>
            <a:ext cx="231590"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40</a:t>
            </a:r>
            <a:endParaRPr lang="en-GB" sz="933" dirty="0" err="1">
              <a:solidFill>
                <a:srgbClr val="003366"/>
              </a:solidFill>
              <a:latin typeface="Arial" panose="020B0604020202020204"/>
            </a:endParaRPr>
          </a:p>
        </p:txBody>
      </p:sp>
      <p:sp>
        <p:nvSpPr>
          <p:cNvPr id="97" name="Line 169">
            <a:extLst>
              <a:ext uri="{FF2B5EF4-FFF2-40B4-BE49-F238E27FC236}">
                <a16:creationId xmlns:a16="http://schemas.microsoft.com/office/drawing/2014/main" id="{3E44546A-61F0-4159-A7DA-38462B36840B}"/>
              </a:ext>
            </a:extLst>
          </p:cNvPr>
          <p:cNvSpPr>
            <a:spLocks noChangeShapeType="1"/>
          </p:cNvSpPr>
          <p:nvPr/>
        </p:nvSpPr>
        <p:spPr bwMode="auto">
          <a:xfrm flipV="1">
            <a:off x="8979905" y="3714715"/>
            <a:ext cx="0" cy="9482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98" name="TextBox 97">
            <a:extLst>
              <a:ext uri="{FF2B5EF4-FFF2-40B4-BE49-F238E27FC236}">
                <a16:creationId xmlns:a16="http://schemas.microsoft.com/office/drawing/2014/main" id="{F15F32C6-0878-4340-AAFF-F245DF5370B3}"/>
              </a:ext>
            </a:extLst>
          </p:cNvPr>
          <p:cNvSpPr txBox="1"/>
          <p:nvPr/>
        </p:nvSpPr>
        <p:spPr>
          <a:xfrm>
            <a:off x="9366250" y="3760094"/>
            <a:ext cx="231590"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60</a:t>
            </a:r>
            <a:endParaRPr lang="en-GB" sz="933" dirty="0" err="1">
              <a:solidFill>
                <a:srgbClr val="003366"/>
              </a:solidFill>
              <a:latin typeface="Arial" panose="020B0604020202020204"/>
            </a:endParaRPr>
          </a:p>
        </p:txBody>
      </p:sp>
      <p:sp>
        <p:nvSpPr>
          <p:cNvPr id="99" name="Line 169">
            <a:extLst>
              <a:ext uri="{FF2B5EF4-FFF2-40B4-BE49-F238E27FC236}">
                <a16:creationId xmlns:a16="http://schemas.microsoft.com/office/drawing/2014/main" id="{C607F4E9-1B8D-4883-9DFD-DB42272E8A06}"/>
              </a:ext>
            </a:extLst>
          </p:cNvPr>
          <p:cNvSpPr>
            <a:spLocks noChangeShapeType="1"/>
          </p:cNvSpPr>
          <p:nvPr/>
        </p:nvSpPr>
        <p:spPr bwMode="auto">
          <a:xfrm flipV="1">
            <a:off x="9476780" y="3714715"/>
            <a:ext cx="0" cy="9482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00" name="TextBox 99">
            <a:extLst>
              <a:ext uri="{FF2B5EF4-FFF2-40B4-BE49-F238E27FC236}">
                <a16:creationId xmlns:a16="http://schemas.microsoft.com/office/drawing/2014/main" id="{719915D2-90B9-4BAD-B310-44A554DDE47B}"/>
              </a:ext>
            </a:extLst>
          </p:cNvPr>
          <p:cNvSpPr txBox="1"/>
          <p:nvPr/>
        </p:nvSpPr>
        <p:spPr>
          <a:xfrm>
            <a:off x="9607674" y="3760094"/>
            <a:ext cx="231590"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70</a:t>
            </a:r>
            <a:endParaRPr lang="en-GB" sz="933" dirty="0" err="1">
              <a:solidFill>
                <a:srgbClr val="003366"/>
              </a:solidFill>
              <a:latin typeface="Arial" panose="020B0604020202020204"/>
            </a:endParaRPr>
          </a:p>
        </p:txBody>
      </p:sp>
      <p:sp>
        <p:nvSpPr>
          <p:cNvPr id="101" name="Line 169">
            <a:extLst>
              <a:ext uri="{FF2B5EF4-FFF2-40B4-BE49-F238E27FC236}">
                <a16:creationId xmlns:a16="http://schemas.microsoft.com/office/drawing/2014/main" id="{B4D666A6-80FA-4FD6-B310-C7731110F037}"/>
              </a:ext>
            </a:extLst>
          </p:cNvPr>
          <p:cNvSpPr>
            <a:spLocks noChangeShapeType="1"/>
          </p:cNvSpPr>
          <p:nvPr/>
        </p:nvSpPr>
        <p:spPr bwMode="auto">
          <a:xfrm flipV="1">
            <a:off x="9718205" y="3714715"/>
            <a:ext cx="0" cy="9482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02" name="TextBox 101">
            <a:extLst>
              <a:ext uri="{FF2B5EF4-FFF2-40B4-BE49-F238E27FC236}">
                <a16:creationId xmlns:a16="http://schemas.microsoft.com/office/drawing/2014/main" id="{3E3F8AF2-CF30-49E1-BE7A-68107AB02397}"/>
              </a:ext>
            </a:extLst>
          </p:cNvPr>
          <p:cNvSpPr txBox="1"/>
          <p:nvPr/>
        </p:nvSpPr>
        <p:spPr>
          <a:xfrm>
            <a:off x="9854129" y="3760094"/>
            <a:ext cx="231590"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80</a:t>
            </a:r>
            <a:endParaRPr lang="en-GB" sz="933" dirty="0" err="1">
              <a:solidFill>
                <a:srgbClr val="003366"/>
              </a:solidFill>
              <a:latin typeface="Arial" panose="020B0604020202020204"/>
            </a:endParaRPr>
          </a:p>
        </p:txBody>
      </p:sp>
      <p:sp>
        <p:nvSpPr>
          <p:cNvPr id="103" name="Line 169">
            <a:extLst>
              <a:ext uri="{FF2B5EF4-FFF2-40B4-BE49-F238E27FC236}">
                <a16:creationId xmlns:a16="http://schemas.microsoft.com/office/drawing/2014/main" id="{0F4492BA-9835-4200-8C1B-7B21EDBB213E}"/>
              </a:ext>
            </a:extLst>
          </p:cNvPr>
          <p:cNvSpPr>
            <a:spLocks noChangeShapeType="1"/>
          </p:cNvSpPr>
          <p:nvPr/>
        </p:nvSpPr>
        <p:spPr bwMode="auto">
          <a:xfrm flipV="1">
            <a:off x="9964660" y="3714715"/>
            <a:ext cx="0" cy="9482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04" name="TextBox 103">
            <a:extLst>
              <a:ext uri="{FF2B5EF4-FFF2-40B4-BE49-F238E27FC236}">
                <a16:creationId xmlns:a16="http://schemas.microsoft.com/office/drawing/2014/main" id="{31BE7199-C44B-4253-A855-893FF74FC18C}"/>
              </a:ext>
            </a:extLst>
          </p:cNvPr>
          <p:cNvSpPr txBox="1"/>
          <p:nvPr/>
        </p:nvSpPr>
        <p:spPr>
          <a:xfrm>
            <a:off x="10095557" y="3760094"/>
            <a:ext cx="231590"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90</a:t>
            </a:r>
            <a:endParaRPr lang="en-GB" sz="933" dirty="0" err="1">
              <a:solidFill>
                <a:srgbClr val="003366"/>
              </a:solidFill>
              <a:latin typeface="Arial" panose="020B0604020202020204"/>
            </a:endParaRPr>
          </a:p>
        </p:txBody>
      </p:sp>
      <p:sp>
        <p:nvSpPr>
          <p:cNvPr id="105" name="Line 169">
            <a:extLst>
              <a:ext uri="{FF2B5EF4-FFF2-40B4-BE49-F238E27FC236}">
                <a16:creationId xmlns:a16="http://schemas.microsoft.com/office/drawing/2014/main" id="{0712A901-623D-472F-A1F2-848B8D0A158F}"/>
              </a:ext>
            </a:extLst>
          </p:cNvPr>
          <p:cNvSpPr>
            <a:spLocks noChangeShapeType="1"/>
          </p:cNvSpPr>
          <p:nvPr/>
        </p:nvSpPr>
        <p:spPr bwMode="auto">
          <a:xfrm flipV="1">
            <a:off x="10206085" y="3714715"/>
            <a:ext cx="0" cy="9482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06" name="TextBox 105">
            <a:extLst>
              <a:ext uri="{FF2B5EF4-FFF2-40B4-BE49-F238E27FC236}">
                <a16:creationId xmlns:a16="http://schemas.microsoft.com/office/drawing/2014/main" id="{5CD4A00C-8DCD-4FA3-A1B0-72E0FB38599C}"/>
              </a:ext>
            </a:extLst>
          </p:cNvPr>
          <p:cNvSpPr txBox="1"/>
          <p:nvPr/>
        </p:nvSpPr>
        <p:spPr>
          <a:xfrm>
            <a:off x="10553582" y="3760094"/>
            <a:ext cx="298916"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110</a:t>
            </a:r>
            <a:endParaRPr lang="en-GB" sz="933" dirty="0" err="1">
              <a:solidFill>
                <a:srgbClr val="003366"/>
              </a:solidFill>
              <a:latin typeface="Arial" panose="020B0604020202020204"/>
            </a:endParaRPr>
          </a:p>
        </p:txBody>
      </p:sp>
      <p:sp>
        <p:nvSpPr>
          <p:cNvPr id="107" name="Line 174">
            <a:extLst>
              <a:ext uri="{FF2B5EF4-FFF2-40B4-BE49-F238E27FC236}">
                <a16:creationId xmlns:a16="http://schemas.microsoft.com/office/drawing/2014/main" id="{853DC268-E880-49D7-B1A4-1A56FC14177B}"/>
              </a:ext>
            </a:extLst>
          </p:cNvPr>
          <p:cNvSpPr>
            <a:spLocks noChangeShapeType="1"/>
          </p:cNvSpPr>
          <p:nvPr/>
        </p:nvSpPr>
        <p:spPr bwMode="auto">
          <a:xfrm flipV="1">
            <a:off x="10705127" y="3714715"/>
            <a:ext cx="0" cy="9482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08" name="TextBox 107">
            <a:extLst>
              <a:ext uri="{FF2B5EF4-FFF2-40B4-BE49-F238E27FC236}">
                <a16:creationId xmlns:a16="http://schemas.microsoft.com/office/drawing/2014/main" id="{029DCE2E-C06E-49C4-B71D-49CD08A379C4}"/>
              </a:ext>
            </a:extLst>
          </p:cNvPr>
          <p:cNvSpPr txBox="1"/>
          <p:nvPr/>
        </p:nvSpPr>
        <p:spPr>
          <a:xfrm>
            <a:off x="10798010" y="3760094"/>
            <a:ext cx="298916"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120</a:t>
            </a:r>
            <a:endParaRPr lang="en-GB" sz="933" dirty="0" err="1">
              <a:solidFill>
                <a:srgbClr val="003366"/>
              </a:solidFill>
              <a:latin typeface="Arial" panose="020B0604020202020204"/>
            </a:endParaRPr>
          </a:p>
        </p:txBody>
      </p:sp>
      <p:sp>
        <p:nvSpPr>
          <p:cNvPr id="109" name="Line 174">
            <a:extLst>
              <a:ext uri="{FF2B5EF4-FFF2-40B4-BE49-F238E27FC236}">
                <a16:creationId xmlns:a16="http://schemas.microsoft.com/office/drawing/2014/main" id="{508E0350-9FEF-40E0-9CE1-4DFA6026BB00}"/>
              </a:ext>
            </a:extLst>
          </p:cNvPr>
          <p:cNvSpPr>
            <a:spLocks noChangeShapeType="1"/>
          </p:cNvSpPr>
          <p:nvPr/>
        </p:nvSpPr>
        <p:spPr bwMode="auto">
          <a:xfrm flipV="1">
            <a:off x="10949552" y="3714715"/>
            <a:ext cx="0" cy="9482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10" name="TextBox 109">
            <a:extLst>
              <a:ext uri="{FF2B5EF4-FFF2-40B4-BE49-F238E27FC236}">
                <a16:creationId xmlns:a16="http://schemas.microsoft.com/office/drawing/2014/main" id="{E3F9AB1E-C73D-44F5-AC10-18E0242330E2}"/>
              </a:ext>
            </a:extLst>
          </p:cNvPr>
          <p:cNvSpPr txBox="1"/>
          <p:nvPr/>
        </p:nvSpPr>
        <p:spPr>
          <a:xfrm>
            <a:off x="7999914" y="3904286"/>
            <a:ext cx="2949607" cy="240503"/>
          </a:xfrm>
          <a:prstGeom prst="rect">
            <a:avLst/>
          </a:prstGeom>
          <a:noFill/>
        </p:spPr>
        <p:txBody>
          <a:bodyPr wrap="square" lIns="48000" tIns="48000" rIns="48000" bIns="48000" rtlCol="0">
            <a:spAutoFit/>
          </a:bodyPr>
          <a:lstStyle/>
          <a:p>
            <a:pPr algn="ctr" defTabSz="609585">
              <a:defRPr/>
            </a:pPr>
            <a:r>
              <a:rPr lang="en-US" sz="933" b="1" dirty="0">
                <a:solidFill>
                  <a:srgbClr val="003366"/>
                </a:solidFill>
                <a:latin typeface="Arial" panose="020B0604020202020204"/>
              </a:rPr>
              <a:t>Months from diagnosis</a:t>
            </a:r>
            <a:endParaRPr lang="en-GB" sz="933" b="1" dirty="0" err="1">
              <a:solidFill>
                <a:srgbClr val="003366"/>
              </a:solidFill>
              <a:latin typeface="Arial" panose="020B0604020202020204"/>
            </a:endParaRPr>
          </a:p>
        </p:txBody>
      </p:sp>
      <p:grpSp>
        <p:nvGrpSpPr>
          <p:cNvPr id="155" name="Group 154">
            <a:extLst>
              <a:ext uri="{FF2B5EF4-FFF2-40B4-BE49-F238E27FC236}">
                <a16:creationId xmlns:a16="http://schemas.microsoft.com/office/drawing/2014/main" id="{9DEEDFC2-B228-4D0C-B651-5FD018E4136A}"/>
              </a:ext>
            </a:extLst>
          </p:cNvPr>
          <p:cNvGrpSpPr/>
          <p:nvPr/>
        </p:nvGrpSpPr>
        <p:grpSpPr>
          <a:xfrm>
            <a:off x="9811646" y="2177076"/>
            <a:ext cx="1445148" cy="671198"/>
            <a:chOff x="6415119" y="1190960"/>
            <a:chExt cx="684193" cy="426605"/>
          </a:xfrm>
        </p:grpSpPr>
        <p:sp>
          <p:nvSpPr>
            <p:cNvPr id="156" name="TextBox 155">
              <a:extLst>
                <a:ext uri="{FF2B5EF4-FFF2-40B4-BE49-F238E27FC236}">
                  <a16:creationId xmlns:a16="http://schemas.microsoft.com/office/drawing/2014/main" id="{EB94B3AF-5038-4AEB-BF88-08B8D441457A}"/>
                </a:ext>
              </a:extLst>
            </p:cNvPr>
            <p:cNvSpPr txBox="1"/>
            <p:nvPr/>
          </p:nvSpPr>
          <p:spPr>
            <a:xfrm>
              <a:off x="6541365" y="1190960"/>
              <a:ext cx="557947" cy="426605"/>
            </a:xfrm>
            <a:prstGeom prst="rect">
              <a:avLst/>
            </a:prstGeom>
            <a:noFill/>
          </p:spPr>
          <p:txBody>
            <a:bodyPr wrap="square" lIns="48000" tIns="48000" rIns="48000" bIns="48000" rtlCol="0">
              <a:spAutoFit/>
            </a:bodyPr>
            <a:lstStyle/>
            <a:p>
              <a:pPr defTabSz="609585">
                <a:defRPr/>
              </a:pPr>
              <a:r>
                <a:rPr lang="en-US" sz="933" dirty="0">
                  <a:solidFill>
                    <a:srgbClr val="003366"/>
                  </a:solidFill>
                  <a:latin typeface="Arial" panose="020B0604020202020204"/>
                </a:rPr>
                <a:t>Pirfenidone</a:t>
              </a:r>
            </a:p>
            <a:p>
              <a:pPr defTabSz="609585">
                <a:defRPr/>
              </a:pPr>
              <a:r>
                <a:rPr lang="en-US" sz="933" dirty="0">
                  <a:solidFill>
                    <a:srgbClr val="003366"/>
                  </a:solidFill>
                  <a:latin typeface="Arial" panose="020B0604020202020204"/>
                </a:rPr>
                <a:t>Switch</a:t>
              </a:r>
            </a:p>
            <a:p>
              <a:pPr defTabSz="609585">
                <a:defRPr/>
              </a:pPr>
              <a:r>
                <a:rPr lang="en-US" sz="933" dirty="0" err="1">
                  <a:solidFill>
                    <a:srgbClr val="003366"/>
                  </a:solidFill>
                  <a:latin typeface="Arial" panose="020B0604020202020204"/>
                </a:rPr>
                <a:t>Nintedanib</a:t>
              </a:r>
              <a:endParaRPr lang="en-US" sz="933" dirty="0">
                <a:solidFill>
                  <a:srgbClr val="003366"/>
                </a:solidFill>
                <a:latin typeface="Arial" panose="020B0604020202020204"/>
              </a:endParaRPr>
            </a:p>
            <a:p>
              <a:pPr defTabSz="609585">
                <a:defRPr/>
              </a:pPr>
              <a:r>
                <a:rPr lang="en-US" sz="933" dirty="0">
                  <a:solidFill>
                    <a:srgbClr val="003366"/>
                  </a:solidFill>
                  <a:latin typeface="Arial" panose="020B0604020202020204"/>
                </a:rPr>
                <a:t>Other treatment</a:t>
              </a:r>
              <a:endParaRPr lang="en-GB" sz="933" dirty="0" err="1">
                <a:solidFill>
                  <a:srgbClr val="003366"/>
                </a:solidFill>
                <a:latin typeface="Arial" panose="020B0604020202020204"/>
              </a:endParaRPr>
            </a:p>
          </p:txBody>
        </p:sp>
        <p:grpSp>
          <p:nvGrpSpPr>
            <p:cNvPr id="157" name="Group 156">
              <a:extLst>
                <a:ext uri="{FF2B5EF4-FFF2-40B4-BE49-F238E27FC236}">
                  <a16:creationId xmlns:a16="http://schemas.microsoft.com/office/drawing/2014/main" id="{10DAF7C4-143F-41C1-8A5F-E7CDF75ED09F}"/>
                </a:ext>
              </a:extLst>
            </p:cNvPr>
            <p:cNvGrpSpPr/>
            <p:nvPr/>
          </p:nvGrpSpPr>
          <p:grpSpPr>
            <a:xfrm>
              <a:off x="6415119" y="1264774"/>
              <a:ext cx="113797" cy="267094"/>
              <a:chOff x="6415119" y="1264774"/>
              <a:chExt cx="113797" cy="267094"/>
            </a:xfrm>
          </p:grpSpPr>
          <p:cxnSp>
            <p:nvCxnSpPr>
              <p:cNvPr id="158" name="Straight Connector 157">
                <a:extLst>
                  <a:ext uri="{FF2B5EF4-FFF2-40B4-BE49-F238E27FC236}">
                    <a16:creationId xmlns:a16="http://schemas.microsoft.com/office/drawing/2014/main" id="{723B9FC4-00D4-4717-9D9C-758BA6E64854}"/>
                  </a:ext>
                </a:extLst>
              </p:cNvPr>
              <p:cNvCxnSpPr/>
              <p:nvPr/>
            </p:nvCxnSpPr>
            <p:spPr>
              <a:xfrm>
                <a:off x="6415119" y="1264774"/>
                <a:ext cx="1137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1D6575DE-C15E-4473-968C-90FB1C25477B}"/>
                  </a:ext>
                </a:extLst>
              </p:cNvPr>
              <p:cNvCxnSpPr/>
              <p:nvPr/>
            </p:nvCxnSpPr>
            <p:spPr>
              <a:xfrm>
                <a:off x="6415119" y="1353805"/>
                <a:ext cx="11379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128C46E1-6CBA-42F4-89D9-8C13DF827EE0}"/>
                  </a:ext>
                </a:extLst>
              </p:cNvPr>
              <p:cNvCxnSpPr/>
              <p:nvPr/>
            </p:nvCxnSpPr>
            <p:spPr>
              <a:xfrm>
                <a:off x="6415119" y="1442837"/>
                <a:ext cx="113797"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08CD4CC-0240-4687-B77F-E6A127A38147}"/>
                  </a:ext>
                </a:extLst>
              </p:cNvPr>
              <p:cNvCxnSpPr/>
              <p:nvPr/>
            </p:nvCxnSpPr>
            <p:spPr>
              <a:xfrm>
                <a:off x="6415119" y="1531868"/>
                <a:ext cx="11379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grpSp>
      <p:grpSp>
        <p:nvGrpSpPr>
          <p:cNvPr id="66" name="Group 11">
            <a:extLst>
              <a:ext uri="{FF2B5EF4-FFF2-40B4-BE49-F238E27FC236}">
                <a16:creationId xmlns:a16="http://schemas.microsoft.com/office/drawing/2014/main" id="{25BBB4B0-47DE-4FFD-AD09-831AFDB9622F}"/>
              </a:ext>
            </a:extLst>
          </p:cNvPr>
          <p:cNvGrpSpPr>
            <a:grpSpLocks noChangeAspect="1"/>
          </p:cNvGrpSpPr>
          <p:nvPr/>
        </p:nvGrpSpPr>
        <p:grpSpPr bwMode="auto">
          <a:xfrm>
            <a:off x="8010861" y="4298392"/>
            <a:ext cx="2947923" cy="1389075"/>
            <a:chOff x="4637" y="816"/>
            <a:chExt cx="890" cy="563"/>
          </a:xfrm>
        </p:grpSpPr>
        <p:sp>
          <p:nvSpPr>
            <p:cNvPr id="67" name="Freeform 12">
              <a:extLst>
                <a:ext uri="{FF2B5EF4-FFF2-40B4-BE49-F238E27FC236}">
                  <a16:creationId xmlns:a16="http://schemas.microsoft.com/office/drawing/2014/main" id="{A361D123-0A60-4C4F-9F48-87281B00281C}"/>
                </a:ext>
              </a:extLst>
            </p:cNvPr>
            <p:cNvSpPr>
              <a:spLocks/>
            </p:cNvSpPr>
            <p:nvPr/>
          </p:nvSpPr>
          <p:spPr bwMode="auto">
            <a:xfrm>
              <a:off x="4640" y="816"/>
              <a:ext cx="887" cy="530"/>
            </a:xfrm>
            <a:custGeom>
              <a:avLst/>
              <a:gdLst>
                <a:gd name="T0" fmla="*/ 19 w 887"/>
                <a:gd name="T1" fmla="*/ 0 h 530"/>
                <a:gd name="T2" fmla="*/ 28 w 887"/>
                <a:gd name="T3" fmla="*/ 9 h 530"/>
                <a:gd name="T4" fmla="*/ 33 w 887"/>
                <a:gd name="T5" fmla="*/ 21 h 530"/>
                <a:gd name="T6" fmla="*/ 35 w 887"/>
                <a:gd name="T7" fmla="*/ 31 h 530"/>
                <a:gd name="T8" fmla="*/ 49 w 887"/>
                <a:gd name="T9" fmla="*/ 38 h 530"/>
                <a:gd name="T10" fmla="*/ 49 w 887"/>
                <a:gd name="T11" fmla="*/ 43 h 530"/>
                <a:gd name="T12" fmla="*/ 59 w 887"/>
                <a:gd name="T13" fmla="*/ 52 h 530"/>
                <a:gd name="T14" fmla="*/ 61 w 887"/>
                <a:gd name="T15" fmla="*/ 59 h 530"/>
                <a:gd name="T16" fmla="*/ 63 w 887"/>
                <a:gd name="T17" fmla="*/ 66 h 530"/>
                <a:gd name="T18" fmla="*/ 68 w 887"/>
                <a:gd name="T19" fmla="*/ 71 h 530"/>
                <a:gd name="T20" fmla="*/ 75 w 887"/>
                <a:gd name="T21" fmla="*/ 78 h 530"/>
                <a:gd name="T22" fmla="*/ 78 w 887"/>
                <a:gd name="T23" fmla="*/ 85 h 530"/>
                <a:gd name="T24" fmla="*/ 82 w 887"/>
                <a:gd name="T25" fmla="*/ 88 h 530"/>
                <a:gd name="T26" fmla="*/ 85 w 887"/>
                <a:gd name="T27" fmla="*/ 92 h 530"/>
                <a:gd name="T28" fmla="*/ 87 w 887"/>
                <a:gd name="T29" fmla="*/ 114 h 530"/>
                <a:gd name="T30" fmla="*/ 104 w 887"/>
                <a:gd name="T31" fmla="*/ 121 h 530"/>
                <a:gd name="T32" fmla="*/ 111 w 887"/>
                <a:gd name="T33" fmla="*/ 135 h 530"/>
                <a:gd name="T34" fmla="*/ 118 w 887"/>
                <a:gd name="T35" fmla="*/ 140 h 530"/>
                <a:gd name="T36" fmla="*/ 120 w 887"/>
                <a:gd name="T37" fmla="*/ 149 h 530"/>
                <a:gd name="T38" fmla="*/ 139 w 887"/>
                <a:gd name="T39" fmla="*/ 163 h 530"/>
                <a:gd name="T40" fmla="*/ 141 w 887"/>
                <a:gd name="T41" fmla="*/ 177 h 530"/>
                <a:gd name="T42" fmla="*/ 144 w 887"/>
                <a:gd name="T43" fmla="*/ 185 h 530"/>
                <a:gd name="T44" fmla="*/ 151 w 887"/>
                <a:gd name="T45" fmla="*/ 187 h 530"/>
                <a:gd name="T46" fmla="*/ 153 w 887"/>
                <a:gd name="T47" fmla="*/ 192 h 530"/>
                <a:gd name="T48" fmla="*/ 155 w 887"/>
                <a:gd name="T49" fmla="*/ 199 h 530"/>
                <a:gd name="T50" fmla="*/ 160 w 887"/>
                <a:gd name="T51" fmla="*/ 201 h 530"/>
                <a:gd name="T52" fmla="*/ 179 w 887"/>
                <a:gd name="T53" fmla="*/ 208 h 530"/>
                <a:gd name="T54" fmla="*/ 200 w 887"/>
                <a:gd name="T55" fmla="*/ 218 h 530"/>
                <a:gd name="T56" fmla="*/ 203 w 887"/>
                <a:gd name="T57" fmla="*/ 230 h 530"/>
                <a:gd name="T58" fmla="*/ 205 w 887"/>
                <a:gd name="T59" fmla="*/ 249 h 530"/>
                <a:gd name="T60" fmla="*/ 207 w 887"/>
                <a:gd name="T61" fmla="*/ 258 h 530"/>
                <a:gd name="T62" fmla="*/ 210 w 887"/>
                <a:gd name="T63" fmla="*/ 265 h 530"/>
                <a:gd name="T64" fmla="*/ 224 w 887"/>
                <a:gd name="T65" fmla="*/ 279 h 530"/>
                <a:gd name="T66" fmla="*/ 236 w 887"/>
                <a:gd name="T67" fmla="*/ 289 h 530"/>
                <a:gd name="T68" fmla="*/ 238 w 887"/>
                <a:gd name="T69" fmla="*/ 298 h 530"/>
                <a:gd name="T70" fmla="*/ 257 w 887"/>
                <a:gd name="T71" fmla="*/ 310 h 530"/>
                <a:gd name="T72" fmla="*/ 271 w 887"/>
                <a:gd name="T73" fmla="*/ 322 h 530"/>
                <a:gd name="T74" fmla="*/ 280 w 887"/>
                <a:gd name="T75" fmla="*/ 334 h 530"/>
                <a:gd name="T76" fmla="*/ 365 w 887"/>
                <a:gd name="T77" fmla="*/ 348 h 530"/>
                <a:gd name="T78" fmla="*/ 375 w 887"/>
                <a:gd name="T79" fmla="*/ 362 h 530"/>
                <a:gd name="T80" fmla="*/ 453 w 887"/>
                <a:gd name="T81" fmla="*/ 379 h 530"/>
                <a:gd name="T82" fmla="*/ 460 w 887"/>
                <a:gd name="T83" fmla="*/ 391 h 530"/>
                <a:gd name="T84" fmla="*/ 528 w 887"/>
                <a:gd name="T85" fmla="*/ 412 h 530"/>
                <a:gd name="T86" fmla="*/ 533 w 887"/>
                <a:gd name="T87" fmla="*/ 431 h 530"/>
                <a:gd name="T88" fmla="*/ 566 w 887"/>
                <a:gd name="T89" fmla="*/ 445 h 530"/>
                <a:gd name="T90" fmla="*/ 885 w 887"/>
                <a:gd name="T91" fmla="*/ 471 h 530"/>
                <a:gd name="T92" fmla="*/ 887 w 887"/>
                <a:gd name="T93" fmla="*/ 53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7" h="530">
                  <a:moveTo>
                    <a:pt x="0" y="0"/>
                  </a:moveTo>
                  <a:lnTo>
                    <a:pt x="19" y="0"/>
                  </a:lnTo>
                  <a:lnTo>
                    <a:pt x="19" y="9"/>
                  </a:lnTo>
                  <a:lnTo>
                    <a:pt x="28" y="9"/>
                  </a:lnTo>
                  <a:lnTo>
                    <a:pt x="28" y="21"/>
                  </a:lnTo>
                  <a:lnTo>
                    <a:pt x="33" y="21"/>
                  </a:lnTo>
                  <a:lnTo>
                    <a:pt x="33" y="31"/>
                  </a:lnTo>
                  <a:lnTo>
                    <a:pt x="35" y="31"/>
                  </a:lnTo>
                  <a:lnTo>
                    <a:pt x="35" y="38"/>
                  </a:lnTo>
                  <a:lnTo>
                    <a:pt x="49" y="38"/>
                  </a:lnTo>
                  <a:lnTo>
                    <a:pt x="49" y="43"/>
                  </a:lnTo>
                  <a:lnTo>
                    <a:pt x="49" y="43"/>
                  </a:lnTo>
                  <a:lnTo>
                    <a:pt x="49" y="52"/>
                  </a:lnTo>
                  <a:lnTo>
                    <a:pt x="59" y="52"/>
                  </a:lnTo>
                  <a:lnTo>
                    <a:pt x="59" y="59"/>
                  </a:lnTo>
                  <a:lnTo>
                    <a:pt x="61" y="59"/>
                  </a:lnTo>
                  <a:lnTo>
                    <a:pt x="61" y="66"/>
                  </a:lnTo>
                  <a:lnTo>
                    <a:pt x="63" y="66"/>
                  </a:lnTo>
                  <a:lnTo>
                    <a:pt x="63" y="71"/>
                  </a:lnTo>
                  <a:lnTo>
                    <a:pt x="68" y="71"/>
                  </a:lnTo>
                  <a:lnTo>
                    <a:pt x="68" y="78"/>
                  </a:lnTo>
                  <a:lnTo>
                    <a:pt x="75" y="78"/>
                  </a:lnTo>
                  <a:lnTo>
                    <a:pt x="75" y="85"/>
                  </a:lnTo>
                  <a:lnTo>
                    <a:pt x="78" y="85"/>
                  </a:lnTo>
                  <a:lnTo>
                    <a:pt x="78" y="88"/>
                  </a:lnTo>
                  <a:lnTo>
                    <a:pt x="82" y="88"/>
                  </a:lnTo>
                  <a:lnTo>
                    <a:pt x="82" y="92"/>
                  </a:lnTo>
                  <a:lnTo>
                    <a:pt x="85" y="92"/>
                  </a:lnTo>
                  <a:lnTo>
                    <a:pt x="85" y="114"/>
                  </a:lnTo>
                  <a:lnTo>
                    <a:pt x="87" y="114"/>
                  </a:lnTo>
                  <a:lnTo>
                    <a:pt x="87" y="121"/>
                  </a:lnTo>
                  <a:lnTo>
                    <a:pt x="104" y="121"/>
                  </a:lnTo>
                  <a:lnTo>
                    <a:pt x="104" y="135"/>
                  </a:lnTo>
                  <a:lnTo>
                    <a:pt x="111" y="135"/>
                  </a:lnTo>
                  <a:lnTo>
                    <a:pt x="111" y="140"/>
                  </a:lnTo>
                  <a:lnTo>
                    <a:pt x="118" y="140"/>
                  </a:lnTo>
                  <a:lnTo>
                    <a:pt x="118" y="149"/>
                  </a:lnTo>
                  <a:lnTo>
                    <a:pt x="120" y="149"/>
                  </a:lnTo>
                  <a:lnTo>
                    <a:pt x="120" y="163"/>
                  </a:lnTo>
                  <a:lnTo>
                    <a:pt x="139" y="163"/>
                  </a:lnTo>
                  <a:lnTo>
                    <a:pt x="139" y="177"/>
                  </a:lnTo>
                  <a:lnTo>
                    <a:pt x="141" y="177"/>
                  </a:lnTo>
                  <a:lnTo>
                    <a:pt x="141" y="185"/>
                  </a:lnTo>
                  <a:lnTo>
                    <a:pt x="144" y="185"/>
                  </a:lnTo>
                  <a:lnTo>
                    <a:pt x="144" y="187"/>
                  </a:lnTo>
                  <a:lnTo>
                    <a:pt x="151" y="187"/>
                  </a:lnTo>
                  <a:lnTo>
                    <a:pt x="151" y="192"/>
                  </a:lnTo>
                  <a:lnTo>
                    <a:pt x="153" y="192"/>
                  </a:lnTo>
                  <a:lnTo>
                    <a:pt x="153" y="199"/>
                  </a:lnTo>
                  <a:lnTo>
                    <a:pt x="155" y="199"/>
                  </a:lnTo>
                  <a:lnTo>
                    <a:pt x="155" y="201"/>
                  </a:lnTo>
                  <a:lnTo>
                    <a:pt x="160" y="201"/>
                  </a:lnTo>
                  <a:lnTo>
                    <a:pt x="160" y="208"/>
                  </a:lnTo>
                  <a:lnTo>
                    <a:pt x="179" y="208"/>
                  </a:lnTo>
                  <a:lnTo>
                    <a:pt x="179" y="218"/>
                  </a:lnTo>
                  <a:lnTo>
                    <a:pt x="200" y="218"/>
                  </a:lnTo>
                  <a:lnTo>
                    <a:pt x="200" y="230"/>
                  </a:lnTo>
                  <a:lnTo>
                    <a:pt x="203" y="230"/>
                  </a:lnTo>
                  <a:lnTo>
                    <a:pt x="203" y="249"/>
                  </a:lnTo>
                  <a:lnTo>
                    <a:pt x="205" y="249"/>
                  </a:lnTo>
                  <a:lnTo>
                    <a:pt x="205" y="258"/>
                  </a:lnTo>
                  <a:lnTo>
                    <a:pt x="207" y="258"/>
                  </a:lnTo>
                  <a:lnTo>
                    <a:pt x="207" y="265"/>
                  </a:lnTo>
                  <a:lnTo>
                    <a:pt x="210" y="265"/>
                  </a:lnTo>
                  <a:lnTo>
                    <a:pt x="210" y="279"/>
                  </a:lnTo>
                  <a:lnTo>
                    <a:pt x="224" y="279"/>
                  </a:lnTo>
                  <a:lnTo>
                    <a:pt x="224" y="289"/>
                  </a:lnTo>
                  <a:lnTo>
                    <a:pt x="236" y="289"/>
                  </a:lnTo>
                  <a:lnTo>
                    <a:pt x="236" y="298"/>
                  </a:lnTo>
                  <a:lnTo>
                    <a:pt x="238" y="298"/>
                  </a:lnTo>
                  <a:lnTo>
                    <a:pt x="238" y="310"/>
                  </a:lnTo>
                  <a:lnTo>
                    <a:pt x="257" y="310"/>
                  </a:lnTo>
                  <a:lnTo>
                    <a:pt x="257" y="322"/>
                  </a:lnTo>
                  <a:lnTo>
                    <a:pt x="271" y="322"/>
                  </a:lnTo>
                  <a:lnTo>
                    <a:pt x="271" y="334"/>
                  </a:lnTo>
                  <a:lnTo>
                    <a:pt x="280" y="334"/>
                  </a:lnTo>
                  <a:lnTo>
                    <a:pt x="280" y="348"/>
                  </a:lnTo>
                  <a:lnTo>
                    <a:pt x="365" y="348"/>
                  </a:lnTo>
                  <a:lnTo>
                    <a:pt x="365" y="362"/>
                  </a:lnTo>
                  <a:lnTo>
                    <a:pt x="375" y="362"/>
                  </a:lnTo>
                  <a:lnTo>
                    <a:pt x="375" y="379"/>
                  </a:lnTo>
                  <a:lnTo>
                    <a:pt x="453" y="379"/>
                  </a:lnTo>
                  <a:lnTo>
                    <a:pt x="453" y="391"/>
                  </a:lnTo>
                  <a:lnTo>
                    <a:pt x="460" y="391"/>
                  </a:lnTo>
                  <a:lnTo>
                    <a:pt x="460" y="412"/>
                  </a:lnTo>
                  <a:lnTo>
                    <a:pt x="528" y="412"/>
                  </a:lnTo>
                  <a:lnTo>
                    <a:pt x="528" y="431"/>
                  </a:lnTo>
                  <a:lnTo>
                    <a:pt x="533" y="431"/>
                  </a:lnTo>
                  <a:lnTo>
                    <a:pt x="533" y="445"/>
                  </a:lnTo>
                  <a:lnTo>
                    <a:pt x="566" y="445"/>
                  </a:lnTo>
                  <a:lnTo>
                    <a:pt x="566" y="471"/>
                  </a:lnTo>
                  <a:lnTo>
                    <a:pt x="885" y="471"/>
                  </a:lnTo>
                  <a:lnTo>
                    <a:pt x="885" y="530"/>
                  </a:lnTo>
                  <a:lnTo>
                    <a:pt x="887" y="530"/>
                  </a:ln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68" name="Freeform 13">
              <a:extLst>
                <a:ext uri="{FF2B5EF4-FFF2-40B4-BE49-F238E27FC236}">
                  <a16:creationId xmlns:a16="http://schemas.microsoft.com/office/drawing/2014/main" id="{706CE759-77C8-472B-98A0-85982F12682F}"/>
                </a:ext>
              </a:extLst>
            </p:cNvPr>
            <p:cNvSpPr>
              <a:spLocks/>
            </p:cNvSpPr>
            <p:nvPr/>
          </p:nvSpPr>
          <p:spPr bwMode="auto">
            <a:xfrm>
              <a:off x="4637" y="818"/>
              <a:ext cx="885" cy="533"/>
            </a:xfrm>
            <a:custGeom>
              <a:avLst/>
              <a:gdLst>
                <a:gd name="T0" fmla="*/ 810 w 885"/>
                <a:gd name="T1" fmla="*/ 521 h 533"/>
                <a:gd name="T2" fmla="*/ 734 w 885"/>
                <a:gd name="T3" fmla="*/ 507 h 533"/>
                <a:gd name="T4" fmla="*/ 687 w 885"/>
                <a:gd name="T5" fmla="*/ 502 h 533"/>
                <a:gd name="T6" fmla="*/ 633 w 885"/>
                <a:gd name="T7" fmla="*/ 488 h 533"/>
                <a:gd name="T8" fmla="*/ 626 w 885"/>
                <a:gd name="T9" fmla="*/ 479 h 533"/>
                <a:gd name="T10" fmla="*/ 623 w 885"/>
                <a:gd name="T11" fmla="*/ 467 h 533"/>
                <a:gd name="T12" fmla="*/ 534 w 885"/>
                <a:gd name="T13" fmla="*/ 462 h 533"/>
                <a:gd name="T14" fmla="*/ 527 w 885"/>
                <a:gd name="T15" fmla="*/ 450 h 533"/>
                <a:gd name="T16" fmla="*/ 482 w 885"/>
                <a:gd name="T17" fmla="*/ 438 h 533"/>
                <a:gd name="T18" fmla="*/ 442 w 885"/>
                <a:gd name="T19" fmla="*/ 426 h 533"/>
                <a:gd name="T20" fmla="*/ 430 w 885"/>
                <a:gd name="T21" fmla="*/ 419 h 533"/>
                <a:gd name="T22" fmla="*/ 427 w 885"/>
                <a:gd name="T23" fmla="*/ 410 h 533"/>
                <a:gd name="T24" fmla="*/ 418 w 885"/>
                <a:gd name="T25" fmla="*/ 405 h 533"/>
                <a:gd name="T26" fmla="*/ 335 w 885"/>
                <a:gd name="T27" fmla="*/ 396 h 533"/>
                <a:gd name="T28" fmla="*/ 326 w 885"/>
                <a:gd name="T29" fmla="*/ 389 h 533"/>
                <a:gd name="T30" fmla="*/ 321 w 885"/>
                <a:gd name="T31" fmla="*/ 377 h 533"/>
                <a:gd name="T32" fmla="*/ 300 w 885"/>
                <a:gd name="T33" fmla="*/ 372 h 533"/>
                <a:gd name="T34" fmla="*/ 286 w 885"/>
                <a:gd name="T35" fmla="*/ 360 h 533"/>
                <a:gd name="T36" fmla="*/ 276 w 885"/>
                <a:gd name="T37" fmla="*/ 360 h 533"/>
                <a:gd name="T38" fmla="*/ 274 w 885"/>
                <a:gd name="T39" fmla="*/ 348 h 533"/>
                <a:gd name="T40" fmla="*/ 262 w 885"/>
                <a:gd name="T41" fmla="*/ 344 h 533"/>
                <a:gd name="T42" fmla="*/ 260 w 885"/>
                <a:gd name="T43" fmla="*/ 327 h 533"/>
                <a:gd name="T44" fmla="*/ 232 w 885"/>
                <a:gd name="T45" fmla="*/ 322 h 533"/>
                <a:gd name="T46" fmla="*/ 227 w 885"/>
                <a:gd name="T47" fmla="*/ 315 h 533"/>
                <a:gd name="T48" fmla="*/ 217 w 885"/>
                <a:gd name="T49" fmla="*/ 306 h 533"/>
                <a:gd name="T50" fmla="*/ 201 w 885"/>
                <a:gd name="T51" fmla="*/ 296 h 533"/>
                <a:gd name="T52" fmla="*/ 180 w 885"/>
                <a:gd name="T53" fmla="*/ 292 h 533"/>
                <a:gd name="T54" fmla="*/ 170 w 885"/>
                <a:gd name="T55" fmla="*/ 277 h 533"/>
                <a:gd name="T56" fmla="*/ 161 w 885"/>
                <a:gd name="T57" fmla="*/ 277 h 533"/>
                <a:gd name="T58" fmla="*/ 158 w 885"/>
                <a:gd name="T59" fmla="*/ 273 h 533"/>
                <a:gd name="T60" fmla="*/ 154 w 885"/>
                <a:gd name="T61" fmla="*/ 270 h 533"/>
                <a:gd name="T62" fmla="*/ 147 w 885"/>
                <a:gd name="T63" fmla="*/ 263 h 533"/>
                <a:gd name="T64" fmla="*/ 140 w 885"/>
                <a:gd name="T65" fmla="*/ 261 h 533"/>
                <a:gd name="T66" fmla="*/ 137 w 885"/>
                <a:gd name="T67" fmla="*/ 247 h 533"/>
                <a:gd name="T68" fmla="*/ 128 w 885"/>
                <a:gd name="T69" fmla="*/ 242 h 533"/>
                <a:gd name="T70" fmla="*/ 125 w 885"/>
                <a:gd name="T71" fmla="*/ 232 h 533"/>
                <a:gd name="T72" fmla="*/ 114 w 885"/>
                <a:gd name="T73" fmla="*/ 225 h 533"/>
                <a:gd name="T74" fmla="*/ 111 w 885"/>
                <a:gd name="T75" fmla="*/ 216 h 533"/>
                <a:gd name="T76" fmla="*/ 107 w 885"/>
                <a:gd name="T77" fmla="*/ 213 h 533"/>
                <a:gd name="T78" fmla="*/ 104 w 885"/>
                <a:gd name="T79" fmla="*/ 204 h 533"/>
                <a:gd name="T80" fmla="*/ 97 w 885"/>
                <a:gd name="T81" fmla="*/ 199 h 533"/>
                <a:gd name="T82" fmla="*/ 92 w 885"/>
                <a:gd name="T83" fmla="*/ 187 h 533"/>
                <a:gd name="T84" fmla="*/ 90 w 885"/>
                <a:gd name="T85" fmla="*/ 183 h 533"/>
                <a:gd name="T86" fmla="*/ 88 w 885"/>
                <a:gd name="T87" fmla="*/ 175 h 533"/>
                <a:gd name="T88" fmla="*/ 83 w 885"/>
                <a:gd name="T89" fmla="*/ 168 h 533"/>
                <a:gd name="T90" fmla="*/ 81 w 885"/>
                <a:gd name="T91" fmla="*/ 157 h 533"/>
                <a:gd name="T92" fmla="*/ 76 w 885"/>
                <a:gd name="T93" fmla="*/ 149 h 533"/>
                <a:gd name="T94" fmla="*/ 71 w 885"/>
                <a:gd name="T95" fmla="*/ 142 h 533"/>
                <a:gd name="T96" fmla="*/ 66 w 885"/>
                <a:gd name="T97" fmla="*/ 140 h 533"/>
                <a:gd name="T98" fmla="*/ 64 w 885"/>
                <a:gd name="T99" fmla="*/ 130 h 533"/>
                <a:gd name="T100" fmla="*/ 57 w 885"/>
                <a:gd name="T101" fmla="*/ 126 h 533"/>
                <a:gd name="T102" fmla="*/ 55 w 885"/>
                <a:gd name="T103" fmla="*/ 119 h 533"/>
                <a:gd name="T104" fmla="*/ 48 w 885"/>
                <a:gd name="T105" fmla="*/ 109 h 533"/>
                <a:gd name="T106" fmla="*/ 48 w 885"/>
                <a:gd name="T107" fmla="*/ 97 h 533"/>
                <a:gd name="T108" fmla="*/ 38 w 885"/>
                <a:gd name="T109" fmla="*/ 93 h 533"/>
                <a:gd name="T110" fmla="*/ 33 w 885"/>
                <a:gd name="T111" fmla="*/ 81 h 533"/>
                <a:gd name="T112" fmla="*/ 31 w 885"/>
                <a:gd name="T113" fmla="*/ 78 h 533"/>
                <a:gd name="T114" fmla="*/ 29 w 885"/>
                <a:gd name="T115" fmla="*/ 71 h 533"/>
                <a:gd name="T116" fmla="*/ 22 w 885"/>
                <a:gd name="T117" fmla="*/ 55 h 533"/>
                <a:gd name="T118" fmla="*/ 19 w 885"/>
                <a:gd name="T119" fmla="*/ 33 h 533"/>
                <a:gd name="T120" fmla="*/ 10 w 885"/>
                <a:gd name="T121" fmla="*/ 22 h 533"/>
                <a:gd name="T122" fmla="*/ 7 w 885"/>
                <a:gd name="T123"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5" h="533">
                  <a:moveTo>
                    <a:pt x="885" y="533"/>
                  </a:moveTo>
                  <a:lnTo>
                    <a:pt x="885" y="521"/>
                  </a:lnTo>
                  <a:lnTo>
                    <a:pt x="810" y="521"/>
                  </a:lnTo>
                  <a:lnTo>
                    <a:pt x="810" y="516"/>
                  </a:lnTo>
                  <a:lnTo>
                    <a:pt x="734" y="516"/>
                  </a:lnTo>
                  <a:lnTo>
                    <a:pt x="734" y="507"/>
                  </a:lnTo>
                  <a:lnTo>
                    <a:pt x="692" y="507"/>
                  </a:lnTo>
                  <a:lnTo>
                    <a:pt x="692" y="502"/>
                  </a:lnTo>
                  <a:lnTo>
                    <a:pt x="687" y="502"/>
                  </a:lnTo>
                  <a:lnTo>
                    <a:pt x="687" y="495"/>
                  </a:lnTo>
                  <a:lnTo>
                    <a:pt x="633" y="495"/>
                  </a:lnTo>
                  <a:lnTo>
                    <a:pt x="633" y="488"/>
                  </a:lnTo>
                  <a:lnTo>
                    <a:pt x="628" y="488"/>
                  </a:lnTo>
                  <a:lnTo>
                    <a:pt x="628" y="479"/>
                  </a:lnTo>
                  <a:lnTo>
                    <a:pt x="626" y="479"/>
                  </a:lnTo>
                  <a:lnTo>
                    <a:pt x="626" y="474"/>
                  </a:lnTo>
                  <a:lnTo>
                    <a:pt x="623" y="474"/>
                  </a:lnTo>
                  <a:lnTo>
                    <a:pt x="623" y="467"/>
                  </a:lnTo>
                  <a:lnTo>
                    <a:pt x="543" y="467"/>
                  </a:lnTo>
                  <a:lnTo>
                    <a:pt x="543" y="462"/>
                  </a:lnTo>
                  <a:lnTo>
                    <a:pt x="534" y="462"/>
                  </a:lnTo>
                  <a:lnTo>
                    <a:pt x="534" y="457"/>
                  </a:lnTo>
                  <a:lnTo>
                    <a:pt x="527" y="457"/>
                  </a:lnTo>
                  <a:lnTo>
                    <a:pt x="527" y="450"/>
                  </a:lnTo>
                  <a:lnTo>
                    <a:pt x="505" y="450"/>
                  </a:lnTo>
                  <a:lnTo>
                    <a:pt x="505" y="438"/>
                  </a:lnTo>
                  <a:lnTo>
                    <a:pt x="482" y="438"/>
                  </a:lnTo>
                  <a:lnTo>
                    <a:pt x="482" y="434"/>
                  </a:lnTo>
                  <a:lnTo>
                    <a:pt x="442" y="434"/>
                  </a:lnTo>
                  <a:lnTo>
                    <a:pt x="442" y="426"/>
                  </a:lnTo>
                  <a:lnTo>
                    <a:pt x="432" y="426"/>
                  </a:lnTo>
                  <a:lnTo>
                    <a:pt x="432" y="419"/>
                  </a:lnTo>
                  <a:lnTo>
                    <a:pt x="430" y="419"/>
                  </a:lnTo>
                  <a:lnTo>
                    <a:pt x="430" y="412"/>
                  </a:lnTo>
                  <a:lnTo>
                    <a:pt x="427" y="412"/>
                  </a:lnTo>
                  <a:lnTo>
                    <a:pt x="427" y="410"/>
                  </a:lnTo>
                  <a:lnTo>
                    <a:pt x="425" y="410"/>
                  </a:lnTo>
                  <a:lnTo>
                    <a:pt x="425" y="405"/>
                  </a:lnTo>
                  <a:lnTo>
                    <a:pt x="418" y="405"/>
                  </a:lnTo>
                  <a:lnTo>
                    <a:pt x="418" y="398"/>
                  </a:lnTo>
                  <a:lnTo>
                    <a:pt x="335" y="398"/>
                  </a:lnTo>
                  <a:lnTo>
                    <a:pt x="335" y="396"/>
                  </a:lnTo>
                  <a:lnTo>
                    <a:pt x="333" y="396"/>
                  </a:lnTo>
                  <a:lnTo>
                    <a:pt x="333" y="389"/>
                  </a:lnTo>
                  <a:lnTo>
                    <a:pt x="326" y="389"/>
                  </a:lnTo>
                  <a:lnTo>
                    <a:pt x="326" y="381"/>
                  </a:lnTo>
                  <a:lnTo>
                    <a:pt x="321" y="381"/>
                  </a:lnTo>
                  <a:lnTo>
                    <a:pt x="321" y="377"/>
                  </a:lnTo>
                  <a:lnTo>
                    <a:pt x="314" y="377"/>
                  </a:lnTo>
                  <a:lnTo>
                    <a:pt x="314" y="372"/>
                  </a:lnTo>
                  <a:lnTo>
                    <a:pt x="300" y="372"/>
                  </a:lnTo>
                  <a:lnTo>
                    <a:pt x="300" y="367"/>
                  </a:lnTo>
                  <a:lnTo>
                    <a:pt x="286" y="367"/>
                  </a:lnTo>
                  <a:lnTo>
                    <a:pt x="286" y="360"/>
                  </a:lnTo>
                  <a:lnTo>
                    <a:pt x="279" y="360"/>
                  </a:lnTo>
                  <a:lnTo>
                    <a:pt x="279" y="360"/>
                  </a:lnTo>
                  <a:lnTo>
                    <a:pt x="276" y="360"/>
                  </a:lnTo>
                  <a:lnTo>
                    <a:pt x="276" y="358"/>
                  </a:lnTo>
                  <a:lnTo>
                    <a:pt x="274" y="358"/>
                  </a:lnTo>
                  <a:lnTo>
                    <a:pt x="274" y="348"/>
                  </a:lnTo>
                  <a:lnTo>
                    <a:pt x="269" y="348"/>
                  </a:lnTo>
                  <a:lnTo>
                    <a:pt x="269" y="344"/>
                  </a:lnTo>
                  <a:lnTo>
                    <a:pt x="262" y="344"/>
                  </a:lnTo>
                  <a:lnTo>
                    <a:pt x="262" y="334"/>
                  </a:lnTo>
                  <a:lnTo>
                    <a:pt x="260" y="334"/>
                  </a:lnTo>
                  <a:lnTo>
                    <a:pt x="260" y="327"/>
                  </a:lnTo>
                  <a:lnTo>
                    <a:pt x="246" y="327"/>
                  </a:lnTo>
                  <a:lnTo>
                    <a:pt x="246" y="322"/>
                  </a:lnTo>
                  <a:lnTo>
                    <a:pt x="232" y="322"/>
                  </a:lnTo>
                  <a:lnTo>
                    <a:pt x="232" y="320"/>
                  </a:lnTo>
                  <a:lnTo>
                    <a:pt x="227" y="320"/>
                  </a:lnTo>
                  <a:lnTo>
                    <a:pt x="227" y="315"/>
                  </a:lnTo>
                  <a:lnTo>
                    <a:pt x="224" y="315"/>
                  </a:lnTo>
                  <a:lnTo>
                    <a:pt x="224" y="306"/>
                  </a:lnTo>
                  <a:lnTo>
                    <a:pt x="217" y="306"/>
                  </a:lnTo>
                  <a:lnTo>
                    <a:pt x="217" y="303"/>
                  </a:lnTo>
                  <a:lnTo>
                    <a:pt x="201" y="303"/>
                  </a:lnTo>
                  <a:lnTo>
                    <a:pt x="201" y="296"/>
                  </a:lnTo>
                  <a:lnTo>
                    <a:pt x="184" y="296"/>
                  </a:lnTo>
                  <a:lnTo>
                    <a:pt x="184" y="292"/>
                  </a:lnTo>
                  <a:lnTo>
                    <a:pt x="180" y="292"/>
                  </a:lnTo>
                  <a:lnTo>
                    <a:pt x="180" y="284"/>
                  </a:lnTo>
                  <a:lnTo>
                    <a:pt x="170" y="284"/>
                  </a:lnTo>
                  <a:lnTo>
                    <a:pt x="170" y="277"/>
                  </a:lnTo>
                  <a:lnTo>
                    <a:pt x="163" y="277"/>
                  </a:lnTo>
                  <a:lnTo>
                    <a:pt x="163" y="277"/>
                  </a:lnTo>
                  <a:lnTo>
                    <a:pt x="161" y="277"/>
                  </a:lnTo>
                  <a:lnTo>
                    <a:pt x="161" y="275"/>
                  </a:lnTo>
                  <a:lnTo>
                    <a:pt x="158" y="275"/>
                  </a:lnTo>
                  <a:lnTo>
                    <a:pt x="158" y="273"/>
                  </a:lnTo>
                  <a:lnTo>
                    <a:pt x="156" y="273"/>
                  </a:lnTo>
                  <a:lnTo>
                    <a:pt x="156" y="270"/>
                  </a:lnTo>
                  <a:lnTo>
                    <a:pt x="154" y="270"/>
                  </a:lnTo>
                  <a:lnTo>
                    <a:pt x="154" y="268"/>
                  </a:lnTo>
                  <a:lnTo>
                    <a:pt x="147" y="268"/>
                  </a:lnTo>
                  <a:lnTo>
                    <a:pt x="147" y="263"/>
                  </a:lnTo>
                  <a:lnTo>
                    <a:pt x="142" y="263"/>
                  </a:lnTo>
                  <a:lnTo>
                    <a:pt x="142" y="261"/>
                  </a:lnTo>
                  <a:lnTo>
                    <a:pt x="140" y="261"/>
                  </a:lnTo>
                  <a:lnTo>
                    <a:pt x="140" y="249"/>
                  </a:lnTo>
                  <a:lnTo>
                    <a:pt x="137" y="249"/>
                  </a:lnTo>
                  <a:lnTo>
                    <a:pt x="137" y="247"/>
                  </a:lnTo>
                  <a:lnTo>
                    <a:pt x="132" y="247"/>
                  </a:lnTo>
                  <a:lnTo>
                    <a:pt x="132" y="242"/>
                  </a:lnTo>
                  <a:lnTo>
                    <a:pt x="128" y="242"/>
                  </a:lnTo>
                  <a:lnTo>
                    <a:pt x="128" y="237"/>
                  </a:lnTo>
                  <a:lnTo>
                    <a:pt x="125" y="237"/>
                  </a:lnTo>
                  <a:lnTo>
                    <a:pt x="125" y="232"/>
                  </a:lnTo>
                  <a:lnTo>
                    <a:pt x="123" y="232"/>
                  </a:lnTo>
                  <a:lnTo>
                    <a:pt x="123" y="225"/>
                  </a:lnTo>
                  <a:lnTo>
                    <a:pt x="114" y="225"/>
                  </a:lnTo>
                  <a:lnTo>
                    <a:pt x="114" y="220"/>
                  </a:lnTo>
                  <a:lnTo>
                    <a:pt x="111" y="220"/>
                  </a:lnTo>
                  <a:lnTo>
                    <a:pt x="111" y="216"/>
                  </a:lnTo>
                  <a:lnTo>
                    <a:pt x="109" y="216"/>
                  </a:lnTo>
                  <a:lnTo>
                    <a:pt x="109" y="213"/>
                  </a:lnTo>
                  <a:lnTo>
                    <a:pt x="107" y="213"/>
                  </a:lnTo>
                  <a:lnTo>
                    <a:pt x="107" y="209"/>
                  </a:lnTo>
                  <a:lnTo>
                    <a:pt x="104" y="209"/>
                  </a:lnTo>
                  <a:lnTo>
                    <a:pt x="104" y="204"/>
                  </a:lnTo>
                  <a:lnTo>
                    <a:pt x="102" y="204"/>
                  </a:lnTo>
                  <a:lnTo>
                    <a:pt x="102" y="199"/>
                  </a:lnTo>
                  <a:lnTo>
                    <a:pt x="97" y="199"/>
                  </a:lnTo>
                  <a:lnTo>
                    <a:pt x="97" y="192"/>
                  </a:lnTo>
                  <a:lnTo>
                    <a:pt x="92" y="192"/>
                  </a:lnTo>
                  <a:lnTo>
                    <a:pt x="92" y="187"/>
                  </a:lnTo>
                  <a:lnTo>
                    <a:pt x="92" y="187"/>
                  </a:lnTo>
                  <a:lnTo>
                    <a:pt x="92" y="183"/>
                  </a:lnTo>
                  <a:lnTo>
                    <a:pt x="90" y="183"/>
                  </a:lnTo>
                  <a:lnTo>
                    <a:pt x="90" y="178"/>
                  </a:lnTo>
                  <a:lnTo>
                    <a:pt x="88" y="178"/>
                  </a:lnTo>
                  <a:lnTo>
                    <a:pt x="88" y="175"/>
                  </a:lnTo>
                  <a:lnTo>
                    <a:pt x="85" y="175"/>
                  </a:lnTo>
                  <a:lnTo>
                    <a:pt x="85" y="168"/>
                  </a:lnTo>
                  <a:lnTo>
                    <a:pt x="83" y="168"/>
                  </a:lnTo>
                  <a:lnTo>
                    <a:pt x="83" y="166"/>
                  </a:lnTo>
                  <a:lnTo>
                    <a:pt x="81" y="166"/>
                  </a:lnTo>
                  <a:lnTo>
                    <a:pt x="81" y="157"/>
                  </a:lnTo>
                  <a:lnTo>
                    <a:pt x="81" y="157"/>
                  </a:lnTo>
                  <a:lnTo>
                    <a:pt x="81" y="149"/>
                  </a:lnTo>
                  <a:lnTo>
                    <a:pt x="76" y="149"/>
                  </a:lnTo>
                  <a:lnTo>
                    <a:pt x="76" y="147"/>
                  </a:lnTo>
                  <a:lnTo>
                    <a:pt x="71" y="147"/>
                  </a:lnTo>
                  <a:lnTo>
                    <a:pt x="71" y="142"/>
                  </a:lnTo>
                  <a:lnTo>
                    <a:pt x="69" y="142"/>
                  </a:lnTo>
                  <a:lnTo>
                    <a:pt x="69" y="140"/>
                  </a:lnTo>
                  <a:lnTo>
                    <a:pt x="66" y="140"/>
                  </a:lnTo>
                  <a:lnTo>
                    <a:pt x="66" y="133"/>
                  </a:lnTo>
                  <a:lnTo>
                    <a:pt x="64" y="133"/>
                  </a:lnTo>
                  <a:lnTo>
                    <a:pt x="64" y="130"/>
                  </a:lnTo>
                  <a:lnTo>
                    <a:pt x="59" y="130"/>
                  </a:lnTo>
                  <a:lnTo>
                    <a:pt x="59" y="126"/>
                  </a:lnTo>
                  <a:lnTo>
                    <a:pt x="57" y="126"/>
                  </a:lnTo>
                  <a:lnTo>
                    <a:pt x="57" y="121"/>
                  </a:lnTo>
                  <a:lnTo>
                    <a:pt x="55" y="121"/>
                  </a:lnTo>
                  <a:lnTo>
                    <a:pt x="55" y="119"/>
                  </a:lnTo>
                  <a:lnTo>
                    <a:pt x="52" y="119"/>
                  </a:lnTo>
                  <a:lnTo>
                    <a:pt x="52" y="109"/>
                  </a:lnTo>
                  <a:lnTo>
                    <a:pt x="48" y="109"/>
                  </a:lnTo>
                  <a:lnTo>
                    <a:pt x="48" y="104"/>
                  </a:lnTo>
                  <a:lnTo>
                    <a:pt x="48" y="104"/>
                  </a:lnTo>
                  <a:lnTo>
                    <a:pt x="48" y="97"/>
                  </a:lnTo>
                  <a:lnTo>
                    <a:pt x="43" y="97"/>
                  </a:lnTo>
                  <a:lnTo>
                    <a:pt x="43" y="93"/>
                  </a:lnTo>
                  <a:lnTo>
                    <a:pt x="38" y="93"/>
                  </a:lnTo>
                  <a:lnTo>
                    <a:pt x="38" y="86"/>
                  </a:lnTo>
                  <a:lnTo>
                    <a:pt x="33" y="86"/>
                  </a:lnTo>
                  <a:lnTo>
                    <a:pt x="33" y="81"/>
                  </a:lnTo>
                  <a:lnTo>
                    <a:pt x="33" y="81"/>
                  </a:lnTo>
                  <a:lnTo>
                    <a:pt x="33" y="78"/>
                  </a:lnTo>
                  <a:lnTo>
                    <a:pt x="31" y="78"/>
                  </a:lnTo>
                  <a:lnTo>
                    <a:pt x="31" y="74"/>
                  </a:lnTo>
                  <a:lnTo>
                    <a:pt x="29" y="74"/>
                  </a:lnTo>
                  <a:lnTo>
                    <a:pt x="29" y="71"/>
                  </a:lnTo>
                  <a:lnTo>
                    <a:pt x="26" y="71"/>
                  </a:lnTo>
                  <a:lnTo>
                    <a:pt x="26" y="55"/>
                  </a:lnTo>
                  <a:lnTo>
                    <a:pt x="22" y="55"/>
                  </a:lnTo>
                  <a:lnTo>
                    <a:pt x="22" y="43"/>
                  </a:lnTo>
                  <a:lnTo>
                    <a:pt x="19" y="43"/>
                  </a:lnTo>
                  <a:lnTo>
                    <a:pt x="19" y="33"/>
                  </a:lnTo>
                  <a:lnTo>
                    <a:pt x="14" y="33"/>
                  </a:lnTo>
                  <a:lnTo>
                    <a:pt x="14" y="22"/>
                  </a:lnTo>
                  <a:lnTo>
                    <a:pt x="10" y="22"/>
                  </a:lnTo>
                  <a:lnTo>
                    <a:pt x="10" y="14"/>
                  </a:lnTo>
                  <a:lnTo>
                    <a:pt x="7" y="14"/>
                  </a:lnTo>
                  <a:lnTo>
                    <a:pt x="7" y="0"/>
                  </a:lnTo>
                  <a:lnTo>
                    <a:pt x="0" y="0"/>
                  </a:lnTo>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69" name="Freeform 14">
              <a:extLst>
                <a:ext uri="{FF2B5EF4-FFF2-40B4-BE49-F238E27FC236}">
                  <a16:creationId xmlns:a16="http://schemas.microsoft.com/office/drawing/2014/main" id="{0A96070D-A03E-444D-815A-BCA9CC45693E}"/>
                </a:ext>
              </a:extLst>
            </p:cNvPr>
            <p:cNvSpPr>
              <a:spLocks/>
            </p:cNvSpPr>
            <p:nvPr/>
          </p:nvSpPr>
          <p:spPr bwMode="auto">
            <a:xfrm>
              <a:off x="4637" y="818"/>
              <a:ext cx="890" cy="540"/>
            </a:xfrm>
            <a:custGeom>
              <a:avLst/>
              <a:gdLst>
                <a:gd name="T0" fmla="*/ 10 w 890"/>
                <a:gd name="T1" fmla="*/ 17 h 540"/>
                <a:gd name="T2" fmla="*/ 17 w 890"/>
                <a:gd name="T3" fmla="*/ 26 h 540"/>
                <a:gd name="T4" fmla="*/ 22 w 890"/>
                <a:gd name="T5" fmla="*/ 45 h 540"/>
                <a:gd name="T6" fmla="*/ 26 w 890"/>
                <a:gd name="T7" fmla="*/ 62 h 540"/>
                <a:gd name="T8" fmla="*/ 31 w 890"/>
                <a:gd name="T9" fmla="*/ 78 h 540"/>
                <a:gd name="T10" fmla="*/ 38 w 890"/>
                <a:gd name="T11" fmla="*/ 86 h 540"/>
                <a:gd name="T12" fmla="*/ 48 w 890"/>
                <a:gd name="T13" fmla="*/ 107 h 540"/>
                <a:gd name="T14" fmla="*/ 52 w 890"/>
                <a:gd name="T15" fmla="*/ 114 h 540"/>
                <a:gd name="T16" fmla="*/ 62 w 890"/>
                <a:gd name="T17" fmla="*/ 130 h 540"/>
                <a:gd name="T18" fmla="*/ 69 w 890"/>
                <a:gd name="T19" fmla="*/ 135 h 540"/>
                <a:gd name="T20" fmla="*/ 76 w 890"/>
                <a:gd name="T21" fmla="*/ 161 h 540"/>
                <a:gd name="T22" fmla="*/ 85 w 890"/>
                <a:gd name="T23" fmla="*/ 173 h 540"/>
                <a:gd name="T24" fmla="*/ 90 w 890"/>
                <a:gd name="T25" fmla="*/ 183 h 540"/>
                <a:gd name="T26" fmla="*/ 97 w 890"/>
                <a:gd name="T27" fmla="*/ 192 h 540"/>
                <a:gd name="T28" fmla="*/ 104 w 890"/>
                <a:gd name="T29" fmla="*/ 209 h 540"/>
                <a:gd name="T30" fmla="*/ 109 w 890"/>
                <a:gd name="T31" fmla="*/ 218 h 540"/>
                <a:gd name="T32" fmla="*/ 116 w 890"/>
                <a:gd name="T33" fmla="*/ 232 h 540"/>
                <a:gd name="T34" fmla="*/ 125 w 890"/>
                <a:gd name="T35" fmla="*/ 237 h 540"/>
                <a:gd name="T36" fmla="*/ 128 w 890"/>
                <a:gd name="T37" fmla="*/ 249 h 540"/>
                <a:gd name="T38" fmla="*/ 137 w 890"/>
                <a:gd name="T39" fmla="*/ 254 h 540"/>
                <a:gd name="T40" fmla="*/ 140 w 890"/>
                <a:gd name="T41" fmla="*/ 265 h 540"/>
                <a:gd name="T42" fmla="*/ 151 w 890"/>
                <a:gd name="T43" fmla="*/ 277 h 540"/>
                <a:gd name="T44" fmla="*/ 156 w 890"/>
                <a:gd name="T45" fmla="*/ 292 h 540"/>
                <a:gd name="T46" fmla="*/ 168 w 890"/>
                <a:gd name="T47" fmla="*/ 296 h 540"/>
                <a:gd name="T48" fmla="*/ 173 w 890"/>
                <a:gd name="T49" fmla="*/ 303 h 540"/>
                <a:gd name="T50" fmla="*/ 180 w 890"/>
                <a:gd name="T51" fmla="*/ 308 h 540"/>
                <a:gd name="T52" fmla="*/ 187 w 890"/>
                <a:gd name="T53" fmla="*/ 318 h 540"/>
                <a:gd name="T54" fmla="*/ 201 w 890"/>
                <a:gd name="T55" fmla="*/ 325 h 540"/>
                <a:gd name="T56" fmla="*/ 208 w 890"/>
                <a:gd name="T57" fmla="*/ 334 h 540"/>
                <a:gd name="T58" fmla="*/ 213 w 890"/>
                <a:gd name="T59" fmla="*/ 339 h 540"/>
                <a:gd name="T60" fmla="*/ 220 w 890"/>
                <a:gd name="T61" fmla="*/ 348 h 540"/>
                <a:gd name="T62" fmla="*/ 232 w 890"/>
                <a:gd name="T63" fmla="*/ 353 h 540"/>
                <a:gd name="T64" fmla="*/ 239 w 890"/>
                <a:gd name="T65" fmla="*/ 370 h 540"/>
                <a:gd name="T66" fmla="*/ 253 w 890"/>
                <a:gd name="T67" fmla="*/ 374 h 540"/>
                <a:gd name="T68" fmla="*/ 260 w 890"/>
                <a:gd name="T69" fmla="*/ 381 h 540"/>
                <a:gd name="T70" fmla="*/ 274 w 890"/>
                <a:gd name="T71" fmla="*/ 391 h 540"/>
                <a:gd name="T72" fmla="*/ 283 w 890"/>
                <a:gd name="T73" fmla="*/ 396 h 540"/>
                <a:gd name="T74" fmla="*/ 307 w 890"/>
                <a:gd name="T75" fmla="*/ 400 h 540"/>
                <a:gd name="T76" fmla="*/ 317 w 890"/>
                <a:gd name="T77" fmla="*/ 405 h 540"/>
                <a:gd name="T78" fmla="*/ 331 w 890"/>
                <a:gd name="T79" fmla="*/ 417 h 540"/>
                <a:gd name="T80" fmla="*/ 350 w 890"/>
                <a:gd name="T81" fmla="*/ 429 h 540"/>
                <a:gd name="T82" fmla="*/ 375 w 890"/>
                <a:gd name="T83" fmla="*/ 434 h 540"/>
                <a:gd name="T84" fmla="*/ 390 w 890"/>
                <a:gd name="T85" fmla="*/ 441 h 540"/>
                <a:gd name="T86" fmla="*/ 409 w 890"/>
                <a:gd name="T87" fmla="*/ 445 h 540"/>
                <a:gd name="T88" fmla="*/ 420 w 890"/>
                <a:gd name="T89" fmla="*/ 455 h 540"/>
                <a:gd name="T90" fmla="*/ 437 w 890"/>
                <a:gd name="T91" fmla="*/ 464 h 540"/>
                <a:gd name="T92" fmla="*/ 456 w 890"/>
                <a:gd name="T93" fmla="*/ 471 h 540"/>
                <a:gd name="T94" fmla="*/ 468 w 890"/>
                <a:gd name="T95" fmla="*/ 479 h 540"/>
                <a:gd name="T96" fmla="*/ 475 w 890"/>
                <a:gd name="T97" fmla="*/ 483 h 540"/>
                <a:gd name="T98" fmla="*/ 484 w 890"/>
                <a:gd name="T99" fmla="*/ 490 h 540"/>
                <a:gd name="T100" fmla="*/ 562 w 890"/>
                <a:gd name="T101" fmla="*/ 495 h 540"/>
                <a:gd name="T102" fmla="*/ 630 w 890"/>
                <a:gd name="T103" fmla="*/ 507 h 540"/>
                <a:gd name="T104" fmla="*/ 661 w 890"/>
                <a:gd name="T105" fmla="*/ 514 h 540"/>
                <a:gd name="T106" fmla="*/ 748 w 890"/>
                <a:gd name="T107" fmla="*/ 524 h 540"/>
                <a:gd name="T108" fmla="*/ 840 w 890"/>
                <a:gd name="T109" fmla="*/ 53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0" h="540">
                  <a:moveTo>
                    <a:pt x="0" y="0"/>
                  </a:moveTo>
                  <a:lnTo>
                    <a:pt x="7" y="0"/>
                  </a:lnTo>
                  <a:lnTo>
                    <a:pt x="7" y="7"/>
                  </a:lnTo>
                  <a:lnTo>
                    <a:pt x="10" y="7"/>
                  </a:lnTo>
                  <a:lnTo>
                    <a:pt x="10" y="17"/>
                  </a:lnTo>
                  <a:lnTo>
                    <a:pt x="12" y="17"/>
                  </a:lnTo>
                  <a:lnTo>
                    <a:pt x="12" y="22"/>
                  </a:lnTo>
                  <a:lnTo>
                    <a:pt x="14" y="22"/>
                  </a:lnTo>
                  <a:lnTo>
                    <a:pt x="14" y="26"/>
                  </a:lnTo>
                  <a:lnTo>
                    <a:pt x="17" y="26"/>
                  </a:lnTo>
                  <a:lnTo>
                    <a:pt x="17" y="29"/>
                  </a:lnTo>
                  <a:lnTo>
                    <a:pt x="19" y="29"/>
                  </a:lnTo>
                  <a:lnTo>
                    <a:pt x="19" y="38"/>
                  </a:lnTo>
                  <a:lnTo>
                    <a:pt x="22" y="38"/>
                  </a:lnTo>
                  <a:lnTo>
                    <a:pt x="22" y="45"/>
                  </a:lnTo>
                  <a:lnTo>
                    <a:pt x="24" y="45"/>
                  </a:lnTo>
                  <a:lnTo>
                    <a:pt x="24" y="55"/>
                  </a:lnTo>
                  <a:lnTo>
                    <a:pt x="24" y="55"/>
                  </a:lnTo>
                  <a:lnTo>
                    <a:pt x="24" y="62"/>
                  </a:lnTo>
                  <a:lnTo>
                    <a:pt x="26" y="62"/>
                  </a:lnTo>
                  <a:lnTo>
                    <a:pt x="26" y="64"/>
                  </a:lnTo>
                  <a:lnTo>
                    <a:pt x="29" y="64"/>
                  </a:lnTo>
                  <a:lnTo>
                    <a:pt x="29" y="74"/>
                  </a:lnTo>
                  <a:lnTo>
                    <a:pt x="31" y="74"/>
                  </a:lnTo>
                  <a:lnTo>
                    <a:pt x="31" y="78"/>
                  </a:lnTo>
                  <a:lnTo>
                    <a:pt x="33" y="78"/>
                  </a:lnTo>
                  <a:lnTo>
                    <a:pt x="33" y="83"/>
                  </a:lnTo>
                  <a:lnTo>
                    <a:pt x="36" y="83"/>
                  </a:lnTo>
                  <a:lnTo>
                    <a:pt x="36" y="86"/>
                  </a:lnTo>
                  <a:lnTo>
                    <a:pt x="38" y="86"/>
                  </a:lnTo>
                  <a:lnTo>
                    <a:pt x="38" y="90"/>
                  </a:lnTo>
                  <a:lnTo>
                    <a:pt x="43" y="90"/>
                  </a:lnTo>
                  <a:lnTo>
                    <a:pt x="43" y="97"/>
                  </a:lnTo>
                  <a:lnTo>
                    <a:pt x="48" y="97"/>
                  </a:lnTo>
                  <a:lnTo>
                    <a:pt x="48" y="107"/>
                  </a:lnTo>
                  <a:lnTo>
                    <a:pt x="50" y="107"/>
                  </a:lnTo>
                  <a:lnTo>
                    <a:pt x="50" y="109"/>
                  </a:lnTo>
                  <a:lnTo>
                    <a:pt x="50" y="109"/>
                  </a:lnTo>
                  <a:lnTo>
                    <a:pt x="50" y="114"/>
                  </a:lnTo>
                  <a:lnTo>
                    <a:pt x="52" y="114"/>
                  </a:lnTo>
                  <a:lnTo>
                    <a:pt x="52" y="119"/>
                  </a:lnTo>
                  <a:lnTo>
                    <a:pt x="57" y="119"/>
                  </a:lnTo>
                  <a:lnTo>
                    <a:pt x="57" y="126"/>
                  </a:lnTo>
                  <a:lnTo>
                    <a:pt x="62" y="126"/>
                  </a:lnTo>
                  <a:lnTo>
                    <a:pt x="62" y="130"/>
                  </a:lnTo>
                  <a:lnTo>
                    <a:pt x="64" y="130"/>
                  </a:lnTo>
                  <a:lnTo>
                    <a:pt x="64" y="133"/>
                  </a:lnTo>
                  <a:lnTo>
                    <a:pt x="66" y="133"/>
                  </a:lnTo>
                  <a:lnTo>
                    <a:pt x="66" y="135"/>
                  </a:lnTo>
                  <a:lnTo>
                    <a:pt x="69" y="135"/>
                  </a:lnTo>
                  <a:lnTo>
                    <a:pt x="69" y="142"/>
                  </a:lnTo>
                  <a:lnTo>
                    <a:pt x="71" y="142"/>
                  </a:lnTo>
                  <a:lnTo>
                    <a:pt x="71" y="149"/>
                  </a:lnTo>
                  <a:lnTo>
                    <a:pt x="76" y="149"/>
                  </a:lnTo>
                  <a:lnTo>
                    <a:pt x="76" y="161"/>
                  </a:lnTo>
                  <a:lnTo>
                    <a:pt x="81" y="161"/>
                  </a:lnTo>
                  <a:lnTo>
                    <a:pt x="81" y="166"/>
                  </a:lnTo>
                  <a:lnTo>
                    <a:pt x="83" y="166"/>
                  </a:lnTo>
                  <a:lnTo>
                    <a:pt x="83" y="173"/>
                  </a:lnTo>
                  <a:lnTo>
                    <a:pt x="85" y="173"/>
                  </a:lnTo>
                  <a:lnTo>
                    <a:pt x="85" y="175"/>
                  </a:lnTo>
                  <a:lnTo>
                    <a:pt x="88" y="175"/>
                  </a:lnTo>
                  <a:lnTo>
                    <a:pt x="88" y="178"/>
                  </a:lnTo>
                  <a:lnTo>
                    <a:pt x="90" y="178"/>
                  </a:lnTo>
                  <a:lnTo>
                    <a:pt x="90" y="183"/>
                  </a:lnTo>
                  <a:lnTo>
                    <a:pt x="92" y="183"/>
                  </a:lnTo>
                  <a:lnTo>
                    <a:pt x="92" y="187"/>
                  </a:lnTo>
                  <a:lnTo>
                    <a:pt x="92" y="187"/>
                  </a:lnTo>
                  <a:lnTo>
                    <a:pt x="92" y="192"/>
                  </a:lnTo>
                  <a:lnTo>
                    <a:pt x="97" y="192"/>
                  </a:lnTo>
                  <a:lnTo>
                    <a:pt x="97" y="199"/>
                  </a:lnTo>
                  <a:lnTo>
                    <a:pt x="102" y="199"/>
                  </a:lnTo>
                  <a:lnTo>
                    <a:pt x="102" y="204"/>
                  </a:lnTo>
                  <a:lnTo>
                    <a:pt x="104" y="204"/>
                  </a:lnTo>
                  <a:lnTo>
                    <a:pt x="104" y="209"/>
                  </a:lnTo>
                  <a:lnTo>
                    <a:pt x="107" y="209"/>
                  </a:lnTo>
                  <a:lnTo>
                    <a:pt x="107" y="216"/>
                  </a:lnTo>
                  <a:lnTo>
                    <a:pt x="109" y="216"/>
                  </a:lnTo>
                  <a:lnTo>
                    <a:pt x="109" y="218"/>
                  </a:lnTo>
                  <a:lnTo>
                    <a:pt x="109" y="218"/>
                  </a:lnTo>
                  <a:lnTo>
                    <a:pt x="109" y="225"/>
                  </a:lnTo>
                  <a:lnTo>
                    <a:pt x="114" y="225"/>
                  </a:lnTo>
                  <a:lnTo>
                    <a:pt x="114" y="230"/>
                  </a:lnTo>
                  <a:lnTo>
                    <a:pt x="116" y="230"/>
                  </a:lnTo>
                  <a:lnTo>
                    <a:pt x="116" y="232"/>
                  </a:lnTo>
                  <a:lnTo>
                    <a:pt x="118" y="232"/>
                  </a:lnTo>
                  <a:lnTo>
                    <a:pt x="118" y="235"/>
                  </a:lnTo>
                  <a:lnTo>
                    <a:pt x="121" y="235"/>
                  </a:lnTo>
                  <a:lnTo>
                    <a:pt x="121" y="237"/>
                  </a:lnTo>
                  <a:lnTo>
                    <a:pt x="125" y="237"/>
                  </a:lnTo>
                  <a:lnTo>
                    <a:pt x="125" y="242"/>
                  </a:lnTo>
                  <a:lnTo>
                    <a:pt x="125" y="242"/>
                  </a:lnTo>
                  <a:lnTo>
                    <a:pt x="125" y="244"/>
                  </a:lnTo>
                  <a:lnTo>
                    <a:pt x="128" y="244"/>
                  </a:lnTo>
                  <a:lnTo>
                    <a:pt x="128" y="249"/>
                  </a:lnTo>
                  <a:lnTo>
                    <a:pt x="130" y="249"/>
                  </a:lnTo>
                  <a:lnTo>
                    <a:pt x="130" y="251"/>
                  </a:lnTo>
                  <a:lnTo>
                    <a:pt x="135" y="251"/>
                  </a:lnTo>
                  <a:lnTo>
                    <a:pt x="135" y="254"/>
                  </a:lnTo>
                  <a:lnTo>
                    <a:pt x="137" y="254"/>
                  </a:lnTo>
                  <a:lnTo>
                    <a:pt x="137" y="256"/>
                  </a:lnTo>
                  <a:lnTo>
                    <a:pt x="140" y="256"/>
                  </a:lnTo>
                  <a:lnTo>
                    <a:pt x="140" y="265"/>
                  </a:lnTo>
                  <a:lnTo>
                    <a:pt x="140" y="265"/>
                  </a:lnTo>
                  <a:lnTo>
                    <a:pt x="140" y="265"/>
                  </a:lnTo>
                  <a:lnTo>
                    <a:pt x="144" y="265"/>
                  </a:lnTo>
                  <a:lnTo>
                    <a:pt x="144" y="270"/>
                  </a:lnTo>
                  <a:lnTo>
                    <a:pt x="149" y="270"/>
                  </a:lnTo>
                  <a:lnTo>
                    <a:pt x="149" y="277"/>
                  </a:lnTo>
                  <a:lnTo>
                    <a:pt x="151" y="277"/>
                  </a:lnTo>
                  <a:lnTo>
                    <a:pt x="151" y="280"/>
                  </a:lnTo>
                  <a:lnTo>
                    <a:pt x="154" y="280"/>
                  </a:lnTo>
                  <a:lnTo>
                    <a:pt x="154" y="289"/>
                  </a:lnTo>
                  <a:lnTo>
                    <a:pt x="156" y="289"/>
                  </a:lnTo>
                  <a:lnTo>
                    <a:pt x="156" y="292"/>
                  </a:lnTo>
                  <a:lnTo>
                    <a:pt x="163" y="292"/>
                  </a:lnTo>
                  <a:lnTo>
                    <a:pt x="163" y="294"/>
                  </a:lnTo>
                  <a:lnTo>
                    <a:pt x="166" y="294"/>
                  </a:lnTo>
                  <a:lnTo>
                    <a:pt x="166" y="296"/>
                  </a:lnTo>
                  <a:lnTo>
                    <a:pt x="168" y="296"/>
                  </a:lnTo>
                  <a:lnTo>
                    <a:pt x="168" y="299"/>
                  </a:lnTo>
                  <a:lnTo>
                    <a:pt x="170" y="299"/>
                  </a:lnTo>
                  <a:lnTo>
                    <a:pt x="170" y="301"/>
                  </a:lnTo>
                  <a:lnTo>
                    <a:pt x="173" y="301"/>
                  </a:lnTo>
                  <a:lnTo>
                    <a:pt x="173" y="303"/>
                  </a:lnTo>
                  <a:lnTo>
                    <a:pt x="177" y="303"/>
                  </a:lnTo>
                  <a:lnTo>
                    <a:pt x="177" y="306"/>
                  </a:lnTo>
                  <a:lnTo>
                    <a:pt x="180" y="306"/>
                  </a:lnTo>
                  <a:lnTo>
                    <a:pt x="180" y="308"/>
                  </a:lnTo>
                  <a:lnTo>
                    <a:pt x="180" y="308"/>
                  </a:lnTo>
                  <a:lnTo>
                    <a:pt x="180" y="310"/>
                  </a:lnTo>
                  <a:lnTo>
                    <a:pt x="184" y="310"/>
                  </a:lnTo>
                  <a:lnTo>
                    <a:pt x="184" y="315"/>
                  </a:lnTo>
                  <a:lnTo>
                    <a:pt x="187" y="315"/>
                  </a:lnTo>
                  <a:lnTo>
                    <a:pt x="187" y="318"/>
                  </a:lnTo>
                  <a:lnTo>
                    <a:pt x="194" y="318"/>
                  </a:lnTo>
                  <a:lnTo>
                    <a:pt x="194" y="322"/>
                  </a:lnTo>
                  <a:lnTo>
                    <a:pt x="199" y="322"/>
                  </a:lnTo>
                  <a:lnTo>
                    <a:pt x="199" y="325"/>
                  </a:lnTo>
                  <a:lnTo>
                    <a:pt x="201" y="325"/>
                  </a:lnTo>
                  <a:lnTo>
                    <a:pt x="201" y="329"/>
                  </a:lnTo>
                  <a:lnTo>
                    <a:pt x="206" y="329"/>
                  </a:lnTo>
                  <a:lnTo>
                    <a:pt x="206" y="332"/>
                  </a:lnTo>
                  <a:lnTo>
                    <a:pt x="208" y="332"/>
                  </a:lnTo>
                  <a:lnTo>
                    <a:pt x="208" y="334"/>
                  </a:lnTo>
                  <a:lnTo>
                    <a:pt x="210" y="334"/>
                  </a:lnTo>
                  <a:lnTo>
                    <a:pt x="210" y="336"/>
                  </a:lnTo>
                  <a:lnTo>
                    <a:pt x="210" y="336"/>
                  </a:lnTo>
                  <a:lnTo>
                    <a:pt x="210" y="339"/>
                  </a:lnTo>
                  <a:lnTo>
                    <a:pt x="213" y="339"/>
                  </a:lnTo>
                  <a:lnTo>
                    <a:pt x="213" y="341"/>
                  </a:lnTo>
                  <a:lnTo>
                    <a:pt x="215" y="341"/>
                  </a:lnTo>
                  <a:lnTo>
                    <a:pt x="215" y="346"/>
                  </a:lnTo>
                  <a:lnTo>
                    <a:pt x="220" y="346"/>
                  </a:lnTo>
                  <a:lnTo>
                    <a:pt x="220" y="348"/>
                  </a:lnTo>
                  <a:lnTo>
                    <a:pt x="222" y="348"/>
                  </a:lnTo>
                  <a:lnTo>
                    <a:pt x="222" y="351"/>
                  </a:lnTo>
                  <a:lnTo>
                    <a:pt x="227" y="351"/>
                  </a:lnTo>
                  <a:lnTo>
                    <a:pt x="227" y="353"/>
                  </a:lnTo>
                  <a:lnTo>
                    <a:pt x="232" y="353"/>
                  </a:lnTo>
                  <a:lnTo>
                    <a:pt x="232" y="358"/>
                  </a:lnTo>
                  <a:lnTo>
                    <a:pt x="234" y="358"/>
                  </a:lnTo>
                  <a:lnTo>
                    <a:pt x="234" y="365"/>
                  </a:lnTo>
                  <a:lnTo>
                    <a:pt x="239" y="365"/>
                  </a:lnTo>
                  <a:lnTo>
                    <a:pt x="239" y="370"/>
                  </a:lnTo>
                  <a:lnTo>
                    <a:pt x="241" y="370"/>
                  </a:lnTo>
                  <a:lnTo>
                    <a:pt x="241" y="372"/>
                  </a:lnTo>
                  <a:lnTo>
                    <a:pt x="243" y="372"/>
                  </a:lnTo>
                  <a:lnTo>
                    <a:pt x="243" y="374"/>
                  </a:lnTo>
                  <a:lnTo>
                    <a:pt x="253" y="374"/>
                  </a:lnTo>
                  <a:lnTo>
                    <a:pt x="253" y="377"/>
                  </a:lnTo>
                  <a:lnTo>
                    <a:pt x="253" y="377"/>
                  </a:lnTo>
                  <a:lnTo>
                    <a:pt x="253" y="377"/>
                  </a:lnTo>
                  <a:lnTo>
                    <a:pt x="260" y="377"/>
                  </a:lnTo>
                  <a:lnTo>
                    <a:pt x="260" y="381"/>
                  </a:lnTo>
                  <a:lnTo>
                    <a:pt x="265" y="381"/>
                  </a:lnTo>
                  <a:lnTo>
                    <a:pt x="265" y="386"/>
                  </a:lnTo>
                  <a:lnTo>
                    <a:pt x="269" y="386"/>
                  </a:lnTo>
                  <a:lnTo>
                    <a:pt x="269" y="391"/>
                  </a:lnTo>
                  <a:lnTo>
                    <a:pt x="274" y="391"/>
                  </a:lnTo>
                  <a:lnTo>
                    <a:pt x="274" y="393"/>
                  </a:lnTo>
                  <a:lnTo>
                    <a:pt x="281" y="393"/>
                  </a:lnTo>
                  <a:lnTo>
                    <a:pt x="281" y="393"/>
                  </a:lnTo>
                  <a:lnTo>
                    <a:pt x="283" y="393"/>
                  </a:lnTo>
                  <a:lnTo>
                    <a:pt x="283" y="396"/>
                  </a:lnTo>
                  <a:lnTo>
                    <a:pt x="298" y="396"/>
                  </a:lnTo>
                  <a:lnTo>
                    <a:pt x="298" y="398"/>
                  </a:lnTo>
                  <a:lnTo>
                    <a:pt x="300" y="398"/>
                  </a:lnTo>
                  <a:lnTo>
                    <a:pt x="300" y="400"/>
                  </a:lnTo>
                  <a:lnTo>
                    <a:pt x="307" y="400"/>
                  </a:lnTo>
                  <a:lnTo>
                    <a:pt x="307" y="403"/>
                  </a:lnTo>
                  <a:lnTo>
                    <a:pt x="312" y="403"/>
                  </a:lnTo>
                  <a:lnTo>
                    <a:pt x="312" y="405"/>
                  </a:lnTo>
                  <a:lnTo>
                    <a:pt x="317" y="405"/>
                  </a:lnTo>
                  <a:lnTo>
                    <a:pt x="317" y="405"/>
                  </a:lnTo>
                  <a:lnTo>
                    <a:pt x="324" y="405"/>
                  </a:lnTo>
                  <a:lnTo>
                    <a:pt x="324" y="415"/>
                  </a:lnTo>
                  <a:lnTo>
                    <a:pt x="326" y="415"/>
                  </a:lnTo>
                  <a:lnTo>
                    <a:pt x="326" y="417"/>
                  </a:lnTo>
                  <a:lnTo>
                    <a:pt x="331" y="417"/>
                  </a:lnTo>
                  <a:lnTo>
                    <a:pt x="331" y="422"/>
                  </a:lnTo>
                  <a:lnTo>
                    <a:pt x="340" y="422"/>
                  </a:lnTo>
                  <a:lnTo>
                    <a:pt x="340" y="424"/>
                  </a:lnTo>
                  <a:lnTo>
                    <a:pt x="350" y="424"/>
                  </a:lnTo>
                  <a:lnTo>
                    <a:pt x="350" y="429"/>
                  </a:lnTo>
                  <a:lnTo>
                    <a:pt x="357" y="429"/>
                  </a:lnTo>
                  <a:lnTo>
                    <a:pt x="357" y="431"/>
                  </a:lnTo>
                  <a:lnTo>
                    <a:pt x="373" y="431"/>
                  </a:lnTo>
                  <a:lnTo>
                    <a:pt x="373" y="434"/>
                  </a:lnTo>
                  <a:lnTo>
                    <a:pt x="375" y="434"/>
                  </a:lnTo>
                  <a:lnTo>
                    <a:pt x="375" y="436"/>
                  </a:lnTo>
                  <a:lnTo>
                    <a:pt x="383" y="436"/>
                  </a:lnTo>
                  <a:lnTo>
                    <a:pt x="383" y="438"/>
                  </a:lnTo>
                  <a:lnTo>
                    <a:pt x="390" y="438"/>
                  </a:lnTo>
                  <a:lnTo>
                    <a:pt x="390" y="441"/>
                  </a:lnTo>
                  <a:lnTo>
                    <a:pt x="397" y="441"/>
                  </a:lnTo>
                  <a:lnTo>
                    <a:pt x="397" y="443"/>
                  </a:lnTo>
                  <a:lnTo>
                    <a:pt x="401" y="443"/>
                  </a:lnTo>
                  <a:lnTo>
                    <a:pt x="401" y="445"/>
                  </a:lnTo>
                  <a:lnTo>
                    <a:pt x="409" y="445"/>
                  </a:lnTo>
                  <a:lnTo>
                    <a:pt x="409" y="448"/>
                  </a:lnTo>
                  <a:lnTo>
                    <a:pt x="411" y="448"/>
                  </a:lnTo>
                  <a:lnTo>
                    <a:pt x="411" y="448"/>
                  </a:lnTo>
                  <a:lnTo>
                    <a:pt x="420" y="448"/>
                  </a:lnTo>
                  <a:lnTo>
                    <a:pt x="420" y="455"/>
                  </a:lnTo>
                  <a:lnTo>
                    <a:pt x="425" y="455"/>
                  </a:lnTo>
                  <a:lnTo>
                    <a:pt x="425" y="460"/>
                  </a:lnTo>
                  <a:lnTo>
                    <a:pt x="434" y="460"/>
                  </a:lnTo>
                  <a:lnTo>
                    <a:pt x="434" y="464"/>
                  </a:lnTo>
                  <a:lnTo>
                    <a:pt x="437" y="464"/>
                  </a:lnTo>
                  <a:lnTo>
                    <a:pt x="437" y="467"/>
                  </a:lnTo>
                  <a:lnTo>
                    <a:pt x="453" y="467"/>
                  </a:lnTo>
                  <a:lnTo>
                    <a:pt x="453" y="469"/>
                  </a:lnTo>
                  <a:lnTo>
                    <a:pt x="456" y="469"/>
                  </a:lnTo>
                  <a:lnTo>
                    <a:pt x="456" y="471"/>
                  </a:lnTo>
                  <a:lnTo>
                    <a:pt x="456" y="471"/>
                  </a:lnTo>
                  <a:lnTo>
                    <a:pt x="456" y="476"/>
                  </a:lnTo>
                  <a:lnTo>
                    <a:pt x="460" y="476"/>
                  </a:lnTo>
                  <a:lnTo>
                    <a:pt x="460" y="479"/>
                  </a:lnTo>
                  <a:lnTo>
                    <a:pt x="468" y="479"/>
                  </a:lnTo>
                  <a:lnTo>
                    <a:pt x="468" y="479"/>
                  </a:lnTo>
                  <a:lnTo>
                    <a:pt x="472" y="479"/>
                  </a:lnTo>
                  <a:lnTo>
                    <a:pt x="472" y="481"/>
                  </a:lnTo>
                  <a:lnTo>
                    <a:pt x="475" y="481"/>
                  </a:lnTo>
                  <a:lnTo>
                    <a:pt x="475" y="483"/>
                  </a:lnTo>
                  <a:lnTo>
                    <a:pt x="479" y="483"/>
                  </a:lnTo>
                  <a:lnTo>
                    <a:pt x="479" y="488"/>
                  </a:lnTo>
                  <a:lnTo>
                    <a:pt x="482" y="488"/>
                  </a:lnTo>
                  <a:lnTo>
                    <a:pt x="482" y="490"/>
                  </a:lnTo>
                  <a:lnTo>
                    <a:pt x="484" y="490"/>
                  </a:lnTo>
                  <a:lnTo>
                    <a:pt x="484" y="490"/>
                  </a:lnTo>
                  <a:lnTo>
                    <a:pt x="493" y="490"/>
                  </a:lnTo>
                  <a:lnTo>
                    <a:pt x="493" y="493"/>
                  </a:lnTo>
                  <a:lnTo>
                    <a:pt x="562" y="493"/>
                  </a:lnTo>
                  <a:lnTo>
                    <a:pt x="562" y="495"/>
                  </a:lnTo>
                  <a:lnTo>
                    <a:pt x="585" y="495"/>
                  </a:lnTo>
                  <a:lnTo>
                    <a:pt x="585" y="502"/>
                  </a:lnTo>
                  <a:lnTo>
                    <a:pt x="600" y="502"/>
                  </a:lnTo>
                  <a:lnTo>
                    <a:pt x="600" y="507"/>
                  </a:lnTo>
                  <a:lnTo>
                    <a:pt x="630" y="507"/>
                  </a:lnTo>
                  <a:lnTo>
                    <a:pt x="630" y="509"/>
                  </a:lnTo>
                  <a:lnTo>
                    <a:pt x="656" y="509"/>
                  </a:lnTo>
                  <a:lnTo>
                    <a:pt x="656" y="512"/>
                  </a:lnTo>
                  <a:lnTo>
                    <a:pt x="661" y="512"/>
                  </a:lnTo>
                  <a:lnTo>
                    <a:pt x="661" y="514"/>
                  </a:lnTo>
                  <a:lnTo>
                    <a:pt x="678" y="514"/>
                  </a:lnTo>
                  <a:lnTo>
                    <a:pt x="678" y="519"/>
                  </a:lnTo>
                  <a:lnTo>
                    <a:pt x="727" y="519"/>
                  </a:lnTo>
                  <a:lnTo>
                    <a:pt x="727" y="524"/>
                  </a:lnTo>
                  <a:lnTo>
                    <a:pt x="748" y="524"/>
                  </a:lnTo>
                  <a:lnTo>
                    <a:pt x="748" y="526"/>
                  </a:lnTo>
                  <a:lnTo>
                    <a:pt x="800" y="526"/>
                  </a:lnTo>
                  <a:lnTo>
                    <a:pt x="800" y="533"/>
                  </a:lnTo>
                  <a:lnTo>
                    <a:pt x="840" y="533"/>
                  </a:lnTo>
                  <a:lnTo>
                    <a:pt x="840" y="535"/>
                  </a:lnTo>
                  <a:lnTo>
                    <a:pt x="845" y="535"/>
                  </a:lnTo>
                  <a:lnTo>
                    <a:pt x="845" y="540"/>
                  </a:lnTo>
                  <a:lnTo>
                    <a:pt x="890" y="540"/>
                  </a:ln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70" name="Freeform 15">
              <a:extLst>
                <a:ext uri="{FF2B5EF4-FFF2-40B4-BE49-F238E27FC236}">
                  <a16:creationId xmlns:a16="http://schemas.microsoft.com/office/drawing/2014/main" id="{28D7865F-ED6C-49EF-A125-F6FB8788FFD4}"/>
                </a:ext>
              </a:extLst>
            </p:cNvPr>
            <p:cNvSpPr>
              <a:spLocks/>
            </p:cNvSpPr>
            <p:nvPr/>
          </p:nvSpPr>
          <p:spPr bwMode="auto">
            <a:xfrm>
              <a:off x="4637" y="818"/>
              <a:ext cx="888" cy="561"/>
            </a:xfrm>
            <a:custGeom>
              <a:avLst/>
              <a:gdLst>
                <a:gd name="T0" fmla="*/ 755 w 888"/>
                <a:gd name="T1" fmla="*/ 554 h 561"/>
                <a:gd name="T2" fmla="*/ 649 w 888"/>
                <a:gd name="T3" fmla="*/ 547 h 561"/>
                <a:gd name="T4" fmla="*/ 593 w 888"/>
                <a:gd name="T5" fmla="*/ 545 h 561"/>
                <a:gd name="T6" fmla="*/ 585 w 888"/>
                <a:gd name="T7" fmla="*/ 538 h 561"/>
                <a:gd name="T8" fmla="*/ 552 w 888"/>
                <a:gd name="T9" fmla="*/ 535 h 561"/>
                <a:gd name="T10" fmla="*/ 538 w 888"/>
                <a:gd name="T11" fmla="*/ 526 h 561"/>
                <a:gd name="T12" fmla="*/ 489 w 888"/>
                <a:gd name="T13" fmla="*/ 521 h 561"/>
                <a:gd name="T14" fmla="*/ 468 w 888"/>
                <a:gd name="T15" fmla="*/ 514 h 561"/>
                <a:gd name="T16" fmla="*/ 425 w 888"/>
                <a:gd name="T17" fmla="*/ 507 h 561"/>
                <a:gd name="T18" fmla="*/ 418 w 888"/>
                <a:gd name="T19" fmla="*/ 500 h 561"/>
                <a:gd name="T20" fmla="*/ 399 w 888"/>
                <a:gd name="T21" fmla="*/ 495 h 561"/>
                <a:gd name="T22" fmla="*/ 383 w 888"/>
                <a:gd name="T23" fmla="*/ 488 h 561"/>
                <a:gd name="T24" fmla="*/ 359 w 888"/>
                <a:gd name="T25" fmla="*/ 483 h 561"/>
                <a:gd name="T26" fmla="*/ 342 w 888"/>
                <a:gd name="T27" fmla="*/ 476 h 561"/>
                <a:gd name="T28" fmla="*/ 331 w 888"/>
                <a:gd name="T29" fmla="*/ 467 h 561"/>
                <a:gd name="T30" fmla="*/ 319 w 888"/>
                <a:gd name="T31" fmla="*/ 460 h 561"/>
                <a:gd name="T32" fmla="*/ 298 w 888"/>
                <a:gd name="T33" fmla="*/ 453 h 561"/>
                <a:gd name="T34" fmla="*/ 291 w 888"/>
                <a:gd name="T35" fmla="*/ 438 h 561"/>
                <a:gd name="T36" fmla="*/ 279 w 888"/>
                <a:gd name="T37" fmla="*/ 431 h 561"/>
                <a:gd name="T38" fmla="*/ 272 w 888"/>
                <a:gd name="T39" fmla="*/ 424 h 561"/>
                <a:gd name="T40" fmla="*/ 265 w 888"/>
                <a:gd name="T41" fmla="*/ 419 h 561"/>
                <a:gd name="T42" fmla="*/ 253 w 888"/>
                <a:gd name="T43" fmla="*/ 410 h 561"/>
                <a:gd name="T44" fmla="*/ 248 w 888"/>
                <a:gd name="T45" fmla="*/ 400 h 561"/>
                <a:gd name="T46" fmla="*/ 236 w 888"/>
                <a:gd name="T47" fmla="*/ 384 h 561"/>
                <a:gd name="T48" fmla="*/ 224 w 888"/>
                <a:gd name="T49" fmla="*/ 379 h 561"/>
                <a:gd name="T50" fmla="*/ 210 w 888"/>
                <a:gd name="T51" fmla="*/ 372 h 561"/>
                <a:gd name="T52" fmla="*/ 201 w 888"/>
                <a:gd name="T53" fmla="*/ 363 h 561"/>
                <a:gd name="T54" fmla="*/ 187 w 888"/>
                <a:gd name="T55" fmla="*/ 355 h 561"/>
                <a:gd name="T56" fmla="*/ 177 w 888"/>
                <a:gd name="T57" fmla="*/ 351 h 561"/>
                <a:gd name="T58" fmla="*/ 168 w 888"/>
                <a:gd name="T59" fmla="*/ 341 h 561"/>
                <a:gd name="T60" fmla="*/ 161 w 888"/>
                <a:gd name="T61" fmla="*/ 332 h 561"/>
                <a:gd name="T62" fmla="*/ 156 w 888"/>
                <a:gd name="T63" fmla="*/ 318 h 561"/>
                <a:gd name="T64" fmla="*/ 144 w 888"/>
                <a:gd name="T65" fmla="*/ 306 h 561"/>
                <a:gd name="T66" fmla="*/ 137 w 888"/>
                <a:gd name="T67" fmla="*/ 289 h 561"/>
                <a:gd name="T68" fmla="*/ 132 w 888"/>
                <a:gd name="T69" fmla="*/ 284 h 561"/>
                <a:gd name="T70" fmla="*/ 128 w 888"/>
                <a:gd name="T71" fmla="*/ 275 h 561"/>
                <a:gd name="T72" fmla="*/ 121 w 888"/>
                <a:gd name="T73" fmla="*/ 270 h 561"/>
                <a:gd name="T74" fmla="*/ 118 w 888"/>
                <a:gd name="T75" fmla="*/ 261 h 561"/>
                <a:gd name="T76" fmla="*/ 109 w 888"/>
                <a:gd name="T77" fmla="*/ 254 h 561"/>
                <a:gd name="T78" fmla="*/ 104 w 888"/>
                <a:gd name="T79" fmla="*/ 232 h 561"/>
                <a:gd name="T80" fmla="*/ 92 w 888"/>
                <a:gd name="T81" fmla="*/ 218 h 561"/>
                <a:gd name="T82" fmla="*/ 90 w 888"/>
                <a:gd name="T83" fmla="*/ 209 h 561"/>
                <a:gd name="T84" fmla="*/ 81 w 888"/>
                <a:gd name="T85" fmla="*/ 199 h 561"/>
                <a:gd name="T86" fmla="*/ 76 w 888"/>
                <a:gd name="T87" fmla="*/ 190 h 561"/>
                <a:gd name="T88" fmla="*/ 69 w 888"/>
                <a:gd name="T89" fmla="*/ 175 h 561"/>
                <a:gd name="T90" fmla="*/ 66 w 888"/>
                <a:gd name="T91" fmla="*/ 171 h 561"/>
                <a:gd name="T92" fmla="*/ 59 w 888"/>
                <a:gd name="T93" fmla="*/ 161 h 561"/>
                <a:gd name="T94" fmla="*/ 55 w 888"/>
                <a:gd name="T95" fmla="*/ 149 h 561"/>
                <a:gd name="T96" fmla="*/ 48 w 888"/>
                <a:gd name="T97" fmla="*/ 140 h 561"/>
                <a:gd name="T98" fmla="*/ 43 w 888"/>
                <a:gd name="T99" fmla="*/ 121 h 561"/>
                <a:gd name="T100" fmla="*/ 38 w 888"/>
                <a:gd name="T101" fmla="*/ 109 h 561"/>
                <a:gd name="T102" fmla="*/ 33 w 888"/>
                <a:gd name="T103" fmla="*/ 95 h 561"/>
                <a:gd name="T104" fmla="*/ 26 w 888"/>
                <a:gd name="T105" fmla="*/ 88 h 561"/>
                <a:gd name="T106" fmla="*/ 22 w 888"/>
                <a:gd name="T107" fmla="*/ 67 h 561"/>
                <a:gd name="T108" fmla="*/ 14 w 888"/>
                <a:gd name="T109" fmla="*/ 50 h 561"/>
                <a:gd name="T110" fmla="*/ 10 w 888"/>
                <a:gd name="T111" fmla="*/ 19 h 561"/>
                <a:gd name="T112" fmla="*/ 5 w 888"/>
                <a:gd name="T113" fmla="*/ 5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8" h="561">
                  <a:moveTo>
                    <a:pt x="888" y="561"/>
                  </a:moveTo>
                  <a:lnTo>
                    <a:pt x="888" y="557"/>
                  </a:lnTo>
                  <a:lnTo>
                    <a:pt x="831" y="557"/>
                  </a:lnTo>
                  <a:lnTo>
                    <a:pt x="831" y="554"/>
                  </a:lnTo>
                  <a:lnTo>
                    <a:pt x="755" y="554"/>
                  </a:lnTo>
                  <a:lnTo>
                    <a:pt x="755" y="552"/>
                  </a:lnTo>
                  <a:lnTo>
                    <a:pt x="720" y="552"/>
                  </a:lnTo>
                  <a:lnTo>
                    <a:pt x="720" y="550"/>
                  </a:lnTo>
                  <a:lnTo>
                    <a:pt x="649" y="550"/>
                  </a:lnTo>
                  <a:lnTo>
                    <a:pt x="649" y="547"/>
                  </a:lnTo>
                  <a:lnTo>
                    <a:pt x="628" y="547"/>
                  </a:lnTo>
                  <a:lnTo>
                    <a:pt x="628" y="547"/>
                  </a:lnTo>
                  <a:lnTo>
                    <a:pt x="616" y="547"/>
                  </a:lnTo>
                  <a:lnTo>
                    <a:pt x="616" y="545"/>
                  </a:lnTo>
                  <a:lnTo>
                    <a:pt x="593" y="545"/>
                  </a:lnTo>
                  <a:lnTo>
                    <a:pt x="593" y="542"/>
                  </a:lnTo>
                  <a:lnTo>
                    <a:pt x="588" y="542"/>
                  </a:lnTo>
                  <a:lnTo>
                    <a:pt x="588" y="540"/>
                  </a:lnTo>
                  <a:lnTo>
                    <a:pt x="585" y="540"/>
                  </a:lnTo>
                  <a:lnTo>
                    <a:pt x="585" y="538"/>
                  </a:lnTo>
                  <a:lnTo>
                    <a:pt x="571" y="538"/>
                  </a:lnTo>
                  <a:lnTo>
                    <a:pt x="571" y="535"/>
                  </a:lnTo>
                  <a:lnTo>
                    <a:pt x="557" y="535"/>
                  </a:lnTo>
                  <a:lnTo>
                    <a:pt x="557" y="535"/>
                  </a:lnTo>
                  <a:lnTo>
                    <a:pt x="552" y="535"/>
                  </a:lnTo>
                  <a:lnTo>
                    <a:pt x="552" y="531"/>
                  </a:lnTo>
                  <a:lnTo>
                    <a:pt x="543" y="531"/>
                  </a:lnTo>
                  <a:lnTo>
                    <a:pt x="543" y="528"/>
                  </a:lnTo>
                  <a:lnTo>
                    <a:pt x="538" y="528"/>
                  </a:lnTo>
                  <a:lnTo>
                    <a:pt x="538" y="526"/>
                  </a:lnTo>
                  <a:lnTo>
                    <a:pt x="536" y="526"/>
                  </a:lnTo>
                  <a:lnTo>
                    <a:pt x="536" y="524"/>
                  </a:lnTo>
                  <a:lnTo>
                    <a:pt x="515" y="524"/>
                  </a:lnTo>
                  <a:lnTo>
                    <a:pt x="515" y="521"/>
                  </a:lnTo>
                  <a:lnTo>
                    <a:pt x="489" y="521"/>
                  </a:lnTo>
                  <a:lnTo>
                    <a:pt x="489" y="519"/>
                  </a:lnTo>
                  <a:lnTo>
                    <a:pt x="470" y="519"/>
                  </a:lnTo>
                  <a:lnTo>
                    <a:pt x="470" y="516"/>
                  </a:lnTo>
                  <a:lnTo>
                    <a:pt x="468" y="516"/>
                  </a:lnTo>
                  <a:lnTo>
                    <a:pt x="468" y="514"/>
                  </a:lnTo>
                  <a:lnTo>
                    <a:pt x="456" y="514"/>
                  </a:lnTo>
                  <a:lnTo>
                    <a:pt x="456" y="509"/>
                  </a:lnTo>
                  <a:lnTo>
                    <a:pt x="430" y="509"/>
                  </a:lnTo>
                  <a:lnTo>
                    <a:pt x="430" y="507"/>
                  </a:lnTo>
                  <a:lnTo>
                    <a:pt x="425" y="507"/>
                  </a:lnTo>
                  <a:lnTo>
                    <a:pt x="425" y="507"/>
                  </a:lnTo>
                  <a:lnTo>
                    <a:pt x="423" y="507"/>
                  </a:lnTo>
                  <a:lnTo>
                    <a:pt x="423" y="505"/>
                  </a:lnTo>
                  <a:lnTo>
                    <a:pt x="418" y="505"/>
                  </a:lnTo>
                  <a:lnTo>
                    <a:pt x="418" y="500"/>
                  </a:lnTo>
                  <a:lnTo>
                    <a:pt x="413" y="500"/>
                  </a:lnTo>
                  <a:lnTo>
                    <a:pt x="413" y="498"/>
                  </a:lnTo>
                  <a:lnTo>
                    <a:pt x="406" y="498"/>
                  </a:lnTo>
                  <a:lnTo>
                    <a:pt x="406" y="495"/>
                  </a:lnTo>
                  <a:lnTo>
                    <a:pt x="399" y="495"/>
                  </a:lnTo>
                  <a:lnTo>
                    <a:pt x="399" y="493"/>
                  </a:lnTo>
                  <a:lnTo>
                    <a:pt x="392" y="493"/>
                  </a:lnTo>
                  <a:lnTo>
                    <a:pt x="392" y="490"/>
                  </a:lnTo>
                  <a:lnTo>
                    <a:pt x="383" y="490"/>
                  </a:lnTo>
                  <a:lnTo>
                    <a:pt x="383" y="488"/>
                  </a:lnTo>
                  <a:lnTo>
                    <a:pt x="378" y="488"/>
                  </a:lnTo>
                  <a:lnTo>
                    <a:pt x="378" y="486"/>
                  </a:lnTo>
                  <a:lnTo>
                    <a:pt x="373" y="486"/>
                  </a:lnTo>
                  <a:lnTo>
                    <a:pt x="373" y="483"/>
                  </a:lnTo>
                  <a:lnTo>
                    <a:pt x="359" y="483"/>
                  </a:lnTo>
                  <a:lnTo>
                    <a:pt x="359" y="479"/>
                  </a:lnTo>
                  <a:lnTo>
                    <a:pt x="347" y="479"/>
                  </a:lnTo>
                  <a:lnTo>
                    <a:pt x="347" y="476"/>
                  </a:lnTo>
                  <a:lnTo>
                    <a:pt x="342" y="476"/>
                  </a:lnTo>
                  <a:lnTo>
                    <a:pt x="342" y="476"/>
                  </a:lnTo>
                  <a:lnTo>
                    <a:pt x="342" y="476"/>
                  </a:lnTo>
                  <a:lnTo>
                    <a:pt x="342" y="469"/>
                  </a:lnTo>
                  <a:lnTo>
                    <a:pt x="338" y="469"/>
                  </a:lnTo>
                  <a:lnTo>
                    <a:pt x="338" y="467"/>
                  </a:lnTo>
                  <a:lnTo>
                    <a:pt x="331" y="467"/>
                  </a:lnTo>
                  <a:lnTo>
                    <a:pt x="331" y="464"/>
                  </a:lnTo>
                  <a:lnTo>
                    <a:pt x="324" y="464"/>
                  </a:lnTo>
                  <a:lnTo>
                    <a:pt x="324" y="462"/>
                  </a:lnTo>
                  <a:lnTo>
                    <a:pt x="319" y="462"/>
                  </a:lnTo>
                  <a:lnTo>
                    <a:pt x="319" y="460"/>
                  </a:lnTo>
                  <a:lnTo>
                    <a:pt x="307" y="460"/>
                  </a:lnTo>
                  <a:lnTo>
                    <a:pt x="307" y="455"/>
                  </a:lnTo>
                  <a:lnTo>
                    <a:pt x="302" y="455"/>
                  </a:lnTo>
                  <a:lnTo>
                    <a:pt x="302" y="453"/>
                  </a:lnTo>
                  <a:lnTo>
                    <a:pt x="298" y="453"/>
                  </a:lnTo>
                  <a:lnTo>
                    <a:pt x="298" y="445"/>
                  </a:lnTo>
                  <a:lnTo>
                    <a:pt x="295" y="445"/>
                  </a:lnTo>
                  <a:lnTo>
                    <a:pt x="295" y="441"/>
                  </a:lnTo>
                  <a:lnTo>
                    <a:pt x="291" y="441"/>
                  </a:lnTo>
                  <a:lnTo>
                    <a:pt x="291" y="438"/>
                  </a:lnTo>
                  <a:lnTo>
                    <a:pt x="283" y="438"/>
                  </a:lnTo>
                  <a:lnTo>
                    <a:pt x="283" y="436"/>
                  </a:lnTo>
                  <a:lnTo>
                    <a:pt x="283" y="436"/>
                  </a:lnTo>
                  <a:lnTo>
                    <a:pt x="283" y="431"/>
                  </a:lnTo>
                  <a:lnTo>
                    <a:pt x="279" y="431"/>
                  </a:lnTo>
                  <a:lnTo>
                    <a:pt x="279" y="429"/>
                  </a:lnTo>
                  <a:lnTo>
                    <a:pt x="274" y="429"/>
                  </a:lnTo>
                  <a:lnTo>
                    <a:pt x="274" y="426"/>
                  </a:lnTo>
                  <a:lnTo>
                    <a:pt x="272" y="426"/>
                  </a:lnTo>
                  <a:lnTo>
                    <a:pt x="272" y="424"/>
                  </a:lnTo>
                  <a:lnTo>
                    <a:pt x="269" y="424"/>
                  </a:lnTo>
                  <a:lnTo>
                    <a:pt x="269" y="422"/>
                  </a:lnTo>
                  <a:lnTo>
                    <a:pt x="267" y="422"/>
                  </a:lnTo>
                  <a:lnTo>
                    <a:pt x="267" y="419"/>
                  </a:lnTo>
                  <a:lnTo>
                    <a:pt x="265" y="419"/>
                  </a:lnTo>
                  <a:lnTo>
                    <a:pt x="265" y="417"/>
                  </a:lnTo>
                  <a:lnTo>
                    <a:pt x="255" y="417"/>
                  </a:lnTo>
                  <a:lnTo>
                    <a:pt x="255" y="412"/>
                  </a:lnTo>
                  <a:lnTo>
                    <a:pt x="253" y="412"/>
                  </a:lnTo>
                  <a:lnTo>
                    <a:pt x="253" y="410"/>
                  </a:lnTo>
                  <a:lnTo>
                    <a:pt x="253" y="410"/>
                  </a:lnTo>
                  <a:lnTo>
                    <a:pt x="253" y="405"/>
                  </a:lnTo>
                  <a:lnTo>
                    <a:pt x="250" y="405"/>
                  </a:lnTo>
                  <a:lnTo>
                    <a:pt x="250" y="400"/>
                  </a:lnTo>
                  <a:lnTo>
                    <a:pt x="248" y="400"/>
                  </a:lnTo>
                  <a:lnTo>
                    <a:pt x="248" y="393"/>
                  </a:lnTo>
                  <a:lnTo>
                    <a:pt x="239" y="393"/>
                  </a:lnTo>
                  <a:lnTo>
                    <a:pt x="239" y="391"/>
                  </a:lnTo>
                  <a:lnTo>
                    <a:pt x="236" y="391"/>
                  </a:lnTo>
                  <a:lnTo>
                    <a:pt x="236" y="384"/>
                  </a:lnTo>
                  <a:lnTo>
                    <a:pt x="234" y="384"/>
                  </a:lnTo>
                  <a:lnTo>
                    <a:pt x="234" y="381"/>
                  </a:lnTo>
                  <a:lnTo>
                    <a:pt x="232" y="381"/>
                  </a:lnTo>
                  <a:lnTo>
                    <a:pt x="232" y="379"/>
                  </a:lnTo>
                  <a:lnTo>
                    <a:pt x="224" y="379"/>
                  </a:lnTo>
                  <a:lnTo>
                    <a:pt x="224" y="377"/>
                  </a:lnTo>
                  <a:lnTo>
                    <a:pt x="213" y="377"/>
                  </a:lnTo>
                  <a:lnTo>
                    <a:pt x="213" y="374"/>
                  </a:lnTo>
                  <a:lnTo>
                    <a:pt x="210" y="374"/>
                  </a:lnTo>
                  <a:lnTo>
                    <a:pt x="210" y="372"/>
                  </a:lnTo>
                  <a:lnTo>
                    <a:pt x="208" y="372"/>
                  </a:lnTo>
                  <a:lnTo>
                    <a:pt x="208" y="367"/>
                  </a:lnTo>
                  <a:lnTo>
                    <a:pt x="203" y="367"/>
                  </a:lnTo>
                  <a:lnTo>
                    <a:pt x="203" y="363"/>
                  </a:lnTo>
                  <a:lnTo>
                    <a:pt x="201" y="363"/>
                  </a:lnTo>
                  <a:lnTo>
                    <a:pt x="201" y="360"/>
                  </a:lnTo>
                  <a:lnTo>
                    <a:pt x="194" y="360"/>
                  </a:lnTo>
                  <a:lnTo>
                    <a:pt x="194" y="358"/>
                  </a:lnTo>
                  <a:lnTo>
                    <a:pt x="187" y="358"/>
                  </a:lnTo>
                  <a:lnTo>
                    <a:pt x="187" y="355"/>
                  </a:lnTo>
                  <a:lnTo>
                    <a:pt x="182" y="355"/>
                  </a:lnTo>
                  <a:lnTo>
                    <a:pt x="182" y="353"/>
                  </a:lnTo>
                  <a:lnTo>
                    <a:pt x="180" y="353"/>
                  </a:lnTo>
                  <a:lnTo>
                    <a:pt x="180" y="351"/>
                  </a:lnTo>
                  <a:lnTo>
                    <a:pt x="177" y="351"/>
                  </a:lnTo>
                  <a:lnTo>
                    <a:pt x="177" y="348"/>
                  </a:lnTo>
                  <a:lnTo>
                    <a:pt x="173" y="348"/>
                  </a:lnTo>
                  <a:lnTo>
                    <a:pt x="173" y="346"/>
                  </a:lnTo>
                  <a:lnTo>
                    <a:pt x="168" y="346"/>
                  </a:lnTo>
                  <a:lnTo>
                    <a:pt x="168" y="341"/>
                  </a:lnTo>
                  <a:lnTo>
                    <a:pt x="166" y="341"/>
                  </a:lnTo>
                  <a:lnTo>
                    <a:pt x="166" y="336"/>
                  </a:lnTo>
                  <a:lnTo>
                    <a:pt x="163" y="336"/>
                  </a:lnTo>
                  <a:lnTo>
                    <a:pt x="163" y="332"/>
                  </a:lnTo>
                  <a:lnTo>
                    <a:pt x="161" y="332"/>
                  </a:lnTo>
                  <a:lnTo>
                    <a:pt x="161" y="322"/>
                  </a:lnTo>
                  <a:lnTo>
                    <a:pt x="158" y="322"/>
                  </a:lnTo>
                  <a:lnTo>
                    <a:pt x="158" y="320"/>
                  </a:lnTo>
                  <a:lnTo>
                    <a:pt x="156" y="320"/>
                  </a:lnTo>
                  <a:lnTo>
                    <a:pt x="156" y="318"/>
                  </a:lnTo>
                  <a:lnTo>
                    <a:pt x="154" y="318"/>
                  </a:lnTo>
                  <a:lnTo>
                    <a:pt x="154" y="315"/>
                  </a:lnTo>
                  <a:lnTo>
                    <a:pt x="151" y="315"/>
                  </a:lnTo>
                  <a:lnTo>
                    <a:pt x="151" y="306"/>
                  </a:lnTo>
                  <a:lnTo>
                    <a:pt x="144" y="306"/>
                  </a:lnTo>
                  <a:lnTo>
                    <a:pt x="144" y="301"/>
                  </a:lnTo>
                  <a:lnTo>
                    <a:pt x="140" y="301"/>
                  </a:lnTo>
                  <a:lnTo>
                    <a:pt x="140" y="294"/>
                  </a:lnTo>
                  <a:lnTo>
                    <a:pt x="137" y="294"/>
                  </a:lnTo>
                  <a:lnTo>
                    <a:pt x="137" y="289"/>
                  </a:lnTo>
                  <a:lnTo>
                    <a:pt x="137" y="289"/>
                  </a:lnTo>
                  <a:lnTo>
                    <a:pt x="137" y="287"/>
                  </a:lnTo>
                  <a:lnTo>
                    <a:pt x="135" y="287"/>
                  </a:lnTo>
                  <a:lnTo>
                    <a:pt x="135" y="284"/>
                  </a:lnTo>
                  <a:lnTo>
                    <a:pt x="132" y="284"/>
                  </a:lnTo>
                  <a:lnTo>
                    <a:pt x="132" y="280"/>
                  </a:lnTo>
                  <a:lnTo>
                    <a:pt x="130" y="280"/>
                  </a:lnTo>
                  <a:lnTo>
                    <a:pt x="130" y="277"/>
                  </a:lnTo>
                  <a:lnTo>
                    <a:pt x="128" y="277"/>
                  </a:lnTo>
                  <a:lnTo>
                    <a:pt x="128" y="275"/>
                  </a:lnTo>
                  <a:lnTo>
                    <a:pt x="125" y="275"/>
                  </a:lnTo>
                  <a:lnTo>
                    <a:pt x="125" y="273"/>
                  </a:lnTo>
                  <a:lnTo>
                    <a:pt x="123" y="273"/>
                  </a:lnTo>
                  <a:lnTo>
                    <a:pt x="123" y="270"/>
                  </a:lnTo>
                  <a:lnTo>
                    <a:pt x="121" y="270"/>
                  </a:lnTo>
                  <a:lnTo>
                    <a:pt x="121" y="268"/>
                  </a:lnTo>
                  <a:lnTo>
                    <a:pt x="121" y="268"/>
                  </a:lnTo>
                  <a:lnTo>
                    <a:pt x="121" y="263"/>
                  </a:lnTo>
                  <a:lnTo>
                    <a:pt x="118" y="263"/>
                  </a:lnTo>
                  <a:lnTo>
                    <a:pt x="118" y="261"/>
                  </a:lnTo>
                  <a:lnTo>
                    <a:pt x="116" y="261"/>
                  </a:lnTo>
                  <a:lnTo>
                    <a:pt x="116" y="256"/>
                  </a:lnTo>
                  <a:lnTo>
                    <a:pt x="114" y="256"/>
                  </a:lnTo>
                  <a:lnTo>
                    <a:pt x="114" y="254"/>
                  </a:lnTo>
                  <a:lnTo>
                    <a:pt x="109" y="254"/>
                  </a:lnTo>
                  <a:lnTo>
                    <a:pt x="109" y="249"/>
                  </a:lnTo>
                  <a:lnTo>
                    <a:pt x="107" y="249"/>
                  </a:lnTo>
                  <a:lnTo>
                    <a:pt x="107" y="239"/>
                  </a:lnTo>
                  <a:lnTo>
                    <a:pt x="104" y="239"/>
                  </a:lnTo>
                  <a:lnTo>
                    <a:pt x="104" y="232"/>
                  </a:lnTo>
                  <a:lnTo>
                    <a:pt x="102" y="232"/>
                  </a:lnTo>
                  <a:lnTo>
                    <a:pt x="102" y="223"/>
                  </a:lnTo>
                  <a:lnTo>
                    <a:pt x="97" y="223"/>
                  </a:lnTo>
                  <a:lnTo>
                    <a:pt x="97" y="218"/>
                  </a:lnTo>
                  <a:lnTo>
                    <a:pt x="92" y="218"/>
                  </a:lnTo>
                  <a:lnTo>
                    <a:pt x="92" y="216"/>
                  </a:lnTo>
                  <a:lnTo>
                    <a:pt x="92" y="216"/>
                  </a:lnTo>
                  <a:lnTo>
                    <a:pt x="92" y="213"/>
                  </a:lnTo>
                  <a:lnTo>
                    <a:pt x="90" y="213"/>
                  </a:lnTo>
                  <a:lnTo>
                    <a:pt x="90" y="209"/>
                  </a:lnTo>
                  <a:lnTo>
                    <a:pt x="88" y="209"/>
                  </a:lnTo>
                  <a:lnTo>
                    <a:pt x="88" y="206"/>
                  </a:lnTo>
                  <a:lnTo>
                    <a:pt x="81" y="206"/>
                  </a:lnTo>
                  <a:lnTo>
                    <a:pt x="81" y="199"/>
                  </a:lnTo>
                  <a:lnTo>
                    <a:pt x="81" y="199"/>
                  </a:lnTo>
                  <a:lnTo>
                    <a:pt x="81" y="197"/>
                  </a:lnTo>
                  <a:lnTo>
                    <a:pt x="78" y="197"/>
                  </a:lnTo>
                  <a:lnTo>
                    <a:pt x="78" y="192"/>
                  </a:lnTo>
                  <a:lnTo>
                    <a:pt x="76" y="192"/>
                  </a:lnTo>
                  <a:lnTo>
                    <a:pt x="76" y="190"/>
                  </a:lnTo>
                  <a:lnTo>
                    <a:pt x="73" y="190"/>
                  </a:lnTo>
                  <a:lnTo>
                    <a:pt x="73" y="180"/>
                  </a:lnTo>
                  <a:lnTo>
                    <a:pt x="71" y="180"/>
                  </a:lnTo>
                  <a:lnTo>
                    <a:pt x="71" y="175"/>
                  </a:lnTo>
                  <a:lnTo>
                    <a:pt x="69" y="175"/>
                  </a:lnTo>
                  <a:lnTo>
                    <a:pt x="69" y="175"/>
                  </a:lnTo>
                  <a:lnTo>
                    <a:pt x="66" y="175"/>
                  </a:lnTo>
                  <a:lnTo>
                    <a:pt x="66" y="173"/>
                  </a:lnTo>
                  <a:lnTo>
                    <a:pt x="66" y="173"/>
                  </a:lnTo>
                  <a:lnTo>
                    <a:pt x="66" y="171"/>
                  </a:lnTo>
                  <a:lnTo>
                    <a:pt x="64" y="171"/>
                  </a:lnTo>
                  <a:lnTo>
                    <a:pt x="64" y="168"/>
                  </a:lnTo>
                  <a:lnTo>
                    <a:pt x="62" y="168"/>
                  </a:lnTo>
                  <a:lnTo>
                    <a:pt x="62" y="161"/>
                  </a:lnTo>
                  <a:lnTo>
                    <a:pt x="59" y="161"/>
                  </a:lnTo>
                  <a:lnTo>
                    <a:pt x="59" y="154"/>
                  </a:lnTo>
                  <a:lnTo>
                    <a:pt x="57" y="154"/>
                  </a:lnTo>
                  <a:lnTo>
                    <a:pt x="57" y="152"/>
                  </a:lnTo>
                  <a:lnTo>
                    <a:pt x="55" y="152"/>
                  </a:lnTo>
                  <a:lnTo>
                    <a:pt x="55" y="149"/>
                  </a:lnTo>
                  <a:lnTo>
                    <a:pt x="50" y="149"/>
                  </a:lnTo>
                  <a:lnTo>
                    <a:pt x="50" y="147"/>
                  </a:lnTo>
                  <a:lnTo>
                    <a:pt x="50" y="147"/>
                  </a:lnTo>
                  <a:lnTo>
                    <a:pt x="50" y="140"/>
                  </a:lnTo>
                  <a:lnTo>
                    <a:pt x="48" y="140"/>
                  </a:lnTo>
                  <a:lnTo>
                    <a:pt x="48" y="138"/>
                  </a:lnTo>
                  <a:lnTo>
                    <a:pt x="45" y="138"/>
                  </a:lnTo>
                  <a:lnTo>
                    <a:pt x="45" y="126"/>
                  </a:lnTo>
                  <a:lnTo>
                    <a:pt x="43" y="126"/>
                  </a:lnTo>
                  <a:lnTo>
                    <a:pt x="43" y="121"/>
                  </a:lnTo>
                  <a:lnTo>
                    <a:pt x="40" y="121"/>
                  </a:lnTo>
                  <a:lnTo>
                    <a:pt x="40" y="112"/>
                  </a:lnTo>
                  <a:lnTo>
                    <a:pt x="38" y="112"/>
                  </a:lnTo>
                  <a:lnTo>
                    <a:pt x="38" y="109"/>
                  </a:lnTo>
                  <a:lnTo>
                    <a:pt x="38" y="109"/>
                  </a:lnTo>
                  <a:lnTo>
                    <a:pt x="38" y="107"/>
                  </a:lnTo>
                  <a:lnTo>
                    <a:pt x="33" y="107"/>
                  </a:lnTo>
                  <a:lnTo>
                    <a:pt x="33" y="100"/>
                  </a:lnTo>
                  <a:lnTo>
                    <a:pt x="33" y="100"/>
                  </a:lnTo>
                  <a:lnTo>
                    <a:pt x="33" y="95"/>
                  </a:lnTo>
                  <a:lnTo>
                    <a:pt x="31" y="95"/>
                  </a:lnTo>
                  <a:lnTo>
                    <a:pt x="31" y="90"/>
                  </a:lnTo>
                  <a:lnTo>
                    <a:pt x="29" y="90"/>
                  </a:lnTo>
                  <a:lnTo>
                    <a:pt x="29" y="88"/>
                  </a:lnTo>
                  <a:lnTo>
                    <a:pt x="26" y="88"/>
                  </a:lnTo>
                  <a:lnTo>
                    <a:pt x="26" y="78"/>
                  </a:lnTo>
                  <a:lnTo>
                    <a:pt x="22" y="78"/>
                  </a:lnTo>
                  <a:lnTo>
                    <a:pt x="22" y="71"/>
                  </a:lnTo>
                  <a:lnTo>
                    <a:pt x="22" y="71"/>
                  </a:lnTo>
                  <a:lnTo>
                    <a:pt x="22" y="67"/>
                  </a:lnTo>
                  <a:lnTo>
                    <a:pt x="19" y="67"/>
                  </a:lnTo>
                  <a:lnTo>
                    <a:pt x="19" y="55"/>
                  </a:lnTo>
                  <a:lnTo>
                    <a:pt x="17" y="55"/>
                  </a:lnTo>
                  <a:lnTo>
                    <a:pt x="17" y="50"/>
                  </a:lnTo>
                  <a:lnTo>
                    <a:pt x="14" y="50"/>
                  </a:lnTo>
                  <a:lnTo>
                    <a:pt x="14" y="36"/>
                  </a:lnTo>
                  <a:lnTo>
                    <a:pt x="12" y="36"/>
                  </a:lnTo>
                  <a:lnTo>
                    <a:pt x="12" y="22"/>
                  </a:lnTo>
                  <a:lnTo>
                    <a:pt x="10" y="22"/>
                  </a:lnTo>
                  <a:lnTo>
                    <a:pt x="10" y="19"/>
                  </a:lnTo>
                  <a:lnTo>
                    <a:pt x="7" y="19"/>
                  </a:lnTo>
                  <a:lnTo>
                    <a:pt x="7" y="14"/>
                  </a:lnTo>
                  <a:lnTo>
                    <a:pt x="5" y="14"/>
                  </a:lnTo>
                  <a:lnTo>
                    <a:pt x="5" y="5"/>
                  </a:lnTo>
                  <a:lnTo>
                    <a:pt x="5" y="5"/>
                  </a:lnTo>
                  <a:lnTo>
                    <a:pt x="5" y="0"/>
                  </a:lnTo>
                  <a:lnTo>
                    <a:pt x="0" y="0"/>
                  </a:lnTo>
                </a:path>
              </a:pathLst>
            </a:custGeom>
            <a:noFill/>
            <a:ln w="1270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grpSp>
      <p:sp>
        <p:nvSpPr>
          <p:cNvPr id="112" name="TextBox 111">
            <a:extLst>
              <a:ext uri="{FF2B5EF4-FFF2-40B4-BE49-F238E27FC236}">
                <a16:creationId xmlns:a16="http://schemas.microsoft.com/office/drawing/2014/main" id="{5F35397C-30A3-4E0C-BF26-3524829D53C2}"/>
              </a:ext>
            </a:extLst>
          </p:cNvPr>
          <p:cNvSpPr txBox="1"/>
          <p:nvPr/>
        </p:nvSpPr>
        <p:spPr>
          <a:xfrm rot="16200000">
            <a:off x="6652165" y="4880906"/>
            <a:ext cx="1513955" cy="240503"/>
          </a:xfrm>
          <a:prstGeom prst="rect">
            <a:avLst/>
          </a:prstGeom>
          <a:noFill/>
        </p:spPr>
        <p:txBody>
          <a:bodyPr wrap="square" lIns="48000" tIns="48000" rIns="48000" bIns="48000" rtlCol="0">
            <a:spAutoFit/>
          </a:bodyPr>
          <a:lstStyle/>
          <a:p>
            <a:pPr algn="ctr" defTabSz="609585">
              <a:defRPr/>
            </a:pPr>
            <a:r>
              <a:rPr lang="en-US" sz="933" b="1" dirty="0">
                <a:solidFill>
                  <a:srgbClr val="003366"/>
                </a:solidFill>
                <a:latin typeface="Arial" panose="020B0604020202020204"/>
              </a:rPr>
              <a:t>Proportion of surviving</a:t>
            </a:r>
            <a:endParaRPr lang="en-GB" sz="933" b="1" dirty="0" err="1">
              <a:solidFill>
                <a:srgbClr val="003366"/>
              </a:solidFill>
              <a:latin typeface="Arial" panose="020B0604020202020204"/>
            </a:endParaRPr>
          </a:p>
        </p:txBody>
      </p:sp>
      <p:sp>
        <p:nvSpPr>
          <p:cNvPr id="113" name="TextBox 112">
            <a:extLst>
              <a:ext uri="{FF2B5EF4-FFF2-40B4-BE49-F238E27FC236}">
                <a16:creationId xmlns:a16="http://schemas.microsoft.com/office/drawing/2014/main" id="{166E01FB-DE68-4B0B-917A-6406D18F2CFF}"/>
              </a:ext>
            </a:extLst>
          </p:cNvPr>
          <p:cNvSpPr txBox="1"/>
          <p:nvPr/>
        </p:nvSpPr>
        <p:spPr>
          <a:xfrm>
            <a:off x="7576091" y="5566761"/>
            <a:ext cx="332578" cy="240503"/>
          </a:xfrm>
          <a:prstGeom prst="rect">
            <a:avLst/>
          </a:prstGeom>
          <a:noFill/>
        </p:spPr>
        <p:txBody>
          <a:bodyPr wrap="none" lIns="48000" tIns="48000" rIns="48000" bIns="48000" rtlCol="0" anchor="ctr">
            <a:spAutoFit/>
          </a:bodyPr>
          <a:lstStyle/>
          <a:p>
            <a:pPr algn="r" defTabSz="609585">
              <a:defRPr/>
            </a:pPr>
            <a:r>
              <a:rPr lang="en-US" sz="933" dirty="0">
                <a:solidFill>
                  <a:srgbClr val="003366"/>
                </a:solidFill>
                <a:latin typeface="Arial" panose="020B0604020202020204"/>
              </a:rPr>
              <a:t>0.00</a:t>
            </a:r>
            <a:endParaRPr lang="en-GB" sz="933" dirty="0" err="1">
              <a:solidFill>
                <a:srgbClr val="003366"/>
              </a:solidFill>
              <a:latin typeface="Arial" panose="020B0604020202020204"/>
            </a:endParaRPr>
          </a:p>
        </p:txBody>
      </p:sp>
      <p:sp>
        <p:nvSpPr>
          <p:cNvPr id="114" name="TextBox 113">
            <a:extLst>
              <a:ext uri="{FF2B5EF4-FFF2-40B4-BE49-F238E27FC236}">
                <a16:creationId xmlns:a16="http://schemas.microsoft.com/office/drawing/2014/main" id="{0F34BB96-87C7-43FA-B2DD-B490A2CBDF75}"/>
              </a:ext>
            </a:extLst>
          </p:cNvPr>
          <p:cNvSpPr txBox="1"/>
          <p:nvPr/>
        </p:nvSpPr>
        <p:spPr>
          <a:xfrm>
            <a:off x="7927929" y="5737669"/>
            <a:ext cx="164264"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0</a:t>
            </a:r>
            <a:endParaRPr lang="en-GB" sz="933" dirty="0" err="1">
              <a:solidFill>
                <a:srgbClr val="003366"/>
              </a:solidFill>
              <a:latin typeface="Arial" panose="020B0604020202020204"/>
            </a:endParaRPr>
          </a:p>
        </p:txBody>
      </p:sp>
      <p:sp>
        <p:nvSpPr>
          <p:cNvPr id="115" name="TextBox 114">
            <a:extLst>
              <a:ext uri="{FF2B5EF4-FFF2-40B4-BE49-F238E27FC236}">
                <a16:creationId xmlns:a16="http://schemas.microsoft.com/office/drawing/2014/main" id="{D2A8D86E-5312-4F86-AEF6-9859D6A63B23}"/>
              </a:ext>
            </a:extLst>
          </p:cNvPr>
          <p:cNvSpPr txBox="1"/>
          <p:nvPr/>
        </p:nvSpPr>
        <p:spPr>
          <a:xfrm>
            <a:off x="8397665" y="5737669"/>
            <a:ext cx="231590"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20</a:t>
            </a:r>
            <a:endParaRPr lang="en-GB" sz="933" dirty="0" err="1">
              <a:solidFill>
                <a:srgbClr val="003366"/>
              </a:solidFill>
              <a:latin typeface="Arial" panose="020B0604020202020204"/>
            </a:endParaRPr>
          </a:p>
        </p:txBody>
      </p:sp>
      <p:sp>
        <p:nvSpPr>
          <p:cNvPr id="116" name="TextBox 115">
            <a:extLst>
              <a:ext uri="{FF2B5EF4-FFF2-40B4-BE49-F238E27FC236}">
                <a16:creationId xmlns:a16="http://schemas.microsoft.com/office/drawing/2014/main" id="{11127094-C1D7-46CD-A487-118F6DC26690}"/>
              </a:ext>
            </a:extLst>
          </p:cNvPr>
          <p:cNvSpPr txBox="1"/>
          <p:nvPr/>
        </p:nvSpPr>
        <p:spPr>
          <a:xfrm>
            <a:off x="10303271" y="5737669"/>
            <a:ext cx="298916"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100</a:t>
            </a:r>
            <a:endParaRPr lang="en-GB" sz="933" dirty="0" err="1">
              <a:solidFill>
                <a:srgbClr val="003366"/>
              </a:solidFill>
              <a:latin typeface="Arial" panose="020B0604020202020204"/>
            </a:endParaRPr>
          </a:p>
        </p:txBody>
      </p:sp>
      <p:sp>
        <p:nvSpPr>
          <p:cNvPr id="117" name="Freeform 162">
            <a:extLst>
              <a:ext uri="{FF2B5EF4-FFF2-40B4-BE49-F238E27FC236}">
                <a16:creationId xmlns:a16="http://schemas.microsoft.com/office/drawing/2014/main" id="{8C1D1200-F5D4-47B2-B1E0-D7B4EBF9A088}"/>
              </a:ext>
            </a:extLst>
          </p:cNvPr>
          <p:cNvSpPr>
            <a:spLocks/>
          </p:cNvSpPr>
          <p:nvPr/>
        </p:nvSpPr>
        <p:spPr bwMode="auto">
          <a:xfrm>
            <a:off x="8008697" y="4297063"/>
            <a:ext cx="2941756" cy="1395348"/>
          </a:xfrm>
          <a:custGeom>
            <a:avLst/>
            <a:gdLst>
              <a:gd name="T0" fmla="*/ 0 w 498"/>
              <a:gd name="T1" fmla="*/ 0 h 487"/>
              <a:gd name="T2" fmla="*/ 0 w 498"/>
              <a:gd name="T3" fmla="*/ 487 h 487"/>
              <a:gd name="T4" fmla="*/ 498 w 498"/>
              <a:gd name="T5" fmla="*/ 487 h 487"/>
            </a:gdLst>
            <a:ahLst/>
            <a:cxnLst>
              <a:cxn ang="0">
                <a:pos x="T0" y="T1"/>
              </a:cxn>
              <a:cxn ang="0">
                <a:pos x="T2" y="T3"/>
              </a:cxn>
              <a:cxn ang="0">
                <a:pos x="T4" y="T5"/>
              </a:cxn>
            </a:cxnLst>
            <a:rect l="0" t="0" r="r" b="b"/>
            <a:pathLst>
              <a:path w="498" h="487">
                <a:moveTo>
                  <a:pt x="0" y="0"/>
                </a:moveTo>
                <a:lnTo>
                  <a:pt x="0" y="487"/>
                </a:lnTo>
                <a:lnTo>
                  <a:pt x="498" y="487"/>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78" name="Line 164">
            <a:extLst>
              <a:ext uri="{FF2B5EF4-FFF2-40B4-BE49-F238E27FC236}">
                <a16:creationId xmlns:a16="http://schemas.microsoft.com/office/drawing/2014/main" id="{8298F6AB-3492-41DC-B627-E65486A6F04A}"/>
              </a:ext>
            </a:extLst>
          </p:cNvPr>
          <p:cNvSpPr>
            <a:spLocks noChangeShapeType="1"/>
          </p:cNvSpPr>
          <p:nvPr/>
        </p:nvSpPr>
        <p:spPr bwMode="auto">
          <a:xfrm>
            <a:off x="7901188" y="2311913"/>
            <a:ext cx="100571"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79" name="Line 165">
            <a:extLst>
              <a:ext uri="{FF2B5EF4-FFF2-40B4-BE49-F238E27FC236}">
                <a16:creationId xmlns:a16="http://schemas.microsoft.com/office/drawing/2014/main" id="{B1A46E7B-DDC4-4E34-8B42-3912560A45CD}"/>
              </a:ext>
            </a:extLst>
          </p:cNvPr>
          <p:cNvSpPr>
            <a:spLocks noChangeShapeType="1"/>
          </p:cNvSpPr>
          <p:nvPr/>
        </p:nvSpPr>
        <p:spPr bwMode="auto">
          <a:xfrm>
            <a:off x="7901188" y="2662872"/>
            <a:ext cx="100571"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80" name="Line 166">
            <a:extLst>
              <a:ext uri="{FF2B5EF4-FFF2-40B4-BE49-F238E27FC236}">
                <a16:creationId xmlns:a16="http://schemas.microsoft.com/office/drawing/2014/main" id="{959A7386-8AE0-40A9-A0C4-45A5BB2DAE8A}"/>
              </a:ext>
            </a:extLst>
          </p:cNvPr>
          <p:cNvSpPr>
            <a:spLocks noChangeShapeType="1"/>
          </p:cNvSpPr>
          <p:nvPr/>
        </p:nvSpPr>
        <p:spPr bwMode="auto">
          <a:xfrm>
            <a:off x="7901188" y="3013584"/>
            <a:ext cx="100571"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81" name="Line 167">
            <a:extLst>
              <a:ext uri="{FF2B5EF4-FFF2-40B4-BE49-F238E27FC236}">
                <a16:creationId xmlns:a16="http://schemas.microsoft.com/office/drawing/2014/main" id="{ECC29635-0F80-44CA-B345-398F0EA8D3F8}"/>
              </a:ext>
            </a:extLst>
          </p:cNvPr>
          <p:cNvSpPr>
            <a:spLocks noChangeShapeType="1"/>
          </p:cNvSpPr>
          <p:nvPr/>
        </p:nvSpPr>
        <p:spPr bwMode="auto">
          <a:xfrm>
            <a:off x="7901188" y="3365185"/>
            <a:ext cx="100571"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82" name="Line 168">
            <a:extLst>
              <a:ext uri="{FF2B5EF4-FFF2-40B4-BE49-F238E27FC236}">
                <a16:creationId xmlns:a16="http://schemas.microsoft.com/office/drawing/2014/main" id="{B554B9FF-BDC5-4F49-B2AF-1B161DF4013E}"/>
              </a:ext>
            </a:extLst>
          </p:cNvPr>
          <p:cNvSpPr>
            <a:spLocks noChangeShapeType="1"/>
          </p:cNvSpPr>
          <p:nvPr/>
        </p:nvSpPr>
        <p:spPr bwMode="auto">
          <a:xfrm>
            <a:off x="7901188" y="3714715"/>
            <a:ext cx="100571"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18" name="Line 164">
            <a:extLst>
              <a:ext uri="{FF2B5EF4-FFF2-40B4-BE49-F238E27FC236}">
                <a16:creationId xmlns:a16="http://schemas.microsoft.com/office/drawing/2014/main" id="{8E1FE491-5C5D-446D-AF33-5ABAD16B658B}"/>
              </a:ext>
            </a:extLst>
          </p:cNvPr>
          <p:cNvSpPr>
            <a:spLocks noChangeShapeType="1"/>
          </p:cNvSpPr>
          <p:nvPr/>
        </p:nvSpPr>
        <p:spPr bwMode="auto">
          <a:xfrm>
            <a:off x="7908394" y="4293340"/>
            <a:ext cx="100303"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19" name="Line 165">
            <a:extLst>
              <a:ext uri="{FF2B5EF4-FFF2-40B4-BE49-F238E27FC236}">
                <a16:creationId xmlns:a16="http://schemas.microsoft.com/office/drawing/2014/main" id="{A8FB830E-45C6-47EA-B989-522E04142042}"/>
              </a:ext>
            </a:extLst>
          </p:cNvPr>
          <p:cNvSpPr>
            <a:spLocks noChangeShapeType="1"/>
          </p:cNvSpPr>
          <p:nvPr/>
        </p:nvSpPr>
        <p:spPr bwMode="auto">
          <a:xfrm>
            <a:off x="7908394" y="4643365"/>
            <a:ext cx="100303"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20" name="Line 166">
            <a:extLst>
              <a:ext uri="{FF2B5EF4-FFF2-40B4-BE49-F238E27FC236}">
                <a16:creationId xmlns:a16="http://schemas.microsoft.com/office/drawing/2014/main" id="{3CAD08FC-94B0-45A6-BC85-243B6DEDE875}"/>
              </a:ext>
            </a:extLst>
          </p:cNvPr>
          <p:cNvSpPr>
            <a:spLocks noChangeShapeType="1"/>
          </p:cNvSpPr>
          <p:nvPr/>
        </p:nvSpPr>
        <p:spPr bwMode="auto">
          <a:xfrm>
            <a:off x="7908394" y="4993144"/>
            <a:ext cx="100303"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21" name="Line 167">
            <a:extLst>
              <a:ext uri="{FF2B5EF4-FFF2-40B4-BE49-F238E27FC236}">
                <a16:creationId xmlns:a16="http://schemas.microsoft.com/office/drawing/2014/main" id="{6C4CE380-ACD8-41E5-B17D-1A615313FCAF}"/>
              </a:ext>
            </a:extLst>
          </p:cNvPr>
          <p:cNvSpPr>
            <a:spLocks noChangeShapeType="1"/>
          </p:cNvSpPr>
          <p:nvPr/>
        </p:nvSpPr>
        <p:spPr bwMode="auto">
          <a:xfrm>
            <a:off x="7908394" y="5343812"/>
            <a:ext cx="100303"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22" name="Line 168">
            <a:extLst>
              <a:ext uri="{FF2B5EF4-FFF2-40B4-BE49-F238E27FC236}">
                <a16:creationId xmlns:a16="http://schemas.microsoft.com/office/drawing/2014/main" id="{C855BE2D-0556-458C-ADD5-EFBBAB8DDB99}"/>
              </a:ext>
            </a:extLst>
          </p:cNvPr>
          <p:cNvSpPr>
            <a:spLocks noChangeShapeType="1"/>
          </p:cNvSpPr>
          <p:nvPr/>
        </p:nvSpPr>
        <p:spPr bwMode="auto">
          <a:xfrm>
            <a:off x="7908394" y="5692411"/>
            <a:ext cx="100303"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23" name="Line 169">
            <a:extLst>
              <a:ext uri="{FF2B5EF4-FFF2-40B4-BE49-F238E27FC236}">
                <a16:creationId xmlns:a16="http://schemas.microsoft.com/office/drawing/2014/main" id="{264F7303-793E-4D31-A1E7-9CFCDC5DC67D}"/>
              </a:ext>
            </a:extLst>
          </p:cNvPr>
          <p:cNvSpPr>
            <a:spLocks noChangeShapeType="1"/>
          </p:cNvSpPr>
          <p:nvPr/>
        </p:nvSpPr>
        <p:spPr bwMode="auto">
          <a:xfrm flipV="1">
            <a:off x="8508208" y="5692411"/>
            <a:ext cx="0" cy="9456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24" name="Line 170">
            <a:extLst>
              <a:ext uri="{FF2B5EF4-FFF2-40B4-BE49-F238E27FC236}">
                <a16:creationId xmlns:a16="http://schemas.microsoft.com/office/drawing/2014/main" id="{52190ABB-04E2-4C31-BCD3-20DD2BCBD197}"/>
              </a:ext>
            </a:extLst>
          </p:cNvPr>
          <p:cNvSpPr>
            <a:spLocks noChangeShapeType="1"/>
          </p:cNvSpPr>
          <p:nvPr/>
        </p:nvSpPr>
        <p:spPr bwMode="auto">
          <a:xfrm flipV="1">
            <a:off x="8008699" y="5692411"/>
            <a:ext cx="0" cy="9456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25" name="Line 174">
            <a:extLst>
              <a:ext uri="{FF2B5EF4-FFF2-40B4-BE49-F238E27FC236}">
                <a16:creationId xmlns:a16="http://schemas.microsoft.com/office/drawing/2014/main" id="{F2E208A1-296F-4C80-BFBC-A1083777AE76}"/>
              </a:ext>
            </a:extLst>
          </p:cNvPr>
          <p:cNvSpPr>
            <a:spLocks noChangeShapeType="1"/>
          </p:cNvSpPr>
          <p:nvPr/>
        </p:nvSpPr>
        <p:spPr bwMode="auto">
          <a:xfrm flipV="1">
            <a:off x="10454807" y="5692411"/>
            <a:ext cx="0" cy="9456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26" name="TextBox 125">
            <a:extLst>
              <a:ext uri="{FF2B5EF4-FFF2-40B4-BE49-F238E27FC236}">
                <a16:creationId xmlns:a16="http://schemas.microsoft.com/office/drawing/2014/main" id="{E3092882-8317-4085-9B0E-A404492CEDCF}"/>
              </a:ext>
            </a:extLst>
          </p:cNvPr>
          <p:cNvSpPr txBox="1"/>
          <p:nvPr/>
        </p:nvSpPr>
        <p:spPr>
          <a:xfrm>
            <a:off x="7576091" y="5217742"/>
            <a:ext cx="332578" cy="240503"/>
          </a:xfrm>
          <a:prstGeom prst="rect">
            <a:avLst/>
          </a:prstGeom>
          <a:noFill/>
        </p:spPr>
        <p:txBody>
          <a:bodyPr wrap="none" lIns="48000" tIns="48000" rIns="48000" bIns="48000" rtlCol="0" anchor="ctr">
            <a:spAutoFit/>
          </a:bodyPr>
          <a:lstStyle/>
          <a:p>
            <a:pPr algn="r" defTabSz="609585">
              <a:defRPr/>
            </a:pPr>
            <a:r>
              <a:rPr lang="en-US" sz="933" dirty="0">
                <a:solidFill>
                  <a:srgbClr val="003366"/>
                </a:solidFill>
                <a:latin typeface="Arial" panose="020B0604020202020204"/>
              </a:rPr>
              <a:t>0.25</a:t>
            </a:r>
            <a:endParaRPr lang="en-GB" sz="933" dirty="0" err="1">
              <a:solidFill>
                <a:srgbClr val="003366"/>
              </a:solidFill>
              <a:latin typeface="Arial" panose="020B0604020202020204"/>
            </a:endParaRPr>
          </a:p>
        </p:txBody>
      </p:sp>
      <p:sp>
        <p:nvSpPr>
          <p:cNvPr id="127" name="TextBox 126">
            <a:extLst>
              <a:ext uri="{FF2B5EF4-FFF2-40B4-BE49-F238E27FC236}">
                <a16:creationId xmlns:a16="http://schemas.microsoft.com/office/drawing/2014/main" id="{6A51E913-2A44-4884-95E2-5C18B63B1A72}"/>
              </a:ext>
            </a:extLst>
          </p:cNvPr>
          <p:cNvSpPr txBox="1"/>
          <p:nvPr/>
        </p:nvSpPr>
        <p:spPr>
          <a:xfrm>
            <a:off x="7576091" y="4875522"/>
            <a:ext cx="332578" cy="240503"/>
          </a:xfrm>
          <a:prstGeom prst="rect">
            <a:avLst/>
          </a:prstGeom>
          <a:noFill/>
        </p:spPr>
        <p:txBody>
          <a:bodyPr wrap="none" lIns="48000" tIns="48000" rIns="48000" bIns="48000" rtlCol="0" anchor="ctr">
            <a:spAutoFit/>
          </a:bodyPr>
          <a:lstStyle/>
          <a:p>
            <a:pPr algn="r" defTabSz="609585">
              <a:defRPr/>
            </a:pPr>
            <a:r>
              <a:rPr lang="en-US" sz="933" dirty="0">
                <a:solidFill>
                  <a:srgbClr val="003366"/>
                </a:solidFill>
                <a:latin typeface="Arial" panose="020B0604020202020204"/>
              </a:rPr>
              <a:t>0.50</a:t>
            </a:r>
            <a:endParaRPr lang="en-GB" sz="933" dirty="0" err="1">
              <a:solidFill>
                <a:srgbClr val="003366"/>
              </a:solidFill>
              <a:latin typeface="Arial" panose="020B0604020202020204"/>
            </a:endParaRPr>
          </a:p>
        </p:txBody>
      </p:sp>
      <p:sp>
        <p:nvSpPr>
          <p:cNvPr id="128" name="TextBox 127">
            <a:extLst>
              <a:ext uri="{FF2B5EF4-FFF2-40B4-BE49-F238E27FC236}">
                <a16:creationId xmlns:a16="http://schemas.microsoft.com/office/drawing/2014/main" id="{6224333B-0589-40BA-8BE4-210729572AA2}"/>
              </a:ext>
            </a:extLst>
          </p:cNvPr>
          <p:cNvSpPr txBox="1"/>
          <p:nvPr/>
        </p:nvSpPr>
        <p:spPr>
          <a:xfrm>
            <a:off x="7576091" y="4527029"/>
            <a:ext cx="332578" cy="240503"/>
          </a:xfrm>
          <a:prstGeom prst="rect">
            <a:avLst/>
          </a:prstGeom>
          <a:noFill/>
        </p:spPr>
        <p:txBody>
          <a:bodyPr wrap="none" lIns="48000" tIns="48000" rIns="48000" bIns="48000" rtlCol="0" anchor="ctr">
            <a:spAutoFit/>
          </a:bodyPr>
          <a:lstStyle/>
          <a:p>
            <a:pPr algn="r" defTabSz="609585">
              <a:defRPr/>
            </a:pPr>
            <a:r>
              <a:rPr lang="en-US" sz="933" dirty="0">
                <a:solidFill>
                  <a:srgbClr val="003366"/>
                </a:solidFill>
                <a:latin typeface="Arial" panose="020B0604020202020204"/>
              </a:rPr>
              <a:t>0.75</a:t>
            </a:r>
            <a:endParaRPr lang="en-GB" sz="933" dirty="0" err="1">
              <a:solidFill>
                <a:srgbClr val="003366"/>
              </a:solidFill>
              <a:latin typeface="Arial" panose="020B0604020202020204"/>
            </a:endParaRPr>
          </a:p>
        </p:txBody>
      </p:sp>
      <p:sp>
        <p:nvSpPr>
          <p:cNvPr id="129" name="TextBox 128">
            <a:extLst>
              <a:ext uri="{FF2B5EF4-FFF2-40B4-BE49-F238E27FC236}">
                <a16:creationId xmlns:a16="http://schemas.microsoft.com/office/drawing/2014/main" id="{C0F56BC6-52A2-4F89-B8E8-2C4443B883F5}"/>
              </a:ext>
            </a:extLst>
          </p:cNvPr>
          <p:cNvSpPr txBox="1"/>
          <p:nvPr/>
        </p:nvSpPr>
        <p:spPr>
          <a:xfrm>
            <a:off x="7576091" y="4169511"/>
            <a:ext cx="332578" cy="240503"/>
          </a:xfrm>
          <a:prstGeom prst="rect">
            <a:avLst/>
          </a:prstGeom>
          <a:noFill/>
        </p:spPr>
        <p:txBody>
          <a:bodyPr wrap="none" lIns="48000" tIns="48000" rIns="48000" bIns="48000" rtlCol="0" anchor="ctr">
            <a:spAutoFit/>
          </a:bodyPr>
          <a:lstStyle/>
          <a:p>
            <a:pPr algn="r" defTabSz="609585">
              <a:defRPr/>
            </a:pPr>
            <a:r>
              <a:rPr lang="en-US" sz="933" dirty="0">
                <a:solidFill>
                  <a:srgbClr val="003366"/>
                </a:solidFill>
                <a:latin typeface="Arial" panose="020B0604020202020204"/>
              </a:rPr>
              <a:t>1.00</a:t>
            </a:r>
            <a:endParaRPr lang="en-GB" sz="933" dirty="0" err="1">
              <a:solidFill>
                <a:srgbClr val="003366"/>
              </a:solidFill>
              <a:latin typeface="Arial" panose="020B0604020202020204"/>
            </a:endParaRPr>
          </a:p>
        </p:txBody>
      </p:sp>
      <p:sp>
        <p:nvSpPr>
          <p:cNvPr id="130" name="TextBox 129">
            <a:extLst>
              <a:ext uri="{FF2B5EF4-FFF2-40B4-BE49-F238E27FC236}">
                <a16:creationId xmlns:a16="http://schemas.microsoft.com/office/drawing/2014/main" id="{A685C466-1E9B-43F1-8BE2-62B662DF753C}"/>
              </a:ext>
            </a:extLst>
          </p:cNvPr>
          <p:cNvSpPr txBox="1"/>
          <p:nvPr/>
        </p:nvSpPr>
        <p:spPr>
          <a:xfrm>
            <a:off x="8151431" y="5737669"/>
            <a:ext cx="231590"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10</a:t>
            </a:r>
            <a:endParaRPr lang="en-GB" sz="933" dirty="0" err="1">
              <a:solidFill>
                <a:srgbClr val="003366"/>
              </a:solidFill>
              <a:latin typeface="Arial" panose="020B0604020202020204"/>
            </a:endParaRPr>
          </a:p>
        </p:txBody>
      </p:sp>
      <p:sp>
        <p:nvSpPr>
          <p:cNvPr id="131" name="Line 169">
            <a:extLst>
              <a:ext uri="{FF2B5EF4-FFF2-40B4-BE49-F238E27FC236}">
                <a16:creationId xmlns:a16="http://schemas.microsoft.com/office/drawing/2014/main" id="{81724D4D-D615-413C-8441-9497F5960E08}"/>
              </a:ext>
            </a:extLst>
          </p:cNvPr>
          <p:cNvSpPr>
            <a:spLocks noChangeShapeType="1"/>
          </p:cNvSpPr>
          <p:nvPr/>
        </p:nvSpPr>
        <p:spPr bwMode="auto">
          <a:xfrm flipV="1">
            <a:off x="8261975" y="5692411"/>
            <a:ext cx="0" cy="9456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32" name="TextBox 131">
            <a:extLst>
              <a:ext uri="{FF2B5EF4-FFF2-40B4-BE49-F238E27FC236}">
                <a16:creationId xmlns:a16="http://schemas.microsoft.com/office/drawing/2014/main" id="{2E973A94-0202-4711-A1F0-31166EB8FE37}"/>
              </a:ext>
            </a:extLst>
          </p:cNvPr>
          <p:cNvSpPr txBox="1"/>
          <p:nvPr/>
        </p:nvSpPr>
        <p:spPr>
          <a:xfrm>
            <a:off x="8633343" y="5737669"/>
            <a:ext cx="231590"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30</a:t>
            </a:r>
            <a:endParaRPr lang="en-GB" sz="933" dirty="0" err="1">
              <a:solidFill>
                <a:srgbClr val="003366"/>
              </a:solidFill>
              <a:latin typeface="Arial" panose="020B0604020202020204"/>
            </a:endParaRPr>
          </a:p>
        </p:txBody>
      </p:sp>
      <p:sp>
        <p:nvSpPr>
          <p:cNvPr id="133" name="Line 169">
            <a:extLst>
              <a:ext uri="{FF2B5EF4-FFF2-40B4-BE49-F238E27FC236}">
                <a16:creationId xmlns:a16="http://schemas.microsoft.com/office/drawing/2014/main" id="{D41A87F8-B085-4307-AF61-86074F36CB7E}"/>
              </a:ext>
            </a:extLst>
          </p:cNvPr>
          <p:cNvSpPr>
            <a:spLocks noChangeShapeType="1"/>
          </p:cNvSpPr>
          <p:nvPr/>
        </p:nvSpPr>
        <p:spPr bwMode="auto">
          <a:xfrm flipV="1">
            <a:off x="8743889" y="5692411"/>
            <a:ext cx="0" cy="9456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34" name="TextBox 133">
            <a:extLst>
              <a:ext uri="{FF2B5EF4-FFF2-40B4-BE49-F238E27FC236}">
                <a16:creationId xmlns:a16="http://schemas.microsoft.com/office/drawing/2014/main" id="{09D68092-410D-4407-9833-8ADCF9297B81}"/>
              </a:ext>
            </a:extLst>
          </p:cNvPr>
          <p:cNvSpPr txBox="1"/>
          <p:nvPr/>
        </p:nvSpPr>
        <p:spPr>
          <a:xfrm>
            <a:off x="9115261" y="5737669"/>
            <a:ext cx="231590"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50</a:t>
            </a:r>
            <a:endParaRPr lang="en-GB" sz="933" dirty="0" err="1">
              <a:solidFill>
                <a:srgbClr val="003366"/>
              </a:solidFill>
              <a:latin typeface="Arial" panose="020B0604020202020204"/>
            </a:endParaRPr>
          </a:p>
        </p:txBody>
      </p:sp>
      <p:sp>
        <p:nvSpPr>
          <p:cNvPr id="135" name="Line 169">
            <a:extLst>
              <a:ext uri="{FF2B5EF4-FFF2-40B4-BE49-F238E27FC236}">
                <a16:creationId xmlns:a16="http://schemas.microsoft.com/office/drawing/2014/main" id="{2FA0D687-2B67-40BC-8D86-51287F0C8DC0}"/>
              </a:ext>
            </a:extLst>
          </p:cNvPr>
          <p:cNvSpPr>
            <a:spLocks noChangeShapeType="1"/>
          </p:cNvSpPr>
          <p:nvPr/>
        </p:nvSpPr>
        <p:spPr bwMode="auto">
          <a:xfrm flipV="1">
            <a:off x="9225804" y="5692411"/>
            <a:ext cx="0" cy="9456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36" name="TextBox 135">
            <a:extLst>
              <a:ext uri="{FF2B5EF4-FFF2-40B4-BE49-F238E27FC236}">
                <a16:creationId xmlns:a16="http://schemas.microsoft.com/office/drawing/2014/main" id="{E237AEBF-B01B-4D11-85F9-69BBAB880AD9}"/>
              </a:ext>
            </a:extLst>
          </p:cNvPr>
          <p:cNvSpPr txBox="1"/>
          <p:nvPr/>
        </p:nvSpPr>
        <p:spPr>
          <a:xfrm>
            <a:off x="8875537" y="5737669"/>
            <a:ext cx="231590"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40</a:t>
            </a:r>
            <a:endParaRPr lang="en-GB" sz="933" dirty="0" err="1">
              <a:solidFill>
                <a:srgbClr val="003366"/>
              </a:solidFill>
              <a:latin typeface="Arial" panose="020B0604020202020204"/>
            </a:endParaRPr>
          </a:p>
        </p:txBody>
      </p:sp>
      <p:sp>
        <p:nvSpPr>
          <p:cNvPr id="137" name="Line 169">
            <a:extLst>
              <a:ext uri="{FF2B5EF4-FFF2-40B4-BE49-F238E27FC236}">
                <a16:creationId xmlns:a16="http://schemas.microsoft.com/office/drawing/2014/main" id="{AA2A3DCA-24B9-4CF1-9C6F-D4CDA660125D}"/>
              </a:ext>
            </a:extLst>
          </p:cNvPr>
          <p:cNvSpPr>
            <a:spLocks noChangeShapeType="1"/>
          </p:cNvSpPr>
          <p:nvPr/>
        </p:nvSpPr>
        <p:spPr bwMode="auto">
          <a:xfrm flipV="1">
            <a:off x="8986083" y="5692411"/>
            <a:ext cx="0" cy="9456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38" name="TextBox 137">
            <a:extLst>
              <a:ext uri="{FF2B5EF4-FFF2-40B4-BE49-F238E27FC236}">
                <a16:creationId xmlns:a16="http://schemas.microsoft.com/office/drawing/2014/main" id="{9324B3FA-C021-4B1F-9D53-DC9157D27AB9}"/>
              </a:ext>
            </a:extLst>
          </p:cNvPr>
          <p:cNvSpPr txBox="1"/>
          <p:nvPr/>
        </p:nvSpPr>
        <p:spPr>
          <a:xfrm>
            <a:off x="9371093" y="5737669"/>
            <a:ext cx="231590"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60</a:t>
            </a:r>
            <a:endParaRPr lang="en-GB" sz="933" dirty="0" err="1">
              <a:solidFill>
                <a:srgbClr val="003366"/>
              </a:solidFill>
              <a:latin typeface="Arial" panose="020B0604020202020204"/>
            </a:endParaRPr>
          </a:p>
        </p:txBody>
      </p:sp>
      <p:sp>
        <p:nvSpPr>
          <p:cNvPr id="139" name="Line 169">
            <a:extLst>
              <a:ext uri="{FF2B5EF4-FFF2-40B4-BE49-F238E27FC236}">
                <a16:creationId xmlns:a16="http://schemas.microsoft.com/office/drawing/2014/main" id="{ECF46653-B8CA-4A45-ACFA-A7E940035919}"/>
              </a:ext>
            </a:extLst>
          </p:cNvPr>
          <p:cNvSpPr>
            <a:spLocks noChangeShapeType="1"/>
          </p:cNvSpPr>
          <p:nvPr/>
        </p:nvSpPr>
        <p:spPr bwMode="auto">
          <a:xfrm flipV="1">
            <a:off x="9481636" y="5692411"/>
            <a:ext cx="0" cy="9456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40" name="TextBox 139">
            <a:extLst>
              <a:ext uri="{FF2B5EF4-FFF2-40B4-BE49-F238E27FC236}">
                <a16:creationId xmlns:a16="http://schemas.microsoft.com/office/drawing/2014/main" id="{8D3D4296-4D47-40DA-9485-6E0D847BCF84}"/>
              </a:ext>
            </a:extLst>
          </p:cNvPr>
          <p:cNvSpPr txBox="1"/>
          <p:nvPr/>
        </p:nvSpPr>
        <p:spPr>
          <a:xfrm>
            <a:off x="9611874" y="5737669"/>
            <a:ext cx="231590"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70</a:t>
            </a:r>
            <a:endParaRPr lang="en-GB" sz="933" dirty="0" err="1">
              <a:solidFill>
                <a:srgbClr val="003366"/>
              </a:solidFill>
              <a:latin typeface="Arial" panose="020B0604020202020204"/>
            </a:endParaRPr>
          </a:p>
        </p:txBody>
      </p:sp>
      <p:sp>
        <p:nvSpPr>
          <p:cNvPr id="141" name="Line 169">
            <a:extLst>
              <a:ext uri="{FF2B5EF4-FFF2-40B4-BE49-F238E27FC236}">
                <a16:creationId xmlns:a16="http://schemas.microsoft.com/office/drawing/2014/main" id="{A6EA4853-0006-4C36-87C4-8EAD63013EB4}"/>
              </a:ext>
            </a:extLst>
          </p:cNvPr>
          <p:cNvSpPr>
            <a:spLocks noChangeShapeType="1"/>
          </p:cNvSpPr>
          <p:nvPr/>
        </p:nvSpPr>
        <p:spPr bwMode="auto">
          <a:xfrm flipV="1">
            <a:off x="9722419" y="5692411"/>
            <a:ext cx="0" cy="9456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42" name="TextBox 141">
            <a:extLst>
              <a:ext uri="{FF2B5EF4-FFF2-40B4-BE49-F238E27FC236}">
                <a16:creationId xmlns:a16="http://schemas.microsoft.com/office/drawing/2014/main" id="{3614DD0E-5148-444C-A475-6ACB12D22023}"/>
              </a:ext>
            </a:extLst>
          </p:cNvPr>
          <p:cNvSpPr txBox="1"/>
          <p:nvPr/>
        </p:nvSpPr>
        <p:spPr>
          <a:xfrm>
            <a:off x="9857674" y="5737669"/>
            <a:ext cx="231590"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80</a:t>
            </a:r>
            <a:endParaRPr lang="en-GB" sz="933" dirty="0" err="1">
              <a:solidFill>
                <a:srgbClr val="003366"/>
              </a:solidFill>
              <a:latin typeface="Arial" panose="020B0604020202020204"/>
            </a:endParaRPr>
          </a:p>
        </p:txBody>
      </p:sp>
      <p:sp>
        <p:nvSpPr>
          <p:cNvPr id="143" name="Line 169">
            <a:extLst>
              <a:ext uri="{FF2B5EF4-FFF2-40B4-BE49-F238E27FC236}">
                <a16:creationId xmlns:a16="http://schemas.microsoft.com/office/drawing/2014/main" id="{4B7A0F82-C3FB-4346-ADAE-6DD7FE653532}"/>
              </a:ext>
            </a:extLst>
          </p:cNvPr>
          <p:cNvSpPr>
            <a:spLocks noChangeShapeType="1"/>
          </p:cNvSpPr>
          <p:nvPr/>
        </p:nvSpPr>
        <p:spPr bwMode="auto">
          <a:xfrm flipV="1">
            <a:off x="9968219" y="5692411"/>
            <a:ext cx="0" cy="9456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44" name="TextBox 143">
            <a:extLst>
              <a:ext uri="{FF2B5EF4-FFF2-40B4-BE49-F238E27FC236}">
                <a16:creationId xmlns:a16="http://schemas.microsoft.com/office/drawing/2014/main" id="{F5FB35FE-5B1D-400F-BBF7-D52EECA9CE6C}"/>
              </a:ext>
            </a:extLst>
          </p:cNvPr>
          <p:cNvSpPr txBox="1"/>
          <p:nvPr/>
        </p:nvSpPr>
        <p:spPr>
          <a:xfrm>
            <a:off x="10098459" y="5737669"/>
            <a:ext cx="231590"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90</a:t>
            </a:r>
            <a:endParaRPr lang="en-GB" sz="933" dirty="0" err="1">
              <a:solidFill>
                <a:srgbClr val="003366"/>
              </a:solidFill>
              <a:latin typeface="Arial" panose="020B0604020202020204"/>
            </a:endParaRPr>
          </a:p>
        </p:txBody>
      </p:sp>
      <p:sp>
        <p:nvSpPr>
          <p:cNvPr id="145" name="Line 169">
            <a:extLst>
              <a:ext uri="{FF2B5EF4-FFF2-40B4-BE49-F238E27FC236}">
                <a16:creationId xmlns:a16="http://schemas.microsoft.com/office/drawing/2014/main" id="{4ED803C5-802B-4A2B-849B-79D6DD80E3B4}"/>
              </a:ext>
            </a:extLst>
          </p:cNvPr>
          <p:cNvSpPr>
            <a:spLocks noChangeShapeType="1"/>
          </p:cNvSpPr>
          <p:nvPr/>
        </p:nvSpPr>
        <p:spPr bwMode="auto">
          <a:xfrm flipV="1">
            <a:off x="10209003" y="5692411"/>
            <a:ext cx="0" cy="9456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46" name="TextBox 145">
            <a:extLst>
              <a:ext uri="{FF2B5EF4-FFF2-40B4-BE49-F238E27FC236}">
                <a16:creationId xmlns:a16="http://schemas.microsoft.com/office/drawing/2014/main" id="{16F2CCAA-F9A8-41F7-88A1-ADD5D394684B}"/>
              </a:ext>
            </a:extLst>
          </p:cNvPr>
          <p:cNvSpPr txBox="1"/>
          <p:nvPr/>
        </p:nvSpPr>
        <p:spPr>
          <a:xfrm>
            <a:off x="10555179" y="5737669"/>
            <a:ext cx="298916"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110</a:t>
            </a:r>
            <a:endParaRPr lang="en-GB" sz="933" dirty="0" err="1">
              <a:solidFill>
                <a:srgbClr val="003366"/>
              </a:solidFill>
              <a:latin typeface="Arial" panose="020B0604020202020204"/>
            </a:endParaRPr>
          </a:p>
        </p:txBody>
      </p:sp>
      <p:sp>
        <p:nvSpPr>
          <p:cNvPr id="147" name="Line 174">
            <a:extLst>
              <a:ext uri="{FF2B5EF4-FFF2-40B4-BE49-F238E27FC236}">
                <a16:creationId xmlns:a16="http://schemas.microsoft.com/office/drawing/2014/main" id="{D4B8BDAD-E5E5-4E48-B67F-93C6F5E10169}"/>
              </a:ext>
            </a:extLst>
          </p:cNvPr>
          <p:cNvSpPr>
            <a:spLocks noChangeShapeType="1"/>
          </p:cNvSpPr>
          <p:nvPr/>
        </p:nvSpPr>
        <p:spPr bwMode="auto">
          <a:xfrm flipV="1">
            <a:off x="10706717" y="5692411"/>
            <a:ext cx="0" cy="9456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48" name="TextBox 147">
            <a:extLst>
              <a:ext uri="{FF2B5EF4-FFF2-40B4-BE49-F238E27FC236}">
                <a16:creationId xmlns:a16="http://schemas.microsoft.com/office/drawing/2014/main" id="{C7960977-F98F-46BF-94D5-5DF84BE09003}"/>
              </a:ext>
            </a:extLst>
          </p:cNvPr>
          <p:cNvSpPr txBox="1"/>
          <p:nvPr/>
        </p:nvSpPr>
        <p:spPr>
          <a:xfrm>
            <a:off x="10798956" y="5737669"/>
            <a:ext cx="298916" cy="240503"/>
          </a:xfrm>
          <a:prstGeom prst="rect">
            <a:avLst/>
          </a:prstGeom>
          <a:noFill/>
        </p:spPr>
        <p:txBody>
          <a:bodyPr wrap="none" lIns="48000" tIns="48000" rIns="48000" bIns="48000" rtlCol="0">
            <a:spAutoFit/>
          </a:bodyPr>
          <a:lstStyle/>
          <a:p>
            <a:pPr algn="ctr" defTabSz="609585">
              <a:defRPr/>
            </a:pPr>
            <a:r>
              <a:rPr lang="en-US" sz="933" dirty="0">
                <a:solidFill>
                  <a:srgbClr val="003366"/>
                </a:solidFill>
                <a:latin typeface="Arial" panose="020B0604020202020204"/>
              </a:rPr>
              <a:t>120</a:t>
            </a:r>
            <a:endParaRPr lang="en-GB" sz="933" dirty="0" err="1">
              <a:solidFill>
                <a:srgbClr val="003366"/>
              </a:solidFill>
              <a:latin typeface="Arial" panose="020B0604020202020204"/>
            </a:endParaRPr>
          </a:p>
        </p:txBody>
      </p:sp>
      <p:sp>
        <p:nvSpPr>
          <p:cNvPr id="149" name="Line 174">
            <a:extLst>
              <a:ext uri="{FF2B5EF4-FFF2-40B4-BE49-F238E27FC236}">
                <a16:creationId xmlns:a16="http://schemas.microsoft.com/office/drawing/2014/main" id="{A31505F6-6B96-4093-A4D0-7FB89F8FC866}"/>
              </a:ext>
            </a:extLst>
          </p:cNvPr>
          <p:cNvSpPr>
            <a:spLocks noChangeShapeType="1"/>
          </p:cNvSpPr>
          <p:nvPr/>
        </p:nvSpPr>
        <p:spPr bwMode="auto">
          <a:xfrm flipV="1">
            <a:off x="10950492" y="5692411"/>
            <a:ext cx="0" cy="9456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a:solidFill>
                <a:srgbClr val="003366"/>
              </a:solidFill>
              <a:latin typeface="Arial" panose="020B0604020202020204"/>
            </a:endParaRPr>
          </a:p>
        </p:txBody>
      </p:sp>
      <p:sp>
        <p:nvSpPr>
          <p:cNvPr id="150" name="TextBox 149">
            <a:extLst>
              <a:ext uri="{FF2B5EF4-FFF2-40B4-BE49-F238E27FC236}">
                <a16:creationId xmlns:a16="http://schemas.microsoft.com/office/drawing/2014/main" id="{88803414-6524-424B-9347-5AB8469032D3}"/>
              </a:ext>
            </a:extLst>
          </p:cNvPr>
          <p:cNvSpPr txBox="1"/>
          <p:nvPr/>
        </p:nvSpPr>
        <p:spPr>
          <a:xfrm>
            <a:off x="8008697" y="5873271"/>
            <a:ext cx="2941764" cy="240503"/>
          </a:xfrm>
          <a:prstGeom prst="rect">
            <a:avLst/>
          </a:prstGeom>
          <a:noFill/>
        </p:spPr>
        <p:txBody>
          <a:bodyPr wrap="square" lIns="48000" tIns="48000" rIns="48000" bIns="48000" rtlCol="0">
            <a:spAutoFit/>
          </a:bodyPr>
          <a:lstStyle/>
          <a:p>
            <a:pPr algn="ctr" defTabSz="609585">
              <a:defRPr/>
            </a:pPr>
            <a:r>
              <a:rPr lang="en-US" sz="933" b="1" dirty="0">
                <a:solidFill>
                  <a:srgbClr val="003366"/>
                </a:solidFill>
                <a:latin typeface="Arial" panose="020B0604020202020204"/>
              </a:rPr>
              <a:t>Months from diagnosis</a:t>
            </a:r>
            <a:endParaRPr lang="en-GB" sz="933" b="1" dirty="0" err="1">
              <a:solidFill>
                <a:srgbClr val="003366"/>
              </a:solidFill>
              <a:latin typeface="Arial" panose="020B0604020202020204"/>
            </a:endParaRPr>
          </a:p>
        </p:txBody>
      </p:sp>
      <p:grpSp>
        <p:nvGrpSpPr>
          <p:cNvPr id="162" name="Group 161">
            <a:extLst>
              <a:ext uri="{FF2B5EF4-FFF2-40B4-BE49-F238E27FC236}">
                <a16:creationId xmlns:a16="http://schemas.microsoft.com/office/drawing/2014/main" id="{791A5D14-0241-447D-B770-319721C1390B}"/>
              </a:ext>
            </a:extLst>
          </p:cNvPr>
          <p:cNvGrpSpPr/>
          <p:nvPr/>
        </p:nvGrpSpPr>
        <p:grpSpPr>
          <a:xfrm>
            <a:off x="9855385" y="4150478"/>
            <a:ext cx="1441305" cy="671197"/>
            <a:chOff x="6415119" y="1185564"/>
            <a:chExt cx="684193" cy="427742"/>
          </a:xfrm>
        </p:grpSpPr>
        <p:sp>
          <p:nvSpPr>
            <p:cNvPr id="163" name="TextBox 162">
              <a:extLst>
                <a:ext uri="{FF2B5EF4-FFF2-40B4-BE49-F238E27FC236}">
                  <a16:creationId xmlns:a16="http://schemas.microsoft.com/office/drawing/2014/main" id="{42FE0649-FE7A-4F7E-9913-247574CAD89C}"/>
                </a:ext>
              </a:extLst>
            </p:cNvPr>
            <p:cNvSpPr txBox="1"/>
            <p:nvPr/>
          </p:nvSpPr>
          <p:spPr>
            <a:xfrm>
              <a:off x="6541365" y="1185564"/>
              <a:ext cx="557947" cy="427742"/>
            </a:xfrm>
            <a:prstGeom prst="rect">
              <a:avLst/>
            </a:prstGeom>
            <a:noFill/>
          </p:spPr>
          <p:txBody>
            <a:bodyPr wrap="square" lIns="48000" tIns="48000" rIns="48000" bIns="48000" rtlCol="0">
              <a:spAutoFit/>
            </a:bodyPr>
            <a:lstStyle/>
            <a:p>
              <a:pPr defTabSz="609585">
                <a:defRPr/>
              </a:pPr>
              <a:r>
                <a:rPr lang="en-US" sz="933" dirty="0">
                  <a:solidFill>
                    <a:srgbClr val="003366"/>
                  </a:solidFill>
                  <a:latin typeface="Arial" panose="020B0604020202020204"/>
                </a:rPr>
                <a:t>Pirfenidone</a:t>
              </a:r>
            </a:p>
            <a:p>
              <a:pPr defTabSz="609585">
                <a:defRPr/>
              </a:pPr>
              <a:r>
                <a:rPr lang="en-US" sz="933" dirty="0">
                  <a:solidFill>
                    <a:srgbClr val="003366"/>
                  </a:solidFill>
                  <a:latin typeface="Arial" panose="020B0604020202020204"/>
                </a:rPr>
                <a:t>Switch</a:t>
              </a:r>
            </a:p>
            <a:p>
              <a:pPr defTabSz="609585">
                <a:defRPr/>
              </a:pPr>
              <a:r>
                <a:rPr lang="en-US" sz="933" dirty="0" err="1">
                  <a:solidFill>
                    <a:srgbClr val="003366"/>
                  </a:solidFill>
                  <a:latin typeface="Arial" panose="020B0604020202020204"/>
                </a:rPr>
                <a:t>Nintedanib</a:t>
              </a:r>
              <a:endParaRPr lang="en-US" sz="933" dirty="0">
                <a:solidFill>
                  <a:srgbClr val="003366"/>
                </a:solidFill>
                <a:latin typeface="Arial" panose="020B0604020202020204"/>
              </a:endParaRPr>
            </a:p>
            <a:p>
              <a:pPr defTabSz="609585">
                <a:defRPr/>
              </a:pPr>
              <a:r>
                <a:rPr lang="en-US" sz="933" dirty="0">
                  <a:solidFill>
                    <a:srgbClr val="003366"/>
                  </a:solidFill>
                  <a:latin typeface="Arial" panose="020B0604020202020204"/>
                </a:rPr>
                <a:t>Other treatment</a:t>
              </a:r>
              <a:endParaRPr lang="en-GB" sz="933" dirty="0" err="1">
                <a:solidFill>
                  <a:srgbClr val="003366"/>
                </a:solidFill>
                <a:latin typeface="Arial" panose="020B0604020202020204"/>
              </a:endParaRPr>
            </a:p>
          </p:txBody>
        </p:sp>
        <p:grpSp>
          <p:nvGrpSpPr>
            <p:cNvPr id="164" name="Group 163">
              <a:extLst>
                <a:ext uri="{FF2B5EF4-FFF2-40B4-BE49-F238E27FC236}">
                  <a16:creationId xmlns:a16="http://schemas.microsoft.com/office/drawing/2014/main" id="{C4CE681B-7AA6-4E59-8A9E-8A313C951CD7}"/>
                </a:ext>
              </a:extLst>
            </p:cNvPr>
            <p:cNvGrpSpPr/>
            <p:nvPr/>
          </p:nvGrpSpPr>
          <p:grpSpPr>
            <a:xfrm>
              <a:off x="6415119" y="1264774"/>
              <a:ext cx="113797" cy="268347"/>
              <a:chOff x="6415119" y="1264774"/>
              <a:chExt cx="113797" cy="268347"/>
            </a:xfrm>
          </p:grpSpPr>
          <p:cxnSp>
            <p:nvCxnSpPr>
              <p:cNvPr id="165" name="Straight Connector 164">
                <a:extLst>
                  <a:ext uri="{FF2B5EF4-FFF2-40B4-BE49-F238E27FC236}">
                    <a16:creationId xmlns:a16="http://schemas.microsoft.com/office/drawing/2014/main" id="{AB57F069-AFED-4C40-8837-F7386FE00226}"/>
                  </a:ext>
                </a:extLst>
              </p:cNvPr>
              <p:cNvCxnSpPr/>
              <p:nvPr/>
            </p:nvCxnSpPr>
            <p:spPr>
              <a:xfrm>
                <a:off x="6415119" y="1264774"/>
                <a:ext cx="1137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2E764515-D0C9-448B-B000-2507C4CBDB78}"/>
                  </a:ext>
                </a:extLst>
              </p:cNvPr>
              <p:cNvCxnSpPr/>
              <p:nvPr/>
            </p:nvCxnSpPr>
            <p:spPr>
              <a:xfrm>
                <a:off x="6415119" y="1354223"/>
                <a:ext cx="11379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1A1E4194-2E47-4222-AF08-5B2E8C99F32F}"/>
                  </a:ext>
                </a:extLst>
              </p:cNvPr>
              <p:cNvCxnSpPr/>
              <p:nvPr/>
            </p:nvCxnSpPr>
            <p:spPr>
              <a:xfrm>
                <a:off x="6415119" y="1443672"/>
                <a:ext cx="113797"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5DA0FAE-21CE-4B57-84EB-305B3B7B0F1E}"/>
                  </a:ext>
                </a:extLst>
              </p:cNvPr>
              <p:cNvCxnSpPr/>
              <p:nvPr/>
            </p:nvCxnSpPr>
            <p:spPr>
              <a:xfrm>
                <a:off x="6415119" y="1533121"/>
                <a:ext cx="11379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170" name="Text Placeholder 4">
            <a:extLst>
              <a:ext uri="{FF2B5EF4-FFF2-40B4-BE49-F238E27FC236}">
                <a16:creationId xmlns:a16="http://schemas.microsoft.com/office/drawing/2014/main" id="{750068D4-D9A0-4C4F-953C-B09A29187C39}"/>
              </a:ext>
            </a:extLst>
          </p:cNvPr>
          <p:cNvSpPr txBox="1">
            <a:spLocks/>
          </p:cNvSpPr>
          <p:nvPr/>
        </p:nvSpPr>
        <p:spPr>
          <a:xfrm>
            <a:off x="7187565" y="2071820"/>
            <a:ext cx="609264" cy="189512"/>
          </a:xfrm>
          <a:prstGeom prst="rect">
            <a:avLst/>
          </a:prstGeom>
        </p:spPr>
        <p:txBody>
          <a:bodyPr vert="horz" lIns="0" tIns="60960" rIns="121920" bIns="60960" rtlCol="0" anchor="t" anchorCtr="0">
            <a:noAutofit/>
          </a:bodyPr>
          <a:lstStyle>
            <a:lvl1pPr marL="0" indent="0" algn="l" defTabSz="685800" rtl="0" eaLnBrk="1" latinLnBrk="0" hangingPunct="1">
              <a:lnSpc>
                <a:spcPct val="100000"/>
              </a:lnSpc>
              <a:spcBef>
                <a:spcPts val="300"/>
              </a:spcBef>
              <a:spcAft>
                <a:spcPts val="300"/>
              </a:spcAft>
              <a:buClr>
                <a:schemeClr val="tx2"/>
              </a:buClr>
              <a:buFont typeface="Arial" panose="020B0604020202020204" pitchFamily="34" charset="0"/>
              <a:buNone/>
              <a:defRPr sz="1000" kern="1200">
                <a:solidFill>
                  <a:schemeClr val="tx2"/>
                </a:solidFill>
                <a:latin typeface="+mn-lt"/>
                <a:ea typeface="+mn-ea"/>
                <a:cs typeface="+mn-cs"/>
              </a:defRPr>
            </a:lvl1pPr>
            <a:lvl2pPr marL="342900" indent="0" algn="l" defTabSz="685800" rtl="0" eaLnBrk="1" latinLnBrk="0" hangingPunct="1">
              <a:lnSpc>
                <a:spcPct val="100000"/>
              </a:lnSpc>
              <a:spcBef>
                <a:spcPts val="300"/>
              </a:spcBef>
              <a:spcAft>
                <a:spcPts val="300"/>
              </a:spcAft>
              <a:buClr>
                <a:schemeClr val="tx2"/>
              </a:buClr>
              <a:buSzPct val="90000"/>
              <a:buFont typeface="Arial" panose="020B0604020202020204" pitchFamily="34" charset="0"/>
              <a:buNone/>
              <a:defRPr sz="900" kern="1200">
                <a:solidFill>
                  <a:schemeClr val="tx2"/>
                </a:solidFill>
                <a:latin typeface="+mn-lt"/>
                <a:ea typeface="+mn-ea"/>
                <a:cs typeface="+mn-cs"/>
              </a:defRPr>
            </a:lvl2pPr>
            <a:lvl3pPr marL="857250" indent="-171450" algn="l" defTabSz="685800" rtl="0" eaLnBrk="1" latinLnBrk="0" hangingPunct="1">
              <a:lnSpc>
                <a:spcPct val="100000"/>
              </a:lnSpc>
              <a:spcBef>
                <a:spcPts val="300"/>
              </a:spcBef>
              <a:spcAft>
                <a:spcPts val="300"/>
              </a:spcAft>
              <a:buClr>
                <a:schemeClr val="tx2"/>
              </a:buClr>
              <a:buFont typeface="Wingdings" panose="05000000000000000000" pitchFamily="2" charset="2"/>
              <a:buChar char="§"/>
              <a:defRPr sz="1600" kern="1200">
                <a:solidFill>
                  <a:schemeClr val="tx2"/>
                </a:solidFill>
                <a:latin typeface="+mn-lt"/>
                <a:ea typeface="+mn-ea"/>
                <a:cs typeface="+mn-cs"/>
              </a:defRPr>
            </a:lvl3pPr>
            <a:lvl4pPr marL="1200150" indent="-171450" algn="l" defTabSz="685800" rtl="0" eaLnBrk="1" latinLnBrk="0" hangingPunct="1">
              <a:lnSpc>
                <a:spcPct val="100000"/>
              </a:lnSpc>
              <a:spcBef>
                <a:spcPts val="300"/>
              </a:spcBef>
              <a:spcAft>
                <a:spcPts val="300"/>
              </a:spcAft>
              <a:buClr>
                <a:schemeClr val="tx2"/>
              </a:buClr>
              <a:buFont typeface="Arial" panose="020B0604020202020204" pitchFamily="34" charset="0"/>
              <a:buChar char="‒"/>
              <a:defRPr sz="1400" kern="1200">
                <a:solidFill>
                  <a:schemeClr val="tx2"/>
                </a:solidFill>
                <a:latin typeface="+mn-lt"/>
                <a:ea typeface="+mn-ea"/>
                <a:cs typeface="+mn-cs"/>
              </a:defRPr>
            </a:lvl4pPr>
            <a:lvl5pPr marL="1543050" indent="-171450" algn="l" defTabSz="685800" rtl="0" eaLnBrk="1" latinLnBrk="0" hangingPunct="1">
              <a:lnSpc>
                <a:spcPct val="100000"/>
              </a:lnSpc>
              <a:spcBef>
                <a:spcPts val="300"/>
              </a:spcBef>
              <a:spcAft>
                <a:spcPts val="300"/>
              </a:spcAft>
              <a:buClr>
                <a:schemeClr val="tx2"/>
              </a:buClr>
              <a:buFont typeface="Arial" panose="020B0604020202020204" pitchFamily="34" charset="0"/>
              <a:buChar char="˃"/>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377">
              <a:spcBef>
                <a:spcPts val="133"/>
              </a:spcBef>
              <a:spcAft>
                <a:spcPts val="133"/>
              </a:spcAft>
              <a:buClr>
                <a:srgbClr val="003366"/>
              </a:buClr>
              <a:defRPr/>
            </a:pPr>
            <a:r>
              <a:rPr lang="en-US" sz="933" dirty="0">
                <a:solidFill>
                  <a:srgbClr val="003366"/>
                </a:solidFill>
                <a:latin typeface="Arial" panose="020B0604020202020204"/>
              </a:rPr>
              <a:t>A. OS</a:t>
            </a:r>
            <a:endParaRPr lang="en-US" sz="933" baseline="30000" dirty="0">
              <a:solidFill>
                <a:srgbClr val="003366"/>
              </a:solidFill>
              <a:latin typeface="Arial" panose="020B0604020202020204"/>
            </a:endParaRPr>
          </a:p>
        </p:txBody>
      </p:sp>
      <p:sp>
        <p:nvSpPr>
          <p:cNvPr id="171" name="Text Placeholder 4">
            <a:extLst>
              <a:ext uri="{FF2B5EF4-FFF2-40B4-BE49-F238E27FC236}">
                <a16:creationId xmlns:a16="http://schemas.microsoft.com/office/drawing/2014/main" id="{967B78D2-77B2-448F-905A-7DA7EF4805F5}"/>
              </a:ext>
            </a:extLst>
          </p:cNvPr>
          <p:cNvSpPr txBox="1">
            <a:spLocks/>
          </p:cNvSpPr>
          <p:nvPr/>
        </p:nvSpPr>
        <p:spPr>
          <a:xfrm>
            <a:off x="7187565" y="4031359"/>
            <a:ext cx="609264" cy="189512"/>
          </a:xfrm>
          <a:prstGeom prst="rect">
            <a:avLst/>
          </a:prstGeom>
        </p:spPr>
        <p:txBody>
          <a:bodyPr vert="horz" lIns="0" tIns="60960" rIns="121920" bIns="60960" rtlCol="0" anchor="t" anchorCtr="0">
            <a:noAutofit/>
          </a:bodyPr>
          <a:lstStyle>
            <a:lvl1pPr marL="0" indent="0" algn="l" defTabSz="685800" rtl="0" eaLnBrk="1" latinLnBrk="0" hangingPunct="1">
              <a:lnSpc>
                <a:spcPct val="100000"/>
              </a:lnSpc>
              <a:spcBef>
                <a:spcPts val="300"/>
              </a:spcBef>
              <a:spcAft>
                <a:spcPts val="300"/>
              </a:spcAft>
              <a:buClr>
                <a:schemeClr val="tx2"/>
              </a:buClr>
              <a:buFont typeface="Arial" panose="020B0604020202020204" pitchFamily="34" charset="0"/>
              <a:buNone/>
              <a:defRPr sz="1000" kern="1200">
                <a:solidFill>
                  <a:schemeClr val="tx2"/>
                </a:solidFill>
                <a:latin typeface="+mn-lt"/>
                <a:ea typeface="+mn-ea"/>
                <a:cs typeface="+mn-cs"/>
              </a:defRPr>
            </a:lvl1pPr>
            <a:lvl2pPr marL="342900" indent="0" algn="l" defTabSz="685800" rtl="0" eaLnBrk="1" latinLnBrk="0" hangingPunct="1">
              <a:lnSpc>
                <a:spcPct val="100000"/>
              </a:lnSpc>
              <a:spcBef>
                <a:spcPts val="300"/>
              </a:spcBef>
              <a:spcAft>
                <a:spcPts val="300"/>
              </a:spcAft>
              <a:buClr>
                <a:schemeClr val="tx2"/>
              </a:buClr>
              <a:buSzPct val="90000"/>
              <a:buFont typeface="Arial" panose="020B0604020202020204" pitchFamily="34" charset="0"/>
              <a:buNone/>
              <a:defRPr sz="900" kern="1200">
                <a:solidFill>
                  <a:schemeClr val="tx2"/>
                </a:solidFill>
                <a:latin typeface="+mn-lt"/>
                <a:ea typeface="+mn-ea"/>
                <a:cs typeface="+mn-cs"/>
              </a:defRPr>
            </a:lvl2pPr>
            <a:lvl3pPr marL="857250" indent="-171450" algn="l" defTabSz="685800" rtl="0" eaLnBrk="1" latinLnBrk="0" hangingPunct="1">
              <a:lnSpc>
                <a:spcPct val="100000"/>
              </a:lnSpc>
              <a:spcBef>
                <a:spcPts val="300"/>
              </a:spcBef>
              <a:spcAft>
                <a:spcPts val="300"/>
              </a:spcAft>
              <a:buClr>
                <a:schemeClr val="tx2"/>
              </a:buClr>
              <a:buFont typeface="Wingdings" panose="05000000000000000000" pitchFamily="2" charset="2"/>
              <a:buChar char="§"/>
              <a:defRPr sz="1600" kern="1200">
                <a:solidFill>
                  <a:schemeClr val="tx2"/>
                </a:solidFill>
                <a:latin typeface="+mn-lt"/>
                <a:ea typeface="+mn-ea"/>
                <a:cs typeface="+mn-cs"/>
              </a:defRPr>
            </a:lvl3pPr>
            <a:lvl4pPr marL="1200150" indent="-171450" algn="l" defTabSz="685800" rtl="0" eaLnBrk="1" latinLnBrk="0" hangingPunct="1">
              <a:lnSpc>
                <a:spcPct val="100000"/>
              </a:lnSpc>
              <a:spcBef>
                <a:spcPts val="300"/>
              </a:spcBef>
              <a:spcAft>
                <a:spcPts val="300"/>
              </a:spcAft>
              <a:buClr>
                <a:schemeClr val="tx2"/>
              </a:buClr>
              <a:buFont typeface="Arial" panose="020B0604020202020204" pitchFamily="34" charset="0"/>
              <a:buChar char="‒"/>
              <a:defRPr sz="1400" kern="1200">
                <a:solidFill>
                  <a:schemeClr val="tx2"/>
                </a:solidFill>
                <a:latin typeface="+mn-lt"/>
                <a:ea typeface="+mn-ea"/>
                <a:cs typeface="+mn-cs"/>
              </a:defRPr>
            </a:lvl4pPr>
            <a:lvl5pPr marL="1543050" indent="-171450" algn="l" defTabSz="685800" rtl="0" eaLnBrk="1" latinLnBrk="0" hangingPunct="1">
              <a:lnSpc>
                <a:spcPct val="100000"/>
              </a:lnSpc>
              <a:spcBef>
                <a:spcPts val="300"/>
              </a:spcBef>
              <a:spcAft>
                <a:spcPts val="300"/>
              </a:spcAft>
              <a:buClr>
                <a:schemeClr val="tx2"/>
              </a:buClr>
              <a:buFont typeface="Arial" panose="020B0604020202020204" pitchFamily="34" charset="0"/>
              <a:buChar char="˃"/>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377">
              <a:spcBef>
                <a:spcPts val="133"/>
              </a:spcBef>
              <a:spcAft>
                <a:spcPts val="133"/>
              </a:spcAft>
              <a:buClr>
                <a:srgbClr val="003366"/>
              </a:buClr>
              <a:defRPr/>
            </a:pPr>
            <a:r>
              <a:rPr lang="en-US" sz="933" dirty="0">
                <a:solidFill>
                  <a:srgbClr val="003366"/>
                </a:solidFill>
                <a:latin typeface="Arial" panose="020B0604020202020204"/>
              </a:rPr>
              <a:t>B. PFS</a:t>
            </a:r>
            <a:endParaRPr lang="en-US" sz="933" baseline="30000" dirty="0">
              <a:solidFill>
                <a:srgbClr val="003366"/>
              </a:solidFill>
              <a:latin typeface="Arial" panose="020B0604020202020204"/>
            </a:endParaRPr>
          </a:p>
        </p:txBody>
      </p:sp>
      <p:grpSp>
        <p:nvGrpSpPr>
          <p:cNvPr id="2" name="Group 1">
            <a:extLst>
              <a:ext uri="{FF2B5EF4-FFF2-40B4-BE49-F238E27FC236}">
                <a16:creationId xmlns:a16="http://schemas.microsoft.com/office/drawing/2014/main" id="{1FF3C527-83CA-49C7-B9D7-983A0A61F24A}"/>
              </a:ext>
            </a:extLst>
          </p:cNvPr>
          <p:cNvGrpSpPr/>
          <p:nvPr/>
        </p:nvGrpSpPr>
        <p:grpSpPr>
          <a:xfrm>
            <a:off x="2542743" y="2848274"/>
            <a:ext cx="4155627" cy="3152249"/>
            <a:chOff x="1884467" y="2152250"/>
            <a:chExt cx="3116720" cy="2364187"/>
          </a:xfrm>
        </p:grpSpPr>
        <p:sp>
          <p:nvSpPr>
            <p:cNvPr id="257" name="Rectangle: Diagonal Corners Snipped 256">
              <a:extLst>
                <a:ext uri="{FF2B5EF4-FFF2-40B4-BE49-F238E27FC236}">
                  <a16:creationId xmlns:a16="http://schemas.microsoft.com/office/drawing/2014/main" id="{B24293DB-F0BC-40F6-B2B8-F1E4F2213E63}"/>
                </a:ext>
              </a:extLst>
            </p:cNvPr>
            <p:cNvSpPr/>
            <p:nvPr/>
          </p:nvSpPr>
          <p:spPr>
            <a:xfrm>
              <a:off x="1886117" y="3548530"/>
              <a:ext cx="3115070" cy="967907"/>
            </a:xfrm>
            <a:prstGeom prst="snip2DiagRect">
              <a:avLst>
                <a:gd name="adj1" fmla="val 0"/>
                <a:gd name="adj2" fmla="val 10400"/>
              </a:avLst>
            </a:prstGeom>
            <a:no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tIns="0" rtlCol="0" anchor="ctr" anchorCtr="0"/>
            <a:lstStyle/>
            <a:p>
              <a:pPr defTabSz="609585">
                <a:defRPr/>
              </a:pPr>
              <a:r>
                <a:rPr lang="en-GB" sz="1600" b="1" dirty="0" err="1">
                  <a:solidFill>
                    <a:srgbClr val="003366"/>
                  </a:solidFill>
                  <a:latin typeface="Arial" panose="020B0604020202020204"/>
                </a:rPr>
                <a:t>Kết</a:t>
              </a:r>
              <a:r>
                <a:rPr lang="en-GB" sz="1600" b="1" dirty="0">
                  <a:solidFill>
                    <a:srgbClr val="003366"/>
                  </a:solidFill>
                  <a:latin typeface="Arial" panose="020B0604020202020204"/>
                </a:rPr>
                <a:t> </a:t>
              </a:r>
              <a:r>
                <a:rPr lang="en-GB" sz="1600" b="1" dirty="0" err="1">
                  <a:solidFill>
                    <a:srgbClr val="003366"/>
                  </a:solidFill>
                  <a:latin typeface="Arial" panose="020B0604020202020204"/>
                </a:rPr>
                <a:t>quả</a:t>
              </a:r>
              <a:r>
                <a:rPr lang="en-GB" sz="1600" b="1" dirty="0">
                  <a:solidFill>
                    <a:srgbClr val="003366"/>
                  </a:solidFill>
                  <a:latin typeface="Arial" panose="020B0604020202020204"/>
                </a:rPr>
                <a:t> </a:t>
              </a:r>
              <a:r>
                <a:rPr lang="en-GB" sz="1600" b="1" dirty="0" err="1">
                  <a:solidFill>
                    <a:srgbClr val="003366"/>
                  </a:solidFill>
                  <a:latin typeface="Arial" panose="020B0604020202020204"/>
                </a:rPr>
                <a:t>chính</a:t>
              </a:r>
              <a:endParaRPr lang="en-GB" sz="1600" b="1" dirty="0">
                <a:solidFill>
                  <a:srgbClr val="003366"/>
                </a:solidFill>
                <a:latin typeface="Arial" panose="020B0604020202020204"/>
              </a:endParaRPr>
            </a:p>
            <a:p>
              <a:pPr defTabSz="609585">
                <a:defRPr/>
              </a:pPr>
              <a:r>
                <a:rPr lang="en-GB" sz="1600" dirty="0" err="1">
                  <a:solidFill>
                    <a:srgbClr val="003366"/>
                  </a:solidFill>
                  <a:latin typeface="Arial" panose="020B0604020202020204"/>
                </a:rPr>
                <a:t>Hiểu</a:t>
              </a:r>
              <a:r>
                <a:rPr lang="en-GB" sz="1600" dirty="0">
                  <a:solidFill>
                    <a:srgbClr val="003366"/>
                  </a:solidFill>
                  <a:latin typeface="Arial" panose="020B0604020202020204"/>
                </a:rPr>
                <a:t> </a:t>
              </a:r>
              <a:r>
                <a:rPr lang="en-GB" sz="1600" dirty="0" err="1">
                  <a:solidFill>
                    <a:srgbClr val="003366"/>
                  </a:solidFill>
                  <a:latin typeface="Arial" panose="020B0604020202020204"/>
                </a:rPr>
                <a:t>quả</a:t>
              </a:r>
              <a:r>
                <a:rPr lang="en-GB" sz="1600" dirty="0">
                  <a:solidFill>
                    <a:srgbClr val="003366"/>
                  </a:solidFill>
                  <a:latin typeface="Arial" panose="020B0604020202020204"/>
                </a:rPr>
                <a:t> </a:t>
              </a:r>
              <a:r>
                <a:rPr lang="en-GB" sz="1600" dirty="0" err="1">
                  <a:solidFill>
                    <a:srgbClr val="003366"/>
                  </a:solidFill>
                  <a:latin typeface="Arial" panose="020B0604020202020204"/>
                </a:rPr>
                <a:t>nhất</a:t>
              </a:r>
              <a:r>
                <a:rPr lang="en-GB" sz="1600" dirty="0">
                  <a:solidFill>
                    <a:srgbClr val="003366"/>
                  </a:solidFill>
                  <a:latin typeface="Arial" panose="020B0604020202020204"/>
                </a:rPr>
                <a:t> </a:t>
              </a:r>
              <a:r>
                <a:rPr lang="en-GB" sz="1600" dirty="0" err="1">
                  <a:solidFill>
                    <a:srgbClr val="003366"/>
                  </a:solidFill>
                  <a:latin typeface="Arial" panose="020B0604020202020204"/>
                </a:rPr>
                <a:t>quán</a:t>
              </a:r>
              <a:r>
                <a:rPr lang="en-GB" sz="1600" dirty="0">
                  <a:solidFill>
                    <a:srgbClr val="003366"/>
                  </a:solidFill>
                  <a:latin typeface="Arial" panose="020B0604020202020204"/>
                </a:rPr>
                <a:t> </a:t>
              </a:r>
              <a:r>
                <a:rPr lang="en-GB" sz="1600" dirty="0" err="1">
                  <a:solidFill>
                    <a:srgbClr val="003366"/>
                  </a:solidFill>
                  <a:latin typeface="Arial" panose="020B0604020202020204"/>
                </a:rPr>
                <a:t>về</a:t>
              </a:r>
              <a:r>
                <a:rPr lang="en-GB" sz="1600" dirty="0">
                  <a:solidFill>
                    <a:srgbClr val="003366"/>
                  </a:solidFill>
                  <a:latin typeface="Arial" panose="020B0604020202020204"/>
                </a:rPr>
                <a:t> OS </a:t>
              </a:r>
              <a:r>
                <a:rPr lang="en-GB" sz="1600" dirty="0" err="1">
                  <a:solidFill>
                    <a:srgbClr val="003366"/>
                  </a:solidFill>
                  <a:latin typeface="Arial" panose="020B0604020202020204"/>
                </a:rPr>
                <a:t>và</a:t>
              </a:r>
              <a:r>
                <a:rPr lang="en-GB" sz="1600" dirty="0">
                  <a:solidFill>
                    <a:srgbClr val="003366"/>
                  </a:solidFill>
                  <a:latin typeface="Arial" panose="020B0604020202020204"/>
                </a:rPr>
                <a:t> PFS v</a:t>
              </a:r>
              <a:r>
                <a:rPr lang="en-US" sz="1600" dirty="0" err="1">
                  <a:solidFill>
                    <a:srgbClr val="003366"/>
                  </a:solidFill>
                  <a:latin typeface="Arial" panose="020B0604020202020204"/>
                </a:rPr>
                <a:t>ới</a:t>
              </a:r>
              <a:r>
                <a:rPr lang="en-US" sz="1600" dirty="0">
                  <a:solidFill>
                    <a:srgbClr val="003366"/>
                  </a:solidFill>
                  <a:latin typeface="Arial" panose="020B0604020202020204"/>
                </a:rPr>
                <a:t> </a:t>
              </a:r>
              <a:r>
                <a:rPr lang="en-US" sz="1600" dirty="0" err="1">
                  <a:solidFill>
                    <a:srgbClr val="003366"/>
                  </a:solidFill>
                  <a:latin typeface="Arial" panose="020B0604020202020204"/>
                </a:rPr>
                <a:t>điều</a:t>
              </a:r>
              <a:r>
                <a:rPr lang="en-US" sz="1600" dirty="0">
                  <a:solidFill>
                    <a:srgbClr val="003366"/>
                  </a:solidFill>
                  <a:latin typeface="Arial" panose="020B0604020202020204"/>
                </a:rPr>
                <a:t> </a:t>
              </a:r>
              <a:r>
                <a:rPr lang="en-US" sz="1600" dirty="0" err="1">
                  <a:solidFill>
                    <a:srgbClr val="003366"/>
                  </a:solidFill>
                  <a:latin typeface="Arial" panose="020B0604020202020204"/>
                </a:rPr>
                <a:t>trị</a:t>
              </a:r>
              <a:r>
                <a:rPr lang="en-US" sz="1600" dirty="0">
                  <a:solidFill>
                    <a:srgbClr val="003366"/>
                  </a:solidFill>
                  <a:latin typeface="Arial" panose="020B0604020202020204"/>
                </a:rPr>
                <a:t> </a:t>
              </a:r>
              <a:r>
                <a:rPr lang="en-US" sz="1600" dirty="0" err="1">
                  <a:solidFill>
                    <a:srgbClr val="003366"/>
                  </a:solidFill>
                  <a:latin typeface="Arial" panose="020B0604020202020204"/>
                </a:rPr>
                <a:t>kháng</a:t>
              </a:r>
              <a:r>
                <a:rPr lang="en-US" sz="1600" dirty="0">
                  <a:solidFill>
                    <a:srgbClr val="003366"/>
                  </a:solidFill>
                  <a:latin typeface="Arial" panose="020B0604020202020204"/>
                </a:rPr>
                <a:t> x</a:t>
              </a:r>
              <a:r>
                <a:rPr lang="vi-VN" sz="1600" dirty="0">
                  <a:solidFill>
                    <a:srgbClr val="003366"/>
                  </a:solidFill>
                  <a:latin typeface="Arial" panose="020B0604020202020204"/>
                </a:rPr>
                <a:t>ơ</a:t>
              </a:r>
              <a:br>
                <a:rPr lang="en-GB" sz="1600" dirty="0">
                  <a:solidFill>
                    <a:srgbClr val="003366"/>
                  </a:solidFill>
                  <a:latin typeface="Arial" panose="020B0604020202020204"/>
                </a:rPr>
              </a:br>
              <a:r>
                <a:rPr lang="en-GB" sz="1600" dirty="0" err="1">
                  <a:solidFill>
                    <a:srgbClr val="003366"/>
                  </a:solidFill>
                  <a:latin typeface="Arial" panose="020B0604020202020204"/>
                </a:rPr>
                <a:t>Nintedanib</a:t>
              </a:r>
              <a:r>
                <a:rPr lang="en-GB" sz="1600" dirty="0">
                  <a:solidFill>
                    <a:srgbClr val="003366"/>
                  </a:solidFill>
                  <a:latin typeface="Arial" panose="020B0604020202020204"/>
                </a:rPr>
                <a:t> </a:t>
              </a:r>
              <a:r>
                <a:rPr lang="en-GB" sz="1600" dirty="0" err="1">
                  <a:solidFill>
                    <a:srgbClr val="003366"/>
                  </a:solidFill>
                  <a:latin typeface="Arial" panose="020B0604020202020204"/>
                </a:rPr>
                <a:t>cải</a:t>
              </a:r>
              <a:r>
                <a:rPr lang="en-GB" sz="1600" dirty="0">
                  <a:solidFill>
                    <a:srgbClr val="003366"/>
                  </a:solidFill>
                  <a:latin typeface="Arial" panose="020B0604020202020204"/>
                </a:rPr>
                <a:t> </a:t>
              </a:r>
              <a:r>
                <a:rPr lang="en-GB" sz="1600" dirty="0" err="1">
                  <a:solidFill>
                    <a:srgbClr val="003366"/>
                  </a:solidFill>
                  <a:latin typeface="Arial" panose="020B0604020202020204"/>
                </a:rPr>
                <a:t>thiện</a:t>
              </a:r>
              <a:r>
                <a:rPr lang="en-GB" sz="1600" dirty="0">
                  <a:solidFill>
                    <a:srgbClr val="003366"/>
                  </a:solidFill>
                  <a:latin typeface="Arial" panose="020B0604020202020204"/>
                </a:rPr>
                <a:t> </a:t>
              </a:r>
              <a:r>
                <a:rPr lang="en-GB" sz="1600" dirty="0" err="1">
                  <a:solidFill>
                    <a:srgbClr val="003366"/>
                  </a:solidFill>
                  <a:latin typeface="Arial" panose="020B0604020202020204"/>
                </a:rPr>
                <a:t>về</a:t>
              </a:r>
              <a:r>
                <a:rPr lang="en-GB" sz="1600" dirty="0">
                  <a:solidFill>
                    <a:srgbClr val="003366"/>
                  </a:solidFill>
                  <a:latin typeface="Arial" panose="020B0604020202020204"/>
                </a:rPr>
                <a:t> OS so v</a:t>
              </a:r>
              <a:r>
                <a:rPr lang="en-US" sz="1600" dirty="0" err="1">
                  <a:solidFill>
                    <a:srgbClr val="003366"/>
                  </a:solidFill>
                  <a:latin typeface="Arial" panose="020B0604020202020204"/>
                </a:rPr>
                <a:t>ới</a:t>
              </a:r>
              <a:r>
                <a:rPr lang="en-US" sz="1600" dirty="0">
                  <a:solidFill>
                    <a:srgbClr val="003366"/>
                  </a:solidFill>
                  <a:latin typeface="Arial" panose="020B0604020202020204"/>
                </a:rPr>
                <a:t> pirfenidone ở </a:t>
              </a:r>
              <a:r>
                <a:rPr lang="en-US" sz="1600" dirty="0" err="1">
                  <a:solidFill>
                    <a:srgbClr val="003366"/>
                  </a:solidFill>
                  <a:latin typeface="Arial" panose="020B0604020202020204"/>
                </a:rPr>
                <a:t>bệnh</a:t>
              </a:r>
              <a:r>
                <a:rPr lang="en-US" sz="1600" dirty="0">
                  <a:solidFill>
                    <a:srgbClr val="003366"/>
                  </a:solidFill>
                  <a:latin typeface="Arial" panose="020B0604020202020204"/>
                </a:rPr>
                <a:t> </a:t>
              </a:r>
              <a:r>
                <a:rPr lang="en-US" sz="1600" dirty="0" err="1">
                  <a:solidFill>
                    <a:srgbClr val="003366"/>
                  </a:solidFill>
                  <a:latin typeface="Arial" panose="020B0604020202020204"/>
                </a:rPr>
                <a:t>nhân</a:t>
              </a:r>
              <a:r>
                <a:rPr lang="en-US" sz="1600" dirty="0">
                  <a:solidFill>
                    <a:srgbClr val="003366"/>
                  </a:solidFill>
                  <a:latin typeface="Arial" panose="020B0604020202020204"/>
                </a:rPr>
                <a:t> IPF</a:t>
              </a:r>
              <a:endParaRPr lang="en-GB" sz="1600" dirty="0">
                <a:solidFill>
                  <a:srgbClr val="003366"/>
                </a:solidFill>
                <a:latin typeface="Arial" panose="020B0604020202020204"/>
              </a:endParaRPr>
            </a:p>
          </p:txBody>
        </p:sp>
        <p:sp>
          <p:nvSpPr>
            <p:cNvPr id="259" name="Rectangle: Diagonal Corners Snipped 258">
              <a:extLst>
                <a:ext uri="{FF2B5EF4-FFF2-40B4-BE49-F238E27FC236}">
                  <a16:creationId xmlns:a16="http://schemas.microsoft.com/office/drawing/2014/main" id="{681DE993-ABBD-49E6-9581-13677FF5BFEA}"/>
                </a:ext>
              </a:extLst>
            </p:cNvPr>
            <p:cNvSpPr>
              <a:spLocks noChangeAspect="1"/>
            </p:cNvSpPr>
            <p:nvPr/>
          </p:nvSpPr>
          <p:spPr>
            <a:xfrm>
              <a:off x="1884467" y="2152250"/>
              <a:ext cx="3101987" cy="1128498"/>
            </a:xfrm>
            <a:prstGeom prst="snip2DiagRect">
              <a:avLst>
                <a:gd name="adj1" fmla="val 0"/>
                <a:gd name="adj2" fmla="val 9729"/>
              </a:avLst>
            </a:prstGeom>
            <a:no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tIns="0" rtlCol="0" anchor="ctr" anchorCtr="0"/>
            <a:lstStyle/>
            <a:p>
              <a:pPr defTabSz="609585">
                <a:defRPr/>
              </a:pPr>
              <a:r>
                <a:rPr lang="en-GB" sz="1600" b="1" dirty="0">
                  <a:solidFill>
                    <a:srgbClr val="003366"/>
                  </a:solidFill>
                  <a:latin typeface="Arial" panose="020B0604020202020204"/>
                </a:rPr>
                <a:t>Ph</a:t>
              </a:r>
              <a:r>
                <a:rPr lang="vi-VN" sz="1600" b="1" dirty="0">
                  <a:solidFill>
                    <a:srgbClr val="003366"/>
                  </a:solidFill>
                  <a:latin typeface="Arial" panose="020B0604020202020204"/>
                </a:rPr>
                <a:t>ư</a:t>
              </a:r>
              <a:r>
                <a:rPr lang="en-US" sz="1600" b="1" dirty="0" err="1">
                  <a:solidFill>
                    <a:srgbClr val="003366"/>
                  </a:solidFill>
                  <a:latin typeface="Arial" panose="020B0604020202020204"/>
                </a:rPr>
                <a:t>ơng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pháp</a:t>
              </a:r>
              <a:endParaRPr lang="en-GB" sz="1600" b="1" dirty="0">
                <a:solidFill>
                  <a:srgbClr val="003366"/>
                </a:solidFill>
                <a:latin typeface="Arial" panose="020B0604020202020204"/>
              </a:endParaRPr>
            </a:p>
            <a:p>
              <a:pPr marL="228594" indent="-228594" defTabSz="609585">
                <a:buFont typeface="Arial" panose="020B0604020202020204" pitchFamily="34" charset="0"/>
                <a:buChar char="•"/>
                <a:defRPr/>
              </a:pPr>
              <a:r>
                <a:rPr lang="en-GB" sz="1600" dirty="0" err="1">
                  <a:solidFill>
                    <a:srgbClr val="003366"/>
                  </a:solidFill>
                  <a:latin typeface="Arial" panose="020B0604020202020204"/>
                </a:rPr>
                <a:t>Phân</a:t>
              </a:r>
              <a:r>
                <a:rPr lang="en-GB" sz="1600" dirty="0">
                  <a:solidFill>
                    <a:srgbClr val="003366"/>
                  </a:solidFill>
                  <a:latin typeface="Arial" panose="020B0604020202020204"/>
                </a:rPr>
                <a:t> </a:t>
              </a:r>
              <a:r>
                <a:rPr lang="en-GB" sz="1600" dirty="0" err="1">
                  <a:solidFill>
                    <a:srgbClr val="003366"/>
                  </a:solidFill>
                  <a:latin typeface="Arial" panose="020B0604020202020204"/>
                </a:rPr>
                <a:t>tích</a:t>
              </a:r>
              <a:r>
                <a:rPr lang="en-GB" sz="1600" dirty="0">
                  <a:solidFill>
                    <a:srgbClr val="003366"/>
                  </a:solidFill>
                  <a:latin typeface="Arial" panose="020B0604020202020204"/>
                </a:rPr>
                <a:t> </a:t>
              </a:r>
              <a:r>
                <a:rPr lang="en-GB" sz="1600" dirty="0" err="1">
                  <a:solidFill>
                    <a:srgbClr val="003366"/>
                  </a:solidFill>
                  <a:latin typeface="Arial" panose="020B0604020202020204"/>
                </a:rPr>
                <a:t>hồi</a:t>
              </a:r>
              <a:r>
                <a:rPr lang="en-GB" sz="1600" dirty="0">
                  <a:solidFill>
                    <a:srgbClr val="003366"/>
                  </a:solidFill>
                  <a:latin typeface="Arial" panose="020B0604020202020204"/>
                </a:rPr>
                <a:t> c</a:t>
              </a:r>
              <a:r>
                <a:rPr lang="en-US" sz="1600" dirty="0" err="1">
                  <a:solidFill>
                    <a:srgbClr val="003366"/>
                  </a:solidFill>
                  <a:latin typeface="Arial" panose="020B0604020202020204"/>
                </a:rPr>
                <a:t>ứu</a:t>
              </a:r>
              <a:r>
                <a:rPr lang="en-US" sz="1600" dirty="0">
                  <a:solidFill>
                    <a:srgbClr val="003366"/>
                  </a:solidFill>
                  <a:latin typeface="Arial" panose="020B0604020202020204"/>
                </a:rPr>
                <a:t> </a:t>
              </a:r>
              <a:r>
                <a:rPr lang="en-US" sz="1600" dirty="0" err="1">
                  <a:solidFill>
                    <a:srgbClr val="003366"/>
                  </a:solidFill>
                  <a:latin typeface="Arial" panose="020B0604020202020204"/>
                </a:rPr>
                <a:t>về</a:t>
              </a:r>
              <a:r>
                <a:rPr lang="en-US" sz="1600" dirty="0">
                  <a:solidFill>
                    <a:srgbClr val="003366"/>
                  </a:solidFill>
                  <a:latin typeface="Arial" panose="020B0604020202020204"/>
                </a:rPr>
                <a:t> </a:t>
              </a:r>
              <a:r>
                <a:rPr lang="en-US" sz="1600" dirty="0" err="1">
                  <a:solidFill>
                    <a:srgbClr val="003366"/>
                  </a:solidFill>
                  <a:latin typeface="Arial" panose="020B0604020202020204"/>
                </a:rPr>
                <a:t>tỉ</a:t>
              </a:r>
              <a:r>
                <a:rPr lang="en-US" sz="1600" dirty="0">
                  <a:solidFill>
                    <a:srgbClr val="003366"/>
                  </a:solidFill>
                  <a:latin typeface="Arial" panose="020B0604020202020204"/>
                </a:rPr>
                <a:t> </a:t>
              </a:r>
              <a:r>
                <a:rPr lang="en-US" sz="1600" dirty="0" err="1">
                  <a:solidFill>
                    <a:srgbClr val="003366"/>
                  </a:solidFill>
                  <a:latin typeface="Arial" panose="020B0604020202020204"/>
                </a:rPr>
                <a:t>lệ</a:t>
              </a:r>
              <a:r>
                <a:rPr lang="en-US" sz="1600" dirty="0">
                  <a:solidFill>
                    <a:srgbClr val="003366"/>
                  </a:solidFill>
                  <a:latin typeface="Arial" panose="020B0604020202020204"/>
                </a:rPr>
                <a:t> </a:t>
              </a:r>
              <a:r>
                <a:rPr lang="en-US" sz="1600" dirty="0" err="1">
                  <a:solidFill>
                    <a:srgbClr val="003366"/>
                  </a:solidFill>
                  <a:latin typeface="Arial" panose="020B0604020202020204"/>
                </a:rPr>
                <a:t>sống</a:t>
              </a:r>
              <a:r>
                <a:rPr lang="en-US" sz="1600" dirty="0">
                  <a:solidFill>
                    <a:srgbClr val="003366"/>
                  </a:solidFill>
                  <a:latin typeface="Arial" panose="020B0604020202020204"/>
                </a:rPr>
                <a:t> </a:t>
              </a:r>
              <a:r>
                <a:rPr lang="en-US" sz="1600" dirty="0" err="1">
                  <a:solidFill>
                    <a:srgbClr val="003366"/>
                  </a:solidFill>
                  <a:latin typeface="Arial" panose="020B0604020202020204"/>
                </a:rPr>
                <a:t>còn</a:t>
              </a:r>
              <a:r>
                <a:rPr lang="en-US" sz="1600" dirty="0">
                  <a:solidFill>
                    <a:srgbClr val="003366"/>
                  </a:solidFill>
                  <a:latin typeface="Arial" panose="020B0604020202020204"/>
                </a:rPr>
                <a:t> ở</a:t>
              </a:r>
              <a:r>
                <a:rPr lang="en-GB" sz="1600" dirty="0">
                  <a:solidFill>
                    <a:srgbClr val="003366"/>
                  </a:solidFill>
                  <a:latin typeface="Arial" panose="020B0604020202020204"/>
                </a:rPr>
                <a:t> 2745 </a:t>
              </a:r>
              <a:r>
                <a:rPr lang="en-GB" sz="1600" dirty="0" err="1">
                  <a:solidFill>
                    <a:srgbClr val="003366"/>
                  </a:solidFill>
                  <a:latin typeface="Arial" panose="020B0604020202020204"/>
                </a:rPr>
                <a:t>bệnh</a:t>
              </a:r>
              <a:r>
                <a:rPr lang="en-GB" sz="1600" dirty="0">
                  <a:solidFill>
                    <a:srgbClr val="003366"/>
                  </a:solidFill>
                  <a:latin typeface="Arial" panose="020B0604020202020204"/>
                </a:rPr>
                <a:t> </a:t>
              </a:r>
              <a:r>
                <a:rPr lang="en-GB" sz="1600" dirty="0" err="1">
                  <a:solidFill>
                    <a:srgbClr val="003366"/>
                  </a:solidFill>
                  <a:latin typeface="Arial" panose="020B0604020202020204"/>
                </a:rPr>
                <a:t>nhân</a:t>
              </a:r>
              <a:r>
                <a:rPr lang="en-GB" sz="1600" dirty="0">
                  <a:solidFill>
                    <a:srgbClr val="003366"/>
                  </a:solidFill>
                  <a:latin typeface="Arial" panose="020B0604020202020204"/>
                </a:rPr>
                <a:t> IPF </a:t>
              </a:r>
              <a:r>
                <a:rPr lang="en-GB" sz="1600" dirty="0" err="1">
                  <a:solidFill>
                    <a:srgbClr val="003366"/>
                  </a:solidFill>
                  <a:latin typeface="Arial" panose="020B0604020202020204"/>
                </a:rPr>
                <a:t>điều</a:t>
              </a:r>
              <a:r>
                <a:rPr lang="en-GB" sz="1600" dirty="0">
                  <a:solidFill>
                    <a:srgbClr val="003366"/>
                  </a:solidFill>
                  <a:latin typeface="Arial" panose="020B0604020202020204"/>
                </a:rPr>
                <a:t> </a:t>
              </a:r>
              <a:r>
                <a:rPr lang="en-GB" sz="1600" dirty="0" err="1">
                  <a:solidFill>
                    <a:srgbClr val="003366"/>
                  </a:solidFill>
                  <a:latin typeface="Arial" panose="020B0604020202020204"/>
                </a:rPr>
                <a:t>trị</a:t>
              </a:r>
              <a:r>
                <a:rPr lang="en-GB" sz="1600" dirty="0">
                  <a:solidFill>
                    <a:srgbClr val="003366"/>
                  </a:solidFill>
                  <a:latin typeface="Arial" panose="020B0604020202020204"/>
                </a:rPr>
                <a:t> v</a:t>
              </a:r>
              <a:r>
                <a:rPr lang="en-US" sz="1600" dirty="0" err="1">
                  <a:solidFill>
                    <a:srgbClr val="003366"/>
                  </a:solidFill>
                  <a:latin typeface="Arial" panose="020B0604020202020204"/>
                </a:rPr>
                <a:t>ới</a:t>
              </a:r>
              <a:r>
                <a:rPr lang="en-US" sz="1600" dirty="0">
                  <a:solidFill>
                    <a:srgbClr val="003366"/>
                  </a:solidFill>
                  <a:latin typeface="Arial" panose="020B0604020202020204"/>
                </a:rPr>
                <a:t> </a:t>
              </a:r>
              <a:r>
                <a:rPr lang="en-GB" sz="1600" dirty="0" err="1">
                  <a:solidFill>
                    <a:srgbClr val="003366"/>
                  </a:solidFill>
                  <a:latin typeface="Arial" panose="020B0604020202020204"/>
                </a:rPr>
                <a:t>nintedanib</a:t>
              </a:r>
              <a:r>
                <a:rPr lang="en-GB" sz="1600" dirty="0">
                  <a:solidFill>
                    <a:srgbClr val="003366"/>
                  </a:solidFill>
                  <a:latin typeface="Arial" panose="020B0604020202020204"/>
                </a:rPr>
                <a:t>, pirfenidone, </a:t>
              </a:r>
              <a:r>
                <a:rPr lang="en-GB" sz="1600" dirty="0" err="1">
                  <a:solidFill>
                    <a:srgbClr val="003366"/>
                  </a:solidFill>
                  <a:latin typeface="Arial" panose="020B0604020202020204"/>
                </a:rPr>
                <a:t>hoặc</a:t>
              </a:r>
              <a:r>
                <a:rPr lang="en-GB" sz="1600" dirty="0">
                  <a:solidFill>
                    <a:srgbClr val="003366"/>
                  </a:solidFill>
                  <a:latin typeface="Arial" panose="020B0604020202020204"/>
                </a:rPr>
                <a:t> </a:t>
              </a:r>
              <a:r>
                <a:rPr lang="en-GB" sz="1600" dirty="0" err="1">
                  <a:solidFill>
                    <a:srgbClr val="003366"/>
                  </a:solidFill>
                  <a:latin typeface="Arial" panose="020B0604020202020204"/>
                </a:rPr>
                <a:t>khác</a:t>
              </a:r>
              <a:r>
                <a:rPr lang="en-GB" sz="1600" dirty="0">
                  <a:solidFill>
                    <a:srgbClr val="003366"/>
                  </a:solidFill>
                  <a:latin typeface="Arial" panose="020B0604020202020204"/>
                </a:rPr>
                <a:t>, </a:t>
              </a:r>
              <a:r>
                <a:rPr lang="en-GB" sz="1600" dirty="0" err="1">
                  <a:solidFill>
                    <a:srgbClr val="003366"/>
                  </a:solidFill>
                  <a:latin typeface="Arial" panose="020B0604020202020204"/>
                </a:rPr>
                <a:t>hoặc</a:t>
              </a:r>
              <a:r>
                <a:rPr lang="en-GB" sz="1600" dirty="0">
                  <a:solidFill>
                    <a:srgbClr val="003366"/>
                  </a:solidFill>
                  <a:latin typeface="Arial" panose="020B0604020202020204"/>
                </a:rPr>
                <a:t> </a:t>
              </a:r>
              <a:r>
                <a:rPr lang="en-GB" sz="1600" dirty="0" err="1">
                  <a:solidFill>
                    <a:srgbClr val="003366"/>
                  </a:solidFill>
                  <a:latin typeface="Arial" panose="020B0604020202020204"/>
                </a:rPr>
                <a:t>chuyển</a:t>
              </a:r>
              <a:r>
                <a:rPr lang="en-GB" sz="1600" dirty="0">
                  <a:solidFill>
                    <a:srgbClr val="003366"/>
                  </a:solidFill>
                  <a:latin typeface="Arial" panose="020B0604020202020204"/>
                </a:rPr>
                <a:t> </a:t>
              </a:r>
              <a:r>
                <a:rPr lang="en-GB" sz="1600" dirty="0" err="1">
                  <a:solidFill>
                    <a:srgbClr val="003366"/>
                  </a:solidFill>
                  <a:latin typeface="Arial" panose="020B0604020202020204"/>
                </a:rPr>
                <a:t>điều</a:t>
              </a:r>
              <a:r>
                <a:rPr lang="en-GB" sz="1600" dirty="0">
                  <a:solidFill>
                    <a:srgbClr val="003366"/>
                  </a:solidFill>
                  <a:latin typeface="Arial" panose="020B0604020202020204"/>
                </a:rPr>
                <a:t> </a:t>
              </a:r>
              <a:r>
                <a:rPr lang="en-GB" sz="1600" dirty="0" err="1">
                  <a:solidFill>
                    <a:srgbClr val="003366"/>
                  </a:solidFill>
                  <a:latin typeface="Arial" panose="020B0604020202020204"/>
                </a:rPr>
                <a:t>trị</a:t>
              </a:r>
              <a:r>
                <a:rPr lang="en-GB" sz="1600" dirty="0">
                  <a:solidFill>
                    <a:srgbClr val="003366"/>
                  </a:solidFill>
                  <a:latin typeface="Arial" panose="020B0604020202020204"/>
                </a:rPr>
                <a:t> </a:t>
              </a:r>
              <a:r>
                <a:rPr lang="en-GB" sz="1600" dirty="0" err="1">
                  <a:solidFill>
                    <a:srgbClr val="003366"/>
                  </a:solidFill>
                  <a:latin typeface="Arial" panose="020B0604020202020204"/>
                </a:rPr>
                <a:t>vì</a:t>
              </a:r>
              <a:r>
                <a:rPr lang="en-GB" sz="1600" dirty="0">
                  <a:solidFill>
                    <a:srgbClr val="003366"/>
                  </a:solidFill>
                  <a:latin typeface="Arial" panose="020B0604020202020204"/>
                </a:rPr>
                <a:t> </a:t>
              </a:r>
              <a:r>
                <a:rPr lang="en-GB" sz="1600" dirty="0" err="1">
                  <a:solidFill>
                    <a:srgbClr val="003366"/>
                  </a:solidFill>
                  <a:latin typeface="Arial" panose="020B0604020202020204"/>
                </a:rPr>
                <a:t>tác</a:t>
              </a:r>
              <a:r>
                <a:rPr lang="en-GB" sz="1600" dirty="0">
                  <a:solidFill>
                    <a:srgbClr val="003366"/>
                  </a:solidFill>
                  <a:latin typeface="Arial" panose="020B0604020202020204"/>
                </a:rPr>
                <a:t> </a:t>
              </a:r>
              <a:r>
                <a:rPr lang="en-GB" sz="1600" dirty="0" err="1">
                  <a:solidFill>
                    <a:srgbClr val="003366"/>
                  </a:solidFill>
                  <a:latin typeface="Arial" panose="020B0604020202020204"/>
                </a:rPr>
                <a:t>dụng</a:t>
              </a:r>
              <a:r>
                <a:rPr lang="en-GB" sz="1600" dirty="0">
                  <a:solidFill>
                    <a:srgbClr val="003366"/>
                  </a:solidFill>
                  <a:latin typeface="Arial" panose="020B0604020202020204"/>
                </a:rPr>
                <a:t> </a:t>
              </a:r>
              <a:r>
                <a:rPr lang="en-GB" sz="1600" dirty="0" err="1">
                  <a:solidFill>
                    <a:srgbClr val="003366"/>
                  </a:solidFill>
                  <a:latin typeface="Arial" panose="020B0604020202020204"/>
                </a:rPr>
                <a:t>phụ</a:t>
              </a:r>
              <a:r>
                <a:rPr lang="en-GB" sz="1600" dirty="0">
                  <a:solidFill>
                    <a:srgbClr val="003366"/>
                  </a:solidFill>
                  <a:latin typeface="Arial" panose="020B0604020202020204"/>
                </a:rPr>
                <a:t> hay </a:t>
              </a:r>
              <a:r>
                <a:rPr lang="en-GB" sz="1600" dirty="0" err="1">
                  <a:solidFill>
                    <a:srgbClr val="003366"/>
                  </a:solidFill>
                  <a:latin typeface="Arial" panose="020B0604020202020204"/>
                </a:rPr>
                <a:t>bệnh</a:t>
              </a:r>
              <a:r>
                <a:rPr lang="en-GB" sz="1600" dirty="0">
                  <a:solidFill>
                    <a:srgbClr val="003366"/>
                  </a:solidFill>
                  <a:latin typeface="Arial" panose="020B0604020202020204"/>
                </a:rPr>
                <a:t> </a:t>
              </a:r>
              <a:r>
                <a:rPr lang="en-GB" sz="1600" dirty="0" err="1">
                  <a:solidFill>
                    <a:srgbClr val="003366"/>
                  </a:solidFill>
                  <a:latin typeface="Arial" panose="020B0604020202020204"/>
                </a:rPr>
                <a:t>tiến</a:t>
              </a:r>
              <a:r>
                <a:rPr lang="en-GB" sz="1600" dirty="0">
                  <a:solidFill>
                    <a:srgbClr val="003366"/>
                  </a:solidFill>
                  <a:latin typeface="Arial" panose="020B0604020202020204"/>
                </a:rPr>
                <a:t> </a:t>
              </a:r>
              <a:r>
                <a:rPr lang="en-GB" sz="1600" dirty="0" err="1">
                  <a:solidFill>
                    <a:srgbClr val="003366"/>
                  </a:solidFill>
                  <a:latin typeface="Arial" panose="020B0604020202020204"/>
                </a:rPr>
                <a:t>triển</a:t>
              </a:r>
              <a:endParaRPr lang="en-GB" sz="1600" dirty="0">
                <a:solidFill>
                  <a:srgbClr val="003366"/>
                </a:solidFill>
                <a:latin typeface="Arial" panose="020B0604020202020204"/>
              </a:endParaRPr>
            </a:p>
          </p:txBody>
        </p:sp>
      </p:grpSp>
      <p:sp>
        <p:nvSpPr>
          <p:cNvPr id="151" name="Oval 150">
            <a:extLst>
              <a:ext uri="{FF2B5EF4-FFF2-40B4-BE49-F238E27FC236}">
                <a16:creationId xmlns:a16="http://schemas.microsoft.com/office/drawing/2014/main" id="{BF348FB1-C896-4391-BEF0-5FBFECA3DE77}"/>
              </a:ext>
            </a:extLst>
          </p:cNvPr>
          <p:cNvSpPr/>
          <p:nvPr/>
        </p:nvSpPr>
        <p:spPr>
          <a:xfrm>
            <a:off x="471721" y="3031712"/>
            <a:ext cx="1442697" cy="1442697"/>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09585"/>
            <a:r>
              <a:rPr lang="en-GB" sz="1467" b="1" dirty="0">
                <a:solidFill>
                  <a:prstClr val="white"/>
                </a:solidFill>
                <a:latin typeface="Arial" panose="020B0604020202020204"/>
              </a:rPr>
              <a:t>EMPIRE</a:t>
            </a:r>
          </a:p>
        </p:txBody>
      </p:sp>
      <p:sp>
        <p:nvSpPr>
          <p:cNvPr id="153" name="TextBox 152">
            <a:extLst>
              <a:ext uri="{FF2B5EF4-FFF2-40B4-BE49-F238E27FC236}">
                <a16:creationId xmlns:a16="http://schemas.microsoft.com/office/drawing/2014/main" id="{7E51AA21-D4D1-4BC6-8456-8E2F4C439F15}"/>
              </a:ext>
            </a:extLst>
          </p:cNvPr>
          <p:cNvSpPr txBox="1"/>
          <p:nvPr/>
        </p:nvSpPr>
        <p:spPr>
          <a:xfrm>
            <a:off x="434476" y="1552732"/>
            <a:ext cx="6093372" cy="959943"/>
          </a:xfrm>
          <a:prstGeom prst="rect">
            <a:avLst/>
          </a:prstGeom>
          <a:noFill/>
        </p:spPr>
        <p:txBody>
          <a:bodyPr wrap="square">
            <a:spAutoFit/>
          </a:bodyPr>
          <a:lstStyle/>
          <a:p>
            <a:pPr algn="ctr" defTabSz="812760">
              <a:lnSpc>
                <a:spcPct val="107000"/>
              </a:lnSpc>
              <a:defRPr/>
            </a:pPr>
            <a:r>
              <a:rPr lang="en-US" sz="1800" b="1" kern="0" dirty="0" err="1">
                <a:solidFill>
                  <a:srgbClr val="003366"/>
                </a:solidFill>
                <a:latin typeface="Arial" panose="020B0604020202020204"/>
                <a:ea typeface="ＭＳ Ｐゴシック" pitchFamily="34" charset="-128"/>
              </a:rPr>
              <a:t>Nintedanib</a:t>
            </a:r>
            <a:r>
              <a:rPr lang="en-US" sz="1800" b="1" kern="0" dirty="0">
                <a:solidFill>
                  <a:srgbClr val="003366"/>
                </a:solidFill>
                <a:latin typeface="Arial" panose="020B0604020202020204"/>
                <a:ea typeface="ＭＳ Ｐゴシック" pitchFamily="34" charset="-128"/>
              </a:rPr>
              <a:t> </a:t>
            </a:r>
            <a:r>
              <a:rPr lang="en-US" sz="1800" b="1" kern="0" dirty="0" err="1">
                <a:solidFill>
                  <a:srgbClr val="003366"/>
                </a:solidFill>
                <a:latin typeface="Arial" panose="020B0604020202020204"/>
                <a:ea typeface="ＭＳ Ｐゴシック" pitchFamily="34" charset="-128"/>
              </a:rPr>
              <a:t>giúp</a:t>
            </a:r>
            <a:r>
              <a:rPr lang="en-US" sz="1800" b="1" kern="0" dirty="0">
                <a:solidFill>
                  <a:srgbClr val="003366"/>
                </a:solidFill>
                <a:latin typeface="Arial" panose="020B0604020202020204"/>
                <a:ea typeface="ＭＳ Ｐゴシック" pitchFamily="34" charset="-128"/>
              </a:rPr>
              <a:t> </a:t>
            </a:r>
            <a:r>
              <a:rPr lang="en-US" sz="1800" b="1" kern="0" dirty="0" err="1">
                <a:solidFill>
                  <a:srgbClr val="003366"/>
                </a:solidFill>
                <a:latin typeface="Arial" panose="020B0604020202020204"/>
                <a:ea typeface="ＭＳ Ｐゴシック" pitchFamily="34" charset="-128"/>
              </a:rPr>
              <a:t>kéo</a:t>
            </a:r>
            <a:r>
              <a:rPr lang="en-US" sz="1800" b="1" kern="0" dirty="0">
                <a:solidFill>
                  <a:srgbClr val="003366"/>
                </a:solidFill>
                <a:latin typeface="Arial" panose="020B0604020202020204"/>
                <a:ea typeface="ＭＳ Ｐゴシック" pitchFamily="34" charset="-128"/>
              </a:rPr>
              <a:t> </a:t>
            </a:r>
            <a:r>
              <a:rPr lang="en-US" sz="1800" b="1" kern="0" dirty="0" err="1">
                <a:solidFill>
                  <a:srgbClr val="003366"/>
                </a:solidFill>
                <a:latin typeface="Arial" panose="020B0604020202020204"/>
                <a:ea typeface="ＭＳ Ｐゴシック" pitchFamily="34" charset="-128"/>
              </a:rPr>
              <a:t>dài</a:t>
            </a:r>
            <a:r>
              <a:rPr lang="en-US" sz="1800" b="1" kern="0" dirty="0">
                <a:solidFill>
                  <a:srgbClr val="003366"/>
                </a:solidFill>
                <a:latin typeface="Arial" panose="020B0604020202020204"/>
                <a:ea typeface="ＭＳ Ｐゴシック" pitchFamily="34" charset="-128"/>
              </a:rPr>
              <a:t> </a:t>
            </a:r>
            <a:r>
              <a:rPr lang="en-US" sz="1800" b="1" kern="0" dirty="0" err="1">
                <a:solidFill>
                  <a:srgbClr val="003366"/>
                </a:solidFill>
                <a:latin typeface="Arial" panose="020B0604020202020204"/>
                <a:ea typeface="ＭＳ Ｐゴシック" pitchFamily="34" charset="-128"/>
              </a:rPr>
              <a:t>thời</a:t>
            </a:r>
            <a:r>
              <a:rPr lang="en-US" sz="1800" b="1" kern="0" dirty="0">
                <a:solidFill>
                  <a:srgbClr val="003366"/>
                </a:solidFill>
                <a:latin typeface="Arial" panose="020B0604020202020204"/>
                <a:ea typeface="ＭＳ Ｐゴシック" pitchFamily="34" charset="-128"/>
              </a:rPr>
              <a:t> </a:t>
            </a:r>
            <a:r>
              <a:rPr lang="en-US" sz="1800" b="1" kern="0" dirty="0" err="1">
                <a:solidFill>
                  <a:srgbClr val="003366"/>
                </a:solidFill>
                <a:latin typeface="Arial" panose="020B0604020202020204"/>
                <a:ea typeface="ＭＳ Ｐゴシック" pitchFamily="34" charset="-128"/>
              </a:rPr>
              <a:t>gian</a:t>
            </a:r>
            <a:r>
              <a:rPr lang="en-US" sz="1800" b="1" kern="0" dirty="0">
                <a:solidFill>
                  <a:srgbClr val="003366"/>
                </a:solidFill>
                <a:latin typeface="Arial" panose="020B0604020202020204"/>
                <a:ea typeface="ＭＳ Ｐゴシック" pitchFamily="34" charset="-128"/>
              </a:rPr>
              <a:t> </a:t>
            </a:r>
            <a:r>
              <a:rPr lang="en-US" sz="1800" b="1" kern="0" dirty="0" err="1">
                <a:solidFill>
                  <a:srgbClr val="003366"/>
                </a:solidFill>
                <a:latin typeface="Arial" panose="020B0604020202020204"/>
                <a:ea typeface="ＭＳ Ｐゴシック" pitchFamily="34" charset="-128"/>
              </a:rPr>
              <a:t>sống</a:t>
            </a:r>
            <a:r>
              <a:rPr lang="en-US" sz="1800" b="1" kern="0" dirty="0">
                <a:solidFill>
                  <a:srgbClr val="003366"/>
                </a:solidFill>
                <a:latin typeface="Arial" panose="020B0604020202020204"/>
                <a:ea typeface="ＭＳ Ｐゴシック" pitchFamily="34" charset="-128"/>
              </a:rPr>
              <a:t> </a:t>
            </a:r>
            <a:r>
              <a:rPr lang="en-US" sz="1800" b="1" kern="0" dirty="0" err="1">
                <a:solidFill>
                  <a:srgbClr val="003366"/>
                </a:solidFill>
                <a:latin typeface="Arial" panose="020B0604020202020204"/>
                <a:ea typeface="ＭＳ Ｐゴシック" pitchFamily="34" charset="-128"/>
              </a:rPr>
              <a:t>còn</a:t>
            </a:r>
            <a:r>
              <a:rPr lang="en-US" sz="1800" b="1" kern="0" dirty="0">
                <a:solidFill>
                  <a:srgbClr val="003366"/>
                </a:solidFill>
                <a:latin typeface="Arial" panose="020B0604020202020204"/>
                <a:ea typeface="ＭＳ Ｐゴシック" pitchFamily="34" charset="-128"/>
              </a:rPr>
              <a:t> so </a:t>
            </a:r>
            <a:r>
              <a:rPr lang="en-US" sz="1800" b="1" kern="0" dirty="0" err="1">
                <a:solidFill>
                  <a:srgbClr val="003366"/>
                </a:solidFill>
                <a:latin typeface="Arial" panose="020B0604020202020204"/>
                <a:ea typeface="ＭＳ Ｐゴシック" pitchFamily="34" charset="-128"/>
              </a:rPr>
              <a:t>với</a:t>
            </a:r>
            <a:r>
              <a:rPr lang="en-US" sz="1800" b="1" kern="0" dirty="0">
                <a:solidFill>
                  <a:srgbClr val="003366"/>
                </a:solidFill>
                <a:latin typeface="Arial" panose="020B0604020202020204"/>
                <a:ea typeface="ＭＳ Ｐゴシック" pitchFamily="34" charset="-128"/>
              </a:rPr>
              <a:t> pirfenidone </a:t>
            </a:r>
            <a:r>
              <a:rPr lang="en-US" sz="1800" kern="0" dirty="0">
                <a:solidFill>
                  <a:srgbClr val="001E55"/>
                </a:solidFill>
                <a:latin typeface="Arial" panose="020B0604020202020204"/>
                <a:ea typeface="ＭＳ Ｐゴシック" pitchFamily="34" charset="-128"/>
              </a:rPr>
              <a:t>Trung </a:t>
            </a:r>
            <a:r>
              <a:rPr lang="en-US" sz="1800" kern="0" dirty="0" err="1">
                <a:solidFill>
                  <a:srgbClr val="001E55"/>
                </a:solidFill>
                <a:latin typeface="Arial" panose="020B0604020202020204"/>
                <a:ea typeface="ＭＳ Ｐゴシック" pitchFamily="34" charset="-128"/>
              </a:rPr>
              <a:t>vị</a:t>
            </a:r>
            <a:r>
              <a:rPr lang="en-US" sz="1800" kern="0" dirty="0">
                <a:solidFill>
                  <a:srgbClr val="001E55"/>
                </a:solidFill>
                <a:latin typeface="Arial" panose="020B0604020202020204"/>
                <a:ea typeface="ＭＳ Ｐゴシック" pitchFamily="34" charset="-128"/>
              </a:rPr>
              <a:t> OS: </a:t>
            </a:r>
            <a:r>
              <a:rPr lang="en-US" sz="1800" kern="0" dirty="0" err="1">
                <a:solidFill>
                  <a:srgbClr val="001E55"/>
                </a:solidFill>
                <a:latin typeface="Arial" panose="020B0604020202020204"/>
                <a:ea typeface="ＭＳ Ｐゴシック" pitchFamily="34" charset="-128"/>
              </a:rPr>
              <a:t>Nintedanib</a:t>
            </a:r>
            <a:r>
              <a:rPr lang="en-US" sz="1800" kern="0" dirty="0">
                <a:solidFill>
                  <a:srgbClr val="001E55"/>
                </a:solidFill>
                <a:latin typeface="Arial" panose="020B0604020202020204"/>
                <a:ea typeface="ＭＳ Ｐゴシック" pitchFamily="34" charset="-128"/>
              </a:rPr>
              <a:t> 56.3 </a:t>
            </a:r>
            <a:r>
              <a:rPr lang="en-US" sz="1800" kern="0" dirty="0" err="1">
                <a:solidFill>
                  <a:srgbClr val="001E55"/>
                </a:solidFill>
                <a:latin typeface="Arial" panose="020B0604020202020204"/>
                <a:ea typeface="ＭＳ Ｐゴシック" pitchFamily="34" charset="-128"/>
              </a:rPr>
              <a:t>tháng</a:t>
            </a:r>
            <a:endParaRPr lang="en-US" sz="1800" kern="0" dirty="0">
              <a:solidFill>
                <a:srgbClr val="001E55"/>
              </a:solidFill>
              <a:latin typeface="Arial" panose="020B0604020202020204"/>
              <a:ea typeface="ＭＳ Ｐゴシック" pitchFamily="34" charset="-128"/>
            </a:endParaRPr>
          </a:p>
          <a:p>
            <a:pPr algn="ctr" defTabSz="812760">
              <a:lnSpc>
                <a:spcPct val="107000"/>
              </a:lnSpc>
              <a:defRPr/>
            </a:pPr>
            <a:r>
              <a:rPr lang="en-US" sz="1800" kern="0" dirty="0">
                <a:solidFill>
                  <a:srgbClr val="001E55"/>
                </a:solidFill>
                <a:latin typeface="Arial" panose="020B0604020202020204"/>
                <a:ea typeface="ＭＳ Ｐゴシック" pitchFamily="34" charset="-128"/>
              </a:rPr>
              <a:t>Pirfenidone 38.7 </a:t>
            </a:r>
            <a:r>
              <a:rPr lang="en-US" sz="1800" kern="0" dirty="0" err="1">
                <a:solidFill>
                  <a:srgbClr val="001E55"/>
                </a:solidFill>
                <a:latin typeface="Arial" panose="020B0604020202020204"/>
                <a:ea typeface="ＭＳ Ｐゴシック" pitchFamily="34" charset="-128"/>
              </a:rPr>
              <a:t>tháng</a:t>
            </a:r>
            <a:r>
              <a:rPr lang="en-US" sz="1800" kern="0" dirty="0">
                <a:solidFill>
                  <a:srgbClr val="003366"/>
                </a:solidFill>
                <a:latin typeface="Arial" panose="020B0604020202020204"/>
                <a:ea typeface="ＭＳ Ｐゴシック" pitchFamily="34" charset="-128"/>
              </a:rPr>
              <a:t>; p=0.003</a:t>
            </a:r>
            <a:endParaRPr lang="en-GB" sz="1800" kern="0" dirty="0">
              <a:solidFill>
                <a:srgbClr val="003366"/>
              </a:solidFill>
              <a:latin typeface="Arial" panose="020B0604020202020204"/>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640619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841CE-E7F0-4E68-B436-99BE82946712}"/>
              </a:ext>
            </a:extLst>
          </p:cNvPr>
          <p:cNvSpPr>
            <a:spLocks noGrp="1"/>
          </p:cNvSpPr>
          <p:nvPr>
            <p:ph type="title"/>
          </p:nvPr>
        </p:nvSpPr>
        <p:spPr>
          <a:xfrm>
            <a:off x="752533" y="2911588"/>
            <a:ext cx="11305915" cy="1166926"/>
          </a:xfrm>
        </p:spPr>
        <p:txBody>
          <a:bodyPr>
            <a:normAutofit fontScale="90000"/>
          </a:bodyPr>
          <a:lstStyle/>
          <a:p>
            <a:r>
              <a:rPr lang="en-US" sz="4000" dirty="0" err="1"/>
              <a:t>Dữ</a:t>
            </a:r>
            <a:r>
              <a:rPr lang="en-US" sz="4000" dirty="0"/>
              <a:t> </a:t>
            </a:r>
            <a:r>
              <a:rPr lang="en-US" sz="4000" dirty="0" err="1"/>
              <a:t>liệu</a:t>
            </a:r>
            <a:r>
              <a:rPr lang="en-US" sz="4000" dirty="0"/>
              <a:t> </a:t>
            </a:r>
            <a:r>
              <a:rPr lang="en-US" sz="4000" dirty="0" err="1"/>
              <a:t>của</a:t>
            </a:r>
            <a:r>
              <a:rPr lang="en-US" sz="4000" dirty="0"/>
              <a:t> </a:t>
            </a:r>
            <a:r>
              <a:rPr lang="en-US" sz="4000" dirty="0" err="1"/>
              <a:t>nintedanib</a:t>
            </a:r>
            <a:r>
              <a:rPr lang="en-US" sz="4000" dirty="0"/>
              <a:t> </a:t>
            </a:r>
            <a:br>
              <a:rPr lang="en-US" sz="4000" dirty="0"/>
            </a:br>
            <a:r>
              <a:rPr lang="en-US" sz="4000" dirty="0"/>
              <a:t>ở </a:t>
            </a:r>
            <a:r>
              <a:rPr lang="en-US" sz="4000" dirty="0" err="1"/>
              <a:t>bệnh</a:t>
            </a:r>
            <a:r>
              <a:rPr lang="en-US" sz="4000" dirty="0"/>
              <a:t> </a:t>
            </a:r>
            <a:r>
              <a:rPr lang="en-US" sz="4000" dirty="0" err="1"/>
              <a:t>nhân</a:t>
            </a:r>
            <a:r>
              <a:rPr lang="en-US" sz="4000" dirty="0"/>
              <a:t> IPF </a:t>
            </a:r>
            <a:r>
              <a:rPr lang="en-US" sz="4000" dirty="0" err="1"/>
              <a:t>giai</a:t>
            </a:r>
            <a:r>
              <a:rPr lang="en-US" sz="4000" dirty="0"/>
              <a:t> </a:t>
            </a:r>
            <a:r>
              <a:rPr lang="en-US" sz="4000" dirty="0" err="1"/>
              <a:t>đoạn</a:t>
            </a:r>
            <a:r>
              <a:rPr lang="en-US" sz="4000" dirty="0"/>
              <a:t> </a:t>
            </a:r>
            <a:r>
              <a:rPr lang="en-US" sz="4000" dirty="0" err="1"/>
              <a:t>nặng</a:t>
            </a:r>
            <a:r>
              <a:rPr lang="en-US" sz="4000" dirty="0"/>
              <a:t> </a:t>
            </a:r>
          </a:p>
        </p:txBody>
      </p:sp>
      <p:sp>
        <p:nvSpPr>
          <p:cNvPr id="4" name="Slide Number Placeholder 3">
            <a:extLst>
              <a:ext uri="{FF2B5EF4-FFF2-40B4-BE49-F238E27FC236}">
                <a16:creationId xmlns:a16="http://schemas.microsoft.com/office/drawing/2014/main" id="{14E080C3-E6D0-49AB-98AA-6D60F947E61F}"/>
              </a:ext>
            </a:extLst>
          </p:cNvPr>
          <p:cNvSpPr>
            <a:spLocks noGrp="1"/>
          </p:cNvSpPr>
          <p:nvPr>
            <p:ph type="sldNum" sz="quarter" idx="12"/>
          </p:nvPr>
        </p:nvSpPr>
        <p:spPr/>
        <p:txBody>
          <a:bodyPr/>
          <a:lstStyle/>
          <a:p>
            <a:fld id="{DBB4437E-C8DB-4717-A182-F56AECCDC169}" type="slidenum">
              <a:rPr lang="en-GB" smtClean="0"/>
              <a:t>27</a:t>
            </a:fld>
            <a:endParaRPr lang="en-GB"/>
          </a:p>
        </p:txBody>
      </p:sp>
      <p:sp>
        <p:nvSpPr>
          <p:cNvPr id="5" name="Text Placeholder 4">
            <a:extLst>
              <a:ext uri="{FF2B5EF4-FFF2-40B4-BE49-F238E27FC236}">
                <a16:creationId xmlns:a16="http://schemas.microsoft.com/office/drawing/2014/main" id="{8E2EACA8-A49B-467A-842C-5278D757F2B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57866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326" y="354725"/>
            <a:ext cx="10803935" cy="946283"/>
          </a:xfrm>
        </p:spPr>
        <p:txBody>
          <a:bodyPr>
            <a:normAutofit fontScale="90000"/>
          </a:bodyPr>
          <a:lstStyle/>
          <a:p>
            <a:pPr algn="ctr"/>
            <a:r>
              <a:rPr lang="en-GB" sz="3200" dirty="0" err="1"/>
              <a:t>Nintedanib</a:t>
            </a:r>
            <a:r>
              <a:rPr lang="en-GB" sz="3200" dirty="0"/>
              <a:t> </a:t>
            </a:r>
            <a:r>
              <a:rPr lang="en-GB" sz="3200" dirty="0" err="1"/>
              <a:t>giúp</a:t>
            </a:r>
            <a:r>
              <a:rPr lang="en-GB" sz="3200" dirty="0"/>
              <a:t> </a:t>
            </a:r>
            <a:r>
              <a:rPr lang="en-GB" sz="3200" dirty="0" err="1"/>
              <a:t>làm</a:t>
            </a:r>
            <a:r>
              <a:rPr lang="en-GB" sz="3200" dirty="0"/>
              <a:t> </a:t>
            </a:r>
            <a:r>
              <a:rPr lang="en-GB" sz="3200" dirty="0" err="1"/>
              <a:t>chậm</a:t>
            </a:r>
            <a:r>
              <a:rPr lang="en-GB" sz="3200" dirty="0"/>
              <a:t> </a:t>
            </a:r>
            <a:r>
              <a:rPr lang="en-GB" sz="3200" dirty="0" err="1"/>
              <a:t>tiến</a:t>
            </a:r>
            <a:r>
              <a:rPr lang="en-GB" sz="3200" dirty="0"/>
              <a:t> </a:t>
            </a:r>
            <a:r>
              <a:rPr lang="en-GB" sz="3200" dirty="0" err="1"/>
              <a:t>triển</a:t>
            </a:r>
            <a:r>
              <a:rPr lang="en-GB" sz="3200" dirty="0"/>
              <a:t> IPF </a:t>
            </a:r>
            <a:br>
              <a:rPr lang="en-GB" sz="3200" dirty="0"/>
            </a:br>
            <a:r>
              <a:rPr lang="en-GB" sz="3200" dirty="0"/>
              <a:t>ở </a:t>
            </a:r>
            <a:r>
              <a:rPr lang="en-GB" sz="3200" dirty="0" err="1"/>
              <a:t>cả</a:t>
            </a:r>
            <a:r>
              <a:rPr lang="en-GB" sz="3200" dirty="0"/>
              <a:t> </a:t>
            </a:r>
            <a:r>
              <a:rPr lang="en-GB" sz="3200" dirty="0" err="1"/>
              <a:t>những</a:t>
            </a:r>
            <a:r>
              <a:rPr lang="en-GB" sz="3200" dirty="0"/>
              <a:t> </a:t>
            </a:r>
            <a:r>
              <a:rPr lang="en-GB" sz="3200" dirty="0" err="1"/>
              <a:t>bệnh</a:t>
            </a:r>
            <a:r>
              <a:rPr lang="en-GB" sz="3200" dirty="0"/>
              <a:t> </a:t>
            </a:r>
            <a:r>
              <a:rPr lang="en-GB" sz="3200" dirty="0" err="1"/>
              <a:t>nhân</a:t>
            </a:r>
            <a:r>
              <a:rPr lang="en-GB" sz="3200" dirty="0"/>
              <a:t> </a:t>
            </a:r>
            <a:r>
              <a:rPr lang="en-GB" sz="3200" dirty="0" err="1"/>
              <a:t>giai</a:t>
            </a:r>
            <a:r>
              <a:rPr lang="en-GB" sz="3200" dirty="0"/>
              <a:t> </a:t>
            </a:r>
            <a:r>
              <a:rPr lang="en-GB" sz="3200" dirty="0" err="1"/>
              <a:t>đoạn</a:t>
            </a:r>
            <a:r>
              <a:rPr lang="en-GB" sz="3200" dirty="0"/>
              <a:t> </a:t>
            </a:r>
            <a:r>
              <a:rPr lang="en-GB" sz="3200" dirty="0" err="1"/>
              <a:t>nặng</a:t>
            </a:r>
            <a:r>
              <a:rPr lang="en-GB" sz="3200" dirty="0"/>
              <a:t> (1/2)</a:t>
            </a:r>
            <a:endParaRPr lang="vi-VN" sz="32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4437E-C8DB-4717-A182-F56AECCDC169}" type="slidenum">
              <a:rPr kumimoji="0" lang="en-GB" sz="1333" b="0" i="0" u="none" strike="noStrike" kern="1200" cap="none" spc="0" normalizeH="0" baseline="0" noProof="0" smtClean="0">
                <a:ln>
                  <a:noFill/>
                </a:ln>
                <a:solidFill>
                  <a:srgbClr val="00336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333" b="0" i="0" u="none" strike="noStrike" kern="1200" cap="none" spc="0" normalizeH="0" baseline="0" noProof="0">
              <a:ln>
                <a:noFill/>
              </a:ln>
              <a:solidFill>
                <a:srgbClr val="003366"/>
              </a:solidFill>
              <a:effectLst/>
              <a:uLnTx/>
              <a:uFillTx/>
              <a:latin typeface="Arial" panose="020B0604020202020204"/>
              <a:ea typeface="+mn-ea"/>
              <a:cs typeface="+mn-cs"/>
            </a:endParaRPr>
          </a:p>
        </p:txBody>
      </p:sp>
      <p:sp>
        <p:nvSpPr>
          <p:cNvPr id="8" name="TextBox 7"/>
          <p:cNvSpPr txBox="1"/>
          <p:nvPr/>
        </p:nvSpPr>
        <p:spPr>
          <a:xfrm>
            <a:off x="578643" y="1285242"/>
            <a:ext cx="11261299" cy="193899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Những</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bệnh</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nhân</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IPF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nặng</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có</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FVC &lt; 50%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giá</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trị</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dự</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đoán</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thường</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bị</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loại</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ra</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khỏi</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các</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nghiên</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cứu</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lâm</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sàng</a:t>
            </a:r>
            <a:endPar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Một</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nghiên</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cứu</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tại</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Hàn</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Quốc</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với</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108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bệnh</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nhân</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IPF (47.2%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bệnh</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nhân</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có</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FVC &lt; 50%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giá</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trị</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dự</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đoán</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hay DLCO &lt; 30%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giá</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trị</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dự</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đoán</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cho</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thấy</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nintedanib</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giúp</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làm</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chậm</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tiến</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triển</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bệnh</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và</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tốc</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độ</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giảm</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FVC ở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cả</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những</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bệnh</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nhân</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IPF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nặng</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với</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hiệu</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quả</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tương</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tự</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những</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bệnh</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nhân</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IPF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nhẹ</a:t>
            </a:r>
            <a:r>
              <a:rPr kumimoji="0" lang="en-GB" sz="2000" b="0" i="0" u="none" strike="noStrike" kern="1200" cap="none" spc="0" normalizeH="0" baseline="0" noProof="0" dirty="0">
                <a:ln>
                  <a:noFill/>
                </a:ln>
                <a:solidFill>
                  <a:srgbClr val="003366"/>
                </a:solidFill>
                <a:effectLst/>
                <a:uLnTx/>
                <a:uFillTx/>
                <a:latin typeface="Arial" panose="020B0604020202020204"/>
                <a:ea typeface="+mn-ea"/>
                <a:cs typeface="+mn-cs"/>
              </a:rPr>
              <a:t> </a:t>
            </a:r>
            <a:r>
              <a:rPr kumimoji="0" lang="en-GB" sz="2000" b="0" i="0" u="none" strike="noStrike" kern="1200" cap="none" spc="0" normalizeH="0" baseline="0" noProof="0" dirty="0" err="1">
                <a:ln>
                  <a:noFill/>
                </a:ln>
                <a:solidFill>
                  <a:srgbClr val="003366"/>
                </a:solidFill>
                <a:effectLst/>
                <a:uLnTx/>
                <a:uFillTx/>
                <a:latin typeface="Arial" panose="020B0604020202020204"/>
                <a:ea typeface="+mn-ea"/>
                <a:cs typeface="+mn-cs"/>
              </a:rPr>
              <a:t>hơn</a:t>
            </a:r>
            <a:endParaRPr kumimoji="0" lang="vi-VN" sz="2000" b="0" i="0" u="none" strike="noStrike" kern="1200" cap="none" spc="0" normalizeH="0" baseline="0" noProof="0" dirty="0" err="1">
              <a:ln>
                <a:noFill/>
              </a:ln>
              <a:solidFill>
                <a:srgbClr val="003366"/>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B8730BCD-A88A-44A4-97B5-D76EFC11B4DB}"/>
              </a:ext>
            </a:extLst>
          </p:cNvPr>
          <p:cNvPicPr>
            <a:picLocks noChangeAspect="1"/>
          </p:cNvPicPr>
          <p:nvPr/>
        </p:nvPicPr>
        <p:blipFill>
          <a:blip r:embed="rId2"/>
          <a:stretch>
            <a:fillRect/>
          </a:stretch>
        </p:blipFill>
        <p:spPr>
          <a:xfrm>
            <a:off x="831812" y="3143728"/>
            <a:ext cx="10534801" cy="3627434"/>
          </a:xfrm>
          <a:prstGeom prst="rect">
            <a:avLst/>
          </a:prstGeom>
        </p:spPr>
      </p:pic>
      <p:sp>
        <p:nvSpPr>
          <p:cNvPr id="5" name="Text Placeholder 4"/>
          <p:cNvSpPr>
            <a:spLocks noGrp="1"/>
          </p:cNvSpPr>
          <p:nvPr>
            <p:ph type="body" sz="quarter" idx="13"/>
          </p:nvPr>
        </p:nvSpPr>
        <p:spPr>
          <a:xfrm>
            <a:off x="446373" y="6345615"/>
            <a:ext cx="10615084" cy="366184"/>
          </a:xfrm>
        </p:spPr>
        <p:txBody>
          <a:bodyPr/>
          <a:lstStyle/>
          <a:p>
            <a:r>
              <a:rPr lang="vi-VN" sz="1000" dirty="0"/>
              <a:t>Yoon et al. Respir Res . 2018 Oct 19;19(1):203</a:t>
            </a:r>
          </a:p>
        </p:txBody>
      </p:sp>
    </p:spTree>
    <p:extLst>
      <p:ext uri="{BB962C8B-B14F-4D97-AF65-F5344CB8AC3E}">
        <p14:creationId xmlns:p14="http://schemas.microsoft.com/office/powerpoint/2010/main" val="898767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9DB199-7459-4F67-8095-81BC1F0910BF}"/>
              </a:ext>
            </a:extLst>
          </p:cNvPr>
          <p:cNvPicPr>
            <a:picLocks noChangeAspect="1"/>
          </p:cNvPicPr>
          <p:nvPr/>
        </p:nvPicPr>
        <p:blipFill>
          <a:blip r:embed="rId2"/>
          <a:stretch>
            <a:fillRect/>
          </a:stretch>
        </p:blipFill>
        <p:spPr>
          <a:xfrm>
            <a:off x="1083212" y="2979041"/>
            <a:ext cx="4160300" cy="3363900"/>
          </a:xfrm>
          <a:prstGeom prst="rect">
            <a:avLst/>
          </a:prstGeom>
        </p:spPr>
      </p:pic>
      <p:pic>
        <p:nvPicPr>
          <p:cNvPr id="5" name="Picture 4">
            <a:extLst>
              <a:ext uri="{FF2B5EF4-FFF2-40B4-BE49-F238E27FC236}">
                <a16:creationId xmlns:a16="http://schemas.microsoft.com/office/drawing/2014/main" id="{BFE7AB2E-4F73-46C9-BB32-BD4287E08FC6}"/>
              </a:ext>
            </a:extLst>
          </p:cNvPr>
          <p:cNvPicPr>
            <a:picLocks noChangeAspect="1"/>
          </p:cNvPicPr>
          <p:nvPr/>
        </p:nvPicPr>
        <p:blipFill>
          <a:blip r:embed="rId3"/>
          <a:stretch>
            <a:fillRect/>
          </a:stretch>
        </p:blipFill>
        <p:spPr>
          <a:xfrm>
            <a:off x="5818297" y="2905064"/>
            <a:ext cx="4785272" cy="3649568"/>
          </a:xfrm>
          <a:prstGeom prst="rect">
            <a:avLst/>
          </a:prstGeom>
        </p:spPr>
      </p:pic>
      <p:sp>
        <p:nvSpPr>
          <p:cNvPr id="6" name="Rectangle 5">
            <a:extLst>
              <a:ext uri="{FF2B5EF4-FFF2-40B4-BE49-F238E27FC236}">
                <a16:creationId xmlns:a16="http://schemas.microsoft.com/office/drawing/2014/main" id="{F0E57741-D71F-477C-BF30-F0CBCF1CBB74}"/>
              </a:ext>
            </a:extLst>
          </p:cNvPr>
          <p:cNvSpPr/>
          <p:nvPr/>
        </p:nvSpPr>
        <p:spPr>
          <a:xfrm>
            <a:off x="554510" y="6424561"/>
            <a:ext cx="3363421" cy="246221"/>
          </a:xfrm>
          <a:prstGeom prst="rect">
            <a:avLst/>
          </a:prstGeom>
        </p:spPr>
        <p:txBody>
          <a:bodyPr wrap="none">
            <a:spAutoFit/>
          </a:bodyPr>
          <a:lstStyle/>
          <a:p>
            <a:r>
              <a:rPr lang="en-US" sz="1000" dirty="0" err="1">
                <a:latin typeface="Arial" panose="020B0604020202020204" pitchFamily="34" charset="0"/>
                <a:cs typeface="Arial" panose="020B0604020202020204" pitchFamily="34" charset="0"/>
              </a:rPr>
              <a:t>Senoo</a:t>
            </a:r>
            <a:r>
              <a:rPr lang="en-US" sz="1000" dirty="0">
                <a:latin typeface="Arial" panose="020B0604020202020204" pitchFamily="34" charset="0"/>
                <a:cs typeface="Arial" panose="020B0604020202020204" pitchFamily="34" charset="0"/>
              </a:rPr>
              <a:t> S et al. </a:t>
            </a:r>
            <a:r>
              <a:rPr lang="en-US" sz="1000" dirty="0" err="1">
                <a:latin typeface="Arial" panose="020B0604020202020204" pitchFamily="34" charset="0"/>
                <a:cs typeface="Arial" panose="020B0604020202020204" pitchFamily="34" charset="0"/>
              </a:rPr>
              <a:t>PLoS</a:t>
            </a:r>
            <a:r>
              <a:rPr lang="en-US" sz="1000" dirty="0">
                <a:latin typeface="Arial" panose="020B0604020202020204" pitchFamily="34" charset="0"/>
                <a:cs typeface="Arial" panose="020B0604020202020204" pitchFamily="34" charset="0"/>
              </a:rPr>
              <a:t> One . 2020 Aug 27;15(8):e0236935</a:t>
            </a:r>
          </a:p>
        </p:txBody>
      </p:sp>
      <p:sp>
        <p:nvSpPr>
          <p:cNvPr id="7" name="Rectangle 6">
            <a:extLst>
              <a:ext uri="{FF2B5EF4-FFF2-40B4-BE49-F238E27FC236}">
                <a16:creationId xmlns:a16="http://schemas.microsoft.com/office/drawing/2014/main" id="{D8AC7892-FF8A-4D71-8930-2A2BC2DF2831}"/>
              </a:ext>
            </a:extLst>
          </p:cNvPr>
          <p:cNvSpPr/>
          <p:nvPr/>
        </p:nvSpPr>
        <p:spPr>
          <a:xfrm>
            <a:off x="725625" y="1450448"/>
            <a:ext cx="11203778" cy="1015663"/>
          </a:xfrm>
          <a:prstGeom prst="rect">
            <a:avLst/>
          </a:prstGeom>
        </p:spPr>
        <p:txBody>
          <a:bodyPr wrap="square">
            <a:spAutoFit/>
          </a:bodyPr>
          <a:lstStyle/>
          <a:p>
            <a:pPr marL="285750" lvl="0" indent="-285750">
              <a:buFont typeface="Wingdings" panose="05000000000000000000" pitchFamily="2" charset="2"/>
              <a:buChar char="§"/>
              <a:defRPr/>
            </a:pPr>
            <a:r>
              <a:rPr lang="en-GB" sz="2000" dirty="0" err="1">
                <a:solidFill>
                  <a:srgbClr val="003366"/>
                </a:solidFill>
                <a:latin typeface="Arial" panose="020B0604020202020204"/>
              </a:rPr>
              <a:t>Một</a:t>
            </a:r>
            <a:r>
              <a:rPr lang="en-GB" sz="2000" dirty="0">
                <a:solidFill>
                  <a:srgbClr val="003366"/>
                </a:solidFill>
                <a:latin typeface="Arial" panose="020B0604020202020204"/>
              </a:rPr>
              <a:t> </a:t>
            </a:r>
            <a:r>
              <a:rPr lang="en-GB" sz="2000" dirty="0" err="1">
                <a:solidFill>
                  <a:srgbClr val="003366"/>
                </a:solidFill>
                <a:latin typeface="Arial" panose="020B0604020202020204"/>
              </a:rPr>
              <a:t>nghiên</a:t>
            </a:r>
            <a:r>
              <a:rPr lang="en-GB" sz="2000" dirty="0">
                <a:solidFill>
                  <a:srgbClr val="003366"/>
                </a:solidFill>
                <a:latin typeface="Arial" panose="020B0604020202020204"/>
              </a:rPr>
              <a:t> </a:t>
            </a:r>
            <a:r>
              <a:rPr lang="en-GB" sz="2000" dirty="0" err="1">
                <a:solidFill>
                  <a:srgbClr val="003366"/>
                </a:solidFill>
                <a:latin typeface="Arial" panose="020B0604020202020204"/>
              </a:rPr>
              <a:t>cứu</a:t>
            </a:r>
            <a:r>
              <a:rPr lang="en-GB" sz="2000" dirty="0">
                <a:solidFill>
                  <a:srgbClr val="003366"/>
                </a:solidFill>
                <a:latin typeface="Arial" panose="020B0604020202020204"/>
              </a:rPr>
              <a:t> </a:t>
            </a:r>
            <a:r>
              <a:rPr lang="en-GB" sz="2000" dirty="0" err="1">
                <a:solidFill>
                  <a:srgbClr val="003366"/>
                </a:solidFill>
                <a:latin typeface="Arial" panose="020B0604020202020204"/>
              </a:rPr>
              <a:t>tại</a:t>
            </a:r>
            <a:r>
              <a:rPr lang="en-GB" sz="2000" dirty="0">
                <a:solidFill>
                  <a:srgbClr val="003366"/>
                </a:solidFill>
                <a:latin typeface="Arial" panose="020B0604020202020204"/>
              </a:rPr>
              <a:t> </a:t>
            </a:r>
            <a:r>
              <a:rPr lang="en-GB" sz="2000" dirty="0" err="1">
                <a:solidFill>
                  <a:srgbClr val="003366"/>
                </a:solidFill>
                <a:latin typeface="Arial" panose="020B0604020202020204"/>
              </a:rPr>
              <a:t>Nhật</a:t>
            </a:r>
            <a:r>
              <a:rPr lang="en-GB" sz="2000" dirty="0">
                <a:solidFill>
                  <a:srgbClr val="003366"/>
                </a:solidFill>
                <a:latin typeface="Arial" panose="020B0604020202020204"/>
              </a:rPr>
              <a:t> </a:t>
            </a:r>
            <a:r>
              <a:rPr lang="en-GB" sz="2000" dirty="0" err="1">
                <a:solidFill>
                  <a:srgbClr val="003366"/>
                </a:solidFill>
                <a:latin typeface="Arial" panose="020B0604020202020204"/>
              </a:rPr>
              <a:t>Bản</a:t>
            </a:r>
            <a:r>
              <a:rPr lang="en-GB" sz="2000" dirty="0">
                <a:solidFill>
                  <a:srgbClr val="003366"/>
                </a:solidFill>
                <a:latin typeface="Arial" panose="020B0604020202020204"/>
              </a:rPr>
              <a:t>, </a:t>
            </a:r>
            <a:r>
              <a:rPr lang="en-GB" sz="2000" dirty="0" err="1">
                <a:solidFill>
                  <a:srgbClr val="003366"/>
                </a:solidFill>
                <a:latin typeface="Arial" panose="020B0604020202020204"/>
              </a:rPr>
              <a:t>với</a:t>
            </a:r>
            <a:r>
              <a:rPr lang="en-GB" sz="2000" dirty="0">
                <a:solidFill>
                  <a:srgbClr val="003366"/>
                </a:solidFill>
                <a:latin typeface="Arial" panose="020B0604020202020204"/>
              </a:rPr>
              <a:t> 45 </a:t>
            </a:r>
            <a:r>
              <a:rPr lang="en-GB" sz="2000" dirty="0" err="1">
                <a:solidFill>
                  <a:srgbClr val="003366"/>
                </a:solidFill>
                <a:latin typeface="Arial" panose="020B0604020202020204"/>
              </a:rPr>
              <a:t>bệnh</a:t>
            </a:r>
            <a:r>
              <a:rPr lang="en-GB" sz="2000" dirty="0">
                <a:solidFill>
                  <a:srgbClr val="003366"/>
                </a:solidFill>
                <a:latin typeface="Arial" panose="020B0604020202020204"/>
              </a:rPr>
              <a:t> </a:t>
            </a:r>
            <a:r>
              <a:rPr lang="en-GB" sz="2000" dirty="0" err="1">
                <a:solidFill>
                  <a:srgbClr val="003366"/>
                </a:solidFill>
                <a:latin typeface="Arial" panose="020B0604020202020204"/>
              </a:rPr>
              <a:t>nhân</a:t>
            </a:r>
            <a:r>
              <a:rPr lang="en-GB" sz="2000" dirty="0">
                <a:solidFill>
                  <a:srgbClr val="003366"/>
                </a:solidFill>
                <a:latin typeface="Arial" panose="020B0604020202020204"/>
              </a:rPr>
              <a:t> IPF (45% </a:t>
            </a:r>
            <a:r>
              <a:rPr lang="en-GB" sz="2000" dirty="0" err="1">
                <a:solidFill>
                  <a:srgbClr val="003366"/>
                </a:solidFill>
                <a:latin typeface="Arial" panose="020B0604020202020204"/>
              </a:rPr>
              <a:t>bệnh</a:t>
            </a:r>
            <a:r>
              <a:rPr lang="en-GB" sz="2000" dirty="0">
                <a:solidFill>
                  <a:srgbClr val="003366"/>
                </a:solidFill>
                <a:latin typeface="Arial" panose="020B0604020202020204"/>
              </a:rPr>
              <a:t> </a:t>
            </a:r>
            <a:r>
              <a:rPr lang="en-GB" sz="2000" dirty="0" err="1">
                <a:solidFill>
                  <a:srgbClr val="003366"/>
                </a:solidFill>
                <a:latin typeface="Arial" panose="020B0604020202020204"/>
              </a:rPr>
              <a:t>nhân</a:t>
            </a:r>
            <a:r>
              <a:rPr lang="en-GB" sz="2000" dirty="0">
                <a:solidFill>
                  <a:srgbClr val="003366"/>
                </a:solidFill>
                <a:latin typeface="Arial" panose="020B0604020202020204"/>
              </a:rPr>
              <a:t> </a:t>
            </a:r>
            <a:r>
              <a:rPr lang="en-GB" sz="2000" dirty="0" err="1">
                <a:solidFill>
                  <a:srgbClr val="003366"/>
                </a:solidFill>
                <a:latin typeface="Arial" panose="020B0604020202020204"/>
              </a:rPr>
              <a:t>có</a:t>
            </a:r>
            <a:r>
              <a:rPr lang="en-GB" sz="2000" dirty="0">
                <a:solidFill>
                  <a:srgbClr val="003366"/>
                </a:solidFill>
                <a:latin typeface="Arial" panose="020B0604020202020204"/>
              </a:rPr>
              <a:t> FVC &lt; 50% </a:t>
            </a:r>
            <a:r>
              <a:rPr lang="en-GB" sz="2000" dirty="0" err="1">
                <a:solidFill>
                  <a:srgbClr val="003366"/>
                </a:solidFill>
                <a:latin typeface="Arial" panose="020B0604020202020204"/>
              </a:rPr>
              <a:t>giá</a:t>
            </a:r>
            <a:r>
              <a:rPr lang="en-GB" sz="2000" dirty="0">
                <a:solidFill>
                  <a:srgbClr val="003366"/>
                </a:solidFill>
                <a:latin typeface="Arial" panose="020B0604020202020204"/>
              </a:rPr>
              <a:t> </a:t>
            </a:r>
            <a:r>
              <a:rPr lang="en-GB" sz="2000" dirty="0" err="1">
                <a:solidFill>
                  <a:srgbClr val="003366"/>
                </a:solidFill>
                <a:latin typeface="Arial" panose="020B0604020202020204"/>
              </a:rPr>
              <a:t>trị</a:t>
            </a:r>
            <a:r>
              <a:rPr lang="en-GB" sz="2000" dirty="0">
                <a:solidFill>
                  <a:srgbClr val="003366"/>
                </a:solidFill>
                <a:latin typeface="Arial" panose="020B0604020202020204"/>
              </a:rPr>
              <a:t> </a:t>
            </a:r>
            <a:r>
              <a:rPr lang="en-GB" sz="2000" dirty="0" err="1">
                <a:solidFill>
                  <a:srgbClr val="003366"/>
                </a:solidFill>
                <a:latin typeface="Arial" panose="020B0604020202020204"/>
              </a:rPr>
              <a:t>dự</a:t>
            </a:r>
            <a:r>
              <a:rPr lang="en-GB" sz="2000" dirty="0">
                <a:solidFill>
                  <a:srgbClr val="003366"/>
                </a:solidFill>
                <a:latin typeface="Arial" panose="020B0604020202020204"/>
              </a:rPr>
              <a:t> </a:t>
            </a:r>
            <a:r>
              <a:rPr lang="en-GB" sz="2000" dirty="0" err="1">
                <a:solidFill>
                  <a:srgbClr val="003366"/>
                </a:solidFill>
                <a:latin typeface="Arial" panose="020B0604020202020204"/>
              </a:rPr>
              <a:t>đoán</a:t>
            </a:r>
            <a:r>
              <a:rPr lang="en-GB" sz="2000" dirty="0">
                <a:solidFill>
                  <a:srgbClr val="003366"/>
                </a:solidFill>
                <a:latin typeface="Arial" panose="020B0604020202020204"/>
              </a:rPr>
              <a:t>) </a:t>
            </a:r>
            <a:r>
              <a:rPr lang="en-GB" sz="2000" dirty="0" err="1">
                <a:solidFill>
                  <a:srgbClr val="003366"/>
                </a:solidFill>
                <a:latin typeface="Arial" panose="020B0604020202020204"/>
              </a:rPr>
              <a:t>cho</a:t>
            </a:r>
            <a:r>
              <a:rPr lang="en-GB" sz="2000" dirty="0">
                <a:solidFill>
                  <a:srgbClr val="003366"/>
                </a:solidFill>
                <a:latin typeface="Arial" panose="020B0604020202020204"/>
              </a:rPr>
              <a:t> </a:t>
            </a:r>
            <a:r>
              <a:rPr lang="en-GB" sz="2000" dirty="0" err="1">
                <a:solidFill>
                  <a:srgbClr val="003366"/>
                </a:solidFill>
                <a:latin typeface="Arial" panose="020B0604020202020204"/>
              </a:rPr>
              <a:t>thấy</a:t>
            </a:r>
            <a:r>
              <a:rPr lang="en-GB" sz="2000" dirty="0">
                <a:solidFill>
                  <a:srgbClr val="003366"/>
                </a:solidFill>
                <a:latin typeface="Arial" panose="020B0604020202020204"/>
              </a:rPr>
              <a:t> </a:t>
            </a:r>
            <a:r>
              <a:rPr lang="en-GB" sz="2000" dirty="0" err="1">
                <a:solidFill>
                  <a:srgbClr val="003366"/>
                </a:solidFill>
                <a:latin typeface="Arial" panose="020B0604020202020204"/>
              </a:rPr>
              <a:t>nintedanib</a:t>
            </a:r>
            <a:r>
              <a:rPr lang="en-GB" sz="2000" dirty="0">
                <a:solidFill>
                  <a:srgbClr val="003366"/>
                </a:solidFill>
                <a:latin typeface="Arial" panose="020B0604020202020204"/>
              </a:rPr>
              <a:t> </a:t>
            </a:r>
            <a:r>
              <a:rPr lang="en-GB" sz="2000" dirty="0" err="1">
                <a:solidFill>
                  <a:srgbClr val="003366"/>
                </a:solidFill>
                <a:latin typeface="Arial" panose="020B0604020202020204"/>
              </a:rPr>
              <a:t>giúp</a:t>
            </a:r>
            <a:r>
              <a:rPr lang="en-GB" sz="2000" dirty="0">
                <a:solidFill>
                  <a:srgbClr val="003366"/>
                </a:solidFill>
                <a:latin typeface="Arial" panose="020B0604020202020204"/>
              </a:rPr>
              <a:t> </a:t>
            </a:r>
            <a:r>
              <a:rPr lang="en-GB" sz="2000" dirty="0" err="1">
                <a:solidFill>
                  <a:srgbClr val="003366"/>
                </a:solidFill>
                <a:latin typeface="Arial" panose="020B0604020202020204"/>
              </a:rPr>
              <a:t>làm</a:t>
            </a:r>
            <a:r>
              <a:rPr lang="en-GB" sz="2000" dirty="0">
                <a:solidFill>
                  <a:srgbClr val="003366"/>
                </a:solidFill>
                <a:latin typeface="Arial" panose="020B0604020202020204"/>
              </a:rPr>
              <a:t> </a:t>
            </a:r>
            <a:r>
              <a:rPr lang="en-GB" sz="2000" dirty="0" err="1">
                <a:solidFill>
                  <a:srgbClr val="003366"/>
                </a:solidFill>
                <a:latin typeface="Arial" panose="020B0604020202020204"/>
              </a:rPr>
              <a:t>chậm</a:t>
            </a:r>
            <a:r>
              <a:rPr lang="en-GB" sz="2000" dirty="0">
                <a:solidFill>
                  <a:srgbClr val="003366"/>
                </a:solidFill>
                <a:latin typeface="Arial" panose="020B0604020202020204"/>
              </a:rPr>
              <a:t> </a:t>
            </a:r>
            <a:r>
              <a:rPr lang="en-GB" sz="2000" dirty="0" err="1">
                <a:solidFill>
                  <a:srgbClr val="003366"/>
                </a:solidFill>
                <a:latin typeface="Arial" panose="020B0604020202020204"/>
              </a:rPr>
              <a:t>tiến</a:t>
            </a:r>
            <a:r>
              <a:rPr lang="en-GB" sz="2000" dirty="0">
                <a:solidFill>
                  <a:srgbClr val="003366"/>
                </a:solidFill>
                <a:latin typeface="Arial" panose="020B0604020202020204"/>
              </a:rPr>
              <a:t> </a:t>
            </a:r>
            <a:r>
              <a:rPr lang="en-GB" sz="2000" dirty="0" err="1">
                <a:solidFill>
                  <a:srgbClr val="003366"/>
                </a:solidFill>
                <a:latin typeface="Arial" panose="020B0604020202020204"/>
              </a:rPr>
              <a:t>triển</a:t>
            </a:r>
            <a:r>
              <a:rPr lang="en-GB" sz="2000" dirty="0">
                <a:solidFill>
                  <a:srgbClr val="003366"/>
                </a:solidFill>
                <a:latin typeface="Arial" panose="020B0604020202020204"/>
              </a:rPr>
              <a:t> </a:t>
            </a:r>
            <a:r>
              <a:rPr lang="en-GB" sz="2000" dirty="0" err="1">
                <a:solidFill>
                  <a:srgbClr val="003366"/>
                </a:solidFill>
                <a:latin typeface="Arial" panose="020B0604020202020204"/>
              </a:rPr>
              <a:t>bệnh</a:t>
            </a:r>
            <a:r>
              <a:rPr lang="en-GB" sz="2000" dirty="0">
                <a:solidFill>
                  <a:srgbClr val="003366"/>
                </a:solidFill>
                <a:latin typeface="Arial" panose="020B0604020202020204"/>
              </a:rPr>
              <a:t> </a:t>
            </a:r>
            <a:r>
              <a:rPr lang="en-GB" sz="2000" dirty="0" err="1">
                <a:solidFill>
                  <a:srgbClr val="003366"/>
                </a:solidFill>
                <a:latin typeface="Arial" panose="020B0604020202020204"/>
              </a:rPr>
              <a:t>và</a:t>
            </a:r>
            <a:r>
              <a:rPr lang="en-GB" sz="2000" dirty="0">
                <a:solidFill>
                  <a:srgbClr val="003366"/>
                </a:solidFill>
                <a:latin typeface="Arial" panose="020B0604020202020204"/>
              </a:rPr>
              <a:t> </a:t>
            </a:r>
            <a:r>
              <a:rPr lang="en-GB" sz="2000" dirty="0" err="1">
                <a:solidFill>
                  <a:srgbClr val="003366"/>
                </a:solidFill>
                <a:latin typeface="Arial" panose="020B0604020202020204"/>
              </a:rPr>
              <a:t>tốc</a:t>
            </a:r>
            <a:r>
              <a:rPr lang="en-GB" sz="2000" dirty="0">
                <a:solidFill>
                  <a:srgbClr val="003366"/>
                </a:solidFill>
                <a:latin typeface="Arial" panose="020B0604020202020204"/>
              </a:rPr>
              <a:t> </a:t>
            </a:r>
            <a:r>
              <a:rPr lang="en-GB" sz="2000" dirty="0" err="1">
                <a:solidFill>
                  <a:srgbClr val="003366"/>
                </a:solidFill>
                <a:latin typeface="Arial" panose="020B0604020202020204"/>
              </a:rPr>
              <a:t>độ</a:t>
            </a:r>
            <a:r>
              <a:rPr lang="en-GB" sz="2000" dirty="0">
                <a:solidFill>
                  <a:srgbClr val="003366"/>
                </a:solidFill>
                <a:latin typeface="Arial" panose="020B0604020202020204"/>
              </a:rPr>
              <a:t> </a:t>
            </a:r>
            <a:r>
              <a:rPr lang="en-GB" sz="2000" dirty="0" err="1">
                <a:solidFill>
                  <a:srgbClr val="003366"/>
                </a:solidFill>
                <a:latin typeface="Arial" panose="020B0604020202020204"/>
              </a:rPr>
              <a:t>giảm</a:t>
            </a:r>
            <a:r>
              <a:rPr lang="en-GB" sz="2000" dirty="0">
                <a:solidFill>
                  <a:srgbClr val="003366"/>
                </a:solidFill>
                <a:latin typeface="Arial" panose="020B0604020202020204"/>
              </a:rPr>
              <a:t> FVC t</a:t>
            </a:r>
            <a:r>
              <a:rPr lang="vi-VN" sz="2000" dirty="0">
                <a:solidFill>
                  <a:srgbClr val="003366"/>
                </a:solidFill>
                <a:latin typeface="Arial" panose="020B0604020202020204"/>
              </a:rPr>
              <a:t>ư</a:t>
            </a:r>
            <a:r>
              <a:rPr lang="en-US" sz="2000" dirty="0" err="1">
                <a:solidFill>
                  <a:srgbClr val="003366"/>
                </a:solidFill>
                <a:latin typeface="Arial" panose="020B0604020202020204"/>
              </a:rPr>
              <a:t>ơng</a:t>
            </a:r>
            <a:r>
              <a:rPr lang="en-US" sz="2000" dirty="0">
                <a:solidFill>
                  <a:srgbClr val="003366"/>
                </a:solidFill>
                <a:latin typeface="Arial" panose="020B0604020202020204"/>
              </a:rPr>
              <a:t> </a:t>
            </a:r>
            <a:r>
              <a:rPr lang="en-US" sz="2000" dirty="0" err="1">
                <a:solidFill>
                  <a:srgbClr val="003366"/>
                </a:solidFill>
                <a:latin typeface="Arial" panose="020B0604020202020204"/>
              </a:rPr>
              <a:t>tự</a:t>
            </a:r>
            <a:r>
              <a:rPr lang="en-US" sz="2000" dirty="0">
                <a:solidFill>
                  <a:srgbClr val="003366"/>
                </a:solidFill>
                <a:latin typeface="Arial" panose="020B0604020202020204"/>
              </a:rPr>
              <a:t> ở </a:t>
            </a:r>
            <a:r>
              <a:rPr lang="en-US" sz="2000" dirty="0" err="1">
                <a:solidFill>
                  <a:srgbClr val="003366"/>
                </a:solidFill>
                <a:latin typeface="Arial" panose="020B0604020202020204"/>
              </a:rPr>
              <a:t>cả</a:t>
            </a:r>
            <a:r>
              <a:rPr lang="en-US" sz="2000" dirty="0">
                <a:solidFill>
                  <a:srgbClr val="003366"/>
                </a:solidFill>
                <a:latin typeface="Arial" panose="020B0604020202020204"/>
              </a:rPr>
              <a:t> </a:t>
            </a:r>
            <a:r>
              <a:rPr lang="en-US" sz="2000" dirty="0" err="1">
                <a:solidFill>
                  <a:srgbClr val="003366"/>
                </a:solidFill>
                <a:latin typeface="Arial" panose="020B0604020202020204"/>
              </a:rPr>
              <a:t>hai</a:t>
            </a:r>
            <a:r>
              <a:rPr lang="en-US" sz="2000" dirty="0">
                <a:solidFill>
                  <a:srgbClr val="003366"/>
                </a:solidFill>
                <a:latin typeface="Arial" panose="020B0604020202020204"/>
              </a:rPr>
              <a:t> </a:t>
            </a:r>
            <a:r>
              <a:rPr lang="en-US" sz="2000" dirty="0" err="1">
                <a:solidFill>
                  <a:srgbClr val="003366"/>
                </a:solidFill>
                <a:latin typeface="Arial" panose="020B0604020202020204"/>
              </a:rPr>
              <a:t>nhóm</a:t>
            </a:r>
            <a:r>
              <a:rPr lang="en-US" sz="2000" dirty="0">
                <a:solidFill>
                  <a:srgbClr val="003366"/>
                </a:solidFill>
                <a:latin typeface="Arial" panose="020B0604020202020204"/>
              </a:rPr>
              <a:t> </a:t>
            </a:r>
            <a:r>
              <a:rPr lang="en-US" sz="2000" dirty="0" err="1">
                <a:solidFill>
                  <a:srgbClr val="003366"/>
                </a:solidFill>
                <a:latin typeface="Arial" panose="020B0604020202020204"/>
              </a:rPr>
              <a:t>bệnh</a:t>
            </a:r>
            <a:r>
              <a:rPr lang="en-US" sz="2000" dirty="0">
                <a:solidFill>
                  <a:srgbClr val="003366"/>
                </a:solidFill>
                <a:latin typeface="Arial" panose="020B0604020202020204"/>
              </a:rPr>
              <a:t> </a:t>
            </a:r>
            <a:r>
              <a:rPr lang="en-US" sz="2000" dirty="0" err="1">
                <a:solidFill>
                  <a:srgbClr val="003366"/>
                </a:solidFill>
                <a:latin typeface="Arial" panose="020B0604020202020204"/>
              </a:rPr>
              <a:t>nhân</a:t>
            </a:r>
            <a:r>
              <a:rPr lang="en-US" sz="2000" dirty="0">
                <a:solidFill>
                  <a:srgbClr val="003366"/>
                </a:solidFill>
                <a:latin typeface="Arial" panose="020B0604020202020204"/>
              </a:rPr>
              <a:t> IPF </a:t>
            </a:r>
            <a:r>
              <a:rPr lang="en-US" sz="2000" dirty="0" err="1">
                <a:solidFill>
                  <a:srgbClr val="003366"/>
                </a:solidFill>
                <a:latin typeface="Arial" panose="020B0604020202020204"/>
              </a:rPr>
              <a:t>có</a:t>
            </a:r>
            <a:r>
              <a:rPr lang="en-US" sz="2000" dirty="0">
                <a:solidFill>
                  <a:srgbClr val="003366"/>
                </a:solidFill>
                <a:latin typeface="Arial" panose="020B0604020202020204"/>
              </a:rPr>
              <a:t> FVC &gt; 50% </a:t>
            </a:r>
            <a:r>
              <a:rPr lang="en-US" sz="2000" dirty="0" err="1">
                <a:solidFill>
                  <a:srgbClr val="003366"/>
                </a:solidFill>
                <a:latin typeface="Arial" panose="020B0604020202020204"/>
              </a:rPr>
              <a:t>và</a:t>
            </a:r>
            <a:r>
              <a:rPr lang="en-US" sz="2000" dirty="0">
                <a:solidFill>
                  <a:srgbClr val="003366"/>
                </a:solidFill>
                <a:latin typeface="Arial" panose="020B0604020202020204"/>
              </a:rPr>
              <a:t> FVC &lt; 50%</a:t>
            </a:r>
            <a:endParaRPr lang="vi-VN" sz="2000" dirty="0" err="1">
              <a:solidFill>
                <a:srgbClr val="003366"/>
              </a:solidFill>
            </a:endParaRPr>
          </a:p>
        </p:txBody>
      </p:sp>
      <p:sp>
        <p:nvSpPr>
          <p:cNvPr id="8" name="Title 1">
            <a:extLst>
              <a:ext uri="{FF2B5EF4-FFF2-40B4-BE49-F238E27FC236}">
                <a16:creationId xmlns:a16="http://schemas.microsoft.com/office/drawing/2014/main" id="{F487D0A5-58D4-41D2-862A-E06F5361457C}"/>
              </a:ext>
            </a:extLst>
          </p:cNvPr>
          <p:cNvSpPr>
            <a:spLocks noGrp="1"/>
          </p:cNvSpPr>
          <p:nvPr>
            <p:ph type="title"/>
          </p:nvPr>
        </p:nvSpPr>
        <p:spPr>
          <a:xfrm>
            <a:off x="725625" y="451752"/>
            <a:ext cx="10803935" cy="946283"/>
          </a:xfrm>
        </p:spPr>
        <p:txBody>
          <a:bodyPr>
            <a:noAutofit/>
          </a:bodyPr>
          <a:lstStyle/>
          <a:p>
            <a:pPr algn="ctr"/>
            <a:r>
              <a:rPr lang="en-GB" sz="3200" dirty="0" err="1"/>
              <a:t>Nintedanib</a:t>
            </a:r>
            <a:r>
              <a:rPr lang="en-GB" sz="3200" dirty="0"/>
              <a:t> </a:t>
            </a:r>
            <a:r>
              <a:rPr lang="en-GB" sz="3200" dirty="0" err="1"/>
              <a:t>giúp</a:t>
            </a:r>
            <a:r>
              <a:rPr lang="en-GB" sz="3200" dirty="0"/>
              <a:t> </a:t>
            </a:r>
            <a:r>
              <a:rPr lang="en-GB" sz="3200" dirty="0" err="1"/>
              <a:t>làm</a:t>
            </a:r>
            <a:r>
              <a:rPr lang="en-GB" sz="3200" dirty="0"/>
              <a:t> </a:t>
            </a:r>
            <a:r>
              <a:rPr lang="en-GB" sz="3200" dirty="0" err="1"/>
              <a:t>chậm</a:t>
            </a:r>
            <a:r>
              <a:rPr lang="en-GB" sz="3200" dirty="0"/>
              <a:t> </a:t>
            </a:r>
            <a:r>
              <a:rPr lang="en-GB" sz="3200" dirty="0" err="1"/>
              <a:t>tiến</a:t>
            </a:r>
            <a:r>
              <a:rPr lang="en-GB" sz="3200" dirty="0"/>
              <a:t> </a:t>
            </a:r>
            <a:r>
              <a:rPr lang="en-GB" sz="3200" dirty="0" err="1"/>
              <a:t>triển</a:t>
            </a:r>
            <a:r>
              <a:rPr lang="en-GB" sz="3200" dirty="0"/>
              <a:t> IPF </a:t>
            </a:r>
            <a:br>
              <a:rPr lang="en-GB" sz="3200" dirty="0"/>
            </a:br>
            <a:r>
              <a:rPr lang="en-GB" sz="3200" dirty="0"/>
              <a:t>ở </a:t>
            </a:r>
            <a:r>
              <a:rPr lang="en-GB" sz="3200" dirty="0" err="1"/>
              <a:t>cả</a:t>
            </a:r>
            <a:r>
              <a:rPr lang="en-GB" sz="3200" dirty="0"/>
              <a:t> </a:t>
            </a:r>
            <a:r>
              <a:rPr lang="en-GB" sz="3200" dirty="0" err="1"/>
              <a:t>những</a:t>
            </a:r>
            <a:r>
              <a:rPr lang="en-GB" sz="3200" dirty="0"/>
              <a:t> </a:t>
            </a:r>
            <a:r>
              <a:rPr lang="en-GB" sz="3200" dirty="0" err="1"/>
              <a:t>bệnh</a:t>
            </a:r>
            <a:r>
              <a:rPr lang="en-GB" sz="3200" dirty="0"/>
              <a:t> </a:t>
            </a:r>
            <a:r>
              <a:rPr lang="en-GB" sz="3200" dirty="0" err="1"/>
              <a:t>nhân</a:t>
            </a:r>
            <a:r>
              <a:rPr lang="en-GB" sz="3200" dirty="0"/>
              <a:t> </a:t>
            </a:r>
            <a:r>
              <a:rPr lang="en-GB" sz="3200" dirty="0" err="1"/>
              <a:t>giai</a:t>
            </a:r>
            <a:r>
              <a:rPr lang="en-GB" sz="3200" dirty="0"/>
              <a:t> </a:t>
            </a:r>
            <a:r>
              <a:rPr lang="en-GB" sz="3200" dirty="0" err="1"/>
              <a:t>đoạn</a:t>
            </a:r>
            <a:r>
              <a:rPr lang="en-GB" sz="3200" dirty="0"/>
              <a:t> </a:t>
            </a:r>
            <a:r>
              <a:rPr lang="en-GB" sz="3200" dirty="0" err="1"/>
              <a:t>nặng</a:t>
            </a:r>
            <a:r>
              <a:rPr lang="en-GB" sz="3200" dirty="0"/>
              <a:t> (2/2)</a:t>
            </a:r>
            <a:endParaRPr lang="vi-VN" sz="3200" dirty="0"/>
          </a:p>
        </p:txBody>
      </p:sp>
      <p:sp>
        <p:nvSpPr>
          <p:cNvPr id="9" name="TextBox 8">
            <a:extLst>
              <a:ext uri="{FF2B5EF4-FFF2-40B4-BE49-F238E27FC236}">
                <a16:creationId xmlns:a16="http://schemas.microsoft.com/office/drawing/2014/main" id="{2C4271DD-5AF9-417A-B084-EC77AAD03094}"/>
              </a:ext>
            </a:extLst>
          </p:cNvPr>
          <p:cNvSpPr txBox="1"/>
          <p:nvPr/>
        </p:nvSpPr>
        <p:spPr>
          <a:xfrm>
            <a:off x="1430555" y="2538873"/>
            <a:ext cx="4093316" cy="369332"/>
          </a:xfrm>
          <a:prstGeom prst="rect">
            <a:avLst/>
          </a:prstGeom>
          <a:noFill/>
        </p:spPr>
        <p:txBody>
          <a:bodyPr wrap="square" rtlCol="0">
            <a:spAutoFit/>
          </a:bodyPr>
          <a:lstStyle/>
          <a:p>
            <a:r>
              <a:rPr lang="en-US" dirty="0" err="1"/>
              <a:t>Mức</a:t>
            </a:r>
            <a:r>
              <a:rPr lang="en-US" dirty="0"/>
              <a:t> </a:t>
            </a:r>
            <a:r>
              <a:rPr lang="en-US" dirty="0" err="1"/>
              <a:t>độ</a:t>
            </a:r>
            <a:r>
              <a:rPr lang="en-US" dirty="0"/>
              <a:t> </a:t>
            </a:r>
            <a:r>
              <a:rPr lang="en-US" dirty="0" err="1"/>
              <a:t>thay</a:t>
            </a:r>
            <a:r>
              <a:rPr lang="en-US" dirty="0"/>
              <a:t> </a:t>
            </a:r>
            <a:r>
              <a:rPr lang="en-US" dirty="0" err="1"/>
              <a:t>đổi</a:t>
            </a:r>
            <a:r>
              <a:rPr lang="en-US" dirty="0"/>
              <a:t> FVC so </a:t>
            </a:r>
            <a:r>
              <a:rPr lang="en-US" dirty="0" err="1"/>
              <a:t>với</a:t>
            </a:r>
            <a:r>
              <a:rPr lang="en-US" dirty="0"/>
              <a:t> ban </a:t>
            </a:r>
            <a:r>
              <a:rPr lang="en-US" dirty="0" err="1"/>
              <a:t>đầu</a:t>
            </a:r>
            <a:endParaRPr lang="en-US" dirty="0"/>
          </a:p>
        </p:txBody>
      </p:sp>
      <p:sp>
        <p:nvSpPr>
          <p:cNvPr id="10" name="TextBox 9">
            <a:extLst>
              <a:ext uri="{FF2B5EF4-FFF2-40B4-BE49-F238E27FC236}">
                <a16:creationId xmlns:a16="http://schemas.microsoft.com/office/drawing/2014/main" id="{83CABB2C-C858-491A-A1B5-177E529B2B4F}"/>
              </a:ext>
            </a:extLst>
          </p:cNvPr>
          <p:cNvSpPr txBox="1"/>
          <p:nvPr/>
        </p:nvSpPr>
        <p:spPr>
          <a:xfrm>
            <a:off x="6461190" y="2535732"/>
            <a:ext cx="3948901" cy="369332"/>
          </a:xfrm>
          <a:prstGeom prst="rect">
            <a:avLst/>
          </a:prstGeom>
          <a:noFill/>
        </p:spPr>
        <p:txBody>
          <a:bodyPr wrap="square" rtlCol="0">
            <a:spAutoFit/>
          </a:bodyPr>
          <a:lstStyle/>
          <a:p>
            <a:r>
              <a:rPr lang="en-US" dirty="0" err="1"/>
              <a:t>Tốc</a:t>
            </a:r>
            <a:r>
              <a:rPr lang="en-US" dirty="0"/>
              <a:t> </a:t>
            </a:r>
            <a:r>
              <a:rPr lang="en-US" dirty="0" err="1"/>
              <a:t>độ</a:t>
            </a:r>
            <a:r>
              <a:rPr lang="en-US" dirty="0"/>
              <a:t> </a:t>
            </a:r>
            <a:r>
              <a:rPr lang="en-US" dirty="0" err="1"/>
              <a:t>thay</a:t>
            </a:r>
            <a:r>
              <a:rPr lang="en-US" dirty="0"/>
              <a:t> </a:t>
            </a:r>
            <a:r>
              <a:rPr lang="en-US" dirty="0" err="1"/>
              <a:t>đổi</a:t>
            </a:r>
            <a:r>
              <a:rPr lang="en-US" dirty="0"/>
              <a:t> FVC so </a:t>
            </a:r>
            <a:r>
              <a:rPr lang="en-US" dirty="0" err="1"/>
              <a:t>với</a:t>
            </a:r>
            <a:r>
              <a:rPr lang="en-US" dirty="0"/>
              <a:t> ban </a:t>
            </a:r>
            <a:r>
              <a:rPr lang="en-US" dirty="0" err="1"/>
              <a:t>đầu</a:t>
            </a:r>
            <a:endParaRPr lang="en-US" dirty="0"/>
          </a:p>
        </p:txBody>
      </p:sp>
    </p:spTree>
    <p:extLst>
      <p:ext uri="{BB962C8B-B14F-4D97-AF65-F5344CB8AC3E}">
        <p14:creationId xmlns:p14="http://schemas.microsoft.com/office/powerpoint/2010/main" val="2580160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581E5-DF4B-4699-A851-248D46069FEA}"/>
              </a:ext>
            </a:extLst>
          </p:cNvPr>
          <p:cNvSpPr>
            <a:spLocks noGrp="1"/>
          </p:cNvSpPr>
          <p:nvPr>
            <p:ph type="ctrTitle"/>
          </p:nvPr>
        </p:nvSpPr>
        <p:spPr>
          <a:xfrm>
            <a:off x="10668" y="1738993"/>
            <a:ext cx="12170664" cy="3380014"/>
          </a:xfrm>
        </p:spPr>
        <p:txBody>
          <a:bodyPr anchor="ctr"/>
          <a:lstStyle/>
          <a:p>
            <a:r>
              <a:rPr lang="en-US" sz="3600" dirty="0" err="1"/>
              <a:t>Hiệu</a:t>
            </a:r>
            <a:r>
              <a:rPr lang="en-US" sz="3600" dirty="0"/>
              <a:t> </a:t>
            </a:r>
            <a:r>
              <a:rPr lang="en-US" sz="3600" dirty="0" err="1"/>
              <a:t>quả</a:t>
            </a:r>
            <a:r>
              <a:rPr lang="en-US" sz="3600" dirty="0"/>
              <a:t> </a:t>
            </a:r>
            <a:r>
              <a:rPr lang="en-US" sz="3600" dirty="0" err="1"/>
              <a:t>của</a:t>
            </a:r>
            <a:r>
              <a:rPr lang="en-US" sz="3600" dirty="0"/>
              <a:t> </a:t>
            </a:r>
            <a:r>
              <a:rPr lang="en-US" sz="3600" dirty="0" err="1"/>
              <a:t>nintedanib</a:t>
            </a:r>
            <a:r>
              <a:rPr lang="en-US" sz="3600" dirty="0"/>
              <a:t>: </a:t>
            </a:r>
            <a:br>
              <a:rPr lang="vi-VN" sz="3600" dirty="0"/>
            </a:br>
            <a:r>
              <a:rPr lang="vi-VN" sz="3600" dirty="0"/>
              <a:t>Từ thử nghiệm lâm sàng đến </a:t>
            </a:r>
            <a:r>
              <a:rPr lang="en-US" sz="3600" dirty="0" err="1"/>
              <a:t>Dữ</a:t>
            </a:r>
            <a:r>
              <a:rPr lang="en-US" sz="3600" dirty="0"/>
              <a:t> </a:t>
            </a:r>
            <a:r>
              <a:rPr lang="en-US" sz="3600" dirty="0" err="1"/>
              <a:t>liệu</a:t>
            </a:r>
            <a:r>
              <a:rPr lang="en-US" sz="3600" dirty="0"/>
              <a:t> </a:t>
            </a:r>
            <a:r>
              <a:rPr lang="en-US" sz="3600" dirty="0" err="1"/>
              <a:t>đời</a:t>
            </a:r>
            <a:r>
              <a:rPr lang="en-US" sz="3600" dirty="0"/>
              <a:t> </a:t>
            </a:r>
            <a:r>
              <a:rPr lang="en-US" sz="3600" dirty="0" err="1"/>
              <a:t>thực</a:t>
            </a:r>
            <a:r>
              <a:rPr lang="en-US" sz="3600" dirty="0"/>
              <a:t> (RWE) </a:t>
            </a:r>
            <a:br>
              <a:rPr lang="en-US" sz="3600" dirty="0"/>
            </a:br>
            <a:r>
              <a:rPr lang="en-US" sz="3600" dirty="0"/>
              <a:t>ở </a:t>
            </a:r>
            <a:r>
              <a:rPr lang="en-US" sz="3600" dirty="0" err="1"/>
              <a:t>bệnh</a:t>
            </a:r>
            <a:r>
              <a:rPr lang="en-US" sz="3600" dirty="0"/>
              <a:t> </a:t>
            </a:r>
            <a:r>
              <a:rPr lang="en-US" sz="3600" dirty="0" err="1"/>
              <a:t>nhân</a:t>
            </a:r>
            <a:r>
              <a:rPr lang="en-US" sz="3600" dirty="0"/>
              <a:t> IPF</a:t>
            </a:r>
          </a:p>
        </p:txBody>
      </p:sp>
    </p:spTree>
    <p:extLst>
      <p:ext uri="{BB962C8B-B14F-4D97-AF65-F5344CB8AC3E}">
        <p14:creationId xmlns:p14="http://schemas.microsoft.com/office/powerpoint/2010/main" val="2626582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F5549-92B7-4E7E-B3BA-A27D01575398}"/>
              </a:ext>
            </a:extLst>
          </p:cNvPr>
          <p:cNvSpPr>
            <a:spLocks noGrp="1"/>
          </p:cNvSpPr>
          <p:nvPr>
            <p:ph type="title"/>
          </p:nvPr>
        </p:nvSpPr>
        <p:spPr>
          <a:xfrm>
            <a:off x="749757" y="2955858"/>
            <a:ext cx="10474962" cy="946283"/>
          </a:xfrm>
        </p:spPr>
        <p:txBody>
          <a:bodyPr>
            <a:normAutofit fontScale="90000"/>
          </a:bodyPr>
          <a:lstStyle/>
          <a:p>
            <a:r>
              <a:rPr lang="en-US" sz="4000" dirty="0" err="1"/>
              <a:t>Dữ</a:t>
            </a:r>
            <a:r>
              <a:rPr lang="en-US" sz="4000" dirty="0"/>
              <a:t> </a:t>
            </a:r>
            <a:r>
              <a:rPr lang="en-US" sz="4000" dirty="0" err="1"/>
              <a:t>liệu</a:t>
            </a:r>
            <a:r>
              <a:rPr lang="en-US" sz="4000" dirty="0"/>
              <a:t> </a:t>
            </a:r>
            <a:r>
              <a:rPr lang="en-US" sz="4000" dirty="0" err="1"/>
              <a:t>của</a:t>
            </a:r>
            <a:r>
              <a:rPr lang="en-US" sz="4000" dirty="0"/>
              <a:t> </a:t>
            </a:r>
            <a:r>
              <a:rPr lang="en-US" sz="4000" dirty="0" err="1"/>
              <a:t>nintedanib</a:t>
            </a:r>
            <a:r>
              <a:rPr lang="en-US" sz="4000" dirty="0"/>
              <a:t> </a:t>
            </a:r>
            <a:br>
              <a:rPr lang="en-US" sz="4000" dirty="0"/>
            </a:br>
            <a:r>
              <a:rPr lang="en-US" sz="4000" dirty="0"/>
              <a:t>ở </a:t>
            </a:r>
            <a:r>
              <a:rPr lang="en-US" sz="4000" dirty="0" err="1"/>
              <a:t>bệnh</a:t>
            </a:r>
            <a:r>
              <a:rPr lang="en-US" sz="4000" dirty="0"/>
              <a:t> </a:t>
            </a:r>
            <a:r>
              <a:rPr lang="en-US" sz="4000" dirty="0" err="1"/>
              <a:t>nhân</a:t>
            </a:r>
            <a:r>
              <a:rPr lang="en-US" sz="4000" dirty="0"/>
              <a:t> </a:t>
            </a:r>
            <a:r>
              <a:rPr lang="en-US" sz="4000" dirty="0" err="1"/>
              <a:t>có</a:t>
            </a:r>
            <a:r>
              <a:rPr lang="en-US" sz="4000" dirty="0"/>
              <a:t> </a:t>
            </a:r>
            <a:r>
              <a:rPr lang="en-US" sz="4000" dirty="0" err="1"/>
              <a:t>nguy</a:t>
            </a:r>
            <a:r>
              <a:rPr lang="en-US" sz="4000" dirty="0"/>
              <a:t> c</a:t>
            </a:r>
            <a:r>
              <a:rPr lang="vi-VN" sz="4000" dirty="0"/>
              <a:t>ơ</a:t>
            </a:r>
            <a:r>
              <a:rPr lang="en-US" sz="4000" dirty="0"/>
              <a:t> </a:t>
            </a:r>
            <a:r>
              <a:rPr lang="en-US" sz="4000" dirty="0" err="1"/>
              <a:t>chảy</a:t>
            </a:r>
            <a:r>
              <a:rPr lang="en-US" sz="4000" dirty="0"/>
              <a:t> </a:t>
            </a:r>
            <a:r>
              <a:rPr lang="en-US" sz="4000" dirty="0" err="1"/>
              <a:t>máu</a:t>
            </a:r>
            <a:r>
              <a:rPr lang="en-US" sz="4000" dirty="0"/>
              <a:t> </a:t>
            </a:r>
            <a:r>
              <a:rPr lang="en-US" sz="4000" dirty="0" err="1"/>
              <a:t>cao</a:t>
            </a:r>
            <a:endParaRPr lang="en-US" sz="4000" dirty="0"/>
          </a:p>
        </p:txBody>
      </p:sp>
      <p:sp>
        <p:nvSpPr>
          <p:cNvPr id="4" name="Slide Number Placeholder 3">
            <a:extLst>
              <a:ext uri="{FF2B5EF4-FFF2-40B4-BE49-F238E27FC236}">
                <a16:creationId xmlns:a16="http://schemas.microsoft.com/office/drawing/2014/main" id="{20051F1B-5439-4949-ACC1-3E880FFB04F3}"/>
              </a:ext>
            </a:extLst>
          </p:cNvPr>
          <p:cNvSpPr>
            <a:spLocks noGrp="1"/>
          </p:cNvSpPr>
          <p:nvPr>
            <p:ph type="sldNum" sz="quarter" idx="12"/>
          </p:nvPr>
        </p:nvSpPr>
        <p:spPr/>
        <p:txBody>
          <a:bodyPr/>
          <a:lstStyle/>
          <a:p>
            <a:fld id="{DBB4437E-C8DB-4717-A182-F56AECCDC169}" type="slidenum">
              <a:rPr lang="en-GB" smtClean="0"/>
              <a:t>30</a:t>
            </a:fld>
            <a:endParaRPr lang="en-GB"/>
          </a:p>
        </p:txBody>
      </p:sp>
      <p:sp>
        <p:nvSpPr>
          <p:cNvPr id="5" name="Text Placeholder 4">
            <a:extLst>
              <a:ext uri="{FF2B5EF4-FFF2-40B4-BE49-F238E27FC236}">
                <a16:creationId xmlns:a16="http://schemas.microsoft.com/office/drawing/2014/main" id="{8678700E-E8AD-43F0-B577-326FE93E45E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36010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4153-EA7E-4124-9562-16E071FC9A69}"/>
              </a:ext>
            </a:extLst>
          </p:cNvPr>
          <p:cNvSpPr>
            <a:spLocks noGrp="1"/>
          </p:cNvSpPr>
          <p:nvPr>
            <p:ph type="title"/>
          </p:nvPr>
        </p:nvSpPr>
        <p:spPr>
          <a:xfrm>
            <a:off x="443042" y="418059"/>
            <a:ext cx="11305915" cy="629237"/>
          </a:xfrm>
        </p:spPr>
        <p:txBody>
          <a:bodyPr/>
          <a:lstStyle/>
          <a:p>
            <a:r>
              <a:rPr lang="en-US" sz="3200" dirty="0" err="1"/>
              <a:t>Nintedanib</a:t>
            </a:r>
            <a:r>
              <a:rPr lang="en-US" sz="3200" dirty="0"/>
              <a:t> ở BN IPF </a:t>
            </a:r>
            <a:r>
              <a:rPr lang="en-US" sz="3200" dirty="0" err="1"/>
              <a:t>đang</a:t>
            </a:r>
            <a:r>
              <a:rPr lang="en-US" sz="3200" dirty="0"/>
              <a:t> </a:t>
            </a:r>
            <a:r>
              <a:rPr lang="en-US" sz="3200" dirty="0" err="1"/>
              <a:t>sử</a:t>
            </a:r>
            <a:r>
              <a:rPr lang="en-US" sz="3200" dirty="0"/>
              <a:t> </a:t>
            </a:r>
            <a:r>
              <a:rPr lang="en-US" sz="3200" dirty="0" err="1"/>
              <a:t>dụng</a:t>
            </a:r>
            <a:r>
              <a:rPr lang="en-US" sz="3200" dirty="0"/>
              <a:t> </a:t>
            </a:r>
            <a:r>
              <a:rPr lang="en-US" sz="3200" dirty="0" err="1"/>
              <a:t>các</a:t>
            </a:r>
            <a:r>
              <a:rPr lang="en-US" sz="3200" dirty="0"/>
              <a:t> </a:t>
            </a:r>
            <a:r>
              <a:rPr lang="en-US" sz="3200" dirty="0" err="1"/>
              <a:t>thuốc</a:t>
            </a:r>
            <a:r>
              <a:rPr lang="en-US" sz="3200" dirty="0"/>
              <a:t> </a:t>
            </a:r>
            <a:r>
              <a:rPr lang="en-US" sz="3200" dirty="0" err="1"/>
              <a:t>kháng</a:t>
            </a:r>
            <a:r>
              <a:rPr lang="en-US" sz="3200" dirty="0"/>
              <a:t> </a:t>
            </a:r>
            <a:r>
              <a:rPr lang="en-US" sz="3200" dirty="0" err="1"/>
              <a:t>đông</a:t>
            </a:r>
            <a:endParaRPr lang="en-US" sz="3200" dirty="0"/>
          </a:p>
        </p:txBody>
      </p:sp>
      <p:sp>
        <p:nvSpPr>
          <p:cNvPr id="4" name="Slide Number Placeholder 3">
            <a:extLst>
              <a:ext uri="{FF2B5EF4-FFF2-40B4-BE49-F238E27FC236}">
                <a16:creationId xmlns:a16="http://schemas.microsoft.com/office/drawing/2014/main" id="{7494370A-9095-4C0B-A682-F3086184021B}"/>
              </a:ext>
            </a:extLst>
          </p:cNvPr>
          <p:cNvSpPr>
            <a:spLocks noGrp="1"/>
          </p:cNvSpPr>
          <p:nvPr>
            <p:ph type="sldNum" sz="quarter" idx="12"/>
          </p:nvPr>
        </p:nvSpPr>
        <p:spPr/>
        <p:txBody>
          <a:bodyPr/>
          <a:lstStyle/>
          <a:p>
            <a:fld id="{DBB4437E-C8DB-4717-A182-F56AECCDC169}" type="slidenum">
              <a:rPr lang="en-GB" smtClean="0"/>
              <a:t>31</a:t>
            </a:fld>
            <a:endParaRPr lang="en-GB"/>
          </a:p>
        </p:txBody>
      </p:sp>
      <p:sp>
        <p:nvSpPr>
          <p:cNvPr id="5" name="Text Placeholder 4">
            <a:extLst>
              <a:ext uri="{FF2B5EF4-FFF2-40B4-BE49-F238E27FC236}">
                <a16:creationId xmlns:a16="http://schemas.microsoft.com/office/drawing/2014/main" id="{EB1CB33B-9B19-428F-BF24-D77DE03EFB22}"/>
              </a:ext>
            </a:extLst>
          </p:cNvPr>
          <p:cNvSpPr>
            <a:spLocks noGrp="1"/>
          </p:cNvSpPr>
          <p:nvPr>
            <p:ph type="body" sz="quarter" idx="13"/>
          </p:nvPr>
        </p:nvSpPr>
        <p:spPr>
          <a:xfrm>
            <a:off x="609635" y="6256849"/>
            <a:ext cx="10615084" cy="366184"/>
          </a:xfrm>
        </p:spPr>
        <p:txBody>
          <a:bodyPr/>
          <a:lstStyle/>
          <a:p>
            <a:r>
              <a:rPr lang="en-US" sz="1000" dirty="0" err="1"/>
              <a:t>Kolonics</a:t>
            </a:r>
            <a:r>
              <a:rPr lang="en-US" sz="1000" dirty="0"/>
              <a:t>‑Farkas et al. Drug Safety (2020) 43:971–980</a:t>
            </a:r>
          </a:p>
        </p:txBody>
      </p:sp>
      <p:sp>
        <p:nvSpPr>
          <p:cNvPr id="6" name="Rectangle 5">
            <a:extLst>
              <a:ext uri="{FF2B5EF4-FFF2-40B4-BE49-F238E27FC236}">
                <a16:creationId xmlns:a16="http://schemas.microsoft.com/office/drawing/2014/main" id="{68A53822-CB1C-405B-92F1-7FDC3F322D20}"/>
              </a:ext>
            </a:extLst>
          </p:cNvPr>
          <p:cNvSpPr/>
          <p:nvPr/>
        </p:nvSpPr>
        <p:spPr>
          <a:xfrm>
            <a:off x="798286" y="1438595"/>
            <a:ext cx="10426433" cy="1631216"/>
          </a:xfrm>
          <a:prstGeom prst="rect">
            <a:avLst/>
          </a:prstGeom>
        </p:spPr>
        <p:txBody>
          <a:bodyPr wrap="square">
            <a:spAutoFit/>
          </a:bodyPr>
          <a:lstStyle/>
          <a:p>
            <a:pPr marL="285750" indent="-285750" algn="just">
              <a:buFont typeface="Wingdings" panose="05000000000000000000" pitchFamily="2" charset="2"/>
              <a:buChar char="§"/>
            </a:pPr>
            <a:r>
              <a:rPr lang="en-US" sz="2000" dirty="0" err="1"/>
              <a:t>Nhìn</a:t>
            </a:r>
            <a:r>
              <a:rPr lang="en-US" sz="2000" dirty="0"/>
              <a:t> </a:t>
            </a:r>
            <a:r>
              <a:rPr lang="en-US" sz="2000" dirty="0" err="1"/>
              <a:t>chung</a:t>
            </a:r>
            <a:r>
              <a:rPr lang="en-US" sz="2000" dirty="0"/>
              <a:t>, </a:t>
            </a:r>
            <a:r>
              <a:rPr lang="en-US" sz="2000" dirty="0" err="1"/>
              <a:t>nguy</a:t>
            </a:r>
            <a:r>
              <a:rPr lang="en-US" sz="2000" dirty="0"/>
              <a:t> c</a:t>
            </a:r>
            <a:r>
              <a:rPr lang="vi-VN" sz="2000" dirty="0"/>
              <a:t>ơ</a:t>
            </a:r>
            <a:r>
              <a:rPr lang="en-US" sz="2000" dirty="0"/>
              <a:t> </a:t>
            </a:r>
            <a:r>
              <a:rPr lang="en-US" sz="2000" dirty="0" err="1"/>
              <a:t>chảy</a:t>
            </a:r>
            <a:r>
              <a:rPr lang="en-US" sz="2000" dirty="0"/>
              <a:t> </a:t>
            </a:r>
            <a:r>
              <a:rPr lang="en-US" sz="2000" dirty="0" err="1"/>
              <a:t>máu</a:t>
            </a:r>
            <a:r>
              <a:rPr lang="en-US" sz="2000" dirty="0"/>
              <a:t> t</a:t>
            </a:r>
            <a:r>
              <a:rPr lang="vi-VN" sz="2000" dirty="0"/>
              <a:t>ư</a:t>
            </a:r>
            <a:r>
              <a:rPr lang="en-US" sz="2000" dirty="0" err="1"/>
              <a:t>ơng</a:t>
            </a:r>
            <a:r>
              <a:rPr lang="en-US" sz="2000" dirty="0"/>
              <a:t> </a:t>
            </a:r>
            <a:r>
              <a:rPr lang="en-US" sz="2000" dirty="0" err="1"/>
              <a:t>đối</a:t>
            </a:r>
            <a:r>
              <a:rPr lang="en-US" sz="2000" dirty="0"/>
              <a:t> </a:t>
            </a:r>
            <a:r>
              <a:rPr lang="en-US" sz="2000" dirty="0" err="1"/>
              <a:t>của</a:t>
            </a:r>
            <a:r>
              <a:rPr lang="en-US" sz="2000" dirty="0"/>
              <a:t> BN IPF </a:t>
            </a:r>
            <a:r>
              <a:rPr lang="en-US" sz="2000" dirty="0" err="1"/>
              <a:t>điều</a:t>
            </a:r>
            <a:r>
              <a:rPr lang="en-US" sz="2000" dirty="0"/>
              <a:t> </a:t>
            </a:r>
            <a:r>
              <a:rPr lang="en-US" sz="2000" dirty="0" err="1"/>
              <a:t>trị</a:t>
            </a:r>
            <a:r>
              <a:rPr lang="en-US" sz="2000" dirty="0"/>
              <a:t> </a:t>
            </a:r>
            <a:r>
              <a:rPr lang="en-US" sz="2000" dirty="0" err="1"/>
              <a:t>với</a:t>
            </a:r>
            <a:r>
              <a:rPr lang="en-US" sz="2000" dirty="0"/>
              <a:t> </a:t>
            </a:r>
            <a:r>
              <a:rPr lang="en-US" sz="2000" dirty="0" err="1"/>
              <a:t>nintedanib</a:t>
            </a:r>
            <a:r>
              <a:rPr lang="en-US" sz="2000" dirty="0"/>
              <a:t> </a:t>
            </a:r>
            <a:r>
              <a:rPr lang="en-US" sz="2000" dirty="0" err="1"/>
              <a:t>rất</a:t>
            </a:r>
            <a:r>
              <a:rPr lang="en-US" sz="2000" dirty="0"/>
              <a:t> </a:t>
            </a:r>
            <a:r>
              <a:rPr lang="en-US" sz="2000" dirty="0" err="1"/>
              <a:t>thấp</a:t>
            </a:r>
            <a:r>
              <a:rPr lang="en-US" sz="2000" dirty="0"/>
              <a:t> (</a:t>
            </a:r>
            <a:r>
              <a:rPr lang="en-US" sz="2000" dirty="0" err="1"/>
              <a:t>khoảng</a:t>
            </a:r>
            <a:r>
              <a:rPr lang="en-US" sz="2000" dirty="0"/>
              <a:t> 1%, </a:t>
            </a:r>
            <a:r>
              <a:rPr lang="en-US" sz="2000" dirty="0" err="1"/>
              <a:t>đa</a:t>
            </a:r>
            <a:r>
              <a:rPr lang="en-US" sz="2000" dirty="0"/>
              <a:t> </a:t>
            </a:r>
            <a:r>
              <a:rPr lang="en-US" sz="2000" dirty="0" err="1"/>
              <a:t>phần</a:t>
            </a:r>
            <a:r>
              <a:rPr lang="en-US" sz="2000" dirty="0"/>
              <a:t> ở </a:t>
            </a:r>
            <a:r>
              <a:rPr lang="en-US" sz="2000" dirty="0" err="1"/>
              <a:t>mức</a:t>
            </a:r>
            <a:r>
              <a:rPr lang="en-US" sz="2000" dirty="0"/>
              <a:t> </a:t>
            </a:r>
            <a:r>
              <a:rPr lang="en-US" sz="2000" dirty="0" err="1"/>
              <a:t>độ</a:t>
            </a:r>
            <a:r>
              <a:rPr lang="en-US" sz="2000" dirty="0"/>
              <a:t> </a:t>
            </a:r>
            <a:r>
              <a:rPr lang="en-US" sz="2000" dirty="0" err="1"/>
              <a:t>nhẹ</a:t>
            </a:r>
            <a:r>
              <a:rPr lang="en-US" sz="2000" dirty="0"/>
              <a:t>) </a:t>
            </a:r>
            <a:r>
              <a:rPr lang="en-US" sz="2000" dirty="0" err="1"/>
              <a:t>và</a:t>
            </a:r>
            <a:r>
              <a:rPr lang="en-US" sz="2000" dirty="0"/>
              <a:t> </a:t>
            </a:r>
            <a:r>
              <a:rPr lang="en-US" sz="2000" dirty="0" err="1"/>
              <a:t>không</a:t>
            </a:r>
            <a:r>
              <a:rPr lang="en-US" sz="2000" dirty="0"/>
              <a:t> </a:t>
            </a:r>
            <a:r>
              <a:rPr lang="en-US" sz="2000" dirty="0" err="1"/>
              <a:t>liên</a:t>
            </a:r>
            <a:r>
              <a:rPr lang="en-US" sz="2000" dirty="0"/>
              <a:t> </a:t>
            </a:r>
            <a:r>
              <a:rPr lang="en-US" sz="2000" dirty="0" err="1"/>
              <a:t>quan</a:t>
            </a:r>
            <a:r>
              <a:rPr lang="en-US" sz="2000" dirty="0"/>
              <a:t> </a:t>
            </a:r>
            <a:r>
              <a:rPr lang="en-US" sz="2000" dirty="0" err="1"/>
              <a:t>đến</a:t>
            </a:r>
            <a:r>
              <a:rPr lang="en-US" sz="2000" dirty="0"/>
              <a:t> </a:t>
            </a:r>
            <a:r>
              <a:rPr lang="en-US" sz="2000" dirty="0" err="1"/>
              <a:t>việc</a:t>
            </a:r>
            <a:r>
              <a:rPr lang="en-US" sz="2000" dirty="0"/>
              <a:t> </a:t>
            </a:r>
            <a:r>
              <a:rPr lang="en-US" sz="2000" dirty="0" err="1"/>
              <a:t>sử</a:t>
            </a:r>
            <a:r>
              <a:rPr lang="en-US" sz="2000" dirty="0"/>
              <a:t> </a:t>
            </a:r>
            <a:r>
              <a:rPr lang="en-US" sz="2000" dirty="0" err="1"/>
              <a:t>dụng</a:t>
            </a:r>
            <a:r>
              <a:rPr lang="en-US" sz="2000" dirty="0"/>
              <a:t> </a:t>
            </a:r>
            <a:r>
              <a:rPr lang="en-US" sz="2000" dirty="0" err="1"/>
              <a:t>các</a:t>
            </a:r>
            <a:r>
              <a:rPr lang="en-US" sz="2000" dirty="0"/>
              <a:t> </a:t>
            </a:r>
            <a:r>
              <a:rPr lang="en-US" sz="2000" dirty="0" err="1"/>
              <a:t>thuốc</a:t>
            </a:r>
            <a:r>
              <a:rPr lang="en-US" sz="2000" dirty="0"/>
              <a:t> </a:t>
            </a:r>
            <a:r>
              <a:rPr lang="en-US" sz="2000" dirty="0" err="1"/>
              <a:t>kháng</a:t>
            </a:r>
            <a:r>
              <a:rPr lang="en-US" sz="2000" dirty="0"/>
              <a:t> </a:t>
            </a:r>
            <a:r>
              <a:rPr lang="en-US" sz="2000" dirty="0" err="1"/>
              <a:t>đông</a:t>
            </a:r>
            <a:r>
              <a:rPr lang="en-US" sz="2000" dirty="0"/>
              <a:t> hay </a:t>
            </a:r>
            <a:r>
              <a:rPr lang="en-US" sz="2000" dirty="0" err="1"/>
              <a:t>thuốc</a:t>
            </a:r>
            <a:r>
              <a:rPr lang="en-US" sz="2000" dirty="0"/>
              <a:t> </a:t>
            </a:r>
            <a:r>
              <a:rPr lang="en-US" sz="2000" dirty="0" err="1"/>
              <a:t>chống</a:t>
            </a:r>
            <a:r>
              <a:rPr lang="en-US" sz="2000" dirty="0"/>
              <a:t> </a:t>
            </a:r>
            <a:r>
              <a:rPr lang="en-US" sz="2000" dirty="0" err="1"/>
              <a:t>kết</a:t>
            </a:r>
            <a:r>
              <a:rPr lang="en-US" sz="2000" dirty="0"/>
              <a:t> </a:t>
            </a:r>
            <a:r>
              <a:rPr lang="en-US" sz="2000" dirty="0" err="1"/>
              <a:t>tập</a:t>
            </a:r>
            <a:r>
              <a:rPr lang="en-US" sz="2000" dirty="0"/>
              <a:t> </a:t>
            </a:r>
            <a:r>
              <a:rPr lang="en-US" sz="2000" dirty="0" err="1"/>
              <a:t>tiểu</a:t>
            </a:r>
            <a:r>
              <a:rPr lang="en-US" sz="2000" dirty="0"/>
              <a:t> </a:t>
            </a:r>
            <a:r>
              <a:rPr lang="en-US" sz="2000" dirty="0" err="1"/>
              <a:t>cầu</a:t>
            </a:r>
            <a:endParaRPr lang="en-US" sz="2000" dirty="0"/>
          </a:p>
          <a:p>
            <a:pPr marL="285750" indent="-285750" algn="just">
              <a:buFont typeface="Wingdings" panose="05000000000000000000" pitchFamily="2" charset="2"/>
              <a:buChar char="§"/>
            </a:pPr>
            <a:r>
              <a:rPr lang="en-US" sz="2000" dirty="0" err="1"/>
              <a:t>Dử</a:t>
            </a:r>
            <a:r>
              <a:rPr lang="en-US" sz="2000" dirty="0"/>
              <a:t> </a:t>
            </a:r>
            <a:r>
              <a:rPr lang="en-US" sz="2000" dirty="0" err="1"/>
              <a:t>liệu</a:t>
            </a:r>
            <a:r>
              <a:rPr lang="en-US" sz="2000" dirty="0"/>
              <a:t> </a:t>
            </a:r>
            <a:r>
              <a:rPr lang="en-US" sz="2000" dirty="0" err="1"/>
              <a:t>từ</a:t>
            </a:r>
            <a:r>
              <a:rPr lang="en-US" sz="2000" dirty="0"/>
              <a:t> NC EMPIRE </a:t>
            </a:r>
            <a:r>
              <a:rPr lang="en-US" sz="2000" dirty="0" err="1"/>
              <a:t>cũng</a:t>
            </a:r>
            <a:r>
              <a:rPr lang="en-US" sz="2000" dirty="0"/>
              <a:t> </a:t>
            </a:r>
            <a:r>
              <a:rPr lang="en-US" sz="2000" dirty="0" err="1"/>
              <a:t>không</a:t>
            </a:r>
            <a:r>
              <a:rPr lang="en-US" sz="2000" dirty="0"/>
              <a:t> </a:t>
            </a:r>
            <a:r>
              <a:rPr lang="en-US" sz="2000" dirty="0" err="1"/>
              <a:t>cho</a:t>
            </a:r>
            <a:r>
              <a:rPr lang="en-US" sz="2000" dirty="0"/>
              <a:t> </a:t>
            </a:r>
            <a:r>
              <a:rPr lang="en-US" sz="2000" dirty="0" err="1"/>
              <a:t>thấy</a:t>
            </a:r>
            <a:r>
              <a:rPr lang="en-US" sz="2000" dirty="0"/>
              <a:t> </a:t>
            </a:r>
            <a:r>
              <a:rPr lang="en-US" sz="2000" dirty="0" err="1"/>
              <a:t>mối</a:t>
            </a:r>
            <a:r>
              <a:rPr lang="en-US" sz="2000" dirty="0"/>
              <a:t> </a:t>
            </a:r>
            <a:r>
              <a:rPr lang="en-US" sz="2000" dirty="0" err="1"/>
              <a:t>tư</a:t>
            </a:r>
            <a:r>
              <a:rPr lang="vi-VN" sz="2000" dirty="0"/>
              <a:t>ơ</a:t>
            </a:r>
            <a:r>
              <a:rPr lang="en-US" sz="2000" dirty="0"/>
              <a:t>ng </a:t>
            </a:r>
            <a:r>
              <a:rPr lang="en-US" sz="2000" dirty="0" err="1"/>
              <a:t>quan</a:t>
            </a:r>
            <a:r>
              <a:rPr lang="en-US" sz="2000" dirty="0"/>
              <a:t> </a:t>
            </a:r>
            <a:r>
              <a:rPr lang="en-US" sz="2000" dirty="0" err="1"/>
              <a:t>giữa</a:t>
            </a:r>
            <a:r>
              <a:rPr lang="en-US" sz="2000" dirty="0"/>
              <a:t> </a:t>
            </a:r>
            <a:r>
              <a:rPr lang="en-US" sz="2000" dirty="0" err="1"/>
              <a:t>nguy</a:t>
            </a:r>
            <a:r>
              <a:rPr lang="en-US" sz="2000" dirty="0"/>
              <a:t> </a:t>
            </a:r>
            <a:r>
              <a:rPr lang="en-US" sz="2000" dirty="0" err="1"/>
              <a:t>cơ</a:t>
            </a:r>
            <a:r>
              <a:rPr lang="en-US" sz="2000" dirty="0"/>
              <a:t> </a:t>
            </a:r>
            <a:r>
              <a:rPr lang="en-US" sz="2000" dirty="0" err="1"/>
              <a:t>chảy</a:t>
            </a:r>
            <a:r>
              <a:rPr lang="en-US" sz="2000" dirty="0"/>
              <a:t> </a:t>
            </a:r>
            <a:r>
              <a:rPr lang="en-US" sz="2000" dirty="0" err="1"/>
              <a:t>máu</a:t>
            </a:r>
            <a:r>
              <a:rPr lang="en-US" sz="2000" dirty="0"/>
              <a:t> </a:t>
            </a:r>
            <a:r>
              <a:rPr lang="en-US" sz="2000" dirty="0" err="1"/>
              <a:t>và</a:t>
            </a:r>
            <a:r>
              <a:rPr lang="en-US" sz="2000" dirty="0"/>
              <a:t> </a:t>
            </a:r>
            <a:r>
              <a:rPr lang="en-US" sz="2000" dirty="0" err="1"/>
              <a:t>việc</a:t>
            </a:r>
            <a:r>
              <a:rPr lang="en-US" sz="2000" dirty="0"/>
              <a:t> </a:t>
            </a:r>
            <a:r>
              <a:rPr lang="en-US" sz="2000" dirty="0" err="1"/>
              <a:t>sử</a:t>
            </a:r>
            <a:r>
              <a:rPr lang="en-US" sz="2000" dirty="0"/>
              <a:t> </a:t>
            </a:r>
            <a:r>
              <a:rPr lang="en-US" sz="2000" dirty="0" err="1"/>
              <a:t>dụng</a:t>
            </a:r>
            <a:r>
              <a:rPr lang="en-US" sz="2000" dirty="0"/>
              <a:t> </a:t>
            </a:r>
            <a:r>
              <a:rPr lang="en-US" sz="2000" dirty="0" err="1"/>
              <a:t>các</a:t>
            </a:r>
            <a:r>
              <a:rPr lang="en-US" sz="2000" dirty="0"/>
              <a:t> </a:t>
            </a:r>
            <a:r>
              <a:rPr lang="en-US" sz="2000" dirty="0" err="1"/>
              <a:t>thuốc</a:t>
            </a:r>
            <a:r>
              <a:rPr lang="en-US" sz="2000" dirty="0"/>
              <a:t> </a:t>
            </a:r>
            <a:r>
              <a:rPr lang="en-US" sz="2000" dirty="0" err="1"/>
              <a:t>kháng</a:t>
            </a:r>
            <a:r>
              <a:rPr lang="en-US" sz="2000" dirty="0"/>
              <a:t> x</a:t>
            </a:r>
            <a:r>
              <a:rPr lang="vi-VN" sz="2000" dirty="0"/>
              <a:t>ơ</a:t>
            </a:r>
            <a:endParaRPr lang="en-US" sz="2000" dirty="0"/>
          </a:p>
        </p:txBody>
      </p:sp>
      <p:pic>
        <p:nvPicPr>
          <p:cNvPr id="7" name="Picture 6">
            <a:extLst>
              <a:ext uri="{FF2B5EF4-FFF2-40B4-BE49-F238E27FC236}">
                <a16:creationId xmlns:a16="http://schemas.microsoft.com/office/drawing/2014/main" id="{DAA3FABD-5B6F-4F37-BAA6-99E243DF1A99}"/>
              </a:ext>
            </a:extLst>
          </p:cNvPr>
          <p:cNvPicPr>
            <a:picLocks noChangeAspect="1"/>
          </p:cNvPicPr>
          <p:nvPr/>
        </p:nvPicPr>
        <p:blipFill>
          <a:blip r:embed="rId2"/>
          <a:stretch>
            <a:fillRect/>
          </a:stretch>
        </p:blipFill>
        <p:spPr>
          <a:xfrm>
            <a:off x="2753086" y="3286400"/>
            <a:ext cx="5931389" cy="2753859"/>
          </a:xfrm>
          <a:prstGeom prst="rect">
            <a:avLst/>
          </a:prstGeom>
        </p:spPr>
      </p:pic>
    </p:spTree>
    <p:extLst>
      <p:ext uri="{BB962C8B-B14F-4D97-AF65-F5344CB8AC3E}">
        <p14:creationId xmlns:p14="http://schemas.microsoft.com/office/powerpoint/2010/main" val="3278880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83C5-AFC9-4D9E-9CFC-F45DB616E30E}"/>
              </a:ext>
            </a:extLst>
          </p:cNvPr>
          <p:cNvSpPr>
            <a:spLocks noGrp="1"/>
          </p:cNvSpPr>
          <p:nvPr>
            <p:ph type="title"/>
          </p:nvPr>
        </p:nvSpPr>
        <p:spPr>
          <a:xfrm>
            <a:off x="439712" y="2955858"/>
            <a:ext cx="11305915" cy="946283"/>
          </a:xfrm>
        </p:spPr>
        <p:txBody>
          <a:bodyPr>
            <a:normAutofit fontScale="90000"/>
          </a:bodyPr>
          <a:lstStyle/>
          <a:p>
            <a:r>
              <a:rPr lang="en-US" sz="4000" dirty="0" err="1"/>
              <a:t>Dữ</a:t>
            </a:r>
            <a:r>
              <a:rPr lang="en-US" sz="4000" dirty="0"/>
              <a:t> </a:t>
            </a:r>
            <a:r>
              <a:rPr lang="en-US" sz="4000" dirty="0" err="1"/>
              <a:t>liệu</a:t>
            </a:r>
            <a:r>
              <a:rPr lang="en-US" sz="4000" dirty="0"/>
              <a:t> </a:t>
            </a:r>
            <a:r>
              <a:rPr lang="en-US" sz="4000" dirty="0" err="1"/>
              <a:t>của</a:t>
            </a:r>
            <a:r>
              <a:rPr lang="en-US" sz="4000" dirty="0"/>
              <a:t> </a:t>
            </a:r>
            <a:r>
              <a:rPr lang="en-US" sz="4000" dirty="0" err="1"/>
              <a:t>nintedanib</a:t>
            </a:r>
            <a:r>
              <a:rPr lang="en-US" sz="4000" dirty="0"/>
              <a:t> </a:t>
            </a:r>
            <a:br>
              <a:rPr lang="en-US" sz="4000" dirty="0"/>
            </a:br>
            <a:r>
              <a:rPr lang="en-US" sz="4000" dirty="0"/>
              <a:t>ở </a:t>
            </a:r>
            <a:r>
              <a:rPr lang="en-US" sz="4000" dirty="0" err="1"/>
              <a:t>bệnh</a:t>
            </a:r>
            <a:r>
              <a:rPr lang="en-US" sz="4000" dirty="0"/>
              <a:t> </a:t>
            </a:r>
            <a:r>
              <a:rPr lang="en-US" sz="4000" dirty="0" err="1"/>
              <a:t>nhân</a:t>
            </a:r>
            <a:r>
              <a:rPr lang="en-US" sz="4000" dirty="0"/>
              <a:t> IPF </a:t>
            </a:r>
            <a:r>
              <a:rPr lang="en-US" sz="4000" dirty="0" err="1"/>
              <a:t>chờ</a:t>
            </a:r>
            <a:r>
              <a:rPr lang="en-US" sz="4000" dirty="0"/>
              <a:t> </a:t>
            </a:r>
            <a:r>
              <a:rPr lang="en-US" sz="4000" dirty="0" err="1"/>
              <a:t>ghép</a:t>
            </a:r>
            <a:r>
              <a:rPr lang="en-US" sz="4000" dirty="0"/>
              <a:t> </a:t>
            </a:r>
            <a:r>
              <a:rPr lang="en-US" sz="4000" dirty="0" err="1"/>
              <a:t>phổi</a:t>
            </a:r>
            <a:endParaRPr lang="en-US" sz="4000" dirty="0"/>
          </a:p>
        </p:txBody>
      </p:sp>
      <p:sp>
        <p:nvSpPr>
          <p:cNvPr id="4" name="Slide Number Placeholder 3">
            <a:extLst>
              <a:ext uri="{FF2B5EF4-FFF2-40B4-BE49-F238E27FC236}">
                <a16:creationId xmlns:a16="http://schemas.microsoft.com/office/drawing/2014/main" id="{D57E09B0-D84F-4E98-8B82-19E42756ABFE}"/>
              </a:ext>
            </a:extLst>
          </p:cNvPr>
          <p:cNvSpPr>
            <a:spLocks noGrp="1"/>
          </p:cNvSpPr>
          <p:nvPr>
            <p:ph type="sldNum" sz="quarter" idx="12"/>
          </p:nvPr>
        </p:nvSpPr>
        <p:spPr/>
        <p:txBody>
          <a:bodyPr/>
          <a:lstStyle/>
          <a:p>
            <a:fld id="{DBB4437E-C8DB-4717-A182-F56AECCDC169}" type="slidenum">
              <a:rPr lang="en-GB" smtClean="0"/>
              <a:t>32</a:t>
            </a:fld>
            <a:endParaRPr lang="en-GB"/>
          </a:p>
        </p:txBody>
      </p:sp>
      <p:sp>
        <p:nvSpPr>
          <p:cNvPr id="5" name="Text Placeholder 4">
            <a:extLst>
              <a:ext uri="{FF2B5EF4-FFF2-40B4-BE49-F238E27FC236}">
                <a16:creationId xmlns:a16="http://schemas.microsoft.com/office/drawing/2014/main" id="{7F507597-CAB7-4BD5-81B3-B05FADBE8EE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35723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14DE-96F2-40F8-938B-DA9FBFEFD06C}"/>
              </a:ext>
            </a:extLst>
          </p:cNvPr>
          <p:cNvSpPr>
            <a:spLocks noGrp="1"/>
          </p:cNvSpPr>
          <p:nvPr>
            <p:ph type="title"/>
          </p:nvPr>
        </p:nvSpPr>
        <p:spPr>
          <a:xfrm>
            <a:off x="531913" y="593474"/>
            <a:ext cx="11128174" cy="708932"/>
          </a:xfrm>
        </p:spPr>
        <p:txBody>
          <a:bodyPr>
            <a:normAutofit fontScale="90000"/>
          </a:bodyPr>
          <a:lstStyle/>
          <a:p>
            <a:pPr algn="ctr"/>
            <a:r>
              <a:rPr lang="en-US" sz="3200" dirty="0" err="1"/>
              <a:t>Nintedanib</a:t>
            </a:r>
            <a:r>
              <a:rPr lang="en-US" sz="3200" dirty="0"/>
              <a:t> </a:t>
            </a:r>
            <a:r>
              <a:rPr lang="en-US" sz="3200" dirty="0" err="1"/>
              <a:t>nh</a:t>
            </a:r>
            <a:r>
              <a:rPr lang="vi-VN" sz="3200" dirty="0"/>
              <a:t>ư</a:t>
            </a:r>
            <a:r>
              <a:rPr lang="en-US" sz="3200" dirty="0"/>
              <a:t> </a:t>
            </a:r>
            <a:r>
              <a:rPr lang="en-US" sz="3200" dirty="0" err="1"/>
              <a:t>là</a:t>
            </a:r>
            <a:r>
              <a:rPr lang="en-US" sz="3200" dirty="0"/>
              <a:t> </a:t>
            </a:r>
            <a:r>
              <a:rPr lang="en-US" sz="3200" dirty="0" err="1"/>
              <a:t>biện</a:t>
            </a:r>
            <a:r>
              <a:rPr lang="en-US" sz="3200" dirty="0"/>
              <a:t> </a:t>
            </a:r>
            <a:r>
              <a:rPr lang="en-US" sz="3200" dirty="0" err="1"/>
              <a:t>pháp</a:t>
            </a:r>
            <a:r>
              <a:rPr lang="en-US" sz="3200" dirty="0"/>
              <a:t> “bridging” </a:t>
            </a:r>
            <a:r>
              <a:rPr lang="en-US" sz="3200" dirty="0" err="1"/>
              <a:t>cho</a:t>
            </a:r>
            <a:r>
              <a:rPr lang="en-US" sz="3200" dirty="0"/>
              <a:t> BN IPF</a:t>
            </a:r>
            <a:br>
              <a:rPr lang="en-US" sz="3200" dirty="0"/>
            </a:br>
            <a:r>
              <a:rPr lang="en-US" sz="3200" dirty="0" err="1"/>
              <a:t>có</a:t>
            </a:r>
            <a:r>
              <a:rPr lang="en-US" sz="3200" dirty="0"/>
              <a:t> </a:t>
            </a:r>
            <a:r>
              <a:rPr lang="en-US" sz="3200" dirty="0" err="1"/>
              <a:t>chỉ</a:t>
            </a:r>
            <a:r>
              <a:rPr lang="en-US" sz="3200" dirty="0"/>
              <a:t> </a:t>
            </a:r>
            <a:r>
              <a:rPr lang="en-US" sz="3200" dirty="0" err="1"/>
              <a:t>định</a:t>
            </a:r>
            <a:r>
              <a:rPr lang="en-US" sz="3200" dirty="0"/>
              <a:t> </a:t>
            </a:r>
            <a:r>
              <a:rPr lang="en-US" sz="3200" dirty="0" err="1"/>
              <a:t>ghép</a:t>
            </a:r>
            <a:r>
              <a:rPr lang="en-US" sz="3200" dirty="0"/>
              <a:t> </a:t>
            </a:r>
            <a:r>
              <a:rPr lang="en-US" sz="3200" dirty="0" err="1"/>
              <a:t>phổi</a:t>
            </a:r>
            <a:endParaRPr lang="en-US" sz="3200" dirty="0"/>
          </a:p>
        </p:txBody>
      </p:sp>
      <p:sp>
        <p:nvSpPr>
          <p:cNvPr id="4" name="Slide Number Placeholder 3">
            <a:extLst>
              <a:ext uri="{FF2B5EF4-FFF2-40B4-BE49-F238E27FC236}">
                <a16:creationId xmlns:a16="http://schemas.microsoft.com/office/drawing/2014/main" id="{743D1EC2-736A-45E7-B198-743368B85A4A}"/>
              </a:ext>
            </a:extLst>
          </p:cNvPr>
          <p:cNvSpPr>
            <a:spLocks noGrp="1"/>
          </p:cNvSpPr>
          <p:nvPr>
            <p:ph type="sldNum" sz="quarter" idx="12"/>
          </p:nvPr>
        </p:nvSpPr>
        <p:spPr/>
        <p:txBody>
          <a:bodyPr/>
          <a:lstStyle/>
          <a:p>
            <a:fld id="{DBB4437E-C8DB-4717-A182-F56AECCDC169}" type="slidenum">
              <a:rPr lang="en-GB" smtClean="0"/>
              <a:t>33</a:t>
            </a:fld>
            <a:endParaRPr lang="en-GB"/>
          </a:p>
        </p:txBody>
      </p:sp>
      <p:pic>
        <p:nvPicPr>
          <p:cNvPr id="6" name="Picture 5">
            <a:extLst>
              <a:ext uri="{FF2B5EF4-FFF2-40B4-BE49-F238E27FC236}">
                <a16:creationId xmlns:a16="http://schemas.microsoft.com/office/drawing/2014/main" id="{188505A1-7CE5-4573-A16E-5C2F9BFB8D17}"/>
              </a:ext>
            </a:extLst>
          </p:cNvPr>
          <p:cNvPicPr>
            <a:picLocks noChangeAspect="1"/>
          </p:cNvPicPr>
          <p:nvPr/>
        </p:nvPicPr>
        <p:blipFill>
          <a:blip r:embed="rId2"/>
          <a:stretch>
            <a:fillRect/>
          </a:stretch>
        </p:blipFill>
        <p:spPr>
          <a:xfrm>
            <a:off x="3496355" y="2625845"/>
            <a:ext cx="4989956" cy="3638298"/>
          </a:xfrm>
          <a:prstGeom prst="rect">
            <a:avLst/>
          </a:prstGeom>
        </p:spPr>
      </p:pic>
      <p:sp>
        <p:nvSpPr>
          <p:cNvPr id="7" name="Rectangle 6">
            <a:extLst>
              <a:ext uri="{FF2B5EF4-FFF2-40B4-BE49-F238E27FC236}">
                <a16:creationId xmlns:a16="http://schemas.microsoft.com/office/drawing/2014/main" id="{99AC63C9-7092-49E2-9F9F-247B5A31A832}"/>
              </a:ext>
            </a:extLst>
          </p:cNvPr>
          <p:cNvSpPr/>
          <p:nvPr/>
        </p:nvSpPr>
        <p:spPr>
          <a:xfrm>
            <a:off x="798285" y="1302406"/>
            <a:ext cx="10072914" cy="1323439"/>
          </a:xfrm>
          <a:prstGeom prst="rect">
            <a:avLst/>
          </a:prstGeom>
        </p:spPr>
        <p:txBody>
          <a:bodyPr wrap="square">
            <a:spAutoFit/>
          </a:bodyPr>
          <a:lstStyle/>
          <a:p>
            <a:pPr marL="285750" indent="-285750" algn="just">
              <a:buFont typeface="Wingdings" panose="05000000000000000000" pitchFamily="2" charset="2"/>
              <a:buChar char="§"/>
            </a:pPr>
            <a:r>
              <a:rPr lang="en-US" sz="2000" dirty="0"/>
              <a:t>NC </a:t>
            </a:r>
            <a:r>
              <a:rPr lang="en-US" sz="2000" dirty="0" err="1"/>
              <a:t>tại</a:t>
            </a:r>
            <a:r>
              <a:rPr lang="en-US" sz="2000" dirty="0"/>
              <a:t> Ý </a:t>
            </a:r>
            <a:r>
              <a:rPr lang="en-US" sz="2000" dirty="0" err="1"/>
              <a:t>cho</a:t>
            </a:r>
            <a:r>
              <a:rPr lang="en-US" sz="2000" dirty="0"/>
              <a:t> </a:t>
            </a:r>
            <a:r>
              <a:rPr lang="en-US" sz="2000" dirty="0" err="1"/>
              <a:t>thấy</a:t>
            </a:r>
            <a:r>
              <a:rPr lang="en-US" sz="2000" dirty="0"/>
              <a:t> </a:t>
            </a:r>
            <a:r>
              <a:rPr lang="en-US" sz="2000" dirty="0" err="1"/>
              <a:t>sử</a:t>
            </a:r>
            <a:r>
              <a:rPr lang="en-US" sz="2000" dirty="0"/>
              <a:t> </a:t>
            </a:r>
            <a:r>
              <a:rPr lang="en-US" sz="2000" dirty="0" err="1"/>
              <a:t>dụng</a:t>
            </a:r>
            <a:r>
              <a:rPr lang="en-US" sz="2000" dirty="0"/>
              <a:t> </a:t>
            </a:r>
            <a:r>
              <a:rPr lang="en-US" sz="2000" dirty="0" err="1"/>
              <a:t>nintedanib</a:t>
            </a:r>
            <a:r>
              <a:rPr lang="en-US" sz="2000" dirty="0"/>
              <a:t> </a:t>
            </a:r>
            <a:r>
              <a:rPr lang="en-US" sz="2000" dirty="0" err="1"/>
              <a:t>không</a:t>
            </a:r>
            <a:r>
              <a:rPr lang="en-US" sz="2000" dirty="0"/>
              <a:t> </a:t>
            </a:r>
            <a:r>
              <a:rPr lang="en-US" sz="2000" dirty="0" err="1"/>
              <a:t>làm</a:t>
            </a:r>
            <a:r>
              <a:rPr lang="en-US" sz="2000" dirty="0"/>
              <a:t> </a:t>
            </a:r>
            <a:r>
              <a:rPr lang="en-US" sz="2000" dirty="0" err="1"/>
              <a:t>tăng</a:t>
            </a:r>
            <a:r>
              <a:rPr lang="en-US" sz="2000" dirty="0"/>
              <a:t> </a:t>
            </a:r>
            <a:r>
              <a:rPr lang="en-US" sz="2000" dirty="0" err="1"/>
              <a:t>nguy</a:t>
            </a:r>
            <a:r>
              <a:rPr lang="en-US" sz="2000" dirty="0"/>
              <a:t> c</a:t>
            </a:r>
            <a:r>
              <a:rPr lang="vi-VN" sz="2000" dirty="0"/>
              <a:t>ơ</a:t>
            </a:r>
            <a:r>
              <a:rPr lang="en-US" sz="2000" dirty="0"/>
              <a:t> </a:t>
            </a:r>
            <a:r>
              <a:rPr lang="en-US" sz="2000" dirty="0" err="1"/>
              <a:t>chảy</a:t>
            </a:r>
            <a:r>
              <a:rPr lang="en-US" sz="2000" dirty="0"/>
              <a:t> </a:t>
            </a:r>
            <a:r>
              <a:rPr lang="en-US" sz="2000" dirty="0" err="1"/>
              <a:t>máu</a:t>
            </a:r>
            <a:r>
              <a:rPr lang="en-US" sz="2000" dirty="0"/>
              <a:t> </a:t>
            </a:r>
            <a:r>
              <a:rPr lang="en-US" sz="2000" dirty="0" err="1"/>
              <a:t>và</a:t>
            </a:r>
            <a:r>
              <a:rPr lang="en-US" sz="2000" dirty="0"/>
              <a:t> </a:t>
            </a:r>
            <a:r>
              <a:rPr lang="en-US" sz="2000" dirty="0" err="1"/>
              <a:t>các</a:t>
            </a:r>
            <a:r>
              <a:rPr lang="en-US" sz="2000" dirty="0"/>
              <a:t> </a:t>
            </a:r>
            <a:r>
              <a:rPr lang="en-US" sz="2000" dirty="0" err="1"/>
              <a:t>biến</a:t>
            </a:r>
            <a:r>
              <a:rPr lang="en-US" sz="2000" dirty="0"/>
              <a:t> </a:t>
            </a:r>
            <a:r>
              <a:rPr lang="en-US" sz="2000" dirty="0" err="1"/>
              <a:t>chứng</a:t>
            </a:r>
            <a:r>
              <a:rPr lang="en-US" sz="2000" dirty="0"/>
              <a:t> </a:t>
            </a:r>
            <a:r>
              <a:rPr lang="en-US" sz="2000" dirty="0" err="1"/>
              <a:t>phẫu</a:t>
            </a:r>
            <a:r>
              <a:rPr lang="en-US" sz="2000" dirty="0"/>
              <a:t> </a:t>
            </a:r>
            <a:r>
              <a:rPr lang="en-US" sz="2000" dirty="0" err="1"/>
              <a:t>thuật</a:t>
            </a:r>
            <a:r>
              <a:rPr lang="en-US" sz="2000" dirty="0"/>
              <a:t> </a:t>
            </a:r>
            <a:r>
              <a:rPr lang="en-US" sz="2000" dirty="0" err="1"/>
              <a:t>khác</a:t>
            </a:r>
            <a:r>
              <a:rPr lang="en-US" sz="2000" dirty="0"/>
              <a:t> </a:t>
            </a:r>
            <a:r>
              <a:rPr lang="en-US" sz="2000" dirty="0" err="1"/>
              <a:t>trong</a:t>
            </a:r>
            <a:r>
              <a:rPr lang="en-US" sz="2000" dirty="0"/>
              <a:t> </a:t>
            </a:r>
            <a:r>
              <a:rPr lang="en-US" sz="2000" dirty="0" err="1"/>
              <a:t>và</a:t>
            </a:r>
            <a:r>
              <a:rPr lang="en-US" sz="2000" dirty="0"/>
              <a:t> </a:t>
            </a:r>
            <a:r>
              <a:rPr lang="en-US" sz="2000" dirty="0" err="1"/>
              <a:t>sau</a:t>
            </a:r>
            <a:r>
              <a:rPr lang="en-US" sz="2000" dirty="0"/>
              <a:t> </a:t>
            </a:r>
            <a:r>
              <a:rPr lang="en-US" sz="2000" dirty="0" err="1"/>
              <a:t>khi</a:t>
            </a:r>
            <a:r>
              <a:rPr lang="en-US" sz="2000" dirty="0"/>
              <a:t> </a:t>
            </a:r>
            <a:r>
              <a:rPr lang="en-US" sz="2000" dirty="0" err="1"/>
              <a:t>ghép</a:t>
            </a:r>
            <a:r>
              <a:rPr lang="en-US" sz="2000" dirty="0"/>
              <a:t> </a:t>
            </a:r>
            <a:r>
              <a:rPr lang="en-US" sz="2000" dirty="0" err="1"/>
              <a:t>phổi</a:t>
            </a:r>
            <a:endParaRPr lang="en-US" sz="2000" dirty="0"/>
          </a:p>
          <a:p>
            <a:pPr marL="285750" indent="-285750" algn="just">
              <a:buFont typeface="Wingdings" panose="05000000000000000000" pitchFamily="2" charset="2"/>
              <a:buChar char="§"/>
            </a:pPr>
            <a:r>
              <a:rPr lang="en-US" sz="2000" dirty="0" err="1"/>
              <a:t>Hơn</a:t>
            </a:r>
            <a:r>
              <a:rPr lang="en-US" sz="2000" dirty="0"/>
              <a:t> </a:t>
            </a:r>
            <a:r>
              <a:rPr lang="en-US" sz="2000" dirty="0" err="1"/>
              <a:t>nữa</a:t>
            </a:r>
            <a:r>
              <a:rPr lang="en-US" sz="2000" dirty="0"/>
              <a:t>, </a:t>
            </a:r>
            <a:r>
              <a:rPr lang="en-US" sz="2000" dirty="0" err="1"/>
              <a:t>kết</a:t>
            </a:r>
            <a:r>
              <a:rPr lang="en-US" sz="2000" dirty="0"/>
              <a:t> </a:t>
            </a:r>
            <a:r>
              <a:rPr lang="en-US" sz="2000" dirty="0" err="1"/>
              <a:t>quả</a:t>
            </a:r>
            <a:r>
              <a:rPr lang="en-US" sz="2000" dirty="0"/>
              <a:t> </a:t>
            </a:r>
            <a:r>
              <a:rPr lang="en-US" sz="2000" dirty="0" err="1"/>
              <a:t>nghiên</a:t>
            </a:r>
            <a:r>
              <a:rPr lang="en-US" sz="2000" dirty="0"/>
              <a:t> </a:t>
            </a:r>
            <a:r>
              <a:rPr lang="en-US" sz="2000" dirty="0" err="1"/>
              <a:t>cứu</a:t>
            </a:r>
            <a:r>
              <a:rPr lang="en-US" sz="2000" dirty="0"/>
              <a:t> </a:t>
            </a:r>
            <a:r>
              <a:rPr lang="en-US" sz="2000" dirty="0" err="1"/>
              <a:t>cũng</a:t>
            </a:r>
            <a:r>
              <a:rPr lang="en-US" sz="2000" dirty="0"/>
              <a:t> </a:t>
            </a:r>
            <a:r>
              <a:rPr lang="en-US" sz="2000" dirty="0" err="1"/>
              <a:t>cho</a:t>
            </a:r>
            <a:r>
              <a:rPr lang="en-US" sz="2000" dirty="0"/>
              <a:t> </a:t>
            </a:r>
            <a:r>
              <a:rPr lang="en-US" sz="2000" dirty="0" err="1"/>
              <a:t>thấy</a:t>
            </a:r>
            <a:r>
              <a:rPr lang="en-US" sz="2000" dirty="0"/>
              <a:t> </a:t>
            </a:r>
            <a:r>
              <a:rPr lang="en-US" sz="2000" dirty="0" err="1"/>
              <a:t>hiệu</a:t>
            </a:r>
            <a:r>
              <a:rPr lang="en-US" sz="2000" dirty="0"/>
              <a:t> </a:t>
            </a:r>
            <a:r>
              <a:rPr lang="en-US" sz="2000" dirty="0" err="1"/>
              <a:t>quả</a:t>
            </a:r>
            <a:r>
              <a:rPr lang="en-US" sz="2000" dirty="0"/>
              <a:t> </a:t>
            </a:r>
            <a:r>
              <a:rPr lang="en-US" sz="2000" dirty="0" err="1"/>
              <a:t>làm</a:t>
            </a:r>
            <a:r>
              <a:rPr lang="en-US" sz="2000" dirty="0"/>
              <a:t> </a:t>
            </a:r>
            <a:r>
              <a:rPr lang="en-US" sz="2000" dirty="0" err="1"/>
              <a:t>chậm</a:t>
            </a:r>
            <a:r>
              <a:rPr lang="en-US" sz="2000" dirty="0"/>
              <a:t> </a:t>
            </a:r>
            <a:r>
              <a:rPr lang="en-US" sz="2000" dirty="0" err="1"/>
              <a:t>tốc</a:t>
            </a:r>
            <a:r>
              <a:rPr lang="en-US" sz="2000" dirty="0"/>
              <a:t> </a:t>
            </a:r>
            <a:r>
              <a:rPr lang="en-US" sz="2000" dirty="0" err="1"/>
              <a:t>độ</a:t>
            </a:r>
            <a:r>
              <a:rPr lang="en-US" sz="2000" dirty="0"/>
              <a:t> </a:t>
            </a:r>
            <a:r>
              <a:rPr lang="en-US" sz="2000" dirty="0" err="1"/>
              <a:t>suy</a:t>
            </a:r>
            <a:r>
              <a:rPr lang="en-US" sz="2000" dirty="0"/>
              <a:t> </a:t>
            </a:r>
            <a:r>
              <a:rPr lang="en-US" sz="2000" dirty="0" err="1"/>
              <a:t>giảm</a:t>
            </a:r>
            <a:r>
              <a:rPr lang="en-US" sz="2000" dirty="0"/>
              <a:t> </a:t>
            </a:r>
            <a:r>
              <a:rPr lang="en-US" sz="2000" dirty="0" err="1"/>
              <a:t>chức</a:t>
            </a:r>
            <a:r>
              <a:rPr lang="en-US" sz="2000" dirty="0"/>
              <a:t> </a:t>
            </a:r>
            <a:r>
              <a:rPr lang="en-US" sz="2000" dirty="0" err="1"/>
              <a:t>năng</a:t>
            </a:r>
            <a:r>
              <a:rPr lang="en-US" sz="2000" dirty="0"/>
              <a:t> </a:t>
            </a:r>
            <a:r>
              <a:rPr lang="en-US" sz="2000" dirty="0" err="1"/>
              <a:t>phổi</a:t>
            </a:r>
            <a:r>
              <a:rPr lang="en-US" sz="2000" dirty="0"/>
              <a:t> ở BN IPF </a:t>
            </a:r>
            <a:r>
              <a:rPr lang="en-US" sz="2000" dirty="0" err="1"/>
              <a:t>nặng</a:t>
            </a:r>
            <a:r>
              <a:rPr lang="en-US" sz="2000" dirty="0"/>
              <a:t> </a:t>
            </a:r>
            <a:r>
              <a:rPr lang="en-US" sz="2000" dirty="0" err="1"/>
              <a:t>có</a:t>
            </a:r>
            <a:r>
              <a:rPr lang="en-US" sz="2000" dirty="0"/>
              <a:t> </a:t>
            </a:r>
            <a:r>
              <a:rPr lang="en-US" sz="2000" dirty="0" err="1"/>
              <a:t>chỉ</a:t>
            </a:r>
            <a:r>
              <a:rPr lang="en-US" sz="2000" dirty="0"/>
              <a:t> </a:t>
            </a:r>
            <a:r>
              <a:rPr lang="en-US" sz="2000" dirty="0" err="1"/>
              <a:t>định</a:t>
            </a:r>
            <a:r>
              <a:rPr lang="en-US" sz="2000" dirty="0"/>
              <a:t> </a:t>
            </a:r>
            <a:r>
              <a:rPr lang="en-US" sz="2000" dirty="0" err="1"/>
              <a:t>ghép</a:t>
            </a:r>
            <a:r>
              <a:rPr lang="en-US" sz="2000" dirty="0"/>
              <a:t> </a:t>
            </a:r>
            <a:r>
              <a:rPr lang="en-US" sz="2000" dirty="0" err="1"/>
              <a:t>phổi</a:t>
            </a:r>
            <a:endParaRPr lang="en-US" sz="2000" dirty="0"/>
          </a:p>
        </p:txBody>
      </p:sp>
      <p:sp>
        <p:nvSpPr>
          <p:cNvPr id="8" name="Rectangle 7">
            <a:extLst>
              <a:ext uri="{FF2B5EF4-FFF2-40B4-BE49-F238E27FC236}">
                <a16:creationId xmlns:a16="http://schemas.microsoft.com/office/drawing/2014/main" id="{DEC97CB4-E88F-42B0-BDF8-F14E8DD30A76}"/>
              </a:ext>
            </a:extLst>
          </p:cNvPr>
          <p:cNvSpPr/>
          <p:nvPr/>
        </p:nvSpPr>
        <p:spPr>
          <a:xfrm>
            <a:off x="709612" y="6323594"/>
            <a:ext cx="6096000" cy="246221"/>
          </a:xfrm>
          <a:prstGeom prst="rect">
            <a:avLst/>
          </a:prstGeom>
        </p:spPr>
        <p:txBody>
          <a:bodyPr>
            <a:spAutoFit/>
          </a:bodyPr>
          <a:lstStyle/>
          <a:p>
            <a:r>
              <a:rPr lang="en-US" sz="1000" dirty="0" err="1"/>
              <a:t>Balestro</a:t>
            </a:r>
            <a:r>
              <a:rPr lang="en-US" sz="1000" dirty="0"/>
              <a:t> et al. </a:t>
            </a:r>
            <a:r>
              <a:rPr lang="en-US" sz="1000" dirty="0" err="1"/>
              <a:t>Respirol</a:t>
            </a:r>
            <a:r>
              <a:rPr lang="en-US" sz="1000" dirty="0"/>
              <a:t> Case Rep. 2018 May; 6(4): e00312</a:t>
            </a:r>
          </a:p>
        </p:txBody>
      </p:sp>
    </p:spTree>
    <p:extLst>
      <p:ext uri="{BB962C8B-B14F-4D97-AF65-F5344CB8AC3E}">
        <p14:creationId xmlns:p14="http://schemas.microsoft.com/office/powerpoint/2010/main" val="1510485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6EBD11-5CAF-44DF-B60A-0FB188A01C92}"/>
              </a:ext>
            </a:extLst>
          </p:cNvPr>
          <p:cNvSpPr>
            <a:spLocks noGrp="1"/>
          </p:cNvSpPr>
          <p:nvPr>
            <p:ph type="sldNum" sz="quarter" idx="12"/>
          </p:nvPr>
        </p:nvSpPr>
        <p:spPr/>
        <p:txBody>
          <a:bodyPr/>
          <a:lstStyle/>
          <a:p>
            <a:fld id="{DBB4437E-C8DB-4717-A182-F56AECCDC169}" type="slidenum">
              <a:rPr lang="en-GB" smtClean="0"/>
              <a:t>34</a:t>
            </a:fld>
            <a:endParaRPr lang="en-GB"/>
          </a:p>
        </p:txBody>
      </p:sp>
      <p:sp>
        <p:nvSpPr>
          <p:cNvPr id="5" name="Text Placeholder 4">
            <a:extLst>
              <a:ext uri="{FF2B5EF4-FFF2-40B4-BE49-F238E27FC236}">
                <a16:creationId xmlns:a16="http://schemas.microsoft.com/office/drawing/2014/main" id="{15614504-9B62-4D1C-9B24-EBF7DD44C006}"/>
              </a:ext>
            </a:extLst>
          </p:cNvPr>
          <p:cNvSpPr>
            <a:spLocks noGrp="1"/>
          </p:cNvSpPr>
          <p:nvPr>
            <p:ph type="body" sz="quarter" idx="13"/>
          </p:nvPr>
        </p:nvSpPr>
        <p:spPr/>
        <p:txBody>
          <a:bodyPr/>
          <a:lstStyle/>
          <a:p>
            <a:r>
              <a:rPr lang="vi-VN" sz="1000" dirty="0"/>
              <a:t>Respir Med . 2021 Dec;190:106599. doi: 10.1016/j.rmed.2021.106599</a:t>
            </a:r>
          </a:p>
        </p:txBody>
      </p:sp>
      <p:pic>
        <p:nvPicPr>
          <p:cNvPr id="7" name="Picture 6">
            <a:extLst>
              <a:ext uri="{FF2B5EF4-FFF2-40B4-BE49-F238E27FC236}">
                <a16:creationId xmlns:a16="http://schemas.microsoft.com/office/drawing/2014/main" id="{02F90E25-4836-4F9B-9EDB-1E5102824F6F}"/>
              </a:ext>
            </a:extLst>
          </p:cNvPr>
          <p:cNvPicPr>
            <a:picLocks noChangeAspect="1"/>
          </p:cNvPicPr>
          <p:nvPr/>
        </p:nvPicPr>
        <p:blipFill>
          <a:blip r:embed="rId2"/>
          <a:stretch>
            <a:fillRect/>
          </a:stretch>
        </p:blipFill>
        <p:spPr>
          <a:xfrm>
            <a:off x="6008263" y="1286536"/>
            <a:ext cx="5476910" cy="5342732"/>
          </a:xfrm>
          <a:prstGeom prst="rect">
            <a:avLst/>
          </a:prstGeom>
        </p:spPr>
      </p:pic>
      <p:sp>
        <p:nvSpPr>
          <p:cNvPr id="9" name="TextBox 8">
            <a:extLst>
              <a:ext uri="{FF2B5EF4-FFF2-40B4-BE49-F238E27FC236}">
                <a16:creationId xmlns:a16="http://schemas.microsoft.com/office/drawing/2014/main" id="{91877480-A7C1-465F-81CB-2613714B5393}"/>
              </a:ext>
            </a:extLst>
          </p:cNvPr>
          <p:cNvSpPr txBox="1"/>
          <p:nvPr/>
        </p:nvSpPr>
        <p:spPr>
          <a:xfrm>
            <a:off x="440267" y="2459504"/>
            <a:ext cx="4974117" cy="1938992"/>
          </a:xfrm>
          <a:prstGeom prst="rect">
            <a:avLst/>
          </a:prstGeom>
          <a:noFill/>
        </p:spPr>
        <p:txBody>
          <a:bodyPr wrap="square">
            <a:spAutoFit/>
          </a:bodyPr>
          <a:lstStyle/>
          <a:p>
            <a:pPr algn="just"/>
            <a:r>
              <a:rPr lang="vi-VN" sz="2400" dirty="0"/>
              <a:t>BN IPF điều trị với thuốc kháng xơ trước khi ghép phổi có chức năng phổi được bảo tồn tốt hơn, ít nguy cơ nhập viện hơn và không tăng nguy cơ biến chứng phẫu thuật.</a:t>
            </a:r>
          </a:p>
        </p:txBody>
      </p:sp>
      <p:sp>
        <p:nvSpPr>
          <p:cNvPr id="10" name="Title 1">
            <a:extLst>
              <a:ext uri="{FF2B5EF4-FFF2-40B4-BE49-F238E27FC236}">
                <a16:creationId xmlns:a16="http://schemas.microsoft.com/office/drawing/2014/main" id="{EE7DDBF1-23DC-4A8C-90AD-59D17BA29B5F}"/>
              </a:ext>
            </a:extLst>
          </p:cNvPr>
          <p:cNvSpPr>
            <a:spLocks noGrp="1"/>
          </p:cNvSpPr>
          <p:nvPr>
            <p:ph type="title"/>
          </p:nvPr>
        </p:nvSpPr>
        <p:spPr>
          <a:xfrm>
            <a:off x="531913" y="593474"/>
            <a:ext cx="11128174" cy="708932"/>
          </a:xfrm>
        </p:spPr>
        <p:txBody>
          <a:bodyPr>
            <a:normAutofit fontScale="90000"/>
          </a:bodyPr>
          <a:lstStyle/>
          <a:p>
            <a:pPr algn="ctr"/>
            <a:r>
              <a:rPr lang="en-US" sz="3200" dirty="0" err="1"/>
              <a:t>Nintedanib</a:t>
            </a:r>
            <a:r>
              <a:rPr lang="en-US" sz="3200" dirty="0"/>
              <a:t> </a:t>
            </a:r>
            <a:r>
              <a:rPr lang="en-US" sz="3200" dirty="0" err="1"/>
              <a:t>nh</a:t>
            </a:r>
            <a:r>
              <a:rPr lang="vi-VN" sz="3200" dirty="0"/>
              <a:t>ư</a:t>
            </a:r>
            <a:r>
              <a:rPr lang="en-US" sz="3200" dirty="0"/>
              <a:t> </a:t>
            </a:r>
            <a:r>
              <a:rPr lang="en-US" sz="3200" dirty="0" err="1"/>
              <a:t>là</a:t>
            </a:r>
            <a:r>
              <a:rPr lang="en-US" sz="3200" dirty="0"/>
              <a:t> </a:t>
            </a:r>
            <a:r>
              <a:rPr lang="en-US" sz="3200" dirty="0" err="1"/>
              <a:t>biện</a:t>
            </a:r>
            <a:r>
              <a:rPr lang="en-US" sz="3200" dirty="0"/>
              <a:t> </a:t>
            </a:r>
            <a:r>
              <a:rPr lang="en-US" sz="3200" dirty="0" err="1"/>
              <a:t>pháp</a:t>
            </a:r>
            <a:r>
              <a:rPr lang="en-US" sz="3200" dirty="0"/>
              <a:t> “bridging” </a:t>
            </a:r>
            <a:r>
              <a:rPr lang="en-US" sz="3200" dirty="0" err="1"/>
              <a:t>cho</a:t>
            </a:r>
            <a:r>
              <a:rPr lang="en-US" sz="3200" dirty="0"/>
              <a:t> BN IPF </a:t>
            </a:r>
            <a:r>
              <a:rPr lang="en-US" sz="3200" dirty="0" err="1"/>
              <a:t>có</a:t>
            </a:r>
            <a:r>
              <a:rPr lang="en-US" sz="3200" dirty="0"/>
              <a:t> </a:t>
            </a:r>
            <a:r>
              <a:rPr lang="en-US" sz="3200" dirty="0" err="1"/>
              <a:t>chỉ</a:t>
            </a:r>
            <a:r>
              <a:rPr lang="en-US" sz="3200" dirty="0"/>
              <a:t> </a:t>
            </a:r>
            <a:r>
              <a:rPr lang="en-US" sz="3200" dirty="0" err="1"/>
              <a:t>định</a:t>
            </a:r>
            <a:r>
              <a:rPr lang="en-US" sz="3200" dirty="0"/>
              <a:t> </a:t>
            </a:r>
            <a:r>
              <a:rPr lang="en-US" sz="3200" dirty="0" err="1"/>
              <a:t>ghép</a:t>
            </a:r>
            <a:r>
              <a:rPr lang="en-US" sz="3200" dirty="0"/>
              <a:t> </a:t>
            </a:r>
            <a:r>
              <a:rPr lang="en-US" sz="3200" dirty="0" err="1"/>
              <a:t>phổi</a:t>
            </a:r>
            <a:endParaRPr lang="en-US" sz="3200" dirty="0"/>
          </a:p>
        </p:txBody>
      </p:sp>
      <p:sp>
        <p:nvSpPr>
          <p:cNvPr id="11" name="Rectangle: Rounded Corners 10">
            <a:extLst>
              <a:ext uri="{FF2B5EF4-FFF2-40B4-BE49-F238E27FC236}">
                <a16:creationId xmlns:a16="http://schemas.microsoft.com/office/drawing/2014/main" id="{A582137A-03E1-4E34-BA53-49FAF47F1EA7}"/>
              </a:ext>
            </a:extLst>
          </p:cNvPr>
          <p:cNvSpPr/>
          <p:nvPr/>
        </p:nvSpPr>
        <p:spPr>
          <a:xfrm>
            <a:off x="6008263" y="2106988"/>
            <a:ext cx="5476909" cy="254243"/>
          </a:xfrm>
          <a:prstGeom prst="round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67A663E-D88F-44B2-9CE8-06947AE41535}"/>
              </a:ext>
            </a:extLst>
          </p:cNvPr>
          <p:cNvSpPr/>
          <p:nvPr/>
        </p:nvSpPr>
        <p:spPr>
          <a:xfrm>
            <a:off x="6008262" y="2822729"/>
            <a:ext cx="5476909" cy="488030"/>
          </a:xfrm>
          <a:prstGeom prst="round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542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83C5-AFC9-4D9E-9CFC-F45DB616E30E}"/>
              </a:ext>
            </a:extLst>
          </p:cNvPr>
          <p:cNvSpPr>
            <a:spLocks noGrp="1"/>
          </p:cNvSpPr>
          <p:nvPr>
            <p:ph type="title"/>
          </p:nvPr>
        </p:nvSpPr>
        <p:spPr>
          <a:xfrm>
            <a:off x="309194" y="3078129"/>
            <a:ext cx="11573612" cy="973609"/>
          </a:xfrm>
        </p:spPr>
        <p:txBody>
          <a:bodyPr>
            <a:normAutofit fontScale="90000"/>
          </a:bodyPr>
          <a:lstStyle/>
          <a:p>
            <a:r>
              <a:rPr lang="en-US" sz="4000" dirty="0" err="1"/>
              <a:t>Dữ</a:t>
            </a:r>
            <a:r>
              <a:rPr lang="en-US" sz="4000" dirty="0"/>
              <a:t> </a:t>
            </a:r>
            <a:r>
              <a:rPr lang="en-US" sz="4000" dirty="0" err="1"/>
              <a:t>liệu</a:t>
            </a:r>
            <a:r>
              <a:rPr lang="en-US" sz="4000" dirty="0"/>
              <a:t> </a:t>
            </a:r>
            <a:r>
              <a:rPr lang="en-US" sz="4000" dirty="0" err="1"/>
              <a:t>của</a:t>
            </a:r>
            <a:r>
              <a:rPr lang="en-US" sz="4000" dirty="0"/>
              <a:t> </a:t>
            </a:r>
            <a:r>
              <a:rPr lang="en-US" sz="4000" dirty="0" err="1"/>
              <a:t>nintedanib</a:t>
            </a:r>
            <a:br>
              <a:rPr lang="en-US" sz="4000" dirty="0"/>
            </a:br>
            <a:r>
              <a:rPr lang="en-US" sz="4000" dirty="0" err="1"/>
              <a:t>trên</a:t>
            </a:r>
            <a:r>
              <a:rPr lang="en-US" sz="4000" dirty="0"/>
              <a:t> </a:t>
            </a:r>
            <a:r>
              <a:rPr lang="en-US" sz="4000" dirty="0" err="1"/>
              <a:t>những</a:t>
            </a:r>
            <a:r>
              <a:rPr lang="en-US" sz="4000" dirty="0"/>
              <a:t> BN non-IPF</a:t>
            </a:r>
          </a:p>
        </p:txBody>
      </p:sp>
      <p:sp>
        <p:nvSpPr>
          <p:cNvPr id="4" name="Slide Number Placeholder 3">
            <a:extLst>
              <a:ext uri="{FF2B5EF4-FFF2-40B4-BE49-F238E27FC236}">
                <a16:creationId xmlns:a16="http://schemas.microsoft.com/office/drawing/2014/main" id="{D57E09B0-D84F-4E98-8B82-19E42756ABFE}"/>
              </a:ext>
            </a:extLst>
          </p:cNvPr>
          <p:cNvSpPr>
            <a:spLocks noGrp="1"/>
          </p:cNvSpPr>
          <p:nvPr>
            <p:ph type="sldNum" sz="quarter" idx="12"/>
          </p:nvPr>
        </p:nvSpPr>
        <p:spPr/>
        <p:txBody>
          <a:bodyPr/>
          <a:lstStyle/>
          <a:p>
            <a:fld id="{DBB4437E-C8DB-4717-A182-F56AECCDC169}" type="slidenum">
              <a:rPr lang="en-GB" smtClean="0"/>
              <a:t>35</a:t>
            </a:fld>
            <a:endParaRPr lang="en-GB"/>
          </a:p>
        </p:txBody>
      </p:sp>
      <p:sp>
        <p:nvSpPr>
          <p:cNvPr id="5" name="Text Placeholder 4">
            <a:extLst>
              <a:ext uri="{FF2B5EF4-FFF2-40B4-BE49-F238E27FC236}">
                <a16:creationId xmlns:a16="http://schemas.microsoft.com/office/drawing/2014/main" id="{7F507597-CAB7-4BD5-81B3-B05FADBE8EE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73410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8C41D-4853-4ED8-B927-A611E5A5EE15}"/>
              </a:ext>
            </a:extLst>
          </p:cNvPr>
          <p:cNvSpPr>
            <a:spLocks noGrp="1"/>
          </p:cNvSpPr>
          <p:nvPr>
            <p:ph type="title"/>
          </p:nvPr>
        </p:nvSpPr>
        <p:spPr>
          <a:xfrm>
            <a:off x="443041" y="-126128"/>
            <a:ext cx="11305915" cy="946283"/>
          </a:xfrm>
        </p:spPr>
        <p:txBody>
          <a:bodyPr/>
          <a:lstStyle/>
          <a:p>
            <a:pPr algn="ctr"/>
            <a:r>
              <a:rPr lang="en-US" sz="3600" dirty="0" err="1"/>
              <a:t>Nintedanib</a:t>
            </a:r>
            <a:r>
              <a:rPr lang="en-US" sz="3600" dirty="0"/>
              <a:t> </a:t>
            </a:r>
            <a:r>
              <a:rPr lang="en-US" sz="3600" dirty="0" err="1"/>
              <a:t>trong</a:t>
            </a:r>
            <a:r>
              <a:rPr lang="en-US" sz="3600" dirty="0"/>
              <a:t> </a:t>
            </a:r>
            <a:r>
              <a:rPr lang="en-US" sz="3600" dirty="0" err="1"/>
              <a:t>điều</a:t>
            </a:r>
            <a:r>
              <a:rPr lang="en-US" sz="3600" dirty="0"/>
              <a:t> </a:t>
            </a:r>
            <a:r>
              <a:rPr lang="en-US" sz="3600" dirty="0" err="1"/>
              <a:t>trị</a:t>
            </a:r>
            <a:r>
              <a:rPr lang="en-US" sz="3600" dirty="0"/>
              <a:t> </a:t>
            </a:r>
            <a:r>
              <a:rPr lang="vi-VN" sz="3600" i="0" u="none" strike="noStrike" baseline="0" dirty="0"/>
              <a:t>IM-ILD</a:t>
            </a:r>
            <a:endParaRPr lang="vi-VN" sz="3600" dirty="0"/>
          </a:p>
        </p:txBody>
      </p:sp>
      <p:sp>
        <p:nvSpPr>
          <p:cNvPr id="4" name="Slide Number Placeholder 3">
            <a:extLst>
              <a:ext uri="{FF2B5EF4-FFF2-40B4-BE49-F238E27FC236}">
                <a16:creationId xmlns:a16="http://schemas.microsoft.com/office/drawing/2014/main" id="{47C0B6A6-2829-4B3B-A37E-BED4E1D44B13}"/>
              </a:ext>
            </a:extLst>
          </p:cNvPr>
          <p:cNvSpPr>
            <a:spLocks noGrp="1"/>
          </p:cNvSpPr>
          <p:nvPr>
            <p:ph type="sldNum" sz="quarter" idx="12"/>
          </p:nvPr>
        </p:nvSpPr>
        <p:spPr/>
        <p:txBody>
          <a:bodyPr/>
          <a:lstStyle/>
          <a:p>
            <a:fld id="{DBB4437E-C8DB-4717-A182-F56AECCDC169}" type="slidenum">
              <a:rPr lang="en-GB" smtClean="0"/>
              <a:t>36</a:t>
            </a:fld>
            <a:endParaRPr lang="en-GB"/>
          </a:p>
        </p:txBody>
      </p:sp>
      <p:sp>
        <p:nvSpPr>
          <p:cNvPr id="5" name="Text Placeholder 4">
            <a:extLst>
              <a:ext uri="{FF2B5EF4-FFF2-40B4-BE49-F238E27FC236}">
                <a16:creationId xmlns:a16="http://schemas.microsoft.com/office/drawing/2014/main" id="{46F79D9C-B29A-4376-BBA2-A5199623B30B}"/>
              </a:ext>
            </a:extLst>
          </p:cNvPr>
          <p:cNvSpPr>
            <a:spLocks noGrp="1"/>
          </p:cNvSpPr>
          <p:nvPr>
            <p:ph type="body" sz="quarter" idx="13"/>
          </p:nvPr>
        </p:nvSpPr>
        <p:spPr>
          <a:xfrm>
            <a:off x="534863" y="6310382"/>
            <a:ext cx="10615084" cy="366184"/>
          </a:xfrm>
        </p:spPr>
        <p:txBody>
          <a:bodyPr/>
          <a:lstStyle/>
          <a:p>
            <a:r>
              <a:rPr lang="vi-VN" sz="1000" dirty="0"/>
              <a:t>Front Med (Lausanne) . 2021 Feb 3;8:626953. doi: 10.3389/fmed.2021.626953</a:t>
            </a:r>
          </a:p>
        </p:txBody>
      </p:sp>
      <p:pic>
        <p:nvPicPr>
          <p:cNvPr id="7" name="Picture 6">
            <a:extLst>
              <a:ext uri="{FF2B5EF4-FFF2-40B4-BE49-F238E27FC236}">
                <a16:creationId xmlns:a16="http://schemas.microsoft.com/office/drawing/2014/main" id="{2A3DEDE8-B3C5-4C2A-AA4B-75D5DF3BD7B3}"/>
              </a:ext>
            </a:extLst>
          </p:cNvPr>
          <p:cNvPicPr>
            <a:picLocks noChangeAspect="1"/>
          </p:cNvPicPr>
          <p:nvPr/>
        </p:nvPicPr>
        <p:blipFill>
          <a:blip r:embed="rId2"/>
          <a:stretch>
            <a:fillRect/>
          </a:stretch>
        </p:blipFill>
        <p:spPr>
          <a:xfrm>
            <a:off x="6096000" y="2735033"/>
            <a:ext cx="5128719" cy="3894235"/>
          </a:xfrm>
          <a:prstGeom prst="rect">
            <a:avLst/>
          </a:prstGeom>
        </p:spPr>
      </p:pic>
      <p:pic>
        <p:nvPicPr>
          <p:cNvPr id="9" name="Picture 8">
            <a:extLst>
              <a:ext uri="{FF2B5EF4-FFF2-40B4-BE49-F238E27FC236}">
                <a16:creationId xmlns:a16="http://schemas.microsoft.com/office/drawing/2014/main" id="{E1C4EC86-0860-422F-9332-E4F568C410D7}"/>
              </a:ext>
            </a:extLst>
          </p:cNvPr>
          <p:cNvPicPr>
            <a:picLocks noChangeAspect="1"/>
          </p:cNvPicPr>
          <p:nvPr/>
        </p:nvPicPr>
        <p:blipFill>
          <a:blip r:embed="rId3"/>
          <a:stretch>
            <a:fillRect/>
          </a:stretch>
        </p:blipFill>
        <p:spPr>
          <a:xfrm>
            <a:off x="1136649" y="2851104"/>
            <a:ext cx="4438443" cy="3598948"/>
          </a:xfrm>
          <a:prstGeom prst="rect">
            <a:avLst/>
          </a:prstGeom>
        </p:spPr>
      </p:pic>
      <p:sp>
        <p:nvSpPr>
          <p:cNvPr id="10" name="TextBox 9">
            <a:extLst>
              <a:ext uri="{FF2B5EF4-FFF2-40B4-BE49-F238E27FC236}">
                <a16:creationId xmlns:a16="http://schemas.microsoft.com/office/drawing/2014/main" id="{9BF673CF-433F-417C-B532-35F5668AAF69}"/>
              </a:ext>
            </a:extLst>
          </p:cNvPr>
          <p:cNvSpPr txBox="1"/>
          <p:nvPr/>
        </p:nvSpPr>
        <p:spPr>
          <a:xfrm>
            <a:off x="680539" y="820412"/>
            <a:ext cx="10804634" cy="1938992"/>
          </a:xfrm>
          <a:prstGeom prst="rect">
            <a:avLst/>
          </a:prstGeom>
          <a:noFill/>
        </p:spPr>
        <p:txBody>
          <a:bodyPr wrap="square" rtlCol="0">
            <a:spAutoFit/>
          </a:bodyPr>
          <a:lstStyle/>
          <a:p>
            <a:pPr marL="285750" indent="-285750" algn="l">
              <a:buFont typeface="Wingdings" panose="05000000000000000000" pitchFamily="2" charset="2"/>
              <a:buChar char="§"/>
            </a:pPr>
            <a:r>
              <a:rPr lang="en-US" sz="2400" dirty="0" err="1">
                <a:solidFill>
                  <a:schemeClr val="tx2"/>
                </a:solidFill>
              </a:rPr>
              <a:t>Nghiên</a:t>
            </a:r>
            <a:r>
              <a:rPr lang="en-US" sz="2400" dirty="0">
                <a:solidFill>
                  <a:schemeClr val="tx2"/>
                </a:solidFill>
              </a:rPr>
              <a:t> </a:t>
            </a:r>
            <a:r>
              <a:rPr lang="en-US" sz="2400" dirty="0" err="1">
                <a:solidFill>
                  <a:schemeClr val="tx2"/>
                </a:solidFill>
              </a:rPr>
              <a:t>cứu</a:t>
            </a:r>
            <a:r>
              <a:rPr lang="en-US" sz="2400" dirty="0">
                <a:solidFill>
                  <a:schemeClr val="tx2"/>
                </a:solidFill>
              </a:rPr>
              <a:t> </a:t>
            </a:r>
            <a:r>
              <a:rPr lang="en-US" sz="2400" dirty="0" err="1">
                <a:solidFill>
                  <a:schemeClr val="tx2"/>
                </a:solidFill>
              </a:rPr>
              <a:t>trên</a:t>
            </a:r>
            <a:r>
              <a:rPr lang="en-US" sz="2400" dirty="0">
                <a:solidFill>
                  <a:schemeClr val="tx2"/>
                </a:solidFill>
              </a:rPr>
              <a:t> 142 BN </a:t>
            </a:r>
            <a:r>
              <a:rPr lang="en-US" sz="2400" dirty="0" err="1">
                <a:solidFill>
                  <a:schemeClr val="tx2"/>
                </a:solidFill>
              </a:rPr>
              <a:t>bệnh</a:t>
            </a:r>
            <a:r>
              <a:rPr lang="en-US" sz="2400" dirty="0">
                <a:solidFill>
                  <a:schemeClr val="tx2"/>
                </a:solidFill>
              </a:rPr>
              <a:t> </a:t>
            </a:r>
            <a:r>
              <a:rPr lang="en-US" sz="2400" dirty="0" err="1">
                <a:solidFill>
                  <a:schemeClr val="tx2"/>
                </a:solidFill>
              </a:rPr>
              <a:t>phổi</a:t>
            </a:r>
            <a:r>
              <a:rPr lang="en-US" sz="2400" dirty="0">
                <a:solidFill>
                  <a:schemeClr val="tx2"/>
                </a:solidFill>
              </a:rPr>
              <a:t> </a:t>
            </a:r>
            <a:r>
              <a:rPr lang="en-US" sz="2400" dirty="0" err="1">
                <a:solidFill>
                  <a:schemeClr val="tx2"/>
                </a:solidFill>
              </a:rPr>
              <a:t>mô</a:t>
            </a:r>
            <a:r>
              <a:rPr lang="en-US" sz="2400" dirty="0">
                <a:solidFill>
                  <a:schemeClr val="tx2"/>
                </a:solidFill>
              </a:rPr>
              <a:t> </a:t>
            </a:r>
            <a:r>
              <a:rPr lang="en-US" sz="2400" dirty="0" err="1">
                <a:solidFill>
                  <a:schemeClr val="tx2"/>
                </a:solidFill>
              </a:rPr>
              <a:t>kẽ</a:t>
            </a:r>
            <a:r>
              <a:rPr lang="en-US" sz="2400" dirty="0">
                <a:solidFill>
                  <a:schemeClr val="tx2"/>
                </a:solidFill>
              </a:rPr>
              <a:t> do </a:t>
            </a:r>
            <a:r>
              <a:rPr lang="en-US" sz="2400" dirty="0" err="1">
                <a:solidFill>
                  <a:schemeClr val="tx2"/>
                </a:solidFill>
              </a:rPr>
              <a:t>viêm</a:t>
            </a:r>
            <a:r>
              <a:rPr lang="en-US" sz="2400" dirty="0">
                <a:solidFill>
                  <a:schemeClr val="tx2"/>
                </a:solidFill>
              </a:rPr>
              <a:t> </a:t>
            </a:r>
            <a:r>
              <a:rPr lang="en-US" sz="2400" dirty="0" err="1">
                <a:solidFill>
                  <a:schemeClr val="tx2"/>
                </a:solidFill>
              </a:rPr>
              <a:t>đa</a:t>
            </a:r>
            <a:r>
              <a:rPr lang="en-US" sz="2400" dirty="0">
                <a:solidFill>
                  <a:schemeClr val="tx2"/>
                </a:solidFill>
              </a:rPr>
              <a:t> </a:t>
            </a:r>
            <a:r>
              <a:rPr lang="en-US" sz="2400" dirty="0" err="1">
                <a:solidFill>
                  <a:schemeClr val="tx2"/>
                </a:solidFill>
              </a:rPr>
              <a:t>cơ</a:t>
            </a:r>
            <a:r>
              <a:rPr lang="en-US" sz="2400" dirty="0">
                <a:solidFill>
                  <a:schemeClr val="tx2"/>
                </a:solidFill>
              </a:rPr>
              <a:t>, </a:t>
            </a:r>
            <a:r>
              <a:rPr lang="en-US" sz="2400" dirty="0" err="1">
                <a:solidFill>
                  <a:schemeClr val="tx2"/>
                </a:solidFill>
              </a:rPr>
              <a:t>viêm</a:t>
            </a:r>
            <a:r>
              <a:rPr lang="en-US" sz="2400" dirty="0">
                <a:solidFill>
                  <a:schemeClr val="tx2"/>
                </a:solidFill>
              </a:rPr>
              <a:t> da </a:t>
            </a:r>
            <a:r>
              <a:rPr lang="en-US" sz="2400" dirty="0" err="1">
                <a:solidFill>
                  <a:schemeClr val="tx2"/>
                </a:solidFill>
              </a:rPr>
              <a:t>cơ</a:t>
            </a:r>
            <a:r>
              <a:rPr lang="en-US" sz="2400" dirty="0">
                <a:solidFill>
                  <a:schemeClr val="tx2"/>
                </a:solidFill>
              </a:rPr>
              <a:t> </a:t>
            </a:r>
            <a:r>
              <a:rPr lang="en-US" sz="2400" dirty="0" err="1">
                <a:solidFill>
                  <a:schemeClr val="tx2"/>
                </a:solidFill>
              </a:rPr>
              <a:t>với</a:t>
            </a:r>
            <a:r>
              <a:rPr lang="en-US" sz="2400" dirty="0">
                <a:solidFill>
                  <a:schemeClr val="tx2"/>
                </a:solidFill>
              </a:rPr>
              <a:t> 35 BN </a:t>
            </a:r>
            <a:r>
              <a:rPr lang="en-US" sz="2400" dirty="0" err="1">
                <a:solidFill>
                  <a:schemeClr val="tx2"/>
                </a:solidFill>
              </a:rPr>
              <a:t>được</a:t>
            </a:r>
            <a:r>
              <a:rPr lang="en-US" sz="2400" dirty="0">
                <a:solidFill>
                  <a:schemeClr val="tx2"/>
                </a:solidFill>
              </a:rPr>
              <a:t> </a:t>
            </a:r>
            <a:r>
              <a:rPr lang="en-US" sz="2400" dirty="0" err="1">
                <a:solidFill>
                  <a:schemeClr val="tx2"/>
                </a:solidFill>
              </a:rPr>
              <a:t>điều</a:t>
            </a:r>
            <a:r>
              <a:rPr lang="en-US" sz="2400" dirty="0">
                <a:solidFill>
                  <a:schemeClr val="tx2"/>
                </a:solidFill>
              </a:rPr>
              <a:t> </a:t>
            </a:r>
            <a:r>
              <a:rPr lang="en-US" sz="2400" dirty="0" err="1">
                <a:solidFill>
                  <a:schemeClr val="tx2"/>
                </a:solidFill>
              </a:rPr>
              <a:t>trị</a:t>
            </a:r>
            <a:r>
              <a:rPr lang="en-US" sz="2400" dirty="0">
                <a:solidFill>
                  <a:schemeClr val="tx2"/>
                </a:solidFill>
              </a:rPr>
              <a:t> </a:t>
            </a:r>
            <a:r>
              <a:rPr lang="en-US" sz="2400" dirty="0" err="1">
                <a:solidFill>
                  <a:schemeClr val="tx2"/>
                </a:solidFill>
              </a:rPr>
              <a:t>với</a:t>
            </a:r>
            <a:r>
              <a:rPr lang="en-US" sz="2400" dirty="0">
                <a:solidFill>
                  <a:schemeClr val="tx2"/>
                </a:solidFill>
              </a:rPr>
              <a:t> </a:t>
            </a:r>
            <a:r>
              <a:rPr lang="en-US" sz="2400" dirty="0" err="1">
                <a:solidFill>
                  <a:schemeClr val="tx2"/>
                </a:solidFill>
              </a:rPr>
              <a:t>nintedanib</a:t>
            </a:r>
            <a:r>
              <a:rPr lang="en-US" sz="2400" dirty="0">
                <a:solidFill>
                  <a:schemeClr val="tx2"/>
                </a:solidFill>
              </a:rPr>
              <a:t> </a:t>
            </a:r>
            <a:r>
              <a:rPr lang="en-US" sz="2400" dirty="0" err="1">
                <a:solidFill>
                  <a:schemeClr val="tx2"/>
                </a:solidFill>
              </a:rPr>
              <a:t>và</a:t>
            </a:r>
            <a:r>
              <a:rPr lang="en-US" sz="2400" dirty="0">
                <a:solidFill>
                  <a:schemeClr val="tx2"/>
                </a:solidFill>
              </a:rPr>
              <a:t> 87 BN </a:t>
            </a:r>
            <a:r>
              <a:rPr lang="en-US" sz="2400" dirty="0" err="1">
                <a:solidFill>
                  <a:schemeClr val="tx2"/>
                </a:solidFill>
              </a:rPr>
              <a:t>điều</a:t>
            </a:r>
            <a:r>
              <a:rPr lang="en-US" sz="2400" dirty="0">
                <a:solidFill>
                  <a:schemeClr val="tx2"/>
                </a:solidFill>
              </a:rPr>
              <a:t> </a:t>
            </a:r>
            <a:r>
              <a:rPr lang="en-US" sz="2400" dirty="0" err="1">
                <a:solidFill>
                  <a:schemeClr val="tx2"/>
                </a:solidFill>
              </a:rPr>
              <a:t>trị</a:t>
            </a:r>
            <a:r>
              <a:rPr lang="en-US" sz="2400" dirty="0">
                <a:solidFill>
                  <a:schemeClr val="tx2"/>
                </a:solidFill>
              </a:rPr>
              <a:t> </a:t>
            </a:r>
            <a:r>
              <a:rPr lang="en-US" sz="2400" dirty="0" err="1">
                <a:solidFill>
                  <a:schemeClr val="tx2"/>
                </a:solidFill>
              </a:rPr>
              <a:t>với</a:t>
            </a:r>
            <a:r>
              <a:rPr lang="en-US" sz="2400" dirty="0">
                <a:solidFill>
                  <a:schemeClr val="tx2"/>
                </a:solidFill>
              </a:rPr>
              <a:t> </a:t>
            </a:r>
            <a:r>
              <a:rPr lang="en-US" sz="2400" dirty="0" err="1">
                <a:solidFill>
                  <a:schemeClr val="tx2"/>
                </a:solidFill>
              </a:rPr>
              <a:t>các</a:t>
            </a:r>
            <a:r>
              <a:rPr lang="en-US" sz="2400" dirty="0">
                <a:solidFill>
                  <a:schemeClr val="tx2"/>
                </a:solidFill>
              </a:rPr>
              <a:t> </a:t>
            </a:r>
            <a:r>
              <a:rPr lang="en-US" sz="2400" dirty="0" err="1">
                <a:solidFill>
                  <a:schemeClr val="tx2"/>
                </a:solidFill>
              </a:rPr>
              <a:t>thuốc</a:t>
            </a:r>
            <a:r>
              <a:rPr lang="en-US" sz="2400" dirty="0">
                <a:solidFill>
                  <a:schemeClr val="tx2"/>
                </a:solidFill>
              </a:rPr>
              <a:t> </a:t>
            </a:r>
            <a:r>
              <a:rPr lang="en-US" sz="2400" dirty="0" err="1">
                <a:solidFill>
                  <a:schemeClr val="tx2"/>
                </a:solidFill>
              </a:rPr>
              <a:t>ức</a:t>
            </a:r>
            <a:r>
              <a:rPr lang="en-US" sz="2400" dirty="0">
                <a:solidFill>
                  <a:schemeClr val="tx2"/>
                </a:solidFill>
              </a:rPr>
              <a:t> </a:t>
            </a:r>
            <a:r>
              <a:rPr lang="en-US" sz="2400" dirty="0" err="1">
                <a:solidFill>
                  <a:schemeClr val="tx2"/>
                </a:solidFill>
              </a:rPr>
              <a:t>chế</a:t>
            </a:r>
            <a:r>
              <a:rPr lang="en-US" sz="2400" dirty="0">
                <a:solidFill>
                  <a:schemeClr val="tx2"/>
                </a:solidFill>
              </a:rPr>
              <a:t> </a:t>
            </a:r>
            <a:r>
              <a:rPr lang="en-US" sz="2400" dirty="0" err="1">
                <a:solidFill>
                  <a:schemeClr val="tx2"/>
                </a:solidFill>
              </a:rPr>
              <a:t>miễn</a:t>
            </a:r>
            <a:r>
              <a:rPr lang="en-US" sz="2400" dirty="0">
                <a:solidFill>
                  <a:schemeClr val="tx2"/>
                </a:solidFill>
              </a:rPr>
              <a:t> </a:t>
            </a:r>
            <a:r>
              <a:rPr lang="en-US" sz="2400" dirty="0" err="1">
                <a:solidFill>
                  <a:schemeClr val="tx2"/>
                </a:solidFill>
              </a:rPr>
              <a:t>dịch</a:t>
            </a:r>
            <a:endParaRPr lang="en-US" sz="2400" dirty="0">
              <a:solidFill>
                <a:schemeClr val="tx2"/>
              </a:solidFill>
            </a:endParaRPr>
          </a:p>
          <a:p>
            <a:pPr marL="285750" indent="-285750" algn="l">
              <a:buFont typeface="Wingdings" panose="05000000000000000000" pitchFamily="2" charset="2"/>
              <a:buChar char="§"/>
            </a:pPr>
            <a:r>
              <a:rPr lang="en-US" sz="2400" dirty="0" err="1">
                <a:solidFill>
                  <a:schemeClr val="tx2"/>
                </a:solidFill>
              </a:rPr>
              <a:t>Nintedanib</a:t>
            </a:r>
            <a:r>
              <a:rPr lang="en-US" sz="2400" dirty="0">
                <a:solidFill>
                  <a:schemeClr val="tx2"/>
                </a:solidFill>
              </a:rPr>
              <a:t> </a:t>
            </a:r>
            <a:r>
              <a:rPr lang="en-US" sz="2400" dirty="0" err="1">
                <a:solidFill>
                  <a:schemeClr val="tx2"/>
                </a:solidFill>
              </a:rPr>
              <a:t>giúp</a:t>
            </a:r>
            <a:r>
              <a:rPr lang="en-US" sz="2400" dirty="0">
                <a:solidFill>
                  <a:schemeClr val="tx2"/>
                </a:solidFill>
              </a:rPr>
              <a:t> </a:t>
            </a:r>
            <a:r>
              <a:rPr lang="en-US" sz="2400" dirty="0" err="1">
                <a:solidFill>
                  <a:schemeClr val="tx2"/>
                </a:solidFill>
              </a:rPr>
              <a:t>hạn</a:t>
            </a:r>
            <a:r>
              <a:rPr lang="en-US" sz="2400" dirty="0">
                <a:solidFill>
                  <a:schemeClr val="tx2"/>
                </a:solidFill>
              </a:rPr>
              <a:t> </a:t>
            </a:r>
            <a:r>
              <a:rPr lang="en-US" sz="2400" dirty="0" err="1">
                <a:solidFill>
                  <a:schemeClr val="tx2"/>
                </a:solidFill>
              </a:rPr>
              <a:t>chế</a:t>
            </a:r>
            <a:r>
              <a:rPr lang="en-US" sz="2400" dirty="0">
                <a:solidFill>
                  <a:schemeClr val="tx2"/>
                </a:solidFill>
              </a:rPr>
              <a:t> </a:t>
            </a:r>
            <a:r>
              <a:rPr lang="en-US" sz="2400" dirty="0" err="1">
                <a:solidFill>
                  <a:schemeClr val="tx2"/>
                </a:solidFill>
              </a:rPr>
              <a:t>nguy</a:t>
            </a:r>
            <a:r>
              <a:rPr lang="en-US" sz="2400" dirty="0">
                <a:solidFill>
                  <a:schemeClr val="tx2"/>
                </a:solidFill>
              </a:rPr>
              <a:t> </a:t>
            </a:r>
            <a:r>
              <a:rPr lang="en-US" sz="2400" dirty="0" err="1">
                <a:solidFill>
                  <a:schemeClr val="tx2"/>
                </a:solidFill>
              </a:rPr>
              <a:t>cơ</a:t>
            </a:r>
            <a:r>
              <a:rPr lang="en-US" sz="2400" dirty="0">
                <a:solidFill>
                  <a:schemeClr val="tx2"/>
                </a:solidFill>
              </a:rPr>
              <a:t> </a:t>
            </a:r>
            <a:r>
              <a:rPr lang="en-US" sz="2400" dirty="0" err="1">
                <a:solidFill>
                  <a:schemeClr val="tx2"/>
                </a:solidFill>
              </a:rPr>
              <a:t>tiến</a:t>
            </a:r>
            <a:r>
              <a:rPr lang="en-US" sz="2400" dirty="0">
                <a:solidFill>
                  <a:schemeClr val="tx2"/>
                </a:solidFill>
              </a:rPr>
              <a:t> </a:t>
            </a:r>
            <a:r>
              <a:rPr lang="en-US" sz="2400" dirty="0" err="1">
                <a:solidFill>
                  <a:schemeClr val="tx2"/>
                </a:solidFill>
              </a:rPr>
              <a:t>triển</a:t>
            </a:r>
            <a:r>
              <a:rPr lang="en-US" sz="2400" dirty="0">
                <a:solidFill>
                  <a:schemeClr val="tx2"/>
                </a:solidFill>
              </a:rPr>
              <a:t> </a:t>
            </a:r>
            <a:r>
              <a:rPr lang="en-US" sz="2400" dirty="0" err="1">
                <a:solidFill>
                  <a:schemeClr val="tx2"/>
                </a:solidFill>
              </a:rPr>
              <a:t>nhanh</a:t>
            </a:r>
            <a:r>
              <a:rPr lang="en-US" sz="2400" dirty="0">
                <a:solidFill>
                  <a:schemeClr val="tx2"/>
                </a:solidFill>
              </a:rPr>
              <a:t> </a:t>
            </a:r>
            <a:r>
              <a:rPr lang="en-US" sz="2400" dirty="0" err="1">
                <a:solidFill>
                  <a:schemeClr val="tx2"/>
                </a:solidFill>
              </a:rPr>
              <a:t>và</a:t>
            </a:r>
            <a:r>
              <a:rPr lang="en-US" sz="2400" dirty="0">
                <a:solidFill>
                  <a:schemeClr val="tx2"/>
                </a:solidFill>
              </a:rPr>
              <a:t> </a:t>
            </a:r>
            <a:r>
              <a:rPr lang="en-US" sz="2400" dirty="0" err="1">
                <a:solidFill>
                  <a:schemeClr val="tx2"/>
                </a:solidFill>
              </a:rPr>
              <a:t>tử</a:t>
            </a:r>
            <a:r>
              <a:rPr lang="en-US" sz="2400" dirty="0">
                <a:solidFill>
                  <a:schemeClr val="tx2"/>
                </a:solidFill>
              </a:rPr>
              <a:t> </a:t>
            </a:r>
            <a:r>
              <a:rPr lang="en-US" sz="2400" dirty="0" err="1">
                <a:solidFill>
                  <a:schemeClr val="tx2"/>
                </a:solidFill>
              </a:rPr>
              <a:t>vong</a:t>
            </a:r>
            <a:r>
              <a:rPr lang="en-US" sz="2400" dirty="0">
                <a:solidFill>
                  <a:schemeClr val="tx2"/>
                </a:solidFill>
              </a:rPr>
              <a:t> ở BN </a:t>
            </a:r>
            <a:r>
              <a:rPr lang="en-US" sz="2400" dirty="0" err="1">
                <a:solidFill>
                  <a:schemeClr val="tx2"/>
                </a:solidFill>
              </a:rPr>
              <a:t>bệnh</a:t>
            </a:r>
            <a:r>
              <a:rPr lang="en-US" sz="2400" dirty="0">
                <a:solidFill>
                  <a:schemeClr val="tx2"/>
                </a:solidFill>
              </a:rPr>
              <a:t> </a:t>
            </a:r>
            <a:r>
              <a:rPr lang="en-US" sz="2400" dirty="0" err="1">
                <a:solidFill>
                  <a:schemeClr val="tx2"/>
                </a:solidFill>
              </a:rPr>
              <a:t>phổi</a:t>
            </a:r>
            <a:r>
              <a:rPr lang="en-US" sz="2400" dirty="0">
                <a:solidFill>
                  <a:schemeClr val="tx2"/>
                </a:solidFill>
              </a:rPr>
              <a:t> </a:t>
            </a:r>
            <a:r>
              <a:rPr lang="en-US" sz="2400" dirty="0" err="1">
                <a:solidFill>
                  <a:schemeClr val="tx2"/>
                </a:solidFill>
              </a:rPr>
              <a:t>mô</a:t>
            </a:r>
            <a:r>
              <a:rPr lang="en-US" sz="2400" dirty="0">
                <a:solidFill>
                  <a:schemeClr val="tx2"/>
                </a:solidFill>
              </a:rPr>
              <a:t> </a:t>
            </a:r>
            <a:r>
              <a:rPr lang="en-US" sz="2400" dirty="0" err="1">
                <a:solidFill>
                  <a:schemeClr val="tx2"/>
                </a:solidFill>
              </a:rPr>
              <a:t>kẽ</a:t>
            </a:r>
            <a:r>
              <a:rPr lang="en-US" sz="2400" dirty="0">
                <a:solidFill>
                  <a:schemeClr val="tx2"/>
                </a:solidFill>
              </a:rPr>
              <a:t> do </a:t>
            </a:r>
            <a:r>
              <a:rPr lang="en-US" sz="2400" dirty="0" err="1">
                <a:solidFill>
                  <a:schemeClr val="tx2"/>
                </a:solidFill>
              </a:rPr>
              <a:t>viêm</a:t>
            </a:r>
            <a:r>
              <a:rPr lang="en-US" sz="2400" dirty="0">
                <a:solidFill>
                  <a:schemeClr val="tx2"/>
                </a:solidFill>
              </a:rPr>
              <a:t> </a:t>
            </a:r>
            <a:r>
              <a:rPr lang="en-US" sz="2400" dirty="0" err="1">
                <a:solidFill>
                  <a:schemeClr val="tx2"/>
                </a:solidFill>
              </a:rPr>
              <a:t>đa</a:t>
            </a:r>
            <a:r>
              <a:rPr lang="en-US" sz="2400" dirty="0">
                <a:solidFill>
                  <a:schemeClr val="tx2"/>
                </a:solidFill>
              </a:rPr>
              <a:t> </a:t>
            </a:r>
            <a:r>
              <a:rPr lang="en-US" sz="2400" dirty="0" err="1">
                <a:solidFill>
                  <a:schemeClr val="tx2"/>
                </a:solidFill>
              </a:rPr>
              <a:t>cơ</a:t>
            </a:r>
            <a:r>
              <a:rPr lang="en-US" sz="2400" dirty="0">
                <a:solidFill>
                  <a:schemeClr val="tx2"/>
                </a:solidFill>
              </a:rPr>
              <a:t>, </a:t>
            </a:r>
            <a:r>
              <a:rPr lang="en-US" sz="2400" dirty="0" err="1">
                <a:solidFill>
                  <a:schemeClr val="tx2"/>
                </a:solidFill>
              </a:rPr>
              <a:t>viêm</a:t>
            </a:r>
            <a:r>
              <a:rPr lang="en-US" sz="2400" dirty="0">
                <a:solidFill>
                  <a:schemeClr val="tx2"/>
                </a:solidFill>
              </a:rPr>
              <a:t> da </a:t>
            </a:r>
            <a:r>
              <a:rPr lang="en-US" sz="2400" dirty="0" err="1">
                <a:solidFill>
                  <a:schemeClr val="tx2"/>
                </a:solidFill>
              </a:rPr>
              <a:t>cơ</a:t>
            </a:r>
            <a:endParaRPr lang="vi-VN" sz="2400" dirty="0" err="1">
              <a:solidFill>
                <a:schemeClr val="tx2"/>
              </a:solidFill>
            </a:endParaRPr>
          </a:p>
        </p:txBody>
      </p:sp>
    </p:spTree>
    <p:extLst>
      <p:ext uri="{BB962C8B-B14F-4D97-AF65-F5344CB8AC3E}">
        <p14:creationId xmlns:p14="http://schemas.microsoft.com/office/powerpoint/2010/main" val="3817660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5E0B6-30C6-4175-85F7-5C457C8179EB}"/>
              </a:ext>
            </a:extLst>
          </p:cNvPr>
          <p:cNvSpPr>
            <a:spLocks noGrp="1"/>
          </p:cNvSpPr>
          <p:nvPr>
            <p:ph type="title"/>
          </p:nvPr>
        </p:nvSpPr>
        <p:spPr/>
        <p:txBody>
          <a:bodyPr/>
          <a:lstStyle/>
          <a:p>
            <a:r>
              <a:rPr lang="en-US" dirty="0" err="1"/>
              <a:t>Kết</a:t>
            </a:r>
            <a:r>
              <a:rPr lang="en-US" dirty="0"/>
              <a:t> </a:t>
            </a:r>
            <a:r>
              <a:rPr lang="en-US" dirty="0" err="1"/>
              <a:t>luận</a:t>
            </a:r>
            <a:endParaRPr lang="en-US" dirty="0"/>
          </a:p>
        </p:txBody>
      </p:sp>
      <p:sp>
        <p:nvSpPr>
          <p:cNvPr id="3" name="Text Placeholder 2">
            <a:extLst>
              <a:ext uri="{FF2B5EF4-FFF2-40B4-BE49-F238E27FC236}">
                <a16:creationId xmlns:a16="http://schemas.microsoft.com/office/drawing/2014/main" id="{1577B9F1-8752-4C26-8EB7-6743529A4D31}"/>
              </a:ext>
            </a:extLst>
          </p:cNvPr>
          <p:cNvSpPr>
            <a:spLocks noGrp="1"/>
          </p:cNvSpPr>
          <p:nvPr>
            <p:ph type="body" idx="1"/>
          </p:nvPr>
        </p:nvSpPr>
        <p:spPr>
          <a:xfrm>
            <a:off x="370417" y="1775807"/>
            <a:ext cx="11451167" cy="2215991"/>
          </a:xfrm>
        </p:spPr>
        <p:txBody>
          <a:bodyPr/>
          <a:lstStyle/>
          <a:p>
            <a:pPr marL="285750" indent="-285750">
              <a:buFont typeface="Wingdings" panose="05000000000000000000" pitchFamily="2" charset="2"/>
              <a:buChar char="ü"/>
            </a:pPr>
            <a:r>
              <a:rPr lang="vi-VN" sz="2400" kern="1200" dirty="0">
                <a:solidFill>
                  <a:schemeClr val="tx2"/>
                </a:solidFill>
              </a:rPr>
              <a:t>Kết quả từ bối cảnh lâm sàng thực tế hỗ trợ các kết quả từ các thử nghiệm lâm sàng đã tiến hành trước đó rằng nintedanib giúp ổn định bệnh khi điều trị ở bệnh nhân IPF và thường được dung nạp tốt. </a:t>
            </a:r>
          </a:p>
          <a:p>
            <a:pPr marL="285750" indent="-285750">
              <a:buFont typeface="Wingdings" panose="05000000000000000000" pitchFamily="2" charset="2"/>
              <a:buChar char="ü"/>
            </a:pPr>
            <a:r>
              <a:rPr lang="vi-VN" sz="2400" kern="1200" dirty="0">
                <a:solidFill>
                  <a:schemeClr val="tx2"/>
                </a:solidFill>
              </a:rPr>
              <a:t>Điều quan trọng là, các tác dụng phụ nghiêm trọng như chảy máu và các biến cố tim mạch có hại nghiêm trọng là thấp trong bối cảnh thực tế này trong một quần thể bệnh nhân đa dạng với nhiều bệnh đi kèm và các loại thuốc dùng đồng thời.</a:t>
            </a:r>
            <a:endParaRPr lang="en-US" sz="2400" kern="1200" dirty="0">
              <a:solidFill>
                <a:schemeClr val="tx2"/>
              </a:solidFill>
            </a:endParaRPr>
          </a:p>
        </p:txBody>
      </p:sp>
    </p:spTree>
    <p:extLst>
      <p:ext uri="{BB962C8B-B14F-4D97-AF65-F5344CB8AC3E}">
        <p14:creationId xmlns:p14="http://schemas.microsoft.com/office/powerpoint/2010/main" val="3853139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EDD4E-F3DA-4179-91B5-4F9C1A4EDAA1}"/>
              </a:ext>
            </a:extLst>
          </p:cNvPr>
          <p:cNvSpPr>
            <a:spLocks noGrp="1"/>
          </p:cNvSpPr>
          <p:nvPr>
            <p:ph type="title"/>
          </p:nvPr>
        </p:nvSpPr>
        <p:spPr/>
        <p:txBody>
          <a:bodyPr/>
          <a:lstStyle/>
          <a:p>
            <a:r>
              <a:rPr lang="en-US" dirty="0" err="1"/>
              <a:t>Tầm</a:t>
            </a:r>
            <a:r>
              <a:rPr lang="en-US" dirty="0"/>
              <a:t> </a:t>
            </a:r>
            <a:r>
              <a:rPr lang="en-US" dirty="0" err="1"/>
              <a:t>quan</a:t>
            </a:r>
            <a:r>
              <a:rPr lang="en-US" dirty="0"/>
              <a:t> </a:t>
            </a:r>
            <a:r>
              <a:rPr lang="en-US" dirty="0" err="1"/>
              <a:t>trọng</a:t>
            </a:r>
            <a:r>
              <a:rPr lang="en-US" dirty="0"/>
              <a:t> </a:t>
            </a:r>
            <a:r>
              <a:rPr lang="en-US" dirty="0" err="1"/>
              <a:t>của</a:t>
            </a:r>
            <a:r>
              <a:rPr lang="en-US" dirty="0"/>
              <a:t> </a:t>
            </a:r>
            <a:r>
              <a:rPr lang="en-US" dirty="0" err="1"/>
              <a:t>việc</a:t>
            </a:r>
            <a:r>
              <a:rPr lang="en-US" dirty="0"/>
              <a:t> </a:t>
            </a:r>
            <a:r>
              <a:rPr lang="en-US" dirty="0" err="1"/>
              <a:t>điều</a:t>
            </a:r>
            <a:r>
              <a:rPr lang="en-US" dirty="0"/>
              <a:t> </a:t>
            </a:r>
            <a:r>
              <a:rPr lang="en-US" dirty="0" err="1"/>
              <a:t>trị</a:t>
            </a:r>
            <a:r>
              <a:rPr lang="en-US" dirty="0"/>
              <a:t> </a:t>
            </a:r>
            <a:r>
              <a:rPr lang="en-US" dirty="0" err="1"/>
              <a:t>sớm</a:t>
            </a:r>
            <a:r>
              <a:rPr lang="en-US" dirty="0"/>
              <a:t> IPF</a:t>
            </a:r>
          </a:p>
        </p:txBody>
      </p:sp>
    </p:spTree>
    <p:extLst>
      <p:ext uri="{BB962C8B-B14F-4D97-AF65-F5344CB8AC3E}">
        <p14:creationId xmlns:p14="http://schemas.microsoft.com/office/powerpoint/2010/main" val="1614673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F827A-46CA-B848-9A05-607D788ED12B}"/>
              </a:ext>
            </a:extLst>
          </p:cNvPr>
          <p:cNvSpPr>
            <a:spLocks noGrp="1"/>
          </p:cNvSpPr>
          <p:nvPr>
            <p:ph type="title"/>
          </p:nvPr>
        </p:nvSpPr>
        <p:spPr/>
        <p:txBody>
          <a:bodyPr/>
          <a:lstStyle/>
          <a:p>
            <a:r>
              <a:rPr lang="en-US" dirty="0"/>
              <a:t>IPF </a:t>
            </a:r>
            <a:r>
              <a:rPr lang="en-US" dirty="0" err="1"/>
              <a:t>là</a:t>
            </a:r>
            <a:r>
              <a:rPr lang="en-US" dirty="0"/>
              <a:t> </a:t>
            </a:r>
            <a:r>
              <a:rPr lang="en-US" dirty="0" err="1"/>
              <a:t>bệnh</a:t>
            </a:r>
            <a:r>
              <a:rPr lang="en-US" dirty="0"/>
              <a:t> </a:t>
            </a:r>
            <a:r>
              <a:rPr lang="en-US" dirty="0" err="1"/>
              <a:t>lý</a:t>
            </a:r>
            <a:r>
              <a:rPr lang="en-US" dirty="0"/>
              <a:t> </a:t>
            </a:r>
            <a:r>
              <a:rPr lang="en-US" dirty="0" err="1"/>
              <a:t>tiến</a:t>
            </a:r>
            <a:r>
              <a:rPr lang="en-US" dirty="0"/>
              <a:t> </a:t>
            </a:r>
            <a:r>
              <a:rPr lang="en-US" dirty="0" err="1"/>
              <a:t>triển</a:t>
            </a:r>
            <a:r>
              <a:rPr lang="en-US" dirty="0"/>
              <a:t>, </a:t>
            </a:r>
            <a:r>
              <a:rPr lang="en-US" dirty="0" err="1"/>
              <a:t>không</a:t>
            </a:r>
            <a:r>
              <a:rPr lang="en-US" dirty="0"/>
              <a:t> </a:t>
            </a:r>
            <a:r>
              <a:rPr lang="en-US" dirty="0" err="1"/>
              <a:t>hồi</a:t>
            </a:r>
            <a:r>
              <a:rPr lang="en-US" dirty="0"/>
              <a:t> </a:t>
            </a:r>
            <a:r>
              <a:rPr lang="en-US" dirty="0" err="1"/>
              <a:t>phục</a:t>
            </a:r>
            <a:r>
              <a:rPr lang="en-US" dirty="0"/>
              <a:t> </a:t>
            </a:r>
            <a:r>
              <a:rPr lang="en-US" dirty="0" err="1"/>
              <a:t>và</a:t>
            </a:r>
            <a:r>
              <a:rPr lang="en-US" dirty="0"/>
              <a:t> </a:t>
            </a:r>
            <a:r>
              <a:rPr lang="en-US" dirty="0" err="1"/>
              <a:t>dẫn</a:t>
            </a:r>
            <a:r>
              <a:rPr lang="en-US" dirty="0"/>
              <a:t> </a:t>
            </a:r>
            <a:r>
              <a:rPr lang="en-US" dirty="0" err="1"/>
              <a:t>đến</a:t>
            </a:r>
            <a:r>
              <a:rPr lang="en-US" dirty="0"/>
              <a:t> </a:t>
            </a:r>
            <a:r>
              <a:rPr lang="en-US" dirty="0" err="1"/>
              <a:t>tử</a:t>
            </a:r>
            <a:r>
              <a:rPr lang="en-US" dirty="0"/>
              <a:t> </a:t>
            </a:r>
            <a:r>
              <a:rPr lang="en-US" dirty="0" err="1"/>
              <a:t>vong</a:t>
            </a:r>
            <a:endParaRPr lang="en-US" dirty="0"/>
          </a:p>
        </p:txBody>
      </p:sp>
      <p:sp>
        <p:nvSpPr>
          <p:cNvPr id="4" name="Slide Number Placeholder 3">
            <a:extLst>
              <a:ext uri="{FF2B5EF4-FFF2-40B4-BE49-F238E27FC236}">
                <a16:creationId xmlns:a16="http://schemas.microsoft.com/office/drawing/2014/main" id="{0DADCB65-B661-6C41-ADB5-490635ABC5B4}"/>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39</a:t>
            </a:fld>
            <a:endParaRPr lang="en-US" dirty="0">
              <a:solidFill>
                <a:srgbClr val="003366"/>
              </a:solidFill>
              <a:latin typeface="Arial" panose="020B0604020202020204"/>
            </a:endParaRPr>
          </a:p>
        </p:txBody>
      </p:sp>
      <p:sp>
        <p:nvSpPr>
          <p:cNvPr id="5" name="Text Placeholder 4">
            <a:extLst>
              <a:ext uri="{FF2B5EF4-FFF2-40B4-BE49-F238E27FC236}">
                <a16:creationId xmlns:a16="http://schemas.microsoft.com/office/drawing/2014/main" id="{9665ECEF-0EDB-2642-8454-BAD074724E5E}"/>
              </a:ext>
            </a:extLst>
          </p:cNvPr>
          <p:cNvSpPr>
            <a:spLocks noGrp="1"/>
          </p:cNvSpPr>
          <p:nvPr>
            <p:ph type="body" sz="quarter" idx="13"/>
          </p:nvPr>
        </p:nvSpPr>
        <p:spPr/>
        <p:txBody>
          <a:bodyPr>
            <a:normAutofit fontScale="70000" lnSpcReduction="20000"/>
          </a:bodyPr>
          <a:lstStyle/>
          <a:p>
            <a:r>
              <a:rPr lang="en-US" dirty="0"/>
              <a:t>FVC, forced vital capacity; IPF, idiopathic pulmonary fibrosis; QoL, quality of life</a:t>
            </a:r>
            <a:br>
              <a:rPr lang="en-US" dirty="0"/>
            </a:br>
            <a:r>
              <a:rPr lang="en-US" dirty="0"/>
              <a:t>1. Ley B </a:t>
            </a:r>
            <a:r>
              <a:rPr lang="en-US" i="1" dirty="0"/>
              <a:t>et al. Am J Respir Crit Care Med </a:t>
            </a:r>
            <a:r>
              <a:rPr lang="en-US" dirty="0"/>
              <a:t>2011;183:431–40; 2. Raghu G. </a:t>
            </a:r>
            <a:r>
              <a:rPr lang="en-US" i="1" dirty="0"/>
              <a:t>Eur Respir J</a:t>
            </a:r>
            <a:r>
              <a:rPr lang="en-US" dirty="0"/>
              <a:t> 2017;50:1701209; 3. Kreuter M </a:t>
            </a:r>
            <a:r>
              <a:rPr lang="en-US" i="1" dirty="0"/>
              <a:t>et al. Respir Res</a:t>
            </a:r>
            <a:r>
              <a:rPr lang="en-US" dirty="0"/>
              <a:t> 2017;18:139; </a:t>
            </a:r>
            <a:br>
              <a:rPr lang="en-US" dirty="0"/>
            </a:br>
            <a:r>
              <a:rPr lang="en-US" dirty="0"/>
              <a:t>4. Olson AL </a:t>
            </a:r>
            <a:r>
              <a:rPr lang="en-US" i="1" dirty="0"/>
              <a:t>et al</a:t>
            </a:r>
            <a:r>
              <a:rPr lang="en-US" dirty="0"/>
              <a:t>. </a:t>
            </a:r>
            <a:r>
              <a:rPr lang="en-US" i="1" dirty="0"/>
              <a:t>Patient Relat Outcome Meas </a:t>
            </a:r>
            <a:r>
              <a:rPr lang="en-US" dirty="0"/>
              <a:t>2016;7:29–35; 5. Raghu G </a:t>
            </a:r>
            <a:r>
              <a:rPr lang="en-US" i="1" dirty="0"/>
              <a:t>et al</a:t>
            </a:r>
            <a:r>
              <a:rPr lang="en-US" dirty="0"/>
              <a:t>. </a:t>
            </a:r>
            <a:r>
              <a:rPr lang="en-US" i="1" dirty="0"/>
              <a:t>Lancet Respir Med </a:t>
            </a:r>
            <a:r>
              <a:rPr lang="en-US" dirty="0"/>
              <a:t>2014;2:566–72; 6. Strongman H </a:t>
            </a:r>
            <a:r>
              <a:rPr lang="en-US" i="1" dirty="0"/>
              <a:t>et al. Adv Ther </a:t>
            </a:r>
            <a:r>
              <a:rPr lang="en-US" dirty="0"/>
              <a:t>2018;35:724–36; 7. Daniels CE </a:t>
            </a:r>
            <a:r>
              <a:rPr lang="en-US" i="1" dirty="0"/>
              <a:t>et al. Eur Respir J</a:t>
            </a:r>
            <a:r>
              <a:rPr lang="en-US" dirty="0"/>
              <a:t> 2008;32:170–4; 8. Natsuizaka M </a:t>
            </a:r>
            <a:r>
              <a:rPr lang="en-US" i="1" dirty="0"/>
              <a:t>et al. Am J Respir Crit Care Med</a:t>
            </a:r>
            <a:r>
              <a:rPr lang="en-US" dirty="0"/>
              <a:t> 2014;190:773–9</a:t>
            </a:r>
          </a:p>
        </p:txBody>
      </p:sp>
      <p:sp>
        <p:nvSpPr>
          <p:cNvPr id="12" name="TextBox 11">
            <a:extLst>
              <a:ext uri="{FF2B5EF4-FFF2-40B4-BE49-F238E27FC236}">
                <a16:creationId xmlns:a16="http://schemas.microsoft.com/office/drawing/2014/main" id="{B53C352D-B144-B640-9967-14F31FABE0A2}"/>
              </a:ext>
            </a:extLst>
          </p:cNvPr>
          <p:cNvSpPr txBox="1"/>
          <p:nvPr/>
        </p:nvSpPr>
        <p:spPr>
          <a:xfrm>
            <a:off x="612650" y="4942550"/>
            <a:ext cx="6333996" cy="584775"/>
          </a:xfrm>
          <a:prstGeom prst="rect">
            <a:avLst/>
          </a:prstGeom>
          <a:noFill/>
        </p:spPr>
        <p:txBody>
          <a:bodyPr wrap="square" rtlCol="0">
            <a:spAutoFit/>
          </a:bodyPr>
          <a:lstStyle/>
          <a:p>
            <a:pPr algn="ctr" defTabSz="609585"/>
            <a:r>
              <a:rPr lang="en-US" sz="1600" dirty="0">
                <a:solidFill>
                  <a:srgbClr val="003366"/>
                </a:solidFill>
                <a:latin typeface="Arial" panose="020B0604020202020204"/>
              </a:rPr>
              <a:t>IPF </a:t>
            </a:r>
            <a:r>
              <a:rPr lang="en-US" sz="1600" dirty="0" err="1">
                <a:solidFill>
                  <a:srgbClr val="003366"/>
                </a:solidFill>
                <a:latin typeface="Arial" panose="020B0604020202020204"/>
              </a:rPr>
              <a:t>là</a:t>
            </a:r>
            <a:r>
              <a:rPr lang="en-US" sz="1600" dirty="0">
                <a:solidFill>
                  <a:srgbClr val="003366"/>
                </a:solidFill>
                <a:latin typeface="Arial" panose="020B0604020202020204"/>
              </a:rPr>
              <a:t> </a:t>
            </a:r>
            <a:r>
              <a:rPr lang="en-US" sz="1600" dirty="0" err="1">
                <a:solidFill>
                  <a:srgbClr val="003366"/>
                </a:solidFill>
                <a:latin typeface="Arial" panose="020B0604020202020204"/>
              </a:rPr>
              <a:t>một</a:t>
            </a:r>
            <a:r>
              <a:rPr lang="en-US" sz="1600" dirty="0">
                <a:solidFill>
                  <a:srgbClr val="003366"/>
                </a:solidFill>
                <a:latin typeface="Arial" panose="020B0604020202020204"/>
              </a:rPr>
              <a:t> </a:t>
            </a:r>
            <a:r>
              <a:rPr lang="en-US" sz="1600" b="1" dirty="0" err="1">
                <a:solidFill>
                  <a:srgbClr val="003366"/>
                </a:solidFill>
                <a:latin typeface="Arial" panose="020B0604020202020204"/>
              </a:rPr>
              <a:t>bệnh</a:t>
            </a:r>
            <a:r>
              <a:rPr lang="en-US" sz="1600" b="1" dirty="0">
                <a:solidFill>
                  <a:srgbClr val="003366"/>
                </a:solidFill>
                <a:latin typeface="Arial" panose="020B0604020202020204"/>
              </a:rPr>
              <a:t> </a:t>
            </a:r>
            <a:r>
              <a:rPr lang="en-US" sz="1600" b="1" dirty="0" err="1">
                <a:solidFill>
                  <a:srgbClr val="003366"/>
                </a:solidFill>
                <a:latin typeface="Arial" panose="020B0604020202020204"/>
              </a:rPr>
              <a:t>tiến</a:t>
            </a:r>
            <a:r>
              <a:rPr lang="en-US" sz="1600" b="1" dirty="0">
                <a:solidFill>
                  <a:srgbClr val="003366"/>
                </a:solidFill>
                <a:latin typeface="Arial" panose="020B0604020202020204"/>
              </a:rPr>
              <a:t> </a:t>
            </a:r>
            <a:r>
              <a:rPr lang="en-US" sz="1600" b="1" dirty="0" err="1">
                <a:solidFill>
                  <a:srgbClr val="003366"/>
                </a:solidFill>
                <a:latin typeface="Arial" panose="020B0604020202020204"/>
              </a:rPr>
              <a:t>triển</a:t>
            </a:r>
            <a:r>
              <a:rPr lang="en-US" sz="1600" b="1" dirty="0">
                <a:solidFill>
                  <a:srgbClr val="003366"/>
                </a:solidFill>
                <a:latin typeface="Arial" panose="020B0604020202020204"/>
              </a:rPr>
              <a:t> </a:t>
            </a:r>
            <a:r>
              <a:rPr lang="en-US" sz="1600" dirty="0" err="1">
                <a:solidFill>
                  <a:srgbClr val="003366"/>
                </a:solidFill>
                <a:latin typeface="Arial" panose="020B0604020202020204"/>
              </a:rPr>
              <a:t>có</a:t>
            </a:r>
            <a:r>
              <a:rPr lang="en-US" sz="1600" dirty="0">
                <a:solidFill>
                  <a:srgbClr val="003366"/>
                </a:solidFill>
                <a:latin typeface="Arial" panose="020B0604020202020204"/>
              </a:rPr>
              <a:t> </a:t>
            </a:r>
            <a:r>
              <a:rPr lang="en-US" sz="1600" dirty="0" err="1">
                <a:solidFill>
                  <a:srgbClr val="003366"/>
                </a:solidFill>
                <a:latin typeface="Arial" panose="020B0604020202020204"/>
              </a:rPr>
              <a:t>thể</a:t>
            </a:r>
            <a:r>
              <a:rPr lang="en-US" sz="1600" dirty="0">
                <a:solidFill>
                  <a:srgbClr val="003366"/>
                </a:solidFill>
                <a:latin typeface="Arial" panose="020B0604020202020204"/>
              </a:rPr>
              <a:t> </a:t>
            </a:r>
            <a:r>
              <a:rPr lang="en-US" sz="1600" dirty="0" err="1">
                <a:solidFill>
                  <a:srgbClr val="003366"/>
                </a:solidFill>
                <a:latin typeface="Arial" panose="020B0604020202020204"/>
              </a:rPr>
              <a:t>có</a:t>
            </a:r>
            <a:r>
              <a:rPr lang="en-US" sz="1600" dirty="0">
                <a:solidFill>
                  <a:srgbClr val="003366"/>
                </a:solidFill>
                <a:latin typeface="Arial" panose="020B0604020202020204"/>
              </a:rPr>
              <a:t> </a:t>
            </a:r>
            <a:r>
              <a:rPr lang="en-US" sz="1600" b="1" dirty="0" err="1">
                <a:solidFill>
                  <a:srgbClr val="003366"/>
                </a:solidFill>
                <a:latin typeface="Arial" panose="020B0604020202020204"/>
              </a:rPr>
              <a:t>nhiều</a:t>
            </a:r>
            <a:r>
              <a:rPr lang="en-US" sz="1600" b="1" dirty="0">
                <a:solidFill>
                  <a:srgbClr val="003366"/>
                </a:solidFill>
                <a:latin typeface="Arial" panose="020B0604020202020204"/>
              </a:rPr>
              <a:t> </a:t>
            </a:r>
            <a:r>
              <a:rPr lang="en-US" sz="1600" b="1" dirty="0" err="1">
                <a:solidFill>
                  <a:srgbClr val="003366"/>
                </a:solidFill>
                <a:latin typeface="Arial" panose="020B0604020202020204"/>
              </a:rPr>
              <a:t>dạng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lâm</a:t>
            </a:r>
            <a:r>
              <a:rPr lang="en-US" sz="1600" b="1" dirty="0">
                <a:solidFill>
                  <a:srgbClr val="003366"/>
                </a:solidFill>
                <a:latin typeface="Arial" panose="020B0604020202020204"/>
              </a:rPr>
              <a:t> </a:t>
            </a:r>
            <a:r>
              <a:rPr lang="en-US" sz="1600" b="1" dirty="0" err="1">
                <a:solidFill>
                  <a:srgbClr val="003366"/>
                </a:solidFill>
                <a:latin typeface="Arial" panose="020B0604020202020204"/>
              </a:rPr>
              <a:t>sàng</a:t>
            </a:r>
            <a:r>
              <a:rPr lang="en-US" sz="1600" dirty="0">
                <a:solidFill>
                  <a:srgbClr val="003366"/>
                </a:solidFill>
                <a:latin typeface="Arial" panose="020B0604020202020204"/>
              </a:rPr>
              <a:t>, bao </a:t>
            </a:r>
            <a:r>
              <a:rPr lang="en-US" sz="1600" dirty="0" err="1">
                <a:solidFill>
                  <a:srgbClr val="003366"/>
                </a:solidFill>
                <a:latin typeface="Arial" panose="020B0604020202020204"/>
              </a:rPr>
              <a:t>gồm</a:t>
            </a:r>
            <a:r>
              <a:rPr lang="en-US" sz="1600" dirty="0">
                <a:solidFill>
                  <a:srgbClr val="003366"/>
                </a:solidFill>
                <a:latin typeface="Arial" panose="020B0604020202020204"/>
              </a:rPr>
              <a:t> </a:t>
            </a:r>
            <a:r>
              <a:rPr lang="en-US" sz="1600" dirty="0" err="1">
                <a:solidFill>
                  <a:srgbClr val="003366"/>
                </a:solidFill>
                <a:latin typeface="Arial" panose="020B0604020202020204"/>
              </a:rPr>
              <a:t>suy</a:t>
            </a:r>
            <a:r>
              <a:rPr lang="en-US" sz="1600" dirty="0">
                <a:solidFill>
                  <a:srgbClr val="003366"/>
                </a:solidFill>
                <a:latin typeface="Arial" panose="020B0604020202020204"/>
              </a:rPr>
              <a:t> </a:t>
            </a:r>
            <a:r>
              <a:rPr lang="en-US" sz="1600" dirty="0" err="1">
                <a:solidFill>
                  <a:srgbClr val="003366"/>
                </a:solidFill>
                <a:latin typeface="Arial" panose="020B0604020202020204"/>
              </a:rPr>
              <a:t>giảm</a:t>
            </a:r>
            <a:r>
              <a:rPr lang="en-US" sz="1600" dirty="0">
                <a:solidFill>
                  <a:srgbClr val="003366"/>
                </a:solidFill>
                <a:latin typeface="Arial" panose="020B0604020202020204"/>
              </a:rPr>
              <a:t> </a:t>
            </a:r>
            <a:r>
              <a:rPr lang="en-US" sz="1600" dirty="0" err="1">
                <a:solidFill>
                  <a:srgbClr val="003366"/>
                </a:solidFill>
                <a:latin typeface="Arial" panose="020B0604020202020204"/>
              </a:rPr>
              <a:t>nhanh</a:t>
            </a:r>
            <a:r>
              <a:rPr lang="en-US" sz="1600" dirty="0">
                <a:solidFill>
                  <a:srgbClr val="003366"/>
                </a:solidFill>
                <a:latin typeface="Arial" panose="020B0604020202020204"/>
              </a:rPr>
              <a:t> </a:t>
            </a:r>
            <a:r>
              <a:rPr lang="en-US" sz="1600" dirty="0" err="1">
                <a:solidFill>
                  <a:srgbClr val="003366"/>
                </a:solidFill>
                <a:latin typeface="Arial" panose="020B0604020202020204"/>
              </a:rPr>
              <a:t>chóng</a:t>
            </a:r>
            <a:r>
              <a:rPr lang="en-US" sz="1600" dirty="0">
                <a:solidFill>
                  <a:srgbClr val="003366"/>
                </a:solidFill>
                <a:latin typeface="Arial" panose="020B0604020202020204"/>
              </a:rPr>
              <a:t> </a:t>
            </a:r>
            <a:r>
              <a:rPr lang="en-US" sz="1600" dirty="0" err="1">
                <a:solidFill>
                  <a:srgbClr val="003366"/>
                </a:solidFill>
                <a:latin typeface="Arial" panose="020B0604020202020204"/>
              </a:rPr>
              <a:t>và</a:t>
            </a:r>
            <a:r>
              <a:rPr lang="en-US" sz="1600" dirty="0">
                <a:solidFill>
                  <a:srgbClr val="003366"/>
                </a:solidFill>
                <a:latin typeface="Arial" panose="020B0604020202020204"/>
              </a:rPr>
              <a:t> </a:t>
            </a:r>
            <a:r>
              <a:rPr lang="en-US" sz="1600" dirty="0" err="1">
                <a:solidFill>
                  <a:srgbClr val="003366"/>
                </a:solidFill>
                <a:latin typeface="Arial" panose="020B0604020202020204"/>
              </a:rPr>
              <a:t>tiến</a:t>
            </a:r>
            <a:r>
              <a:rPr lang="en-US" sz="1600" dirty="0">
                <a:solidFill>
                  <a:srgbClr val="003366"/>
                </a:solidFill>
                <a:latin typeface="Arial" panose="020B0604020202020204"/>
              </a:rPr>
              <a:t> </a:t>
            </a:r>
            <a:r>
              <a:rPr lang="en-US" sz="1600" dirty="0" err="1">
                <a:solidFill>
                  <a:srgbClr val="003366"/>
                </a:solidFill>
                <a:latin typeface="Arial" panose="020B0604020202020204"/>
              </a:rPr>
              <a:t>triển</a:t>
            </a:r>
            <a:r>
              <a:rPr lang="en-US" sz="1600" dirty="0">
                <a:solidFill>
                  <a:srgbClr val="003366"/>
                </a:solidFill>
                <a:latin typeface="Arial" panose="020B0604020202020204"/>
              </a:rPr>
              <a:t> </a:t>
            </a:r>
            <a:r>
              <a:rPr lang="en-US" sz="1600" dirty="0" err="1">
                <a:solidFill>
                  <a:srgbClr val="003366"/>
                </a:solidFill>
                <a:latin typeface="Arial" panose="020B0604020202020204"/>
              </a:rPr>
              <a:t>dẫn</a:t>
            </a:r>
            <a:r>
              <a:rPr lang="en-US" sz="1600" dirty="0">
                <a:solidFill>
                  <a:srgbClr val="003366"/>
                </a:solidFill>
                <a:latin typeface="Arial" panose="020B0604020202020204"/>
              </a:rPr>
              <a:t> </a:t>
            </a:r>
            <a:r>
              <a:rPr lang="en-US" sz="1600" dirty="0" err="1">
                <a:solidFill>
                  <a:srgbClr val="003366"/>
                </a:solidFill>
                <a:latin typeface="Arial" panose="020B0604020202020204"/>
              </a:rPr>
              <a:t>đến</a:t>
            </a:r>
            <a:r>
              <a:rPr lang="en-US" sz="1600" dirty="0">
                <a:solidFill>
                  <a:srgbClr val="003366"/>
                </a:solidFill>
                <a:latin typeface="Arial" panose="020B0604020202020204"/>
              </a:rPr>
              <a:t> </a:t>
            </a:r>
            <a:r>
              <a:rPr lang="en-US" sz="1600" dirty="0" err="1">
                <a:solidFill>
                  <a:srgbClr val="003366"/>
                </a:solidFill>
                <a:latin typeface="Arial" panose="020B0604020202020204"/>
              </a:rPr>
              <a:t>tử</a:t>
            </a:r>
            <a:r>
              <a:rPr lang="en-US" sz="1600" dirty="0">
                <a:solidFill>
                  <a:srgbClr val="003366"/>
                </a:solidFill>
                <a:latin typeface="Arial" panose="020B0604020202020204"/>
              </a:rPr>
              <a:t> vong</a:t>
            </a:r>
            <a:r>
              <a:rPr lang="en-US" sz="1600" baseline="30000" dirty="0">
                <a:solidFill>
                  <a:srgbClr val="003366"/>
                </a:solidFill>
                <a:latin typeface="Arial" panose="020B0604020202020204"/>
              </a:rPr>
              <a:t>1</a:t>
            </a:r>
          </a:p>
        </p:txBody>
      </p:sp>
      <p:sp>
        <p:nvSpPr>
          <p:cNvPr id="11" name="TextBox 10">
            <a:extLst>
              <a:ext uri="{FF2B5EF4-FFF2-40B4-BE49-F238E27FC236}">
                <a16:creationId xmlns:a16="http://schemas.microsoft.com/office/drawing/2014/main" id="{7FF4DE0D-204C-9549-B17E-0D86F4F793DB}"/>
              </a:ext>
            </a:extLst>
          </p:cNvPr>
          <p:cNvSpPr txBox="1"/>
          <p:nvPr/>
        </p:nvSpPr>
        <p:spPr>
          <a:xfrm>
            <a:off x="7185370" y="2705693"/>
            <a:ext cx="3407197" cy="543867"/>
          </a:xfrm>
          <a:prstGeom prst="rect">
            <a:avLst/>
          </a:prstGeom>
          <a:noFill/>
        </p:spPr>
        <p:txBody>
          <a:bodyPr wrap="square" rtlCol="0">
            <a:spAutoFit/>
          </a:bodyPr>
          <a:lstStyle/>
          <a:p>
            <a:pPr algn="r" defTabSz="609585"/>
            <a:r>
              <a:rPr lang="en-US" sz="1467" dirty="0" err="1">
                <a:solidFill>
                  <a:srgbClr val="003366"/>
                </a:solidFill>
                <a:latin typeface="Arial" panose="020B0604020202020204"/>
              </a:rPr>
              <a:t>Sự</a:t>
            </a:r>
            <a:r>
              <a:rPr lang="en-US" sz="1467" dirty="0">
                <a:solidFill>
                  <a:srgbClr val="003366"/>
                </a:solidFill>
                <a:latin typeface="Arial" panose="020B0604020202020204"/>
              </a:rPr>
              <a:t> </a:t>
            </a:r>
            <a:r>
              <a:rPr lang="en-US" sz="1467" dirty="0" err="1">
                <a:solidFill>
                  <a:srgbClr val="003366"/>
                </a:solidFill>
                <a:latin typeface="Arial" panose="020B0604020202020204"/>
              </a:rPr>
              <a:t>sụt</a:t>
            </a:r>
            <a:r>
              <a:rPr lang="en-US" sz="1467" dirty="0">
                <a:solidFill>
                  <a:srgbClr val="003366"/>
                </a:solidFill>
                <a:latin typeface="Arial" panose="020B0604020202020204"/>
              </a:rPr>
              <a:t> </a:t>
            </a:r>
            <a:r>
              <a:rPr lang="en-US" sz="1467" dirty="0" err="1">
                <a:solidFill>
                  <a:srgbClr val="003366"/>
                </a:solidFill>
                <a:latin typeface="Arial" panose="020B0604020202020204"/>
              </a:rPr>
              <a:t>giảm</a:t>
            </a:r>
            <a:r>
              <a:rPr lang="en-US" sz="1467" dirty="0">
                <a:solidFill>
                  <a:srgbClr val="003366"/>
                </a:solidFill>
                <a:latin typeface="Arial" panose="020B0604020202020204"/>
              </a:rPr>
              <a:t> </a:t>
            </a:r>
            <a:r>
              <a:rPr lang="en-US" sz="1467" dirty="0" err="1">
                <a:solidFill>
                  <a:srgbClr val="003366"/>
                </a:solidFill>
                <a:latin typeface="Arial" panose="020B0604020202020204"/>
              </a:rPr>
              <a:t>chức</a:t>
            </a:r>
            <a:r>
              <a:rPr lang="en-US" sz="1467" dirty="0">
                <a:solidFill>
                  <a:srgbClr val="003366"/>
                </a:solidFill>
                <a:latin typeface="Arial" panose="020B0604020202020204"/>
              </a:rPr>
              <a:t> </a:t>
            </a:r>
            <a:r>
              <a:rPr lang="en-US" sz="1467" dirty="0" err="1">
                <a:solidFill>
                  <a:srgbClr val="003366"/>
                </a:solidFill>
                <a:latin typeface="Arial" panose="020B0604020202020204"/>
              </a:rPr>
              <a:t>năng</a:t>
            </a:r>
            <a:r>
              <a:rPr lang="en-US" sz="1467" dirty="0">
                <a:solidFill>
                  <a:srgbClr val="003366"/>
                </a:solidFill>
                <a:latin typeface="Arial" panose="020B0604020202020204"/>
              </a:rPr>
              <a:t> </a:t>
            </a:r>
            <a:r>
              <a:rPr lang="en-US" sz="1467" dirty="0" err="1">
                <a:solidFill>
                  <a:srgbClr val="003366"/>
                </a:solidFill>
                <a:latin typeface="Arial" panose="020B0604020202020204"/>
              </a:rPr>
              <a:t>phổi</a:t>
            </a:r>
            <a:endParaRPr lang="en-US" sz="1467" dirty="0">
              <a:solidFill>
                <a:srgbClr val="003366"/>
              </a:solidFill>
              <a:latin typeface="Arial" panose="020B0604020202020204"/>
            </a:endParaRPr>
          </a:p>
          <a:p>
            <a:pPr algn="r" defTabSz="609585"/>
            <a:r>
              <a:rPr lang="en-US" sz="1467" dirty="0" err="1">
                <a:solidFill>
                  <a:srgbClr val="003366"/>
                </a:solidFill>
                <a:latin typeface="Arial" panose="020B0604020202020204"/>
              </a:rPr>
              <a:t>ở</a:t>
            </a:r>
            <a:r>
              <a:rPr lang="en-US" sz="1467" dirty="0">
                <a:solidFill>
                  <a:srgbClr val="003366"/>
                </a:solidFill>
                <a:latin typeface="Arial" panose="020B0604020202020204"/>
              </a:rPr>
              <a:t> BN IPF </a:t>
            </a:r>
            <a:r>
              <a:rPr lang="en-US" sz="1467" dirty="0" err="1">
                <a:solidFill>
                  <a:srgbClr val="003366"/>
                </a:solidFill>
                <a:latin typeface="Arial" panose="020B0604020202020204"/>
              </a:rPr>
              <a:t>là</a:t>
            </a:r>
            <a:r>
              <a:rPr lang="en-US" sz="1467" dirty="0">
                <a:solidFill>
                  <a:srgbClr val="003366"/>
                </a:solidFill>
                <a:latin typeface="Arial" panose="020B0604020202020204"/>
              </a:rPr>
              <a:t> </a:t>
            </a:r>
            <a:r>
              <a:rPr lang="en-US" sz="1467" b="1" dirty="0" err="1">
                <a:solidFill>
                  <a:srgbClr val="003366"/>
                </a:solidFill>
                <a:latin typeface="Arial" panose="020B0604020202020204"/>
              </a:rPr>
              <a:t>không</a:t>
            </a:r>
            <a:r>
              <a:rPr lang="en-US" sz="1467" b="1" dirty="0">
                <a:solidFill>
                  <a:srgbClr val="003366"/>
                </a:solidFill>
                <a:latin typeface="Arial" panose="020B0604020202020204"/>
              </a:rPr>
              <a:t> </a:t>
            </a:r>
            <a:r>
              <a:rPr lang="en-US" sz="1467" b="1" dirty="0" err="1">
                <a:solidFill>
                  <a:srgbClr val="003366"/>
                </a:solidFill>
                <a:latin typeface="Arial" panose="020B0604020202020204"/>
              </a:rPr>
              <a:t>thể</a:t>
            </a:r>
            <a:r>
              <a:rPr lang="en-US" sz="1467" b="1" dirty="0">
                <a:solidFill>
                  <a:srgbClr val="003366"/>
                </a:solidFill>
                <a:latin typeface="Arial" panose="020B0604020202020204"/>
              </a:rPr>
              <a:t> </a:t>
            </a:r>
            <a:r>
              <a:rPr lang="en-US" sz="1467" b="1" dirty="0" err="1">
                <a:solidFill>
                  <a:srgbClr val="003366"/>
                </a:solidFill>
                <a:latin typeface="Arial" panose="020B0604020202020204"/>
              </a:rPr>
              <a:t>hồi</a:t>
            </a:r>
            <a:r>
              <a:rPr lang="en-US" sz="1467" b="1" dirty="0">
                <a:solidFill>
                  <a:srgbClr val="003366"/>
                </a:solidFill>
                <a:latin typeface="Arial" panose="020B0604020202020204"/>
              </a:rPr>
              <a:t> </a:t>
            </a:r>
            <a:r>
              <a:rPr lang="en-US" sz="1467" b="1" dirty="0" err="1">
                <a:solidFill>
                  <a:srgbClr val="003366"/>
                </a:solidFill>
                <a:latin typeface="Arial" panose="020B0604020202020204"/>
              </a:rPr>
              <a:t>phục</a:t>
            </a:r>
            <a:endParaRPr lang="en-US" sz="1467" b="1" dirty="0">
              <a:solidFill>
                <a:srgbClr val="003366"/>
              </a:solidFill>
              <a:latin typeface="Arial" panose="020B0604020202020204"/>
            </a:endParaRPr>
          </a:p>
        </p:txBody>
      </p:sp>
      <p:grpSp>
        <p:nvGrpSpPr>
          <p:cNvPr id="31" name="Group 30">
            <a:extLst>
              <a:ext uri="{FF2B5EF4-FFF2-40B4-BE49-F238E27FC236}">
                <a16:creationId xmlns:a16="http://schemas.microsoft.com/office/drawing/2014/main" id="{A353D3B5-D278-5D4C-9D94-A7391481C17F}"/>
              </a:ext>
            </a:extLst>
          </p:cNvPr>
          <p:cNvGrpSpPr/>
          <p:nvPr/>
        </p:nvGrpSpPr>
        <p:grpSpPr>
          <a:xfrm>
            <a:off x="10683109" y="2623647"/>
            <a:ext cx="719792" cy="719792"/>
            <a:chOff x="7671251" y="2322094"/>
            <a:chExt cx="1137969" cy="1137969"/>
          </a:xfrm>
          <a:effectLst>
            <a:outerShdw blurRad="63500" algn="ctr" rotWithShape="0">
              <a:srgbClr val="000000">
                <a:alpha val="20000"/>
              </a:srgbClr>
            </a:outerShdw>
          </a:effectLst>
        </p:grpSpPr>
        <p:pic>
          <p:nvPicPr>
            <p:cNvPr id="27" name="Graphic 26" descr="Line arrow Horizontal U turn">
              <a:extLst>
                <a:ext uri="{FF2B5EF4-FFF2-40B4-BE49-F238E27FC236}">
                  <a16:creationId xmlns:a16="http://schemas.microsoft.com/office/drawing/2014/main" id="{885957B4-F037-BC4F-B862-B7BBA5C4F5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7800739" y="2496063"/>
              <a:ext cx="914400" cy="914400"/>
            </a:xfrm>
            <a:prstGeom prst="rect">
              <a:avLst/>
            </a:prstGeom>
            <a:effectLst/>
          </p:spPr>
        </p:pic>
        <p:sp>
          <p:nvSpPr>
            <p:cNvPr id="30" name="&quot;No&quot; Symbol 29">
              <a:extLst>
                <a:ext uri="{FF2B5EF4-FFF2-40B4-BE49-F238E27FC236}">
                  <a16:creationId xmlns:a16="http://schemas.microsoft.com/office/drawing/2014/main" id="{05C4716F-AF42-424A-8711-71D01B97ED9A}"/>
                </a:ext>
              </a:extLst>
            </p:cNvPr>
            <p:cNvSpPr/>
            <p:nvPr/>
          </p:nvSpPr>
          <p:spPr>
            <a:xfrm>
              <a:off x="7671251" y="2322094"/>
              <a:ext cx="1137969" cy="1137969"/>
            </a:xfrm>
            <a:prstGeom prst="noSmoking">
              <a:avLst>
                <a:gd name="adj" fmla="val 9256"/>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grpSp>
      <p:sp>
        <p:nvSpPr>
          <p:cNvPr id="21" name="TextBox 20">
            <a:extLst>
              <a:ext uri="{FF2B5EF4-FFF2-40B4-BE49-F238E27FC236}">
                <a16:creationId xmlns:a16="http://schemas.microsoft.com/office/drawing/2014/main" id="{D6C0F66E-0203-374D-A982-973C63704052}"/>
              </a:ext>
            </a:extLst>
          </p:cNvPr>
          <p:cNvSpPr txBox="1"/>
          <p:nvPr/>
        </p:nvSpPr>
        <p:spPr>
          <a:xfrm>
            <a:off x="7889491" y="1759587"/>
            <a:ext cx="3967647" cy="769634"/>
          </a:xfrm>
          <a:prstGeom prst="rect">
            <a:avLst/>
          </a:prstGeom>
          <a:noFill/>
        </p:spPr>
        <p:txBody>
          <a:bodyPr wrap="square" rtlCol="0">
            <a:spAutoFit/>
          </a:bodyPr>
          <a:lstStyle/>
          <a:p>
            <a:pPr defTabSz="609585"/>
            <a:r>
              <a:rPr lang="en-US" sz="1467" b="1" dirty="0" err="1">
                <a:solidFill>
                  <a:srgbClr val="003366"/>
                </a:solidFill>
                <a:latin typeface="Arial" panose="020B0604020202020204"/>
              </a:rPr>
              <a:t>Độ</a:t>
            </a:r>
            <a:r>
              <a:rPr lang="en-US" sz="1467" b="1" dirty="0">
                <a:solidFill>
                  <a:srgbClr val="003366"/>
                </a:solidFill>
                <a:latin typeface="Arial" panose="020B0604020202020204"/>
              </a:rPr>
              <a:t> </a:t>
            </a:r>
            <a:r>
              <a:rPr lang="en-US" sz="1467" b="1" dirty="0" err="1">
                <a:solidFill>
                  <a:srgbClr val="003366"/>
                </a:solidFill>
                <a:latin typeface="Arial" panose="020B0604020202020204"/>
              </a:rPr>
              <a:t>sụt</a:t>
            </a:r>
            <a:r>
              <a:rPr lang="en-US" sz="1467" b="1" dirty="0">
                <a:solidFill>
                  <a:srgbClr val="003366"/>
                </a:solidFill>
                <a:latin typeface="Arial" panose="020B0604020202020204"/>
              </a:rPr>
              <a:t> </a:t>
            </a:r>
            <a:r>
              <a:rPr lang="en-US" sz="1467" b="1" dirty="0" err="1">
                <a:solidFill>
                  <a:srgbClr val="003366"/>
                </a:solidFill>
                <a:latin typeface="Arial" panose="020B0604020202020204"/>
              </a:rPr>
              <a:t>giảm</a:t>
            </a:r>
            <a:r>
              <a:rPr lang="en-US" sz="1467" b="1" dirty="0">
                <a:solidFill>
                  <a:srgbClr val="003366"/>
                </a:solidFill>
                <a:latin typeface="Arial" panose="020B0604020202020204"/>
              </a:rPr>
              <a:t> FVC </a:t>
            </a:r>
            <a:r>
              <a:rPr lang="en-US" sz="1467" b="1" dirty="0" err="1">
                <a:solidFill>
                  <a:srgbClr val="003366"/>
                </a:solidFill>
                <a:latin typeface="Arial" panose="020B0604020202020204"/>
              </a:rPr>
              <a:t>trung</a:t>
            </a:r>
            <a:r>
              <a:rPr lang="en-US" sz="1467" b="1" dirty="0">
                <a:solidFill>
                  <a:srgbClr val="003366"/>
                </a:solidFill>
                <a:latin typeface="Arial" panose="020B0604020202020204"/>
              </a:rPr>
              <a:t> </a:t>
            </a:r>
            <a:r>
              <a:rPr lang="en-US" sz="1467" b="1" dirty="0" err="1">
                <a:solidFill>
                  <a:srgbClr val="003366"/>
                </a:solidFill>
                <a:latin typeface="Arial" panose="020B0604020202020204"/>
              </a:rPr>
              <a:t>bình</a:t>
            </a:r>
            <a:r>
              <a:rPr lang="en-US" sz="1467" b="1" dirty="0">
                <a:solidFill>
                  <a:srgbClr val="003366"/>
                </a:solidFill>
                <a:latin typeface="Arial" panose="020B0604020202020204"/>
              </a:rPr>
              <a:t> </a:t>
            </a:r>
            <a:r>
              <a:rPr lang="en-US" sz="1467" dirty="0" err="1">
                <a:solidFill>
                  <a:srgbClr val="003366"/>
                </a:solidFill>
                <a:latin typeface="Arial" panose="020B0604020202020204"/>
              </a:rPr>
              <a:t>ở</a:t>
            </a:r>
            <a:r>
              <a:rPr lang="en-US" sz="1467" dirty="0">
                <a:solidFill>
                  <a:srgbClr val="003366"/>
                </a:solidFill>
                <a:latin typeface="Arial" panose="020B0604020202020204"/>
              </a:rPr>
              <a:t> BN IPF </a:t>
            </a:r>
            <a:r>
              <a:rPr lang="en-US" sz="1467" dirty="0" err="1">
                <a:solidFill>
                  <a:srgbClr val="003366"/>
                </a:solidFill>
                <a:latin typeface="Arial" panose="020B0604020202020204"/>
              </a:rPr>
              <a:t>không</a:t>
            </a:r>
            <a:r>
              <a:rPr lang="en-US" sz="1467" dirty="0">
                <a:solidFill>
                  <a:srgbClr val="003366"/>
                </a:solidFill>
                <a:latin typeface="Arial" panose="020B0604020202020204"/>
              </a:rPr>
              <a:t> </a:t>
            </a:r>
            <a:r>
              <a:rPr lang="en-US" sz="1467" dirty="0" err="1">
                <a:solidFill>
                  <a:srgbClr val="003366"/>
                </a:solidFill>
                <a:latin typeface="Arial" panose="020B0604020202020204"/>
              </a:rPr>
              <a:t>được</a:t>
            </a:r>
            <a:r>
              <a:rPr lang="en-US" sz="1467" dirty="0">
                <a:solidFill>
                  <a:srgbClr val="003366"/>
                </a:solidFill>
                <a:latin typeface="Arial" panose="020B0604020202020204"/>
              </a:rPr>
              <a:t> </a:t>
            </a:r>
            <a:r>
              <a:rPr lang="en-US" sz="1467" dirty="0" err="1">
                <a:solidFill>
                  <a:srgbClr val="003366"/>
                </a:solidFill>
                <a:latin typeface="Arial" panose="020B0604020202020204"/>
              </a:rPr>
              <a:t>điều</a:t>
            </a:r>
            <a:r>
              <a:rPr lang="en-US" sz="1467" dirty="0">
                <a:solidFill>
                  <a:srgbClr val="003366"/>
                </a:solidFill>
                <a:latin typeface="Arial" panose="020B0604020202020204"/>
              </a:rPr>
              <a:t> </a:t>
            </a:r>
            <a:r>
              <a:rPr lang="en-US" sz="1467" dirty="0" err="1">
                <a:solidFill>
                  <a:srgbClr val="003366"/>
                </a:solidFill>
                <a:latin typeface="Arial" panose="020B0604020202020204"/>
              </a:rPr>
              <a:t>trị</a:t>
            </a:r>
            <a:r>
              <a:rPr lang="en-US" sz="1467" dirty="0">
                <a:solidFill>
                  <a:srgbClr val="003366"/>
                </a:solidFill>
                <a:latin typeface="Arial" panose="020B0604020202020204"/>
              </a:rPr>
              <a:t> </a:t>
            </a:r>
            <a:r>
              <a:rPr lang="en-US" sz="1467" dirty="0" err="1">
                <a:solidFill>
                  <a:srgbClr val="003366"/>
                </a:solidFill>
                <a:latin typeface="Arial" panose="020B0604020202020204"/>
              </a:rPr>
              <a:t>khi</a:t>
            </a:r>
            <a:r>
              <a:rPr lang="en-US" sz="1467" dirty="0">
                <a:solidFill>
                  <a:srgbClr val="003366"/>
                </a:solidFill>
                <a:latin typeface="Arial" panose="020B0604020202020204"/>
              </a:rPr>
              <a:t> </a:t>
            </a:r>
            <a:r>
              <a:rPr lang="en-US" sz="1467" dirty="0" err="1">
                <a:solidFill>
                  <a:srgbClr val="003366"/>
                </a:solidFill>
                <a:latin typeface="Arial" panose="020B0604020202020204"/>
              </a:rPr>
              <a:t>chức</a:t>
            </a:r>
            <a:r>
              <a:rPr lang="en-US" sz="1467" dirty="0">
                <a:solidFill>
                  <a:srgbClr val="003366"/>
                </a:solidFill>
                <a:latin typeface="Arial" panose="020B0604020202020204"/>
              </a:rPr>
              <a:t> </a:t>
            </a:r>
            <a:r>
              <a:rPr lang="en-US" sz="1467" dirty="0" err="1">
                <a:solidFill>
                  <a:srgbClr val="003366"/>
                </a:solidFill>
                <a:latin typeface="Arial" panose="020B0604020202020204"/>
              </a:rPr>
              <a:t>năng</a:t>
            </a:r>
            <a:r>
              <a:rPr lang="en-US" sz="1467" dirty="0">
                <a:solidFill>
                  <a:srgbClr val="003366"/>
                </a:solidFill>
                <a:latin typeface="Arial" panose="020B0604020202020204"/>
              </a:rPr>
              <a:t> </a:t>
            </a:r>
            <a:r>
              <a:rPr lang="en-US" sz="1467" dirty="0" err="1">
                <a:solidFill>
                  <a:srgbClr val="003366"/>
                </a:solidFill>
                <a:latin typeface="Arial" panose="020B0604020202020204"/>
              </a:rPr>
              <a:t>phổi</a:t>
            </a:r>
            <a:r>
              <a:rPr lang="en-US" sz="1467" dirty="0">
                <a:solidFill>
                  <a:srgbClr val="003366"/>
                </a:solidFill>
                <a:latin typeface="Arial" panose="020B0604020202020204"/>
              </a:rPr>
              <a:t> </a:t>
            </a:r>
            <a:r>
              <a:rPr lang="en-US" sz="1467" dirty="0" err="1">
                <a:solidFill>
                  <a:srgbClr val="003366"/>
                </a:solidFill>
                <a:latin typeface="Arial" panose="020B0604020202020204"/>
              </a:rPr>
              <a:t>ở</a:t>
            </a:r>
            <a:r>
              <a:rPr lang="en-US" sz="1467" dirty="0">
                <a:solidFill>
                  <a:srgbClr val="003366"/>
                </a:solidFill>
                <a:latin typeface="Arial" panose="020B0604020202020204"/>
              </a:rPr>
              <a:t> </a:t>
            </a:r>
            <a:r>
              <a:rPr lang="en-US" sz="1467" dirty="0" err="1">
                <a:solidFill>
                  <a:srgbClr val="003366"/>
                </a:solidFill>
                <a:latin typeface="Arial" panose="020B0604020202020204"/>
              </a:rPr>
              <a:t>mức</a:t>
            </a:r>
            <a:r>
              <a:rPr lang="en-US" sz="1467" dirty="0">
                <a:solidFill>
                  <a:srgbClr val="003366"/>
                </a:solidFill>
                <a:latin typeface="Arial" panose="020B0604020202020204"/>
              </a:rPr>
              <a:t> </a:t>
            </a:r>
            <a:r>
              <a:rPr lang="en-US" sz="1467" dirty="0" err="1">
                <a:solidFill>
                  <a:srgbClr val="003366"/>
                </a:solidFill>
                <a:latin typeface="Arial" panose="020B0604020202020204"/>
              </a:rPr>
              <a:t>độ</a:t>
            </a:r>
            <a:r>
              <a:rPr lang="en-US" sz="1467" dirty="0">
                <a:solidFill>
                  <a:srgbClr val="003366"/>
                </a:solidFill>
                <a:latin typeface="Arial" panose="020B0604020202020204"/>
              </a:rPr>
              <a:t> </a:t>
            </a:r>
            <a:r>
              <a:rPr lang="en-US" sz="1467" dirty="0" err="1">
                <a:solidFill>
                  <a:srgbClr val="003366"/>
                </a:solidFill>
                <a:latin typeface="Arial" panose="020B0604020202020204"/>
              </a:rPr>
              <a:t>nhẹ</a:t>
            </a:r>
            <a:r>
              <a:rPr lang="en-US" sz="1467" dirty="0">
                <a:solidFill>
                  <a:srgbClr val="003366"/>
                </a:solidFill>
                <a:latin typeface="Arial" panose="020B0604020202020204"/>
              </a:rPr>
              <a:t>/</a:t>
            </a:r>
            <a:r>
              <a:rPr lang="en-US" sz="1467" dirty="0" err="1">
                <a:solidFill>
                  <a:srgbClr val="003366"/>
                </a:solidFill>
                <a:latin typeface="Arial" panose="020B0604020202020204"/>
              </a:rPr>
              <a:t>trung</a:t>
            </a:r>
            <a:r>
              <a:rPr lang="en-US" sz="1467" dirty="0">
                <a:solidFill>
                  <a:srgbClr val="003366"/>
                </a:solidFill>
                <a:latin typeface="Arial" panose="020B0604020202020204"/>
              </a:rPr>
              <a:t> </a:t>
            </a:r>
            <a:r>
              <a:rPr lang="en-US" sz="1467" dirty="0" err="1">
                <a:solidFill>
                  <a:srgbClr val="003366"/>
                </a:solidFill>
                <a:latin typeface="Arial" panose="020B0604020202020204"/>
              </a:rPr>
              <a:t>bình</a:t>
            </a:r>
            <a:r>
              <a:rPr lang="en-US" sz="1467" dirty="0">
                <a:solidFill>
                  <a:srgbClr val="003366"/>
                </a:solidFill>
                <a:latin typeface="Arial" panose="020B0604020202020204"/>
              </a:rPr>
              <a:t> </a:t>
            </a:r>
            <a:r>
              <a:rPr lang="en-US" sz="1467" dirty="0" err="1">
                <a:solidFill>
                  <a:srgbClr val="003366"/>
                </a:solidFill>
                <a:latin typeface="Arial" panose="020B0604020202020204"/>
              </a:rPr>
              <a:t>từ</a:t>
            </a:r>
            <a:r>
              <a:rPr lang="en-US" sz="1467" dirty="0">
                <a:solidFill>
                  <a:srgbClr val="003366"/>
                </a:solidFill>
                <a:latin typeface="Arial" panose="020B0604020202020204"/>
              </a:rPr>
              <a:t> </a:t>
            </a:r>
            <a:r>
              <a:rPr lang="en-US" sz="1467" b="1" dirty="0">
                <a:solidFill>
                  <a:srgbClr val="003366"/>
                </a:solidFill>
                <a:latin typeface="Arial" panose="020B0604020202020204"/>
              </a:rPr>
              <a:t>150-200 mL/năm</a:t>
            </a:r>
            <a:r>
              <a:rPr lang="en-US" sz="1467" baseline="30000" dirty="0">
                <a:solidFill>
                  <a:srgbClr val="003366"/>
                </a:solidFill>
                <a:latin typeface="Arial" panose="020B0604020202020204"/>
              </a:rPr>
              <a:t>2</a:t>
            </a:r>
          </a:p>
        </p:txBody>
      </p:sp>
      <p:sp>
        <p:nvSpPr>
          <p:cNvPr id="37" name="TextBox 36">
            <a:extLst>
              <a:ext uri="{FF2B5EF4-FFF2-40B4-BE49-F238E27FC236}">
                <a16:creationId xmlns:a16="http://schemas.microsoft.com/office/drawing/2014/main" id="{02FB3A05-B13C-4C43-8094-BFE8F46E6431}"/>
              </a:ext>
            </a:extLst>
          </p:cNvPr>
          <p:cNvSpPr txBox="1"/>
          <p:nvPr/>
        </p:nvSpPr>
        <p:spPr>
          <a:xfrm>
            <a:off x="6797731" y="4372204"/>
            <a:ext cx="3884213" cy="543867"/>
          </a:xfrm>
          <a:prstGeom prst="rect">
            <a:avLst/>
          </a:prstGeom>
          <a:noFill/>
        </p:spPr>
        <p:txBody>
          <a:bodyPr wrap="square" rtlCol="0">
            <a:spAutoFit/>
          </a:bodyPr>
          <a:lstStyle/>
          <a:p>
            <a:pPr algn="r" defTabSz="609585"/>
            <a:r>
              <a:rPr lang="en-US" sz="1467" b="1" dirty="0" err="1">
                <a:solidFill>
                  <a:srgbClr val="003366"/>
                </a:solidFill>
                <a:latin typeface="Arial" panose="020B0604020202020204"/>
              </a:rPr>
              <a:t>Thời</a:t>
            </a:r>
            <a:r>
              <a:rPr lang="en-US" sz="1467" b="1" dirty="0">
                <a:solidFill>
                  <a:srgbClr val="003366"/>
                </a:solidFill>
                <a:latin typeface="Arial" panose="020B0604020202020204"/>
              </a:rPr>
              <a:t> </a:t>
            </a:r>
            <a:r>
              <a:rPr lang="en-US" sz="1467" b="1" dirty="0" err="1">
                <a:solidFill>
                  <a:srgbClr val="003366"/>
                </a:solidFill>
                <a:latin typeface="Arial" panose="020B0604020202020204"/>
              </a:rPr>
              <a:t>gian</a:t>
            </a:r>
            <a:r>
              <a:rPr lang="en-US" sz="1467" b="1" dirty="0">
                <a:solidFill>
                  <a:srgbClr val="003366"/>
                </a:solidFill>
                <a:latin typeface="Arial" panose="020B0604020202020204"/>
              </a:rPr>
              <a:t> </a:t>
            </a:r>
            <a:r>
              <a:rPr lang="en-US" sz="1467" b="1" dirty="0" err="1">
                <a:solidFill>
                  <a:srgbClr val="003366"/>
                </a:solidFill>
                <a:latin typeface="Arial" panose="020B0604020202020204"/>
              </a:rPr>
              <a:t>sống</a:t>
            </a:r>
            <a:r>
              <a:rPr lang="en-US" sz="1467" b="1" dirty="0">
                <a:solidFill>
                  <a:srgbClr val="003366"/>
                </a:solidFill>
                <a:latin typeface="Arial" panose="020B0604020202020204"/>
              </a:rPr>
              <a:t> </a:t>
            </a:r>
            <a:r>
              <a:rPr lang="en-US" sz="1467" b="1" dirty="0" err="1">
                <a:solidFill>
                  <a:srgbClr val="003366"/>
                </a:solidFill>
                <a:latin typeface="Arial" panose="020B0604020202020204"/>
              </a:rPr>
              <a:t>trung</a:t>
            </a:r>
            <a:r>
              <a:rPr lang="en-US" sz="1467" b="1" dirty="0">
                <a:solidFill>
                  <a:srgbClr val="003366"/>
                </a:solidFill>
                <a:latin typeface="Arial" panose="020B0604020202020204"/>
              </a:rPr>
              <a:t> </a:t>
            </a:r>
            <a:r>
              <a:rPr lang="en-US" sz="1467" b="1" dirty="0" err="1">
                <a:solidFill>
                  <a:srgbClr val="003366"/>
                </a:solidFill>
                <a:latin typeface="Arial" panose="020B0604020202020204"/>
              </a:rPr>
              <a:t>bình</a:t>
            </a:r>
            <a:r>
              <a:rPr lang="en-US" sz="1467" b="1" dirty="0">
                <a:solidFill>
                  <a:srgbClr val="003366"/>
                </a:solidFill>
                <a:latin typeface="Arial" panose="020B0604020202020204"/>
              </a:rPr>
              <a:t> </a:t>
            </a:r>
            <a:r>
              <a:rPr lang="en-US" sz="1467" dirty="0" err="1">
                <a:solidFill>
                  <a:srgbClr val="003366"/>
                </a:solidFill>
                <a:latin typeface="Arial" panose="020B0604020202020204"/>
              </a:rPr>
              <a:t>của</a:t>
            </a:r>
            <a:r>
              <a:rPr lang="en-US" sz="1467" dirty="0">
                <a:solidFill>
                  <a:srgbClr val="003366"/>
                </a:solidFill>
                <a:latin typeface="Arial" panose="020B0604020202020204"/>
              </a:rPr>
              <a:t> IPF </a:t>
            </a:r>
            <a:r>
              <a:rPr lang="en-US" sz="1467" dirty="0" err="1">
                <a:solidFill>
                  <a:srgbClr val="003366"/>
                </a:solidFill>
                <a:latin typeface="Arial" panose="020B0604020202020204"/>
              </a:rPr>
              <a:t>sau</a:t>
            </a:r>
            <a:r>
              <a:rPr lang="en-US" sz="1467" dirty="0">
                <a:solidFill>
                  <a:srgbClr val="003366"/>
                </a:solidFill>
                <a:latin typeface="Arial" panose="020B0604020202020204"/>
              </a:rPr>
              <a:t> </a:t>
            </a:r>
            <a:r>
              <a:rPr lang="en-US" sz="1467" dirty="0" err="1">
                <a:solidFill>
                  <a:srgbClr val="003366"/>
                </a:solidFill>
                <a:latin typeface="Arial" panose="020B0604020202020204"/>
              </a:rPr>
              <a:t>khi</a:t>
            </a:r>
            <a:r>
              <a:rPr lang="en-US" sz="1467" dirty="0">
                <a:solidFill>
                  <a:srgbClr val="003366"/>
                </a:solidFill>
                <a:latin typeface="Arial" panose="020B0604020202020204"/>
              </a:rPr>
              <a:t> </a:t>
            </a:r>
            <a:r>
              <a:rPr lang="en-US" sz="1467" dirty="0" err="1">
                <a:solidFill>
                  <a:srgbClr val="003366"/>
                </a:solidFill>
                <a:latin typeface="Arial" panose="020B0604020202020204"/>
              </a:rPr>
              <a:t>được</a:t>
            </a:r>
            <a:r>
              <a:rPr lang="en-US" sz="1467" dirty="0">
                <a:solidFill>
                  <a:srgbClr val="003366"/>
                </a:solidFill>
                <a:latin typeface="Arial" panose="020B0604020202020204"/>
              </a:rPr>
              <a:t> </a:t>
            </a:r>
            <a:r>
              <a:rPr lang="en-US" sz="1467" dirty="0" err="1">
                <a:solidFill>
                  <a:srgbClr val="003366"/>
                </a:solidFill>
                <a:latin typeface="Arial" panose="020B0604020202020204"/>
              </a:rPr>
              <a:t>chẩn</a:t>
            </a:r>
            <a:r>
              <a:rPr lang="en-US" sz="1467" dirty="0">
                <a:solidFill>
                  <a:srgbClr val="003366"/>
                </a:solidFill>
                <a:latin typeface="Arial" panose="020B0604020202020204"/>
              </a:rPr>
              <a:t> </a:t>
            </a:r>
            <a:r>
              <a:rPr lang="en-US" sz="1467" dirty="0" err="1">
                <a:solidFill>
                  <a:srgbClr val="003366"/>
                </a:solidFill>
                <a:latin typeface="Arial" panose="020B0604020202020204"/>
              </a:rPr>
              <a:t>đoán</a:t>
            </a:r>
            <a:r>
              <a:rPr lang="en-US" sz="1467" dirty="0">
                <a:solidFill>
                  <a:srgbClr val="003366"/>
                </a:solidFill>
                <a:latin typeface="Arial" panose="020B0604020202020204"/>
              </a:rPr>
              <a:t> </a:t>
            </a:r>
            <a:r>
              <a:rPr lang="en-US" sz="1467" dirty="0" err="1">
                <a:solidFill>
                  <a:srgbClr val="003366"/>
                </a:solidFill>
                <a:latin typeface="Arial" panose="020B0604020202020204"/>
              </a:rPr>
              <a:t>khoảng</a:t>
            </a:r>
            <a:r>
              <a:rPr lang="en-US" sz="1467" dirty="0">
                <a:solidFill>
                  <a:srgbClr val="003366"/>
                </a:solidFill>
                <a:latin typeface="Arial" panose="020B0604020202020204"/>
              </a:rPr>
              <a:t> </a:t>
            </a:r>
            <a:r>
              <a:rPr lang="en-US" sz="1467" b="1" dirty="0">
                <a:solidFill>
                  <a:srgbClr val="003366"/>
                </a:solidFill>
                <a:latin typeface="Arial" panose="020B0604020202020204"/>
              </a:rPr>
              <a:t>3-4 năm</a:t>
            </a:r>
            <a:r>
              <a:rPr lang="en-US" sz="1467" baseline="30000" dirty="0">
                <a:solidFill>
                  <a:srgbClr val="003366"/>
                </a:solidFill>
                <a:latin typeface="Arial" panose="020B0604020202020204"/>
              </a:rPr>
              <a:t>5,6</a:t>
            </a:r>
          </a:p>
        </p:txBody>
      </p:sp>
      <p:pic>
        <p:nvPicPr>
          <p:cNvPr id="44" name="Graphic 43" descr="Monthly calendar">
            <a:extLst>
              <a:ext uri="{FF2B5EF4-FFF2-40B4-BE49-F238E27FC236}">
                <a16:creationId xmlns:a16="http://schemas.microsoft.com/office/drawing/2014/main" id="{13E47DDC-D56B-7A4F-A2A7-7F2D6C0017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81944" y="4253263"/>
            <a:ext cx="820800" cy="820800"/>
          </a:xfrm>
          <a:prstGeom prst="rect">
            <a:avLst/>
          </a:prstGeom>
          <a:effectLst/>
        </p:spPr>
      </p:pic>
      <p:sp>
        <p:nvSpPr>
          <p:cNvPr id="45" name="Circular Arrow 44">
            <a:extLst>
              <a:ext uri="{FF2B5EF4-FFF2-40B4-BE49-F238E27FC236}">
                <a16:creationId xmlns:a16="http://schemas.microsoft.com/office/drawing/2014/main" id="{15B79101-F767-7747-B6C7-AE222D1576D0}"/>
              </a:ext>
            </a:extLst>
          </p:cNvPr>
          <p:cNvSpPr/>
          <p:nvPr/>
        </p:nvSpPr>
        <p:spPr>
          <a:xfrm>
            <a:off x="8416230" y="1512485"/>
            <a:ext cx="2271823" cy="2272168"/>
          </a:xfrm>
          <a:prstGeom prst="circularArrow">
            <a:avLst>
              <a:gd name="adj1" fmla="val 10980"/>
              <a:gd name="adj2" fmla="val 1142322"/>
              <a:gd name="adj3" fmla="val 4500000"/>
              <a:gd name="adj4" fmla="val 10763090"/>
              <a:gd name="adj5" fmla="val 12500"/>
            </a:avLst>
          </a:prstGeom>
          <a:solidFill>
            <a:schemeClr val="accent2">
              <a:alpha val="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6" name="Shape 45">
            <a:extLst>
              <a:ext uri="{FF2B5EF4-FFF2-40B4-BE49-F238E27FC236}">
                <a16:creationId xmlns:a16="http://schemas.microsoft.com/office/drawing/2014/main" id="{3F520C86-0017-E145-943D-5BD1FAA0230B}"/>
              </a:ext>
            </a:extLst>
          </p:cNvPr>
          <p:cNvSpPr/>
          <p:nvPr/>
        </p:nvSpPr>
        <p:spPr>
          <a:xfrm>
            <a:off x="7805898" y="2824047"/>
            <a:ext cx="2271823" cy="2272168"/>
          </a:xfrm>
          <a:prstGeom prst="leftCircularArrow">
            <a:avLst>
              <a:gd name="adj1" fmla="val 10980"/>
              <a:gd name="adj2" fmla="val 1142322"/>
              <a:gd name="adj3" fmla="val 6300000"/>
              <a:gd name="adj4" fmla="val 18900000"/>
              <a:gd name="adj5" fmla="val 12500"/>
            </a:avLst>
          </a:prstGeom>
          <a:solidFill>
            <a:schemeClr val="accent2">
              <a:alpha val="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7" name="Block Arc 46">
            <a:extLst>
              <a:ext uri="{FF2B5EF4-FFF2-40B4-BE49-F238E27FC236}">
                <a16:creationId xmlns:a16="http://schemas.microsoft.com/office/drawing/2014/main" id="{4A39D0C5-BF47-6A43-8997-4C749C5A267C}"/>
              </a:ext>
            </a:extLst>
          </p:cNvPr>
          <p:cNvSpPr/>
          <p:nvPr/>
        </p:nvSpPr>
        <p:spPr>
          <a:xfrm>
            <a:off x="8573593" y="4296714"/>
            <a:ext cx="1951848" cy="1952629"/>
          </a:xfrm>
          <a:prstGeom prst="blockArc">
            <a:avLst>
              <a:gd name="adj1" fmla="val 13500000"/>
              <a:gd name="adj2" fmla="val 10800000"/>
              <a:gd name="adj3" fmla="val 12740"/>
            </a:avLst>
          </a:prstGeom>
          <a:solidFill>
            <a:schemeClr val="accent2">
              <a:alpha val="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52" name="Picture 51">
            <a:extLst>
              <a:ext uri="{FF2B5EF4-FFF2-40B4-BE49-F238E27FC236}">
                <a16:creationId xmlns:a16="http://schemas.microsoft.com/office/drawing/2014/main" id="{4A900741-8867-044F-AE70-B70F9BF32AC7}"/>
              </a:ext>
            </a:extLst>
          </p:cNvPr>
          <p:cNvPicPr>
            <a:picLocks noChangeAspect="1"/>
          </p:cNvPicPr>
          <p:nvPr/>
        </p:nvPicPr>
        <p:blipFill rotWithShape="1">
          <a:blip r:embed="rId7"/>
          <a:srcRect b="18388"/>
          <a:stretch/>
        </p:blipFill>
        <p:spPr>
          <a:xfrm>
            <a:off x="6894937" y="3407865"/>
            <a:ext cx="939596" cy="842841"/>
          </a:xfrm>
          <a:prstGeom prst="rect">
            <a:avLst/>
          </a:prstGeom>
          <a:effectLst>
            <a:outerShdw blurRad="63500" algn="ctr" rotWithShape="0">
              <a:srgbClr val="000000">
                <a:alpha val="20000"/>
              </a:srgbClr>
            </a:outerShdw>
          </a:effectLst>
        </p:spPr>
      </p:pic>
      <p:sp>
        <p:nvSpPr>
          <p:cNvPr id="53" name="TextBox 52">
            <a:extLst>
              <a:ext uri="{FF2B5EF4-FFF2-40B4-BE49-F238E27FC236}">
                <a16:creationId xmlns:a16="http://schemas.microsoft.com/office/drawing/2014/main" id="{28A483B5-54AE-C14E-821E-51F3A065A58A}"/>
              </a:ext>
            </a:extLst>
          </p:cNvPr>
          <p:cNvSpPr txBox="1"/>
          <p:nvPr/>
        </p:nvSpPr>
        <p:spPr>
          <a:xfrm>
            <a:off x="7845951" y="3426098"/>
            <a:ext cx="4144903" cy="769634"/>
          </a:xfrm>
          <a:prstGeom prst="rect">
            <a:avLst/>
          </a:prstGeom>
          <a:noFill/>
        </p:spPr>
        <p:txBody>
          <a:bodyPr wrap="square" rtlCol="0">
            <a:spAutoFit/>
          </a:bodyPr>
          <a:lstStyle/>
          <a:p>
            <a:pPr defTabSz="609585"/>
            <a:r>
              <a:rPr lang="en-US" sz="1467" dirty="0" err="1">
                <a:solidFill>
                  <a:srgbClr val="003366"/>
                </a:solidFill>
                <a:latin typeface="Arial" panose="020B0604020202020204"/>
              </a:rPr>
              <a:t>Suy</a:t>
            </a:r>
            <a:r>
              <a:rPr lang="en-US" sz="1467" dirty="0">
                <a:solidFill>
                  <a:srgbClr val="003366"/>
                </a:solidFill>
                <a:latin typeface="Arial" panose="020B0604020202020204"/>
              </a:rPr>
              <a:t> </a:t>
            </a:r>
            <a:r>
              <a:rPr lang="en-US" sz="1467" dirty="0" err="1">
                <a:solidFill>
                  <a:srgbClr val="003366"/>
                </a:solidFill>
                <a:latin typeface="Arial" panose="020B0604020202020204"/>
              </a:rPr>
              <a:t>giảm</a:t>
            </a:r>
            <a:r>
              <a:rPr lang="en-US" sz="1467" dirty="0">
                <a:solidFill>
                  <a:srgbClr val="003366"/>
                </a:solidFill>
                <a:latin typeface="Arial" panose="020B0604020202020204"/>
              </a:rPr>
              <a:t> </a:t>
            </a:r>
            <a:r>
              <a:rPr lang="en-US" sz="1467" dirty="0" err="1">
                <a:solidFill>
                  <a:srgbClr val="003366"/>
                </a:solidFill>
                <a:latin typeface="Arial" panose="020B0604020202020204"/>
              </a:rPr>
              <a:t>chức</a:t>
            </a:r>
            <a:r>
              <a:rPr lang="en-US" sz="1467" dirty="0">
                <a:solidFill>
                  <a:srgbClr val="003366"/>
                </a:solidFill>
                <a:latin typeface="Arial" panose="020B0604020202020204"/>
              </a:rPr>
              <a:t> </a:t>
            </a:r>
            <a:r>
              <a:rPr lang="en-US" sz="1467" dirty="0" err="1">
                <a:solidFill>
                  <a:srgbClr val="003366"/>
                </a:solidFill>
                <a:latin typeface="Arial" panose="020B0604020202020204"/>
              </a:rPr>
              <a:t>năng</a:t>
            </a:r>
            <a:r>
              <a:rPr lang="en-US" sz="1467" dirty="0">
                <a:solidFill>
                  <a:srgbClr val="003366"/>
                </a:solidFill>
                <a:latin typeface="Arial" panose="020B0604020202020204"/>
              </a:rPr>
              <a:t> </a:t>
            </a:r>
            <a:r>
              <a:rPr lang="en-US" sz="1467" dirty="0" err="1">
                <a:solidFill>
                  <a:srgbClr val="003366"/>
                </a:solidFill>
                <a:latin typeface="Arial" panose="020B0604020202020204"/>
              </a:rPr>
              <a:t>phổi</a:t>
            </a:r>
            <a:r>
              <a:rPr lang="en-US" sz="1467" dirty="0">
                <a:solidFill>
                  <a:srgbClr val="003366"/>
                </a:solidFill>
                <a:latin typeface="Arial" panose="020B0604020202020204"/>
              </a:rPr>
              <a:t> </a:t>
            </a:r>
            <a:r>
              <a:rPr lang="en-US" sz="1467" dirty="0" err="1">
                <a:solidFill>
                  <a:srgbClr val="003366"/>
                </a:solidFill>
                <a:latin typeface="Arial" panose="020B0604020202020204"/>
              </a:rPr>
              <a:t>trong</a:t>
            </a:r>
            <a:r>
              <a:rPr lang="en-US" sz="1467" dirty="0">
                <a:solidFill>
                  <a:srgbClr val="003366"/>
                </a:solidFill>
                <a:latin typeface="Arial" panose="020B0604020202020204"/>
              </a:rPr>
              <a:t> IPF </a:t>
            </a:r>
            <a:r>
              <a:rPr lang="en-US" sz="1467" dirty="0" err="1">
                <a:solidFill>
                  <a:srgbClr val="003366"/>
                </a:solidFill>
                <a:latin typeface="Arial" panose="020B0604020202020204"/>
              </a:rPr>
              <a:t>đi</a:t>
            </a:r>
            <a:r>
              <a:rPr lang="en-US" sz="1467" dirty="0">
                <a:solidFill>
                  <a:srgbClr val="003366"/>
                </a:solidFill>
                <a:latin typeface="Arial" panose="020B0604020202020204"/>
              </a:rPr>
              <a:t> </a:t>
            </a:r>
            <a:r>
              <a:rPr lang="en-US" sz="1467" dirty="0" err="1">
                <a:solidFill>
                  <a:srgbClr val="003366"/>
                </a:solidFill>
                <a:latin typeface="Arial" panose="020B0604020202020204"/>
              </a:rPr>
              <a:t>kèm</a:t>
            </a:r>
            <a:r>
              <a:rPr lang="en-US" sz="1467" dirty="0">
                <a:solidFill>
                  <a:srgbClr val="003366"/>
                </a:solidFill>
                <a:latin typeface="Arial" panose="020B0604020202020204"/>
              </a:rPr>
              <a:t> </a:t>
            </a:r>
            <a:r>
              <a:rPr lang="en-US" sz="1467" dirty="0" err="1">
                <a:solidFill>
                  <a:srgbClr val="003366"/>
                </a:solidFill>
                <a:latin typeface="Arial" panose="020B0604020202020204"/>
              </a:rPr>
              <a:t>với</a:t>
            </a:r>
            <a:r>
              <a:rPr lang="en-US" sz="1467" dirty="0">
                <a:solidFill>
                  <a:srgbClr val="003366"/>
                </a:solidFill>
                <a:latin typeface="Arial" panose="020B0604020202020204"/>
              </a:rPr>
              <a:t> </a:t>
            </a:r>
            <a:r>
              <a:rPr lang="en-US" sz="1467" dirty="0" err="1">
                <a:solidFill>
                  <a:srgbClr val="003366"/>
                </a:solidFill>
                <a:latin typeface="Arial" panose="020B0604020202020204"/>
              </a:rPr>
              <a:t>các</a:t>
            </a:r>
            <a:r>
              <a:rPr lang="en-US" sz="1467" dirty="0">
                <a:solidFill>
                  <a:srgbClr val="003366"/>
                </a:solidFill>
                <a:latin typeface="Arial" panose="020B0604020202020204"/>
              </a:rPr>
              <a:t> </a:t>
            </a:r>
            <a:r>
              <a:rPr lang="en-US" sz="1467" b="1" dirty="0" err="1">
                <a:solidFill>
                  <a:srgbClr val="003366"/>
                </a:solidFill>
                <a:latin typeface="Arial" panose="020B0604020202020204"/>
              </a:rPr>
              <a:t>triệu</a:t>
            </a:r>
            <a:r>
              <a:rPr lang="en-US" sz="1467" b="1" dirty="0">
                <a:solidFill>
                  <a:srgbClr val="003366"/>
                </a:solidFill>
                <a:latin typeface="Arial" panose="020B0604020202020204"/>
              </a:rPr>
              <a:t> </a:t>
            </a:r>
            <a:r>
              <a:rPr lang="en-US" sz="1467" b="1" dirty="0" err="1">
                <a:solidFill>
                  <a:srgbClr val="003366"/>
                </a:solidFill>
                <a:latin typeface="Arial" panose="020B0604020202020204"/>
              </a:rPr>
              <a:t>chứng</a:t>
            </a:r>
            <a:r>
              <a:rPr lang="en-US" sz="1467" b="1" dirty="0">
                <a:solidFill>
                  <a:srgbClr val="003366"/>
                </a:solidFill>
                <a:latin typeface="Arial" panose="020B0604020202020204"/>
              </a:rPr>
              <a:t> </a:t>
            </a:r>
            <a:r>
              <a:rPr lang="en-US" sz="1467" b="1" dirty="0" err="1">
                <a:solidFill>
                  <a:srgbClr val="003366"/>
                </a:solidFill>
                <a:latin typeface="Arial" panose="020B0604020202020204"/>
              </a:rPr>
              <a:t>xấu</a:t>
            </a:r>
            <a:r>
              <a:rPr lang="en-US" sz="1467" b="1" dirty="0">
                <a:solidFill>
                  <a:srgbClr val="003366"/>
                </a:solidFill>
                <a:latin typeface="Arial" panose="020B0604020202020204"/>
              </a:rPr>
              <a:t> </a:t>
            </a:r>
            <a:r>
              <a:rPr lang="en-US" sz="1467" b="1" dirty="0" err="1">
                <a:solidFill>
                  <a:srgbClr val="003366"/>
                </a:solidFill>
                <a:latin typeface="Arial" panose="020B0604020202020204"/>
              </a:rPr>
              <a:t>đi</a:t>
            </a:r>
            <a:r>
              <a:rPr lang="en-US" sz="1467" b="1" dirty="0">
                <a:solidFill>
                  <a:srgbClr val="003366"/>
                </a:solidFill>
                <a:latin typeface="Arial" panose="020B0604020202020204"/>
              </a:rPr>
              <a:t> </a:t>
            </a:r>
            <a:r>
              <a:rPr lang="en-US" sz="1467" dirty="0" err="1">
                <a:solidFill>
                  <a:srgbClr val="003366"/>
                </a:solidFill>
                <a:latin typeface="Arial" panose="020B0604020202020204"/>
              </a:rPr>
              <a:t>và</a:t>
            </a:r>
            <a:r>
              <a:rPr lang="en-US" sz="1467" dirty="0">
                <a:solidFill>
                  <a:srgbClr val="003366"/>
                </a:solidFill>
                <a:latin typeface="Arial" panose="020B0604020202020204"/>
              </a:rPr>
              <a:t> </a:t>
            </a:r>
            <a:r>
              <a:rPr lang="en-US" sz="1467" b="1" dirty="0" err="1">
                <a:solidFill>
                  <a:srgbClr val="003366"/>
                </a:solidFill>
                <a:latin typeface="Arial" panose="020B0604020202020204"/>
              </a:rPr>
              <a:t>giảm</a:t>
            </a:r>
            <a:r>
              <a:rPr lang="en-US" sz="1467" b="1" dirty="0">
                <a:solidFill>
                  <a:srgbClr val="003366"/>
                </a:solidFill>
                <a:latin typeface="Arial" panose="020B0604020202020204"/>
              </a:rPr>
              <a:t> </a:t>
            </a:r>
            <a:r>
              <a:rPr lang="en-US" sz="1467" b="1" dirty="0" err="1">
                <a:solidFill>
                  <a:srgbClr val="003366"/>
                </a:solidFill>
                <a:latin typeface="Arial" panose="020B0604020202020204"/>
              </a:rPr>
              <a:t>chức</a:t>
            </a:r>
            <a:r>
              <a:rPr lang="en-US" sz="1467" b="1" dirty="0">
                <a:solidFill>
                  <a:srgbClr val="003366"/>
                </a:solidFill>
                <a:latin typeface="Arial" panose="020B0604020202020204"/>
              </a:rPr>
              <a:t> </a:t>
            </a:r>
            <a:r>
              <a:rPr lang="en-US" sz="1467" b="1" dirty="0" err="1">
                <a:solidFill>
                  <a:srgbClr val="003366"/>
                </a:solidFill>
                <a:latin typeface="Arial" panose="020B0604020202020204"/>
              </a:rPr>
              <a:t>năng</a:t>
            </a:r>
            <a:r>
              <a:rPr lang="en-US" sz="1467" b="1" dirty="0">
                <a:solidFill>
                  <a:srgbClr val="003366"/>
                </a:solidFill>
                <a:latin typeface="Arial" panose="020B0604020202020204"/>
              </a:rPr>
              <a:t> </a:t>
            </a:r>
            <a:r>
              <a:rPr lang="en-US" sz="1467" b="1" dirty="0" err="1">
                <a:solidFill>
                  <a:srgbClr val="003366"/>
                </a:solidFill>
                <a:latin typeface="Arial" panose="020B0604020202020204"/>
              </a:rPr>
              <a:t>phổi</a:t>
            </a:r>
            <a:r>
              <a:rPr lang="en-US" sz="1467" b="1" dirty="0">
                <a:solidFill>
                  <a:srgbClr val="003366"/>
                </a:solidFill>
                <a:latin typeface="Arial" panose="020B0604020202020204"/>
              </a:rPr>
              <a:t> </a:t>
            </a:r>
            <a:r>
              <a:rPr lang="en-US" sz="1467" dirty="0" err="1">
                <a:solidFill>
                  <a:srgbClr val="003366"/>
                </a:solidFill>
                <a:latin typeface="Arial" panose="020B0604020202020204"/>
              </a:rPr>
              <a:t>cũng</a:t>
            </a:r>
            <a:r>
              <a:rPr lang="en-US" sz="1467" dirty="0">
                <a:solidFill>
                  <a:srgbClr val="003366"/>
                </a:solidFill>
                <a:latin typeface="Arial" panose="020B0604020202020204"/>
              </a:rPr>
              <a:t> </a:t>
            </a:r>
            <a:r>
              <a:rPr lang="en-US" sz="1467" dirty="0" err="1">
                <a:solidFill>
                  <a:srgbClr val="003366"/>
                </a:solidFill>
                <a:latin typeface="Arial" panose="020B0604020202020204"/>
              </a:rPr>
              <a:t>nh</a:t>
            </a:r>
            <a:r>
              <a:rPr lang="vi-VN" sz="1467" dirty="0">
                <a:solidFill>
                  <a:srgbClr val="003366"/>
                </a:solidFill>
                <a:latin typeface="Arial" panose="020B0604020202020204" pitchFamily="34" charset="0"/>
              </a:rPr>
              <a:t>ư</a:t>
            </a:r>
            <a:r>
              <a:rPr lang="en-US" sz="1467" dirty="0">
                <a:solidFill>
                  <a:srgbClr val="003366"/>
                </a:solidFill>
                <a:latin typeface="Arial" panose="020B0604020202020204"/>
              </a:rPr>
              <a:t> </a:t>
            </a:r>
            <a:r>
              <a:rPr lang="en-US" sz="1467" b="1" dirty="0">
                <a:solidFill>
                  <a:srgbClr val="003366"/>
                </a:solidFill>
                <a:latin typeface="Arial" panose="020B0604020202020204"/>
              </a:rPr>
              <a:t>QoL</a:t>
            </a:r>
            <a:r>
              <a:rPr lang="en-US" sz="1467" baseline="30000" dirty="0">
                <a:solidFill>
                  <a:srgbClr val="003366"/>
                </a:solidFill>
                <a:latin typeface="Arial" panose="020B0604020202020204"/>
              </a:rPr>
              <a:t>3,4</a:t>
            </a:r>
            <a:endParaRPr lang="en-US" sz="1467" b="1" baseline="30000" dirty="0">
              <a:solidFill>
                <a:srgbClr val="003366"/>
              </a:solidFill>
              <a:latin typeface="Arial" panose="020B0604020202020204"/>
            </a:endParaRPr>
          </a:p>
        </p:txBody>
      </p:sp>
      <p:grpSp>
        <p:nvGrpSpPr>
          <p:cNvPr id="10" name="Group 9">
            <a:extLst>
              <a:ext uri="{FF2B5EF4-FFF2-40B4-BE49-F238E27FC236}">
                <a16:creationId xmlns:a16="http://schemas.microsoft.com/office/drawing/2014/main" id="{469CE538-51D5-1B4F-8A84-B66EA1261464}"/>
              </a:ext>
            </a:extLst>
          </p:cNvPr>
          <p:cNvGrpSpPr/>
          <p:nvPr/>
        </p:nvGrpSpPr>
        <p:grpSpPr>
          <a:xfrm>
            <a:off x="363034" y="1696281"/>
            <a:ext cx="6116744" cy="3180584"/>
            <a:chOff x="272275" y="1272210"/>
            <a:chExt cx="4587558" cy="2385438"/>
          </a:xfrm>
        </p:grpSpPr>
        <p:grpSp>
          <p:nvGrpSpPr>
            <p:cNvPr id="3" name="Group 2">
              <a:extLst>
                <a:ext uri="{FF2B5EF4-FFF2-40B4-BE49-F238E27FC236}">
                  <a16:creationId xmlns:a16="http://schemas.microsoft.com/office/drawing/2014/main" id="{A0277F0E-1759-1A48-82E7-A35723811B7F}"/>
                </a:ext>
              </a:extLst>
            </p:cNvPr>
            <p:cNvGrpSpPr/>
            <p:nvPr/>
          </p:nvGrpSpPr>
          <p:grpSpPr>
            <a:xfrm>
              <a:off x="272275" y="1272210"/>
              <a:ext cx="4587558" cy="2162477"/>
              <a:chOff x="272275" y="1302027"/>
              <a:chExt cx="4587558" cy="2162477"/>
            </a:xfrm>
          </p:grpSpPr>
          <p:grpSp>
            <p:nvGrpSpPr>
              <p:cNvPr id="116" name="Group 115">
                <a:extLst>
                  <a:ext uri="{FF2B5EF4-FFF2-40B4-BE49-F238E27FC236}">
                    <a16:creationId xmlns:a16="http://schemas.microsoft.com/office/drawing/2014/main" id="{D0C5BB92-3DA5-404E-BBEF-B1D84F5206C6}"/>
                  </a:ext>
                </a:extLst>
              </p:cNvPr>
              <p:cNvGrpSpPr/>
              <p:nvPr/>
            </p:nvGrpSpPr>
            <p:grpSpPr>
              <a:xfrm>
                <a:off x="1249919" y="1392255"/>
                <a:ext cx="3609914" cy="2072249"/>
                <a:chOff x="1320214" y="1361563"/>
                <a:chExt cx="5042993" cy="3224278"/>
              </a:xfrm>
            </p:grpSpPr>
            <p:cxnSp>
              <p:nvCxnSpPr>
                <p:cNvPr id="117" name="Straight Connector 116">
                  <a:extLst>
                    <a:ext uri="{FF2B5EF4-FFF2-40B4-BE49-F238E27FC236}">
                      <a16:creationId xmlns:a16="http://schemas.microsoft.com/office/drawing/2014/main" id="{630A245E-DA45-1945-BD3C-7C5202B445DC}"/>
                    </a:ext>
                  </a:extLst>
                </p:cNvPr>
                <p:cNvCxnSpPr>
                  <a:cxnSpLocks/>
                </p:cNvCxnSpPr>
                <p:nvPr/>
              </p:nvCxnSpPr>
              <p:spPr>
                <a:xfrm>
                  <a:off x="1408320" y="1361563"/>
                  <a:ext cx="4838984" cy="0"/>
                </a:xfrm>
                <a:prstGeom prst="line">
                  <a:avLst/>
                </a:prstGeom>
                <a:noFill/>
                <a:ln w="1270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cxnSp>
            <p:sp>
              <p:nvSpPr>
                <p:cNvPr id="118" name="Rectangle 117">
                  <a:extLst>
                    <a:ext uri="{FF2B5EF4-FFF2-40B4-BE49-F238E27FC236}">
                      <a16:creationId xmlns:a16="http://schemas.microsoft.com/office/drawing/2014/main" id="{9F4A30AA-8CB2-0149-8191-217AB5DA9D12}"/>
                    </a:ext>
                  </a:extLst>
                </p:cNvPr>
                <p:cNvSpPr/>
                <p:nvPr/>
              </p:nvSpPr>
              <p:spPr>
                <a:xfrm>
                  <a:off x="1408320" y="2598194"/>
                  <a:ext cx="4881204" cy="1566756"/>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003366"/>
                    </a:solidFill>
                    <a:latin typeface="Arial" panose="020B0604020202020204"/>
                  </a:endParaRPr>
                </a:p>
              </p:txBody>
            </p:sp>
            <p:sp>
              <p:nvSpPr>
                <p:cNvPr id="119" name="Rectangle 118">
                  <a:extLst>
                    <a:ext uri="{FF2B5EF4-FFF2-40B4-BE49-F238E27FC236}">
                      <a16:creationId xmlns:a16="http://schemas.microsoft.com/office/drawing/2014/main" id="{4F3B037E-CC73-E243-B4BE-208091997C18}"/>
                    </a:ext>
                  </a:extLst>
                </p:cNvPr>
                <p:cNvSpPr/>
                <p:nvPr/>
              </p:nvSpPr>
              <p:spPr>
                <a:xfrm>
                  <a:off x="1408320" y="2115594"/>
                  <a:ext cx="4881204" cy="494659"/>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003366"/>
                    </a:solidFill>
                    <a:latin typeface="Arial" panose="020B0604020202020204"/>
                  </a:endParaRPr>
                </a:p>
              </p:txBody>
            </p:sp>
            <p:cxnSp>
              <p:nvCxnSpPr>
                <p:cNvPr id="121" name="Straight Connector 120">
                  <a:extLst>
                    <a:ext uri="{FF2B5EF4-FFF2-40B4-BE49-F238E27FC236}">
                      <a16:creationId xmlns:a16="http://schemas.microsoft.com/office/drawing/2014/main" id="{7BB743BF-41F4-724A-AFAA-D662B8F1AF57}"/>
                    </a:ext>
                  </a:extLst>
                </p:cNvPr>
                <p:cNvCxnSpPr>
                  <a:cxnSpLocks/>
                </p:cNvCxnSpPr>
                <p:nvPr/>
              </p:nvCxnSpPr>
              <p:spPr>
                <a:xfrm>
                  <a:off x="1409566" y="4164034"/>
                  <a:ext cx="4881204" cy="0"/>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cxnSp>
              <p:nvCxnSpPr>
                <p:cNvPr id="122" name="Straight Connector 121">
                  <a:extLst>
                    <a:ext uri="{FF2B5EF4-FFF2-40B4-BE49-F238E27FC236}">
                      <a16:creationId xmlns:a16="http://schemas.microsoft.com/office/drawing/2014/main" id="{CA1EA317-80B5-6D48-AF55-46FF51F9A603}"/>
                    </a:ext>
                  </a:extLst>
                </p:cNvPr>
                <p:cNvCxnSpPr>
                  <a:cxnSpLocks/>
                </p:cNvCxnSpPr>
                <p:nvPr/>
              </p:nvCxnSpPr>
              <p:spPr>
                <a:xfrm>
                  <a:off x="1320214" y="1366325"/>
                  <a:ext cx="90597" cy="0"/>
                </a:xfrm>
                <a:prstGeom prst="lin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cxnSp>
            <p:cxnSp>
              <p:nvCxnSpPr>
                <p:cNvPr id="123" name="Straight Connector 122">
                  <a:extLst>
                    <a:ext uri="{FF2B5EF4-FFF2-40B4-BE49-F238E27FC236}">
                      <a16:creationId xmlns:a16="http://schemas.microsoft.com/office/drawing/2014/main" id="{CFF322E0-C750-8F48-BD90-174937745F73}"/>
                    </a:ext>
                  </a:extLst>
                </p:cNvPr>
                <p:cNvCxnSpPr>
                  <a:cxnSpLocks/>
                </p:cNvCxnSpPr>
                <p:nvPr/>
              </p:nvCxnSpPr>
              <p:spPr>
                <a:xfrm>
                  <a:off x="1320214" y="2115595"/>
                  <a:ext cx="90597" cy="0"/>
                </a:xfrm>
                <a:prstGeom prst="lin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cxnSp>
            <p:cxnSp>
              <p:nvCxnSpPr>
                <p:cNvPr id="124" name="Straight Connector 123">
                  <a:extLst>
                    <a:ext uri="{FF2B5EF4-FFF2-40B4-BE49-F238E27FC236}">
                      <a16:creationId xmlns:a16="http://schemas.microsoft.com/office/drawing/2014/main" id="{35AF1EC8-C10E-3F44-BBE7-847247B7AF80}"/>
                    </a:ext>
                  </a:extLst>
                </p:cNvPr>
                <p:cNvCxnSpPr>
                  <a:cxnSpLocks/>
                </p:cNvCxnSpPr>
                <p:nvPr/>
              </p:nvCxnSpPr>
              <p:spPr>
                <a:xfrm>
                  <a:off x="1320214" y="2608653"/>
                  <a:ext cx="90597" cy="0"/>
                </a:xfrm>
                <a:prstGeom prst="lin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cxnSp>
            <p:cxnSp>
              <p:nvCxnSpPr>
                <p:cNvPr id="125" name="Straight Connector 124">
                  <a:extLst>
                    <a:ext uri="{FF2B5EF4-FFF2-40B4-BE49-F238E27FC236}">
                      <a16:creationId xmlns:a16="http://schemas.microsoft.com/office/drawing/2014/main" id="{10EEFBE8-0C84-A645-8C11-7554A66458A6}"/>
                    </a:ext>
                  </a:extLst>
                </p:cNvPr>
                <p:cNvCxnSpPr>
                  <a:cxnSpLocks/>
                </p:cNvCxnSpPr>
                <p:nvPr/>
              </p:nvCxnSpPr>
              <p:spPr>
                <a:xfrm>
                  <a:off x="1320214" y="4164034"/>
                  <a:ext cx="90597" cy="0"/>
                </a:xfrm>
                <a:prstGeom prst="lin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cxnSp>
            <p:cxnSp>
              <p:nvCxnSpPr>
                <p:cNvPr id="131" name="Straight Connector 130">
                  <a:extLst>
                    <a:ext uri="{FF2B5EF4-FFF2-40B4-BE49-F238E27FC236}">
                      <a16:creationId xmlns:a16="http://schemas.microsoft.com/office/drawing/2014/main" id="{74751E58-1E31-5B49-8143-7F41DFF1B277}"/>
                    </a:ext>
                  </a:extLst>
                </p:cNvPr>
                <p:cNvCxnSpPr>
                  <a:cxnSpLocks/>
                </p:cNvCxnSpPr>
                <p:nvPr/>
              </p:nvCxnSpPr>
              <p:spPr>
                <a:xfrm>
                  <a:off x="1408320" y="2115595"/>
                  <a:ext cx="4838984" cy="0"/>
                </a:xfrm>
                <a:prstGeom prst="line">
                  <a:avLst/>
                </a:prstGeom>
                <a:noFill/>
                <a:ln w="12700">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cxnSp>
            <p:cxnSp>
              <p:nvCxnSpPr>
                <p:cNvPr id="132" name="Straight Connector 131">
                  <a:extLst>
                    <a:ext uri="{FF2B5EF4-FFF2-40B4-BE49-F238E27FC236}">
                      <a16:creationId xmlns:a16="http://schemas.microsoft.com/office/drawing/2014/main" id="{48505701-BFBF-1D47-B1BB-E1A691AC8996}"/>
                    </a:ext>
                  </a:extLst>
                </p:cNvPr>
                <p:cNvCxnSpPr>
                  <a:cxnSpLocks/>
                </p:cNvCxnSpPr>
                <p:nvPr/>
              </p:nvCxnSpPr>
              <p:spPr>
                <a:xfrm>
                  <a:off x="1415464" y="2608653"/>
                  <a:ext cx="4812790" cy="0"/>
                </a:xfrm>
                <a:prstGeom prst="line">
                  <a:avLst/>
                </a:prstGeom>
                <a:noFill/>
                <a:ln w="12700">
                  <a:solidFill>
                    <a:schemeClr val="accent2"/>
                  </a:solidFill>
                  <a:prstDash val="dash"/>
                </a:ln>
                <a:effectLst/>
              </p:spPr>
              <p:style>
                <a:lnRef idx="1">
                  <a:schemeClr val="accent1"/>
                </a:lnRef>
                <a:fillRef idx="3">
                  <a:schemeClr val="accent1"/>
                </a:fillRef>
                <a:effectRef idx="2">
                  <a:schemeClr val="accent1"/>
                </a:effectRef>
                <a:fontRef idx="minor">
                  <a:schemeClr val="lt1"/>
                </a:fontRef>
              </p:style>
            </p:cxnSp>
            <p:sp>
              <p:nvSpPr>
                <p:cNvPr id="137" name="TextBox 136">
                  <a:extLst>
                    <a:ext uri="{FF2B5EF4-FFF2-40B4-BE49-F238E27FC236}">
                      <a16:creationId xmlns:a16="http://schemas.microsoft.com/office/drawing/2014/main" id="{072E5E0A-6BC4-3F4F-8A0C-BE9EB4A82FD1}"/>
                    </a:ext>
                  </a:extLst>
                </p:cNvPr>
                <p:cNvSpPr txBox="1"/>
                <p:nvPr/>
              </p:nvSpPr>
              <p:spPr>
                <a:xfrm>
                  <a:off x="4745388" y="1373153"/>
                  <a:ext cx="1499817" cy="191627"/>
                </a:xfrm>
                <a:prstGeom prst="rect">
                  <a:avLst/>
                </a:prstGeom>
                <a:noFill/>
              </p:spPr>
              <p:txBody>
                <a:bodyPr wrap="none" lIns="0" tIns="0" rIns="0" bIns="0" rtlCol="0">
                  <a:spAutoFit/>
                </a:bodyPr>
                <a:lstStyle/>
                <a:p>
                  <a:pPr algn="r" defTabSz="609585"/>
                  <a:r>
                    <a:rPr lang="en-US" sz="1067" dirty="0" err="1">
                      <a:solidFill>
                        <a:srgbClr val="003366"/>
                      </a:solidFill>
                      <a:latin typeface="Arial" panose="020B0604020202020204" pitchFamily="34" charset="0"/>
                      <a:cs typeface="Arial" panose="020B0604020202020204" pitchFamily="34" charset="0"/>
                    </a:rPr>
                    <a:t>Giai</a:t>
                  </a:r>
                  <a:r>
                    <a:rPr lang="en-US" sz="1067" dirty="0">
                      <a:solidFill>
                        <a:srgbClr val="003366"/>
                      </a:solidFill>
                      <a:latin typeface="Arial" panose="020B0604020202020204" pitchFamily="34" charset="0"/>
                      <a:cs typeface="Arial" panose="020B0604020202020204" pitchFamily="34" charset="0"/>
                    </a:rPr>
                    <a:t> </a:t>
                  </a:r>
                  <a:r>
                    <a:rPr lang="en-US" sz="1067" dirty="0" err="1">
                      <a:solidFill>
                        <a:srgbClr val="003366"/>
                      </a:solidFill>
                      <a:latin typeface="Arial" panose="020B0604020202020204" pitchFamily="34" charset="0"/>
                      <a:cs typeface="Arial" panose="020B0604020202020204" pitchFamily="34" charset="0"/>
                    </a:rPr>
                    <a:t>đoạn</a:t>
                  </a:r>
                  <a:r>
                    <a:rPr lang="en-US" sz="1067" dirty="0">
                      <a:solidFill>
                        <a:srgbClr val="003366"/>
                      </a:solidFill>
                      <a:latin typeface="Arial" panose="020B0604020202020204" pitchFamily="34" charset="0"/>
                      <a:cs typeface="Arial" panose="020B0604020202020204" pitchFamily="34" charset="0"/>
                    </a:rPr>
                    <a:t> </a:t>
                  </a:r>
                  <a:r>
                    <a:rPr lang="en-US" sz="1067" dirty="0" err="1">
                      <a:solidFill>
                        <a:srgbClr val="003366"/>
                      </a:solidFill>
                      <a:latin typeface="Arial" panose="020B0604020202020204" pitchFamily="34" charset="0"/>
                      <a:cs typeface="Arial" panose="020B0604020202020204" pitchFamily="34" charset="0"/>
                    </a:rPr>
                    <a:t>tiền</a:t>
                  </a:r>
                  <a:r>
                    <a:rPr lang="en-US" sz="1067" dirty="0">
                      <a:solidFill>
                        <a:srgbClr val="003366"/>
                      </a:solidFill>
                      <a:latin typeface="Arial" panose="020B0604020202020204" pitchFamily="34" charset="0"/>
                      <a:cs typeface="Arial" panose="020B0604020202020204" pitchFamily="34" charset="0"/>
                    </a:rPr>
                    <a:t> </a:t>
                  </a:r>
                  <a:r>
                    <a:rPr lang="en-US" sz="1067" dirty="0" err="1">
                      <a:solidFill>
                        <a:srgbClr val="003366"/>
                      </a:solidFill>
                      <a:latin typeface="Arial" panose="020B0604020202020204" pitchFamily="34" charset="0"/>
                      <a:cs typeface="Arial" panose="020B0604020202020204" pitchFamily="34" charset="0"/>
                    </a:rPr>
                    <a:t>lâm</a:t>
                  </a:r>
                  <a:r>
                    <a:rPr lang="en-US" sz="1067" dirty="0">
                      <a:solidFill>
                        <a:srgbClr val="003366"/>
                      </a:solidFill>
                      <a:latin typeface="Arial" panose="020B0604020202020204" pitchFamily="34" charset="0"/>
                      <a:cs typeface="Arial" panose="020B0604020202020204" pitchFamily="34" charset="0"/>
                    </a:rPr>
                    <a:t> </a:t>
                  </a:r>
                  <a:r>
                    <a:rPr lang="en-US" sz="1067" dirty="0" err="1">
                      <a:solidFill>
                        <a:srgbClr val="003366"/>
                      </a:solidFill>
                      <a:latin typeface="Arial" panose="020B0604020202020204" pitchFamily="34" charset="0"/>
                      <a:cs typeface="Arial" panose="020B0604020202020204" pitchFamily="34" charset="0"/>
                    </a:rPr>
                    <a:t>sàng</a:t>
                  </a:r>
                  <a:endParaRPr lang="en-US" sz="1067" dirty="0">
                    <a:solidFill>
                      <a:srgbClr val="003366"/>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BCF048C9-BEF2-824D-8A95-8F887220CBD2}"/>
                    </a:ext>
                  </a:extLst>
                </p:cNvPr>
                <p:cNvSpPr txBox="1"/>
                <p:nvPr/>
              </p:nvSpPr>
              <p:spPr>
                <a:xfrm>
                  <a:off x="5295728" y="2624200"/>
                  <a:ext cx="959009" cy="191627"/>
                </a:xfrm>
                <a:prstGeom prst="rect">
                  <a:avLst/>
                </a:prstGeom>
                <a:noFill/>
              </p:spPr>
              <p:txBody>
                <a:bodyPr wrap="none" lIns="0" tIns="0" rIns="0" bIns="0" rtlCol="0">
                  <a:spAutoFit/>
                </a:bodyPr>
                <a:lstStyle/>
                <a:p>
                  <a:pPr algn="r" defTabSz="609585"/>
                  <a:r>
                    <a:rPr lang="en-US" sz="1067" dirty="0">
                      <a:solidFill>
                        <a:srgbClr val="003366"/>
                      </a:solidFill>
                      <a:latin typeface="Arial" panose="020B0604020202020204" pitchFamily="34" charset="0"/>
                      <a:cs typeface="Arial" panose="020B0604020202020204" pitchFamily="34" charset="0"/>
                    </a:rPr>
                    <a:t>Sau </a:t>
                  </a:r>
                  <a:r>
                    <a:rPr lang="en-US" sz="1067" dirty="0" err="1">
                      <a:solidFill>
                        <a:srgbClr val="003366"/>
                      </a:solidFill>
                      <a:latin typeface="Arial" panose="020B0604020202020204" pitchFamily="34" charset="0"/>
                      <a:cs typeface="Arial" panose="020B0604020202020204" pitchFamily="34" charset="0"/>
                    </a:rPr>
                    <a:t>chẩn</a:t>
                  </a:r>
                  <a:r>
                    <a:rPr lang="en-US" sz="1067" dirty="0">
                      <a:solidFill>
                        <a:srgbClr val="003366"/>
                      </a:solidFill>
                      <a:latin typeface="Arial" panose="020B0604020202020204" pitchFamily="34" charset="0"/>
                      <a:cs typeface="Arial" panose="020B0604020202020204" pitchFamily="34" charset="0"/>
                    </a:rPr>
                    <a:t> </a:t>
                  </a:r>
                  <a:r>
                    <a:rPr lang="en-US" sz="1067" dirty="0" err="1">
                      <a:solidFill>
                        <a:srgbClr val="003366"/>
                      </a:solidFill>
                      <a:latin typeface="Arial" panose="020B0604020202020204" pitchFamily="34" charset="0"/>
                      <a:cs typeface="Arial" panose="020B0604020202020204" pitchFamily="34" charset="0"/>
                    </a:rPr>
                    <a:t>đoán</a:t>
                  </a:r>
                  <a:endParaRPr lang="en-US" sz="1067" dirty="0">
                    <a:solidFill>
                      <a:srgbClr val="003366"/>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81289F82-582F-6844-8AAC-A2F23FC3C0BF}"/>
                    </a:ext>
                  </a:extLst>
                </p:cNvPr>
                <p:cNvSpPr txBox="1"/>
                <p:nvPr/>
              </p:nvSpPr>
              <p:spPr>
                <a:xfrm>
                  <a:off x="2041007" y="4146357"/>
                  <a:ext cx="302651" cy="371206"/>
                </a:xfrm>
                <a:prstGeom prst="rect">
                  <a:avLst/>
                </a:prstGeom>
                <a:noFill/>
              </p:spPr>
              <p:txBody>
                <a:bodyPr wrap="none" rtlCol="0">
                  <a:spAutoFit/>
                </a:bodyPr>
                <a:lstStyle/>
                <a:p>
                  <a:pPr algn="ctr" defTabSz="609585"/>
                  <a:r>
                    <a:rPr lang="en-US" sz="1467" dirty="0">
                      <a:solidFill>
                        <a:srgbClr val="003366"/>
                      </a:solidFill>
                      <a:latin typeface="Arial" panose="020B0604020202020204" pitchFamily="34" charset="0"/>
                      <a:cs typeface="Arial" panose="020B0604020202020204" pitchFamily="34" charset="0"/>
                    </a:rPr>
                    <a:t>1</a:t>
                  </a:r>
                </a:p>
              </p:txBody>
            </p:sp>
            <p:sp>
              <p:nvSpPr>
                <p:cNvPr id="141" name="TextBox 140">
                  <a:extLst>
                    <a:ext uri="{FF2B5EF4-FFF2-40B4-BE49-F238E27FC236}">
                      <a16:creationId xmlns:a16="http://schemas.microsoft.com/office/drawing/2014/main" id="{45BC71B7-9C69-F549-87C0-6C579D8212E0}"/>
                    </a:ext>
                  </a:extLst>
                </p:cNvPr>
                <p:cNvSpPr txBox="1"/>
                <p:nvPr/>
              </p:nvSpPr>
              <p:spPr>
                <a:xfrm>
                  <a:off x="2844917" y="4146357"/>
                  <a:ext cx="302651" cy="371206"/>
                </a:xfrm>
                <a:prstGeom prst="rect">
                  <a:avLst/>
                </a:prstGeom>
                <a:noFill/>
              </p:spPr>
              <p:txBody>
                <a:bodyPr wrap="none" rtlCol="0">
                  <a:spAutoFit/>
                </a:bodyPr>
                <a:lstStyle/>
                <a:p>
                  <a:pPr algn="ctr" defTabSz="609585"/>
                  <a:r>
                    <a:rPr lang="en-US" sz="1467" dirty="0">
                      <a:solidFill>
                        <a:srgbClr val="003366"/>
                      </a:solidFill>
                      <a:latin typeface="Arial" panose="020B0604020202020204" pitchFamily="34" charset="0"/>
                      <a:cs typeface="Arial" panose="020B0604020202020204" pitchFamily="34" charset="0"/>
                    </a:rPr>
                    <a:t>2</a:t>
                  </a:r>
                </a:p>
              </p:txBody>
            </p:sp>
            <p:sp>
              <p:nvSpPr>
                <p:cNvPr id="142" name="TextBox 141">
                  <a:extLst>
                    <a:ext uri="{FF2B5EF4-FFF2-40B4-BE49-F238E27FC236}">
                      <a16:creationId xmlns:a16="http://schemas.microsoft.com/office/drawing/2014/main" id="{CF5CE53D-777B-A143-BC84-D005F708726B}"/>
                    </a:ext>
                  </a:extLst>
                </p:cNvPr>
                <p:cNvSpPr txBox="1"/>
                <p:nvPr/>
              </p:nvSpPr>
              <p:spPr>
                <a:xfrm>
                  <a:off x="3648825" y="4146357"/>
                  <a:ext cx="302651" cy="371206"/>
                </a:xfrm>
                <a:prstGeom prst="rect">
                  <a:avLst/>
                </a:prstGeom>
                <a:noFill/>
              </p:spPr>
              <p:txBody>
                <a:bodyPr wrap="none" rtlCol="0">
                  <a:spAutoFit/>
                </a:bodyPr>
                <a:lstStyle/>
                <a:p>
                  <a:pPr algn="ctr" defTabSz="609585"/>
                  <a:r>
                    <a:rPr lang="en-US" sz="1467" dirty="0">
                      <a:solidFill>
                        <a:srgbClr val="003366"/>
                      </a:solidFill>
                      <a:latin typeface="Arial" panose="020B0604020202020204" pitchFamily="34" charset="0"/>
                      <a:cs typeface="Arial" panose="020B0604020202020204" pitchFamily="34" charset="0"/>
                    </a:rPr>
                    <a:t>3</a:t>
                  </a:r>
                </a:p>
              </p:txBody>
            </p:sp>
            <p:sp>
              <p:nvSpPr>
                <p:cNvPr id="143" name="TextBox 142">
                  <a:extLst>
                    <a:ext uri="{FF2B5EF4-FFF2-40B4-BE49-F238E27FC236}">
                      <a16:creationId xmlns:a16="http://schemas.microsoft.com/office/drawing/2014/main" id="{D11FF800-E9A2-F141-8FCF-F4F2B4108C93}"/>
                    </a:ext>
                  </a:extLst>
                </p:cNvPr>
                <p:cNvSpPr txBox="1"/>
                <p:nvPr/>
              </p:nvSpPr>
              <p:spPr>
                <a:xfrm>
                  <a:off x="4452737" y="4146357"/>
                  <a:ext cx="302651" cy="371206"/>
                </a:xfrm>
                <a:prstGeom prst="rect">
                  <a:avLst/>
                </a:prstGeom>
                <a:noFill/>
              </p:spPr>
              <p:txBody>
                <a:bodyPr wrap="none" rtlCol="0">
                  <a:spAutoFit/>
                </a:bodyPr>
                <a:lstStyle/>
                <a:p>
                  <a:pPr algn="ctr" defTabSz="609585"/>
                  <a:r>
                    <a:rPr lang="en-US" sz="1467" dirty="0">
                      <a:solidFill>
                        <a:srgbClr val="003366"/>
                      </a:solidFill>
                      <a:latin typeface="Arial" panose="020B0604020202020204" pitchFamily="34" charset="0"/>
                      <a:cs typeface="Arial" panose="020B0604020202020204" pitchFamily="34" charset="0"/>
                    </a:rPr>
                    <a:t>4</a:t>
                  </a:r>
                </a:p>
              </p:txBody>
            </p:sp>
            <p:sp>
              <p:nvSpPr>
                <p:cNvPr id="144" name="TextBox 143">
                  <a:extLst>
                    <a:ext uri="{FF2B5EF4-FFF2-40B4-BE49-F238E27FC236}">
                      <a16:creationId xmlns:a16="http://schemas.microsoft.com/office/drawing/2014/main" id="{ED6C6422-13C0-FC47-BEAE-5C92D1967776}"/>
                    </a:ext>
                  </a:extLst>
                </p:cNvPr>
                <p:cNvSpPr txBox="1"/>
                <p:nvPr/>
              </p:nvSpPr>
              <p:spPr>
                <a:xfrm>
                  <a:off x="5256647" y="4146357"/>
                  <a:ext cx="302651" cy="371206"/>
                </a:xfrm>
                <a:prstGeom prst="rect">
                  <a:avLst/>
                </a:prstGeom>
                <a:noFill/>
              </p:spPr>
              <p:txBody>
                <a:bodyPr wrap="none" rtlCol="0">
                  <a:spAutoFit/>
                </a:bodyPr>
                <a:lstStyle/>
                <a:p>
                  <a:pPr algn="ctr" defTabSz="609585"/>
                  <a:r>
                    <a:rPr lang="en-US" sz="1467" dirty="0">
                      <a:solidFill>
                        <a:srgbClr val="003366"/>
                      </a:solidFill>
                      <a:latin typeface="Arial" panose="020B0604020202020204" pitchFamily="34" charset="0"/>
                      <a:cs typeface="Arial" panose="020B0604020202020204" pitchFamily="34" charset="0"/>
                    </a:rPr>
                    <a:t>5</a:t>
                  </a:r>
                </a:p>
              </p:txBody>
            </p:sp>
            <p:sp>
              <p:nvSpPr>
                <p:cNvPr id="145" name="TextBox 144">
                  <a:extLst>
                    <a:ext uri="{FF2B5EF4-FFF2-40B4-BE49-F238E27FC236}">
                      <a16:creationId xmlns:a16="http://schemas.microsoft.com/office/drawing/2014/main" id="{05BB125A-AE77-F244-9ACC-FECB5EB97B17}"/>
                    </a:ext>
                  </a:extLst>
                </p:cNvPr>
                <p:cNvSpPr txBox="1"/>
                <p:nvPr/>
              </p:nvSpPr>
              <p:spPr>
                <a:xfrm>
                  <a:off x="6060556" y="4146357"/>
                  <a:ext cx="302651" cy="371206"/>
                </a:xfrm>
                <a:prstGeom prst="rect">
                  <a:avLst/>
                </a:prstGeom>
                <a:noFill/>
              </p:spPr>
              <p:txBody>
                <a:bodyPr wrap="none" rtlCol="0">
                  <a:spAutoFit/>
                </a:bodyPr>
                <a:lstStyle/>
                <a:p>
                  <a:pPr algn="ctr" defTabSz="609585"/>
                  <a:r>
                    <a:rPr lang="en-US" sz="1467" dirty="0">
                      <a:solidFill>
                        <a:srgbClr val="003366"/>
                      </a:solidFill>
                      <a:latin typeface="Arial" panose="020B0604020202020204" pitchFamily="34" charset="0"/>
                      <a:cs typeface="Arial" panose="020B0604020202020204" pitchFamily="34" charset="0"/>
                    </a:rPr>
                    <a:t>6</a:t>
                  </a:r>
                </a:p>
              </p:txBody>
            </p:sp>
            <p:cxnSp>
              <p:nvCxnSpPr>
                <p:cNvPr id="146" name="Straight Arrow Connector 145">
                  <a:extLst>
                    <a:ext uri="{FF2B5EF4-FFF2-40B4-BE49-F238E27FC236}">
                      <a16:creationId xmlns:a16="http://schemas.microsoft.com/office/drawing/2014/main" id="{50EBDEB2-EAFB-C143-ACD9-956670392C08}"/>
                    </a:ext>
                  </a:extLst>
                </p:cNvPr>
                <p:cNvCxnSpPr>
                  <a:cxnSpLocks/>
                </p:cNvCxnSpPr>
                <p:nvPr/>
              </p:nvCxnSpPr>
              <p:spPr>
                <a:xfrm rot="16200000">
                  <a:off x="3851412" y="3790741"/>
                  <a:ext cx="0" cy="1590200"/>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9" name="Freeform: Shape 44">
                  <a:extLst>
                    <a:ext uri="{FF2B5EF4-FFF2-40B4-BE49-F238E27FC236}">
                      <a16:creationId xmlns:a16="http://schemas.microsoft.com/office/drawing/2014/main" id="{E05F2766-6FCD-9F47-B5EB-31727EDB8E4D}"/>
                    </a:ext>
                  </a:extLst>
                </p:cNvPr>
                <p:cNvSpPr/>
                <p:nvPr/>
              </p:nvSpPr>
              <p:spPr>
                <a:xfrm>
                  <a:off x="1415747" y="1367241"/>
                  <a:ext cx="778670" cy="2786063"/>
                </a:xfrm>
                <a:custGeom>
                  <a:avLst/>
                  <a:gdLst>
                    <a:gd name="connsiteX0" fmla="*/ 0 w 795338"/>
                    <a:gd name="connsiteY0" fmla="*/ 0 h 2790825"/>
                    <a:gd name="connsiteX1" fmla="*/ 795338 w 795338"/>
                    <a:gd name="connsiteY1" fmla="*/ 2790825 h 2790825"/>
                    <a:gd name="connsiteX2" fmla="*/ 795338 w 795338"/>
                    <a:gd name="connsiteY2" fmla="*/ 2790825 h 2790825"/>
                    <a:gd name="connsiteX0" fmla="*/ 0 w 778670"/>
                    <a:gd name="connsiteY0" fmla="*/ 0 h 2786063"/>
                    <a:gd name="connsiteX1" fmla="*/ 778670 w 778670"/>
                    <a:gd name="connsiteY1" fmla="*/ 2786063 h 2786063"/>
                    <a:gd name="connsiteX2" fmla="*/ 778670 w 778670"/>
                    <a:gd name="connsiteY2" fmla="*/ 2786063 h 2786063"/>
                  </a:gdLst>
                  <a:ahLst/>
                  <a:cxnLst>
                    <a:cxn ang="0">
                      <a:pos x="connsiteX0" y="connsiteY0"/>
                    </a:cxn>
                    <a:cxn ang="0">
                      <a:pos x="connsiteX1" y="connsiteY1"/>
                    </a:cxn>
                    <a:cxn ang="0">
                      <a:pos x="connsiteX2" y="connsiteY2"/>
                    </a:cxn>
                  </a:cxnLst>
                  <a:rect l="l" t="t" r="r" b="b"/>
                  <a:pathLst>
                    <a:path w="778670" h="2786063">
                      <a:moveTo>
                        <a:pt x="0" y="0"/>
                      </a:moveTo>
                      <a:lnTo>
                        <a:pt x="778670" y="2786063"/>
                      </a:lnTo>
                      <a:lnTo>
                        <a:pt x="778670" y="2786063"/>
                      </a:lnTo>
                    </a:path>
                  </a:pathLst>
                </a:custGeom>
                <a:noFill/>
                <a:ln w="19050">
                  <a:solidFill>
                    <a:schemeClr val="tx2"/>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003366"/>
                    </a:solidFill>
                    <a:latin typeface="Arial" panose="020B0604020202020204"/>
                  </a:endParaRPr>
                </a:p>
              </p:txBody>
            </p:sp>
            <p:sp>
              <p:nvSpPr>
                <p:cNvPr id="150" name="Freeform: Shape 45">
                  <a:extLst>
                    <a:ext uri="{FF2B5EF4-FFF2-40B4-BE49-F238E27FC236}">
                      <a16:creationId xmlns:a16="http://schemas.microsoft.com/office/drawing/2014/main" id="{911A66EB-71AF-594C-893A-A79196837758}"/>
                    </a:ext>
                  </a:extLst>
                </p:cNvPr>
                <p:cNvSpPr/>
                <p:nvPr/>
              </p:nvSpPr>
              <p:spPr>
                <a:xfrm>
                  <a:off x="1413367" y="1372004"/>
                  <a:ext cx="4814887" cy="2771775"/>
                </a:xfrm>
                <a:custGeom>
                  <a:avLst/>
                  <a:gdLst>
                    <a:gd name="connsiteX0" fmla="*/ 0 w 4814887"/>
                    <a:gd name="connsiteY0" fmla="*/ 0 h 2771775"/>
                    <a:gd name="connsiteX1" fmla="*/ 4814887 w 4814887"/>
                    <a:gd name="connsiteY1" fmla="*/ 2771775 h 2771775"/>
                    <a:gd name="connsiteX2" fmla="*/ 4814887 w 4814887"/>
                    <a:gd name="connsiteY2" fmla="*/ 2771775 h 2771775"/>
                  </a:gdLst>
                  <a:ahLst/>
                  <a:cxnLst>
                    <a:cxn ang="0">
                      <a:pos x="connsiteX0" y="connsiteY0"/>
                    </a:cxn>
                    <a:cxn ang="0">
                      <a:pos x="connsiteX1" y="connsiteY1"/>
                    </a:cxn>
                    <a:cxn ang="0">
                      <a:pos x="connsiteX2" y="connsiteY2"/>
                    </a:cxn>
                  </a:cxnLst>
                  <a:rect l="l" t="t" r="r" b="b"/>
                  <a:pathLst>
                    <a:path w="4814887" h="2771775">
                      <a:moveTo>
                        <a:pt x="0" y="0"/>
                      </a:moveTo>
                      <a:lnTo>
                        <a:pt x="4814887" y="2771775"/>
                      </a:lnTo>
                      <a:lnTo>
                        <a:pt x="4814887" y="2771775"/>
                      </a:lnTo>
                    </a:path>
                  </a:pathLst>
                </a:custGeom>
                <a:noFill/>
                <a:ln w="19050">
                  <a:solidFill>
                    <a:schemeClr val="tx2"/>
                  </a:solidFill>
                  <a:tailEnd type="triangle"/>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dirty="0">
                    <a:solidFill>
                      <a:srgbClr val="003366"/>
                    </a:solidFill>
                    <a:latin typeface="Arial" panose="020B0604020202020204"/>
                  </a:endParaRPr>
                </a:p>
              </p:txBody>
            </p:sp>
            <p:sp>
              <p:nvSpPr>
                <p:cNvPr id="151" name="Freeform: Shape 46">
                  <a:extLst>
                    <a:ext uri="{FF2B5EF4-FFF2-40B4-BE49-F238E27FC236}">
                      <a16:creationId xmlns:a16="http://schemas.microsoft.com/office/drawing/2014/main" id="{D30C4FD2-D489-8E4F-85BF-91440352C410}"/>
                    </a:ext>
                  </a:extLst>
                </p:cNvPr>
                <p:cNvSpPr/>
                <p:nvPr/>
              </p:nvSpPr>
              <p:spPr>
                <a:xfrm>
                  <a:off x="1418129" y="1372004"/>
                  <a:ext cx="2300288" cy="2776537"/>
                </a:xfrm>
                <a:custGeom>
                  <a:avLst/>
                  <a:gdLst>
                    <a:gd name="connsiteX0" fmla="*/ 0 w 2300288"/>
                    <a:gd name="connsiteY0" fmla="*/ 0 h 2790825"/>
                    <a:gd name="connsiteX1" fmla="*/ 919163 w 2300288"/>
                    <a:gd name="connsiteY1" fmla="*/ 138113 h 2790825"/>
                    <a:gd name="connsiteX2" fmla="*/ 1033463 w 2300288"/>
                    <a:gd name="connsiteY2" fmla="*/ 1500188 h 2790825"/>
                    <a:gd name="connsiteX3" fmla="*/ 2081213 w 2300288"/>
                    <a:gd name="connsiteY3" fmla="*/ 1638300 h 2790825"/>
                    <a:gd name="connsiteX4" fmla="*/ 2300288 w 2300288"/>
                    <a:gd name="connsiteY4" fmla="*/ 2790825 h 2790825"/>
                    <a:gd name="connsiteX0" fmla="*/ 0 w 2300288"/>
                    <a:gd name="connsiteY0" fmla="*/ 0 h 2776537"/>
                    <a:gd name="connsiteX1" fmla="*/ 919163 w 2300288"/>
                    <a:gd name="connsiteY1" fmla="*/ 123825 h 2776537"/>
                    <a:gd name="connsiteX2" fmla="*/ 1033463 w 2300288"/>
                    <a:gd name="connsiteY2" fmla="*/ 1485900 h 2776537"/>
                    <a:gd name="connsiteX3" fmla="*/ 2081213 w 2300288"/>
                    <a:gd name="connsiteY3" fmla="*/ 1624012 h 2776537"/>
                    <a:gd name="connsiteX4" fmla="*/ 2300288 w 2300288"/>
                    <a:gd name="connsiteY4" fmla="*/ 2776537 h 277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288" h="2776537">
                      <a:moveTo>
                        <a:pt x="0" y="0"/>
                      </a:moveTo>
                      <a:lnTo>
                        <a:pt x="919163" y="123825"/>
                      </a:lnTo>
                      <a:lnTo>
                        <a:pt x="1033463" y="1485900"/>
                      </a:lnTo>
                      <a:lnTo>
                        <a:pt x="2081213" y="1624012"/>
                      </a:lnTo>
                      <a:lnTo>
                        <a:pt x="2300288" y="2776537"/>
                      </a:lnTo>
                    </a:path>
                  </a:pathLst>
                </a:custGeom>
                <a:noFill/>
                <a:ln w="19050">
                  <a:solidFill>
                    <a:schemeClr val="tx2"/>
                  </a:solidFill>
                  <a:tailEnd type="triangle"/>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dirty="0">
                    <a:solidFill>
                      <a:srgbClr val="003366"/>
                    </a:solidFill>
                    <a:latin typeface="Arial" panose="020B0604020202020204"/>
                  </a:endParaRPr>
                </a:p>
              </p:txBody>
            </p:sp>
            <p:cxnSp>
              <p:nvCxnSpPr>
                <p:cNvPr id="153" name="Straight Connector 152">
                  <a:extLst>
                    <a:ext uri="{FF2B5EF4-FFF2-40B4-BE49-F238E27FC236}">
                      <a16:creationId xmlns:a16="http://schemas.microsoft.com/office/drawing/2014/main" id="{25DF3919-939B-B943-BDB4-4127D5A82AC5}"/>
                    </a:ext>
                  </a:extLst>
                </p:cNvPr>
                <p:cNvCxnSpPr>
                  <a:cxnSpLocks/>
                </p:cNvCxnSpPr>
                <p:nvPr/>
              </p:nvCxnSpPr>
              <p:spPr>
                <a:xfrm flipV="1">
                  <a:off x="1412333" y="1361565"/>
                  <a:ext cx="0" cy="2802471"/>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sp>
              <p:nvSpPr>
                <p:cNvPr id="138" name="TextBox 137">
                  <a:extLst>
                    <a:ext uri="{FF2B5EF4-FFF2-40B4-BE49-F238E27FC236}">
                      <a16:creationId xmlns:a16="http://schemas.microsoft.com/office/drawing/2014/main" id="{50580564-8468-FD4B-8D76-95530A5AC09D}"/>
                    </a:ext>
                  </a:extLst>
                </p:cNvPr>
                <p:cNvSpPr txBox="1"/>
                <p:nvPr/>
              </p:nvSpPr>
              <p:spPr>
                <a:xfrm>
                  <a:off x="5177873" y="2138271"/>
                  <a:ext cx="1101770" cy="191627"/>
                </a:xfrm>
                <a:prstGeom prst="rect">
                  <a:avLst/>
                </a:prstGeom>
                <a:solidFill>
                  <a:schemeClr val="accent4">
                    <a:lumMod val="20000"/>
                    <a:lumOff val="80000"/>
                  </a:schemeClr>
                </a:solidFill>
              </p:spPr>
              <p:txBody>
                <a:bodyPr wrap="none" lIns="0" tIns="0" rIns="0" bIns="0" rtlCol="0">
                  <a:spAutoFit/>
                </a:bodyPr>
                <a:lstStyle/>
                <a:p>
                  <a:pPr algn="r" defTabSz="609585"/>
                  <a:r>
                    <a:rPr lang="en-US" sz="1067" dirty="0" err="1">
                      <a:solidFill>
                        <a:srgbClr val="003366"/>
                      </a:solidFill>
                      <a:latin typeface="Arial" panose="020B0604020202020204" pitchFamily="34" charset="0"/>
                      <a:cs typeface="Arial" panose="020B0604020202020204" pitchFamily="34" charset="0"/>
                    </a:rPr>
                    <a:t>Trước</a:t>
                  </a:r>
                  <a:r>
                    <a:rPr lang="en-US" sz="1067" dirty="0">
                      <a:solidFill>
                        <a:srgbClr val="003366"/>
                      </a:solidFill>
                      <a:latin typeface="Arial" panose="020B0604020202020204" pitchFamily="34" charset="0"/>
                      <a:cs typeface="Arial" panose="020B0604020202020204" pitchFamily="34" charset="0"/>
                    </a:rPr>
                    <a:t> </a:t>
                  </a:r>
                  <a:r>
                    <a:rPr lang="en-US" sz="1067" dirty="0" err="1">
                      <a:solidFill>
                        <a:srgbClr val="003366"/>
                      </a:solidFill>
                      <a:latin typeface="Arial" panose="020B0604020202020204" pitchFamily="34" charset="0"/>
                      <a:cs typeface="Arial" panose="020B0604020202020204" pitchFamily="34" charset="0"/>
                    </a:rPr>
                    <a:t>chẩn</a:t>
                  </a:r>
                  <a:r>
                    <a:rPr lang="en-US" sz="1067" dirty="0">
                      <a:solidFill>
                        <a:srgbClr val="003366"/>
                      </a:solidFill>
                      <a:latin typeface="Arial" panose="020B0604020202020204" pitchFamily="34" charset="0"/>
                      <a:cs typeface="Arial" panose="020B0604020202020204" pitchFamily="34" charset="0"/>
                    </a:rPr>
                    <a:t> </a:t>
                  </a:r>
                  <a:r>
                    <a:rPr lang="en-US" sz="1067" dirty="0" err="1">
                      <a:solidFill>
                        <a:srgbClr val="003366"/>
                      </a:solidFill>
                      <a:latin typeface="Arial" panose="020B0604020202020204" pitchFamily="34" charset="0"/>
                      <a:cs typeface="Arial" panose="020B0604020202020204" pitchFamily="34" charset="0"/>
                    </a:rPr>
                    <a:t>đoán</a:t>
                  </a:r>
                  <a:endParaRPr lang="en-US" sz="1067" dirty="0">
                    <a:solidFill>
                      <a:srgbClr val="003366"/>
                    </a:solidFill>
                    <a:latin typeface="Arial" panose="020B0604020202020204" pitchFamily="34" charset="0"/>
                    <a:cs typeface="Arial" panose="020B0604020202020204" pitchFamily="34" charset="0"/>
                  </a:endParaRPr>
                </a:p>
              </p:txBody>
            </p:sp>
            <p:sp>
              <p:nvSpPr>
                <p:cNvPr id="152" name="Freeform: Shape 47">
                  <a:extLst>
                    <a:ext uri="{FF2B5EF4-FFF2-40B4-BE49-F238E27FC236}">
                      <a16:creationId xmlns:a16="http://schemas.microsoft.com/office/drawing/2014/main" id="{0B914028-14F0-1F42-B29B-C9AB309273BA}"/>
                    </a:ext>
                  </a:extLst>
                </p:cNvPr>
                <p:cNvSpPr/>
                <p:nvPr/>
              </p:nvSpPr>
              <p:spPr>
                <a:xfrm>
                  <a:off x="1413367" y="1362479"/>
                  <a:ext cx="4824412" cy="1228724"/>
                </a:xfrm>
                <a:custGeom>
                  <a:avLst/>
                  <a:gdLst>
                    <a:gd name="connsiteX0" fmla="*/ 0 w 4843462"/>
                    <a:gd name="connsiteY0" fmla="*/ 0 h 1243012"/>
                    <a:gd name="connsiteX1" fmla="*/ 4843462 w 4843462"/>
                    <a:gd name="connsiteY1" fmla="*/ 1243012 h 1243012"/>
                    <a:gd name="connsiteX0" fmla="*/ 0 w 4843462"/>
                    <a:gd name="connsiteY0" fmla="*/ 0 h 1228724"/>
                    <a:gd name="connsiteX1" fmla="*/ 4843462 w 4843462"/>
                    <a:gd name="connsiteY1" fmla="*/ 1228724 h 1228724"/>
                  </a:gdLst>
                  <a:ahLst/>
                  <a:cxnLst>
                    <a:cxn ang="0">
                      <a:pos x="connsiteX0" y="connsiteY0"/>
                    </a:cxn>
                    <a:cxn ang="0">
                      <a:pos x="connsiteX1" y="connsiteY1"/>
                    </a:cxn>
                  </a:cxnLst>
                  <a:rect l="l" t="t" r="r" b="b"/>
                  <a:pathLst>
                    <a:path w="4843462" h="1228724">
                      <a:moveTo>
                        <a:pt x="0" y="0"/>
                      </a:moveTo>
                      <a:lnTo>
                        <a:pt x="4843462" y="1228724"/>
                      </a:lnTo>
                    </a:path>
                  </a:pathLst>
                </a:custGeom>
                <a:noFill/>
                <a:ln w="19050">
                  <a:solidFill>
                    <a:schemeClr val="tx2"/>
                  </a:solidFill>
                  <a:tailEnd type="triangle"/>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dirty="0">
                    <a:solidFill>
                      <a:srgbClr val="003366"/>
                    </a:solidFill>
                    <a:latin typeface="Arial" panose="020B0604020202020204"/>
                  </a:endParaRPr>
                </a:p>
              </p:txBody>
            </p:sp>
          </p:grpSp>
          <p:sp>
            <p:nvSpPr>
              <p:cNvPr id="155" name="TextBox 154">
                <a:extLst>
                  <a:ext uri="{FF2B5EF4-FFF2-40B4-BE49-F238E27FC236}">
                    <a16:creationId xmlns:a16="http://schemas.microsoft.com/office/drawing/2014/main" id="{440B6D6E-0280-C84E-A357-3DD3D3406D74}"/>
                  </a:ext>
                </a:extLst>
              </p:cNvPr>
              <p:cNvSpPr txBox="1"/>
              <p:nvPr/>
            </p:nvSpPr>
            <p:spPr>
              <a:xfrm>
                <a:off x="577124" y="1302027"/>
                <a:ext cx="683980" cy="346249"/>
              </a:xfrm>
              <a:prstGeom prst="rect">
                <a:avLst/>
              </a:prstGeom>
              <a:noFill/>
            </p:spPr>
            <p:txBody>
              <a:bodyPr wrap="square" rtlCol="0">
                <a:spAutoFit/>
              </a:bodyPr>
              <a:lstStyle/>
              <a:p>
                <a:pPr algn="r" defTabSz="609585"/>
                <a:r>
                  <a:rPr lang="en-US" sz="1200" dirty="0" err="1">
                    <a:solidFill>
                      <a:srgbClr val="003366"/>
                    </a:solidFill>
                    <a:latin typeface="Arial" panose="020B0604020202020204" pitchFamily="34" charset="0"/>
                    <a:cs typeface="Arial" panose="020B0604020202020204" pitchFamily="34" charset="0"/>
                  </a:rPr>
                  <a:t>Khởi</a:t>
                </a:r>
                <a:r>
                  <a:rPr lang="en-US" sz="1200" dirty="0">
                    <a:solidFill>
                      <a:srgbClr val="003366"/>
                    </a:solidFill>
                    <a:latin typeface="Arial" panose="020B0604020202020204" pitchFamily="34" charset="0"/>
                    <a:cs typeface="Arial" panose="020B0604020202020204" pitchFamily="34" charset="0"/>
                  </a:rPr>
                  <a:t> </a:t>
                </a:r>
                <a:r>
                  <a:rPr lang="en-US" sz="1200" dirty="0" err="1">
                    <a:solidFill>
                      <a:srgbClr val="003366"/>
                    </a:solidFill>
                    <a:latin typeface="Arial" panose="020B0604020202020204" pitchFamily="34" charset="0"/>
                    <a:cs typeface="Arial" panose="020B0604020202020204" pitchFamily="34" charset="0"/>
                  </a:rPr>
                  <a:t>phát</a:t>
                </a:r>
                <a:r>
                  <a:rPr lang="en-US" sz="1200" dirty="0">
                    <a:solidFill>
                      <a:srgbClr val="003366"/>
                    </a:solidFill>
                    <a:latin typeface="Arial" panose="020B0604020202020204" pitchFamily="34" charset="0"/>
                    <a:cs typeface="Arial" panose="020B0604020202020204" pitchFamily="34" charset="0"/>
                  </a:rPr>
                  <a:t> </a:t>
                </a:r>
                <a:r>
                  <a:rPr lang="en-US" sz="1200" dirty="0" err="1">
                    <a:solidFill>
                      <a:srgbClr val="003366"/>
                    </a:solidFill>
                    <a:latin typeface="Arial" panose="020B0604020202020204" pitchFamily="34" charset="0"/>
                    <a:cs typeface="Arial" panose="020B0604020202020204" pitchFamily="34" charset="0"/>
                  </a:rPr>
                  <a:t>bệnh</a:t>
                </a:r>
                <a:endParaRPr lang="en-US" sz="1200" dirty="0">
                  <a:solidFill>
                    <a:srgbClr val="003366"/>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0B9B9E05-D36E-5041-837E-BF5F14D69B87}"/>
                  </a:ext>
                </a:extLst>
              </p:cNvPr>
              <p:cNvSpPr txBox="1"/>
              <p:nvPr/>
            </p:nvSpPr>
            <p:spPr>
              <a:xfrm>
                <a:off x="489677" y="1740852"/>
                <a:ext cx="771428" cy="346249"/>
              </a:xfrm>
              <a:prstGeom prst="rect">
                <a:avLst/>
              </a:prstGeom>
              <a:noFill/>
            </p:spPr>
            <p:txBody>
              <a:bodyPr wrap="square" rtlCol="0">
                <a:spAutoFit/>
              </a:bodyPr>
              <a:lstStyle/>
              <a:p>
                <a:pPr algn="r" defTabSz="609585"/>
                <a:r>
                  <a:rPr lang="en-US" sz="1200" dirty="0" err="1">
                    <a:solidFill>
                      <a:srgbClr val="003366"/>
                    </a:solidFill>
                    <a:latin typeface="Arial" panose="020B0604020202020204" pitchFamily="34" charset="0"/>
                    <a:cs typeface="Arial" panose="020B0604020202020204" pitchFamily="34" charset="0"/>
                  </a:rPr>
                  <a:t>Khởi</a:t>
                </a:r>
                <a:r>
                  <a:rPr lang="en-US" sz="1200" dirty="0">
                    <a:solidFill>
                      <a:srgbClr val="003366"/>
                    </a:solidFill>
                    <a:latin typeface="Arial" panose="020B0604020202020204" pitchFamily="34" charset="0"/>
                    <a:cs typeface="Arial" panose="020B0604020202020204" pitchFamily="34" charset="0"/>
                  </a:rPr>
                  <a:t> </a:t>
                </a:r>
                <a:r>
                  <a:rPr lang="en-US" sz="1200" dirty="0" err="1">
                    <a:solidFill>
                      <a:srgbClr val="003366"/>
                    </a:solidFill>
                    <a:latin typeface="Arial" panose="020B0604020202020204" pitchFamily="34" charset="0"/>
                    <a:cs typeface="Arial" panose="020B0604020202020204" pitchFamily="34" charset="0"/>
                  </a:rPr>
                  <a:t>phát</a:t>
                </a:r>
                <a:r>
                  <a:rPr lang="en-US" sz="1200" dirty="0">
                    <a:solidFill>
                      <a:srgbClr val="003366"/>
                    </a:solidFill>
                    <a:latin typeface="Arial" panose="020B0604020202020204" pitchFamily="34" charset="0"/>
                    <a:cs typeface="Arial" panose="020B0604020202020204" pitchFamily="34" charset="0"/>
                  </a:rPr>
                  <a:t> </a:t>
                </a:r>
                <a:r>
                  <a:rPr lang="en-US" sz="1200" dirty="0" err="1">
                    <a:solidFill>
                      <a:srgbClr val="003366"/>
                    </a:solidFill>
                    <a:latin typeface="Arial" panose="020B0604020202020204" pitchFamily="34" charset="0"/>
                    <a:cs typeface="Arial" panose="020B0604020202020204" pitchFamily="34" charset="0"/>
                  </a:rPr>
                  <a:t>triệu</a:t>
                </a:r>
                <a:r>
                  <a:rPr lang="en-US" sz="1200" dirty="0">
                    <a:solidFill>
                      <a:srgbClr val="003366"/>
                    </a:solidFill>
                    <a:latin typeface="Arial" panose="020B0604020202020204" pitchFamily="34" charset="0"/>
                    <a:cs typeface="Arial" panose="020B0604020202020204" pitchFamily="34" charset="0"/>
                  </a:rPr>
                  <a:t> </a:t>
                </a:r>
                <a:r>
                  <a:rPr lang="en-US" sz="1200" dirty="0" err="1">
                    <a:solidFill>
                      <a:srgbClr val="003366"/>
                    </a:solidFill>
                    <a:latin typeface="Arial" panose="020B0604020202020204" pitchFamily="34" charset="0"/>
                    <a:cs typeface="Arial" panose="020B0604020202020204" pitchFamily="34" charset="0"/>
                  </a:rPr>
                  <a:t>chứng</a:t>
                </a:r>
                <a:endParaRPr lang="en-US" sz="1200" dirty="0">
                  <a:solidFill>
                    <a:srgbClr val="003366"/>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F4BB39C9-4AC7-7A41-A5F2-82174526C483}"/>
                  </a:ext>
                </a:extLst>
              </p:cNvPr>
              <p:cNvSpPr txBox="1"/>
              <p:nvPr/>
            </p:nvSpPr>
            <p:spPr>
              <a:xfrm>
                <a:off x="561153" y="2105102"/>
                <a:ext cx="699951" cy="207749"/>
              </a:xfrm>
              <a:prstGeom prst="rect">
                <a:avLst/>
              </a:prstGeom>
              <a:noFill/>
            </p:spPr>
            <p:txBody>
              <a:bodyPr wrap="none" rtlCol="0">
                <a:spAutoFit/>
              </a:bodyPr>
              <a:lstStyle/>
              <a:p>
                <a:pPr algn="r" defTabSz="609585"/>
                <a:r>
                  <a:rPr lang="en-US" sz="1200" dirty="0" err="1">
                    <a:solidFill>
                      <a:srgbClr val="003366"/>
                    </a:solidFill>
                    <a:latin typeface="Arial" panose="020B0604020202020204" pitchFamily="34" charset="0"/>
                    <a:cs typeface="Arial" panose="020B0604020202020204" pitchFamily="34" charset="0"/>
                  </a:rPr>
                  <a:t>Chẩn</a:t>
                </a:r>
                <a:r>
                  <a:rPr lang="en-US" sz="1200" dirty="0">
                    <a:solidFill>
                      <a:srgbClr val="003366"/>
                    </a:solidFill>
                    <a:latin typeface="Arial" panose="020B0604020202020204" pitchFamily="34" charset="0"/>
                    <a:cs typeface="Arial" panose="020B0604020202020204" pitchFamily="34" charset="0"/>
                  </a:rPr>
                  <a:t> </a:t>
                </a:r>
                <a:r>
                  <a:rPr lang="en-US" sz="1200" dirty="0" err="1">
                    <a:solidFill>
                      <a:srgbClr val="003366"/>
                    </a:solidFill>
                    <a:latin typeface="Arial" panose="020B0604020202020204" pitchFamily="34" charset="0"/>
                    <a:cs typeface="Arial" panose="020B0604020202020204" pitchFamily="34" charset="0"/>
                  </a:rPr>
                  <a:t>đoán</a:t>
                </a:r>
                <a:endParaRPr lang="en-US" sz="1200" dirty="0">
                  <a:solidFill>
                    <a:srgbClr val="003366"/>
                  </a:solidFill>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EF6F8FBA-945B-3A4C-B045-A065471ADAFB}"/>
                  </a:ext>
                </a:extLst>
              </p:cNvPr>
              <p:cNvSpPr txBox="1"/>
              <p:nvPr/>
            </p:nvSpPr>
            <p:spPr>
              <a:xfrm>
                <a:off x="693402" y="3000513"/>
                <a:ext cx="567703" cy="207749"/>
              </a:xfrm>
              <a:prstGeom prst="rect">
                <a:avLst/>
              </a:prstGeom>
              <a:noFill/>
            </p:spPr>
            <p:txBody>
              <a:bodyPr wrap="none" rtlCol="0">
                <a:spAutoFit/>
              </a:bodyPr>
              <a:lstStyle/>
              <a:p>
                <a:pPr algn="r" defTabSz="609585"/>
                <a:r>
                  <a:rPr lang="en-US" sz="1200" dirty="0" err="1">
                    <a:solidFill>
                      <a:srgbClr val="003366"/>
                    </a:solidFill>
                    <a:latin typeface="Arial" panose="020B0604020202020204" pitchFamily="34" charset="0"/>
                    <a:cs typeface="Arial" panose="020B0604020202020204" pitchFamily="34" charset="0"/>
                  </a:rPr>
                  <a:t>Tử</a:t>
                </a:r>
                <a:r>
                  <a:rPr lang="en-US" sz="1200" dirty="0">
                    <a:solidFill>
                      <a:srgbClr val="003366"/>
                    </a:solidFill>
                    <a:latin typeface="Arial" panose="020B0604020202020204" pitchFamily="34" charset="0"/>
                    <a:cs typeface="Arial" panose="020B0604020202020204" pitchFamily="34" charset="0"/>
                  </a:rPr>
                  <a:t> </a:t>
                </a:r>
                <a:r>
                  <a:rPr lang="en-US" sz="1200" dirty="0" err="1">
                    <a:solidFill>
                      <a:srgbClr val="003366"/>
                    </a:solidFill>
                    <a:latin typeface="Arial" panose="020B0604020202020204" pitchFamily="34" charset="0"/>
                    <a:cs typeface="Arial" panose="020B0604020202020204" pitchFamily="34" charset="0"/>
                  </a:rPr>
                  <a:t>vong</a:t>
                </a:r>
                <a:endParaRPr lang="en-US" sz="1200" dirty="0">
                  <a:solidFill>
                    <a:srgbClr val="003366"/>
                  </a:solidFill>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id="{4E1A8C77-7BE4-D349-BD96-BC79C0556FFB}"/>
                  </a:ext>
                </a:extLst>
              </p:cNvPr>
              <p:cNvSpPr txBox="1"/>
              <p:nvPr/>
            </p:nvSpPr>
            <p:spPr>
              <a:xfrm rot="16200000">
                <a:off x="-493819" y="2173544"/>
                <a:ext cx="1770764" cy="238575"/>
              </a:xfrm>
              <a:prstGeom prst="rect">
                <a:avLst/>
              </a:prstGeom>
              <a:noFill/>
            </p:spPr>
            <p:txBody>
              <a:bodyPr wrap="square" rtlCol="0">
                <a:spAutoFit/>
              </a:bodyPr>
              <a:lstStyle/>
              <a:p>
                <a:pPr algn="ctr" defTabSz="609585"/>
                <a:r>
                  <a:rPr lang="en-US" sz="1467" dirty="0" err="1">
                    <a:solidFill>
                      <a:srgbClr val="003366"/>
                    </a:solidFill>
                    <a:latin typeface="Arial" panose="020B0604020202020204" pitchFamily="34" charset="0"/>
                    <a:cs typeface="Arial" panose="020B0604020202020204" pitchFamily="34" charset="0"/>
                  </a:rPr>
                  <a:t>Diễn</a:t>
                </a:r>
                <a:r>
                  <a:rPr lang="en-US" sz="1467" dirty="0">
                    <a:solidFill>
                      <a:srgbClr val="003366"/>
                    </a:solidFill>
                    <a:latin typeface="Arial" panose="020B0604020202020204" pitchFamily="34" charset="0"/>
                    <a:cs typeface="Arial" panose="020B0604020202020204" pitchFamily="34" charset="0"/>
                  </a:rPr>
                  <a:t> </a:t>
                </a:r>
                <a:r>
                  <a:rPr lang="en-US" sz="1467" dirty="0" err="1">
                    <a:solidFill>
                      <a:srgbClr val="003366"/>
                    </a:solidFill>
                    <a:latin typeface="Arial" panose="020B0604020202020204" pitchFamily="34" charset="0"/>
                    <a:cs typeface="Arial" panose="020B0604020202020204" pitchFamily="34" charset="0"/>
                  </a:rPr>
                  <a:t>tiến</a:t>
                </a:r>
                <a:r>
                  <a:rPr lang="en-US" sz="1467" dirty="0">
                    <a:solidFill>
                      <a:srgbClr val="003366"/>
                    </a:solidFill>
                    <a:latin typeface="Arial" panose="020B0604020202020204" pitchFamily="34" charset="0"/>
                    <a:cs typeface="Arial" panose="020B0604020202020204" pitchFamily="34" charset="0"/>
                  </a:rPr>
                  <a:t> </a:t>
                </a:r>
                <a:r>
                  <a:rPr lang="en-US" sz="1467" dirty="0" err="1">
                    <a:solidFill>
                      <a:srgbClr val="003366"/>
                    </a:solidFill>
                    <a:latin typeface="Arial" panose="020B0604020202020204" pitchFamily="34" charset="0"/>
                    <a:cs typeface="Arial" panose="020B0604020202020204" pitchFamily="34" charset="0"/>
                  </a:rPr>
                  <a:t>của</a:t>
                </a:r>
                <a:r>
                  <a:rPr lang="en-US" sz="1467" dirty="0">
                    <a:solidFill>
                      <a:srgbClr val="003366"/>
                    </a:solidFill>
                    <a:latin typeface="Arial" panose="020B0604020202020204" pitchFamily="34" charset="0"/>
                    <a:cs typeface="Arial" panose="020B0604020202020204" pitchFamily="34" charset="0"/>
                  </a:rPr>
                  <a:t> </a:t>
                </a:r>
                <a:r>
                  <a:rPr lang="en-US" sz="1467" dirty="0" err="1">
                    <a:solidFill>
                      <a:srgbClr val="003366"/>
                    </a:solidFill>
                    <a:latin typeface="Arial" panose="020B0604020202020204" pitchFamily="34" charset="0"/>
                    <a:cs typeface="Arial" panose="020B0604020202020204" pitchFamily="34" charset="0"/>
                  </a:rPr>
                  <a:t>bệnh</a:t>
                </a:r>
                <a:endParaRPr lang="en-US" sz="1467" dirty="0">
                  <a:solidFill>
                    <a:srgbClr val="003366"/>
                  </a:solidFill>
                  <a:latin typeface="Arial" panose="020B0604020202020204" pitchFamily="34" charset="0"/>
                  <a:cs typeface="Arial" panose="020B0604020202020204" pitchFamily="34" charset="0"/>
                </a:endParaRPr>
              </a:p>
            </p:txBody>
          </p:sp>
          <p:cxnSp>
            <p:nvCxnSpPr>
              <p:cNvPr id="160" name="Straight Arrow Connector 159">
                <a:extLst>
                  <a:ext uri="{FF2B5EF4-FFF2-40B4-BE49-F238E27FC236}">
                    <a16:creationId xmlns:a16="http://schemas.microsoft.com/office/drawing/2014/main" id="{D210FAA1-E9D0-B14C-A176-774510AE0866}"/>
                  </a:ext>
                </a:extLst>
              </p:cNvPr>
              <p:cNvCxnSpPr>
                <a:cxnSpLocks/>
              </p:cNvCxnSpPr>
              <p:nvPr/>
            </p:nvCxnSpPr>
            <p:spPr>
              <a:xfrm>
                <a:off x="528568" y="1781820"/>
                <a:ext cx="0" cy="1022024"/>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62" name="TextBox 161">
              <a:extLst>
                <a:ext uri="{FF2B5EF4-FFF2-40B4-BE49-F238E27FC236}">
                  <a16:creationId xmlns:a16="http://schemas.microsoft.com/office/drawing/2014/main" id="{163586FB-CFD1-BE4B-8949-957FC95596DB}"/>
                </a:ext>
              </a:extLst>
            </p:cNvPr>
            <p:cNvSpPr txBox="1"/>
            <p:nvPr/>
          </p:nvSpPr>
          <p:spPr>
            <a:xfrm>
              <a:off x="1335809" y="3419073"/>
              <a:ext cx="3450243" cy="238575"/>
            </a:xfrm>
            <a:prstGeom prst="rect">
              <a:avLst/>
            </a:prstGeom>
            <a:noFill/>
          </p:spPr>
          <p:txBody>
            <a:bodyPr wrap="square" rtlCol="0">
              <a:spAutoFit/>
            </a:bodyPr>
            <a:lstStyle/>
            <a:p>
              <a:pPr algn="ctr" defTabSz="609585"/>
              <a:r>
                <a:rPr lang="en-US" sz="1467" dirty="0" err="1">
                  <a:solidFill>
                    <a:srgbClr val="003366"/>
                  </a:solidFill>
                  <a:latin typeface="Arial" panose="020B0604020202020204" pitchFamily="34" charset="0"/>
                  <a:cs typeface="Arial" panose="020B0604020202020204" pitchFamily="34" charset="0"/>
                </a:rPr>
                <a:t>Thời</a:t>
              </a:r>
              <a:r>
                <a:rPr lang="en-US" sz="1467" dirty="0">
                  <a:solidFill>
                    <a:srgbClr val="003366"/>
                  </a:solidFill>
                  <a:latin typeface="Arial" panose="020B0604020202020204" pitchFamily="34" charset="0"/>
                  <a:cs typeface="Arial" panose="020B0604020202020204" pitchFamily="34" charset="0"/>
                </a:rPr>
                <a:t> </a:t>
              </a:r>
              <a:r>
                <a:rPr lang="en-US" sz="1467" dirty="0" err="1">
                  <a:solidFill>
                    <a:srgbClr val="003366"/>
                  </a:solidFill>
                  <a:latin typeface="Arial" panose="020B0604020202020204" pitchFamily="34" charset="0"/>
                  <a:cs typeface="Arial" panose="020B0604020202020204" pitchFamily="34" charset="0"/>
                </a:rPr>
                <a:t>gian</a:t>
              </a:r>
              <a:r>
                <a:rPr lang="en-US" sz="1467" dirty="0">
                  <a:solidFill>
                    <a:srgbClr val="003366"/>
                  </a:solidFill>
                  <a:latin typeface="Arial" panose="020B0604020202020204" pitchFamily="34" charset="0"/>
                  <a:cs typeface="Arial" panose="020B0604020202020204" pitchFamily="34" charset="0"/>
                </a:rPr>
                <a:t> (</a:t>
              </a:r>
              <a:r>
                <a:rPr lang="en-US" sz="1467" dirty="0" err="1">
                  <a:solidFill>
                    <a:srgbClr val="003366"/>
                  </a:solidFill>
                  <a:latin typeface="Arial" panose="020B0604020202020204" pitchFamily="34" charset="0"/>
                  <a:cs typeface="Arial" panose="020B0604020202020204" pitchFamily="34" charset="0"/>
                </a:rPr>
                <a:t>năm</a:t>
              </a:r>
              <a:r>
                <a:rPr lang="en-US" sz="1467" dirty="0">
                  <a:solidFill>
                    <a:srgbClr val="003366"/>
                  </a:solidFill>
                  <a:latin typeface="Arial" panose="020B0604020202020204" pitchFamily="34" charset="0"/>
                  <a:cs typeface="Arial" panose="020B0604020202020204" pitchFamily="34" charset="0"/>
                </a:rPr>
                <a:t>)</a:t>
              </a:r>
            </a:p>
          </p:txBody>
        </p:sp>
      </p:grpSp>
      <p:sp>
        <p:nvSpPr>
          <p:cNvPr id="166" name="TextBox 165">
            <a:extLst>
              <a:ext uri="{FF2B5EF4-FFF2-40B4-BE49-F238E27FC236}">
                <a16:creationId xmlns:a16="http://schemas.microsoft.com/office/drawing/2014/main" id="{5B64E368-13DD-EC49-89BB-FC94B5233A66}"/>
              </a:ext>
            </a:extLst>
          </p:cNvPr>
          <p:cNvSpPr txBox="1"/>
          <p:nvPr/>
        </p:nvSpPr>
        <p:spPr>
          <a:xfrm>
            <a:off x="7889491" y="5092606"/>
            <a:ext cx="4302509" cy="543867"/>
          </a:xfrm>
          <a:prstGeom prst="rect">
            <a:avLst/>
          </a:prstGeom>
          <a:noFill/>
        </p:spPr>
        <p:txBody>
          <a:bodyPr wrap="square" rtlCol="0">
            <a:spAutoFit/>
          </a:bodyPr>
          <a:lstStyle/>
          <a:p>
            <a:pPr defTabSz="609585"/>
            <a:r>
              <a:rPr lang="en-US" sz="1467" b="1" dirty="0" err="1">
                <a:solidFill>
                  <a:srgbClr val="003366"/>
                </a:solidFill>
                <a:latin typeface="Arial" panose="020B0604020202020204"/>
              </a:rPr>
              <a:t>Nguyên</a:t>
            </a:r>
            <a:r>
              <a:rPr lang="en-US" sz="1467" b="1" dirty="0">
                <a:solidFill>
                  <a:srgbClr val="003366"/>
                </a:solidFill>
                <a:latin typeface="Arial" panose="020B0604020202020204"/>
              </a:rPr>
              <a:t> </a:t>
            </a:r>
            <a:r>
              <a:rPr lang="en-US" sz="1467" b="1" dirty="0" err="1">
                <a:solidFill>
                  <a:srgbClr val="003366"/>
                </a:solidFill>
                <a:latin typeface="Arial" panose="020B0604020202020204"/>
              </a:rPr>
              <a:t>nhân</a:t>
            </a:r>
            <a:r>
              <a:rPr lang="en-US" sz="1467" b="1" dirty="0">
                <a:solidFill>
                  <a:srgbClr val="003366"/>
                </a:solidFill>
                <a:latin typeface="Arial" panose="020B0604020202020204"/>
              </a:rPr>
              <a:t> </a:t>
            </a:r>
            <a:r>
              <a:rPr lang="en-US" sz="1467" dirty="0" err="1">
                <a:solidFill>
                  <a:srgbClr val="003366"/>
                </a:solidFill>
                <a:latin typeface="Arial" panose="020B0604020202020204"/>
              </a:rPr>
              <a:t>phổ</a:t>
            </a:r>
            <a:r>
              <a:rPr lang="en-US" sz="1467" dirty="0">
                <a:solidFill>
                  <a:srgbClr val="003366"/>
                </a:solidFill>
                <a:latin typeface="Arial" panose="020B0604020202020204"/>
              </a:rPr>
              <a:t> </a:t>
            </a:r>
            <a:r>
              <a:rPr lang="en-US" sz="1467" dirty="0" err="1">
                <a:solidFill>
                  <a:srgbClr val="003366"/>
                </a:solidFill>
                <a:latin typeface="Arial" panose="020B0604020202020204"/>
              </a:rPr>
              <a:t>biến</a:t>
            </a:r>
            <a:r>
              <a:rPr lang="en-US" sz="1467" dirty="0">
                <a:solidFill>
                  <a:srgbClr val="003366"/>
                </a:solidFill>
                <a:latin typeface="Arial" panose="020B0604020202020204"/>
              </a:rPr>
              <a:t> </a:t>
            </a:r>
            <a:r>
              <a:rPr lang="en-US" sz="1467" dirty="0" err="1">
                <a:solidFill>
                  <a:srgbClr val="003366"/>
                </a:solidFill>
                <a:latin typeface="Arial" panose="020B0604020202020204"/>
              </a:rPr>
              <a:t>nhất</a:t>
            </a:r>
            <a:r>
              <a:rPr lang="en-US" sz="1467" dirty="0">
                <a:solidFill>
                  <a:srgbClr val="003366"/>
                </a:solidFill>
                <a:latin typeface="Arial" panose="020B0604020202020204"/>
              </a:rPr>
              <a:t> </a:t>
            </a:r>
            <a:r>
              <a:rPr lang="en-US" sz="1467" dirty="0" err="1">
                <a:solidFill>
                  <a:srgbClr val="003366"/>
                </a:solidFill>
                <a:latin typeface="Arial" panose="020B0604020202020204"/>
              </a:rPr>
              <a:t>dẫn</a:t>
            </a:r>
            <a:r>
              <a:rPr lang="en-US" sz="1467" dirty="0">
                <a:solidFill>
                  <a:srgbClr val="003366"/>
                </a:solidFill>
                <a:latin typeface="Arial" panose="020B0604020202020204"/>
              </a:rPr>
              <a:t> </a:t>
            </a:r>
            <a:r>
              <a:rPr lang="en-US" sz="1467" dirty="0" err="1">
                <a:solidFill>
                  <a:srgbClr val="003366"/>
                </a:solidFill>
                <a:latin typeface="Arial" panose="020B0604020202020204"/>
              </a:rPr>
              <a:t>đến</a:t>
            </a:r>
            <a:r>
              <a:rPr lang="en-US" sz="1467" dirty="0">
                <a:solidFill>
                  <a:srgbClr val="003366"/>
                </a:solidFill>
                <a:latin typeface="Arial" panose="020B0604020202020204"/>
              </a:rPr>
              <a:t>  </a:t>
            </a:r>
          </a:p>
          <a:p>
            <a:pPr defTabSz="609585"/>
            <a:r>
              <a:rPr lang="en-US" sz="1467" b="1" dirty="0" err="1">
                <a:solidFill>
                  <a:srgbClr val="003366"/>
                </a:solidFill>
                <a:latin typeface="Arial" panose="020B0604020202020204"/>
              </a:rPr>
              <a:t>tử</a:t>
            </a:r>
            <a:r>
              <a:rPr lang="en-US" sz="1467" b="1" dirty="0">
                <a:solidFill>
                  <a:srgbClr val="003366"/>
                </a:solidFill>
                <a:latin typeface="Arial" panose="020B0604020202020204"/>
              </a:rPr>
              <a:t> </a:t>
            </a:r>
            <a:r>
              <a:rPr lang="en-US" sz="1467" b="1" dirty="0" err="1">
                <a:solidFill>
                  <a:srgbClr val="003366"/>
                </a:solidFill>
                <a:latin typeface="Arial" panose="020B0604020202020204"/>
              </a:rPr>
              <a:t>vong</a:t>
            </a:r>
            <a:r>
              <a:rPr lang="en-US" sz="1467" dirty="0">
                <a:solidFill>
                  <a:srgbClr val="003366"/>
                </a:solidFill>
                <a:latin typeface="Arial" panose="020B0604020202020204"/>
              </a:rPr>
              <a:t> </a:t>
            </a:r>
            <a:r>
              <a:rPr lang="en-US" sz="1467" dirty="0" err="1">
                <a:solidFill>
                  <a:srgbClr val="003366"/>
                </a:solidFill>
                <a:latin typeface="Arial" panose="020B0604020202020204"/>
              </a:rPr>
              <a:t>ở</a:t>
            </a:r>
            <a:r>
              <a:rPr lang="en-US" sz="1467" dirty="0">
                <a:solidFill>
                  <a:srgbClr val="003366"/>
                </a:solidFill>
                <a:latin typeface="Arial" panose="020B0604020202020204"/>
              </a:rPr>
              <a:t> BN </a:t>
            </a:r>
            <a:r>
              <a:rPr lang="en-US" sz="1467" dirty="0" err="1">
                <a:solidFill>
                  <a:srgbClr val="003366"/>
                </a:solidFill>
                <a:latin typeface="Arial" panose="020B0604020202020204"/>
              </a:rPr>
              <a:t>là</a:t>
            </a:r>
            <a:r>
              <a:rPr lang="en-US" sz="1467" dirty="0">
                <a:solidFill>
                  <a:srgbClr val="003366"/>
                </a:solidFill>
                <a:latin typeface="Arial" panose="020B0604020202020204"/>
              </a:rPr>
              <a:t> </a:t>
            </a:r>
            <a:r>
              <a:rPr lang="en-US" sz="1467" b="1" dirty="0" err="1">
                <a:solidFill>
                  <a:srgbClr val="003366"/>
                </a:solidFill>
                <a:latin typeface="Arial" panose="020B0604020202020204"/>
              </a:rPr>
              <a:t>đợt</a:t>
            </a:r>
            <a:r>
              <a:rPr lang="en-US" sz="1467" b="1" dirty="0">
                <a:solidFill>
                  <a:srgbClr val="003366"/>
                </a:solidFill>
                <a:latin typeface="Arial" panose="020B0604020202020204"/>
              </a:rPr>
              <a:t> </a:t>
            </a:r>
            <a:r>
              <a:rPr lang="en-US" sz="1467" b="1" dirty="0" err="1">
                <a:solidFill>
                  <a:srgbClr val="003366"/>
                </a:solidFill>
                <a:latin typeface="Arial" panose="020B0604020202020204"/>
              </a:rPr>
              <a:t>kịch</a:t>
            </a:r>
            <a:r>
              <a:rPr lang="en-US" sz="1467" b="1" dirty="0">
                <a:solidFill>
                  <a:srgbClr val="003366"/>
                </a:solidFill>
                <a:latin typeface="Arial" panose="020B0604020202020204"/>
              </a:rPr>
              <a:t> </a:t>
            </a:r>
            <a:r>
              <a:rPr lang="en-US" sz="1467" b="1" dirty="0" err="1">
                <a:solidFill>
                  <a:srgbClr val="003366"/>
                </a:solidFill>
                <a:latin typeface="Arial" panose="020B0604020202020204"/>
              </a:rPr>
              <a:t>phát</a:t>
            </a:r>
            <a:r>
              <a:rPr lang="en-US" sz="1467" b="1" dirty="0">
                <a:solidFill>
                  <a:srgbClr val="003366"/>
                </a:solidFill>
                <a:latin typeface="Arial" panose="020B0604020202020204"/>
              </a:rPr>
              <a:t> </a:t>
            </a:r>
            <a:r>
              <a:rPr lang="en-US" sz="1467" b="1" dirty="0" err="1">
                <a:solidFill>
                  <a:srgbClr val="003366"/>
                </a:solidFill>
                <a:latin typeface="Arial" panose="020B0604020202020204"/>
              </a:rPr>
              <a:t>cấp</a:t>
            </a:r>
            <a:r>
              <a:rPr lang="en-US" sz="1467" b="1" dirty="0">
                <a:solidFill>
                  <a:srgbClr val="003366"/>
                </a:solidFill>
                <a:latin typeface="Arial" panose="020B0604020202020204"/>
              </a:rPr>
              <a:t> </a:t>
            </a:r>
            <a:r>
              <a:rPr lang="en-US" sz="1467" b="1" dirty="0" err="1">
                <a:solidFill>
                  <a:srgbClr val="003366"/>
                </a:solidFill>
                <a:latin typeface="Arial" panose="020B0604020202020204"/>
              </a:rPr>
              <a:t>tính</a:t>
            </a:r>
            <a:r>
              <a:rPr lang="en-US" sz="1467" b="1" dirty="0">
                <a:solidFill>
                  <a:srgbClr val="003366"/>
                </a:solidFill>
                <a:latin typeface="Arial" panose="020B0604020202020204"/>
              </a:rPr>
              <a:t> </a:t>
            </a:r>
            <a:r>
              <a:rPr lang="en-US" sz="1467" dirty="0">
                <a:solidFill>
                  <a:srgbClr val="003366"/>
                </a:solidFill>
                <a:latin typeface="Arial" panose="020B0604020202020204"/>
              </a:rPr>
              <a:t>IPF</a:t>
            </a:r>
            <a:r>
              <a:rPr lang="en-US" sz="1467" baseline="30000" dirty="0">
                <a:solidFill>
                  <a:srgbClr val="003366"/>
                </a:solidFill>
                <a:latin typeface="Arial" panose="020B0604020202020204"/>
              </a:rPr>
              <a:t>7,8</a:t>
            </a:r>
          </a:p>
        </p:txBody>
      </p:sp>
      <p:pic>
        <p:nvPicPr>
          <p:cNvPr id="167" name="Graphic 166" descr="Warning">
            <a:extLst>
              <a:ext uri="{FF2B5EF4-FFF2-40B4-BE49-F238E27FC236}">
                <a16:creationId xmlns:a16="http://schemas.microsoft.com/office/drawing/2014/main" id="{F4301901-D0CE-3C4B-B76A-53C1F6D36AD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71133" y="4985273"/>
            <a:ext cx="787200" cy="787200"/>
          </a:xfrm>
          <a:prstGeom prst="rect">
            <a:avLst/>
          </a:prstGeom>
          <a:effectLst>
            <a:outerShdw blurRad="63500" algn="ctr" rotWithShape="0">
              <a:srgbClr val="000000">
                <a:alpha val="20000"/>
              </a:srgbClr>
            </a:outerShdw>
          </a:effectLst>
        </p:spPr>
      </p:pic>
      <p:grpSp>
        <p:nvGrpSpPr>
          <p:cNvPr id="7" name="Group 6">
            <a:extLst>
              <a:ext uri="{FF2B5EF4-FFF2-40B4-BE49-F238E27FC236}">
                <a16:creationId xmlns:a16="http://schemas.microsoft.com/office/drawing/2014/main" id="{E9334235-41FD-D047-AE4F-C2A0358F0EFF}"/>
              </a:ext>
            </a:extLst>
          </p:cNvPr>
          <p:cNvGrpSpPr/>
          <p:nvPr/>
        </p:nvGrpSpPr>
        <p:grpSpPr>
          <a:xfrm>
            <a:off x="6921837" y="1743608"/>
            <a:ext cx="885792" cy="885792"/>
            <a:chOff x="5165103" y="1307706"/>
            <a:chExt cx="664344" cy="664344"/>
          </a:xfrm>
        </p:grpSpPr>
        <p:pic>
          <p:nvPicPr>
            <p:cNvPr id="63" name="Graphic 62" descr="Lungs">
              <a:extLst>
                <a:ext uri="{FF2B5EF4-FFF2-40B4-BE49-F238E27FC236}">
                  <a16:creationId xmlns:a16="http://schemas.microsoft.com/office/drawing/2014/main" id="{C23D1387-4700-EE42-B913-FE42274F4E4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165103" y="1307706"/>
              <a:ext cx="664344" cy="664344"/>
            </a:xfrm>
            <a:prstGeom prst="rect">
              <a:avLst/>
            </a:prstGeom>
          </p:spPr>
        </p:pic>
        <p:sp>
          <p:nvSpPr>
            <p:cNvPr id="64" name="Left Arrow 63">
              <a:extLst>
                <a:ext uri="{FF2B5EF4-FFF2-40B4-BE49-F238E27FC236}">
                  <a16:creationId xmlns:a16="http://schemas.microsoft.com/office/drawing/2014/main" id="{9779B6C4-096A-F843-BB0C-ABC69F526990}"/>
                </a:ext>
              </a:extLst>
            </p:cNvPr>
            <p:cNvSpPr/>
            <p:nvPr/>
          </p:nvSpPr>
          <p:spPr>
            <a:xfrm rot="16200000">
              <a:off x="5241037" y="1659451"/>
              <a:ext cx="172198" cy="186628"/>
            </a:xfrm>
            <a:prstGeom prst="leftArrow">
              <a:avLst/>
            </a:prstGeom>
            <a:solidFill>
              <a:schemeClr val="accent1">
                <a:alpha val="2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sp>
          <p:nvSpPr>
            <p:cNvPr id="65" name="Left Arrow 64">
              <a:extLst>
                <a:ext uri="{FF2B5EF4-FFF2-40B4-BE49-F238E27FC236}">
                  <a16:creationId xmlns:a16="http://schemas.microsoft.com/office/drawing/2014/main" id="{216462CE-7A8E-C443-95E1-4BBC950F1B53}"/>
                </a:ext>
              </a:extLst>
            </p:cNvPr>
            <p:cNvSpPr/>
            <p:nvPr/>
          </p:nvSpPr>
          <p:spPr>
            <a:xfrm rot="16200000">
              <a:off x="5591835" y="1659451"/>
              <a:ext cx="172198" cy="186628"/>
            </a:xfrm>
            <a:prstGeom prst="leftArrow">
              <a:avLst/>
            </a:prstGeom>
            <a:solidFill>
              <a:schemeClr val="accent1">
                <a:alpha val="2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grpSp>
    </p:spTree>
    <p:extLst>
      <p:ext uri="{BB962C8B-B14F-4D97-AF65-F5344CB8AC3E}">
        <p14:creationId xmlns:p14="http://schemas.microsoft.com/office/powerpoint/2010/main" val="276076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BB20-1AA5-47EB-B1D4-C2E28B9ECEFE}"/>
              </a:ext>
            </a:extLst>
          </p:cNvPr>
          <p:cNvSpPr>
            <a:spLocks noGrp="1"/>
          </p:cNvSpPr>
          <p:nvPr>
            <p:ph type="title"/>
          </p:nvPr>
        </p:nvSpPr>
        <p:spPr>
          <a:xfrm>
            <a:off x="439712" y="0"/>
            <a:ext cx="11305915" cy="946283"/>
          </a:xfrm>
        </p:spPr>
        <p:txBody>
          <a:bodyPr/>
          <a:lstStyle/>
          <a:p>
            <a:r>
              <a:rPr lang="en-US" sz="3200" dirty="0" err="1"/>
              <a:t>Nội</a:t>
            </a:r>
            <a:r>
              <a:rPr lang="en-US" sz="3200" dirty="0"/>
              <a:t> dung </a:t>
            </a:r>
            <a:r>
              <a:rPr lang="en-US" sz="3200" dirty="0" err="1"/>
              <a:t>bài</a:t>
            </a:r>
            <a:r>
              <a:rPr lang="en-US" sz="3200" dirty="0"/>
              <a:t> </a:t>
            </a:r>
            <a:r>
              <a:rPr lang="en-US" sz="3200" dirty="0" err="1"/>
              <a:t>trình</a:t>
            </a:r>
            <a:r>
              <a:rPr lang="en-US" sz="3200" dirty="0"/>
              <a:t> </a:t>
            </a:r>
            <a:r>
              <a:rPr lang="en-US" sz="3200" dirty="0" err="1"/>
              <a:t>bày</a:t>
            </a:r>
            <a:endParaRPr lang="en-US" sz="3200" dirty="0"/>
          </a:p>
        </p:txBody>
      </p:sp>
      <p:sp>
        <p:nvSpPr>
          <p:cNvPr id="4" name="Slide Number Placeholder 3">
            <a:extLst>
              <a:ext uri="{FF2B5EF4-FFF2-40B4-BE49-F238E27FC236}">
                <a16:creationId xmlns:a16="http://schemas.microsoft.com/office/drawing/2014/main" id="{CE3DE18E-21DA-4D53-A80B-095F065EF624}"/>
              </a:ext>
            </a:extLst>
          </p:cNvPr>
          <p:cNvSpPr>
            <a:spLocks noGrp="1"/>
          </p:cNvSpPr>
          <p:nvPr>
            <p:ph type="sldNum" sz="quarter" idx="12"/>
          </p:nvPr>
        </p:nvSpPr>
        <p:spPr/>
        <p:txBody>
          <a:bodyPr/>
          <a:lstStyle/>
          <a:p>
            <a:fld id="{DBB4437E-C8DB-4717-A182-F56AECCDC169}" type="slidenum">
              <a:rPr lang="en-GB" smtClean="0"/>
              <a:t>4</a:t>
            </a:fld>
            <a:endParaRPr lang="en-GB"/>
          </a:p>
        </p:txBody>
      </p:sp>
      <p:sp>
        <p:nvSpPr>
          <p:cNvPr id="6" name="TextBox 5">
            <a:extLst>
              <a:ext uri="{FF2B5EF4-FFF2-40B4-BE49-F238E27FC236}">
                <a16:creationId xmlns:a16="http://schemas.microsoft.com/office/drawing/2014/main" id="{8DB9DF4F-C13B-4419-B502-0E790086E1D7}"/>
              </a:ext>
            </a:extLst>
          </p:cNvPr>
          <p:cNvSpPr txBox="1"/>
          <p:nvPr/>
        </p:nvSpPr>
        <p:spPr>
          <a:xfrm>
            <a:off x="745588" y="1099767"/>
            <a:ext cx="8890781" cy="5009833"/>
          </a:xfrm>
          <a:prstGeom prst="rect">
            <a:avLst/>
          </a:prstGeom>
          <a:noFill/>
        </p:spPr>
        <p:txBody>
          <a:bodyPr wrap="square" rtlCol="0">
            <a:spAutoFit/>
          </a:bodyPr>
          <a:lstStyle/>
          <a:p>
            <a:pPr algn="l">
              <a:lnSpc>
                <a:spcPct val="150000"/>
              </a:lnSpc>
            </a:pPr>
            <a:r>
              <a:rPr lang="en-US" sz="2400" dirty="0">
                <a:solidFill>
                  <a:schemeClr val="tx2"/>
                </a:solidFill>
              </a:rPr>
              <a:t>1. </a:t>
            </a:r>
            <a:r>
              <a:rPr lang="en-US" sz="2400" dirty="0" err="1">
                <a:solidFill>
                  <a:schemeClr val="tx2"/>
                </a:solidFill>
              </a:rPr>
              <a:t>Vai</a:t>
            </a:r>
            <a:r>
              <a:rPr lang="en-US" sz="2400" dirty="0">
                <a:solidFill>
                  <a:schemeClr val="tx2"/>
                </a:solidFill>
              </a:rPr>
              <a:t> </a:t>
            </a:r>
            <a:r>
              <a:rPr lang="en-US" sz="2400" dirty="0" err="1">
                <a:solidFill>
                  <a:schemeClr val="tx2"/>
                </a:solidFill>
              </a:rPr>
              <a:t>trò</a:t>
            </a:r>
            <a:r>
              <a:rPr lang="en-US" sz="2400" dirty="0">
                <a:solidFill>
                  <a:schemeClr val="tx2"/>
                </a:solidFill>
              </a:rPr>
              <a:t> </a:t>
            </a:r>
            <a:r>
              <a:rPr lang="en-US" sz="2400" dirty="0" err="1">
                <a:solidFill>
                  <a:schemeClr val="tx2"/>
                </a:solidFill>
              </a:rPr>
              <a:t>của</a:t>
            </a:r>
            <a:r>
              <a:rPr lang="en-US" sz="2400" dirty="0">
                <a:solidFill>
                  <a:schemeClr val="tx2"/>
                </a:solidFill>
              </a:rPr>
              <a:t> </a:t>
            </a:r>
            <a:r>
              <a:rPr lang="en-US" sz="2400" dirty="0" err="1">
                <a:solidFill>
                  <a:schemeClr val="tx2"/>
                </a:solidFill>
              </a:rPr>
              <a:t>các</a:t>
            </a:r>
            <a:r>
              <a:rPr lang="en-US" sz="2400" dirty="0">
                <a:solidFill>
                  <a:schemeClr val="tx2"/>
                </a:solidFill>
              </a:rPr>
              <a:t> </a:t>
            </a:r>
            <a:r>
              <a:rPr lang="en-US" sz="2400" dirty="0" err="1">
                <a:solidFill>
                  <a:schemeClr val="tx2"/>
                </a:solidFill>
              </a:rPr>
              <a:t>dữ</a:t>
            </a:r>
            <a:r>
              <a:rPr lang="en-US" sz="2400" dirty="0">
                <a:solidFill>
                  <a:schemeClr val="tx2"/>
                </a:solidFill>
              </a:rPr>
              <a:t> </a:t>
            </a:r>
            <a:r>
              <a:rPr lang="en-US" sz="2400" dirty="0" err="1">
                <a:solidFill>
                  <a:schemeClr val="tx2"/>
                </a:solidFill>
              </a:rPr>
              <a:t>liệu</a:t>
            </a:r>
            <a:r>
              <a:rPr lang="en-US" sz="2400" dirty="0">
                <a:solidFill>
                  <a:schemeClr val="tx2"/>
                </a:solidFill>
              </a:rPr>
              <a:t> </a:t>
            </a:r>
            <a:r>
              <a:rPr lang="en-US" sz="2400" dirty="0" err="1">
                <a:solidFill>
                  <a:schemeClr val="tx2"/>
                </a:solidFill>
              </a:rPr>
              <a:t>đời</a:t>
            </a:r>
            <a:r>
              <a:rPr lang="en-US" sz="2400" dirty="0">
                <a:solidFill>
                  <a:schemeClr val="tx2"/>
                </a:solidFill>
              </a:rPr>
              <a:t> </a:t>
            </a:r>
            <a:r>
              <a:rPr lang="en-US" sz="2400" dirty="0" err="1">
                <a:solidFill>
                  <a:schemeClr val="tx2"/>
                </a:solidFill>
              </a:rPr>
              <a:t>thực</a:t>
            </a:r>
            <a:r>
              <a:rPr lang="en-US" sz="2400" dirty="0">
                <a:solidFill>
                  <a:schemeClr val="tx2"/>
                </a:solidFill>
              </a:rPr>
              <a:t> (RWE: Real World Evidence)</a:t>
            </a:r>
          </a:p>
          <a:p>
            <a:pPr algn="l">
              <a:lnSpc>
                <a:spcPct val="150000"/>
              </a:lnSpc>
            </a:pPr>
            <a:r>
              <a:rPr lang="en-US" sz="2400" dirty="0">
                <a:solidFill>
                  <a:schemeClr val="tx2"/>
                </a:solidFill>
              </a:rPr>
              <a:t>2. </a:t>
            </a:r>
            <a:r>
              <a:rPr lang="en-US" sz="2400" dirty="0" err="1">
                <a:solidFill>
                  <a:schemeClr val="tx2"/>
                </a:solidFill>
              </a:rPr>
              <a:t>Kết</a:t>
            </a:r>
            <a:r>
              <a:rPr lang="en-US" sz="2400" dirty="0">
                <a:solidFill>
                  <a:schemeClr val="tx2"/>
                </a:solidFill>
              </a:rPr>
              <a:t> </a:t>
            </a:r>
            <a:r>
              <a:rPr lang="en-US" sz="2400" dirty="0" err="1">
                <a:solidFill>
                  <a:schemeClr val="tx2"/>
                </a:solidFill>
              </a:rPr>
              <a:t>quả</a:t>
            </a:r>
            <a:r>
              <a:rPr lang="en-US" sz="2400" dirty="0">
                <a:solidFill>
                  <a:schemeClr val="tx2"/>
                </a:solidFill>
              </a:rPr>
              <a:t> </a:t>
            </a:r>
            <a:r>
              <a:rPr lang="en-US" sz="2400" dirty="0" err="1">
                <a:solidFill>
                  <a:schemeClr val="tx2"/>
                </a:solidFill>
              </a:rPr>
              <a:t>của</a:t>
            </a:r>
            <a:r>
              <a:rPr lang="en-US" sz="2400" dirty="0">
                <a:solidFill>
                  <a:schemeClr val="tx2"/>
                </a:solidFill>
              </a:rPr>
              <a:t> </a:t>
            </a:r>
            <a:r>
              <a:rPr lang="en-US" sz="2400" dirty="0" err="1">
                <a:solidFill>
                  <a:schemeClr val="tx2"/>
                </a:solidFill>
              </a:rPr>
              <a:t>nintedanib</a:t>
            </a:r>
            <a:r>
              <a:rPr lang="en-US" sz="2400" dirty="0">
                <a:solidFill>
                  <a:schemeClr val="tx2"/>
                </a:solidFill>
              </a:rPr>
              <a:t> </a:t>
            </a:r>
            <a:r>
              <a:rPr lang="en-US" sz="2400" dirty="0" err="1">
                <a:solidFill>
                  <a:schemeClr val="tx2"/>
                </a:solidFill>
              </a:rPr>
              <a:t>trong</a:t>
            </a:r>
            <a:r>
              <a:rPr lang="en-US" sz="2400" dirty="0">
                <a:solidFill>
                  <a:schemeClr val="tx2"/>
                </a:solidFill>
              </a:rPr>
              <a:t> </a:t>
            </a:r>
            <a:r>
              <a:rPr lang="en-US" sz="2400" dirty="0" err="1">
                <a:solidFill>
                  <a:schemeClr val="tx2"/>
                </a:solidFill>
              </a:rPr>
              <a:t>các</a:t>
            </a:r>
            <a:r>
              <a:rPr lang="en-US" sz="2400" dirty="0">
                <a:solidFill>
                  <a:schemeClr val="tx2"/>
                </a:solidFill>
              </a:rPr>
              <a:t> NC </a:t>
            </a:r>
            <a:r>
              <a:rPr lang="en-US" sz="2400" dirty="0" err="1">
                <a:solidFill>
                  <a:schemeClr val="tx2"/>
                </a:solidFill>
              </a:rPr>
              <a:t>đời</a:t>
            </a:r>
            <a:r>
              <a:rPr lang="en-US" sz="2400" dirty="0">
                <a:solidFill>
                  <a:schemeClr val="tx2"/>
                </a:solidFill>
              </a:rPr>
              <a:t> </a:t>
            </a:r>
            <a:r>
              <a:rPr lang="en-US" sz="2400" dirty="0" err="1">
                <a:solidFill>
                  <a:schemeClr val="tx2"/>
                </a:solidFill>
              </a:rPr>
              <a:t>thực</a:t>
            </a:r>
            <a:r>
              <a:rPr lang="en-US" sz="2400" dirty="0">
                <a:solidFill>
                  <a:schemeClr val="tx2"/>
                </a:solidFill>
              </a:rPr>
              <a:t>:</a:t>
            </a:r>
          </a:p>
          <a:p>
            <a:pPr marL="800100" lvl="1" indent="-342900">
              <a:lnSpc>
                <a:spcPct val="150000"/>
              </a:lnSpc>
              <a:buFont typeface="Wingdings" panose="05000000000000000000" pitchFamily="2" charset="2"/>
              <a:buChar char="§"/>
            </a:pPr>
            <a:r>
              <a:rPr lang="en-US" sz="2400" dirty="0" err="1">
                <a:solidFill>
                  <a:schemeClr val="tx2"/>
                </a:solidFill>
              </a:rPr>
              <a:t>Chức</a:t>
            </a:r>
            <a:r>
              <a:rPr lang="en-US" sz="2400" dirty="0">
                <a:solidFill>
                  <a:schemeClr val="tx2"/>
                </a:solidFill>
              </a:rPr>
              <a:t> </a:t>
            </a:r>
            <a:r>
              <a:rPr lang="en-US" sz="2400" dirty="0" err="1">
                <a:solidFill>
                  <a:schemeClr val="tx2"/>
                </a:solidFill>
              </a:rPr>
              <a:t>năng</a:t>
            </a:r>
            <a:r>
              <a:rPr lang="en-US" sz="2400" dirty="0">
                <a:solidFill>
                  <a:schemeClr val="tx2"/>
                </a:solidFill>
              </a:rPr>
              <a:t> </a:t>
            </a:r>
            <a:r>
              <a:rPr lang="en-US" sz="2400" dirty="0" err="1">
                <a:solidFill>
                  <a:schemeClr val="tx2"/>
                </a:solidFill>
              </a:rPr>
              <a:t>phổi</a:t>
            </a:r>
            <a:endParaRPr lang="en-US" sz="2400" dirty="0">
              <a:solidFill>
                <a:schemeClr val="tx2"/>
              </a:solidFill>
            </a:endParaRPr>
          </a:p>
          <a:p>
            <a:pPr marL="800100" lvl="1" indent="-342900">
              <a:lnSpc>
                <a:spcPct val="150000"/>
              </a:lnSpc>
              <a:buFont typeface="Wingdings" panose="05000000000000000000" pitchFamily="2" charset="2"/>
              <a:buChar char="§"/>
            </a:pPr>
            <a:r>
              <a:rPr lang="en-US" sz="2400" dirty="0" err="1">
                <a:solidFill>
                  <a:schemeClr val="tx2"/>
                </a:solidFill>
              </a:rPr>
              <a:t>Đợt</a:t>
            </a:r>
            <a:r>
              <a:rPr lang="en-US" sz="2400" dirty="0">
                <a:solidFill>
                  <a:schemeClr val="tx2"/>
                </a:solidFill>
              </a:rPr>
              <a:t> </a:t>
            </a:r>
            <a:r>
              <a:rPr lang="en-US" sz="2400" dirty="0" err="1">
                <a:solidFill>
                  <a:schemeClr val="tx2"/>
                </a:solidFill>
              </a:rPr>
              <a:t>cấp</a:t>
            </a:r>
            <a:endParaRPr lang="en-US" sz="2400" dirty="0">
              <a:solidFill>
                <a:schemeClr val="tx2"/>
              </a:solidFill>
            </a:endParaRPr>
          </a:p>
          <a:p>
            <a:pPr marL="800100" lvl="1" indent="-342900">
              <a:lnSpc>
                <a:spcPct val="150000"/>
              </a:lnSpc>
              <a:buFont typeface="Wingdings" panose="05000000000000000000" pitchFamily="2" charset="2"/>
              <a:buChar char="§"/>
            </a:pPr>
            <a:r>
              <a:rPr lang="en-US" sz="2400" dirty="0" err="1">
                <a:solidFill>
                  <a:schemeClr val="tx2"/>
                </a:solidFill>
              </a:rPr>
              <a:t>Cải</a:t>
            </a:r>
            <a:r>
              <a:rPr lang="en-US" sz="2400" dirty="0">
                <a:solidFill>
                  <a:schemeClr val="tx2"/>
                </a:solidFill>
              </a:rPr>
              <a:t> </a:t>
            </a:r>
            <a:r>
              <a:rPr lang="en-US" sz="2400" dirty="0" err="1">
                <a:solidFill>
                  <a:schemeClr val="tx2"/>
                </a:solidFill>
              </a:rPr>
              <a:t>thiện</a:t>
            </a:r>
            <a:r>
              <a:rPr lang="en-US" sz="2400" dirty="0">
                <a:solidFill>
                  <a:schemeClr val="tx2"/>
                </a:solidFill>
              </a:rPr>
              <a:t> </a:t>
            </a:r>
            <a:r>
              <a:rPr lang="en-US" sz="2400" dirty="0" err="1">
                <a:solidFill>
                  <a:schemeClr val="tx2"/>
                </a:solidFill>
              </a:rPr>
              <a:t>khó</a:t>
            </a:r>
            <a:r>
              <a:rPr lang="en-US" sz="2400" dirty="0">
                <a:solidFill>
                  <a:schemeClr val="tx2"/>
                </a:solidFill>
              </a:rPr>
              <a:t> </a:t>
            </a:r>
            <a:r>
              <a:rPr lang="en-US" sz="2400" dirty="0" err="1">
                <a:solidFill>
                  <a:schemeClr val="tx2"/>
                </a:solidFill>
              </a:rPr>
              <a:t>thở</a:t>
            </a:r>
            <a:r>
              <a:rPr lang="en-US" sz="2400" dirty="0">
                <a:solidFill>
                  <a:schemeClr val="tx2"/>
                </a:solidFill>
              </a:rPr>
              <a:t> </a:t>
            </a:r>
            <a:r>
              <a:rPr lang="en-US" sz="2400" dirty="0" err="1">
                <a:solidFill>
                  <a:schemeClr val="tx2"/>
                </a:solidFill>
              </a:rPr>
              <a:t>và</a:t>
            </a:r>
            <a:r>
              <a:rPr lang="en-US" sz="2400" dirty="0">
                <a:solidFill>
                  <a:schemeClr val="tx2"/>
                </a:solidFill>
              </a:rPr>
              <a:t> </a:t>
            </a:r>
            <a:r>
              <a:rPr lang="en-US" sz="2400" dirty="0" err="1">
                <a:solidFill>
                  <a:schemeClr val="tx2"/>
                </a:solidFill>
              </a:rPr>
              <a:t>gắng</a:t>
            </a:r>
            <a:r>
              <a:rPr lang="en-US" sz="2400" dirty="0">
                <a:solidFill>
                  <a:schemeClr val="tx2"/>
                </a:solidFill>
              </a:rPr>
              <a:t> </a:t>
            </a:r>
            <a:r>
              <a:rPr lang="en-US" sz="2400" dirty="0" err="1">
                <a:solidFill>
                  <a:schemeClr val="tx2"/>
                </a:solidFill>
              </a:rPr>
              <a:t>sức</a:t>
            </a:r>
            <a:endParaRPr lang="en-US" sz="2400" dirty="0">
              <a:solidFill>
                <a:schemeClr val="tx2"/>
              </a:solidFill>
            </a:endParaRPr>
          </a:p>
          <a:p>
            <a:pPr marL="800100" lvl="1" indent="-342900">
              <a:lnSpc>
                <a:spcPct val="150000"/>
              </a:lnSpc>
              <a:buFont typeface="Wingdings" panose="05000000000000000000" pitchFamily="2" charset="2"/>
              <a:buChar char="§"/>
            </a:pPr>
            <a:r>
              <a:rPr lang="en-US" sz="2400" dirty="0" err="1">
                <a:solidFill>
                  <a:schemeClr val="tx2"/>
                </a:solidFill>
              </a:rPr>
              <a:t>Sống</a:t>
            </a:r>
            <a:r>
              <a:rPr lang="en-US" sz="2400" dirty="0">
                <a:solidFill>
                  <a:schemeClr val="tx2"/>
                </a:solidFill>
              </a:rPr>
              <a:t> </a:t>
            </a:r>
            <a:r>
              <a:rPr lang="en-US" sz="2400" dirty="0" err="1">
                <a:solidFill>
                  <a:schemeClr val="tx2"/>
                </a:solidFill>
              </a:rPr>
              <a:t>còn</a:t>
            </a:r>
            <a:endParaRPr lang="en-US" sz="2400" dirty="0">
              <a:solidFill>
                <a:schemeClr val="tx2"/>
              </a:solidFill>
            </a:endParaRPr>
          </a:p>
          <a:p>
            <a:pPr marL="800100" lvl="1" indent="-342900">
              <a:lnSpc>
                <a:spcPct val="150000"/>
              </a:lnSpc>
              <a:buFont typeface="Wingdings" panose="05000000000000000000" pitchFamily="2" charset="2"/>
              <a:buChar char="§"/>
            </a:pPr>
            <a:r>
              <a:rPr lang="en-US" sz="2400" dirty="0">
                <a:solidFill>
                  <a:schemeClr val="tx2"/>
                </a:solidFill>
              </a:rPr>
              <a:t>BN </a:t>
            </a:r>
            <a:r>
              <a:rPr lang="en-US" sz="2400" dirty="0" err="1">
                <a:solidFill>
                  <a:schemeClr val="tx2"/>
                </a:solidFill>
              </a:rPr>
              <a:t>đang</a:t>
            </a:r>
            <a:r>
              <a:rPr lang="en-US" sz="2400" dirty="0">
                <a:solidFill>
                  <a:schemeClr val="tx2"/>
                </a:solidFill>
              </a:rPr>
              <a:t> </a:t>
            </a:r>
            <a:r>
              <a:rPr lang="en-US" sz="2400" dirty="0" err="1">
                <a:solidFill>
                  <a:schemeClr val="tx2"/>
                </a:solidFill>
              </a:rPr>
              <a:t>sử</a:t>
            </a:r>
            <a:r>
              <a:rPr lang="en-US" sz="2400" dirty="0">
                <a:solidFill>
                  <a:schemeClr val="tx2"/>
                </a:solidFill>
              </a:rPr>
              <a:t> </a:t>
            </a:r>
            <a:r>
              <a:rPr lang="en-US" sz="2400" dirty="0" err="1">
                <a:solidFill>
                  <a:schemeClr val="tx2"/>
                </a:solidFill>
              </a:rPr>
              <a:t>dụng</a:t>
            </a:r>
            <a:r>
              <a:rPr lang="en-US" sz="2400" dirty="0">
                <a:solidFill>
                  <a:schemeClr val="tx2"/>
                </a:solidFill>
              </a:rPr>
              <a:t> </a:t>
            </a:r>
            <a:r>
              <a:rPr lang="en-US" sz="2400" dirty="0" err="1">
                <a:solidFill>
                  <a:schemeClr val="tx2"/>
                </a:solidFill>
              </a:rPr>
              <a:t>thuốc</a:t>
            </a:r>
            <a:r>
              <a:rPr lang="en-US" sz="2400" dirty="0">
                <a:solidFill>
                  <a:schemeClr val="tx2"/>
                </a:solidFill>
              </a:rPr>
              <a:t> </a:t>
            </a:r>
            <a:r>
              <a:rPr lang="en-US" sz="2400" dirty="0" err="1">
                <a:solidFill>
                  <a:schemeClr val="tx2"/>
                </a:solidFill>
              </a:rPr>
              <a:t>kháng</a:t>
            </a:r>
            <a:r>
              <a:rPr lang="en-US" sz="2400" dirty="0">
                <a:solidFill>
                  <a:schemeClr val="tx2"/>
                </a:solidFill>
              </a:rPr>
              <a:t> </a:t>
            </a:r>
            <a:r>
              <a:rPr lang="en-US" sz="2400" dirty="0" err="1">
                <a:solidFill>
                  <a:schemeClr val="tx2"/>
                </a:solidFill>
              </a:rPr>
              <a:t>đông</a:t>
            </a:r>
            <a:endParaRPr lang="en-US" sz="2400" dirty="0">
              <a:solidFill>
                <a:schemeClr val="tx2"/>
              </a:solidFill>
            </a:endParaRPr>
          </a:p>
          <a:p>
            <a:pPr marL="800100" lvl="1" indent="-342900">
              <a:lnSpc>
                <a:spcPct val="150000"/>
              </a:lnSpc>
              <a:buFont typeface="Wingdings" panose="05000000000000000000" pitchFamily="2" charset="2"/>
              <a:buChar char="§"/>
            </a:pPr>
            <a:r>
              <a:rPr lang="en-US" sz="2400" dirty="0">
                <a:solidFill>
                  <a:schemeClr val="tx2"/>
                </a:solidFill>
              </a:rPr>
              <a:t>BN </a:t>
            </a:r>
            <a:r>
              <a:rPr lang="en-US" sz="2400" dirty="0" err="1">
                <a:solidFill>
                  <a:schemeClr val="tx2"/>
                </a:solidFill>
              </a:rPr>
              <a:t>chờ</a:t>
            </a:r>
            <a:r>
              <a:rPr lang="en-US" sz="2400" dirty="0">
                <a:solidFill>
                  <a:schemeClr val="tx2"/>
                </a:solidFill>
              </a:rPr>
              <a:t> </a:t>
            </a:r>
            <a:r>
              <a:rPr lang="en-US" sz="2400" dirty="0" err="1">
                <a:solidFill>
                  <a:schemeClr val="tx2"/>
                </a:solidFill>
              </a:rPr>
              <a:t>ghép</a:t>
            </a:r>
            <a:r>
              <a:rPr lang="en-US" sz="2400" dirty="0">
                <a:solidFill>
                  <a:schemeClr val="tx2"/>
                </a:solidFill>
              </a:rPr>
              <a:t> </a:t>
            </a:r>
            <a:r>
              <a:rPr lang="en-US" sz="2400" dirty="0" err="1">
                <a:solidFill>
                  <a:schemeClr val="tx2"/>
                </a:solidFill>
              </a:rPr>
              <a:t>phổi</a:t>
            </a:r>
            <a:endParaRPr lang="en-US" sz="2400" dirty="0">
              <a:solidFill>
                <a:schemeClr val="tx2"/>
              </a:solidFill>
            </a:endParaRPr>
          </a:p>
          <a:p>
            <a:pPr marL="800100" lvl="1" indent="-342900">
              <a:lnSpc>
                <a:spcPct val="150000"/>
              </a:lnSpc>
              <a:buFont typeface="Wingdings" panose="05000000000000000000" pitchFamily="2" charset="2"/>
              <a:buChar char="§"/>
            </a:pPr>
            <a:r>
              <a:rPr lang="en-US" sz="2400" dirty="0" err="1">
                <a:solidFill>
                  <a:schemeClr val="tx2"/>
                </a:solidFill>
              </a:rPr>
              <a:t>Các</a:t>
            </a:r>
            <a:r>
              <a:rPr lang="en-US" sz="2400" dirty="0">
                <a:solidFill>
                  <a:schemeClr val="tx2"/>
                </a:solidFill>
              </a:rPr>
              <a:t> </a:t>
            </a:r>
            <a:r>
              <a:rPr lang="en-US" sz="2400" dirty="0" err="1">
                <a:solidFill>
                  <a:schemeClr val="tx2"/>
                </a:solidFill>
              </a:rPr>
              <a:t>dữ</a:t>
            </a:r>
            <a:r>
              <a:rPr lang="en-US" sz="2400" dirty="0">
                <a:solidFill>
                  <a:schemeClr val="tx2"/>
                </a:solidFill>
              </a:rPr>
              <a:t> </a:t>
            </a:r>
            <a:r>
              <a:rPr lang="en-US" sz="2400" dirty="0" err="1">
                <a:solidFill>
                  <a:schemeClr val="tx2"/>
                </a:solidFill>
              </a:rPr>
              <a:t>liệu</a:t>
            </a:r>
            <a:r>
              <a:rPr lang="en-US" sz="2400" dirty="0">
                <a:solidFill>
                  <a:schemeClr val="tx2"/>
                </a:solidFill>
              </a:rPr>
              <a:t> an </a:t>
            </a:r>
            <a:r>
              <a:rPr lang="en-US" sz="2400" dirty="0" err="1">
                <a:solidFill>
                  <a:schemeClr val="tx2"/>
                </a:solidFill>
              </a:rPr>
              <a:t>toàn</a:t>
            </a:r>
            <a:endParaRPr lang="en-US" sz="1400" dirty="0">
              <a:solidFill>
                <a:schemeClr val="tx2"/>
              </a:solidFill>
            </a:endParaRPr>
          </a:p>
        </p:txBody>
      </p:sp>
    </p:spTree>
    <p:extLst>
      <p:ext uri="{BB962C8B-B14F-4D97-AF65-F5344CB8AC3E}">
        <p14:creationId xmlns:p14="http://schemas.microsoft.com/office/powerpoint/2010/main" val="3098379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Diagonal Corners Rounded 23">
            <a:extLst>
              <a:ext uri="{FF2B5EF4-FFF2-40B4-BE49-F238E27FC236}">
                <a16:creationId xmlns:a16="http://schemas.microsoft.com/office/drawing/2014/main" id="{E98EF94C-38A9-9045-875B-59DFFA356682}"/>
              </a:ext>
            </a:extLst>
          </p:cNvPr>
          <p:cNvSpPr/>
          <p:nvPr/>
        </p:nvSpPr>
        <p:spPr>
          <a:xfrm>
            <a:off x="6798548" y="1970524"/>
            <a:ext cx="4842296" cy="4112971"/>
          </a:xfrm>
          <a:prstGeom prst="round2DiagRect">
            <a:avLst>
              <a:gd name="adj1" fmla="val 4642"/>
              <a:gd name="adj2" fmla="val 0"/>
            </a:avLst>
          </a:prstGeom>
          <a:solidFill>
            <a:schemeClr val="accent4">
              <a:lumMod val="20000"/>
              <a:lumOff val="80000"/>
              <a:alpha val="1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b="1" baseline="30000" dirty="0">
              <a:solidFill>
                <a:srgbClr val="003366"/>
              </a:solidFill>
              <a:latin typeface="Arial" panose="020B0604020202020204"/>
            </a:endParaRPr>
          </a:p>
        </p:txBody>
      </p:sp>
      <p:sp>
        <p:nvSpPr>
          <p:cNvPr id="2" name="Title 1">
            <a:extLst>
              <a:ext uri="{FF2B5EF4-FFF2-40B4-BE49-F238E27FC236}">
                <a16:creationId xmlns:a16="http://schemas.microsoft.com/office/drawing/2014/main" id="{9D078E55-2CD5-8B4E-A242-50ACB8118D58}"/>
              </a:ext>
            </a:extLst>
          </p:cNvPr>
          <p:cNvSpPr>
            <a:spLocks noGrp="1"/>
          </p:cNvSpPr>
          <p:nvPr>
            <p:ph type="title"/>
          </p:nvPr>
        </p:nvSpPr>
        <p:spPr/>
        <p:txBody>
          <a:bodyPr>
            <a:noAutofit/>
          </a:bodyPr>
          <a:lstStyle/>
          <a:p>
            <a:r>
              <a:rPr lang="en-US" sz="3200" dirty="0" err="1">
                <a:latin typeface="Arial" panose="020B0604020202020204" pitchFamily="34" charset="0"/>
                <a:cs typeface="Arial" panose="020B0604020202020204" pitchFamily="34" charset="0"/>
              </a:rPr>
              <a:t>Phối</a:t>
            </a:r>
            <a:r>
              <a:rPr lang="en-US" sz="3200" dirty="0">
                <a:latin typeface="Arial" panose="020B0604020202020204" pitchFamily="34" charset="0"/>
                <a:cs typeface="Arial" panose="020B0604020202020204" pitchFamily="34" charset="0"/>
              </a:rPr>
              <a:t> h</a:t>
            </a:r>
            <a:r>
              <a:rPr lang="vi-VN" sz="3200" dirty="0">
                <a:latin typeface="Arial" panose="020B0604020202020204" pitchFamily="34" charset="0"/>
                <a:cs typeface="Arial" panose="020B0604020202020204" pitchFamily="34" charset="0"/>
              </a:rPr>
              <a:t>ợ</a:t>
            </a:r>
            <a:r>
              <a:rPr lang="en-US" sz="3200" dirty="0">
                <a:latin typeface="Arial" panose="020B0604020202020204" pitchFamily="34" charset="0"/>
                <a:cs typeface="Arial" panose="020B0604020202020204" pitchFamily="34" charset="0"/>
              </a:rPr>
              <a:t>p </a:t>
            </a:r>
            <a:r>
              <a:rPr lang="en-US" sz="3200" dirty="0" err="1">
                <a:latin typeface="Arial" panose="020B0604020202020204" pitchFamily="34" charset="0"/>
                <a:cs typeface="Arial" panose="020B0604020202020204" pitchFamily="34" charset="0"/>
              </a:rPr>
              <a:t>liên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chuyên</a:t>
            </a:r>
            <a:r>
              <a:rPr lang="en-US" sz="3200" dirty="0">
                <a:latin typeface="Arial" panose="020B0604020202020204" pitchFamily="34" charset="0"/>
                <a:cs typeface="Arial" panose="020B0604020202020204" pitchFamily="34" charset="0"/>
              </a:rPr>
              <a:t> khoa </a:t>
            </a:r>
            <a:r>
              <a:rPr lang="en-US" sz="3200" dirty="0" err="1">
                <a:latin typeface="Arial" panose="020B0604020202020204" pitchFamily="34" charset="0"/>
                <a:cs typeface="Arial" panose="020B0604020202020204" pitchFamily="34" charset="0"/>
              </a:rPr>
              <a:t>giúp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chẩn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đoán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sớm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chính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xác</a:t>
            </a:r>
            <a:r>
              <a:rPr lang="en-US" sz="3200" dirty="0">
                <a:latin typeface="Arial" panose="020B0604020202020204" pitchFamily="34" charset="0"/>
                <a:cs typeface="Arial" panose="020B0604020202020204" pitchFamily="34" charset="0"/>
              </a:rPr>
              <a:t> IPF, </a:t>
            </a:r>
            <a:r>
              <a:rPr lang="en-US" sz="3200" dirty="0" err="1">
                <a:latin typeface="Arial" panose="020B0604020202020204" pitchFamily="34" charset="0"/>
                <a:cs typeface="Arial" panose="020B0604020202020204" pitchFamily="34" charset="0"/>
              </a:rPr>
              <a:t>mang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cơ</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điều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sớm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phù</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hợp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cho</a:t>
            </a:r>
            <a:r>
              <a:rPr lang="en-US" sz="3200" dirty="0">
                <a:latin typeface="Arial" panose="020B0604020202020204" pitchFamily="34" charset="0"/>
                <a:cs typeface="Arial" panose="020B0604020202020204" pitchFamily="34" charset="0"/>
              </a:rPr>
              <a:t> BN</a:t>
            </a:r>
          </a:p>
        </p:txBody>
      </p:sp>
      <p:sp>
        <p:nvSpPr>
          <p:cNvPr id="3" name="Content Placeholder 2">
            <a:extLst>
              <a:ext uri="{FF2B5EF4-FFF2-40B4-BE49-F238E27FC236}">
                <a16:creationId xmlns:a16="http://schemas.microsoft.com/office/drawing/2014/main" id="{0D4580E3-57CA-2848-A2F3-A118AFEE8EF0}"/>
              </a:ext>
            </a:extLst>
          </p:cNvPr>
          <p:cNvSpPr>
            <a:spLocks noGrp="1"/>
          </p:cNvSpPr>
          <p:nvPr>
            <p:ph sz="half"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17F30094-7C99-6044-BAC9-262527A0ADB7}"/>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40</a:t>
            </a:fld>
            <a:endParaRPr lang="en-US" dirty="0">
              <a:solidFill>
                <a:srgbClr val="003366"/>
              </a:solidFill>
              <a:latin typeface="Arial" panose="020B0604020202020204"/>
            </a:endParaRPr>
          </a:p>
        </p:txBody>
      </p:sp>
      <p:sp>
        <p:nvSpPr>
          <p:cNvPr id="26" name="Text Placeholder 4">
            <a:extLst>
              <a:ext uri="{FF2B5EF4-FFF2-40B4-BE49-F238E27FC236}">
                <a16:creationId xmlns:a16="http://schemas.microsoft.com/office/drawing/2014/main" id="{F52C1C87-E3BD-D74C-AF32-BA78A6C72434}"/>
              </a:ext>
            </a:extLst>
          </p:cNvPr>
          <p:cNvSpPr>
            <a:spLocks noGrp="1"/>
          </p:cNvSpPr>
          <p:nvPr>
            <p:ph type="body" sz="quarter" idx="13"/>
          </p:nvPr>
        </p:nvSpPr>
        <p:spPr/>
        <p:txBody>
          <a:bodyPr>
            <a:normAutofit lnSpcReduction="10000"/>
          </a:bodyPr>
          <a:lstStyle/>
          <a:p>
            <a:r>
              <a:rPr lang="en-US" dirty="0"/>
              <a:t>BAL, bronchoalveolar lavage; HRCT, high-resolution computed tomography; IPF, idiopathic pulmonary fibrosis; UIP, usual interstitial pneumonia</a:t>
            </a:r>
            <a:br>
              <a:rPr lang="en-US" dirty="0"/>
            </a:br>
            <a:r>
              <a:rPr lang="en-US" dirty="0"/>
              <a:t>1. Raghu G </a:t>
            </a:r>
            <a:r>
              <a:rPr lang="en-US" i="1" dirty="0"/>
              <a:t>et al. Am J Respir Crit Care Med</a:t>
            </a:r>
            <a:r>
              <a:rPr lang="en-US" dirty="0"/>
              <a:t> 2018;198:e44–e68; 2. Molina-Molina M </a:t>
            </a:r>
            <a:r>
              <a:rPr lang="en-US" i="1" dirty="0"/>
              <a:t>et al. Exp Rev Resp Med</a:t>
            </a:r>
            <a:r>
              <a:rPr lang="en-US" dirty="0"/>
              <a:t> 2018;12:537–9</a:t>
            </a:r>
          </a:p>
        </p:txBody>
      </p:sp>
      <p:sp>
        <p:nvSpPr>
          <p:cNvPr id="21" name="Rectangle: Diagonal Corners Rounded 23">
            <a:extLst>
              <a:ext uri="{FF2B5EF4-FFF2-40B4-BE49-F238E27FC236}">
                <a16:creationId xmlns:a16="http://schemas.microsoft.com/office/drawing/2014/main" id="{8C01A6F8-9F9F-B448-829E-6F8843C9CE5A}"/>
              </a:ext>
            </a:extLst>
          </p:cNvPr>
          <p:cNvSpPr/>
          <p:nvPr/>
        </p:nvSpPr>
        <p:spPr>
          <a:xfrm>
            <a:off x="565835" y="5446186"/>
            <a:ext cx="5990597" cy="637309"/>
          </a:xfrm>
          <a:prstGeom prst="round2DiagRect">
            <a:avLst/>
          </a:prstGeom>
          <a:solidFill>
            <a:schemeClr val="accent4">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b="1" dirty="0" err="1">
                <a:solidFill>
                  <a:srgbClr val="003366"/>
                </a:solidFill>
                <a:latin typeface="Arial" panose="020B0604020202020204"/>
              </a:rPr>
              <a:t>Thảo</a:t>
            </a:r>
            <a:r>
              <a:rPr lang="en-US" sz="1600" b="1" dirty="0">
                <a:solidFill>
                  <a:srgbClr val="003366"/>
                </a:solidFill>
                <a:latin typeface="Arial" panose="020B0604020202020204"/>
              </a:rPr>
              <a:t> </a:t>
            </a:r>
            <a:r>
              <a:rPr lang="en-US" sz="1600" b="1" dirty="0" err="1">
                <a:solidFill>
                  <a:srgbClr val="003366"/>
                </a:solidFill>
                <a:latin typeface="Arial" panose="020B0604020202020204"/>
              </a:rPr>
              <a:t>luận</a:t>
            </a:r>
            <a:r>
              <a:rPr lang="en-US" sz="1600" b="1" dirty="0">
                <a:solidFill>
                  <a:srgbClr val="003366"/>
                </a:solidFill>
                <a:latin typeface="Arial" panose="020B0604020202020204"/>
              </a:rPr>
              <a:t> </a:t>
            </a:r>
            <a:r>
              <a:rPr lang="en-US" sz="1600" b="1" dirty="0" err="1">
                <a:solidFill>
                  <a:srgbClr val="003366"/>
                </a:solidFill>
                <a:latin typeface="Arial" panose="020B0604020202020204"/>
              </a:rPr>
              <a:t>liên</a:t>
            </a:r>
            <a:r>
              <a:rPr lang="en-US" sz="1600" b="1" dirty="0">
                <a:solidFill>
                  <a:srgbClr val="003366"/>
                </a:solidFill>
                <a:latin typeface="Arial" panose="020B0604020202020204"/>
              </a:rPr>
              <a:t> </a:t>
            </a:r>
            <a:r>
              <a:rPr lang="en-US" sz="1600" b="1" dirty="0" err="1">
                <a:solidFill>
                  <a:srgbClr val="003366"/>
                </a:solidFill>
                <a:latin typeface="Arial" panose="020B0604020202020204"/>
              </a:rPr>
              <a:t>chuyên</a:t>
            </a:r>
            <a:r>
              <a:rPr lang="en-US" sz="1600" b="1" dirty="0">
                <a:solidFill>
                  <a:srgbClr val="003366"/>
                </a:solidFill>
                <a:latin typeface="Arial" panose="020B0604020202020204"/>
              </a:rPr>
              <a:t> khoa </a:t>
            </a:r>
            <a:r>
              <a:rPr lang="en-US" sz="1600" b="1" dirty="0" err="1">
                <a:solidFill>
                  <a:srgbClr val="003366"/>
                </a:solidFill>
                <a:latin typeface="Arial" panose="020B0604020202020204"/>
              </a:rPr>
              <a:t>thường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được</a:t>
            </a:r>
            <a:r>
              <a:rPr lang="en-US" sz="1600" b="1" dirty="0">
                <a:solidFill>
                  <a:srgbClr val="003366"/>
                </a:solidFill>
                <a:latin typeface="Arial" panose="020B0604020202020204"/>
              </a:rPr>
              <a:t> </a:t>
            </a:r>
            <a:r>
              <a:rPr lang="en-US" sz="1600" b="1" dirty="0" err="1">
                <a:solidFill>
                  <a:srgbClr val="003366"/>
                </a:solidFill>
                <a:latin typeface="Arial" panose="020B0604020202020204"/>
              </a:rPr>
              <a:t>áp</a:t>
            </a:r>
            <a:r>
              <a:rPr lang="en-US" sz="1600" b="1" dirty="0">
                <a:solidFill>
                  <a:srgbClr val="003366"/>
                </a:solidFill>
                <a:latin typeface="Arial" panose="020B0604020202020204"/>
              </a:rPr>
              <a:t> </a:t>
            </a:r>
            <a:r>
              <a:rPr lang="en-US" sz="1600" b="1" dirty="0" err="1">
                <a:solidFill>
                  <a:srgbClr val="003366"/>
                </a:solidFill>
                <a:latin typeface="Arial" panose="020B0604020202020204"/>
              </a:rPr>
              <a:t>dụng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trong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chẩn</a:t>
            </a:r>
            <a:r>
              <a:rPr lang="en-US" sz="1600" b="1" dirty="0">
                <a:solidFill>
                  <a:srgbClr val="003366"/>
                </a:solidFill>
                <a:latin typeface="Arial" panose="020B0604020202020204"/>
              </a:rPr>
              <a:t> </a:t>
            </a:r>
            <a:r>
              <a:rPr lang="en-US" sz="1600" b="1" dirty="0" err="1">
                <a:solidFill>
                  <a:srgbClr val="003366"/>
                </a:solidFill>
                <a:latin typeface="Arial" panose="020B0604020202020204"/>
              </a:rPr>
              <a:t>đoán</a:t>
            </a:r>
            <a:r>
              <a:rPr lang="en-US" sz="1600" b="1" dirty="0">
                <a:solidFill>
                  <a:srgbClr val="003366"/>
                </a:solidFill>
                <a:latin typeface="Arial" panose="020B0604020202020204"/>
              </a:rPr>
              <a:t> IPF</a:t>
            </a:r>
            <a:r>
              <a:rPr lang="en-US" sz="1600" b="1" baseline="30000" dirty="0">
                <a:solidFill>
                  <a:srgbClr val="003366"/>
                </a:solidFill>
                <a:latin typeface="Arial" panose="020B0604020202020204"/>
              </a:rPr>
              <a:t>1</a:t>
            </a:r>
          </a:p>
        </p:txBody>
      </p:sp>
      <p:grpSp>
        <p:nvGrpSpPr>
          <p:cNvPr id="29" name="Group 28">
            <a:extLst>
              <a:ext uri="{FF2B5EF4-FFF2-40B4-BE49-F238E27FC236}">
                <a16:creationId xmlns:a16="http://schemas.microsoft.com/office/drawing/2014/main" id="{7E1B6042-840F-D449-A446-A00C7D3B0C83}"/>
              </a:ext>
            </a:extLst>
          </p:cNvPr>
          <p:cNvGrpSpPr/>
          <p:nvPr/>
        </p:nvGrpSpPr>
        <p:grpSpPr>
          <a:xfrm>
            <a:off x="6726848" y="2767593"/>
            <a:ext cx="4709664" cy="2362047"/>
            <a:chOff x="5136304" y="1808277"/>
            <a:chExt cx="3532248" cy="1771536"/>
          </a:xfrm>
        </p:grpSpPr>
        <p:grpSp>
          <p:nvGrpSpPr>
            <p:cNvPr id="6" name="Group 5">
              <a:extLst>
                <a:ext uri="{FF2B5EF4-FFF2-40B4-BE49-F238E27FC236}">
                  <a16:creationId xmlns:a16="http://schemas.microsoft.com/office/drawing/2014/main" id="{7701962D-91D5-5F45-BC45-8E949B5CA586}"/>
                </a:ext>
              </a:extLst>
            </p:cNvPr>
            <p:cNvGrpSpPr/>
            <p:nvPr/>
          </p:nvGrpSpPr>
          <p:grpSpPr>
            <a:xfrm>
              <a:off x="5136304" y="1808277"/>
              <a:ext cx="3532248" cy="1771536"/>
              <a:chOff x="1204012" y="1425406"/>
              <a:chExt cx="7059600" cy="3051773"/>
            </a:xfrm>
          </p:grpSpPr>
          <p:sp>
            <p:nvSpPr>
              <p:cNvPr id="7" name="Rectangle: Diagonal Corners Snipped 20">
                <a:extLst>
                  <a:ext uri="{FF2B5EF4-FFF2-40B4-BE49-F238E27FC236}">
                    <a16:creationId xmlns:a16="http://schemas.microsoft.com/office/drawing/2014/main" id="{56DFA4B7-BE10-324A-83C8-989EB6AA4F15}"/>
                  </a:ext>
                </a:extLst>
              </p:cNvPr>
              <p:cNvSpPr/>
              <p:nvPr/>
            </p:nvSpPr>
            <p:spPr>
              <a:xfrm>
                <a:off x="1204012" y="1455194"/>
                <a:ext cx="1748854" cy="1028194"/>
              </a:xfrm>
              <a:prstGeom prst="snip2DiagRect">
                <a:avLst>
                  <a:gd name="adj1" fmla="val 0"/>
                  <a:gd name="adj2" fmla="val 7642"/>
                </a:avLst>
              </a:prstGeom>
              <a:noFill/>
              <a:ln w="15875">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0">
                <a:spAutoFit/>
              </a:bodyPr>
              <a:lstStyle/>
              <a:p>
                <a:pPr algn="r" defTabSz="609585"/>
                <a:r>
                  <a:rPr lang="en-US" sz="1600" kern="0" dirty="0" err="1">
                    <a:solidFill>
                      <a:srgbClr val="003366"/>
                    </a:solidFill>
                    <a:latin typeface="Arial"/>
                  </a:rPr>
                  <a:t>Chẩn</a:t>
                </a:r>
                <a:r>
                  <a:rPr lang="en-US" sz="1600" kern="0" dirty="0">
                    <a:solidFill>
                      <a:srgbClr val="003366"/>
                    </a:solidFill>
                    <a:latin typeface="Arial"/>
                  </a:rPr>
                  <a:t> </a:t>
                </a:r>
                <a:r>
                  <a:rPr lang="en-US" sz="1600" kern="0" dirty="0" err="1">
                    <a:solidFill>
                      <a:srgbClr val="003366"/>
                    </a:solidFill>
                    <a:latin typeface="Arial"/>
                  </a:rPr>
                  <a:t>đoán</a:t>
                </a:r>
                <a:r>
                  <a:rPr lang="en-US" sz="1600" kern="0" dirty="0">
                    <a:solidFill>
                      <a:srgbClr val="003366"/>
                    </a:solidFill>
                    <a:latin typeface="Arial"/>
                  </a:rPr>
                  <a:t> </a:t>
                </a:r>
                <a:r>
                  <a:rPr lang="en-US" sz="1600" kern="0" dirty="0" err="1">
                    <a:solidFill>
                      <a:srgbClr val="003366"/>
                    </a:solidFill>
                    <a:latin typeface="Arial"/>
                  </a:rPr>
                  <a:t>sớm</a:t>
                </a:r>
                <a:r>
                  <a:rPr lang="en-US" sz="1600" kern="0" dirty="0">
                    <a:solidFill>
                      <a:srgbClr val="003366"/>
                    </a:solidFill>
                    <a:latin typeface="Arial"/>
                  </a:rPr>
                  <a:t> </a:t>
                </a:r>
                <a:r>
                  <a:rPr lang="en-US" sz="1600" kern="0" dirty="0" err="1">
                    <a:solidFill>
                      <a:srgbClr val="003366"/>
                    </a:solidFill>
                    <a:latin typeface="Arial"/>
                  </a:rPr>
                  <a:t>và</a:t>
                </a:r>
                <a:r>
                  <a:rPr lang="en-US" sz="1600" kern="0" dirty="0">
                    <a:solidFill>
                      <a:srgbClr val="003366"/>
                    </a:solidFill>
                    <a:latin typeface="Arial"/>
                  </a:rPr>
                  <a:t> </a:t>
                </a:r>
                <a:r>
                  <a:rPr lang="en-US" sz="1600" kern="0" dirty="0" err="1">
                    <a:solidFill>
                      <a:srgbClr val="003366"/>
                    </a:solidFill>
                    <a:latin typeface="Arial"/>
                  </a:rPr>
                  <a:t>chính</a:t>
                </a:r>
                <a:r>
                  <a:rPr lang="en-US" sz="1600" kern="0" dirty="0">
                    <a:solidFill>
                      <a:srgbClr val="003366"/>
                    </a:solidFill>
                    <a:latin typeface="Arial"/>
                  </a:rPr>
                  <a:t> </a:t>
                </a:r>
                <a:r>
                  <a:rPr lang="en-US" sz="1600" kern="0" dirty="0" err="1">
                    <a:solidFill>
                      <a:srgbClr val="003366"/>
                    </a:solidFill>
                    <a:latin typeface="Arial"/>
                  </a:rPr>
                  <a:t>xác</a:t>
                </a:r>
                <a:endParaRPr lang="en-US" sz="1600" kern="0" dirty="0">
                  <a:solidFill>
                    <a:srgbClr val="003366"/>
                  </a:solidFill>
                  <a:latin typeface="Arial"/>
                </a:endParaRPr>
              </a:p>
            </p:txBody>
          </p:sp>
          <p:sp>
            <p:nvSpPr>
              <p:cNvPr id="9" name="Rectangle: Diagonal Corners Snipped 28">
                <a:extLst>
                  <a:ext uri="{FF2B5EF4-FFF2-40B4-BE49-F238E27FC236}">
                    <a16:creationId xmlns:a16="http://schemas.microsoft.com/office/drawing/2014/main" id="{55A660CE-4B8D-AA48-A6B8-367937BA4B9F}"/>
                  </a:ext>
                </a:extLst>
              </p:cNvPr>
              <p:cNvSpPr/>
              <p:nvPr/>
            </p:nvSpPr>
            <p:spPr>
              <a:xfrm>
                <a:off x="5674789" y="1581697"/>
                <a:ext cx="2201863" cy="685463"/>
              </a:xfrm>
              <a:prstGeom prst="snip2DiagRect">
                <a:avLst>
                  <a:gd name="adj1" fmla="val 0"/>
                  <a:gd name="adj2" fmla="val 7642"/>
                </a:avLst>
              </a:prstGeom>
              <a:noFill/>
              <a:ln w="15875">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0">
                <a:spAutoFit/>
              </a:bodyPr>
              <a:lstStyle/>
              <a:p>
                <a:pPr algn="r" defTabSz="609585"/>
                <a:r>
                  <a:rPr lang="en-US" sz="1600" kern="0" dirty="0" err="1">
                    <a:solidFill>
                      <a:srgbClr val="003366"/>
                    </a:solidFill>
                    <a:latin typeface="Arial"/>
                  </a:rPr>
                  <a:t>Điều</a:t>
                </a:r>
                <a:r>
                  <a:rPr lang="en-US" sz="1600" kern="0" dirty="0">
                    <a:solidFill>
                      <a:srgbClr val="003366"/>
                    </a:solidFill>
                    <a:latin typeface="Arial"/>
                  </a:rPr>
                  <a:t> </a:t>
                </a:r>
                <a:r>
                  <a:rPr lang="en-US" sz="1600" kern="0" dirty="0" err="1">
                    <a:solidFill>
                      <a:srgbClr val="003366"/>
                    </a:solidFill>
                    <a:latin typeface="Arial"/>
                  </a:rPr>
                  <a:t>trị</a:t>
                </a:r>
                <a:r>
                  <a:rPr lang="en-US" sz="1600" kern="0" dirty="0">
                    <a:solidFill>
                      <a:srgbClr val="003366"/>
                    </a:solidFill>
                    <a:latin typeface="Arial"/>
                  </a:rPr>
                  <a:t> </a:t>
                </a:r>
                <a:r>
                  <a:rPr lang="en-US" sz="1600" kern="0" dirty="0" err="1">
                    <a:solidFill>
                      <a:srgbClr val="003366"/>
                    </a:solidFill>
                    <a:latin typeface="Arial"/>
                  </a:rPr>
                  <a:t>phù</a:t>
                </a:r>
                <a:r>
                  <a:rPr lang="en-US" sz="1600" kern="0" dirty="0">
                    <a:solidFill>
                      <a:srgbClr val="003366"/>
                    </a:solidFill>
                    <a:latin typeface="Arial"/>
                  </a:rPr>
                  <a:t> </a:t>
                </a:r>
                <a:r>
                  <a:rPr lang="en-US" sz="1600" kern="0" dirty="0" err="1">
                    <a:solidFill>
                      <a:srgbClr val="003366"/>
                    </a:solidFill>
                    <a:latin typeface="Arial"/>
                  </a:rPr>
                  <a:t>hợp</a:t>
                </a:r>
                <a:r>
                  <a:rPr lang="en-US" sz="1600" kern="0" dirty="0">
                    <a:solidFill>
                      <a:srgbClr val="003366"/>
                    </a:solidFill>
                    <a:latin typeface="Arial"/>
                  </a:rPr>
                  <a:t> </a:t>
                </a:r>
                <a:r>
                  <a:rPr lang="en-US" sz="1600" kern="0" dirty="0" err="1">
                    <a:solidFill>
                      <a:srgbClr val="003366"/>
                    </a:solidFill>
                    <a:latin typeface="Arial"/>
                  </a:rPr>
                  <a:t>sớm</a:t>
                </a:r>
                <a:endParaRPr lang="en-US" sz="1600" kern="0" dirty="0">
                  <a:solidFill>
                    <a:srgbClr val="003366"/>
                  </a:solidFill>
                  <a:latin typeface="Arial"/>
                </a:endParaRPr>
              </a:p>
            </p:txBody>
          </p:sp>
          <p:sp>
            <p:nvSpPr>
              <p:cNvPr id="10" name="Rectangle: Diagonal Corners Snipped 29">
                <a:extLst>
                  <a:ext uri="{FF2B5EF4-FFF2-40B4-BE49-F238E27FC236}">
                    <a16:creationId xmlns:a16="http://schemas.microsoft.com/office/drawing/2014/main" id="{D144DBA5-1EB8-E841-BC4C-39129BB8A490}"/>
                  </a:ext>
                </a:extLst>
              </p:cNvPr>
              <p:cNvSpPr/>
              <p:nvPr/>
            </p:nvSpPr>
            <p:spPr>
              <a:xfrm>
                <a:off x="6061752" y="3323272"/>
                <a:ext cx="2201860" cy="1028194"/>
              </a:xfrm>
              <a:prstGeom prst="snip2DiagRect">
                <a:avLst>
                  <a:gd name="adj1" fmla="val 0"/>
                  <a:gd name="adj2" fmla="val 7642"/>
                </a:avLst>
              </a:prstGeom>
              <a:noFill/>
              <a:ln w="15875">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0">
                <a:spAutoFit/>
              </a:bodyPr>
              <a:lstStyle/>
              <a:p>
                <a:pPr algn="r" defTabSz="609585"/>
                <a:r>
                  <a:rPr lang="en-US" sz="1600" kern="0" dirty="0" err="1">
                    <a:solidFill>
                      <a:srgbClr val="003366"/>
                    </a:solidFill>
                    <a:latin typeface="Arial"/>
                  </a:rPr>
                  <a:t>Bảo</a:t>
                </a:r>
                <a:r>
                  <a:rPr lang="en-US" sz="1600" kern="0" dirty="0">
                    <a:solidFill>
                      <a:srgbClr val="003366"/>
                    </a:solidFill>
                    <a:latin typeface="Arial"/>
                  </a:rPr>
                  <a:t> </a:t>
                </a:r>
                <a:r>
                  <a:rPr lang="en-US" sz="1600" kern="0" dirty="0" err="1">
                    <a:solidFill>
                      <a:srgbClr val="003366"/>
                    </a:solidFill>
                    <a:latin typeface="Arial"/>
                  </a:rPr>
                  <a:t>tồn</a:t>
                </a:r>
                <a:r>
                  <a:rPr lang="en-US" sz="1600" kern="0" dirty="0">
                    <a:solidFill>
                      <a:srgbClr val="003366"/>
                    </a:solidFill>
                    <a:latin typeface="Arial"/>
                  </a:rPr>
                  <a:t> </a:t>
                </a:r>
                <a:r>
                  <a:rPr lang="en-US" sz="1600" kern="0" dirty="0" err="1">
                    <a:solidFill>
                      <a:srgbClr val="003366"/>
                    </a:solidFill>
                    <a:latin typeface="Arial"/>
                  </a:rPr>
                  <a:t>chức</a:t>
                </a:r>
                <a:r>
                  <a:rPr lang="en-US" sz="1600" kern="0" dirty="0">
                    <a:solidFill>
                      <a:srgbClr val="003366"/>
                    </a:solidFill>
                    <a:latin typeface="Arial"/>
                  </a:rPr>
                  <a:t> </a:t>
                </a:r>
                <a:r>
                  <a:rPr lang="en-US" sz="1600" kern="0" dirty="0" err="1">
                    <a:solidFill>
                      <a:srgbClr val="003366"/>
                    </a:solidFill>
                    <a:latin typeface="Arial"/>
                  </a:rPr>
                  <a:t>năng</a:t>
                </a:r>
                <a:r>
                  <a:rPr lang="en-US" sz="1600" kern="0" dirty="0">
                    <a:solidFill>
                      <a:srgbClr val="003366"/>
                    </a:solidFill>
                    <a:latin typeface="Arial"/>
                  </a:rPr>
                  <a:t> </a:t>
                </a:r>
                <a:r>
                  <a:rPr lang="en-US" sz="1600" kern="0" dirty="0" err="1">
                    <a:solidFill>
                      <a:srgbClr val="003366"/>
                    </a:solidFill>
                    <a:latin typeface="Arial"/>
                  </a:rPr>
                  <a:t>phổi</a:t>
                </a:r>
                <a:r>
                  <a:rPr lang="en-US" sz="1600" kern="0" dirty="0">
                    <a:solidFill>
                      <a:srgbClr val="003366"/>
                    </a:solidFill>
                    <a:latin typeface="Arial"/>
                  </a:rPr>
                  <a:t> </a:t>
                </a:r>
                <a:r>
                  <a:rPr lang="en-US" sz="1600" kern="0" dirty="0" err="1">
                    <a:solidFill>
                      <a:srgbClr val="003366"/>
                    </a:solidFill>
                    <a:latin typeface="Arial"/>
                  </a:rPr>
                  <a:t>được</a:t>
                </a:r>
                <a:r>
                  <a:rPr lang="en-US" sz="1600" kern="0" dirty="0">
                    <a:solidFill>
                      <a:srgbClr val="003366"/>
                    </a:solidFill>
                    <a:latin typeface="Arial"/>
                  </a:rPr>
                  <a:t> </a:t>
                </a:r>
                <a:r>
                  <a:rPr lang="en-US" sz="1600" kern="0" dirty="0" err="1">
                    <a:solidFill>
                      <a:srgbClr val="003366"/>
                    </a:solidFill>
                    <a:latin typeface="Arial"/>
                  </a:rPr>
                  <a:t>tốt</a:t>
                </a:r>
                <a:r>
                  <a:rPr lang="en-US" sz="1600" kern="0" dirty="0">
                    <a:solidFill>
                      <a:srgbClr val="003366"/>
                    </a:solidFill>
                    <a:latin typeface="Arial"/>
                  </a:rPr>
                  <a:t> </a:t>
                </a:r>
                <a:r>
                  <a:rPr lang="en-US" sz="1600" kern="0" dirty="0" err="1">
                    <a:solidFill>
                      <a:srgbClr val="003366"/>
                    </a:solidFill>
                    <a:latin typeface="Arial"/>
                  </a:rPr>
                  <a:t>hơn</a:t>
                </a:r>
                <a:endParaRPr lang="en-US" sz="1600" kern="0" dirty="0">
                  <a:solidFill>
                    <a:srgbClr val="003366"/>
                  </a:solidFill>
                  <a:latin typeface="Arial"/>
                </a:endParaRPr>
              </a:p>
            </p:txBody>
          </p:sp>
          <p:sp>
            <p:nvSpPr>
              <p:cNvPr id="11" name="Rectangle: Diagonal Corners Snipped 30">
                <a:extLst>
                  <a:ext uri="{FF2B5EF4-FFF2-40B4-BE49-F238E27FC236}">
                    <a16:creationId xmlns:a16="http://schemas.microsoft.com/office/drawing/2014/main" id="{CBBA8C7B-FD7B-DD42-A5B9-040B0FF1AAC4}"/>
                  </a:ext>
                </a:extLst>
              </p:cNvPr>
              <p:cNvSpPr/>
              <p:nvPr/>
            </p:nvSpPr>
            <p:spPr>
              <a:xfrm>
                <a:off x="1204012" y="3494637"/>
                <a:ext cx="1748854" cy="685463"/>
              </a:xfrm>
              <a:prstGeom prst="snip2DiagRect">
                <a:avLst>
                  <a:gd name="adj1" fmla="val 0"/>
                  <a:gd name="adj2" fmla="val 7642"/>
                </a:avLst>
              </a:prstGeom>
              <a:noFill/>
              <a:ln w="15875">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0">
                <a:spAutoFit/>
              </a:bodyPr>
              <a:lstStyle/>
              <a:p>
                <a:pPr algn="r" defTabSz="609585"/>
                <a:r>
                  <a:rPr lang="en-US" sz="1600" kern="0" dirty="0" err="1">
                    <a:solidFill>
                      <a:srgbClr val="003366"/>
                    </a:solidFill>
                    <a:latin typeface="Arial"/>
                  </a:rPr>
                  <a:t>Cải</a:t>
                </a:r>
                <a:r>
                  <a:rPr lang="en-US" sz="1600" kern="0" dirty="0">
                    <a:solidFill>
                      <a:srgbClr val="003366"/>
                    </a:solidFill>
                    <a:latin typeface="Arial"/>
                  </a:rPr>
                  <a:t> </a:t>
                </a:r>
                <a:r>
                  <a:rPr lang="en-US" sz="1600" kern="0" dirty="0" err="1">
                    <a:solidFill>
                      <a:srgbClr val="003366"/>
                    </a:solidFill>
                    <a:latin typeface="Arial"/>
                  </a:rPr>
                  <a:t>thiện</a:t>
                </a:r>
                <a:r>
                  <a:rPr lang="en-US" sz="1600" kern="0" dirty="0">
                    <a:solidFill>
                      <a:srgbClr val="003366"/>
                    </a:solidFill>
                    <a:latin typeface="Arial"/>
                  </a:rPr>
                  <a:t> </a:t>
                </a:r>
                <a:r>
                  <a:rPr lang="en-US" sz="1600" kern="0" dirty="0" err="1">
                    <a:solidFill>
                      <a:srgbClr val="003366"/>
                    </a:solidFill>
                    <a:latin typeface="Arial"/>
                  </a:rPr>
                  <a:t>tiên</a:t>
                </a:r>
                <a:r>
                  <a:rPr lang="en-US" sz="1600" kern="0" dirty="0">
                    <a:solidFill>
                      <a:srgbClr val="003366"/>
                    </a:solidFill>
                    <a:latin typeface="Arial"/>
                  </a:rPr>
                  <a:t> </a:t>
                </a:r>
                <a:r>
                  <a:rPr lang="en-US" sz="1600" kern="0" dirty="0" err="1">
                    <a:solidFill>
                      <a:srgbClr val="003366"/>
                    </a:solidFill>
                    <a:latin typeface="Arial"/>
                  </a:rPr>
                  <a:t>lượng</a:t>
                </a:r>
                <a:endParaRPr lang="en-US" sz="1600" kern="0" dirty="0">
                  <a:solidFill>
                    <a:srgbClr val="003366"/>
                  </a:solidFill>
                  <a:latin typeface="Arial"/>
                </a:endParaRPr>
              </a:p>
            </p:txBody>
          </p:sp>
          <p:grpSp>
            <p:nvGrpSpPr>
              <p:cNvPr id="12" name="Group 11">
                <a:extLst>
                  <a:ext uri="{FF2B5EF4-FFF2-40B4-BE49-F238E27FC236}">
                    <a16:creationId xmlns:a16="http://schemas.microsoft.com/office/drawing/2014/main" id="{E2E53F30-8A5D-F941-816E-ADEFB8EDE2FB}"/>
                  </a:ext>
                </a:extLst>
              </p:cNvPr>
              <p:cNvGrpSpPr/>
              <p:nvPr/>
            </p:nvGrpSpPr>
            <p:grpSpPr>
              <a:xfrm>
                <a:off x="3298779" y="1425406"/>
                <a:ext cx="2384953" cy="3051773"/>
                <a:chOff x="3298779" y="1425406"/>
                <a:chExt cx="2384953" cy="3051773"/>
              </a:xfrm>
            </p:grpSpPr>
            <p:sp>
              <p:nvSpPr>
                <p:cNvPr id="14" name="Freeform: Shape 31">
                  <a:extLst>
                    <a:ext uri="{FF2B5EF4-FFF2-40B4-BE49-F238E27FC236}">
                      <a16:creationId xmlns:a16="http://schemas.microsoft.com/office/drawing/2014/main" id="{29F86388-3287-D442-8F9B-D0CF039881FB}"/>
                    </a:ext>
                  </a:extLst>
                </p:cNvPr>
                <p:cNvSpPr/>
                <p:nvPr/>
              </p:nvSpPr>
              <p:spPr>
                <a:xfrm rot="21379561">
                  <a:off x="3298779" y="1425406"/>
                  <a:ext cx="2384953" cy="471989"/>
                </a:xfrm>
                <a:custGeom>
                  <a:avLst/>
                  <a:gdLst>
                    <a:gd name="connsiteX0" fmla="*/ 0 w 335017"/>
                    <a:gd name="connsiteY0" fmla="*/ 20117 h 55734"/>
                    <a:gd name="connsiteX1" fmla="*/ 153714 w 335017"/>
                    <a:gd name="connsiteY1" fmla="*/ 20117 h 55734"/>
                    <a:gd name="connsiteX2" fmla="*/ 224659 w 335017"/>
                    <a:gd name="connsiteY2" fmla="*/ 51648 h 55734"/>
                    <a:gd name="connsiteX3" fmla="*/ 335017 w 335017"/>
                    <a:gd name="connsiteY3" fmla="*/ 55589 h 55734"/>
                    <a:gd name="connsiteX0" fmla="*/ 0 w 335017"/>
                    <a:gd name="connsiteY0" fmla="*/ 0 h 35787"/>
                    <a:gd name="connsiteX1" fmla="*/ 224659 w 335017"/>
                    <a:gd name="connsiteY1" fmla="*/ 31531 h 35787"/>
                    <a:gd name="connsiteX2" fmla="*/ 335017 w 335017"/>
                    <a:gd name="connsiteY2" fmla="*/ 35472 h 35787"/>
                    <a:gd name="connsiteX0" fmla="*/ 0 w 335017"/>
                    <a:gd name="connsiteY0" fmla="*/ 0 h 35472"/>
                    <a:gd name="connsiteX1" fmla="*/ 335017 w 335017"/>
                    <a:gd name="connsiteY1" fmla="*/ 35472 h 35472"/>
                    <a:gd name="connsiteX0" fmla="*/ 0 w 338681"/>
                    <a:gd name="connsiteY0" fmla="*/ 51787 h 87259"/>
                    <a:gd name="connsiteX1" fmla="*/ 335017 w 338681"/>
                    <a:gd name="connsiteY1" fmla="*/ 87259 h 87259"/>
                    <a:gd name="connsiteX0" fmla="*/ 0 w 338327"/>
                    <a:gd name="connsiteY0" fmla="*/ 140419 h 175891"/>
                    <a:gd name="connsiteX1" fmla="*/ 335017 w 338327"/>
                    <a:gd name="connsiteY1" fmla="*/ 175891 h 175891"/>
                    <a:gd name="connsiteX0" fmla="*/ 0 w 335017"/>
                    <a:gd name="connsiteY0" fmla="*/ 147911 h 183383"/>
                    <a:gd name="connsiteX1" fmla="*/ 335017 w 335017"/>
                    <a:gd name="connsiteY1" fmla="*/ 183383 h 183383"/>
                    <a:gd name="connsiteX0" fmla="*/ 0 w 335017"/>
                    <a:gd name="connsiteY0" fmla="*/ 138862 h 174334"/>
                    <a:gd name="connsiteX1" fmla="*/ 335017 w 335017"/>
                    <a:gd name="connsiteY1" fmla="*/ 174334 h 174334"/>
                    <a:gd name="connsiteX0" fmla="*/ 0 w 335017"/>
                    <a:gd name="connsiteY0" fmla="*/ 107279 h 142751"/>
                    <a:gd name="connsiteX1" fmla="*/ 335017 w 335017"/>
                    <a:gd name="connsiteY1" fmla="*/ 142751 h 142751"/>
                    <a:gd name="connsiteX0" fmla="*/ 0 w 335017"/>
                    <a:gd name="connsiteY0" fmla="*/ 78097 h 113569"/>
                    <a:gd name="connsiteX1" fmla="*/ 335017 w 335017"/>
                    <a:gd name="connsiteY1" fmla="*/ 113569 h 113569"/>
                  </a:gdLst>
                  <a:ahLst/>
                  <a:cxnLst>
                    <a:cxn ang="0">
                      <a:pos x="connsiteX0" y="connsiteY0"/>
                    </a:cxn>
                    <a:cxn ang="0">
                      <a:pos x="connsiteX1" y="connsiteY1"/>
                    </a:cxn>
                  </a:cxnLst>
                  <a:rect l="l" t="t" r="r" b="b"/>
                  <a:pathLst>
                    <a:path w="335017" h="113569">
                      <a:moveTo>
                        <a:pt x="0" y="78097"/>
                      </a:moveTo>
                      <a:cubicBezTo>
                        <a:pt x="74535" y="-1766"/>
                        <a:pt x="203304" y="-61549"/>
                        <a:pt x="335017" y="113569"/>
                      </a:cubicBezTo>
                    </a:path>
                  </a:pathLst>
                </a:custGeom>
                <a:noFill/>
                <a:ln w="19050">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latin typeface="Arial" panose="020B0604020202020204"/>
                  </a:endParaRPr>
                </a:p>
              </p:txBody>
            </p:sp>
            <p:sp>
              <p:nvSpPr>
                <p:cNvPr id="15" name="Freeform: Shape 32">
                  <a:extLst>
                    <a:ext uri="{FF2B5EF4-FFF2-40B4-BE49-F238E27FC236}">
                      <a16:creationId xmlns:a16="http://schemas.microsoft.com/office/drawing/2014/main" id="{103A33F0-F349-3342-94D4-733CB37AEA06}"/>
                    </a:ext>
                  </a:extLst>
                </p:cNvPr>
                <p:cNvSpPr/>
                <p:nvPr/>
              </p:nvSpPr>
              <p:spPr>
                <a:xfrm rot="21379561" flipH="1" flipV="1">
                  <a:off x="3298779" y="4005190"/>
                  <a:ext cx="2384953" cy="471989"/>
                </a:xfrm>
                <a:custGeom>
                  <a:avLst/>
                  <a:gdLst>
                    <a:gd name="connsiteX0" fmla="*/ 0 w 335017"/>
                    <a:gd name="connsiteY0" fmla="*/ 20117 h 55734"/>
                    <a:gd name="connsiteX1" fmla="*/ 153714 w 335017"/>
                    <a:gd name="connsiteY1" fmla="*/ 20117 h 55734"/>
                    <a:gd name="connsiteX2" fmla="*/ 224659 w 335017"/>
                    <a:gd name="connsiteY2" fmla="*/ 51648 h 55734"/>
                    <a:gd name="connsiteX3" fmla="*/ 335017 w 335017"/>
                    <a:gd name="connsiteY3" fmla="*/ 55589 h 55734"/>
                    <a:gd name="connsiteX0" fmla="*/ 0 w 335017"/>
                    <a:gd name="connsiteY0" fmla="*/ 0 h 35787"/>
                    <a:gd name="connsiteX1" fmla="*/ 224659 w 335017"/>
                    <a:gd name="connsiteY1" fmla="*/ 31531 h 35787"/>
                    <a:gd name="connsiteX2" fmla="*/ 335017 w 335017"/>
                    <a:gd name="connsiteY2" fmla="*/ 35472 h 35787"/>
                    <a:gd name="connsiteX0" fmla="*/ 0 w 335017"/>
                    <a:gd name="connsiteY0" fmla="*/ 0 h 35472"/>
                    <a:gd name="connsiteX1" fmla="*/ 335017 w 335017"/>
                    <a:gd name="connsiteY1" fmla="*/ 35472 h 35472"/>
                    <a:gd name="connsiteX0" fmla="*/ 0 w 338681"/>
                    <a:gd name="connsiteY0" fmla="*/ 51787 h 87259"/>
                    <a:gd name="connsiteX1" fmla="*/ 335017 w 338681"/>
                    <a:gd name="connsiteY1" fmla="*/ 87259 h 87259"/>
                    <a:gd name="connsiteX0" fmla="*/ 0 w 338327"/>
                    <a:gd name="connsiteY0" fmla="*/ 140419 h 175891"/>
                    <a:gd name="connsiteX1" fmla="*/ 335017 w 338327"/>
                    <a:gd name="connsiteY1" fmla="*/ 175891 h 175891"/>
                    <a:gd name="connsiteX0" fmla="*/ 0 w 335017"/>
                    <a:gd name="connsiteY0" fmla="*/ 147911 h 183383"/>
                    <a:gd name="connsiteX1" fmla="*/ 335017 w 335017"/>
                    <a:gd name="connsiteY1" fmla="*/ 183383 h 183383"/>
                    <a:gd name="connsiteX0" fmla="*/ 0 w 335017"/>
                    <a:gd name="connsiteY0" fmla="*/ 138862 h 174334"/>
                    <a:gd name="connsiteX1" fmla="*/ 335017 w 335017"/>
                    <a:gd name="connsiteY1" fmla="*/ 174334 h 174334"/>
                    <a:gd name="connsiteX0" fmla="*/ 0 w 335017"/>
                    <a:gd name="connsiteY0" fmla="*/ 107279 h 142751"/>
                    <a:gd name="connsiteX1" fmla="*/ 335017 w 335017"/>
                    <a:gd name="connsiteY1" fmla="*/ 142751 h 142751"/>
                    <a:gd name="connsiteX0" fmla="*/ 0 w 335017"/>
                    <a:gd name="connsiteY0" fmla="*/ 78097 h 113569"/>
                    <a:gd name="connsiteX1" fmla="*/ 335017 w 335017"/>
                    <a:gd name="connsiteY1" fmla="*/ 113569 h 113569"/>
                  </a:gdLst>
                  <a:ahLst/>
                  <a:cxnLst>
                    <a:cxn ang="0">
                      <a:pos x="connsiteX0" y="connsiteY0"/>
                    </a:cxn>
                    <a:cxn ang="0">
                      <a:pos x="connsiteX1" y="connsiteY1"/>
                    </a:cxn>
                  </a:cxnLst>
                  <a:rect l="l" t="t" r="r" b="b"/>
                  <a:pathLst>
                    <a:path w="335017" h="113569">
                      <a:moveTo>
                        <a:pt x="0" y="78097"/>
                      </a:moveTo>
                      <a:cubicBezTo>
                        <a:pt x="74535" y="-1766"/>
                        <a:pt x="203304" y="-61549"/>
                        <a:pt x="335017" y="113569"/>
                      </a:cubicBezTo>
                    </a:path>
                  </a:pathLst>
                </a:custGeom>
                <a:noFill/>
                <a:ln w="19050">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latin typeface="Arial" panose="020B0604020202020204"/>
                  </a:endParaRPr>
                </a:p>
              </p:txBody>
            </p:sp>
          </p:grpSp>
          <p:sp>
            <p:nvSpPr>
              <p:cNvPr id="13" name="Freeform: Shape 33">
                <a:extLst>
                  <a:ext uri="{FF2B5EF4-FFF2-40B4-BE49-F238E27FC236}">
                    <a16:creationId xmlns:a16="http://schemas.microsoft.com/office/drawing/2014/main" id="{865D424B-9C0B-9F48-B395-672C81CE2D78}"/>
                  </a:ext>
                </a:extLst>
              </p:cNvPr>
              <p:cNvSpPr/>
              <p:nvPr/>
            </p:nvSpPr>
            <p:spPr>
              <a:xfrm rot="15896053" flipH="1" flipV="1">
                <a:off x="5478012" y="2760219"/>
                <a:ext cx="1390413" cy="269943"/>
              </a:xfrm>
              <a:custGeom>
                <a:avLst/>
                <a:gdLst>
                  <a:gd name="connsiteX0" fmla="*/ 0 w 335017"/>
                  <a:gd name="connsiteY0" fmla="*/ 20117 h 55734"/>
                  <a:gd name="connsiteX1" fmla="*/ 153714 w 335017"/>
                  <a:gd name="connsiteY1" fmla="*/ 20117 h 55734"/>
                  <a:gd name="connsiteX2" fmla="*/ 224659 w 335017"/>
                  <a:gd name="connsiteY2" fmla="*/ 51648 h 55734"/>
                  <a:gd name="connsiteX3" fmla="*/ 335017 w 335017"/>
                  <a:gd name="connsiteY3" fmla="*/ 55589 h 55734"/>
                  <a:gd name="connsiteX0" fmla="*/ 0 w 335017"/>
                  <a:gd name="connsiteY0" fmla="*/ 0 h 35787"/>
                  <a:gd name="connsiteX1" fmla="*/ 224659 w 335017"/>
                  <a:gd name="connsiteY1" fmla="*/ 31531 h 35787"/>
                  <a:gd name="connsiteX2" fmla="*/ 335017 w 335017"/>
                  <a:gd name="connsiteY2" fmla="*/ 35472 h 35787"/>
                  <a:gd name="connsiteX0" fmla="*/ 0 w 335017"/>
                  <a:gd name="connsiteY0" fmla="*/ 0 h 35472"/>
                  <a:gd name="connsiteX1" fmla="*/ 335017 w 335017"/>
                  <a:gd name="connsiteY1" fmla="*/ 35472 h 35472"/>
                  <a:gd name="connsiteX0" fmla="*/ 0 w 338681"/>
                  <a:gd name="connsiteY0" fmla="*/ 51787 h 87259"/>
                  <a:gd name="connsiteX1" fmla="*/ 335017 w 338681"/>
                  <a:gd name="connsiteY1" fmla="*/ 87259 h 87259"/>
                  <a:gd name="connsiteX0" fmla="*/ 0 w 338327"/>
                  <a:gd name="connsiteY0" fmla="*/ 140419 h 175891"/>
                  <a:gd name="connsiteX1" fmla="*/ 335017 w 338327"/>
                  <a:gd name="connsiteY1" fmla="*/ 175891 h 175891"/>
                  <a:gd name="connsiteX0" fmla="*/ 0 w 335017"/>
                  <a:gd name="connsiteY0" fmla="*/ 147911 h 183383"/>
                  <a:gd name="connsiteX1" fmla="*/ 335017 w 335017"/>
                  <a:gd name="connsiteY1" fmla="*/ 183383 h 183383"/>
                  <a:gd name="connsiteX0" fmla="*/ 0 w 335017"/>
                  <a:gd name="connsiteY0" fmla="*/ 138862 h 174334"/>
                  <a:gd name="connsiteX1" fmla="*/ 335017 w 335017"/>
                  <a:gd name="connsiteY1" fmla="*/ 174334 h 174334"/>
                  <a:gd name="connsiteX0" fmla="*/ 0 w 335017"/>
                  <a:gd name="connsiteY0" fmla="*/ 107279 h 142751"/>
                  <a:gd name="connsiteX1" fmla="*/ 335017 w 335017"/>
                  <a:gd name="connsiteY1" fmla="*/ 142751 h 142751"/>
                  <a:gd name="connsiteX0" fmla="*/ 0 w 335017"/>
                  <a:gd name="connsiteY0" fmla="*/ 78097 h 113569"/>
                  <a:gd name="connsiteX1" fmla="*/ 335017 w 335017"/>
                  <a:gd name="connsiteY1" fmla="*/ 113569 h 113569"/>
                </a:gdLst>
                <a:ahLst/>
                <a:cxnLst>
                  <a:cxn ang="0">
                    <a:pos x="connsiteX0" y="connsiteY0"/>
                  </a:cxn>
                  <a:cxn ang="0">
                    <a:pos x="connsiteX1" y="connsiteY1"/>
                  </a:cxn>
                </a:cxnLst>
                <a:rect l="l" t="t" r="r" b="b"/>
                <a:pathLst>
                  <a:path w="335017" h="113569">
                    <a:moveTo>
                      <a:pt x="0" y="78097"/>
                    </a:moveTo>
                    <a:cubicBezTo>
                      <a:pt x="74535" y="-1766"/>
                      <a:pt x="203304" y="-61549"/>
                      <a:pt x="335017" y="113569"/>
                    </a:cubicBezTo>
                  </a:path>
                </a:pathLst>
              </a:custGeom>
              <a:noFill/>
              <a:ln w="19050">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latin typeface="Arial" panose="020B0604020202020204"/>
                </a:endParaRPr>
              </a:p>
            </p:txBody>
          </p:sp>
        </p:grpSp>
        <p:pic>
          <p:nvPicPr>
            <p:cNvPr id="22" name="Graphic 21" descr="Lungs">
              <a:extLst>
                <a:ext uri="{FF2B5EF4-FFF2-40B4-BE49-F238E27FC236}">
                  <a16:creationId xmlns:a16="http://schemas.microsoft.com/office/drawing/2014/main" id="{ACA0DAC4-007B-E044-92E4-9F66BF6300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50176" y="2329306"/>
              <a:ext cx="664344" cy="664344"/>
            </a:xfrm>
            <a:prstGeom prst="rect">
              <a:avLst/>
            </a:prstGeom>
          </p:spPr>
        </p:pic>
      </p:grpSp>
      <p:sp>
        <p:nvSpPr>
          <p:cNvPr id="27" name="Rectangle: Diagonal Corners Rounded 23">
            <a:extLst>
              <a:ext uri="{FF2B5EF4-FFF2-40B4-BE49-F238E27FC236}">
                <a16:creationId xmlns:a16="http://schemas.microsoft.com/office/drawing/2014/main" id="{D60DF5E5-9502-504D-901E-A98681BE738F}"/>
              </a:ext>
            </a:extLst>
          </p:cNvPr>
          <p:cNvSpPr/>
          <p:nvPr/>
        </p:nvSpPr>
        <p:spPr>
          <a:xfrm>
            <a:off x="6798548" y="1490794"/>
            <a:ext cx="4842296" cy="637309"/>
          </a:xfrm>
          <a:prstGeom prst="round2DiagRect">
            <a:avLst/>
          </a:prstGeom>
          <a:solidFill>
            <a:schemeClr val="accent4">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b="1" dirty="0">
                <a:solidFill>
                  <a:srgbClr val="003366"/>
                </a:solidFill>
                <a:latin typeface="Arial" panose="020B0604020202020204"/>
              </a:rPr>
              <a:t>IPF </a:t>
            </a:r>
            <a:r>
              <a:rPr lang="en-US" sz="1600" b="1" dirty="0" err="1">
                <a:solidFill>
                  <a:srgbClr val="003366"/>
                </a:solidFill>
                <a:latin typeface="Arial" panose="020B0604020202020204"/>
              </a:rPr>
              <a:t>là</a:t>
            </a:r>
            <a:r>
              <a:rPr lang="en-US" sz="1600" b="1" dirty="0">
                <a:solidFill>
                  <a:srgbClr val="003366"/>
                </a:solidFill>
                <a:latin typeface="Arial" panose="020B0604020202020204"/>
              </a:rPr>
              <a:t> </a:t>
            </a:r>
            <a:r>
              <a:rPr lang="en-US" sz="1600" b="1" dirty="0" err="1">
                <a:solidFill>
                  <a:srgbClr val="003366"/>
                </a:solidFill>
                <a:latin typeface="Arial" panose="020B0604020202020204"/>
              </a:rPr>
              <a:t>bệnh</a:t>
            </a:r>
            <a:r>
              <a:rPr lang="en-US" sz="1600" b="1" dirty="0">
                <a:solidFill>
                  <a:srgbClr val="003366"/>
                </a:solidFill>
                <a:latin typeface="Arial" panose="020B0604020202020204"/>
              </a:rPr>
              <a:t> </a:t>
            </a:r>
            <a:r>
              <a:rPr lang="en-US" sz="1600" b="1" dirty="0" err="1">
                <a:solidFill>
                  <a:srgbClr val="003366"/>
                </a:solidFill>
                <a:latin typeface="Arial" panose="020B0604020202020204"/>
              </a:rPr>
              <a:t>lý</a:t>
            </a:r>
            <a:r>
              <a:rPr lang="en-US" sz="1600" b="1" dirty="0">
                <a:solidFill>
                  <a:srgbClr val="003366"/>
                </a:solidFill>
                <a:latin typeface="Arial" panose="020B0604020202020204"/>
              </a:rPr>
              <a:t> </a:t>
            </a:r>
            <a:r>
              <a:rPr lang="en-US" sz="1600" b="1" dirty="0" err="1">
                <a:solidFill>
                  <a:srgbClr val="003366"/>
                </a:solidFill>
                <a:latin typeface="Arial" panose="020B0604020202020204"/>
              </a:rPr>
              <a:t>gây</a:t>
            </a:r>
            <a:r>
              <a:rPr lang="en-US" sz="1600" b="1" dirty="0">
                <a:solidFill>
                  <a:srgbClr val="003366"/>
                </a:solidFill>
                <a:latin typeface="Arial" panose="020B0604020202020204"/>
              </a:rPr>
              <a:t> </a:t>
            </a:r>
            <a:r>
              <a:rPr lang="en-US" sz="1600" b="1" dirty="0" err="1">
                <a:solidFill>
                  <a:srgbClr val="003366"/>
                </a:solidFill>
                <a:latin typeface="Arial" panose="020B0604020202020204"/>
              </a:rPr>
              <a:t>tử</a:t>
            </a:r>
            <a:r>
              <a:rPr lang="en-US" sz="1600" b="1" dirty="0">
                <a:solidFill>
                  <a:srgbClr val="003366"/>
                </a:solidFill>
                <a:latin typeface="Arial" panose="020B0604020202020204"/>
              </a:rPr>
              <a:t> </a:t>
            </a:r>
            <a:r>
              <a:rPr lang="en-US" sz="1600" b="1" dirty="0" err="1">
                <a:solidFill>
                  <a:srgbClr val="003366"/>
                </a:solidFill>
                <a:latin typeface="Arial" panose="020B0604020202020204"/>
              </a:rPr>
              <a:t>vong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chẩn</a:t>
            </a:r>
            <a:r>
              <a:rPr lang="en-US" sz="1600" b="1" dirty="0">
                <a:solidFill>
                  <a:srgbClr val="003366"/>
                </a:solidFill>
                <a:latin typeface="Arial" panose="020B0604020202020204"/>
              </a:rPr>
              <a:t> </a:t>
            </a:r>
            <a:r>
              <a:rPr lang="en-US" sz="1600" b="1" dirty="0" err="1">
                <a:solidFill>
                  <a:srgbClr val="003366"/>
                </a:solidFill>
                <a:latin typeface="Arial" panose="020B0604020202020204"/>
              </a:rPr>
              <a:t>đoán</a:t>
            </a:r>
            <a:r>
              <a:rPr lang="en-US" sz="1600" b="1" dirty="0">
                <a:solidFill>
                  <a:srgbClr val="003366"/>
                </a:solidFill>
                <a:latin typeface="Arial" panose="020B0604020202020204"/>
              </a:rPr>
              <a:t> </a:t>
            </a:r>
            <a:r>
              <a:rPr lang="en-US" sz="1600" b="1" dirty="0" err="1">
                <a:solidFill>
                  <a:srgbClr val="003366"/>
                </a:solidFill>
                <a:latin typeface="Arial" panose="020B0604020202020204"/>
              </a:rPr>
              <a:t>sớm</a:t>
            </a:r>
            <a:r>
              <a:rPr lang="en-US" sz="1600" b="1" dirty="0">
                <a:solidFill>
                  <a:srgbClr val="003366"/>
                </a:solidFill>
                <a:latin typeface="Arial" panose="020B0604020202020204"/>
              </a:rPr>
              <a:t> </a:t>
            </a:r>
            <a:r>
              <a:rPr lang="en-US" sz="1600" b="1" dirty="0" err="1">
                <a:solidFill>
                  <a:srgbClr val="003366"/>
                </a:solidFill>
                <a:latin typeface="Arial" panose="020B0604020202020204"/>
              </a:rPr>
              <a:t>và</a:t>
            </a:r>
            <a:r>
              <a:rPr lang="en-US" sz="1600" b="1" dirty="0">
                <a:solidFill>
                  <a:srgbClr val="003366"/>
                </a:solidFill>
                <a:latin typeface="Arial" panose="020B0604020202020204"/>
              </a:rPr>
              <a:t> </a:t>
            </a:r>
            <a:r>
              <a:rPr lang="en-US" sz="1600" b="1" dirty="0" err="1">
                <a:solidFill>
                  <a:srgbClr val="003366"/>
                </a:solidFill>
                <a:latin typeface="Arial" panose="020B0604020202020204"/>
              </a:rPr>
              <a:t>chính</a:t>
            </a:r>
            <a:r>
              <a:rPr lang="en-US" sz="1600" b="1" dirty="0">
                <a:solidFill>
                  <a:srgbClr val="003366"/>
                </a:solidFill>
                <a:latin typeface="Arial" panose="020B0604020202020204"/>
              </a:rPr>
              <a:t> </a:t>
            </a:r>
            <a:r>
              <a:rPr lang="en-US" sz="1600" b="1" dirty="0" err="1">
                <a:solidFill>
                  <a:srgbClr val="003366"/>
                </a:solidFill>
                <a:latin typeface="Arial" panose="020B0604020202020204"/>
              </a:rPr>
              <a:t>xác</a:t>
            </a:r>
            <a:r>
              <a:rPr lang="en-US" sz="1600" b="1" dirty="0">
                <a:solidFill>
                  <a:srgbClr val="003366"/>
                </a:solidFill>
                <a:latin typeface="Arial" panose="020B0604020202020204"/>
              </a:rPr>
              <a:t> </a:t>
            </a:r>
            <a:r>
              <a:rPr lang="en-US" sz="1600" b="1" dirty="0" err="1">
                <a:solidFill>
                  <a:srgbClr val="003366"/>
                </a:solidFill>
                <a:latin typeface="Arial" panose="020B0604020202020204"/>
              </a:rPr>
              <a:t>là</a:t>
            </a:r>
            <a:r>
              <a:rPr lang="en-US" sz="1600" b="1" dirty="0">
                <a:solidFill>
                  <a:srgbClr val="003366"/>
                </a:solidFill>
                <a:latin typeface="Arial" panose="020B0604020202020204"/>
              </a:rPr>
              <a:t> </a:t>
            </a:r>
            <a:r>
              <a:rPr lang="en-US" sz="1600" b="1" dirty="0" err="1">
                <a:solidFill>
                  <a:srgbClr val="003366"/>
                </a:solidFill>
                <a:latin typeface="Arial" panose="020B0604020202020204"/>
              </a:rPr>
              <a:t>rất</a:t>
            </a:r>
            <a:r>
              <a:rPr lang="en-US" sz="1600" b="1" dirty="0">
                <a:solidFill>
                  <a:srgbClr val="003366"/>
                </a:solidFill>
                <a:latin typeface="Arial" panose="020B0604020202020204"/>
              </a:rPr>
              <a:t> </a:t>
            </a:r>
            <a:r>
              <a:rPr lang="en-US" sz="1600" b="1" dirty="0" err="1">
                <a:solidFill>
                  <a:srgbClr val="003366"/>
                </a:solidFill>
                <a:latin typeface="Arial" panose="020B0604020202020204"/>
              </a:rPr>
              <a:t>quan</a:t>
            </a:r>
            <a:r>
              <a:rPr lang="en-US" sz="1600" b="1" dirty="0">
                <a:solidFill>
                  <a:srgbClr val="003366"/>
                </a:solidFill>
                <a:latin typeface="Arial" panose="020B0604020202020204"/>
              </a:rPr>
              <a:t> </a:t>
            </a:r>
            <a:r>
              <a:rPr lang="en-US" sz="1600" b="1" dirty="0" err="1">
                <a:solidFill>
                  <a:srgbClr val="003366"/>
                </a:solidFill>
                <a:latin typeface="Arial" panose="020B0604020202020204"/>
              </a:rPr>
              <a:t>trọng</a:t>
            </a:r>
            <a:r>
              <a:rPr lang="en-US" sz="1600" b="1" dirty="0">
                <a:solidFill>
                  <a:srgbClr val="003366"/>
                </a:solidFill>
                <a:latin typeface="Arial" panose="020B0604020202020204"/>
              </a:rPr>
              <a:t> </a:t>
            </a:r>
            <a:endParaRPr lang="en-US" sz="1600" b="1" baseline="30000" dirty="0">
              <a:solidFill>
                <a:srgbClr val="003366"/>
              </a:solidFill>
              <a:latin typeface="Arial" panose="020B0604020202020204"/>
            </a:endParaRPr>
          </a:p>
        </p:txBody>
      </p:sp>
      <p:sp>
        <p:nvSpPr>
          <p:cNvPr id="31" name="TextBox 30">
            <a:extLst>
              <a:ext uri="{FF2B5EF4-FFF2-40B4-BE49-F238E27FC236}">
                <a16:creationId xmlns:a16="http://schemas.microsoft.com/office/drawing/2014/main" id="{3902ECBA-592B-4243-8569-B9189945593D}"/>
              </a:ext>
            </a:extLst>
          </p:cNvPr>
          <p:cNvSpPr txBox="1"/>
          <p:nvPr/>
        </p:nvSpPr>
        <p:spPr>
          <a:xfrm>
            <a:off x="1283116" y="1392195"/>
            <a:ext cx="4556035" cy="379656"/>
          </a:xfrm>
          <a:prstGeom prst="rect">
            <a:avLst/>
          </a:prstGeom>
          <a:noFill/>
        </p:spPr>
        <p:txBody>
          <a:bodyPr wrap="square" rtlCol="0">
            <a:spAutoFit/>
          </a:bodyPr>
          <a:lstStyle/>
          <a:p>
            <a:pPr algn="ctr" defTabSz="609585"/>
            <a:r>
              <a:rPr lang="en-US" sz="1867" b="1" dirty="0" err="1">
                <a:solidFill>
                  <a:srgbClr val="003366"/>
                </a:solidFill>
                <a:latin typeface="Arial" panose="020B0604020202020204"/>
              </a:rPr>
              <a:t>Lưu</a:t>
            </a:r>
            <a:r>
              <a:rPr lang="en-US" sz="1867" b="1" dirty="0">
                <a:solidFill>
                  <a:srgbClr val="003366"/>
                </a:solidFill>
                <a:latin typeface="Arial" panose="020B0604020202020204"/>
              </a:rPr>
              <a:t> </a:t>
            </a:r>
            <a:r>
              <a:rPr lang="en-US" sz="1867" b="1" dirty="0" err="1">
                <a:solidFill>
                  <a:srgbClr val="003366"/>
                </a:solidFill>
                <a:latin typeface="Arial" panose="020B0604020202020204"/>
              </a:rPr>
              <a:t>đồ</a:t>
            </a:r>
            <a:r>
              <a:rPr lang="en-US" sz="1867" b="1" dirty="0">
                <a:solidFill>
                  <a:srgbClr val="003366"/>
                </a:solidFill>
                <a:latin typeface="Arial" panose="020B0604020202020204"/>
              </a:rPr>
              <a:t> </a:t>
            </a:r>
            <a:r>
              <a:rPr lang="en-US" sz="1867" b="1" dirty="0" err="1">
                <a:solidFill>
                  <a:srgbClr val="003366"/>
                </a:solidFill>
                <a:latin typeface="Arial" panose="020B0604020202020204"/>
              </a:rPr>
              <a:t>chẩn</a:t>
            </a:r>
            <a:r>
              <a:rPr lang="en-US" sz="1867" b="1" dirty="0">
                <a:solidFill>
                  <a:srgbClr val="003366"/>
                </a:solidFill>
                <a:latin typeface="Arial" panose="020B0604020202020204"/>
              </a:rPr>
              <a:t> </a:t>
            </a:r>
            <a:r>
              <a:rPr lang="en-US" sz="1867" b="1" dirty="0" err="1">
                <a:solidFill>
                  <a:srgbClr val="003366"/>
                </a:solidFill>
                <a:latin typeface="Arial" panose="020B0604020202020204"/>
              </a:rPr>
              <a:t>đoán</a:t>
            </a:r>
            <a:r>
              <a:rPr lang="en-US" sz="1867" b="1" dirty="0">
                <a:solidFill>
                  <a:srgbClr val="003366"/>
                </a:solidFill>
                <a:latin typeface="Arial" panose="020B0604020202020204"/>
              </a:rPr>
              <a:t> IPF</a:t>
            </a:r>
            <a:endParaRPr lang="en-US" sz="1867" b="1" baseline="30000" dirty="0">
              <a:solidFill>
                <a:srgbClr val="003366"/>
              </a:solidFill>
              <a:latin typeface="Arial" panose="020B0604020202020204"/>
            </a:endParaRPr>
          </a:p>
        </p:txBody>
      </p:sp>
      <p:grpSp>
        <p:nvGrpSpPr>
          <p:cNvPr id="5" name="Group 4">
            <a:extLst>
              <a:ext uri="{FF2B5EF4-FFF2-40B4-BE49-F238E27FC236}">
                <a16:creationId xmlns:a16="http://schemas.microsoft.com/office/drawing/2014/main" id="{8DC5514E-2FE5-4869-AF92-6C2B0F350265}"/>
              </a:ext>
            </a:extLst>
          </p:cNvPr>
          <p:cNvGrpSpPr/>
          <p:nvPr/>
        </p:nvGrpSpPr>
        <p:grpSpPr>
          <a:xfrm>
            <a:off x="1594867" y="1873463"/>
            <a:ext cx="4207020" cy="3444957"/>
            <a:chOff x="1196150" y="1405097"/>
            <a:chExt cx="3155265" cy="2583718"/>
          </a:xfrm>
        </p:grpSpPr>
        <p:pic>
          <p:nvPicPr>
            <p:cNvPr id="57" name="Graphic 56">
              <a:extLst>
                <a:ext uri="{FF2B5EF4-FFF2-40B4-BE49-F238E27FC236}">
                  <a16:creationId xmlns:a16="http://schemas.microsoft.com/office/drawing/2014/main" id="{E933426D-ADE9-1B40-B9CB-4EC792A872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3825" y="2365375"/>
              <a:ext cx="482600" cy="1454150"/>
            </a:xfrm>
            <a:prstGeom prst="rect">
              <a:avLst/>
            </a:prstGeom>
          </p:spPr>
        </p:pic>
        <p:pic>
          <p:nvPicPr>
            <p:cNvPr id="59" name="Graphic 58">
              <a:extLst>
                <a:ext uri="{FF2B5EF4-FFF2-40B4-BE49-F238E27FC236}">
                  <a16:creationId xmlns:a16="http://schemas.microsoft.com/office/drawing/2014/main" id="{A0679BC9-3AFE-DB4D-B247-D986AA5946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57425" y="1905800"/>
              <a:ext cx="1587500" cy="1914525"/>
            </a:xfrm>
            <a:prstGeom prst="rect">
              <a:avLst/>
            </a:prstGeom>
          </p:spPr>
        </p:pic>
        <p:pic>
          <p:nvPicPr>
            <p:cNvPr id="34" name="Graphic 33">
              <a:extLst>
                <a:ext uri="{FF2B5EF4-FFF2-40B4-BE49-F238E27FC236}">
                  <a16:creationId xmlns:a16="http://schemas.microsoft.com/office/drawing/2014/main" id="{CD7F9463-C6D4-F149-A0BD-7E0730C5F71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67600" y="2291200"/>
              <a:ext cx="304800" cy="165100"/>
            </a:xfrm>
            <a:prstGeom prst="rect">
              <a:avLst/>
            </a:prstGeom>
          </p:spPr>
        </p:pic>
        <p:pic>
          <p:nvPicPr>
            <p:cNvPr id="36" name="Graphic 35">
              <a:extLst>
                <a:ext uri="{FF2B5EF4-FFF2-40B4-BE49-F238E27FC236}">
                  <a16:creationId xmlns:a16="http://schemas.microsoft.com/office/drawing/2014/main" id="{3F5CAF92-30D3-4346-8ED7-B1E7A31418F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96150" y="3817975"/>
              <a:ext cx="444500" cy="165100"/>
            </a:xfrm>
            <a:prstGeom prst="rect">
              <a:avLst/>
            </a:prstGeom>
          </p:spPr>
        </p:pic>
        <p:pic>
          <p:nvPicPr>
            <p:cNvPr id="38" name="Graphic 37">
              <a:extLst>
                <a:ext uri="{FF2B5EF4-FFF2-40B4-BE49-F238E27FC236}">
                  <a16:creationId xmlns:a16="http://schemas.microsoft.com/office/drawing/2014/main" id="{8DB70C29-D351-1E46-8850-EB0F6E60B4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169400" y="2980300"/>
              <a:ext cx="558800" cy="241300"/>
            </a:xfrm>
            <a:prstGeom prst="rect">
              <a:avLst/>
            </a:prstGeom>
          </p:spPr>
        </p:pic>
        <p:pic>
          <p:nvPicPr>
            <p:cNvPr id="50" name="Graphic 49">
              <a:extLst>
                <a:ext uri="{FF2B5EF4-FFF2-40B4-BE49-F238E27FC236}">
                  <a16:creationId xmlns:a16="http://schemas.microsoft.com/office/drawing/2014/main" id="{C2F6B4A7-9597-054B-AEB8-5C0CAB3E7F2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065350" y="2392375"/>
              <a:ext cx="38100" cy="749300"/>
            </a:xfrm>
            <a:prstGeom prst="rect">
              <a:avLst/>
            </a:prstGeom>
          </p:spPr>
        </p:pic>
        <p:pic>
          <p:nvPicPr>
            <p:cNvPr id="52" name="Graphic 51">
              <a:extLst>
                <a:ext uri="{FF2B5EF4-FFF2-40B4-BE49-F238E27FC236}">
                  <a16:creationId xmlns:a16="http://schemas.microsoft.com/office/drawing/2014/main" id="{8A49CC31-78F0-AE4D-8BCA-4403532ECA1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466975" y="2397125"/>
              <a:ext cx="38100" cy="749300"/>
            </a:xfrm>
            <a:prstGeom prst="rect">
              <a:avLst/>
            </a:prstGeom>
          </p:spPr>
        </p:pic>
        <p:pic>
          <p:nvPicPr>
            <p:cNvPr id="20" name="Graphic 19">
              <a:extLst>
                <a:ext uri="{FF2B5EF4-FFF2-40B4-BE49-F238E27FC236}">
                  <a16:creationId xmlns:a16="http://schemas.microsoft.com/office/drawing/2014/main" id="{9B10355B-22BE-C043-B481-D4C482EFAB2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828600" y="2291200"/>
              <a:ext cx="903800" cy="165100"/>
            </a:xfrm>
            <a:prstGeom prst="rect">
              <a:avLst/>
            </a:prstGeom>
          </p:spPr>
        </p:pic>
        <p:pic>
          <p:nvPicPr>
            <p:cNvPr id="40" name="Graphic 39">
              <a:extLst>
                <a:ext uri="{FF2B5EF4-FFF2-40B4-BE49-F238E27FC236}">
                  <a16:creationId xmlns:a16="http://schemas.microsoft.com/office/drawing/2014/main" id="{C8968AE2-6185-8B41-BD97-1507996F4A8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832200" y="2475900"/>
              <a:ext cx="900200" cy="342900"/>
            </a:xfrm>
            <a:prstGeom prst="rect">
              <a:avLst/>
            </a:prstGeom>
          </p:spPr>
        </p:pic>
        <p:pic>
          <p:nvPicPr>
            <p:cNvPr id="42" name="Graphic 41">
              <a:extLst>
                <a:ext uri="{FF2B5EF4-FFF2-40B4-BE49-F238E27FC236}">
                  <a16:creationId xmlns:a16="http://schemas.microsoft.com/office/drawing/2014/main" id="{E8D2CF7A-58BB-A549-AF3E-B513F3A3870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270800" y="2878000"/>
              <a:ext cx="1464200" cy="165100"/>
            </a:xfrm>
            <a:prstGeom prst="rect">
              <a:avLst/>
            </a:prstGeom>
          </p:spPr>
        </p:pic>
        <p:pic>
          <p:nvPicPr>
            <p:cNvPr id="54" name="Graphic 53">
              <a:extLst>
                <a:ext uri="{FF2B5EF4-FFF2-40B4-BE49-F238E27FC236}">
                  <a16:creationId xmlns:a16="http://schemas.microsoft.com/office/drawing/2014/main" id="{01310E54-5401-B241-A73E-FE1CA909B92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466975" y="3359150"/>
              <a:ext cx="38100" cy="152400"/>
            </a:xfrm>
            <a:prstGeom prst="rect">
              <a:avLst/>
            </a:prstGeom>
          </p:spPr>
        </p:pic>
        <p:pic>
          <p:nvPicPr>
            <p:cNvPr id="55" name="Graphic 54">
              <a:extLst>
                <a:ext uri="{FF2B5EF4-FFF2-40B4-BE49-F238E27FC236}">
                  <a16:creationId xmlns:a16="http://schemas.microsoft.com/office/drawing/2014/main" id="{48F15961-DAFE-2549-8116-6F69A3D20D6D}"/>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051720" y="3359150"/>
              <a:ext cx="38100" cy="152400"/>
            </a:xfrm>
            <a:prstGeom prst="rect">
              <a:avLst/>
            </a:prstGeom>
          </p:spPr>
        </p:pic>
        <p:pic>
          <p:nvPicPr>
            <p:cNvPr id="61" name="Graphic 60">
              <a:extLst>
                <a:ext uri="{FF2B5EF4-FFF2-40B4-BE49-F238E27FC236}">
                  <a16:creationId xmlns:a16="http://schemas.microsoft.com/office/drawing/2014/main" id="{87221948-95A5-C949-9CC5-EB2E6A0AC920}"/>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2178050" y="3228975"/>
              <a:ext cx="177800" cy="38100"/>
            </a:xfrm>
            <a:prstGeom prst="rect">
              <a:avLst/>
            </a:prstGeom>
          </p:spPr>
        </p:pic>
        <p:pic>
          <p:nvPicPr>
            <p:cNvPr id="63" name="Graphic 62">
              <a:extLst>
                <a:ext uri="{FF2B5EF4-FFF2-40B4-BE49-F238E27FC236}">
                  <a16:creationId xmlns:a16="http://schemas.microsoft.com/office/drawing/2014/main" id="{4DC3D32B-51EF-8943-BCCD-45352154FF41}"/>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2727325" y="2355850"/>
              <a:ext cx="762000" cy="38100"/>
            </a:xfrm>
            <a:prstGeom prst="rect">
              <a:avLst/>
            </a:prstGeom>
          </p:spPr>
        </p:pic>
        <p:pic>
          <p:nvPicPr>
            <p:cNvPr id="65" name="Graphic 64">
              <a:extLst>
                <a:ext uri="{FF2B5EF4-FFF2-40B4-BE49-F238E27FC236}">
                  <a16:creationId xmlns:a16="http://schemas.microsoft.com/office/drawing/2014/main" id="{866BF575-3639-BE49-ACC8-2B98D21FF7F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3038475" y="1816100"/>
              <a:ext cx="38100" cy="88900"/>
            </a:xfrm>
            <a:prstGeom prst="rect">
              <a:avLst/>
            </a:prstGeom>
          </p:spPr>
        </p:pic>
        <p:pic>
          <p:nvPicPr>
            <p:cNvPr id="66" name="Graphic 65">
              <a:extLst>
                <a:ext uri="{FF2B5EF4-FFF2-40B4-BE49-F238E27FC236}">
                  <a16:creationId xmlns:a16="http://schemas.microsoft.com/office/drawing/2014/main" id="{EB857861-F6FE-E142-8C9F-3D02300884E2}"/>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3038475" y="1579541"/>
              <a:ext cx="38100" cy="88900"/>
            </a:xfrm>
            <a:prstGeom prst="rect">
              <a:avLst/>
            </a:prstGeom>
          </p:spPr>
        </p:pic>
        <p:pic>
          <p:nvPicPr>
            <p:cNvPr id="67" name="Graphic 66">
              <a:extLst>
                <a:ext uri="{FF2B5EF4-FFF2-40B4-BE49-F238E27FC236}">
                  <a16:creationId xmlns:a16="http://schemas.microsoft.com/office/drawing/2014/main" id="{4E5C46FA-FBAE-4C4E-A5E1-6E94B0E310D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rot="10800000">
              <a:off x="3055640" y="3230240"/>
              <a:ext cx="762000" cy="38100"/>
            </a:xfrm>
            <a:prstGeom prst="rect">
              <a:avLst/>
            </a:prstGeom>
          </p:spPr>
        </p:pic>
        <p:cxnSp>
          <p:nvCxnSpPr>
            <p:cNvPr id="74" name="Straight Connector 73">
              <a:extLst>
                <a:ext uri="{FF2B5EF4-FFF2-40B4-BE49-F238E27FC236}">
                  <a16:creationId xmlns:a16="http://schemas.microsoft.com/office/drawing/2014/main" id="{3786E8A3-D949-5A4E-8F07-89659318C177}"/>
                </a:ext>
              </a:extLst>
            </p:cNvPr>
            <p:cNvCxnSpPr/>
            <p:nvPr/>
          </p:nvCxnSpPr>
          <p:spPr>
            <a:xfrm>
              <a:off x="1441450" y="3663978"/>
              <a:ext cx="2365375" cy="0"/>
            </a:xfrm>
            <a:prstGeom prst="line">
              <a:avLst/>
            </a:prstGeom>
            <a:ln w="9525">
              <a:solidFill>
                <a:schemeClr val="tx2"/>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pic>
          <p:nvPicPr>
            <p:cNvPr id="75" name="Graphic 74">
              <a:extLst>
                <a:ext uri="{FF2B5EF4-FFF2-40B4-BE49-F238E27FC236}">
                  <a16:creationId xmlns:a16="http://schemas.microsoft.com/office/drawing/2014/main" id="{8FC6D999-544B-B54F-98EF-2545ABBE0D1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434400" y="3823715"/>
              <a:ext cx="784800" cy="165100"/>
            </a:xfrm>
            <a:prstGeom prst="rect">
              <a:avLst/>
            </a:prstGeom>
          </p:spPr>
        </p:pic>
        <p:pic>
          <p:nvPicPr>
            <p:cNvPr id="78" name="Graphic 77">
              <a:extLst>
                <a:ext uri="{FF2B5EF4-FFF2-40B4-BE49-F238E27FC236}">
                  <a16:creationId xmlns:a16="http://schemas.microsoft.com/office/drawing/2014/main" id="{B878AFE9-952F-4245-A377-3E675414341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2353475" y="3134912"/>
              <a:ext cx="787400" cy="241300"/>
            </a:xfrm>
            <a:prstGeom prst="rect">
              <a:avLst/>
            </a:prstGeom>
          </p:spPr>
        </p:pic>
        <p:pic>
          <p:nvPicPr>
            <p:cNvPr id="44" name="Graphic 43">
              <a:extLst>
                <a:ext uri="{FF2B5EF4-FFF2-40B4-BE49-F238E27FC236}">
                  <a16:creationId xmlns:a16="http://schemas.microsoft.com/office/drawing/2014/main" id="{E628DF8E-3758-9649-A7D0-056A8093762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1848722" y="3491851"/>
              <a:ext cx="863600" cy="342900"/>
            </a:xfrm>
            <a:prstGeom prst="rect">
              <a:avLst/>
            </a:prstGeom>
          </p:spPr>
        </p:pic>
        <p:pic>
          <p:nvPicPr>
            <p:cNvPr id="16" name="Graphic 15">
              <a:extLst>
                <a:ext uri="{FF2B5EF4-FFF2-40B4-BE49-F238E27FC236}">
                  <a16:creationId xmlns:a16="http://schemas.microsoft.com/office/drawing/2014/main" id="{6349615B-337A-0149-A6FA-BAD9CBDD17C9}"/>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2269175" y="1668299"/>
              <a:ext cx="1562100" cy="152400"/>
            </a:xfrm>
            <a:prstGeom prst="rect">
              <a:avLst/>
            </a:prstGeom>
          </p:spPr>
        </p:pic>
        <p:pic>
          <p:nvPicPr>
            <p:cNvPr id="18" name="Graphic 17">
              <a:extLst>
                <a:ext uri="{FF2B5EF4-FFF2-40B4-BE49-F238E27FC236}">
                  <a16:creationId xmlns:a16="http://schemas.microsoft.com/office/drawing/2014/main" id="{A5951146-5002-D345-8FEB-6FD1322B9F16}"/>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2325815" y="1430718"/>
              <a:ext cx="1443385" cy="152400"/>
            </a:xfrm>
            <a:prstGeom prst="rect">
              <a:avLst/>
            </a:prstGeom>
          </p:spPr>
        </p:pic>
        <p:pic>
          <p:nvPicPr>
            <p:cNvPr id="33" name="Graphic 32">
              <a:extLst>
                <a:ext uri="{FF2B5EF4-FFF2-40B4-BE49-F238E27FC236}">
                  <a16:creationId xmlns:a16="http://schemas.microsoft.com/office/drawing/2014/main" id="{F8DC562E-0A94-864A-A318-E5E841C94A2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394642" y="2291200"/>
              <a:ext cx="844599" cy="177680"/>
            </a:xfrm>
            <a:prstGeom prst="rect">
              <a:avLst/>
            </a:prstGeom>
          </p:spPr>
        </p:pic>
        <p:pic>
          <p:nvPicPr>
            <p:cNvPr id="25" name="Graphic 24">
              <a:extLst>
                <a:ext uri="{FF2B5EF4-FFF2-40B4-BE49-F238E27FC236}">
                  <a16:creationId xmlns:a16="http://schemas.microsoft.com/office/drawing/2014/main" id="{0EB07866-43A5-CA4E-B9F8-D7652EA885BE}"/>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3393342" y="1993899"/>
              <a:ext cx="852653" cy="261297"/>
            </a:xfrm>
            <a:prstGeom prst="rect">
              <a:avLst/>
            </a:prstGeom>
          </p:spPr>
        </p:pic>
        <p:sp>
          <p:nvSpPr>
            <p:cNvPr id="80" name="Rectangle 79">
              <a:extLst>
                <a:ext uri="{FF2B5EF4-FFF2-40B4-BE49-F238E27FC236}">
                  <a16:creationId xmlns:a16="http://schemas.microsoft.com/office/drawing/2014/main" id="{FC4670B9-B79B-014C-BF71-09979F8D6738}"/>
                </a:ext>
              </a:extLst>
            </p:cNvPr>
            <p:cNvSpPr/>
            <p:nvPr/>
          </p:nvSpPr>
          <p:spPr>
            <a:xfrm>
              <a:off x="2398513" y="1405097"/>
              <a:ext cx="1048605" cy="169325"/>
            </a:xfrm>
            <a:prstGeom prst="rect">
              <a:avLst/>
            </a:prstGeom>
          </p:spPr>
          <p:txBody>
            <a:bodyPr wrap="none">
              <a:spAutoFit/>
            </a:bodyPr>
            <a:lstStyle/>
            <a:p>
              <a:pPr defTabSz="609585"/>
              <a:r>
                <a:rPr lang="en-US" sz="867" dirty="0" err="1">
                  <a:solidFill>
                    <a:prstClr val="black"/>
                  </a:solidFill>
                  <a:latin typeface="Arial" panose="020B0604020202020204"/>
                </a:rPr>
                <a:t>Bệnh</a:t>
              </a:r>
              <a:r>
                <a:rPr lang="en-US" sz="867" dirty="0">
                  <a:solidFill>
                    <a:prstClr val="black"/>
                  </a:solidFill>
                  <a:latin typeface="Arial" panose="020B0604020202020204"/>
                </a:rPr>
                <a:t> </a:t>
              </a:r>
              <a:r>
                <a:rPr lang="en-US" sz="867" dirty="0" err="1">
                  <a:solidFill>
                    <a:prstClr val="black"/>
                  </a:solidFill>
                  <a:latin typeface="Arial" panose="020B0604020202020204"/>
                </a:rPr>
                <a:t>nhân</a:t>
              </a:r>
              <a:r>
                <a:rPr lang="en-US" sz="867" dirty="0">
                  <a:solidFill>
                    <a:prstClr val="black"/>
                  </a:solidFill>
                  <a:latin typeface="Arial" panose="020B0604020202020204"/>
                </a:rPr>
                <a:t> </a:t>
              </a:r>
              <a:r>
                <a:rPr lang="en-US" sz="867" dirty="0" err="1">
                  <a:solidFill>
                    <a:prstClr val="black"/>
                  </a:solidFill>
                  <a:latin typeface="Arial" panose="020B0604020202020204"/>
                </a:rPr>
                <a:t>nghi</a:t>
              </a:r>
              <a:r>
                <a:rPr lang="en-US" sz="867" dirty="0">
                  <a:solidFill>
                    <a:prstClr val="black"/>
                  </a:solidFill>
                  <a:latin typeface="Arial" panose="020B0604020202020204"/>
                </a:rPr>
                <a:t> </a:t>
              </a:r>
              <a:r>
                <a:rPr lang="en-US" sz="867" dirty="0" err="1">
                  <a:solidFill>
                    <a:prstClr val="black"/>
                  </a:solidFill>
                  <a:latin typeface="Arial" panose="020B0604020202020204"/>
                </a:rPr>
                <a:t>ngờ</a:t>
              </a:r>
              <a:r>
                <a:rPr lang="en-US" sz="867" dirty="0">
                  <a:solidFill>
                    <a:prstClr val="black"/>
                  </a:solidFill>
                  <a:latin typeface="Arial" panose="020B0604020202020204"/>
                </a:rPr>
                <a:t> IPF</a:t>
              </a:r>
            </a:p>
          </p:txBody>
        </p:sp>
        <p:sp>
          <p:nvSpPr>
            <p:cNvPr id="81" name="Rectangle 80">
              <a:extLst>
                <a:ext uri="{FF2B5EF4-FFF2-40B4-BE49-F238E27FC236}">
                  <a16:creationId xmlns:a16="http://schemas.microsoft.com/office/drawing/2014/main" id="{BA8DF313-266A-3341-89A0-D16893E8BC61}"/>
                </a:ext>
              </a:extLst>
            </p:cNvPr>
            <p:cNvSpPr/>
            <p:nvPr/>
          </p:nvSpPr>
          <p:spPr>
            <a:xfrm>
              <a:off x="2294205" y="1639621"/>
              <a:ext cx="1489996" cy="169325"/>
            </a:xfrm>
            <a:prstGeom prst="rect">
              <a:avLst/>
            </a:prstGeom>
          </p:spPr>
          <p:txBody>
            <a:bodyPr wrap="square">
              <a:spAutoFit/>
            </a:bodyPr>
            <a:lstStyle/>
            <a:p>
              <a:pPr algn="ctr" defTabSz="609585"/>
              <a:r>
                <a:rPr lang="en-US" sz="867" dirty="0" err="1">
                  <a:solidFill>
                    <a:prstClr val="black"/>
                  </a:solidFill>
                  <a:latin typeface="Arial" panose="020B0604020202020204"/>
                </a:rPr>
                <a:t>Nguyên</a:t>
              </a:r>
              <a:r>
                <a:rPr lang="en-US" sz="867" dirty="0">
                  <a:solidFill>
                    <a:prstClr val="black"/>
                  </a:solidFill>
                  <a:latin typeface="Arial" panose="020B0604020202020204"/>
                </a:rPr>
                <a:t> </a:t>
              </a:r>
              <a:r>
                <a:rPr lang="en-US" sz="867" dirty="0" err="1">
                  <a:solidFill>
                    <a:prstClr val="black"/>
                  </a:solidFill>
                  <a:latin typeface="Arial" panose="020B0604020202020204"/>
                </a:rPr>
                <a:t>nhân</a:t>
              </a:r>
              <a:r>
                <a:rPr lang="en-US" sz="867" dirty="0">
                  <a:solidFill>
                    <a:prstClr val="black"/>
                  </a:solidFill>
                  <a:latin typeface="Arial" panose="020B0604020202020204"/>
                </a:rPr>
                <a:t>/</a:t>
              </a:r>
              <a:r>
                <a:rPr lang="en-US" sz="867" dirty="0" err="1">
                  <a:solidFill>
                    <a:prstClr val="black"/>
                  </a:solidFill>
                  <a:latin typeface="Arial" panose="020B0604020202020204"/>
                </a:rPr>
                <a:t>yếu</a:t>
              </a:r>
              <a:r>
                <a:rPr lang="en-US" sz="867" dirty="0">
                  <a:solidFill>
                    <a:prstClr val="black"/>
                  </a:solidFill>
                  <a:latin typeface="Arial" panose="020B0604020202020204"/>
                </a:rPr>
                <a:t> </a:t>
              </a:r>
              <a:r>
                <a:rPr lang="en-US" sz="867" dirty="0" err="1">
                  <a:solidFill>
                    <a:prstClr val="black"/>
                  </a:solidFill>
                  <a:latin typeface="Arial" panose="020B0604020202020204"/>
                </a:rPr>
                <a:t>tố</a:t>
              </a:r>
              <a:r>
                <a:rPr lang="en-US" sz="867" dirty="0">
                  <a:solidFill>
                    <a:prstClr val="black"/>
                  </a:solidFill>
                  <a:latin typeface="Arial" panose="020B0604020202020204"/>
                </a:rPr>
                <a:t> </a:t>
              </a:r>
              <a:r>
                <a:rPr lang="en-US" sz="867" dirty="0" err="1">
                  <a:solidFill>
                    <a:prstClr val="black"/>
                  </a:solidFill>
                  <a:latin typeface="Arial" panose="020B0604020202020204"/>
                </a:rPr>
                <a:t>nguy</a:t>
              </a:r>
              <a:r>
                <a:rPr lang="en-US" sz="867" dirty="0">
                  <a:solidFill>
                    <a:prstClr val="black"/>
                  </a:solidFill>
                  <a:latin typeface="Arial" panose="020B0604020202020204"/>
                </a:rPr>
                <a:t> </a:t>
              </a:r>
              <a:r>
                <a:rPr lang="en-US" sz="867" dirty="0" err="1">
                  <a:solidFill>
                    <a:prstClr val="black"/>
                  </a:solidFill>
                  <a:latin typeface="Arial" panose="020B0604020202020204"/>
                </a:rPr>
                <a:t>cơ</a:t>
              </a:r>
              <a:endParaRPr lang="en-US" sz="867" dirty="0">
                <a:solidFill>
                  <a:prstClr val="black"/>
                </a:solidFill>
                <a:latin typeface="Arial" panose="020B0604020202020204"/>
              </a:endParaRPr>
            </a:p>
          </p:txBody>
        </p:sp>
        <p:sp>
          <p:nvSpPr>
            <p:cNvPr id="82" name="Rectangle 81">
              <a:extLst>
                <a:ext uri="{FF2B5EF4-FFF2-40B4-BE49-F238E27FC236}">
                  <a16:creationId xmlns:a16="http://schemas.microsoft.com/office/drawing/2014/main" id="{51BB0791-5525-7141-8A47-4A311B6DA9BB}"/>
                </a:ext>
              </a:extLst>
            </p:cNvPr>
            <p:cNvSpPr/>
            <p:nvPr/>
          </p:nvSpPr>
          <p:spPr>
            <a:xfrm>
              <a:off x="3389956" y="1975595"/>
              <a:ext cx="835970" cy="269401"/>
            </a:xfrm>
            <a:prstGeom prst="rect">
              <a:avLst/>
            </a:prstGeom>
          </p:spPr>
          <p:txBody>
            <a:bodyPr wrap="square">
              <a:spAutoFit/>
            </a:bodyPr>
            <a:lstStyle/>
            <a:p>
              <a:pPr algn="ctr" defTabSz="609585"/>
              <a:r>
                <a:rPr lang="en-US" sz="867" dirty="0" err="1">
                  <a:solidFill>
                    <a:prstClr val="black"/>
                  </a:solidFill>
                  <a:latin typeface="Arial" panose="020B0604020202020204"/>
                </a:rPr>
                <a:t>Đánh</a:t>
              </a:r>
              <a:r>
                <a:rPr lang="en-US" sz="867" dirty="0">
                  <a:solidFill>
                    <a:prstClr val="black"/>
                  </a:solidFill>
                  <a:latin typeface="Arial" panose="020B0604020202020204"/>
                </a:rPr>
                <a:t> </a:t>
              </a:r>
              <a:r>
                <a:rPr lang="en-US" sz="867" dirty="0" err="1">
                  <a:solidFill>
                    <a:prstClr val="black"/>
                  </a:solidFill>
                  <a:latin typeface="Arial" panose="020B0604020202020204"/>
                </a:rPr>
                <a:t>giá</a:t>
              </a:r>
              <a:r>
                <a:rPr lang="en-US" sz="867" dirty="0">
                  <a:solidFill>
                    <a:prstClr val="black"/>
                  </a:solidFill>
                  <a:latin typeface="Arial" panose="020B0604020202020204"/>
                </a:rPr>
                <a:t> </a:t>
              </a:r>
              <a:r>
                <a:rPr lang="en-US" sz="867" dirty="0" err="1">
                  <a:solidFill>
                    <a:prstClr val="black"/>
                  </a:solidFill>
                  <a:latin typeface="Arial" panose="020B0604020202020204"/>
                </a:rPr>
                <a:t>thêm</a:t>
              </a:r>
              <a:br>
                <a:rPr lang="en-US" sz="867" dirty="0">
                  <a:solidFill>
                    <a:prstClr val="black"/>
                  </a:solidFill>
                  <a:latin typeface="Arial" panose="020B0604020202020204"/>
                </a:rPr>
              </a:br>
              <a:r>
                <a:rPr lang="en-US" sz="867" dirty="0">
                  <a:solidFill>
                    <a:prstClr val="black"/>
                  </a:solidFill>
                  <a:latin typeface="Arial" panose="020B0604020202020204"/>
                </a:rPr>
                <a:t>(</a:t>
              </a:r>
              <a:r>
                <a:rPr lang="en-US" sz="867" dirty="0" err="1">
                  <a:solidFill>
                    <a:prstClr val="black"/>
                  </a:solidFill>
                  <a:latin typeface="Arial" panose="020B0604020202020204"/>
                </a:rPr>
                <a:t>ibao</a:t>
              </a:r>
              <a:r>
                <a:rPr lang="en-US" sz="867" dirty="0">
                  <a:solidFill>
                    <a:prstClr val="black"/>
                  </a:solidFill>
                  <a:latin typeface="Arial" panose="020B0604020202020204"/>
                </a:rPr>
                <a:t> </a:t>
              </a:r>
              <a:r>
                <a:rPr lang="en-US" sz="867" dirty="0" err="1">
                  <a:solidFill>
                    <a:prstClr val="black"/>
                  </a:solidFill>
                  <a:latin typeface="Arial" panose="020B0604020202020204"/>
                </a:rPr>
                <a:t>gồm</a:t>
              </a:r>
              <a:r>
                <a:rPr lang="en-US" sz="867" dirty="0">
                  <a:solidFill>
                    <a:prstClr val="black"/>
                  </a:solidFill>
                  <a:latin typeface="Arial" panose="020B0604020202020204"/>
                </a:rPr>
                <a:t> HRCT)</a:t>
              </a:r>
            </a:p>
          </p:txBody>
        </p:sp>
        <p:sp>
          <p:nvSpPr>
            <p:cNvPr id="83" name="Rectangle 82">
              <a:extLst>
                <a:ext uri="{FF2B5EF4-FFF2-40B4-BE49-F238E27FC236}">
                  <a16:creationId xmlns:a16="http://schemas.microsoft.com/office/drawing/2014/main" id="{DD878785-AFEE-514F-A36B-BDBA2E695DC1}"/>
                </a:ext>
              </a:extLst>
            </p:cNvPr>
            <p:cNvSpPr/>
            <p:nvPr/>
          </p:nvSpPr>
          <p:spPr>
            <a:xfrm>
              <a:off x="3372164" y="2281169"/>
              <a:ext cx="800941" cy="169325"/>
            </a:xfrm>
            <a:prstGeom prst="rect">
              <a:avLst/>
            </a:prstGeom>
          </p:spPr>
          <p:txBody>
            <a:bodyPr wrap="none">
              <a:spAutoFit/>
            </a:bodyPr>
            <a:lstStyle/>
            <a:p>
              <a:pPr defTabSz="609585"/>
              <a:r>
                <a:rPr lang="en-US" sz="867" dirty="0" err="1">
                  <a:solidFill>
                    <a:prstClr val="black"/>
                  </a:solidFill>
                  <a:latin typeface="Arial" panose="020B0604020202020204"/>
                </a:rPr>
                <a:t>Chẩn</a:t>
              </a:r>
              <a:r>
                <a:rPr lang="en-US" sz="867" dirty="0">
                  <a:solidFill>
                    <a:prstClr val="black"/>
                  </a:solidFill>
                  <a:latin typeface="Arial" panose="020B0604020202020204"/>
                </a:rPr>
                <a:t> </a:t>
              </a:r>
              <a:r>
                <a:rPr lang="en-US" sz="867" dirty="0" err="1">
                  <a:solidFill>
                    <a:prstClr val="black"/>
                  </a:solidFill>
                  <a:latin typeface="Arial" panose="020B0604020202020204"/>
                </a:rPr>
                <a:t>đoán</a:t>
              </a:r>
              <a:r>
                <a:rPr lang="en-US" sz="867" dirty="0">
                  <a:solidFill>
                    <a:prstClr val="black"/>
                  </a:solidFill>
                  <a:latin typeface="Arial" panose="020B0604020202020204"/>
                </a:rPr>
                <a:t> </a:t>
              </a:r>
              <a:r>
                <a:rPr lang="en-US" sz="867" dirty="0" err="1">
                  <a:solidFill>
                    <a:prstClr val="black"/>
                  </a:solidFill>
                  <a:latin typeface="Arial" panose="020B0604020202020204"/>
                </a:rPr>
                <a:t>cụ</a:t>
              </a:r>
              <a:r>
                <a:rPr lang="en-US" sz="867" dirty="0">
                  <a:solidFill>
                    <a:prstClr val="black"/>
                  </a:solidFill>
                  <a:latin typeface="Arial" panose="020B0604020202020204"/>
                </a:rPr>
                <a:t> </a:t>
              </a:r>
              <a:r>
                <a:rPr lang="en-US" sz="867" dirty="0" err="1">
                  <a:solidFill>
                    <a:prstClr val="black"/>
                  </a:solidFill>
                  <a:latin typeface="Arial" panose="020B0604020202020204"/>
                </a:rPr>
                <a:t>thể</a:t>
              </a:r>
              <a:endParaRPr lang="en-US" sz="867" dirty="0">
                <a:solidFill>
                  <a:prstClr val="black"/>
                </a:solidFill>
                <a:latin typeface="Arial" panose="020B0604020202020204"/>
              </a:endParaRPr>
            </a:p>
          </p:txBody>
        </p:sp>
        <p:sp>
          <p:nvSpPr>
            <p:cNvPr id="84" name="Rectangle 83">
              <a:extLst>
                <a:ext uri="{FF2B5EF4-FFF2-40B4-BE49-F238E27FC236}">
                  <a16:creationId xmlns:a16="http://schemas.microsoft.com/office/drawing/2014/main" id="{C38DC129-6052-2A40-8A1D-286E8A195474}"/>
                </a:ext>
              </a:extLst>
            </p:cNvPr>
            <p:cNvSpPr/>
            <p:nvPr/>
          </p:nvSpPr>
          <p:spPr>
            <a:xfrm>
              <a:off x="1783356" y="2276707"/>
              <a:ext cx="959638" cy="169325"/>
            </a:xfrm>
            <a:prstGeom prst="rect">
              <a:avLst/>
            </a:prstGeom>
          </p:spPr>
          <p:txBody>
            <a:bodyPr wrap="none">
              <a:spAutoFit/>
            </a:bodyPr>
            <a:lstStyle/>
            <a:p>
              <a:pPr defTabSz="609585"/>
              <a:r>
                <a:rPr lang="en-US" sz="867" dirty="0" err="1">
                  <a:solidFill>
                    <a:prstClr val="black"/>
                  </a:solidFill>
                  <a:latin typeface="Arial" panose="020B0604020202020204"/>
                </a:rPr>
                <a:t>Kiểu</a:t>
              </a:r>
              <a:r>
                <a:rPr lang="en-US" sz="867" dirty="0">
                  <a:solidFill>
                    <a:prstClr val="black"/>
                  </a:solidFill>
                  <a:latin typeface="Arial" panose="020B0604020202020204"/>
                </a:rPr>
                <a:t> </a:t>
              </a:r>
              <a:r>
                <a:rPr lang="en-US" sz="867" dirty="0" err="1">
                  <a:solidFill>
                    <a:prstClr val="black"/>
                  </a:solidFill>
                  <a:latin typeface="Arial" panose="020B0604020202020204"/>
                </a:rPr>
                <a:t>hình</a:t>
              </a:r>
              <a:r>
                <a:rPr lang="en-US" sz="867" dirty="0">
                  <a:solidFill>
                    <a:prstClr val="black"/>
                  </a:solidFill>
                  <a:latin typeface="Arial" panose="020B0604020202020204"/>
                </a:rPr>
                <a:t> HRCT </a:t>
              </a:r>
              <a:r>
                <a:rPr lang="en-US" sz="867" dirty="0" err="1">
                  <a:solidFill>
                    <a:prstClr val="black"/>
                  </a:solidFill>
                  <a:latin typeface="Arial" panose="020B0604020202020204"/>
                </a:rPr>
                <a:t>ngực</a:t>
              </a:r>
              <a:endParaRPr lang="en-US" sz="867" dirty="0">
                <a:solidFill>
                  <a:prstClr val="black"/>
                </a:solidFill>
                <a:latin typeface="Arial" panose="020B0604020202020204"/>
              </a:endParaRPr>
            </a:p>
          </p:txBody>
        </p:sp>
        <p:sp>
          <p:nvSpPr>
            <p:cNvPr id="85" name="Rectangle 84">
              <a:extLst>
                <a:ext uri="{FF2B5EF4-FFF2-40B4-BE49-F238E27FC236}">
                  <a16:creationId xmlns:a16="http://schemas.microsoft.com/office/drawing/2014/main" id="{7FC0E46F-D2C0-764E-974C-63F424638B8E}"/>
                </a:ext>
              </a:extLst>
            </p:cNvPr>
            <p:cNvSpPr/>
            <p:nvPr/>
          </p:nvSpPr>
          <p:spPr>
            <a:xfrm>
              <a:off x="1681092" y="2449940"/>
              <a:ext cx="1193305" cy="369476"/>
            </a:xfrm>
            <a:prstGeom prst="rect">
              <a:avLst/>
            </a:prstGeom>
          </p:spPr>
          <p:txBody>
            <a:bodyPr wrap="square">
              <a:spAutoFit/>
            </a:bodyPr>
            <a:lstStyle/>
            <a:p>
              <a:pPr algn="ctr" defTabSz="609585"/>
              <a:r>
                <a:rPr lang="en-US" sz="867" dirty="0">
                  <a:solidFill>
                    <a:prstClr val="black"/>
                  </a:solidFill>
                  <a:latin typeface="Arial" panose="020B0604020202020204"/>
                </a:rPr>
                <a:t>Probable UIP, indeterminate, </a:t>
              </a:r>
              <a:br>
                <a:rPr lang="en-US" sz="867" dirty="0">
                  <a:solidFill>
                    <a:prstClr val="black"/>
                  </a:solidFill>
                  <a:latin typeface="Arial" panose="020B0604020202020204"/>
                </a:rPr>
              </a:br>
              <a:r>
                <a:rPr lang="en-US" sz="867" dirty="0">
                  <a:solidFill>
                    <a:prstClr val="black"/>
                  </a:solidFill>
                  <a:latin typeface="Arial" panose="020B0604020202020204"/>
                </a:rPr>
                <a:t>alternative diagnosis</a:t>
              </a:r>
            </a:p>
          </p:txBody>
        </p:sp>
        <p:sp>
          <p:nvSpPr>
            <p:cNvPr id="86" name="Rectangle 85">
              <a:extLst>
                <a:ext uri="{FF2B5EF4-FFF2-40B4-BE49-F238E27FC236}">
                  <a16:creationId xmlns:a16="http://schemas.microsoft.com/office/drawing/2014/main" id="{0E6731C6-CA9A-4D4D-AD98-E36EF7A42E21}"/>
                </a:ext>
              </a:extLst>
            </p:cNvPr>
            <p:cNvSpPr/>
            <p:nvPr/>
          </p:nvSpPr>
          <p:spPr>
            <a:xfrm>
              <a:off x="1367421" y="2856520"/>
              <a:ext cx="1257792" cy="169325"/>
            </a:xfrm>
            <a:prstGeom prst="rect">
              <a:avLst/>
            </a:prstGeom>
          </p:spPr>
          <p:txBody>
            <a:bodyPr wrap="square">
              <a:spAutoFit/>
            </a:bodyPr>
            <a:lstStyle/>
            <a:p>
              <a:pPr algn="ctr" defTabSz="609585"/>
              <a:r>
                <a:rPr lang="en-US" sz="867" dirty="0" err="1">
                  <a:solidFill>
                    <a:prstClr val="black"/>
                  </a:solidFill>
                  <a:latin typeface="Arial" panose="020B0604020202020204"/>
                </a:rPr>
                <a:t>Thảo</a:t>
              </a:r>
              <a:r>
                <a:rPr lang="en-US" sz="867" dirty="0">
                  <a:solidFill>
                    <a:prstClr val="black"/>
                  </a:solidFill>
                  <a:latin typeface="Arial" panose="020B0604020202020204"/>
                </a:rPr>
                <a:t> </a:t>
              </a:r>
              <a:r>
                <a:rPr lang="en-US" sz="867" dirty="0" err="1">
                  <a:solidFill>
                    <a:prstClr val="black"/>
                  </a:solidFill>
                  <a:latin typeface="Arial" panose="020B0604020202020204"/>
                </a:rPr>
                <a:t>luận</a:t>
              </a:r>
              <a:r>
                <a:rPr lang="en-US" sz="867" dirty="0">
                  <a:solidFill>
                    <a:prstClr val="black"/>
                  </a:solidFill>
                  <a:latin typeface="Arial" panose="020B0604020202020204"/>
                </a:rPr>
                <a:t> </a:t>
              </a:r>
              <a:r>
                <a:rPr lang="en-US" sz="867" dirty="0" err="1">
                  <a:solidFill>
                    <a:prstClr val="black"/>
                  </a:solidFill>
                  <a:latin typeface="Arial" panose="020B0604020202020204"/>
                </a:rPr>
                <a:t>liên</a:t>
              </a:r>
              <a:r>
                <a:rPr lang="en-US" sz="867" dirty="0">
                  <a:solidFill>
                    <a:prstClr val="black"/>
                  </a:solidFill>
                  <a:latin typeface="Arial" panose="020B0604020202020204"/>
                </a:rPr>
                <a:t> </a:t>
              </a:r>
              <a:r>
                <a:rPr lang="en-US" sz="867" dirty="0" err="1">
                  <a:solidFill>
                    <a:prstClr val="black"/>
                  </a:solidFill>
                  <a:latin typeface="Arial" panose="020B0604020202020204"/>
                </a:rPr>
                <a:t>chuyên</a:t>
              </a:r>
              <a:r>
                <a:rPr lang="en-US" sz="867" dirty="0">
                  <a:solidFill>
                    <a:prstClr val="black"/>
                  </a:solidFill>
                  <a:latin typeface="Arial" panose="020B0604020202020204"/>
                </a:rPr>
                <a:t> khoa</a:t>
              </a:r>
            </a:p>
          </p:txBody>
        </p:sp>
        <p:sp>
          <p:nvSpPr>
            <p:cNvPr id="87" name="Rectangle 86">
              <a:extLst>
                <a:ext uri="{FF2B5EF4-FFF2-40B4-BE49-F238E27FC236}">
                  <a16:creationId xmlns:a16="http://schemas.microsoft.com/office/drawing/2014/main" id="{8AD563B4-E4F1-2847-A731-25A8EDD95A4F}"/>
                </a:ext>
              </a:extLst>
            </p:cNvPr>
            <p:cNvSpPr/>
            <p:nvPr/>
          </p:nvSpPr>
          <p:spPr>
            <a:xfrm>
              <a:off x="1460199" y="2271791"/>
              <a:ext cx="276759" cy="169325"/>
            </a:xfrm>
            <a:prstGeom prst="rect">
              <a:avLst/>
            </a:prstGeom>
          </p:spPr>
          <p:txBody>
            <a:bodyPr wrap="none">
              <a:spAutoFit/>
            </a:bodyPr>
            <a:lstStyle/>
            <a:p>
              <a:pPr defTabSz="609585"/>
              <a:r>
                <a:rPr lang="en-US" sz="867" dirty="0">
                  <a:solidFill>
                    <a:prstClr val="black"/>
                  </a:solidFill>
                  <a:latin typeface="Arial" panose="020B0604020202020204"/>
                </a:rPr>
                <a:t>UIP</a:t>
              </a:r>
            </a:p>
          </p:txBody>
        </p:sp>
        <p:sp>
          <p:nvSpPr>
            <p:cNvPr id="88" name="Rectangle 87">
              <a:extLst>
                <a:ext uri="{FF2B5EF4-FFF2-40B4-BE49-F238E27FC236}">
                  <a16:creationId xmlns:a16="http://schemas.microsoft.com/office/drawing/2014/main" id="{925C02C0-6D58-6B4F-89C2-70CF704867BD}"/>
                </a:ext>
              </a:extLst>
            </p:cNvPr>
            <p:cNvSpPr/>
            <p:nvPr/>
          </p:nvSpPr>
          <p:spPr>
            <a:xfrm>
              <a:off x="1886366" y="1855645"/>
              <a:ext cx="583804" cy="176924"/>
            </a:xfrm>
            <a:prstGeom prst="rect">
              <a:avLst/>
            </a:prstGeom>
          </p:spPr>
          <p:txBody>
            <a:bodyPr wrap="square">
              <a:spAutoFit/>
            </a:bodyPr>
            <a:lstStyle/>
            <a:p>
              <a:pPr defTabSz="609585"/>
              <a:r>
                <a:rPr lang="en-US" sz="933" dirty="0" err="1">
                  <a:solidFill>
                    <a:prstClr val="black"/>
                  </a:solidFill>
                  <a:latin typeface="Arial" panose="020B0604020202020204"/>
                </a:rPr>
                <a:t>Không</a:t>
              </a:r>
              <a:endParaRPr lang="en-US" sz="933" dirty="0">
                <a:solidFill>
                  <a:prstClr val="black"/>
                </a:solidFill>
                <a:latin typeface="Arial" panose="020B0604020202020204"/>
              </a:endParaRPr>
            </a:p>
          </p:txBody>
        </p:sp>
        <p:sp>
          <p:nvSpPr>
            <p:cNvPr id="89" name="Rectangle 88">
              <a:extLst>
                <a:ext uri="{FF2B5EF4-FFF2-40B4-BE49-F238E27FC236}">
                  <a16:creationId xmlns:a16="http://schemas.microsoft.com/office/drawing/2014/main" id="{C907CB8F-187A-0D4A-98C7-5102B7035C77}"/>
                </a:ext>
              </a:extLst>
            </p:cNvPr>
            <p:cNvSpPr/>
            <p:nvPr/>
          </p:nvSpPr>
          <p:spPr>
            <a:xfrm>
              <a:off x="3787417" y="1819864"/>
              <a:ext cx="253916" cy="176924"/>
            </a:xfrm>
            <a:prstGeom prst="rect">
              <a:avLst/>
            </a:prstGeom>
          </p:spPr>
          <p:txBody>
            <a:bodyPr wrap="none">
              <a:spAutoFit/>
            </a:bodyPr>
            <a:lstStyle/>
            <a:p>
              <a:pPr defTabSz="609585"/>
              <a:r>
                <a:rPr lang="en-US" sz="933" dirty="0" err="1">
                  <a:solidFill>
                    <a:prstClr val="black"/>
                  </a:solidFill>
                  <a:latin typeface="Arial" panose="020B0604020202020204"/>
                </a:rPr>
                <a:t>Có</a:t>
              </a:r>
              <a:endParaRPr lang="en-US" sz="933" dirty="0">
                <a:solidFill>
                  <a:prstClr val="black"/>
                </a:solidFill>
                <a:latin typeface="Arial" panose="020B0604020202020204"/>
              </a:endParaRPr>
            </a:p>
          </p:txBody>
        </p:sp>
        <p:sp>
          <p:nvSpPr>
            <p:cNvPr id="90" name="Rectangle 89">
              <a:extLst>
                <a:ext uri="{FF2B5EF4-FFF2-40B4-BE49-F238E27FC236}">
                  <a16:creationId xmlns:a16="http://schemas.microsoft.com/office/drawing/2014/main" id="{9102A5D4-9BB3-0F41-920E-73DC429C76DC}"/>
                </a:ext>
              </a:extLst>
            </p:cNvPr>
            <p:cNvSpPr/>
            <p:nvPr/>
          </p:nvSpPr>
          <p:spPr>
            <a:xfrm>
              <a:off x="3787417" y="2499742"/>
              <a:ext cx="253916" cy="176924"/>
            </a:xfrm>
            <a:prstGeom prst="rect">
              <a:avLst/>
            </a:prstGeom>
          </p:spPr>
          <p:txBody>
            <a:bodyPr wrap="none">
              <a:spAutoFit/>
            </a:bodyPr>
            <a:lstStyle/>
            <a:p>
              <a:pPr defTabSz="609585"/>
              <a:r>
                <a:rPr lang="en-US" sz="933" dirty="0" err="1">
                  <a:solidFill>
                    <a:prstClr val="black"/>
                  </a:solidFill>
                  <a:latin typeface="Arial" panose="020B0604020202020204"/>
                </a:rPr>
                <a:t>Có</a:t>
              </a:r>
              <a:endParaRPr lang="en-US" sz="933" dirty="0">
                <a:solidFill>
                  <a:prstClr val="black"/>
                </a:solidFill>
                <a:latin typeface="Arial" panose="020B0604020202020204"/>
              </a:endParaRPr>
            </a:p>
          </p:txBody>
        </p:sp>
        <p:sp>
          <p:nvSpPr>
            <p:cNvPr id="91" name="Rectangle 90">
              <a:extLst>
                <a:ext uri="{FF2B5EF4-FFF2-40B4-BE49-F238E27FC236}">
                  <a16:creationId xmlns:a16="http://schemas.microsoft.com/office/drawing/2014/main" id="{4717226D-7AF1-E34B-B5C3-354113EC50A9}"/>
                </a:ext>
              </a:extLst>
            </p:cNvPr>
            <p:cNvSpPr/>
            <p:nvPr/>
          </p:nvSpPr>
          <p:spPr>
            <a:xfrm>
              <a:off x="2834996" y="2211710"/>
              <a:ext cx="523570" cy="176924"/>
            </a:xfrm>
            <a:prstGeom prst="rect">
              <a:avLst/>
            </a:prstGeom>
          </p:spPr>
          <p:txBody>
            <a:bodyPr wrap="square">
              <a:spAutoFit/>
            </a:bodyPr>
            <a:lstStyle/>
            <a:p>
              <a:pPr defTabSz="609585"/>
              <a:r>
                <a:rPr lang="en-US" sz="933" dirty="0" err="1">
                  <a:solidFill>
                    <a:prstClr val="black"/>
                  </a:solidFill>
                  <a:latin typeface="Arial" panose="020B0604020202020204"/>
                </a:rPr>
                <a:t>Không</a:t>
              </a:r>
              <a:endParaRPr lang="en-US" sz="933" dirty="0">
                <a:solidFill>
                  <a:prstClr val="black"/>
                </a:solidFill>
                <a:latin typeface="Arial" panose="020B0604020202020204"/>
              </a:endParaRPr>
            </a:p>
          </p:txBody>
        </p:sp>
        <p:pic>
          <p:nvPicPr>
            <p:cNvPr id="46" name="Graphic 45">
              <a:extLst>
                <a:ext uri="{FF2B5EF4-FFF2-40B4-BE49-F238E27FC236}">
                  <a16:creationId xmlns:a16="http://schemas.microsoft.com/office/drawing/2014/main" id="{59518CA5-07E5-4840-92C8-DB009891AD3A}"/>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1779350" y="3135100"/>
              <a:ext cx="412079" cy="223700"/>
            </a:xfrm>
            <a:prstGeom prst="rect">
              <a:avLst/>
            </a:prstGeom>
          </p:spPr>
        </p:pic>
        <p:sp>
          <p:nvSpPr>
            <p:cNvPr id="92" name="Rectangle 91">
              <a:extLst>
                <a:ext uri="{FF2B5EF4-FFF2-40B4-BE49-F238E27FC236}">
                  <a16:creationId xmlns:a16="http://schemas.microsoft.com/office/drawing/2014/main" id="{0355B498-D9E3-A54D-8ABC-2587EF64F4A8}"/>
                </a:ext>
              </a:extLst>
            </p:cNvPr>
            <p:cNvSpPr/>
            <p:nvPr/>
          </p:nvSpPr>
          <p:spPr>
            <a:xfrm>
              <a:off x="1807421" y="3147814"/>
              <a:ext cx="309219" cy="169325"/>
            </a:xfrm>
            <a:prstGeom prst="rect">
              <a:avLst/>
            </a:prstGeom>
          </p:spPr>
          <p:txBody>
            <a:bodyPr wrap="none">
              <a:spAutoFit/>
            </a:bodyPr>
            <a:lstStyle/>
            <a:p>
              <a:pPr defTabSz="609585"/>
              <a:r>
                <a:rPr lang="en-US" sz="867" b="1" dirty="0">
                  <a:solidFill>
                    <a:prstClr val="black"/>
                  </a:solidFill>
                  <a:latin typeface="Arial" panose="020B0604020202020204"/>
                </a:rPr>
                <a:t>BAL</a:t>
              </a:r>
            </a:p>
          </p:txBody>
        </p:sp>
        <p:sp>
          <p:nvSpPr>
            <p:cNvPr id="93" name="Rectangle 92">
              <a:extLst>
                <a:ext uri="{FF2B5EF4-FFF2-40B4-BE49-F238E27FC236}">
                  <a16:creationId xmlns:a16="http://schemas.microsoft.com/office/drawing/2014/main" id="{3FC5F78C-1EA8-E447-A5A8-8D2FE1E297D4}"/>
                </a:ext>
              </a:extLst>
            </p:cNvPr>
            <p:cNvSpPr/>
            <p:nvPr/>
          </p:nvSpPr>
          <p:spPr>
            <a:xfrm>
              <a:off x="2400689" y="3146868"/>
              <a:ext cx="713176" cy="169325"/>
            </a:xfrm>
            <a:prstGeom prst="rect">
              <a:avLst/>
            </a:prstGeom>
          </p:spPr>
          <p:txBody>
            <a:bodyPr wrap="none">
              <a:spAutoFit/>
            </a:bodyPr>
            <a:lstStyle/>
            <a:p>
              <a:pPr algn="ctr" defTabSz="609585"/>
              <a:r>
                <a:rPr lang="en-US" sz="867" b="1" dirty="0" err="1">
                  <a:solidFill>
                    <a:prstClr val="black"/>
                  </a:solidFill>
                  <a:latin typeface="Arial" panose="020B0604020202020204"/>
                </a:rPr>
                <a:t>Sinh</a:t>
              </a:r>
              <a:r>
                <a:rPr lang="en-US" sz="867" b="1" dirty="0">
                  <a:solidFill>
                    <a:prstClr val="black"/>
                  </a:solidFill>
                  <a:latin typeface="Arial" panose="020B0604020202020204"/>
                </a:rPr>
                <a:t> </a:t>
              </a:r>
              <a:r>
                <a:rPr lang="en-US" sz="867" b="1" dirty="0" err="1">
                  <a:solidFill>
                    <a:prstClr val="black"/>
                  </a:solidFill>
                  <a:latin typeface="Arial" panose="020B0604020202020204"/>
                </a:rPr>
                <a:t>thiết</a:t>
              </a:r>
              <a:r>
                <a:rPr lang="en-US" sz="867" b="1" dirty="0">
                  <a:solidFill>
                    <a:prstClr val="black"/>
                  </a:solidFill>
                  <a:latin typeface="Arial" panose="020B0604020202020204"/>
                </a:rPr>
                <a:t> </a:t>
              </a:r>
              <a:r>
                <a:rPr lang="en-US" sz="867" b="1" dirty="0" err="1">
                  <a:solidFill>
                    <a:prstClr val="black"/>
                  </a:solidFill>
                  <a:latin typeface="Arial" panose="020B0604020202020204"/>
                </a:rPr>
                <a:t>phổi</a:t>
              </a:r>
              <a:endParaRPr lang="en-US" sz="867" b="1" dirty="0">
                <a:solidFill>
                  <a:prstClr val="black"/>
                </a:solidFill>
                <a:latin typeface="Arial" panose="020B0604020202020204"/>
              </a:endParaRPr>
            </a:p>
          </p:txBody>
        </p:sp>
        <p:sp>
          <p:nvSpPr>
            <p:cNvPr id="94" name="Rectangle 93">
              <a:extLst>
                <a:ext uri="{FF2B5EF4-FFF2-40B4-BE49-F238E27FC236}">
                  <a16:creationId xmlns:a16="http://schemas.microsoft.com/office/drawing/2014/main" id="{617E7B81-B4FB-EE4A-84DB-ADF3AA9F86FC}"/>
                </a:ext>
              </a:extLst>
            </p:cNvPr>
            <p:cNvSpPr/>
            <p:nvPr/>
          </p:nvSpPr>
          <p:spPr>
            <a:xfrm>
              <a:off x="3100482" y="2954043"/>
              <a:ext cx="708194" cy="269401"/>
            </a:xfrm>
            <a:prstGeom prst="rect">
              <a:avLst/>
            </a:prstGeom>
          </p:spPr>
          <p:txBody>
            <a:bodyPr wrap="square">
              <a:spAutoFit/>
            </a:bodyPr>
            <a:lstStyle/>
            <a:p>
              <a:pPr algn="ctr" defTabSz="609585"/>
              <a:r>
                <a:rPr lang="en-US" sz="867" dirty="0" err="1">
                  <a:solidFill>
                    <a:prstClr val="black"/>
                  </a:solidFill>
                  <a:latin typeface="Arial" panose="020B0604020202020204"/>
                </a:rPr>
                <a:t>Chẩn</a:t>
              </a:r>
              <a:r>
                <a:rPr lang="en-US" sz="867" dirty="0">
                  <a:solidFill>
                    <a:prstClr val="black"/>
                  </a:solidFill>
                  <a:latin typeface="Arial" panose="020B0604020202020204"/>
                </a:rPr>
                <a:t> </a:t>
              </a:r>
              <a:r>
                <a:rPr lang="en-US" sz="867" dirty="0" err="1">
                  <a:solidFill>
                    <a:prstClr val="black"/>
                  </a:solidFill>
                  <a:latin typeface="Arial" panose="020B0604020202020204"/>
                </a:rPr>
                <a:t>đoán</a:t>
              </a:r>
              <a:endParaRPr lang="en-US" sz="867" dirty="0">
                <a:solidFill>
                  <a:prstClr val="black"/>
                </a:solidFill>
                <a:latin typeface="Arial" panose="020B0604020202020204"/>
              </a:endParaRPr>
            </a:p>
            <a:p>
              <a:pPr algn="ctr" defTabSz="609585"/>
              <a:r>
                <a:rPr lang="en-US" sz="867" dirty="0" err="1">
                  <a:solidFill>
                    <a:prstClr val="black"/>
                  </a:solidFill>
                  <a:latin typeface="Arial" panose="020B0604020202020204"/>
                </a:rPr>
                <a:t>thay</a:t>
              </a:r>
              <a:r>
                <a:rPr lang="en-US" sz="867" dirty="0">
                  <a:solidFill>
                    <a:prstClr val="black"/>
                  </a:solidFill>
                  <a:latin typeface="Arial" panose="020B0604020202020204"/>
                </a:rPr>
                <a:t> </a:t>
              </a:r>
              <a:r>
                <a:rPr lang="en-US" sz="867" dirty="0" err="1">
                  <a:solidFill>
                    <a:prstClr val="black"/>
                  </a:solidFill>
                  <a:latin typeface="Arial" panose="020B0604020202020204"/>
                </a:rPr>
                <a:t>thế</a:t>
              </a:r>
              <a:endParaRPr lang="en-US" sz="867" dirty="0">
                <a:solidFill>
                  <a:prstClr val="black"/>
                </a:solidFill>
                <a:latin typeface="Arial" panose="020B0604020202020204"/>
              </a:endParaRPr>
            </a:p>
          </p:txBody>
        </p:sp>
        <p:sp>
          <p:nvSpPr>
            <p:cNvPr id="95" name="Rectangle 94">
              <a:extLst>
                <a:ext uri="{FF2B5EF4-FFF2-40B4-BE49-F238E27FC236}">
                  <a16:creationId xmlns:a16="http://schemas.microsoft.com/office/drawing/2014/main" id="{EB6012DC-B981-B649-844C-1789D4D54EA2}"/>
                </a:ext>
              </a:extLst>
            </p:cNvPr>
            <p:cNvSpPr/>
            <p:nvPr/>
          </p:nvSpPr>
          <p:spPr>
            <a:xfrm>
              <a:off x="1865206" y="3520239"/>
              <a:ext cx="830588" cy="269401"/>
            </a:xfrm>
            <a:prstGeom prst="rect">
              <a:avLst/>
            </a:prstGeom>
          </p:spPr>
          <p:txBody>
            <a:bodyPr wrap="square">
              <a:spAutoFit/>
            </a:bodyPr>
            <a:lstStyle/>
            <a:p>
              <a:pPr algn="ctr" defTabSz="609585"/>
              <a:r>
                <a:rPr lang="en-US" sz="867" dirty="0" err="1">
                  <a:solidFill>
                    <a:prstClr val="black"/>
                  </a:solidFill>
                  <a:latin typeface="Arial" panose="020B0604020202020204"/>
                </a:rPr>
                <a:t>Thảo</a:t>
              </a:r>
              <a:r>
                <a:rPr lang="en-US" sz="867" dirty="0">
                  <a:solidFill>
                    <a:prstClr val="black"/>
                  </a:solidFill>
                  <a:latin typeface="Arial" panose="020B0604020202020204"/>
                </a:rPr>
                <a:t> </a:t>
              </a:r>
              <a:r>
                <a:rPr lang="en-US" sz="867" dirty="0" err="1">
                  <a:solidFill>
                    <a:prstClr val="black"/>
                  </a:solidFill>
                  <a:latin typeface="Arial" panose="020B0604020202020204"/>
                </a:rPr>
                <a:t>luận</a:t>
              </a:r>
              <a:r>
                <a:rPr lang="en-US" sz="867" dirty="0">
                  <a:solidFill>
                    <a:prstClr val="black"/>
                  </a:solidFill>
                  <a:latin typeface="Arial" panose="020B0604020202020204"/>
                </a:rPr>
                <a:t> </a:t>
              </a:r>
              <a:r>
                <a:rPr lang="en-US" sz="867" dirty="0" err="1">
                  <a:solidFill>
                    <a:prstClr val="black"/>
                  </a:solidFill>
                  <a:latin typeface="Arial" panose="020B0604020202020204"/>
                </a:rPr>
                <a:t>liên</a:t>
              </a:r>
              <a:r>
                <a:rPr lang="en-US" sz="867" dirty="0">
                  <a:solidFill>
                    <a:prstClr val="black"/>
                  </a:solidFill>
                  <a:latin typeface="Arial" panose="020B0604020202020204"/>
                </a:rPr>
                <a:t> </a:t>
              </a:r>
              <a:r>
                <a:rPr lang="en-US" sz="867" dirty="0" err="1">
                  <a:solidFill>
                    <a:prstClr val="black"/>
                  </a:solidFill>
                  <a:latin typeface="Arial" panose="020B0604020202020204"/>
                </a:rPr>
                <a:t>chuyên</a:t>
              </a:r>
              <a:r>
                <a:rPr lang="en-US" sz="867" dirty="0">
                  <a:solidFill>
                    <a:prstClr val="black"/>
                  </a:solidFill>
                  <a:latin typeface="Arial" panose="020B0604020202020204"/>
                </a:rPr>
                <a:t> khoa</a:t>
              </a:r>
            </a:p>
          </p:txBody>
        </p:sp>
        <p:sp>
          <p:nvSpPr>
            <p:cNvPr id="96" name="Rectangle 95">
              <a:extLst>
                <a:ext uri="{FF2B5EF4-FFF2-40B4-BE49-F238E27FC236}">
                  <a16:creationId xmlns:a16="http://schemas.microsoft.com/office/drawing/2014/main" id="{08EA5930-62E0-A24C-BF28-9F6BDEBB7458}"/>
                </a:ext>
              </a:extLst>
            </p:cNvPr>
            <p:cNvSpPr/>
            <p:nvPr/>
          </p:nvSpPr>
          <p:spPr>
            <a:xfrm>
              <a:off x="1259632" y="3810634"/>
              <a:ext cx="267141" cy="169325"/>
            </a:xfrm>
            <a:prstGeom prst="rect">
              <a:avLst/>
            </a:prstGeom>
          </p:spPr>
          <p:txBody>
            <a:bodyPr wrap="none">
              <a:spAutoFit/>
            </a:bodyPr>
            <a:lstStyle/>
            <a:p>
              <a:pPr defTabSz="609585"/>
              <a:r>
                <a:rPr lang="en-US" sz="867" dirty="0">
                  <a:solidFill>
                    <a:prstClr val="black"/>
                  </a:solidFill>
                  <a:latin typeface="Arial" panose="020B0604020202020204"/>
                </a:rPr>
                <a:t>IPF</a:t>
              </a:r>
            </a:p>
          </p:txBody>
        </p:sp>
        <p:sp>
          <p:nvSpPr>
            <p:cNvPr id="97" name="Rectangle 96">
              <a:extLst>
                <a:ext uri="{FF2B5EF4-FFF2-40B4-BE49-F238E27FC236}">
                  <a16:creationId xmlns:a16="http://schemas.microsoft.com/office/drawing/2014/main" id="{CCBA703A-43A8-CD40-9F74-1FCAC76DF979}"/>
                </a:ext>
              </a:extLst>
            </p:cNvPr>
            <p:cNvSpPr/>
            <p:nvPr/>
          </p:nvSpPr>
          <p:spPr>
            <a:xfrm>
              <a:off x="3434400" y="3818586"/>
              <a:ext cx="917015" cy="169325"/>
            </a:xfrm>
            <a:prstGeom prst="rect">
              <a:avLst/>
            </a:prstGeom>
          </p:spPr>
          <p:txBody>
            <a:bodyPr wrap="square">
              <a:spAutoFit/>
            </a:bodyPr>
            <a:lstStyle/>
            <a:p>
              <a:pPr defTabSz="609585"/>
              <a:r>
                <a:rPr lang="en-US" sz="867" dirty="0" err="1">
                  <a:solidFill>
                    <a:prstClr val="black"/>
                  </a:solidFill>
                  <a:latin typeface="Arial" panose="020B0604020202020204"/>
                </a:rPr>
                <a:t>Không</a:t>
              </a:r>
              <a:r>
                <a:rPr lang="en-US" sz="867" dirty="0">
                  <a:solidFill>
                    <a:prstClr val="black"/>
                  </a:solidFill>
                  <a:latin typeface="Arial" panose="020B0604020202020204"/>
                </a:rPr>
                <a:t> </a:t>
              </a:r>
              <a:r>
                <a:rPr lang="en-US" sz="867" dirty="0" err="1">
                  <a:solidFill>
                    <a:prstClr val="black"/>
                  </a:solidFill>
                  <a:latin typeface="Arial" panose="020B0604020202020204"/>
                </a:rPr>
                <a:t>phải</a:t>
              </a:r>
              <a:r>
                <a:rPr lang="en-US" sz="867" dirty="0">
                  <a:solidFill>
                    <a:prstClr val="black"/>
                  </a:solidFill>
                  <a:latin typeface="Arial" panose="020B0604020202020204"/>
                </a:rPr>
                <a:t> IPF</a:t>
              </a:r>
            </a:p>
          </p:txBody>
        </p:sp>
      </p:grpSp>
    </p:spTree>
    <p:extLst>
      <p:ext uri="{BB962C8B-B14F-4D97-AF65-F5344CB8AC3E}">
        <p14:creationId xmlns:p14="http://schemas.microsoft.com/office/powerpoint/2010/main" val="2115965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F827A-46CA-B848-9A05-607D788ED12B}"/>
              </a:ext>
            </a:extLst>
          </p:cNvPr>
          <p:cNvSpPr>
            <a:spLocks noGrp="1"/>
          </p:cNvSpPr>
          <p:nvPr>
            <p:ph type="title"/>
          </p:nvPr>
        </p:nvSpPr>
        <p:spPr/>
        <p:txBody>
          <a:bodyPr/>
          <a:lstStyle/>
          <a:p>
            <a:r>
              <a:rPr lang="en-US" dirty="0"/>
              <a:t>Some guidelines recommend initiating antifibrotic therapy as soon </a:t>
            </a:r>
            <a:br>
              <a:rPr lang="en-US" dirty="0"/>
            </a:br>
            <a:r>
              <a:rPr lang="en-US" dirty="0"/>
              <a:t>as a diagnosis of IPF is made</a:t>
            </a:r>
          </a:p>
        </p:txBody>
      </p:sp>
      <p:sp>
        <p:nvSpPr>
          <p:cNvPr id="4" name="Slide Number Placeholder 3">
            <a:extLst>
              <a:ext uri="{FF2B5EF4-FFF2-40B4-BE49-F238E27FC236}">
                <a16:creationId xmlns:a16="http://schemas.microsoft.com/office/drawing/2014/main" id="{0DADCB65-B661-6C41-ADB5-490635ABC5B4}"/>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41</a:t>
            </a:fld>
            <a:endParaRPr lang="en-US" dirty="0">
              <a:solidFill>
                <a:srgbClr val="003366"/>
              </a:solidFill>
              <a:latin typeface="Arial" panose="020B0604020202020204"/>
            </a:endParaRPr>
          </a:p>
        </p:txBody>
      </p:sp>
      <p:sp>
        <p:nvSpPr>
          <p:cNvPr id="5" name="Text Placeholder 4">
            <a:extLst>
              <a:ext uri="{FF2B5EF4-FFF2-40B4-BE49-F238E27FC236}">
                <a16:creationId xmlns:a16="http://schemas.microsoft.com/office/drawing/2014/main" id="{9665ECEF-0EDB-2642-8454-BAD074724E5E}"/>
              </a:ext>
            </a:extLst>
          </p:cNvPr>
          <p:cNvSpPr>
            <a:spLocks noGrp="1"/>
          </p:cNvSpPr>
          <p:nvPr>
            <p:ph type="body" sz="quarter" idx="13"/>
          </p:nvPr>
        </p:nvSpPr>
        <p:spPr/>
        <p:txBody>
          <a:bodyPr>
            <a:normAutofit fontScale="55000" lnSpcReduction="20000"/>
          </a:bodyPr>
          <a:lstStyle/>
          <a:p>
            <a:r>
              <a:rPr lang="en-US" dirty="0"/>
              <a:t>*FVC ≥50% predicted and DL</a:t>
            </a:r>
            <a:r>
              <a:rPr lang="en-US" baseline="-25000" dirty="0"/>
              <a:t>CO</a:t>
            </a:r>
            <a:r>
              <a:rPr lang="en-US" dirty="0"/>
              <a:t> ≥30% predicted</a:t>
            </a:r>
            <a:r>
              <a:rPr lang="en-US" baseline="30000" dirty="0"/>
              <a:t>1</a:t>
            </a:r>
            <a:br>
              <a:rPr lang="en-US" dirty="0"/>
            </a:br>
            <a:r>
              <a:rPr lang="en-US" dirty="0"/>
              <a:t>ALAT, Latin American Thoracic Association; ATS, American Thoracic Society; DL</a:t>
            </a:r>
            <a:r>
              <a:rPr lang="en-US" baseline="-25000" dirty="0"/>
              <a:t>CO</a:t>
            </a:r>
            <a:r>
              <a:rPr lang="en-US" dirty="0"/>
              <a:t>, diffusing capacity of the lungs for carbon monoxide; ERS, European Respiratory Society; FVC, forced vital capacity; IPF, idiopathic pulmonary fibrosis; JRS, Japanese Respiratory Society</a:t>
            </a:r>
            <a:br>
              <a:rPr lang="en-US" dirty="0"/>
            </a:br>
            <a:r>
              <a:rPr lang="en-US" dirty="0"/>
              <a:t>1. Behr J </a:t>
            </a:r>
            <a:r>
              <a:rPr lang="en-US" i="1" dirty="0"/>
              <a:t>et al. Pneumologie</a:t>
            </a:r>
            <a:r>
              <a:rPr lang="en-US" dirty="0"/>
              <a:t> 2018;72:155–68; 2. Funke-Chambour M </a:t>
            </a:r>
            <a:r>
              <a:rPr lang="en-US" i="1" dirty="0"/>
              <a:t>et al. Respiration</a:t>
            </a:r>
            <a:r>
              <a:rPr lang="en-US" dirty="0"/>
              <a:t> 2017;93:363–78; 3. Cottin V </a:t>
            </a:r>
            <a:r>
              <a:rPr lang="en-US" i="1" dirty="0"/>
              <a:t>et al. Rev Mal Respir</a:t>
            </a:r>
            <a:r>
              <a:rPr lang="en-US" dirty="0"/>
              <a:t> 2017;34:900–68;</a:t>
            </a:r>
            <a:br>
              <a:rPr lang="en-US" dirty="0"/>
            </a:br>
            <a:r>
              <a:rPr lang="en-US" dirty="0"/>
              <a:t>4. Raghu G </a:t>
            </a:r>
            <a:r>
              <a:rPr lang="en-US" i="1" dirty="0"/>
              <a:t>et al</a:t>
            </a:r>
            <a:r>
              <a:rPr lang="en-US" dirty="0"/>
              <a:t>. </a:t>
            </a:r>
            <a:r>
              <a:rPr lang="en-US" i="1" dirty="0"/>
              <a:t>Am J Respir Crit Care Med</a:t>
            </a:r>
            <a:r>
              <a:rPr lang="en-US" dirty="0"/>
              <a:t> 2015;192:e3–19   </a:t>
            </a:r>
          </a:p>
        </p:txBody>
      </p:sp>
      <p:sp>
        <p:nvSpPr>
          <p:cNvPr id="6" name="Rounded Rectangular Callout 5">
            <a:extLst>
              <a:ext uri="{FF2B5EF4-FFF2-40B4-BE49-F238E27FC236}">
                <a16:creationId xmlns:a16="http://schemas.microsoft.com/office/drawing/2014/main" id="{8D91948C-7D73-4A4E-82DA-4E343FBE72A5}"/>
              </a:ext>
            </a:extLst>
          </p:cNvPr>
          <p:cNvSpPr/>
          <p:nvPr/>
        </p:nvSpPr>
        <p:spPr>
          <a:xfrm>
            <a:off x="581856" y="1490793"/>
            <a:ext cx="5079769" cy="1614728"/>
          </a:xfrm>
          <a:prstGeom prst="wedgeRoundRectCallout">
            <a:avLst/>
          </a:prstGeom>
          <a:solidFill>
            <a:srgbClr val="7A99AC">
              <a:alpha val="18000"/>
            </a:srgbClr>
          </a:solidFill>
          <a:ln w="190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1103999" rtlCol="0" anchor="ctr"/>
          <a:lstStyle/>
          <a:p>
            <a:pPr algn="ctr" defTabSz="609585"/>
            <a:r>
              <a:rPr lang="en-US" sz="1400" dirty="0">
                <a:solidFill>
                  <a:srgbClr val="003366"/>
                </a:solidFill>
                <a:latin typeface="Arial" panose="020B0604020202020204"/>
              </a:rPr>
              <a:t>“</a:t>
            </a:r>
            <a:r>
              <a:rPr lang="en-US" sz="1400" i="1" dirty="0">
                <a:solidFill>
                  <a:srgbClr val="003366"/>
                </a:solidFill>
                <a:latin typeface="Arial" panose="020B0604020202020204"/>
              </a:rPr>
              <a:t>Symptomatic patients diagnosed with definite IPF – ideally in multidisciplinary team discussion – shall be recommended to </a:t>
            </a:r>
            <a:r>
              <a:rPr lang="en-US" sz="1400" b="1" i="1" dirty="0">
                <a:solidFill>
                  <a:srgbClr val="003366"/>
                </a:solidFill>
                <a:latin typeface="Arial" panose="020B0604020202020204"/>
              </a:rPr>
              <a:t>start antifibrotic therapy at the time of diagnosis</a:t>
            </a:r>
            <a:r>
              <a:rPr lang="en-US" sz="1400" dirty="0">
                <a:solidFill>
                  <a:srgbClr val="003366"/>
                </a:solidFill>
                <a:latin typeface="Arial" panose="020B0604020202020204"/>
              </a:rPr>
              <a:t>”</a:t>
            </a:r>
          </a:p>
          <a:p>
            <a:pPr algn="r" defTabSz="609585"/>
            <a:endParaRPr lang="en-US" sz="1400" b="1" i="1" dirty="0">
              <a:solidFill>
                <a:srgbClr val="003366"/>
              </a:solidFill>
              <a:latin typeface="Arial" panose="020B0604020202020204"/>
            </a:endParaRPr>
          </a:p>
          <a:p>
            <a:pPr algn="r" defTabSz="609585"/>
            <a:r>
              <a:rPr lang="en-US" sz="1200" b="1" i="1" dirty="0">
                <a:solidFill>
                  <a:srgbClr val="003366"/>
                </a:solidFill>
                <a:latin typeface="Arial" panose="020B0604020202020204"/>
              </a:rPr>
              <a:t>German Guidelines for IPF</a:t>
            </a:r>
            <a:r>
              <a:rPr lang="en-US" sz="1200" b="1" i="1" baseline="30000" dirty="0">
                <a:solidFill>
                  <a:srgbClr val="003366"/>
                </a:solidFill>
                <a:latin typeface="Arial" panose="020B0604020202020204"/>
              </a:rPr>
              <a:t>1</a:t>
            </a:r>
          </a:p>
        </p:txBody>
      </p:sp>
      <p:sp>
        <p:nvSpPr>
          <p:cNvPr id="7" name="Rounded Rectangular Callout 6">
            <a:extLst>
              <a:ext uri="{FF2B5EF4-FFF2-40B4-BE49-F238E27FC236}">
                <a16:creationId xmlns:a16="http://schemas.microsoft.com/office/drawing/2014/main" id="{E895E1DB-A259-064B-B538-EF53BD2D1F53}"/>
              </a:ext>
            </a:extLst>
          </p:cNvPr>
          <p:cNvSpPr/>
          <p:nvPr/>
        </p:nvSpPr>
        <p:spPr>
          <a:xfrm>
            <a:off x="5811109" y="1490793"/>
            <a:ext cx="5334323" cy="1614728"/>
          </a:xfrm>
          <a:prstGeom prst="wedgeRoundRectCallout">
            <a:avLst/>
          </a:prstGeom>
          <a:solidFill>
            <a:schemeClr val="bg1"/>
          </a:solidFill>
          <a:ln w="190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120000" tIns="62400" rIns="816000" rtlCol="0" anchor="ctr"/>
          <a:lstStyle/>
          <a:p>
            <a:pPr algn="ctr" defTabSz="609585"/>
            <a:r>
              <a:rPr lang="en-US" sz="1400" dirty="0">
                <a:solidFill>
                  <a:srgbClr val="003366"/>
                </a:solidFill>
                <a:latin typeface="Arial" panose="020B0604020202020204"/>
              </a:rPr>
              <a:t>“</a:t>
            </a:r>
            <a:r>
              <a:rPr lang="en-US" sz="1400" i="1" dirty="0">
                <a:solidFill>
                  <a:srgbClr val="003366"/>
                </a:solidFill>
                <a:latin typeface="Arial" panose="020B0604020202020204"/>
              </a:rPr>
              <a:t>We suggest that </a:t>
            </a:r>
            <a:r>
              <a:rPr lang="en-US" sz="1400" b="1" i="1" dirty="0">
                <a:solidFill>
                  <a:srgbClr val="003366"/>
                </a:solidFill>
                <a:latin typeface="Arial" panose="020B0604020202020204"/>
              </a:rPr>
              <a:t>antifibrotic treatment be proposed upon diagnosis of IPF</a:t>
            </a:r>
            <a:r>
              <a:rPr lang="en-US" sz="1400" i="1" dirty="0">
                <a:solidFill>
                  <a:srgbClr val="003366"/>
                </a:solidFill>
                <a:latin typeface="Arial" panose="020B0604020202020204"/>
              </a:rPr>
              <a:t>, especially in patients with documented disease progression as shown by worsening of symptoms, lung functional impairment, or chest imaging</a:t>
            </a:r>
            <a:r>
              <a:rPr lang="en-US" sz="1400" dirty="0">
                <a:solidFill>
                  <a:srgbClr val="003366"/>
                </a:solidFill>
                <a:latin typeface="Arial" panose="020B0604020202020204"/>
              </a:rPr>
              <a:t>”</a:t>
            </a:r>
          </a:p>
          <a:p>
            <a:pPr algn="r" defTabSz="609585"/>
            <a:endParaRPr lang="en-US" sz="1400" b="1" i="1" dirty="0">
              <a:solidFill>
                <a:srgbClr val="003366"/>
              </a:solidFill>
              <a:latin typeface="Arial" panose="020B0604020202020204"/>
            </a:endParaRPr>
          </a:p>
          <a:p>
            <a:pPr algn="r" defTabSz="609585"/>
            <a:r>
              <a:rPr lang="en-US" sz="1200" b="1" i="1" dirty="0">
                <a:solidFill>
                  <a:srgbClr val="003366"/>
                </a:solidFill>
                <a:latin typeface="Arial" panose="020B0604020202020204"/>
              </a:rPr>
              <a:t>Swiss Respiratory Society position paper</a:t>
            </a:r>
            <a:r>
              <a:rPr lang="en-US" sz="1200" b="1" i="1" baseline="30000" dirty="0">
                <a:solidFill>
                  <a:srgbClr val="003366"/>
                </a:solidFill>
                <a:latin typeface="Arial" panose="020B0604020202020204"/>
              </a:rPr>
              <a:t>2</a:t>
            </a:r>
          </a:p>
        </p:txBody>
      </p:sp>
      <p:sp>
        <p:nvSpPr>
          <p:cNvPr id="8" name="Rounded Rectangular Callout 7">
            <a:extLst>
              <a:ext uri="{FF2B5EF4-FFF2-40B4-BE49-F238E27FC236}">
                <a16:creationId xmlns:a16="http://schemas.microsoft.com/office/drawing/2014/main" id="{84C39739-ACBB-F241-86BB-968650838DEF}"/>
              </a:ext>
            </a:extLst>
          </p:cNvPr>
          <p:cNvSpPr/>
          <p:nvPr/>
        </p:nvSpPr>
        <p:spPr>
          <a:xfrm>
            <a:off x="703663" y="3451568"/>
            <a:ext cx="6525224" cy="1915637"/>
          </a:xfrm>
          <a:prstGeom prst="wedgeRoundRectCallout">
            <a:avLst/>
          </a:prstGeom>
          <a:solidFill>
            <a:srgbClr val="CBD3DE"/>
          </a:solidFill>
          <a:ln w="190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pPr algn="ctr" defTabSz="609585">
              <a:spcAft>
                <a:spcPts val="533"/>
              </a:spcAft>
            </a:pPr>
            <a:r>
              <a:rPr lang="en-US" sz="1400" i="1" dirty="0">
                <a:solidFill>
                  <a:srgbClr val="003366"/>
                </a:solidFill>
                <a:latin typeface="Arial" panose="020B0604020202020204"/>
              </a:rPr>
              <a:t>“It is recommended to treat patients with a confirmed diagnosis of mild-to-moderate IPF* with nintedanib…” </a:t>
            </a:r>
            <a:r>
              <a:rPr lang="en-US" sz="1400" dirty="0">
                <a:solidFill>
                  <a:srgbClr val="003366"/>
                </a:solidFill>
                <a:latin typeface="Arial" panose="020B0604020202020204"/>
              </a:rPr>
              <a:t>or “</a:t>
            </a:r>
            <a:r>
              <a:rPr lang="en-US" sz="1400" i="1" dirty="0">
                <a:solidFill>
                  <a:srgbClr val="003366"/>
                </a:solidFill>
                <a:latin typeface="Arial" panose="020B0604020202020204"/>
              </a:rPr>
              <a:t>…with pirfenidone</a:t>
            </a:r>
            <a:r>
              <a:rPr lang="en-US" sz="1400" dirty="0">
                <a:solidFill>
                  <a:srgbClr val="003366"/>
                </a:solidFill>
                <a:latin typeface="Arial" panose="020B0604020202020204"/>
              </a:rPr>
              <a:t>”</a:t>
            </a:r>
          </a:p>
          <a:p>
            <a:pPr algn="ctr" defTabSz="609585"/>
            <a:r>
              <a:rPr lang="en-US" sz="1400" dirty="0">
                <a:solidFill>
                  <a:srgbClr val="003366"/>
                </a:solidFill>
                <a:latin typeface="Arial" panose="020B0604020202020204"/>
              </a:rPr>
              <a:t>“</a:t>
            </a:r>
            <a:r>
              <a:rPr lang="en-US" sz="1400" i="1" dirty="0">
                <a:solidFill>
                  <a:srgbClr val="003366"/>
                </a:solidFill>
                <a:latin typeface="Arial" panose="020B0604020202020204"/>
              </a:rPr>
              <a:t>It is proposed to </a:t>
            </a:r>
            <a:r>
              <a:rPr lang="en-US" sz="1400" b="1" i="1" dirty="0">
                <a:solidFill>
                  <a:srgbClr val="003366"/>
                </a:solidFill>
                <a:latin typeface="Arial" panose="020B0604020202020204"/>
              </a:rPr>
              <a:t>treat IPF as soon as the diagnosis is established</a:t>
            </a:r>
            <a:r>
              <a:rPr lang="en-US" sz="1400" i="1" dirty="0">
                <a:solidFill>
                  <a:srgbClr val="003366"/>
                </a:solidFill>
                <a:latin typeface="Arial" panose="020B0604020202020204"/>
              </a:rPr>
              <a:t>, taking into account the individual assessment of the expected benefit and risks of the treatment</a:t>
            </a:r>
            <a:r>
              <a:rPr lang="en-US" sz="1400" dirty="0">
                <a:solidFill>
                  <a:srgbClr val="003366"/>
                </a:solidFill>
                <a:latin typeface="Arial" panose="020B0604020202020204"/>
              </a:rPr>
              <a:t>”</a:t>
            </a:r>
          </a:p>
          <a:p>
            <a:pPr algn="r" defTabSz="609585"/>
            <a:endParaRPr lang="en-US" sz="1400" b="1" i="1" dirty="0">
              <a:solidFill>
                <a:srgbClr val="003366"/>
              </a:solidFill>
              <a:latin typeface="Arial" panose="020B0604020202020204"/>
            </a:endParaRPr>
          </a:p>
          <a:p>
            <a:pPr algn="r" defTabSz="609585"/>
            <a:r>
              <a:rPr lang="en-US" sz="1200" b="1" i="1" dirty="0">
                <a:solidFill>
                  <a:srgbClr val="003366"/>
                </a:solidFill>
                <a:latin typeface="Arial" panose="020B0604020202020204"/>
              </a:rPr>
              <a:t> French Practical Guidelines for the Diagnosis and Management of IPF</a:t>
            </a:r>
            <a:r>
              <a:rPr lang="en-US" sz="1200" b="1" i="1" baseline="30000" dirty="0">
                <a:solidFill>
                  <a:srgbClr val="003366"/>
                </a:solidFill>
                <a:latin typeface="Arial" panose="020B0604020202020204"/>
              </a:rPr>
              <a:t>3</a:t>
            </a:r>
          </a:p>
        </p:txBody>
      </p:sp>
      <p:pic>
        <p:nvPicPr>
          <p:cNvPr id="9" name="Picture 2">
            <a:extLst>
              <a:ext uri="{FF2B5EF4-FFF2-40B4-BE49-F238E27FC236}">
                <a16:creationId xmlns:a16="http://schemas.microsoft.com/office/drawing/2014/main" id="{114C2C57-DBA9-1143-9E91-1C80065E5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81855" y="1578005"/>
            <a:ext cx="967583" cy="1440308"/>
          </a:xfrm>
          <a:prstGeom prst="rect">
            <a:avLst/>
          </a:prstGeom>
          <a:solidFill>
            <a:srgbClr val="FFFFFF">
              <a:shade val="85000"/>
            </a:srgbClr>
          </a:solidFill>
          <a:ln w="76200" cap="sq">
            <a:solidFill>
              <a:schemeClr val="bg1"/>
            </a:solidFill>
            <a:miter lim="800000"/>
          </a:ln>
          <a:effectLst>
            <a:outerShdw blurRad="63500" sx="101000" sy="101000" algn="ctr" rotWithShape="0">
              <a:prstClr val="black">
                <a:alpha val="20000"/>
              </a:prstClr>
            </a:outerShdw>
          </a:effectLst>
          <a:scene3d>
            <a:camera prst="orthographicFront">
              <a:rot lat="0" lon="0" rev="360000"/>
            </a:camera>
            <a:lightRig rig="twoPt" dir="t">
              <a:rot lat="0" lon="0" rev="7200000"/>
            </a:lightRig>
          </a:scene3d>
          <a:sp3d contourW="12700">
            <a:contourClr>
              <a:srgbClr val="969696"/>
            </a:contourClr>
          </a:sp3d>
        </p:spPr>
      </p:pic>
      <p:pic>
        <p:nvPicPr>
          <p:cNvPr id="10" name="Picture 2">
            <a:extLst>
              <a:ext uri="{FF2B5EF4-FFF2-40B4-BE49-F238E27FC236}">
                <a16:creationId xmlns:a16="http://schemas.microsoft.com/office/drawing/2014/main" id="{AF311DEF-3C0B-E744-BCFB-ADAAC55FB9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rot="674434">
            <a:off x="10557611" y="1605711"/>
            <a:ext cx="1065767" cy="1384893"/>
          </a:xfrm>
          <a:prstGeom prst="rect">
            <a:avLst/>
          </a:prstGeom>
          <a:solidFill>
            <a:srgbClr val="FFFFFF">
              <a:shade val="85000"/>
            </a:srgbClr>
          </a:solidFill>
          <a:ln w="76200" cap="sq">
            <a:solidFill>
              <a:schemeClr val="bg1"/>
            </a:solidFill>
            <a:miter lim="800000"/>
          </a:ln>
          <a:effectLst>
            <a:outerShdw blurRad="63500" sx="101000" sy="101000" algn="ctr" rotWithShape="0">
              <a:prstClr val="black">
                <a:alpha val="20000"/>
              </a:prstClr>
            </a:outerShdw>
          </a:effectLst>
          <a:scene3d>
            <a:camera prst="orthographicFront">
              <a:rot lat="0" lon="0" rev="360000"/>
            </a:camera>
            <a:lightRig rig="twoPt" dir="t">
              <a:rot lat="0" lon="0" rev="7200000"/>
            </a:lightRig>
          </a:scene3d>
          <a:sp3d contourW="12700">
            <a:contourClr>
              <a:srgbClr val="969696"/>
            </a:contourClr>
          </a:sp3d>
        </p:spPr>
      </p:pic>
      <p:pic>
        <p:nvPicPr>
          <p:cNvPr id="11" name="Picture 2">
            <a:extLst>
              <a:ext uri="{FF2B5EF4-FFF2-40B4-BE49-F238E27FC236}">
                <a16:creationId xmlns:a16="http://schemas.microsoft.com/office/drawing/2014/main" id="{2BAB9D63-978D-A347-A29E-8BC95DCD66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rot="490628">
            <a:off x="536105" y="3697504"/>
            <a:ext cx="1065767" cy="1423765"/>
          </a:xfrm>
          <a:prstGeom prst="rect">
            <a:avLst/>
          </a:prstGeom>
          <a:solidFill>
            <a:srgbClr val="FFFFFF">
              <a:shade val="85000"/>
            </a:srgbClr>
          </a:solidFill>
          <a:ln w="76200" cap="sq">
            <a:solidFill>
              <a:schemeClr val="bg1"/>
            </a:solidFill>
            <a:miter lim="800000"/>
          </a:ln>
          <a:effectLst>
            <a:outerShdw blurRad="63500" sx="101000" sy="101000" algn="ctr" rotWithShape="0">
              <a:prstClr val="black">
                <a:alpha val="20000"/>
              </a:prstClr>
            </a:outerShdw>
          </a:effectLst>
          <a:scene3d>
            <a:camera prst="orthographicFront">
              <a:rot lat="0" lon="0" rev="360000"/>
            </a:camera>
            <a:lightRig rig="twoPt" dir="t">
              <a:rot lat="0" lon="0" rev="7200000"/>
            </a:lightRig>
          </a:scene3d>
          <a:sp3d contourW="12700">
            <a:contourClr>
              <a:srgbClr val="969696"/>
            </a:contourClr>
          </a:sp3d>
        </p:spPr>
      </p:pic>
      <p:sp>
        <p:nvSpPr>
          <p:cNvPr id="12" name="Rounded Rectangular Callout 11">
            <a:extLst>
              <a:ext uri="{FF2B5EF4-FFF2-40B4-BE49-F238E27FC236}">
                <a16:creationId xmlns:a16="http://schemas.microsoft.com/office/drawing/2014/main" id="{ABE5C188-D1A1-184F-B45A-97094D6C7BF7}"/>
              </a:ext>
            </a:extLst>
          </p:cNvPr>
          <p:cNvSpPr/>
          <p:nvPr/>
        </p:nvSpPr>
        <p:spPr>
          <a:xfrm>
            <a:off x="7379937" y="3451568"/>
            <a:ext cx="4380265" cy="1915637"/>
          </a:xfrm>
          <a:prstGeom prst="wedgeRoundRectCallout">
            <a:avLst/>
          </a:prstGeom>
          <a:solidFill>
            <a:srgbClr val="7A99AC"/>
          </a:solidFill>
          <a:ln w="190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defTabSz="609585">
              <a:spcAft>
                <a:spcPts val="533"/>
              </a:spcAft>
            </a:pPr>
            <a:r>
              <a:rPr lang="en-US" sz="1400" i="1" dirty="0">
                <a:solidFill>
                  <a:prstClr val="white"/>
                </a:solidFill>
                <a:latin typeface="Arial" panose="020B0604020202020204"/>
              </a:rPr>
              <a:t>“We suggest that clinicians use [nintedanib or pirfenidone] in patients with IPF</a:t>
            </a:r>
            <a:r>
              <a:rPr lang="en-US" sz="1400" dirty="0">
                <a:solidFill>
                  <a:prstClr val="white"/>
                </a:solidFill>
                <a:latin typeface="Arial" panose="020B0604020202020204"/>
              </a:rPr>
              <a:t>”</a:t>
            </a:r>
          </a:p>
          <a:p>
            <a:pPr algn="r" defTabSz="609585"/>
            <a:endParaRPr lang="en-US" sz="1400" b="1" i="1" dirty="0">
              <a:solidFill>
                <a:prstClr val="white"/>
              </a:solidFill>
              <a:latin typeface="Arial" panose="020B0604020202020204"/>
            </a:endParaRPr>
          </a:p>
          <a:p>
            <a:pPr algn="r" defTabSz="609585"/>
            <a:r>
              <a:rPr lang="en-US" sz="1200" b="1" i="1" dirty="0">
                <a:solidFill>
                  <a:prstClr val="white"/>
                </a:solidFill>
                <a:latin typeface="Arial" panose="020B0604020202020204"/>
              </a:rPr>
              <a:t>ATS/ERS/JRS/ALAT Clinical Practice Guideline for the </a:t>
            </a:r>
            <a:br>
              <a:rPr lang="en-US" sz="1200" b="1" i="1" dirty="0">
                <a:solidFill>
                  <a:prstClr val="white"/>
                </a:solidFill>
                <a:latin typeface="Arial" panose="020B0604020202020204"/>
              </a:rPr>
            </a:br>
            <a:r>
              <a:rPr lang="en-US" sz="1200" b="1" i="1" dirty="0">
                <a:solidFill>
                  <a:prstClr val="white"/>
                </a:solidFill>
                <a:latin typeface="Arial" panose="020B0604020202020204"/>
              </a:rPr>
              <a:t>Treatment of IPF</a:t>
            </a:r>
            <a:r>
              <a:rPr lang="en-US" sz="1200" b="1" i="1" baseline="30000" dirty="0">
                <a:solidFill>
                  <a:prstClr val="white"/>
                </a:solidFill>
                <a:latin typeface="Arial" panose="020B0604020202020204"/>
              </a:rPr>
              <a:t>4</a:t>
            </a:r>
          </a:p>
        </p:txBody>
      </p:sp>
      <p:pic>
        <p:nvPicPr>
          <p:cNvPr id="13" name="Picture 2">
            <a:extLst>
              <a:ext uri="{FF2B5EF4-FFF2-40B4-BE49-F238E27FC236}">
                <a16:creationId xmlns:a16="http://schemas.microsoft.com/office/drawing/2014/main" id="{9428341B-0C1B-5E4D-AAE0-8912946829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594454" y="3716940"/>
            <a:ext cx="1032751" cy="1384893"/>
          </a:xfrm>
          <a:prstGeom prst="rect">
            <a:avLst/>
          </a:prstGeom>
          <a:solidFill>
            <a:srgbClr val="FFFFFF">
              <a:shade val="85000"/>
            </a:srgbClr>
          </a:solidFill>
          <a:ln w="76200" cap="sq">
            <a:solidFill>
              <a:schemeClr val="bg1"/>
            </a:solidFill>
            <a:miter lim="800000"/>
          </a:ln>
          <a:effectLst>
            <a:outerShdw blurRad="63500" sx="101000" sy="101000" algn="ctr" rotWithShape="0">
              <a:prstClr val="black">
                <a:alpha val="20000"/>
              </a:prstClr>
            </a:outerShdw>
          </a:effectLst>
          <a:scene3d>
            <a:camera prst="orthographicFront">
              <a:rot lat="0" lon="0" rev="360000"/>
            </a:camera>
            <a:lightRig rig="twoPt" dir="t">
              <a:rot lat="0" lon="0" rev="7200000"/>
            </a:lightRig>
          </a:scene3d>
          <a:sp3d contourW="12700">
            <a:contourClr>
              <a:srgbClr val="969696"/>
            </a:contourClr>
          </a:sp3d>
        </p:spPr>
      </p:pic>
    </p:spTree>
    <p:extLst>
      <p:ext uri="{BB962C8B-B14F-4D97-AF65-F5344CB8AC3E}">
        <p14:creationId xmlns:p14="http://schemas.microsoft.com/office/powerpoint/2010/main" val="2097607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F827A-46CA-B848-9A05-607D788ED12B}"/>
              </a:ext>
            </a:extLst>
          </p:cNvPr>
          <p:cNvSpPr>
            <a:spLocks noGrp="1"/>
          </p:cNvSpPr>
          <p:nvPr>
            <p:ph type="title"/>
          </p:nvPr>
        </p:nvSpPr>
        <p:spPr/>
        <p:txBody>
          <a:bodyPr/>
          <a:lstStyle/>
          <a:p>
            <a:r>
              <a:rPr lang="en-US" dirty="0" err="1"/>
              <a:t>Các</a:t>
            </a:r>
            <a:r>
              <a:rPr lang="en-US" dirty="0"/>
              <a:t> </a:t>
            </a:r>
            <a:r>
              <a:rPr lang="en-US" dirty="0" err="1"/>
              <a:t>hướng</a:t>
            </a:r>
            <a:r>
              <a:rPr lang="en-US" dirty="0"/>
              <a:t> </a:t>
            </a:r>
            <a:r>
              <a:rPr lang="en-US" dirty="0" err="1"/>
              <a:t>dẫn</a:t>
            </a:r>
            <a:r>
              <a:rPr lang="en-US" dirty="0"/>
              <a:t> </a:t>
            </a:r>
            <a:r>
              <a:rPr lang="en-US" dirty="0" err="1"/>
              <a:t>điều</a:t>
            </a:r>
            <a:r>
              <a:rPr lang="en-US" dirty="0"/>
              <a:t> </a:t>
            </a:r>
            <a:r>
              <a:rPr lang="en-US" dirty="0" err="1"/>
              <a:t>trị</a:t>
            </a:r>
            <a:r>
              <a:rPr lang="en-US" dirty="0"/>
              <a:t> </a:t>
            </a:r>
            <a:r>
              <a:rPr lang="en-US" dirty="0" err="1"/>
              <a:t>khuyến</a:t>
            </a:r>
            <a:r>
              <a:rPr lang="en-US" dirty="0"/>
              <a:t> </a:t>
            </a:r>
            <a:r>
              <a:rPr lang="en-US" dirty="0" err="1"/>
              <a:t>cáo</a:t>
            </a:r>
            <a:r>
              <a:rPr lang="en-US" dirty="0"/>
              <a:t> </a:t>
            </a:r>
            <a:r>
              <a:rPr lang="en-US" dirty="0" err="1"/>
              <a:t>bắt</a:t>
            </a:r>
            <a:r>
              <a:rPr lang="en-US" dirty="0"/>
              <a:t> </a:t>
            </a:r>
            <a:r>
              <a:rPr lang="en-US" dirty="0" err="1"/>
              <a:t>đầu</a:t>
            </a:r>
            <a:r>
              <a:rPr lang="en-US" dirty="0"/>
              <a:t> </a:t>
            </a:r>
            <a:r>
              <a:rPr lang="en-US" dirty="0" err="1"/>
              <a:t>khởi</a:t>
            </a:r>
            <a:r>
              <a:rPr lang="en-US" dirty="0"/>
              <a:t> </a:t>
            </a:r>
            <a:r>
              <a:rPr lang="en-US" dirty="0" err="1"/>
              <a:t>trị</a:t>
            </a:r>
            <a:r>
              <a:rPr lang="en-US" dirty="0"/>
              <a:t> </a:t>
            </a:r>
            <a:r>
              <a:rPr lang="en-US" dirty="0" err="1"/>
              <a:t>với</a:t>
            </a:r>
            <a:r>
              <a:rPr lang="en-US" dirty="0"/>
              <a:t> </a:t>
            </a:r>
            <a:r>
              <a:rPr lang="en-US" dirty="0" err="1"/>
              <a:t>thuốc</a:t>
            </a:r>
            <a:r>
              <a:rPr lang="en-US" dirty="0"/>
              <a:t> </a:t>
            </a:r>
            <a:r>
              <a:rPr lang="en-US" dirty="0" err="1"/>
              <a:t>kháng</a:t>
            </a:r>
            <a:r>
              <a:rPr lang="en-US" dirty="0"/>
              <a:t> </a:t>
            </a:r>
            <a:r>
              <a:rPr lang="en-US" dirty="0" err="1"/>
              <a:t>xơ</a:t>
            </a:r>
            <a:r>
              <a:rPr lang="en-US" dirty="0"/>
              <a:t> </a:t>
            </a:r>
            <a:r>
              <a:rPr lang="en-US" dirty="0" err="1"/>
              <a:t>ngay</a:t>
            </a:r>
            <a:r>
              <a:rPr lang="en-US" dirty="0"/>
              <a:t> </a:t>
            </a:r>
            <a:r>
              <a:rPr lang="en-US" dirty="0" err="1"/>
              <a:t>sau</a:t>
            </a:r>
            <a:r>
              <a:rPr lang="en-US" dirty="0"/>
              <a:t> </a:t>
            </a:r>
            <a:r>
              <a:rPr lang="en-US" dirty="0" err="1"/>
              <a:t>khi</a:t>
            </a:r>
            <a:r>
              <a:rPr lang="en-US" dirty="0"/>
              <a:t> </a:t>
            </a:r>
            <a:r>
              <a:rPr lang="en-US" dirty="0" err="1"/>
              <a:t>chẩn</a:t>
            </a:r>
            <a:r>
              <a:rPr lang="en-US" dirty="0"/>
              <a:t> </a:t>
            </a:r>
            <a:r>
              <a:rPr lang="en-US" dirty="0" err="1"/>
              <a:t>đoán</a:t>
            </a:r>
            <a:r>
              <a:rPr lang="en-US" dirty="0"/>
              <a:t> IPF </a:t>
            </a:r>
            <a:r>
              <a:rPr lang="en-US" dirty="0" err="1"/>
              <a:t>được</a:t>
            </a:r>
            <a:r>
              <a:rPr lang="en-US" dirty="0"/>
              <a:t> </a:t>
            </a:r>
            <a:r>
              <a:rPr lang="en-US" dirty="0" err="1"/>
              <a:t>xác</a:t>
            </a:r>
            <a:r>
              <a:rPr lang="en-US" dirty="0"/>
              <a:t> </a:t>
            </a:r>
            <a:r>
              <a:rPr lang="en-US" dirty="0" err="1"/>
              <a:t>định</a:t>
            </a:r>
            <a:endParaRPr lang="en-US" dirty="0"/>
          </a:p>
        </p:txBody>
      </p:sp>
      <p:sp>
        <p:nvSpPr>
          <p:cNvPr id="4" name="Slide Number Placeholder 3">
            <a:extLst>
              <a:ext uri="{FF2B5EF4-FFF2-40B4-BE49-F238E27FC236}">
                <a16:creationId xmlns:a16="http://schemas.microsoft.com/office/drawing/2014/main" id="{0DADCB65-B661-6C41-ADB5-490635ABC5B4}"/>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42</a:t>
            </a:fld>
            <a:endParaRPr lang="en-US" dirty="0">
              <a:solidFill>
                <a:srgbClr val="003366"/>
              </a:solidFill>
              <a:latin typeface="Arial" panose="020B0604020202020204"/>
            </a:endParaRPr>
          </a:p>
        </p:txBody>
      </p:sp>
      <p:sp>
        <p:nvSpPr>
          <p:cNvPr id="5" name="Text Placeholder 4">
            <a:extLst>
              <a:ext uri="{FF2B5EF4-FFF2-40B4-BE49-F238E27FC236}">
                <a16:creationId xmlns:a16="http://schemas.microsoft.com/office/drawing/2014/main" id="{9665ECEF-0EDB-2642-8454-BAD074724E5E}"/>
              </a:ext>
            </a:extLst>
          </p:cNvPr>
          <p:cNvSpPr>
            <a:spLocks noGrp="1"/>
          </p:cNvSpPr>
          <p:nvPr>
            <p:ph type="body" sz="quarter" idx="13"/>
          </p:nvPr>
        </p:nvSpPr>
        <p:spPr/>
        <p:txBody>
          <a:bodyPr>
            <a:normAutofit fontScale="55000" lnSpcReduction="20000"/>
          </a:bodyPr>
          <a:lstStyle/>
          <a:p>
            <a:r>
              <a:rPr lang="en-US" dirty="0"/>
              <a:t>*FVC ≥50% predicted and DL</a:t>
            </a:r>
            <a:r>
              <a:rPr lang="en-US" baseline="-25000" dirty="0"/>
              <a:t>CO</a:t>
            </a:r>
            <a:r>
              <a:rPr lang="en-US" dirty="0"/>
              <a:t> ≥30% predicted</a:t>
            </a:r>
            <a:r>
              <a:rPr lang="en-US" baseline="30000" dirty="0"/>
              <a:t>1</a:t>
            </a:r>
            <a:br>
              <a:rPr lang="en-US" dirty="0"/>
            </a:br>
            <a:r>
              <a:rPr lang="en-US" dirty="0"/>
              <a:t>ALAT, Latin American Thoracic Association; ATS, American Thoracic Society; DL</a:t>
            </a:r>
            <a:r>
              <a:rPr lang="en-US" baseline="-25000" dirty="0"/>
              <a:t>CO</a:t>
            </a:r>
            <a:r>
              <a:rPr lang="en-US" dirty="0"/>
              <a:t>, diffusing capacity of the lungs for carbon monoxide; ERS, European Respiratory Society; FVC, forced vital capacity; IPF, idiopathic pulmonary fibrosis; JRS, Japanese Respiratory Society</a:t>
            </a:r>
            <a:br>
              <a:rPr lang="en-US" dirty="0"/>
            </a:br>
            <a:r>
              <a:rPr lang="en-US" dirty="0"/>
              <a:t>1. Behr J </a:t>
            </a:r>
            <a:r>
              <a:rPr lang="en-US" i="1" dirty="0"/>
              <a:t>et al. Pneumologie</a:t>
            </a:r>
            <a:r>
              <a:rPr lang="en-US" dirty="0"/>
              <a:t> 2018;72:155–68; 2. Funke-Chambour M </a:t>
            </a:r>
            <a:r>
              <a:rPr lang="en-US" i="1" dirty="0"/>
              <a:t>et al. Respiration</a:t>
            </a:r>
            <a:r>
              <a:rPr lang="en-US" dirty="0"/>
              <a:t> 2017;93:363–78; 3. Cottin V </a:t>
            </a:r>
            <a:r>
              <a:rPr lang="en-US" i="1" dirty="0"/>
              <a:t>et al. Rev Mal Respir</a:t>
            </a:r>
            <a:r>
              <a:rPr lang="en-US" dirty="0"/>
              <a:t> 2017;34:900–68;</a:t>
            </a:r>
            <a:br>
              <a:rPr lang="en-US" dirty="0"/>
            </a:br>
            <a:r>
              <a:rPr lang="en-US" dirty="0"/>
              <a:t>4. Raghu G </a:t>
            </a:r>
            <a:r>
              <a:rPr lang="en-US" i="1" dirty="0"/>
              <a:t>et al</a:t>
            </a:r>
            <a:r>
              <a:rPr lang="en-US" dirty="0"/>
              <a:t>. </a:t>
            </a:r>
            <a:r>
              <a:rPr lang="en-US" i="1" dirty="0"/>
              <a:t>Am J Respir Crit Care Med</a:t>
            </a:r>
            <a:r>
              <a:rPr lang="en-US" dirty="0"/>
              <a:t> 2015;192:e3–19   </a:t>
            </a:r>
          </a:p>
        </p:txBody>
      </p:sp>
      <p:sp>
        <p:nvSpPr>
          <p:cNvPr id="6" name="Rounded Rectangular Callout 5">
            <a:extLst>
              <a:ext uri="{FF2B5EF4-FFF2-40B4-BE49-F238E27FC236}">
                <a16:creationId xmlns:a16="http://schemas.microsoft.com/office/drawing/2014/main" id="{8D91948C-7D73-4A4E-82DA-4E343FBE72A5}"/>
              </a:ext>
            </a:extLst>
          </p:cNvPr>
          <p:cNvSpPr/>
          <p:nvPr/>
        </p:nvSpPr>
        <p:spPr>
          <a:xfrm>
            <a:off x="581856" y="1490793"/>
            <a:ext cx="5079769" cy="1614728"/>
          </a:xfrm>
          <a:prstGeom prst="wedgeRoundRectCallout">
            <a:avLst/>
          </a:prstGeom>
          <a:solidFill>
            <a:srgbClr val="7A99AC">
              <a:alpha val="18000"/>
            </a:srgbClr>
          </a:solidFill>
          <a:ln w="190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1103999" rtlCol="0" anchor="ctr"/>
          <a:lstStyle/>
          <a:p>
            <a:pPr algn="ctr" defTabSz="609585"/>
            <a:r>
              <a:rPr lang="en-US" sz="1400" dirty="0">
                <a:solidFill>
                  <a:srgbClr val="003366"/>
                </a:solidFill>
                <a:latin typeface="Arial" panose="020B0604020202020204"/>
              </a:rPr>
              <a:t>“</a:t>
            </a:r>
            <a:r>
              <a:rPr lang="en-US" sz="1400" i="1" dirty="0">
                <a:solidFill>
                  <a:srgbClr val="003366"/>
                </a:solidFill>
                <a:latin typeface="Arial" panose="020B0604020202020204"/>
              </a:rPr>
              <a:t>Symptomatic patients diagnosed with definite IPF – ideally in multidisciplinary team discussion – shall be recommended to </a:t>
            </a:r>
            <a:r>
              <a:rPr lang="en-US" sz="1400" b="1" i="1" dirty="0">
                <a:solidFill>
                  <a:srgbClr val="003366"/>
                </a:solidFill>
                <a:latin typeface="Arial" panose="020B0604020202020204"/>
              </a:rPr>
              <a:t>start antifibrotic therapy at the time of diagnosis</a:t>
            </a:r>
            <a:r>
              <a:rPr lang="en-US" sz="1400" dirty="0">
                <a:solidFill>
                  <a:srgbClr val="003366"/>
                </a:solidFill>
                <a:latin typeface="Arial" panose="020B0604020202020204"/>
              </a:rPr>
              <a:t>”</a:t>
            </a:r>
          </a:p>
          <a:p>
            <a:pPr algn="r" defTabSz="609585"/>
            <a:endParaRPr lang="en-US" sz="1400" b="1" i="1" dirty="0">
              <a:solidFill>
                <a:srgbClr val="003366"/>
              </a:solidFill>
              <a:latin typeface="Arial" panose="020B0604020202020204"/>
            </a:endParaRPr>
          </a:p>
          <a:p>
            <a:pPr algn="r" defTabSz="609585"/>
            <a:r>
              <a:rPr lang="en-US" sz="1200" b="1" i="1" dirty="0">
                <a:solidFill>
                  <a:srgbClr val="003366"/>
                </a:solidFill>
                <a:latin typeface="Arial" panose="020B0604020202020204"/>
              </a:rPr>
              <a:t>German Guidelines for IPF</a:t>
            </a:r>
            <a:r>
              <a:rPr lang="en-US" sz="1200" b="1" i="1" baseline="30000" dirty="0">
                <a:solidFill>
                  <a:srgbClr val="003366"/>
                </a:solidFill>
                <a:latin typeface="Arial" panose="020B0604020202020204"/>
              </a:rPr>
              <a:t>1</a:t>
            </a:r>
          </a:p>
        </p:txBody>
      </p:sp>
      <p:sp>
        <p:nvSpPr>
          <p:cNvPr id="7" name="Rounded Rectangular Callout 6">
            <a:extLst>
              <a:ext uri="{FF2B5EF4-FFF2-40B4-BE49-F238E27FC236}">
                <a16:creationId xmlns:a16="http://schemas.microsoft.com/office/drawing/2014/main" id="{E895E1DB-A259-064B-B538-EF53BD2D1F53}"/>
              </a:ext>
            </a:extLst>
          </p:cNvPr>
          <p:cNvSpPr/>
          <p:nvPr/>
        </p:nvSpPr>
        <p:spPr>
          <a:xfrm>
            <a:off x="5811109" y="1490793"/>
            <a:ext cx="5334323" cy="1614728"/>
          </a:xfrm>
          <a:prstGeom prst="wedgeRoundRectCallout">
            <a:avLst/>
          </a:prstGeom>
          <a:solidFill>
            <a:schemeClr val="bg1"/>
          </a:solidFill>
          <a:ln w="190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120000" tIns="62400" rIns="816000" rtlCol="0" anchor="ctr"/>
          <a:lstStyle/>
          <a:p>
            <a:pPr algn="ctr" defTabSz="609585"/>
            <a:r>
              <a:rPr lang="en-US" sz="1400" dirty="0">
                <a:solidFill>
                  <a:srgbClr val="003366"/>
                </a:solidFill>
                <a:latin typeface="Arial" panose="020B0604020202020204"/>
              </a:rPr>
              <a:t>“</a:t>
            </a:r>
            <a:r>
              <a:rPr lang="en-US" sz="1400" i="1" dirty="0">
                <a:solidFill>
                  <a:srgbClr val="003366"/>
                </a:solidFill>
                <a:latin typeface="Arial" panose="020B0604020202020204"/>
              </a:rPr>
              <a:t>We suggest that </a:t>
            </a:r>
            <a:r>
              <a:rPr lang="en-US" sz="1400" b="1" i="1" dirty="0">
                <a:solidFill>
                  <a:srgbClr val="003366"/>
                </a:solidFill>
                <a:latin typeface="Arial" panose="020B0604020202020204"/>
              </a:rPr>
              <a:t>antifibrotic treatment be proposed upon diagnosis of IPF</a:t>
            </a:r>
            <a:r>
              <a:rPr lang="en-US" sz="1400" i="1" dirty="0">
                <a:solidFill>
                  <a:srgbClr val="003366"/>
                </a:solidFill>
                <a:latin typeface="Arial" panose="020B0604020202020204"/>
              </a:rPr>
              <a:t>, especially in patients with documented disease progression as shown by worsening of symptoms, lung functional impairment, or chest imaging</a:t>
            </a:r>
            <a:r>
              <a:rPr lang="en-US" sz="1400" dirty="0">
                <a:solidFill>
                  <a:srgbClr val="003366"/>
                </a:solidFill>
                <a:latin typeface="Arial" panose="020B0604020202020204"/>
              </a:rPr>
              <a:t>”</a:t>
            </a:r>
          </a:p>
          <a:p>
            <a:pPr algn="r" defTabSz="609585"/>
            <a:endParaRPr lang="en-US" sz="1400" b="1" i="1" dirty="0">
              <a:solidFill>
                <a:srgbClr val="003366"/>
              </a:solidFill>
              <a:latin typeface="Arial" panose="020B0604020202020204"/>
            </a:endParaRPr>
          </a:p>
          <a:p>
            <a:pPr algn="r" defTabSz="609585"/>
            <a:r>
              <a:rPr lang="en-US" sz="1200" b="1" i="1" dirty="0">
                <a:solidFill>
                  <a:srgbClr val="003366"/>
                </a:solidFill>
                <a:latin typeface="Arial" panose="020B0604020202020204"/>
              </a:rPr>
              <a:t>Swiss Respiratory Society position paper</a:t>
            </a:r>
            <a:r>
              <a:rPr lang="en-US" sz="1200" b="1" i="1" baseline="30000" dirty="0">
                <a:solidFill>
                  <a:srgbClr val="003366"/>
                </a:solidFill>
                <a:latin typeface="Arial" panose="020B0604020202020204"/>
              </a:rPr>
              <a:t>2</a:t>
            </a:r>
          </a:p>
        </p:txBody>
      </p:sp>
      <p:sp>
        <p:nvSpPr>
          <p:cNvPr id="8" name="Rounded Rectangular Callout 7">
            <a:extLst>
              <a:ext uri="{FF2B5EF4-FFF2-40B4-BE49-F238E27FC236}">
                <a16:creationId xmlns:a16="http://schemas.microsoft.com/office/drawing/2014/main" id="{84C39739-ACBB-F241-86BB-968650838DEF}"/>
              </a:ext>
            </a:extLst>
          </p:cNvPr>
          <p:cNvSpPr/>
          <p:nvPr/>
        </p:nvSpPr>
        <p:spPr>
          <a:xfrm>
            <a:off x="703663" y="3451568"/>
            <a:ext cx="6525224" cy="1915637"/>
          </a:xfrm>
          <a:prstGeom prst="wedgeRoundRectCallout">
            <a:avLst/>
          </a:prstGeom>
          <a:solidFill>
            <a:srgbClr val="CBD3DE"/>
          </a:solidFill>
          <a:ln w="190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pPr algn="ctr" defTabSz="609585">
              <a:spcAft>
                <a:spcPts val="533"/>
              </a:spcAft>
            </a:pPr>
            <a:r>
              <a:rPr lang="en-US" sz="1400" i="1" dirty="0">
                <a:solidFill>
                  <a:srgbClr val="003366"/>
                </a:solidFill>
                <a:latin typeface="Arial" panose="020B0604020202020204"/>
              </a:rPr>
              <a:t>“It is recommended to treat patients with a confirmed diagnosis of mild-to-moderate IPF* with nintedanib…” </a:t>
            </a:r>
            <a:r>
              <a:rPr lang="en-US" sz="1400" dirty="0">
                <a:solidFill>
                  <a:srgbClr val="003366"/>
                </a:solidFill>
                <a:latin typeface="Arial" panose="020B0604020202020204"/>
              </a:rPr>
              <a:t>or “</a:t>
            </a:r>
            <a:r>
              <a:rPr lang="en-US" sz="1400" i="1" dirty="0">
                <a:solidFill>
                  <a:srgbClr val="003366"/>
                </a:solidFill>
                <a:latin typeface="Arial" panose="020B0604020202020204"/>
              </a:rPr>
              <a:t>…with pirfenidone</a:t>
            </a:r>
            <a:r>
              <a:rPr lang="en-US" sz="1400" dirty="0">
                <a:solidFill>
                  <a:srgbClr val="003366"/>
                </a:solidFill>
                <a:latin typeface="Arial" panose="020B0604020202020204"/>
              </a:rPr>
              <a:t>”</a:t>
            </a:r>
          </a:p>
          <a:p>
            <a:pPr algn="ctr" defTabSz="609585"/>
            <a:r>
              <a:rPr lang="en-US" sz="1400" dirty="0">
                <a:solidFill>
                  <a:srgbClr val="003366"/>
                </a:solidFill>
                <a:latin typeface="Arial" panose="020B0604020202020204"/>
              </a:rPr>
              <a:t>“</a:t>
            </a:r>
            <a:r>
              <a:rPr lang="en-US" sz="1400" i="1" dirty="0">
                <a:solidFill>
                  <a:srgbClr val="003366"/>
                </a:solidFill>
                <a:latin typeface="Arial" panose="020B0604020202020204"/>
              </a:rPr>
              <a:t>It is proposed to </a:t>
            </a:r>
            <a:r>
              <a:rPr lang="en-US" sz="1400" b="1" i="1" dirty="0">
                <a:solidFill>
                  <a:srgbClr val="003366"/>
                </a:solidFill>
                <a:latin typeface="Arial" panose="020B0604020202020204"/>
              </a:rPr>
              <a:t>treat IPF as soon as the diagnosis is established</a:t>
            </a:r>
            <a:r>
              <a:rPr lang="en-US" sz="1400" i="1" dirty="0">
                <a:solidFill>
                  <a:srgbClr val="003366"/>
                </a:solidFill>
                <a:latin typeface="Arial" panose="020B0604020202020204"/>
              </a:rPr>
              <a:t>, taking into account the individual assessment of the expected benefit and risks of the treatment</a:t>
            </a:r>
            <a:r>
              <a:rPr lang="en-US" sz="1400" dirty="0">
                <a:solidFill>
                  <a:srgbClr val="003366"/>
                </a:solidFill>
                <a:latin typeface="Arial" panose="020B0604020202020204"/>
              </a:rPr>
              <a:t>”</a:t>
            </a:r>
          </a:p>
          <a:p>
            <a:pPr algn="r" defTabSz="609585"/>
            <a:endParaRPr lang="en-US" sz="1400" b="1" i="1" dirty="0">
              <a:solidFill>
                <a:srgbClr val="003366"/>
              </a:solidFill>
              <a:latin typeface="Arial" panose="020B0604020202020204"/>
            </a:endParaRPr>
          </a:p>
          <a:p>
            <a:pPr algn="r" defTabSz="609585"/>
            <a:r>
              <a:rPr lang="en-US" sz="1200" b="1" i="1" dirty="0">
                <a:solidFill>
                  <a:srgbClr val="003366"/>
                </a:solidFill>
                <a:latin typeface="Arial" panose="020B0604020202020204"/>
              </a:rPr>
              <a:t> French Practical Guidelines for the Diagnosis and Management of IPF</a:t>
            </a:r>
            <a:r>
              <a:rPr lang="en-US" sz="1200" b="1" i="1" baseline="30000" dirty="0">
                <a:solidFill>
                  <a:srgbClr val="003366"/>
                </a:solidFill>
                <a:latin typeface="Arial" panose="020B0604020202020204"/>
              </a:rPr>
              <a:t>3</a:t>
            </a:r>
          </a:p>
        </p:txBody>
      </p:sp>
      <p:pic>
        <p:nvPicPr>
          <p:cNvPr id="9" name="Picture 2">
            <a:extLst>
              <a:ext uri="{FF2B5EF4-FFF2-40B4-BE49-F238E27FC236}">
                <a16:creationId xmlns:a16="http://schemas.microsoft.com/office/drawing/2014/main" id="{114C2C57-DBA9-1143-9E91-1C80065E5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81855" y="1578005"/>
            <a:ext cx="967583" cy="1440308"/>
          </a:xfrm>
          <a:prstGeom prst="rect">
            <a:avLst/>
          </a:prstGeom>
          <a:solidFill>
            <a:srgbClr val="FFFFFF">
              <a:shade val="85000"/>
            </a:srgbClr>
          </a:solidFill>
          <a:ln w="76200" cap="sq">
            <a:solidFill>
              <a:schemeClr val="bg1"/>
            </a:solidFill>
            <a:miter lim="800000"/>
          </a:ln>
          <a:effectLst>
            <a:outerShdw blurRad="63500" sx="101000" sy="101000" algn="ctr" rotWithShape="0">
              <a:prstClr val="black">
                <a:alpha val="20000"/>
              </a:prstClr>
            </a:outerShdw>
          </a:effectLst>
          <a:scene3d>
            <a:camera prst="orthographicFront">
              <a:rot lat="0" lon="0" rev="360000"/>
            </a:camera>
            <a:lightRig rig="twoPt" dir="t">
              <a:rot lat="0" lon="0" rev="7200000"/>
            </a:lightRig>
          </a:scene3d>
          <a:sp3d contourW="12700">
            <a:contourClr>
              <a:srgbClr val="969696"/>
            </a:contourClr>
          </a:sp3d>
        </p:spPr>
      </p:pic>
      <p:pic>
        <p:nvPicPr>
          <p:cNvPr id="10" name="Picture 2">
            <a:extLst>
              <a:ext uri="{FF2B5EF4-FFF2-40B4-BE49-F238E27FC236}">
                <a16:creationId xmlns:a16="http://schemas.microsoft.com/office/drawing/2014/main" id="{AF311DEF-3C0B-E744-BCFB-ADAAC55FB9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rot="674434">
            <a:off x="10557611" y="1605711"/>
            <a:ext cx="1065767" cy="1384893"/>
          </a:xfrm>
          <a:prstGeom prst="rect">
            <a:avLst/>
          </a:prstGeom>
          <a:solidFill>
            <a:srgbClr val="FFFFFF">
              <a:shade val="85000"/>
            </a:srgbClr>
          </a:solidFill>
          <a:ln w="76200" cap="sq">
            <a:solidFill>
              <a:schemeClr val="bg1"/>
            </a:solidFill>
            <a:miter lim="800000"/>
          </a:ln>
          <a:effectLst>
            <a:outerShdw blurRad="63500" sx="101000" sy="101000" algn="ctr" rotWithShape="0">
              <a:prstClr val="black">
                <a:alpha val="20000"/>
              </a:prstClr>
            </a:outerShdw>
          </a:effectLst>
          <a:scene3d>
            <a:camera prst="orthographicFront">
              <a:rot lat="0" lon="0" rev="360000"/>
            </a:camera>
            <a:lightRig rig="twoPt" dir="t">
              <a:rot lat="0" lon="0" rev="7200000"/>
            </a:lightRig>
          </a:scene3d>
          <a:sp3d contourW="12700">
            <a:contourClr>
              <a:srgbClr val="969696"/>
            </a:contourClr>
          </a:sp3d>
        </p:spPr>
      </p:pic>
      <p:pic>
        <p:nvPicPr>
          <p:cNvPr id="11" name="Picture 2">
            <a:extLst>
              <a:ext uri="{FF2B5EF4-FFF2-40B4-BE49-F238E27FC236}">
                <a16:creationId xmlns:a16="http://schemas.microsoft.com/office/drawing/2014/main" id="{2BAB9D63-978D-A347-A29E-8BC95DCD66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rot="490628">
            <a:off x="536105" y="3697504"/>
            <a:ext cx="1065767" cy="1423765"/>
          </a:xfrm>
          <a:prstGeom prst="rect">
            <a:avLst/>
          </a:prstGeom>
          <a:solidFill>
            <a:srgbClr val="FFFFFF">
              <a:shade val="85000"/>
            </a:srgbClr>
          </a:solidFill>
          <a:ln w="76200" cap="sq">
            <a:solidFill>
              <a:schemeClr val="bg1"/>
            </a:solidFill>
            <a:miter lim="800000"/>
          </a:ln>
          <a:effectLst>
            <a:outerShdw blurRad="63500" sx="101000" sy="101000" algn="ctr" rotWithShape="0">
              <a:prstClr val="black">
                <a:alpha val="20000"/>
              </a:prstClr>
            </a:outerShdw>
          </a:effectLst>
          <a:scene3d>
            <a:camera prst="orthographicFront">
              <a:rot lat="0" lon="0" rev="360000"/>
            </a:camera>
            <a:lightRig rig="twoPt" dir="t">
              <a:rot lat="0" lon="0" rev="7200000"/>
            </a:lightRig>
          </a:scene3d>
          <a:sp3d contourW="12700">
            <a:contourClr>
              <a:srgbClr val="969696"/>
            </a:contourClr>
          </a:sp3d>
        </p:spPr>
      </p:pic>
      <p:sp>
        <p:nvSpPr>
          <p:cNvPr id="12" name="Rounded Rectangular Callout 11">
            <a:extLst>
              <a:ext uri="{FF2B5EF4-FFF2-40B4-BE49-F238E27FC236}">
                <a16:creationId xmlns:a16="http://schemas.microsoft.com/office/drawing/2014/main" id="{ABE5C188-D1A1-184F-B45A-97094D6C7BF7}"/>
              </a:ext>
            </a:extLst>
          </p:cNvPr>
          <p:cNvSpPr/>
          <p:nvPr/>
        </p:nvSpPr>
        <p:spPr>
          <a:xfrm>
            <a:off x="7379937" y="3451568"/>
            <a:ext cx="4380265" cy="1915637"/>
          </a:xfrm>
          <a:prstGeom prst="wedgeRoundRectCallout">
            <a:avLst/>
          </a:prstGeom>
          <a:solidFill>
            <a:srgbClr val="7A99AC"/>
          </a:solidFill>
          <a:ln w="190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defTabSz="609585">
              <a:spcAft>
                <a:spcPts val="533"/>
              </a:spcAft>
            </a:pPr>
            <a:r>
              <a:rPr lang="en-US" sz="1400" i="1" dirty="0">
                <a:solidFill>
                  <a:prstClr val="white"/>
                </a:solidFill>
                <a:latin typeface="Arial" panose="020B0604020202020204"/>
              </a:rPr>
              <a:t>“We suggest that clinicians use [nintedanib or pirfenidone] in patients with IPF</a:t>
            </a:r>
            <a:r>
              <a:rPr lang="en-US" sz="1400" dirty="0">
                <a:solidFill>
                  <a:prstClr val="white"/>
                </a:solidFill>
                <a:latin typeface="Arial" panose="020B0604020202020204"/>
              </a:rPr>
              <a:t>”</a:t>
            </a:r>
          </a:p>
          <a:p>
            <a:pPr algn="r" defTabSz="609585"/>
            <a:endParaRPr lang="en-US" sz="1400" b="1" i="1" dirty="0">
              <a:solidFill>
                <a:prstClr val="white"/>
              </a:solidFill>
              <a:latin typeface="Arial" panose="020B0604020202020204"/>
            </a:endParaRPr>
          </a:p>
          <a:p>
            <a:pPr algn="r" defTabSz="609585"/>
            <a:r>
              <a:rPr lang="en-US" sz="1200" b="1" i="1" dirty="0">
                <a:solidFill>
                  <a:prstClr val="white"/>
                </a:solidFill>
                <a:latin typeface="Arial" panose="020B0604020202020204"/>
              </a:rPr>
              <a:t>ATS/ERS/JRS/ALAT Clinical Practice Guideline for the </a:t>
            </a:r>
            <a:br>
              <a:rPr lang="en-US" sz="1200" b="1" i="1" dirty="0">
                <a:solidFill>
                  <a:prstClr val="white"/>
                </a:solidFill>
                <a:latin typeface="Arial" panose="020B0604020202020204"/>
              </a:rPr>
            </a:br>
            <a:r>
              <a:rPr lang="en-US" sz="1200" b="1" i="1" dirty="0">
                <a:solidFill>
                  <a:prstClr val="white"/>
                </a:solidFill>
                <a:latin typeface="Arial" panose="020B0604020202020204"/>
              </a:rPr>
              <a:t>Treatment of IPF</a:t>
            </a:r>
            <a:r>
              <a:rPr lang="en-US" sz="1200" b="1" i="1" baseline="30000" dirty="0">
                <a:solidFill>
                  <a:prstClr val="white"/>
                </a:solidFill>
                <a:latin typeface="Arial" panose="020B0604020202020204"/>
              </a:rPr>
              <a:t>4</a:t>
            </a:r>
          </a:p>
        </p:txBody>
      </p:sp>
      <p:pic>
        <p:nvPicPr>
          <p:cNvPr id="13" name="Picture 2">
            <a:extLst>
              <a:ext uri="{FF2B5EF4-FFF2-40B4-BE49-F238E27FC236}">
                <a16:creationId xmlns:a16="http://schemas.microsoft.com/office/drawing/2014/main" id="{9428341B-0C1B-5E4D-AAE0-8912946829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594454" y="3716940"/>
            <a:ext cx="1032751" cy="1384893"/>
          </a:xfrm>
          <a:prstGeom prst="rect">
            <a:avLst/>
          </a:prstGeom>
          <a:solidFill>
            <a:srgbClr val="FFFFFF">
              <a:shade val="85000"/>
            </a:srgbClr>
          </a:solidFill>
          <a:ln w="76200" cap="sq">
            <a:solidFill>
              <a:schemeClr val="bg1"/>
            </a:solidFill>
            <a:miter lim="800000"/>
          </a:ln>
          <a:effectLst>
            <a:outerShdw blurRad="63500" sx="101000" sy="101000" algn="ctr" rotWithShape="0">
              <a:prstClr val="black">
                <a:alpha val="20000"/>
              </a:prstClr>
            </a:outerShdw>
          </a:effectLst>
          <a:scene3d>
            <a:camera prst="orthographicFront">
              <a:rot lat="0" lon="0" rev="360000"/>
            </a:camera>
            <a:lightRig rig="twoPt" dir="t">
              <a:rot lat="0" lon="0" rev="7200000"/>
            </a:lightRig>
          </a:scene3d>
          <a:sp3d contourW="12700">
            <a:contourClr>
              <a:srgbClr val="969696"/>
            </a:contourClr>
          </a:sp3d>
        </p:spPr>
      </p:pic>
    </p:spTree>
    <p:extLst>
      <p:ext uri="{BB962C8B-B14F-4D97-AF65-F5344CB8AC3E}">
        <p14:creationId xmlns:p14="http://schemas.microsoft.com/office/powerpoint/2010/main" val="430606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F827A-46CA-B848-9A05-607D788ED12B}"/>
              </a:ext>
            </a:extLst>
          </p:cNvPr>
          <p:cNvSpPr>
            <a:spLocks noGrp="1"/>
          </p:cNvSpPr>
          <p:nvPr>
            <p:ph type="title"/>
          </p:nvPr>
        </p:nvSpPr>
        <p:spPr/>
        <p:txBody>
          <a:bodyPr/>
          <a:lstStyle/>
          <a:p>
            <a:r>
              <a:rPr lang="en-US" dirty="0" err="1"/>
              <a:t>Khởi</a:t>
            </a:r>
            <a:r>
              <a:rPr lang="en-US" dirty="0"/>
              <a:t> </a:t>
            </a:r>
            <a:r>
              <a:rPr lang="en-US" dirty="0" err="1"/>
              <a:t>trị</a:t>
            </a:r>
            <a:r>
              <a:rPr lang="en-US" dirty="0"/>
              <a:t> </a:t>
            </a:r>
            <a:r>
              <a:rPr lang="en-US" dirty="0" err="1"/>
              <a:t>với</a:t>
            </a:r>
            <a:r>
              <a:rPr lang="en-US" dirty="0"/>
              <a:t> </a:t>
            </a:r>
            <a:r>
              <a:rPr lang="en-US" dirty="0" err="1"/>
              <a:t>thuốc</a:t>
            </a:r>
            <a:r>
              <a:rPr lang="en-US" dirty="0"/>
              <a:t> </a:t>
            </a:r>
            <a:r>
              <a:rPr lang="en-US" dirty="0" err="1"/>
              <a:t>kháng</a:t>
            </a:r>
            <a:r>
              <a:rPr lang="en-US" dirty="0"/>
              <a:t> </a:t>
            </a:r>
            <a:r>
              <a:rPr lang="en-US" dirty="0" err="1"/>
              <a:t>xơ</a:t>
            </a:r>
            <a:r>
              <a:rPr lang="en-US" dirty="0"/>
              <a:t> ở BN IPF </a:t>
            </a:r>
            <a:r>
              <a:rPr lang="en-US" dirty="0" err="1"/>
              <a:t>thường</a:t>
            </a:r>
            <a:r>
              <a:rPr lang="en-US" dirty="0"/>
              <a:t> </a:t>
            </a:r>
            <a:r>
              <a:rPr lang="en-US" dirty="0" err="1"/>
              <a:t>bị</a:t>
            </a:r>
            <a:r>
              <a:rPr lang="en-US" dirty="0"/>
              <a:t> </a:t>
            </a:r>
            <a:r>
              <a:rPr lang="en-US" dirty="0" err="1"/>
              <a:t>trì</a:t>
            </a:r>
            <a:r>
              <a:rPr lang="en-US" dirty="0"/>
              <a:t> </a:t>
            </a:r>
            <a:r>
              <a:rPr lang="en-US" dirty="0" err="1"/>
              <a:t>hoãn</a:t>
            </a:r>
            <a:r>
              <a:rPr lang="en-US" dirty="0"/>
              <a:t>, </a:t>
            </a:r>
            <a:r>
              <a:rPr lang="en-US" dirty="0" err="1"/>
              <a:t>đặc</a:t>
            </a:r>
            <a:r>
              <a:rPr lang="en-US" dirty="0"/>
              <a:t> </a:t>
            </a:r>
            <a:r>
              <a:rPr lang="en-US" dirty="0" err="1"/>
              <a:t>biệt</a:t>
            </a:r>
            <a:r>
              <a:rPr lang="en-US" dirty="0"/>
              <a:t> </a:t>
            </a:r>
            <a:r>
              <a:rPr lang="en-US" dirty="0" err="1"/>
              <a:t>khi</a:t>
            </a:r>
            <a:r>
              <a:rPr lang="en-US" dirty="0"/>
              <a:t> </a:t>
            </a:r>
            <a:r>
              <a:rPr lang="en-US" dirty="0" err="1"/>
              <a:t>bệnh</a:t>
            </a:r>
            <a:r>
              <a:rPr lang="en-US" dirty="0"/>
              <a:t> </a:t>
            </a:r>
            <a:r>
              <a:rPr lang="en-US" dirty="0" err="1"/>
              <a:t>giai</a:t>
            </a:r>
            <a:r>
              <a:rPr lang="en-US" dirty="0"/>
              <a:t> </a:t>
            </a:r>
            <a:r>
              <a:rPr lang="en-US" dirty="0" err="1"/>
              <a:t>đoạn</a:t>
            </a:r>
            <a:r>
              <a:rPr lang="en-US" dirty="0"/>
              <a:t> ”</a:t>
            </a:r>
            <a:r>
              <a:rPr lang="en-US" dirty="0" err="1"/>
              <a:t>nhẹ</a:t>
            </a:r>
            <a:r>
              <a:rPr lang="en-US" dirty="0"/>
              <a:t>” </a:t>
            </a:r>
            <a:r>
              <a:rPr lang="en-US" dirty="0" err="1"/>
              <a:t>hoặc</a:t>
            </a:r>
            <a:r>
              <a:rPr lang="en-US" dirty="0"/>
              <a:t> “</a:t>
            </a:r>
            <a:r>
              <a:rPr lang="en-US" dirty="0" err="1"/>
              <a:t>ổn</a:t>
            </a:r>
            <a:r>
              <a:rPr lang="en-US" dirty="0"/>
              <a:t> </a:t>
            </a:r>
            <a:r>
              <a:rPr lang="en-US" dirty="0" err="1"/>
              <a:t>định</a:t>
            </a:r>
            <a:r>
              <a:rPr lang="en-US" dirty="0"/>
              <a:t>” </a:t>
            </a:r>
          </a:p>
        </p:txBody>
      </p:sp>
      <p:sp>
        <p:nvSpPr>
          <p:cNvPr id="4" name="Slide Number Placeholder 3">
            <a:extLst>
              <a:ext uri="{FF2B5EF4-FFF2-40B4-BE49-F238E27FC236}">
                <a16:creationId xmlns:a16="http://schemas.microsoft.com/office/drawing/2014/main" id="{0DADCB65-B661-6C41-ADB5-490635ABC5B4}"/>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43</a:t>
            </a:fld>
            <a:endParaRPr lang="en-US" dirty="0">
              <a:solidFill>
                <a:srgbClr val="003366"/>
              </a:solidFill>
              <a:latin typeface="Arial" panose="020B0604020202020204"/>
            </a:endParaRPr>
          </a:p>
        </p:txBody>
      </p:sp>
      <p:sp>
        <p:nvSpPr>
          <p:cNvPr id="5" name="Text Placeholder 4">
            <a:extLst>
              <a:ext uri="{FF2B5EF4-FFF2-40B4-BE49-F238E27FC236}">
                <a16:creationId xmlns:a16="http://schemas.microsoft.com/office/drawing/2014/main" id="{9665ECEF-0EDB-2642-8454-BAD074724E5E}"/>
              </a:ext>
            </a:extLst>
          </p:cNvPr>
          <p:cNvSpPr>
            <a:spLocks noGrp="1"/>
          </p:cNvSpPr>
          <p:nvPr>
            <p:ph type="body" sz="quarter" idx="13"/>
          </p:nvPr>
        </p:nvSpPr>
        <p:spPr/>
        <p:txBody>
          <a:bodyPr>
            <a:normAutofit lnSpcReduction="10000"/>
          </a:bodyPr>
          <a:lstStyle/>
          <a:p>
            <a:r>
              <a:rPr lang="en-US" dirty="0"/>
              <a:t>DL</a:t>
            </a:r>
            <a:r>
              <a:rPr lang="en-US" baseline="-25000" dirty="0"/>
              <a:t>CO</a:t>
            </a:r>
            <a:r>
              <a:rPr lang="en-US" dirty="0"/>
              <a:t>, diffusing capacity of the lungs for carbon monoxide; FVC, forced vital capacity; IPF, idiopathic pulmonary fibrosis</a:t>
            </a:r>
            <a:br>
              <a:rPr lang="en-US" dirty="0"/>
            </a:br>
            <a:r>
              <a:rPr lang="en-US" dirty="0"/>
              <a:t>1. Pesonen I </a:t>
            </a:r>
            <a:r>
              <a:rPr lang="en-US" i="1" dirty="0"/>
              <a:t>et al. Multidiscip Respir Med</a:t>
            </a:r>
            <a:r>
              <a:rPr lang="en-US" dirty="0"/>
              <a:t> 2018;13:14; 2. Maher TM </a:t>
            </a:r>
            <a:r>
              <a:rPr lang="en-US" i="1" dirty="0"/>
              <a:t>et al. BMC Pulm Med</a:t>
            </a:r>
            <a:r>
              <a:rPr lang="en-US" dirty="0"/>
              <a:t> 2017;17:124; 3. Maher TM </a:t>
            </a:r>
            <a:r>
              <a:rPr lang="en-US" i="1" dirty="0"/>
              <a:t>et al</a:t>
            </a:r>
            <a:r>
              <a:rPr lang="en-US" dirty="0"/>
              <a:t>. </a:t>
            </a:r>
            <a:r>
              <a:rPr lang="en-US" i="1" dirty="0"/>
              <a:t>Respiration</a:t>
            </a:r>
            <a:r>
              <a:rPr lang="en-US" dirty="0"/>
              <a:t> 2018;96:514–24</a:t>
            </a:r>
          </a:p>
        </p:txBody>
      </p:sp>
      <p:sp>
        <p:nvSpPr>
          <p:cNvPr id="6" name="TextBox 5">
            <a:extLst>
              <a:ext uri="{FF2B5EF4-FFF2-40B4-BE49-F238E27FC236}">
                <a16:creationId xmlns:a16="http://schemas.microsoft.com/office/drawing/2014/main" id="{1FBC0C09-F84E-3741-B002-80AE8D36D904}"/>
              </a:ext>
            </a:extLst>
          </p:cNvPr>
          <p:cNvSpPr txBox="1"/>
          <p:nvPr/>
        </p:nvSpPr>
        <p:spPr>
          <a:xfrm>
            <a:off x="5276820" y="1392195"/>
            <a:ext cx="5865569" cy="666977"/>
          </a:xfrm>
          <a:prstGeom prst="rect">
            <a:avLst/>
          </a:prstGeom>
          <a:noFill/>
        </p:spPr>
        <p:txBody>
          <a:bodyPr wrap="square" rtlCol="0">
            <a:spAutoFit/>
          </a:bodyPr>
          <a:lstStyle/>
          <a:p>
            <a:pPr algn="ctr" defTabSz="609585"/>
            <a:r>
              <a:rPr lang="en-US" sz="1867" b="1" dirty="0" err="1">
                <a:solidFill>
                  <a:srgbClr val="003366"/>
                </a:solidFill>
                <a:latin typeface="Arial" panose="020B0604020202020204"/>
              </a:rPr>
              <a:t>Tỉ</a:t>
            </a:r>
            <a:r>
              <a:rPr lang="en-US" sz="1867" b="1" dirty="0">
                <a:solidFill>
                  <a:srgbClr val="003366"/>
                </a:solidFill>
                <a:latin typeface="Arial" panose="020B0604020202020204"/>
              </a:rPr>
              <a:t> </a:t>
            </a:r>
            <a:r>
              <a:rPr lang="en-US" sz="1867" b="1" dirty="0" err="1">
                <a:solidFill>
                  <a:srgbClr val="003366"/>
                </a:solidFill>
                <a:latin typeface="Arial" panose="020B0604020202020204"/>
              </a:rPr>
              <a:t>lệ</a:t>
            </a:r>
            <a:r>
              <a:rPr lang="en-US" sz="1867" b="1" dirty="0">
                <a:solidFill>
                  <a:srgbClr val="003366"/>
                </a:solidFill>
                <a:latin typeface="Arial" panose="020B0604020202020204"/>
              </a:rPr>
              <a:t> </a:t>
            </a:r>
            <a:r>
              <a:rPr lang="en-US" sz="1867" b="1" dirty="0" err="1">
                <a:solidFill>
                  <a:srgbClr val="003366"/>
                </a:solidFill>
                <a:latin typeface="Arial" panose="020B0604020202020204"/>
              </a:rPr>
              <a:t>bệnh</a:t>
            </a:r>
            <a:r>
              <a:rPr lang="en-US" sz="1867" b="1" dirty="0">
                <a:solidFill>
                  <a:srgbClr val="003366"/>
                </a:solidFill>
                <a:latin typeface="Arial" panose="020B0604020202020204"/>
              </a:rPr>
              <a:t> </a:t>
            </a:r>
            <a:r>
              <a:rPr lang="en-US" sz="1867" b="1" dirty="0" err="1">
                <a:solidFill>
                  <a:srgbClr val="003366"/>
                </a:solidFill>
                <a:latin typeface="Arial" panose="020B0604020202020204"/>
              </a:rPr>
              <a:t>nhân</a:t>
            </a:r>
            <a:r>
              <a:rPr lang="en-US" sz="1867" b="1" dirty="0">
                <a:solidFill>
                  <a:srgbClr val="003366"/>
                </a:solidFill>
                <a:latin typeface="Arial" panose="020B0604020202020204"/>
              </a:rPr>
              <a:t> IPF </a:t>
            </a:r>
            <a:r>
              <a:rPr lang="en-US" sz="1867" b="1" dirty="0" err="1">
                <a:solidFill>
                  <a:srgbClr val="003366"/>
                </a:solidFill>
                <a:latin typeface="Arial" panose="020B0604020202020204"/>
              </a:rPr>
              <a:t>được</a:t>
            </a:r>
            <a:r>
              <a:rPr lang="en-US" sz="1867" b="1" dirty="0">
                <a:solidFill>
                  <a:srgbClr val="003366"/>
                </a:solidFill>
                <a:latin typeface="Arial" panose="020B0604020202020204"/>
              </a:rPr>
              <a:t> </a:t>
            </a:r>
            <a:r>
              <a:rPr lang="en-US" sz="1867" b="1" dirty="0" err="1">
                <a:solidFill>
                  <a:srgbClr val="003366"/>
                </a:solidFill>
                <a:latin typeface="Arial" panose="020B0604020202020204"/>
              </a:rPr>
              <a:t>và</a:t>
            </a:r>
            <a:r>
              <a:rPr lang="en-US" sz="1867" b="1" dirty="0">
                <a:solidFill>
                  <a:srgbClr val="003366"/>
                </a:solidFill>
                <a:latin typeface="Arial" panose="020B0604020202020204"/>
              </a:rPr>
              <a:t> </a:t>
            </a:r>
            <a:r>
              <a:rPr lang="en-US" sz="1867" b="1" dirty="0" err="1">
                <a:solidFill>
                  <a:srgbClr val="003366"/>
                </a:solidFill>
                <a:latin typeface="Arial" panose="020B0604020202020204"/>
              </a:rPr>
              <a:t>không</a:t>
            </a:r>
            <a:r>
              <a:rPr lang="en-US" sz="1867" b="1" dirty="0">
                <a:solidFill>
                  <a:srgbClr val="003366"/>
                </a:solidFill>
                <a:latin typeface="Arial" panose="020B0604020202020204"/>
              </a:rPr>
              <a:t> </a:t>
            </a:r>
            <a:r>
              <a:rPr lang="en-US" sz="1867" b="1" dirty="0" err="1">
                <a:solidFill>
                  <a:srgbClr val="003366"/>
                </a:solidFill>
                <a:latin typeface="Arial" panose="020B0604020202020204"/>
              </a:rPr>
              <a:t>được</a:t>
            </a:r>
            <a:r>
              <a:rPr lang="en-US" sz="1867" b="1" dirty="0">
                <a:solidFill>
                  <a:srgbClr val="003366"/>
                </a:solidFill>
                <a:latin typeface="Arial" panose="020B0604020202020204"/>
              </a:rPr>
              <a:t> </a:t>
            </a:r>
            <a:r>
              <a:rPr lang="en-US" sz="1867" b="1" dirty="0" err="1">
                <a:solidFill>
                  <a:srgbClr val="003366"/>
                </a:solidFill>
                <a:latin typeface="Arial" panose="020B0604020202020204"/>
              </a:rPr>
              <a:t>điều</a:t>
            </a:r>
            <a:r>
              <a:rPr lang="en-US" sz="1867" b="1" dirty="0">
                <a:solidFill>
                  <a:srgbClr val="003366"/>
                </a:solidFill>
                <a:latin typeface="Arial" panose="020B0604020202020204"/>
              </a:rPr>
              <a:t> </a:t>
            </a:r>
            <a:r>
              <a:rPr lang="en-US" sz="1867" b="1" dirty="0" err="1">
                <a:solidFill>
                  <a:srgbClr val="003366"/>
                </a:solidFill>
                <a:latin typeface="Arial" panose="020B0604020202020204"/>
              </a:rPr>
              <a:t>trị</a:t>
            </a:r>
            <a:r>
              <a:rPr lang="en-US" sz="1867" b="1" dirty="0">
                <a:solidFill>
                  <a:srgbClr val="003366"/>
                </a:solidFill>
                <a:latin typeface="Arial" panose="020B0604020202020204"/>
              </a:rPr>
              <a:t> </a:t>
            </a:r>
            <a:r>
              <a:rPr lang="en-US" sz="1867" b="1" dirty="0" err="1">
                <a:solidFill>
                  <a:srgbClr val="003366"/>
                </a:solidFill>
                <a:latin typeface="Arial" panose="020B0604020202020204"/>
              </a:rPr>
              <a:t>theo</a:t>
            </a:r>
            <a:r>
              <a:rPr lang="en-US" sz="1867" b="1" dirty="0">
                <a:solidFill>
                  <a:srgbClr val="003366"/>
                </a:solidFill>
                <a:latin typeface="Arial" panose="020B0604020202020204"/>
              </a:rPr>
              <a:t> </a:t>
            </a:r>
            <a:r>
              <a:rPr lang="en-US" sz="1867" b="1" dirty="0" err="1">
                <a:solidFill>
                  <a:srgbClr val="003366"/>
                </a:solidFill>
                <a:latin typeface="Arial" panose="020B0604020202020204"/>
              </a:rPr>
              <a:t>mức</a:t>
            </a:r>
            <a:r>
              <a:rPr lang="en-US" sz="1867" b="1" dirty="0">
                <a:solidFill>
                  <a:srgbClr val="003366"/>
                </a:solidFill>
                <a:latin typeface="Arial" panose="020B0604020202020204"/>
              </a:rPr>
              <a:t> </a:t>
            </a:r>
            <a:r>
              <a:rPr lang="en-US" sz="1867" b="1" dirty="0" err="1">
                <a:solidFill>
                  <a:srgbClr val="003366"/>
                </a:solidFill>
                <a:latin typeface="Arial" panose="020B0604020202020204"/>
              </a:rPr>
              <a:t>độ</a:t>
            </a:r>
            <a:r>
              <a:rPr lang="en-US" sz="1867" b="1" dirty="0">
                <a:solidFill>
                  <a:srgbClr val="003366"/>
                </a:solidFill>
                <a:latin typeface="Arial" panose="020B0604020202020204"/>
              </a:rPr>
              <a:t> </a:t>
            </a:r>
            <a:r>
              <a:rPr lang="en-US" sz="1867" b="1" dirty="0" err="1">
                <a:solidFill>
                  <a:srgbClr val="003366"/>
                </a:solidFill>
                <a:latin typeface="Arial" panose="020B0604020202020204"/>
              </a:rPr>
              <a:t>nghiêm</a:t>
            </a:r>
            <a:r>
              <a:rPr lang="en-US" sz="1867" b="1" dirty="0">
                <a:solidFill>
                  <a:srgbClr val="003366"/>
                </a:solidFill>
                <a:latin typeface="Arial" panose="020B0604020202020204"/>
              </a:rPr>
              <a:t> </a:t>
            </a:r>
            <a:r>
              <a:rPr lang="en-US" sz="1867" b="1" dirty="0" err="1">
                <a:solidFill>
                  <a:srgbClr val="003366"/>
                </a:solidFill>
                <a:latin typeface="Arial" panose="020B0604020202020204"/>
              </a:rPr>
              <a:t>trọng</a:t>
            </a:r>
            <a:r>
              <a:rPr lang="en-US" sz="1867" b="1" dirty="0">
                <a:solidFill>
                  <a:srgbClr val="003366"/>
                </a:solidFill>
                <a:latin typeface="Arial" panose="020B0604020202020204"/>
              </a:rPr>
              <a:t> </a:t>
            </a:r>
            <a:r>
              <a:rPr lang="en-US" sz="1867" b="1" dirty="0" err="1">
                <a:solidFill>
                  <a:srgbClr val="003366"/>
                </a:solidFill>
                <a:latin typeface="Arial" panose="020B0604020202020204"/>
              </a:rPr>
              <a:t>của</a:t>
            </a:r>
            <a:r>
              <a:rPr lang="en-US" sz="1867" b="1" dirty="0">
                <a:solidFill>
                  <a:srgbClr val="003366"/>
                </a:solidFill>
                <a:latin typeface="Arial" panose="020B0604020202020204"/>
              </a:rPr>
              <a:t> </a:t>
            </a:r>
            <a:r>
              <a:rPr lang="en-US" sz="1867" b="1" dirty="0" err="1">
                <a:solidFill>
                  <a:srgbClr val="003366"/>
                </a:solidFill>
                <a:latin typeface="Arial" panose="020B0604020202020204"/>
              </a:rPr>
              <a:t>bệnh</a:t>
            </a:r>
            <a:endParaRPr lang="en-US" sz="1867" b="1" baseline="30000" dirty="0">
              <a:solidFill>
                <a:srgbClr val="003366"/>
              </a:solidFill>
              <a:latin typeface="Arial" panose="020B0604020202020204"/>
            </a:endParaRPr>
          </a:p>
        </p:txBody>
      </p:sp>
      <p:grpSp>
        <p:nvGrpSpPr>
          <p:cNvPr id="84" name="Group 83">
            <a:extLst>
              <a:ext uri="{FF2B5EF4-FFF2-40B4-BE49-F238E27FC236}">
                <a16:creationId xmlns:a16="http://schemas.microsoft.com/office/drawing/2014/main" id="{C4974723-8700-4E40-853E-F12183D80B08}"/>
              </a:ext>
            </a:extLst>
          </p:cNvPr>
          <p:cNvGrpSpPr/>
          <p:nvPr/>
        </p:nvGrpSpPr>
        <p:grpSpPr>
          <a:xfrm>
            <a:off x="4446129" y="2325176"/>
            <a:ext cx="7526951" cy="3381940"/>
            <a:chOff x="3334596" y="1840462"/>
            <a:chExt cx="5645213" cy="2536455"/>
          </a:xfrm>
        </p:grpSpPr>
        <p:grpSp>
          <p:nvGrpSpPr>
            <p:cNvPr id="57" name="Group 56">
              <a:extLst>
                <a:ext uri="{FF2B5EF4-FFF2-40B4-BE49-F238E27FC236}">
                  <a16:creationId xmlns:a16="http://schemas.microsoft.com/office/drawing/2014/main" id="{3603EE74-02D1-5741-AC12-EB1128A6ADBB}"/>
                </a:ext>
              </a:extLst>
            </p:cNvPr>
            <p:cNvGrpSpPr/>
            <p:nvPr/>
          </p:nvGrpSpPr>
          <p:grpSpPr>
            <a:xfrm>
              <a:off x="3334596" y="1902657"/>
              <a:ext cx="2048324" cy="1040869"/>
              <a:chOff x="6421071" y="1570338"/>
              <a:chExt cx="2048324" cy="1040869"/>
            </a:xfrm>
          </p:grpSpPr>
          <p:sp>
            <p:nvSpPr>
              <p:cNvPr id="58" name="Rectangle 57">
                <a:extLst>
                  <a:ext uri="{FF2B5EF4-FFF2-40B4-BE49-F238E27FC236}">
                    <a16:creationId xmlns:a16="http://schemas.microsoft.com/office/drawing/2014/main" id="{F4CE89F5-F5E5-6644-9F56-FB0FA4C049F2}"/>
                  </a:ext>
                </a:extLst>
              </p:cNvPr>
              <p:cNvSpPr/>
              <p:nvPr/>
            </p:nvSpPr>
            <p:spPr>
              <a:xfrm>
                <a:off x="8332595" y="1625178"/>
                <a:ext cx="136800" cy="136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333" dirty="0">
                  <a:solidFill>
                    <a:srgbClr val="003366"/>
                  </a:solidFill>
                  <a:latin typeface="Arial" panose="020B0604020202020204"/>
                </a:endParaRPr>
              </a:p>
            </p:txBody>
          </p:sp>
          <p:sp>
            <p:nvSpPr>
              <p:cNvPr id="59" name="Rectangle 58">
                <a:extLst>
                  <a:ext uri="{FF2B5EF4-FFF2-40B4-BE49-F238E27FC236}">
                    <a16:creationId xmlns:a16="http://schemas.microsoft.com/office/drawing/2014/main" id="{D162344C-4FAE-BD4C-9D9D-FBA884E9AD78}"/>
                  </a:ext>
                </a:extLst>
              </p:cNvPr>
              <p:cNvSpPr/>
              <p:nvPr/>
            </p:nvSpPr>
            <p:spPr>
              <a:xfrm>
                <a:off x="6421071" y="1570338"/>
                <a:ext cx="1872000" cy="223091"/>
              </a:xfrm>
              <a:prstGeom prst="rect">
                <a:avLst/>
              </a:prstGeom>
            </p:spPr>
            <p:txBody>
              <a:bodyPr wrap="square">
                <a:spAutoFit/>
              </a:bodyPr>
              <a:lstStyle/>
              <a:p>
                <a:pPr algn="r" defTabSz="609585"/>
                <a:r>
                  <a:rPr lang="en-US" sz="1333" dirty="0" err="1">
                    <a:solidFill>
                      <a:srgbClr val="003366"/>
                    </a:solidFill>
                    <a:latin typeface="Arial" panose="020B0604020202020204" pitchFamily="34" charset="0"/>
                    <a:cs typeface="Arial" panose="020B0604020202020204" pitchFamily="34" charset="0"/>
                  </a:rPr>
                  <a:t>Chỉ</a:t>
                </a:r>
                <a:r>
                  <a:rPr lang="en-US" sz="1333" dirty="0">
                    <a:solidFill>
                      <a:srgbClr val="003366"/>
                    </a:solidFill>
                    <a:latin typeface="Arial" panose="020B0604020202020204" pitchFamily="34" charset="0"/>
                    <a:cs typeface="Arial" panose="020B0604020202020204" pitchFamily="34" charset="0"/>
                  </a:rPr>
                  <a:t> </a:t>
                </a:r>
                <a:r>
                  <a:rPr lang="en-US" sz="1333" dirty="0" err="1">
                    <a:solidFill>
                      <a:srgbClr val="003366"/>
                    </a:solidFill>
                    <a:latin typeface="Arial" panose="020B0604020202020204" pitchFamily="34" charset="0"/>
                    <a:cs typeface="Arial" panose="020B0604020202020204" pitchFamily="34" charset="0"/>
                  </a:rPr>
                  <a:t>sử</a:t>
                </a:r>
                <a:r>
                  <a:rPr lang="en-US" sz="1333" dirty="0">
                    <a:solidFill>
                      <a:srgbClr val="003366"/>
                    </a:solidFill>
                    <a:latin typeface="Arial" panose="020B0604020202020204" pitchFamily="34" charset="0"/>
                    <a:cs typeface="Arial" panose="020B0604020202020204" pitchFamily="34" charset="0"/>
                  </a:rPr>
                  <a:t> </a:t>
                </a:r>
                <a:r>
                  <a:rPr lang="en-US" sz="1333" dirty="0" err="1">
                    <a:solidFill>
                      <a:srgbClr val="003366"/>
                    </a:solidFill>
                    <a:latin typeface="Arial" panose="020B0604020202020204" pitchFamily="34" charset="0"/>
                    <a:cs typeface="Arial" panose="020B0604020202020204" pitchFamily="34" charset="0"/>
                  </a:rPr>
                  <a:t>dụng</a:t>
                </a:r>
                <a:r>
                  <a:rPr lang="en-US" sz="1333" dirty="0">
                    <a:solidFill>
                      <a:srgbClr val="003366"/>
                    </a:solidFill>
                    <a:latin typeface="Arial" panose="020B0604020202020204" pitchFamily="34" charset="0"/>
                    <a:cs typeface="Arial" panose="020B0604020202020204" pitchFamily="34" charset="0"/>
                  </a:rPr>
                  <a:t> </a:t>
                </a:r>
                <a:r>
                  <a:rPr lang="en-US" sz="1333" dirty="0" err="1">
                    <a:solidFill>
                      <a:srgbClr val="003366"/>
                    </a:solidFill>
                    <a:latin typeface="Arial" panose="020B0604020202020204" pitchFamily="34" charset="0"/>
                    <a:cs typeface="Arial" panose="020B0604020202020204" pitchFamily="34" charset="0"/>
                  </a:rPr>
                  <a:t>thuốc</a:t>
                </a:r>
                <a:r>
                  <a:rPr lang="en-US" sz="1333" dirty="0">
                    <a:solidFill>
                      <a:srgbClr val="003366"/>
                    </a:solidFill>
                    <a:latin typeface="Arial" panose="020B0604020202020204" pitchFamily="34" charset="0"/>
                    <a:cs typeface="Arial" panose="020B0604020202020204" pitchFamily="34" charset="0"/>
                  </a:rPr>
                  <a:t> </a:t>
                </a:r>
                <a:r>
                  <a:rPr lang="en-US" sz="1333" dirty="0" err="1">
                    <a:solidFill>
                      <a:srgbClr val="003366"/>
                    </a:solidFill>
                    <a:latin typeface="Arial" panose="020B0604020202020204" pitchFamily="34" charset="0"/>
                    <a:cs typeface="Arial" panose="020B0604020202020204" pitchFamily="34" charset="0"/>
                  </a:rPr>
                  <a:t>kháng</a:t>
                </a:r>
                <a:endParaRPr lang="en-US" sz="1333" dirty="0">
                  <a:solidFill>
                    <a:srgbClr val="003366"/>
                  </a:solidFill>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D1882435-5F30-C842-9473-AA809911EF76}"/>
                  </a:ext>
                </a:extLst>
              </p:cNvPr>
              <p:cNvSpPr/>
              <p:nvPr/>
            </p:nvSpPr>
            <p:spPr>
              <a:xfrm>
                <a:off x="8332595" y="1829590"/>
                <a:ext cx="136800" cy="136800"/>
              </a:xfrm>
              <a:prstGeom prst="rect">
                <a:avLst/>
              </a:prstGeom>
              <a:solidFill>
                <a:srgbClr val="7A99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333" dirty="0">
                  <a:solidFill>
                    <a:srgbClr val="003366"/>
                  </a:solidFill>
                  <a:latin typeface="Arial" panose="020B0604020202020204"/>
                </a:endParaRPr>
              </a:p>
            </p:txBody>
          </p:sp>
          <p:sp>
            <p:nvSpPr>
              <p:cNvPr id="61" name="Rectangle 60">
                <a:extLst>
                  <a:ext uri="{FF2B5EF4-FFF2-40B4-BE49-F238E27FC236}">
                    <a16:creationId xmlns:a16="http://schemas.microsoft.com/office/drawing/2014/main" id="{58101C66-7082-F94F-A08D-A81263D60DFE}"/>
                  </a:ext>
                </a:extLst>
              </p:cNvPr>
              <p:cNvSpPr/>
              <p:nvPr/>
            </p:nvSpPr>
            <p:spPr>
              <a:xfrm>
                <a:off x="6421071" y="1774783"/>
                <a:ext cx="1872000" cy="223091"/>
              </a:xfrm>
              <a:prstGeom prst="rect">
                <a:avLst/>
              </a:prstGeom>
            </p:spPr>
            <p:txBody>
              <a:bodyPr wrap="square">
                <a:spAutoFit/>
              </a:bodyPr>
              <a:lstStyle/>
              <a:p>
                <a:pPr algn="r" defTabSz="609585"/>
                <a:r>
                  <a:rPr lang="en-US" sz="1333" dirty="0" err="1">
                    <a:solidFill>
                      <a:srgbClr val="003366"/>
                    </a:solidFill>
                    <a:latin typeface="Arial" panose="020B0604020202020204" pitchFamily="34" charset="0"/>
                    <a:cs typeface="Arial" panose="020B0604020202020204" pitchFamily="34" charset="0"/>
                  </a:rPr>
                  <a:t>Thuốc</a:t>
                </a:r>
                <a:r>
                  <a:rPr lang="en-US" sz="1333" dirty="0">
                    <a:solidFill>
                      <a:srgbClr val="003366"/>
                    </a:solidFill>
                    <a:latin typeface="Arial" panose="020B0604020202020204" pitchFamily="34" charset="0"/>
                    <a:cs typeface="Arial" panose="020B0604020202020204" pitchFamily="34" charset="0"/>
                  </a:rPr>
                  <a:t> </a:t>
                </a:r>
                <a:r>
                  <a:rPr lang="en-US" sz="1333" dirty="0" err="1">
                    <a:solidFill>
                      <a:srgbClr val="003366"/>
                    </a:solidFill>
                    <a:latin typeface="Arial" panose="020B0604020202020204" pitchFamily="34" charset="0"/>
                    <a:cs typeface="Arial" panose="020B0604020202020204" pitchFamily="34" charset="0"/>
                  </a:rPr>
                  <a:t>kháng</a:t>
                </a:r>
                <a:r>
                  <a:rPr lang="en-US" sz="1333" dirty="0">
                    <a:solidFill>
                      <a:srgbClr val="003366"/>
                    </a:solidFill>
                    <a:latin typeface="Arial" panose="020B0604020202020204" pitchFamily="34" charset="0"/>
                    <a:cs typeface="Arial" panose="020B0604020202020204" pitchFamily="34" charset="0"/>
                  </a:rPr>
                  <a:t> </a:t>
                </a:r>
                <a:r>
                  <a:rPr lang="en-US" sz="1333" dirty="0" err="1">
                    <a:solidFill>
                      <a:srgbClr val="003366"/>
                    </a:solidFill>
                    <a:latin typeface="Arial" panose="020B0604020202020204" pitchFamily="34" charset="0"/>
                    <a:cs typeface="Arial" panose="020B0604020202020204" pitchFamily="34" charset="0"/>
                  </a:rPr>
                  <a:t>xơ</a:t>
                </a:r>
                <a:r>
                  <a:rPr lang="en-US" sz="1333" dirty="0">
                    <a:solidFill>
                      <a:srgbClr val="003366"/>
                    </a:solidFill>
                    <a:latin typeface="Arial" panose="020B0604020202020204" pitchFamily="34" charset="0"/>
                    <a:cs typeface="Arial" panose="020B0604020202020204" pitchFamily="34" charset="0"/>
                  </a:rPr>
                  <a:t> + </a:t>
                </a:r>
                <a:r>
                  <a:rPr lang="en-US" sz="1333" dirty="0" err="1">
                    <a:solidFill>
                      <a:srgbClr val="003366"/>
                    </a:solidFill>
                    <a:latin typeface="Arial" panose="020B0604020202020204" pitchFamily="34" charset="0"/>
                    <a:cs typeface="Arial" panose="020B0604020202020204" pitchFamily="34" charset="0"/>
                  </a:rPr>
                  <a:t>khác</a:t>
                </a:r>
                <a:endParaRPr lang="en-US" sz="1333" dirty="0">
                  <a:solidFill>
                    <a:srgbClr val="003366"/>
                  </a:solidFill>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AB914580-C42E-E147-A32B-126075BF0F0E}"/>
                  </a:ext>
                </a:extLst>
              </p:cNvPr>
              <p:cNvSpPr/>
              <p:nvPr/>
            </p:nvSpPr>
            <p:spPr>
              <a:xfrm>
                <a:off x="8332595" y="2034002"/>
                <a:ext cx="136800" cy="136800"/>
              </a:xfrm>
              <a:prstGeom prst="rect">
                <a:avLst/>
              </a:prstGeom>
              <a:solidFill>
                <a:srgbClr val="CBD3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333" dirty="0">
                  <a:solidFill>
                    <a:srgbClr val="003366"/>
                  </a:solidFill>
                  <a:latin typeface="Arial" panose="020B0604020202020204"/>
                </a:endParaRPr>
              </a:p>
            </p:txBody>
          </p:sp>
          <p:sp>
            <p:nvSpPr>
              <p:cNvPr id="63" name="Rectangle 62">
                <a:extLst>
                  <a:ext uri="{FF2B5EF4-FFF2-40B4-BE49-F238E27FC236}">
                    <a16:creationId xmlns:a16="http://schemas.microsoft.com/office/drawing/2014/main" id="{98D65C8B-9E60-064E-8B9E-E2F5E79AAA99}"/>
                  </a:ext>
                </a:extLst>
              </p:cNvPr>
              <p:cNvSpPr/>
              <p:nvPr/>
            </p:nvSpPr>
            <p:spPr>
              <a:xfrm>
                <a:off x="6421071" y="1979228"/>
                <a:ext cx="1872000" cy="223091"/>
              </a:xfrm>
              <a:prstGeom prst="rect">
                <a:avLst/>
              </a:prstGeom>
            </p:spPr>
            <p:txBody>
              <a:bodyPr wrap="square">
                <a:spAutoFit/>
              </a:bodyPr>
              <a:lstStyle/>
              <a:p>
                <a:pPr algn="r" defTabSz="609585"/>
                <a:r>
                  <a:rPr lang="en-US" sz="1333" dirty="0" err="1">
                    <a:solidFill>
                      <a:srgbClr val="003366"/>
                    </a:solidFill>
                    <a:latin typeface="Arial" panose="020B0604020202020204" pitchFamily="34" charset="0"/>
                    <a:cs typeface="Arial" panose="020B0604020202020204" pitchFamily="34" charset="0"/>
                  </a:rPr>
                  <a:t>Khác</a:t>
                </a:r>
                <a:r>
                  <a:rPr lang="en-US" sz="1333" dirty="0">
                    <a:solidFill>
                      <a:srgbClr val="003366"/>
                    </a:solidFill>
                    <a:latin typeface="Arial" panose="020B0604020202020204" pitchFamily="34" charset="0"/>
                    <a:cs typeface="Arial" panose="020B0604020202020204" pitchFamily="34" charset="0"/>
                  </a:rPr>
                  <a:t> (</a:t>
                </a:r>
                <a:r>
                  <a:rPr lang="en-US" sz="1333" dirty="0">
                    <a:solidFill>
                      <a:srgbClr val="003366"/>
                    </a:solidFill>
                    <a:latin typeface="Arial" panose="020B0604020202020204" pitchFamily="34" charset="0"/>
                    <a:cs typeface="Arial" panose="020B0604020202020204" pitchFamily="34" charset="0"/>
                    <a:sym typeface="Symbol" panose="05050102010706020507" pitchFamily="18" charset="2"/>
                  </a:rPr>
                  <a:t></a:t>
                </a:r>
                <a:r>
                  <a:rPr lang="en-US" sz="1333" dirty="0">
                    <a:solidFill>
                      <a:srgbClr val="003366"/>
                    </a:solidFill>
                    <a:latin typeface="Arial" panose="020B0604020202020204" pitchFamily="34" charset="0"/>
                    <a:cs typeface="Arial" panose="020B0604020202020204" pitchFamily="34" charset="0"/>
                  </a:rPr>
                  <a:t> oxygen)</a:t>
                </a:r>
              </a:p>
            </p:txBody>
          </p:sp>
          <p:sp>
            <p:nvSpPr>
              <p:cNvPr id="64" name="Rectangle 63">
                <a:extLst>
                  <a:ext uri="{FF2B5EF4-FFF2-40B4-BE49-F238E27FC236}">
                    <a16:creationId xmlns:a16="http://schemas.microsoft.com/office/drawing/2014/main" id="{C19ACE59-A015-FA40-9156-917BAE84F3AA}"/>
                  </a:ext>
                </a:extLst>
              </p:cNvPr>
              <p:cNvSpPr/>
              <p:nvPr/>
            </p:nvSpPr>
            <p:spPr>
              <a:xfrm>
                <a:off x="8332595" y="2238414"/>
                <a:ext cx="136800" cy="136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333" dirty="0">
                  <a:solidFill>
                    <a:srgbClr val="003366"/>
                  </a:solidFill>
                  <a:latin typeface="Arial" panose="020B0604020202020204"/>
                </a:endParaRPr>
              </a:p>
            </p:txBody>
          </p:sp>
          <p:sp>
            <p:nvSpPr>
              <p:cNvPr id="65" name="Rectangle 64">
                <a:extLst>
                  <a:ext uri="{FF2B5EF4-FFF2-40B4-BE49-F238E27FC236}">
                    <a16:creationId xmlns:a16="http://schemas.microsoft.com/office/drawing/2014/main" id="{4F469FF4-1C1E-234A-9AE9-A4907B9A0B8A}"/>
                  </a:ext>
                </a:extLst>
              </p:cNvPr>
              <p:cNvSpPr/>
              <p:nvPr/>
            </p:nvSpPr>
            <p:spPr>
              <a:xfrm>
                <a:off x="6421071" y="2183673"/>
                <a:ext cx="1872000" cy="223091"/>
              </a:xfrm>
              <a:prstGeom prst="rect">
                <a:avLst/>
              </a:prstGeom>
            </p:spPr>
            <p:txBody>
              <a:bodyPr wrap="square">
                <a:spAutoFit/>
              </a:bodyPr>
              <a:lstStyle/>
              <a:p>
                <a:pPr algn="r" defTabSz="609585"/>
                <a:r>
                  <a:rPr lang="en-US" sz="1333" dirty="0" err="1">
                    <a:solidFill>
                      <a:srgbClr val="003366"/>
                    </a:solidFill>
                    <a:latin typeface="Arial" panose="020B0604020202020204" pitchFamily="34" charset="0"/>
                    <a:cs typeface="Arial" panose="020B0604020202020204" pitchFamily="34" charset="0"/>
                  </a:rPr>
                  <a:t>Không</a:t>
                </a:r>
                <a:r>
                  <a:rPr lang="en-US" sz="1333" dirty="0">
                    <a:solidFill>
                      <a:srgbClr val="003366"/>
                    </a:solidFill>
                    <a:latin typeface="Arial" panose="020B0604020202020204" pitchFamily="34" charset="0"/>
                    <a:cs typeface="Arial" panose="020B0604020202020204" pitchFamily="34" charset="0"/>
                  </a:rPr>
                  <a:t> </a:t>
                </a:r>
                <a:r>
                  <a:rPr lang="en-US" sz="1333" dirty="0" err="1">
                    <a:solidFill>
                      <a:srgbClr val="003366"/>
                    </a:solidFill>
                    <a:latin typeface="Arial" panose="020B0604020202020204" pitchFamily="34" charset="0"/>
                    <a:cs typeface="Arial" panose="020B0604020202020204" pitchFamily="34" charset="0"/>
                  </a:rPr>
                  <a:t>điều</a:t>
                </a:r>
                <a:r>
                  <a:rPr lang="en-US" sz="1333" dirty="0">
                    <a:solidFill>
                      <a:srgbClr val="003366"/>
                    </a:solidFill>
                    <a:latin typeface="Arial" panose="020B0604020202020204" pitchFamily="34" charset="0"/>
                    <a:cs typeface="Arial" panose="020B0604020202020204" pitchFamily="34" charset="0"/>
                  </a:rPr>
                  <a:t> </a:t>
                </a:r>
                <a:r>
                  <a:rPr lang="en-US" sz="1333" dirty="0" err="1">
                    <a:solidFill>
                      <a:srgbClr val="003366"/>
                    </a:solidFill>
                    <a:latin typeface="Arial" panose="020B0604020202020204" pitchFamily="34" charset="0"/>
                    <a:cs typeface="Arial" panose="020B0604020202020204" pitchFamily="34" charset="0"/>
                  </a:rPr>
                  <a:t>trị</a:t>
                </a:r>
                <a:r>
                  <a:rPr lang="en-US" sz="1333" dirty="0">
                    <a:solidFill>
                      <a:srgbClr val="003366"/>
                    </a:solidFill>
                    <a:latin typeface="Arial" panose="020B0604020202020204" pitchFamily="34" charset="0"/>
                    <a:cs typeface="Arial" panose="020B0604020202020204" pitchFamily="34" charset="0"/>
                  </a:rPr>
                  <a:t> </a:t>
                </a:r>
                <a:r>
                  <a:rPr lang="en-US" sz="1333" dirty="0" err="1">
                    <a:solidFill>
                      <a:srgbClr val="003366"/>
                    </a:solidFill>
                    <a:latin typeface="Arial" panose="020B0604020202020204" pitchFamily="34" charset="0"/>
                    <a:cs typeface="Arial" panose="020B0604020202020204" pitchFamily="34" charset="0"/>
                  </a:rPr>
                  <a:t>bằng</a:t>
                </a:r>
                <a:r>
                  <a:rPr lang="en-US" sz="1333" dirty="0">
                    <a:solidFill>
                      <a:srgbClr val="003366"/>
                    </a:solidFill>
                    <a:latin typeface="Arial" panose="020B0604020202020204" pitchFamily="34" charset="0"/>
                    <a:cs typeface="Arial" panose="020B0604020202020204" pitchFamily="34" charset="0"/>
                  </a:rPr>
                  <a:t> </a:t>
                </a:r>
                <a:r>
                  <a:rPr lang="en-US" sz="1333" dirty="0" err="1">
                    <a:solidFill>
                      <a:srgbClr val="003366"/>
                    </a:solidFill>
                    <a:latin typeface="Arial" panose="020B0604020202020204" pitchFamily="34" charset="0"/>
                    <a:cs typeface="Arial" panose="020B0604020202020204" pitchFamily="34" charset="0"/>
                  </a:rPr>
                  <a:t>thuốc</a:t>
                </a:r>
                <a:endParaRPr lang="en-US" sz="1333" dirty="0">
                  <a:solidFill>
                    <a:srgbClr val="003366"/>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3A0004F0-AA9F-6640-8142-66CAC6581782}"/>
                  </a:ext>
                </a:extLst>
              </p:cNvPr>
              <p:cNvSpPr/>
              <p:nvPr/>
            </p:nvSpPr>
            <p:spPr>
              <a:xfrm>
                <a:off x="8332595" y="2442826"/>
                <a:ext cx="136800" cy="136800"/>
              </a:xfrm>
              <a:prstGeom prst="rect">
                <a:avLst/>
              </a:prstGeom>
              <a:solidFill>
                <a:srgbClr val="DBEF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333" dirty="0">
                  <a:solidFill>
                    <a:srgbClr val="003366"/>
                  </a:solidFill>
                  <a:latin typeface="Arial" panose="020B0604020202020204"/>
                </a:endParaRPr>
              </a:p>
            </p:txBody>
          </p:sp>
          <p:sp>
            <p:nvSpPr>
              <p:cNvPr id="67" name="Rectangle 66">
                <a:extLst>
                  <a:ext uri="{FF2B5EF4-FFF2-40B4-BE49-F238E27FC236}">
                    <a16:creationId xmlns:a16="http://schemas.microsoft.com/office/drawing/2014/main" id="{29BF5E6C-B9B0-FB4F-BC8B-448D6BA1CD85}"/>
                  </a:ext>
                </a:extLst>
              </p:cNvPr>
              <p:cNvSpPr/>
              <p:nvPr/>
            </p:nvSpPr>
            <p:spPr>
              <a:xfrm>
                <a:off x="6421071" y="2388116"/>
                <a:ext cx="1872000" cy="223091"/>
              </a:xfrm>
              <a:prstGeom prst="rect">
                <a:avLst/>
              </a:prstGeom>
            </p:spPr>
            <p:txBody>
              <a:bodyPr wrap="square">
                <a:spAutoFit/>
              </a:bodyPr>
              <a:lstStyle/>
              <a:p>
                <a:pPr algn="r" defTabSz="609585"/>
                <a:r>
                  <a:rPr lang="en-US" sz="1333" dirty="0" err="1">
                    <a:solidFill>
                      <a:srgbClr val="003366"/>
                    </a:solidFill>
                    <a:latin typeface="Arial" panose="020B0604020202020204" pitchFamily="34" charset="0"/>
                    <a:cs typeface="Arial" panose="020B0604020202020204" pitchFamily="34" charset="0"/>
                  </a:rPr>
                  <a:t>Điều</a:t>
                </a:r>
                <a:r>
                  <a:rPr lang="en-US" sz="1333" dirty="0">
                    <a:solidFill>
                      <a:srgbClr val="003366"/>
                    </a:solidFill>
                    <a:latin typeface="Arial" panose="020B0604020202020204" pitchFamily="34" charset="0"/>
                    <a:cs typeface="Arial" panose="020B0604020202020204" pitchFamily="34" charset="0"/>
                  </a:rPr>
                  <a:t> </a:t>
                </a:r>
                <a:r>
                  <a:rPr lang="en-US" sz="1333" dirty="0" err="1">
                    <a:solidFill>
                      <a:srgbClr val="003366"/>
                    </a:solidFill>
                    <a:latin typeface="Arial" panose="020B0604020202020204" pitchFamily="34" charset="0"/>
                    <a:cs typeface="Arial" panose="020B0604020202020204" pitchFamily="34" charset="0"/>
                  </a:rPr>
                  <a:t>trị</a:t>
                </a:r>
                <a:r>
                  <a:rPr lang="en-US" sz="1333" dirty="0">
                    <a:solidFill>
                      <a:srgbClr val="003366"/>
                    </a:solidFill>
                    <a:latin typeface="Arial" panose="020B0604020202020204" pitchFamily="34" charset="0"/>
                    <a:cs typeface="Arial" panose="020B0604020202020204" pitchFamily="34" charset="0"/>
                  </a:rPr>
                  <a:t> </a:t>
                </a:r>
                <a:r>
                  <a:rPr lang="en-US" sz="1333" dirty="0" err="1">
                    <a:solidFill>
                      <a:srgbClr val="003366"/>
                    </a:solidFill>
                    <a:latin typeface="Arial" panose="020B0604020202020204" pitchFamily="34" charset="0"/>
                    <a:cs typeface="Arial" panose="020B0604020202020204" pitchFamily="34" charset="0"/>
                  </a:rPr>
                  <a:t>giảm</a:t>
                </a:r>
                <a:r>
                  <a:rPr lang="en-US" sz="1333" dirty="0">
                    <a:solidFill>
                      <a:srgbClr val="003366"/>
                    </a:solidFill>
                    <a:latin typeface="Arial" panose="020B0604020202020204" pitchFamily="34" charset="0"/>
                    <a:cs typeface="Arial" panose="020B0604020202020204" pitchFamily="34" charset="0"/>
                  </a:rPr>
                  <a:t> </a:t>
                </a:r>
                <a:r>
                  <a:rPr lang="en-US" sz="1333" dirty="0" err="1">
                    <a:solidFill>
                      <a:srgbClr val="003366"/>
                    </a:solidFill>
                    <a:latin typeface="Arial" panose="020B0604020202020204" pitchFamily="34" charset="0"/>
                    <a:cs typeface="Arial" panose="020B0604020202020204" pitchFamily="34" charset="0"/>
                  </a:rPr>
                  <a:t>nhẹ</a:t>
                </a:r>
                <a:r>
                  <a:rPr lang="en-US" sz="1333" dirty="0">
                    <a:solidFill>
                      <a:srgbClr val="003366"/>
                    </a:solidFill>
                    <a:latin typeface="Arial" panose="020B0604020202020204" pitchFamily="34" charset="0"/>
                    <a:cs typeface="Arial" panose="020B0604020202020204" pitchFamily="34" charset="0"/>
                  </a:rPr>
                  <a:t> (</a:t>
                </a:r>
                <a:r>
                  <a:rPr lang="en-US" sz="1333" dirty="0">
                    <a:solidFill>
                      <a:srgbClr val="003366"/>
                    </a:solidFill>
                    <a:latin typeface="Arial" panose="020B0604020202020204" pitchFamily="34" charset="0"/>
                    <a:cs typeface="Arial" panose="020B0604020202020204" pitchFamily="34" charset="0"/>
                    <a:sym typeface="Symbol" panose="05050102010706020507" pitchFamily="18" charset="2"/>
                  </a:rPr>
                  <a:t></a:t>
                </a:r>
                <a:r>
                  <a:rPr lang="en-US" sz="1333" dirty="0">
                    <a:solidFill>
                      <a:srgbClr val="003366"/>
                    </a:solidFill>
                    <a:latin typeface="Arial" panose="020B0604020202020204" pitchFamily="34" charset="0"/>
                    <a:cs typeface="Arial" panose="020B0604020202020204" pitchFamily="34" charset="0"/>
                  </a:rPr>
                  <a:t> oxygen)</a:t>
                </a:r>
              </a:p>
            </p:txBody>
          </p:sp>
        </p:grpSp>
        <p:sp>
          <p:nvSpPr>
            <p:cNvPr id="14" name="TextBox 13">
              <a:extLst>
                <a:ext uri="{FF2B5EF4-FFF2-40B4-BE49-F238E27FC236}">
                  <a16:creationId xmlns:a16="http://schemas.microsoft.com/office/drawing/2014/main" id="{8D350357-B112-CA4C-B1DC-C532E4048D0B}"/>
                </a:ext>
              </a:extLst>
            </p:cNvPr>
            <p:cNvSpPr txBox="1"/>
            <p:nvPr/>
          </p:nvSpPr>
          <p:spPr>
            <a:xfrm>
              <a:off x="5544441" y="3830551"/>
              <a:ext cx="540000" cy="238575"/>
            </a:xfrm>
            <a:prstGeom prst="rect">
              <a:avLst/>
            </a:prstGeom>
            <a:noFill/>
          </p:spPr>
          <p:txBody>
            <a:bodyPr wrap="square" rtlCol="0">
              <a:spAutoFit/>
            </a:bodyPr>
            <a:lstStyle/>
            <a:p>
              <a:pPr algn="r" defTabSz="609585"/>
              <a:r>
                <a:rPr lang="en-US" sz="1467" dirty="0">
                  <a:solidFill>
                    <a:srgbClr val="003366"/>
                  </a:solidFill>
                  <a:latin typeface="Arial" panose="020B0604020202020204" pitchFamily="34" charset="0"/>
                  <a:cs typeface="Arial" panose="020B0604020202020204" pitchFamily="34" charset="0"/>
                </a:rPr>
                <a:t>0</a:t>
              </a:r>
            </a:p>
          </p:txBody>
        </p:sp>
        <p:cxnSp>
          <p:nvCxnSpPr>
            <p:cNvPr id="15" name="Straight Connector 14">
              <a:extLst>
                <a:ext uri="{FF2B5EF4-FFF2-40B4-BE49-F238E27FC236}">
                  <a16:creationId xmlns:a16="http://schemas.microsoft.com/office/drawing/2014/main" id="{892F5BDB-CCEA-664D-BB41-B29E13BC3B56}"/>
                </a:ext>
              </a:extLst>
            </p:cNvPr>
            <p:cNvCxnSpPr>
              <a:cxnSpLocks/>
            </p:cNvCxnSpPr>
            <p:nvPr/>
          </p:nvCxnSpPr>
          <p:spPr>
            <a:xfrm>
              <a:off x="6029101" y="3960869"/>
              <a:ext cx="53249" cy="0"/>
            </a:xfrm>
            <a:prstGeom prst="lin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cxnSp>
        <p:cxnSp>
          <p:nvCxnSpPr>
            <p:cNvPr id="16" name="Straight Connector 15">
              <a:extLst>
                <a:ext uri="{FF2B5EF4-FFF2-40B4-BE49-F238E27FC236}">
                  <a16:creationId xmlns:a16="http://schemas.microsoft.com/office/drawing/2014/main" id="{3BBACBA0-2144-1F4E-B41C-F38418F3D50B}"/>
                </a:ext>
              </a:extLst>
            </p:cNvPr>
            <p:cNvCxnSpPr>
              <a:cxnSpLocks/>
            </p:cNvCxnSpPr>
            <p:nvPr/>
          </p:nvCxnSpPr>
          <p:spPr>
            <a:xfrm>
              <a:off x="6029101" y="3759819"/>
              <a:ext cx="53249" cy="0"/>
            </a:xfrm>
            <a:prstGeom prst="lin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cxnSp>
        <p:cxnSp>
          <p:nvCxnSpPr>
            <p:cNvPr id="17" name="Straight Connector 16">
              <a:extLst>
                <a:ext uri="{FF2B5EF4-FFF2-40B4-BE49-F238E27FC236}">
                  <a16:creationId xmlns:a16="http://schemas.microsoft.com/office/drawing/2014/main" id="{1B4FD19F-0090-7347-92C4-DB84CC8EDE97}"/>
                </a:ext>
              </a:extLst>
            </p:cNvPr>
            <p:cNvCxnSpPr>
              <a:cxnSpLocks/>
            </p:cNvCxnSpPr>
            <p:nvPr/>
          </p:nvCxnSpPr>
          <p:spPr>
            <a:xfrm>
              <a:off x="6029101" y="3563287"/>
              <a:ext cx="53249" cy="0"/>
            </a:xfrm>
            <a:prstGeom prst="lin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cxnSp>
        <p:cxnSp>
          <p:nvCxnSpPr>
            <p:cNvPr id="18" name="Straight Connector 17">
              <a:extLst>
                <a:ext uri="{FF2B5EF4-FFF2-40B4-BE49-F238E27FC236}">
                  <a16:creationId xmlns:a16="http://schemas.microsoft.com/office/drawing/2014/main" id="{9C0AE991-917E-8447-A1BC-881AED18496A}"/>
                </a:ext>
              </a:extLst>
            </p:cNvPr>
            <p:cNvCxnSpPr>
              <a:cxnSpLocks/>
            </p:cNvCxnSpPr>
            <p:nvPr/>
          </p:nvCxnSpPr>
          <p:spPr>
            <a:xfrm>
              <a:off x="6029101" y="3366755"/>
              <a:ext cx="53249" cy="0"/>
            </a:xfrm>
            <a:prstGeom prst="lin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cxnSp>
        <p:cxnSp>
          <p:nvCxnSpPr>
            <p:cNvPr id="19" name="Straight Connector 18">
              <a:extLst>
                <a:ext uri="{FF2B5EF4-FFF2-40B4-BE49-F238E27FC236}">
                  <a16:creationId xmlns:a16="http://schemas.microsoft.com/office/drawing/2014/main" id="{3E786E49-C6E0-A84B-BD7B-30F96C5EBFDD}"/>
                </a:ext>
              </a:extLst>
            </p:cNvPr>
            <p:cNvCxnSpPr>
              <a:cxnSpLocks/>
            </p:cNvCxnSpPr>
            <p:nvPr/>
          </p:nvCxnSpPr>
          <p:spPr>
            <a:xfrm>
              <a:off x="6029101" y="3165705"/>
              <a:ext cx="53249" cy="0"/>
            </a:xfrm>
            <a:prstGeom prst="lin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cxnSp>
        <p:cxnSp>
          <p:nvCxnSpPr>
            <p:cNvPr id="20" name="Straight Connector 19">
              <a:extLst>
                <a:ext uri="{FF2B5EF4-FFF2-40B4-BE49-F238E27FC236}">
                  <a16:creationId xmlns:a16="http://schemas.microsoft.com/office/drawing/2014/main" id="{3645CD2C-D411-3F49-B25E-A512C1A2408A}"/>
                </a:ext>
              </a:extLst>
            </p:cNvPr>
            <p:cNvCxnSpPr>
              <a:cxnSpLocks/>
            </p:cNvCxnSpPr>
            <p:nvPr/>
          </p:nvCxnSpPr>
          <p:spPr>
            <a:xfrm>
              <a:off x="6029101" y="2969174"/>
              <a:ext cx="53249" cy="0"/>
            </a:xfrm>
            <a:prstGeom prst="lin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cxnSp>
        <p:cxnSp>
          <p:nvCxnSpPr>
            <p:cNvPr id="21" name="Straight Connector 20">
              <a:extLst>
                <a:ext uri="{FF2B5EF4-FFF2-40B4-BE49-F238E27FC236}">
                  <a16:creationId xmlns:a16="http://schemas.microsoft.com/office/drawing/2014/main" id="{0CF3964A-E06D-314D-BE18-88021B3B6A7C}"/>
                </a:ext>
              </a:extLst>
            </p:cNvPr>
            <p:cNvCxnSpPr>
              <a:cxnSpLocks/>
            </p:cNvCxnSpPr>
            <p:nvPr/>
          </p:nvCxnSpPr>
          <p:spPr>
            <a:xfrm>
              <a:off x="6029101" y="2770383"/>
              <a:ext cx="53249" cy="0"/>
            </a:xfrm>
            <a:prstGeom prst="lin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cxnSp>
        <p:cxnSp>
          <p:nvCxnSpPr>
            <p:cNvPr id="22" name="Straight Connector 21">
              <a:extLst>
                <a:ext uri="{FF2B5EF4-FFF2-40B4-BE49-F238E27FC236}">
                  <a16:creationId xmlns:a16="http://schemas.microsoft.com/office/drawing/2014/main" id="{966634C6-3903-744C-8176-4E530FF88AB9}"/>
                </a:ext>
              </a:extLst>
            </p:cNvPr>
            <p:cNvCxnSpPr>
              <a:cxnSpLocks/>
            </p:cNvCxnSpPr>
            <p:nvPr/>
          </p:nvCxnSpPr>
          <p:spPr>
            <a:xfrm>
              <a:off x="6029101" y="2569333"/>
              <a:ext cx="53249" cy="0"/>
            </a:xfrm>
            <a:prstGeom prst="lin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cxnSp>
        <p:cxnSp>
          <p:nvCxnSpPr>
            <p:cNvPr id="23" name="Straight Connector 22">
              <a:extLst>
                <a:ext uri="{FF2B5EF4-FFF2-40B4-BE49-F238E27FC236}">
                  <a16:creationId xmlns:a16="http://schemas.microsoft.com/office/drawing/2014/main" id="{902118AE-93BC-144D-BE0E-14F071F9DCD5}"/>
                </a:ext>
              </a:extLst>
            </p:cNvPr>
            <p:cNvCxnSpPr>
              <a:cxnSpLocks/>
            </p:cNvCxnSpPr>
            <p:nvPr/>
          </p:nvCxnSpPr>
          <p:spPr>
            <a:xfrm>
              <a:off x="6029101" y="2372801"/>
              <a:ext cx="53249" cy="0"/>
            </a:xfrm>
            <a:prstGeom prst="lin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cxnSp>
        <p:cxnSp>
          <p:nvCxnSpPr>
            <p:cNvPr id="24" name="Straight Connector 23">
              <a:extLst>
                <a:ext uri="{FF2B5EF4-FFF2-40B4-BE49-F238E27FC236}">
                  <a16:creationId xmlns:a16="http://schemas.microsoft.com/office/drawing/2014/main" id="{09D5EB42-979B-1B42-9222-CD186102FB37}"/>
                </a:ext>
              </a:extLst>
            </p:cNvPr>
            <p:cNvCxnSpPr>
              <a:cxnSpLocks/>
            </p:cNvCxnSpPr>
            <p:nvPr/>
          </p:nvCxnSpPr>
          <p:spPr>
            <a:xfrm>
              <a:off x="6029101" y="2176269"/>
              <a:ext cx="53249" cy="0"/>
            </a:xfrm>
            <a:prstGeom prst="lin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cxnSp>
        <p:cxnSp>
          <p:nvCxnSpPr>
            <p:cNvPr id="25" name="Straight Connector 24">
              <a:extLst>
                <a:ext uri="{FF2B5EF4-FFF2-40B4-BE49-F238E27FC236}">
                  <a16:creationId xmlns:a16="http://schemas.microsoft.com/office/drawing/2014/main" id="{7D17A86D-326F-5344-9BD3-2016D005295F}"/>
                </a:ext>
              </a:extLst>
            </p:cNvPr>
            <p:cNvCxnSpPr>
              <a:cxnSpLocks/>
            </p:cNvCxnSpPr>
            <p:nvPr/>
          </p:nvCxnSpPr>
          <p:spPr>
            <a:xfrm>
              <a:off x="6029101" y="1973138"/>
              <a:ext cx="53249" cy="0"/>
            </a:xfrm>
            <a:prstGeom prst="lin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cxnSp>
        <p:sp>
          <p:nvSpPr>
            <p:cNvPr id="26" name="TextBox 25">
              <a:extLst>
                <a:ext uri="{FF2B5EF4-FFF2-40B4-BE49-F238E27FC236}">
                  <a16:creationId xmlns:a16="http://schemas.microsoft.com/office/drawing/2014/main" id="{795930E1-42E3-9147-B3B7-E369FA924E1B}"/>
                </a:ext>
              </a:extLst>
            </p:cNvPr>
            <p:cNvSpPr txBox="1"/>
            <p:nvPr/>
          </p:nvSpPr>
          <p:spPr>
            <a:xfrm>
              <a:off x="5544441" y="3631543"/>
              <a:ext cx="540000" cy="238575"/>
            </a:xfrm>
            <a:prstGeom prst="rect">
              <a:avLst/>
            </a:prstGeom>
            <a:noFill/>
          </p:spPr>
          <p:txBody>
            <a:bodyPr wrap="square" rtlCol="0">
              <a:spAutoFit/>
            </a:bodyPr>
            <a:lstStyle/>
            <a:p>
              <a:pPr algn="r" defTabSz="609585"/>
              <a:r>
                <a:rPr lang="en-US" sz="1467" dirty="0">
                  <a:solidFill>
                    <a:srgbClr val="003366"/>
                  </a:solidFill>
                  <a:latin typeface="Arial" panose="020B0604020202020204" pitchFamily="34" charset="0"/>
                  <a:cs typeface="Arial" panose="020B0604020202020204" pitchFamily="34" charset="0"/>
                </a:rPr>
                <a:t>10</a:t>
              </a:r>
            </a:p>
          </p:txBody>
        </p:sp>
        <p:sp>
          <p:nvSpPr>
            <p:cNvPr id="27" name="TextBox 26">
              <a:extLst>
                <a:ext uri="{FF2B5EF4-FFF2-40B4-BE49-F238E27FC236}">
                  <a16:creationId xmlns:a16="http://schemas.microsoft.com/office/drawing/2014/main" id="{F0D15AD4-2007-A846-93EB-F4D698143621}"/>
                </a:ext>
              </a:extLst>
            </p:cNvPr>
            <p:cNvSpPr txBox="1"/>
            <p:nvPr/>
          </p:nvSpPr>
          <p:spPr>
            <a:xfrm>
              <a:off x="5544441" y="3432534"/>
              <a:ext cx="540000" cy="238575"/>
            </a:xfrm>
            <a:prstGeom prst="rect">
              <a:avLst/>
            </a:prstGeom>
            <a:noFill/>
          </p:spPr>
          <p:txBody>
            <a:bodyPr wrap="square" rtlCol="0">
              <a:spAutoFit/>
            </a:bodyPr>
            <a:lstStyle/>
            <a:p>
              <a:pPr algn="r" defTabSz="609585"/>
              <a:r>
                <a:rPr lang="en-US" sz="1467" dirty="0">
                  <a:solidFill>
                    <a:srgbClr val="003366"/>
                  </a:solidFill>
                  <a:latin typeface="Arial" panose="020B0604020202020204" pitchFamily="34" charset="0"/>
                  <a:cs typeface="Arial" panose="020B0604020202020204" pitchFamily="34" charset="0"/>
                </a:rPr>
                <a:t>20</a:t>
              </a:r>
            </a:p>
          </p:txBody>
        </p:sp>
        <p:sp>
          <p:nvSpPr>
            <p:cNvPr id="28" name="TextBox 27">
              <a:extLst>
                <a:ext uri="{FF2B5EF4-FFF2-40B4-BE49-F238E27FC236}">
                  <a16:creationId xmlns:a16="http://schemas.microsoft.com/office/drawing/2014/main" id="{D33B2F96-BBE3-9949-9276-1BE4E34F1977}"/>
                </a:ext>
              </a:extLst>
            </p:cNvPr>
            <p:cNvSpPr txBox="1"/>
            <p:nvPr/>
          </p:nvSpPr>
          <p:spPr>
            <a:xfrm>
              <a:off x="5544441" y="3233525"/>
              <a:ext cx="540000" cy="238575"/>
            </a:xfrm>
            <a:prstGeom prst="rect">
              <a:avLst/>
            </a:prstGeom>
            <a:noFill/>
          </p:spPr>
          <p:txBody>
            <a:bodyPr wrap="square" rtlCol="0">
              <a:spAutoFit/>
            </a:bodyPr>
            <a:lstStyle/>
            <a:p>
              <a:pPr algn="r" defTabSz="609585"/>
              <a:r>
                <a:rPr lang="en-US" sz="1467" dirty="0">
                  <a:solidFill>
                    <a:srgbClr val="003366"/>
                  </a:solidFill>
                  <a:latin typeface="Arial" panose="020B0604020202020204" pitchFamily="34" charset="0"/>
                  <a:cs typeface="Arial" panose="020B0604020202020204" pitchFamily="34" charset="0"/>
                </a:rPr>
                <a:t>30</a:t>
              </a:r>
            </a:p>
          </p:txBody>
        </p:sp>
        <p:sp>
          <p:nvSpPr>
            <p:cNvPr id="29" name="TextBox 28">
              <a:extLst>
                <a:ext uri="{FF2B5EF4-FFF2-40B4-BE49-F238E27FC236}">
                  <a16:creationId xmlns:a16="http://schemas.microsoft.com/office/drawing/2014/main" id="{3F7EED23-B0D2-B346-ACFE-355B4B3A2177}"/>
                </a:ext>
              </a:extLst>
            </p:cNvPr>
            <p:cNvSpPr txBox="1"/>
            <p:nvPr/>
          </p:nvSpPr>
          <p:spPr>
            <a:xfrm>
              <a:off x="5544441" y="3034516"/>
              <a:ext cx="540000" cy="238575"/>
            </a:xfrm>
            <a:prstGeom prst="rect">
              <a:avLst/>
            </a:prstGeom>
            <a:noFill/>
          </p:spPr>
          <p:txBody>
            <a:bodyPr wrap="square" rtlCol="0">
              <a:spAutoFit/>
            </a:bodyPr>
            <a:lstStyle/>
            <a:p>
              <a:pPr algn="r" defTabSz="609585"/>
              <a:r>
                <a:rPr lang="en-US" sz="1467" dirty="0">
                  <a:solidFill>
                    <a:srgbClr val="003366"/>
                  </a:solidFill>
                  <a:latin typeface="Arial" panose="020B0604020202020204" pitchFamily="34" charset="0"/>
                  <a:cs typeface="Arial" panose="020B0604020202020204" pitchFamily="34" charset="0"/>
                </a:rPr>
                <a:t>40</a:t>
              </a:r>
            </a:p>
          </p:txBody>
        </p:sp>
        <p:sp>
          <p:nvSpPr>
            <p:cNvPr id="30" name="TextBox 29">
              <a:extLst>
                <a:ext uri="{FF2B5EF4-FFF2-40B4-BE49-F238E27FC236}">
                  <a16:creationId xmlns:a16="http://schemas.microsoft.com/office/drawing/2014/main" id="{57D4511D-7115-0346-B230-48C40F0AC16E}"/>
                </a:ext>
              </a:extLst>
            </p:cNvPr>
            <p:cNvSpPr txBox="1"/>
            <p:nvPr/>
          </p:nvSpPr>
          <p:spPr>
            <a:xfrm>
              <a:off x="5544441" y="2835507"/>
              <a:ext cx="540000" cy="238575"/>
            </a:xfrm>
            <a:prstGeom prst="rect">
              <a:avLst/>
            </a:prstGeom>
            <a:noFill/>
          </p:spPr>
          <p:txBody>
            <a:bodyPr wrap="square" rtlCol="0">
              <a:spAutoFit/>
            </a:bodyPr>
            <a:lstStyle/>
            <a:p>
              <a:pPr algn="r" defTabSz="609585"/>
              <a:r>
                <a:rPr lang="en-US" sz="1467" dirty="0">
                  <a:solidFill>
                    <a:srgbClr val="003366"/>
                  </a:solidFill>
                  <a:latin typeface="Arial" panose="020B0604020202020204" pitchFamily="34" charset="0"/>
                  <a:cs typeface="Arial" panose="020B0604020202020204" pitchFamily="34" charset="0"/>
                </a:rPr>
                <a:t>50</a:t>
              </a:r>
            </a:p>
          </p:txBody>
        </p:sp>
        <p:sp>
          <p:nvSpPr>
            <p:cNvPr id="31" name="TextBox 30">
              <a:extLst>
                <a:ext uri="{FF2B5EF4-FFF2-40B4-BE49-F238E27FC236}">
                  <a16:creationId xmlns:a16="http://schemas.microsoft.com/office/drawing/2014/main" id="{A58350BD-E719-E94F-9A75-D635559A56B2}"/>
                </a:ext>
              </a:extLst>
            </p:cNvPr>
            <p:cNvSpPr txBox="1"/>
            <p:nvPr/>
          </p:nvSpPr>
          <p:spPr>
            <a:xfrm>
              <a:off x="5544441" y="2636498"/>
              <a:ext cx="540000" cy="238575"/>
            </a:xfrm>
            <a:prstGeom prst="rect">
              <a:avLst/>
            </a:prstGeom>
            <a:noFill/>
          </p:spPr>
          <p:txBody>
            <a:bodyPr wrap="square" rtlCol="0">
              <a:spAutoFit/>
            </a:bodyPr>
            <a:lstStyle/>
            <a:p>
              <a:pPr algn="r" defTabSz="609585"/>
              <a:r>
                <a:rPr lang="en-US" sz="1467" dirty="0">
                  <a:solidFill>
                    <a:srgbClr val="003366"/>
                  </a:solidFill>
                  <a:latin typeface="Arial" panose="020B0604020202020204" pitchFamily="34" charset="0"/>
                  <a:cs typeface="Arial" panose="020B0604020202020204" pitchFamily="34" charset="0"/>
                </a:rPr>
                <a:t>60</a:t>
              </a:r>
            </a:p>
          </p:txBody>
        </p:sp>
        <p:sp>
          <p:nvSpPr>
            <p:cNvPr id="32" name="TextBox 31">
              <a:extLst>
                <a:ext uri="{FF2B5EF4-FFF2-40B4-BE49-F238E27FC236}">
                  <a16:creationId xmlns:a16="http://schemas.microsoft.com/office/drawing/2014/main" id="{88C0580B-C984-2143-97FE-DAA319B165D8}"/>
                </a:ext>
              </a:extLst>
            </p:cNvPr>
            <p:cNvSpPr txBox="1"/>
            <p:nvPr/>
          </p:nvSpPr>
          <p:spPr>
            <a:xfrm>
              <a:off x="5544441" y="2437489"/>
              <a:ext cx="540000" cy="253916"/>
            </a:xfrm>
            <a:prstGeom prst="rect">
              <a:avLst/>
            </a:prstGeom>
            <a:noFill/>
          </p:spPr>
          <p:txBody>
            <a:bodyPr wrap="square" rtlCol="0">
              <a:spAutoFit/>
            </a:bodyPr>
            <a:lstStyle/>
            <a:p>
              <a:pPr algn="r" defTabSz="609585"/>
              <a:r>
                <a:rPr lang="en-US" sz="1600" dirty="0">
                  <a:solidFill>
                    <a:srgbClr val="003366"/>
                  </a:solidFill>
                  <a:latin typeface="Arial" panose="020B0604020202020204" pitchFamily="34" charset="0"/>
                  <a:cs typeface="Arial" panose="020B0604020202020204" pitchFamily="34" charset="0"/>
                </a:rPr>
                <a:t>70</a:t>
              </a:r>
            </a:p>
          </p:txBody>
        </p:sp>
        <p:sp>
          <p:nvSpPr>
            <p:cNvPr id="33" name="TextBox 32">
              <a:extLst>
                <a:ext uri="{FF2B5EF4-FFF2-40B4-BE49-F238E27FC236}">
                  <a16:creationId xmlns:a16="http://schemas.microsoft.com/office/drawing/2014/main" id="{FCBB3CEE-BEE4-DC4A-979A-4D0F3BAC36D2}"/>
                </a:ext>
              </a:extLst>
            </p:cNvPr>
            <p:cNvSpPr txBox="1"/>
            <p:nvPr/>
          </p:nvSpPr>
          <p:spPr>
            <a:xfrm>
              <a:off x="5544441" y="2238480"/>
              <a:ext cx="540000" cy="238575"/>
            </a:xfrm>
            <a:prstGeom prst="rect">
              <a:avLst/>
            </a:prstGeom>
            <a:noFill/>
          </p:spPr>
          <p:txBody>
            <a:bodyPr wrap="square" rtlCol="0">
              <a:spAutoFit/>
            </a:bodyPr>
            <a:lstStyle/>
            <a:p>
              <a:pPr algn="r" defTabSz="609585"/>
              <a:r>
                <a:rPr lang="en-US" sz="1467" dirty="0">
                  <a:solidFill>
                    <a:srgbClr val="003366"/>
                  </a:solidFill>
                  <a:latin typeface="Arial" panose="020B0604020202020204" pitchFamily="34" charset="0"/>
                  <a:cs typeface="Arial" panose="020B0604020202020204" pitchFamily="34" charset="0"/>
                </a:rPr>
                <a:t>80</a:t>
              </a:r>
            </a:p>
          </p:txBody>
        </p:sp>
        <p:sp>
          <p:nvSpPr>
            <p:cNvPr id="34" name="TextBox 33">
              <a:extLst>
                <a:ext uri="{FF2B5EF4-FFF2-40B4-BE49-F238E27FC236}">
                  <a16:creationId xmlns:a16="http://schemas.microsoft.com/office/drawing/2014/main" id="{3C416448-E616-0C4E-9760-827C7126BD74}"/>
                </a:ext>
              </a:extLst>
            </p:cNvPr>
            <p:cNvSpPr txBox="1"/>
            <p:nvPr/>
          </p:nvSpPr>
          <p:spPr>
            <a:xfrm>
              <a:off x="5544441" y="2039471"/>
              <a:ext cx="540000" cy="238575"/>
            </a:xfrm>
            <a:prstGeom prst="rect">
              <a:avLst/>
            </a:prstGeom>
            <a:noFill/>
          </p:spPr>
          <p:txBody>
            <a:bodyPr wrap="square" rtlCol="0">
              <a:spAutoFit/>
            </a:bodyPr>
            <a:lstStyle/>
            <a:p>
              <a:pPr algn="r" defTabSz="609585"/>
              <a:r>
                <a:rPr lang="en-US" sz="1467" dirty="0">
                  <a:solidFill>
                    <a:srgbClr val="003366"/>
                  </a:solidFill>
                  <a:latin typeface="Arial" panose="020B0604020202020204" pitchFamily="34" charset="0"/>
                  <a:cs typeface="Arial" panose="020B0604020202020204" pitchFamily="34" charset="0"/>
                </a:rPr>
                <a:t>90</a:t>
              </a:r>
            </a:p>
          </p:txBody>
        </p:sp>
        <p:sp>
          <p:nvSpPr>
            <p:cNvPr id="35" name="TextBox 34">
              <a:extLst>
                <a:ext uri="{FF2B5EF4-FFF2-40B4-BE49-F238E27FC236}">
                  <a16:creationId xmlns:a16="http://schemas.microsoft.com/office/drawing/2014/main" id="{786AE852-1E08-C947-92D6-C2DEE120BF95}"/>
                </a:ext>
              </a:extLst>
            </p:cNvPr>
            <p:cNvSpPr txBox="1"/>
            <p:nvPr/>
          </p:nvSpPr>
          <p:spPr>
            <a:xfrm>
              <a:off x="5544441" y="1840462"/>
              <a:ext cx="540000" cy="238575"/>
            </a:xfrm>
            <a:prstGeom prst="rect">
              <a:avLst/>
            </a:prstGeom>
            <a:noFill/>
          </p:spPr>
          <p:txBody>
            <a:bodyPr wrap="square" rtlCol="0">
              <a:spAutoFit/>
            </a:bodyPr>
            <a:lstStyle/>
            <a:p>
              <a:pPr algn="r" defTabSz="609585"/>
              <a:r>
                <a:rPr lang="en-US" sz="1467" dirty="0">
                  <a:solidFill>
                    <a:srgbClr val="003366"/>
                  </a:solidFill>
                  <a:latin typeface="Arial" panose="020B0604020202020204" pitchFamily="34" charset="0"/>
                  <a:cs typeface="Arial" panose="020B0604020202020204" pitchFamily="34" charset="0"/>
                </a:rPr>
                <a:t>100</a:t>
              </a:r>
            </a:p>
          </p:txBody>
        </p:sp>
        <p:sp>
          <p:nvSpPr>
            <p:cNvPr id="37" name="TextBox 36">
              <a:extLst>
                <a:ext uri="{FF2B5EF4-FFF2-40B4-BE49-F238E27FC236}">
                  <a16:creationId xmlns:a16="http://schemas.microsoft.com/office/drawing/2014/main" id="{BCCF02A8-E03C-754E-9808-7F9586FB23E4}"/>
                </a:ext>
              </a:extLst>
            </p:cNvPr>
            <p:cNvSpPr txBox="1"/>
            <p:nvPr/>
          </p:nvSpPr>
          <p:spPr>
            <a:xfrm>
              <a:off x="6810903" y="3962243"/>
              <a:ext cx="1292646" cy="407900"/>
            </a:xfrm>
            <a:prstGeom prst="rect">
              <a:avLst/>
            </a:prstGeom>
            <a:noFill/>
          </p:spPr>
          <p:txBody>
            <a:bodyPr wrap="square" rtlCol="0">
              <a:spAutoFit/>
            </a:bodyPr>
            <a:lstStyle/>
            <a:p>
              <a:pPr algn="ctr" defTabSz="609585"/>
              <a:r>
                <a:rPr lang="en-US" sz="1467" dirty="0" err="1">
                  <a:solidFill>
                    <a:srgbClr val="003366"/>
                  </a:solidFill>
                  <a:latin typeface="Arial" panose="020B0604020202020204" pitchFamily="34" charset="0"/>
                  <a:cs typeface="Arial" panose="020B0604020202020204" pitchFamily="34" charset="0"/>
                </a:rPr>
                <a:t>Trung</a:t>
              </a:r>
              <a:r>
                <a:rPr lang="en-US" sz="1467" dirty="0">
                  <a:solidFill>
                    <a:srgbClr val="003366"/>
                  </a:solidFill>
                  <a:latin typeface="Arial" panose="020B0604020202020204" pitchFamily="34" charset="0"/>
                  <a:cs typeface="Arial" panose="020B0604020202020204" pitchFamily="34" charset="0"/>
                </a:rPr>
                <a:t> </a:t>
              </a:r>
              <a:r>
                <a:rPr lang="en-US" sz="1467" dirty="0" err="1">
                  <a:solidFill>
                    <a:srgbClr val="003366"/>
                  </a:solidFill>
                  <a:latin typeface="Arial" panose="020B0604020202020204" pitchFamily="34" charset="0"/>
                  <a:cs typeface="Arial" panose="020B0604020202020204" pitchFamily="34" charset="0"/>
                </a:rPr>
                <a:t>bình</a:t>
              </a:r>
              <a:endParaRPr lang="en-US" sz="1467" dirty="0">
                <a:solidFill>
                  <a:srgbClr val="003366"/>
                </a:solidFill>
                <a:latin typeface="Arial" panose="020B0604020202020204" pitchFamily="34" charset="0"/>
                <a:cs typeface="Arial" panose="020B0604020202020204" pitchFamily="34" charset="0"/>
              </a:endParaRPr>
            </a:p>
            <a:p>
              <a:pPr algn="ctr" defTabSz="609585"/>
              <a:r>
                <a:rPr lang="en-US" sz="1467" dirty="0">
                  <a:solidFill>
                    <a:srgbClr val="003366"/>
                  </a:solidFill>
                  <a:latin typeface="Arial" panose="020B0604020202020204" pitchFamily="34" charset="0"/>
                  <a:cs typeface="Arial" panose="020B0604020202020204" pitchFamily="34" charset="0"/>
                </a:rPr>
                <a:t>(N=889)</a:t>
              </a:r>
            </a:p>
          </p:txBody>
        </p:sp>
        <p:sp>
          <p:nvSpPr>
            <p:cNvPr id="38" name="TextBox 37">
              <a:extLst>
                <a:ext uri="{FF2B5EF4-FFF2-40B4-BE49-F238E27FC236}">
                  <a16:creationId xmlns:a16="http://schemas.microsoft.com/office/drawing/2014/main" id="{DE99F091-785E-3741-91AB-9872C5D1A6BF}"/>
                </a:ext>
              </a:extLst>
            </p:cNvPr>
            <p:cNvSpPr txBox="1"/>
            <p:nvPr/>
          </p:nvSpPr>
          <p:spPr>
            <a:xfrm>
              <a:off x="5934643" y="3969017"/>
              <a:ext cx="1292646" cy="407900"/>
            </a:xfrm>
            <a:prstGeom prst="rect">
              <a:avLst/>
            </a:prstGeom>
            <a:noFill/>
          </p:spPr>
          <p:txBody>
            <a:bodyPr wrap="square" rtlCol="0">
              <a:spAutoFit/>
            </a:bodyPr>
            <a:lstStyle/>
            <a:p>
              <a:pPr algn="ctr" defTabSz="609585"/>
              <a:r>
                <a:rPr lang="en-US" sz="1467" dirty="0" err="1">
                  <a:solidFill>
                    <a:srgbClr val="003366"/>
                  </a:solidFill>
                  <a:latin typeface="Arial" panose="020B0604020202020204" pitchFamily="34" charset="0"/>
                  <a:cs typeface="Arial" panose="020B0604020202020204" pitchFamily="34" charset="0"/>
                </a:rPr>
                <a:t>Nhẹ</a:t>
              </a:r>
              <a:br>
                <a:rPr lang="en-US" sz="1467" dirty="0">
                  <a:solidFill>
                    <a:srgbClr val="003366"/>
                  </a:solidFill>
                  <a:latin typeface="Arial" panose="020B0604020202020204" pitchFamily="34" charset="0"/>
                  <a:cs typeface="Arial" panose="020B0604020202020204" pitchFamily="34" charset="0"/>
                </a:rPr>
              </a:br>
              <a:r>
                <a:rPr lang="en-US" sz="1467" dirty="0">
                  <a:solidFill>
                    <a:srgbClr val="003366"/>
                  </a:solidFill>
                  <a:latin typeface="Arial" panose="020B0604020202020204" pitchFamily="34" charset="0"/>
                  <a:cs typeface="Arial" panose="020B0604020202020204" pitchFamily="34" charset="0"/>
                </a:rPr>
                <a:t>(n=519)</a:t>
              </a:r>
            </a:p>
          </p:txBody>
        </p:sp>
        <p:sp>
          <p:nvSpPr>
            <p:cNvPr id="39" name="TextBox 38">
              <a:extLst>
                <a:ext uri="{FF2B5EF4-FFF2-40B4-BE49-F238E27FC236}">
                  <a16:creationId xmlns:a16="http://schemas.microsoft.com/office/drawing/2014/main" id="{324790CA-758E-F240-A303-0F3DB3591C7A}"/>
                </a:ext>
              </a:extLst>
            </p:cNvPr>
            <p:cNvSpPr txBox="1"/>
            <p:nvPr/>
          </p:nvSpPr>
          <p:spPr>
            <a:xfrm>
              <a:off x="7687163" y="3962244"/>
              <a:ext cx="1292646" cy="407900"/>
            </a:xfrm>
            <a:prstGeom prst="rect">
              <a:avLst/>
            </a:prstGeom>
            <a:noFill/>
          </p:spPr>
          <p:txBody>
            <a:bodyPr wrap="square" rtlCol="0">
              <a:spAutoFit/>
            </a:bodyPr>
            <a:lstStyle/>
            <a:p>
              <a:pPr algn="ctr" defTabSz="609585"/>
              <a:r>
                <a:rPr lang="en-US" sz="1467" dirty="0" err="1">
                  <a:solidFill>
                    <a:srgbClr val="003366"/>
                  </a:solidFill>
                  <a:latin typeface="Arial" panose="020B0604020202020204" pitchFamily="34" charset="0"/>
                  <a:cs typeface="Arial" panose="020B0604020202020204" pitchFamily="34" charset="0"/>
                </a:rPr>
                <a:t>Nặng</a:t>
              </a:r>
              <a:endParaRPr lang="en-US" sz="1467" dirty="0">
                <a:solidFill>
                  <a:srgbClr val="003366"/>
                </a:solidFill>
                <a:latin typeface="Arial" panose="020B0604020202020204" pitchFamily="34" charset="0"/>
                <a:cs typeface="Arial" panose="020B0604020202020204" pitchFamily="34" charset="0"/>
              </a:endParaRPr>
            </a:p>
            <a:p>
              <a:pPr algn="ctr" defTabSz="609585"/>
              <a:r>
                <a:rPr lang="en-US" sz="1467" dirty="0">
                  <a:solidFill>
                    <a:srgbClr val="003366"/>
                  </a:solidFill>
                  <a:latin typeface="Arial" panose="020B0604020202020204" pitchFamily="34" charset="0"/>
                  <a:cs typeface="Arial" panose="020B0604020202020204" pitchFamily="34" charset="0"/>
                </a:rPr>
                <a:t>(N=375)</a:t>
              </a:r>
            </a:p>
          </p:txBody>
        </p:sp>
        <p:sp>
          <p:nvSpPr>
            <p:cNvPr id="40" name="Rectangle 39">
              <a:extLst>
                <a:ext uri="{FF2B5EF4-FFF2-40B4-BE49-F238E27FC236}">
                  <a16:creationId xmlns:a16="http://schemas.microsoft.com/office/drawing/2014/main" id="{05D35A41-F911-A54F-A9D9-8CC28025E500}"/>
                </a:ext>
              </a:extLst>
            </p:cNvPr>
            <p:cNvSpPr/>
            <p:nvPr/>
          </p:nvSpPr>
          <p:spPr>
            <a:xfrm>
              <a:off x="6238966" y="2972288"/>
              <a:ext cx="684000" cy="997546"/>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333" dirty="0">
                  <a:solidFill>
                    <a:srgbClr val="003366"/>
                  </a:solidFill>
                  <a:latin typeface="Arial" panose="020B0604020202020204" pitchFamily="34" charset="0"/>
                  <a:cs typeface="Arial" panose="020B0604020202020204" pitchFamily="34" charset="0"/>
                </a:rPr>
                <a:t>47</a:t>
              </a:r>
            </a:p>
          </p:txBody>
        </p:sp>
        <p:sp>
          <p:nvSpPr>
            <p:cNvPr id="41" name="Rectangle 40">
              <a:extLst>
                <a:ext uri="{FF2B5EF4-FFF2-40B4-BE49-F238E27FC236}">
                  <a16:creationId xmlns:a16="http://schemas.microsoft.com/office/drawing/2014/main" id="{986E5FD1-7423-D24A-BB77-D4B4B2A41B2F}"/>
                </a:ext>
              </a:extLst>
            </p:cNvPr>
            <p:cNvSpPr/>
            <p:nvPr/>
          </p:nvSpPr>
          <p:spPr>
            <a:xfrm>
              <a:off x="6238966" y="2553626"/>
              <a:ext cx="684000" cy="412443"/>
            </a:xfrm>
            <a:prstGeom prst="rect">
              <a:avLst/>
            </a:prstGeom>
            <a:solidFill>
              <a:srgbClr val="CBD3DE"/>
            </a:solidFill>
            <a:ln>
              <a:solidFill>
                <a:srgbClr val="CBD3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333" dirty="0">
                  <a:solidFill>
                    <a:srgbClr val="003366"/>
                  </a:solidFill>
                  <a:latin typeface="Arial" panose="020B0604020202020204" pitchFamily="34" charset="0"/>
                  <a:cs typeface="Arial" panose="020B0604020202020204" pitchFamily="34" charset="0"/>
                </a:rPr>
                <a:t>24</a:t>
              </a:r>
            </a:p>
          </p:txBody>
        </p:sp>
        <p:sp>
          <p:nvSpPr>
            <p:cNvPr id="42" name="Rectangle 41">
              <a:extLst>
                <a:ext uri="{FF2B5EF4-FFF2-40B4-BE49-F238E27FC236}">
                  <a16:creationId xmlns:a16="http://schemas.microsoft.com/office/drawing/2014/main" id="{BE580A62-913D-A646-BFB1-5EC1CCAF6122}"/>
                </a:ext>
              </a:extLst>
            </p:cNvPr>
            <p:cNvSpPr/>
            <p:nvPr/>
          </p:nvSpPr>
          <p:spPr>
            <a:xfrm>
              <a:off x="6238966" y="2435028"/>
              <a:ext cx="684000" cy="118598"/>
            </a:xfrm>
            <a:prstGeom prst="rect">
              <a:avLst/>
            </a:prstGeom>
            <a:solidFill>
              <a:srgbClr val="7A99AC"/>
            </a:solidFill>
            <a:ln>
              <a:solidFill>
                <a:srgbClr val="7A99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333" dirty="0">
                  <a:solidFill>
                    <a:srgbClr val="003366"/>
                  </a:solidFill>
                  <a:latin typeface="Arial" panose="020B0604020202020204" pitchFamily="34" charset="0"/>
                  <a:cs typeface="Arial" panose="020B0604020202020204" pitchFamily="34" charset="0"/>
                </a:rPr>
                <a:t>6</a:t>
              </a:r>
            </a:p>
          </p:txBody>
        </p:sp>
        <p:sp>
          <p:nvSpPr>
            <p:cNvPr id="43" name="Rectangle 42">
              <a:extLst>
                <a:ext uri="{FF2B5EF4-FFF2-40B4-BE49-F238E27FC236}">
                  <a16:creationId xmlns:a16="http://schemas.microsoft.com/office/drawing/2014/main" id="{78B61D5B-EE77-D14D-802D-731F524A9A63}"/>
                </a:ext>
              </a:extLst>
            </p:cNvPr>
            <p:cNvSpPr/>
            <p:nvPr/>
          </p:nvSpPr>
          <p:spPr>
            <a:xfrm>
              <a:off x="6238966" y="1979279"/>
              <a:ext cx="684000" cy="455750"/>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333" dirty="0">
                  <a:solidFill>
                    <a:prstClr val="white"/>
                  </a:solidFill>
                  <a:latin typeface="Arial" panose="020B0604020202020204" pitchFamily="34" charset="0"/>
                  <a:cs typeface="Arial" panose="020B0604020202020204" pitchFamily="34" charset="0"/>
                </a:rPr>
                <a:t>23</a:t>
              </a:r>
            </a:p>
          </p:txBody>
        </p:sp>
        <p:sp>
          <p:nvSpPr>
            <p:cNvPr id="44" name="Rectangle 43">
              <a:extLst>
                <a:ext uri="{FF2B5EF4-FFF2-40B4-BE49-F238E27FC236}">
                  <a16:creationId xmlns:a16="http://schemas.microsoft.com/office/drawing/2014/main" id="{40AFA714-E3B7-6149-995F-A8B8311403E1}"/>
                </a:ext>
              </a:extLst>
            </p:cNvPr>
            <p:cNvSpPr/>
            <p:nvPr/>
          </p:nvSpPr>
          <p:spPr>
            <a:xfrm>
              <a:off x="7115226" y="3936530"/>
              <a:ext cx="684000" cy="33304"/>
            </a:xfrm>
            <a:prstGeom prst="rect">
              <a:avLst/>
            </a:prstGeom>
            <a:solidFill>
              <a:srgbClr val="DBEFF6"/>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333" dirty="0">
                <a:solidFill>
                  <a:srgbClr val="003366"/>
                </a:solidFill>
                <a:latin typeface="Arial" panose="020B0604020202020204"/>
              </a:endParaRPr>
            </a:p>
          </p:txBody>
        </p:sp>
        <p:sp>
          <p:nvSpPr>
            <p:cNvPr id="45" name="Rectangle 44">
              <a:extLst>
                <a:ext uri="{FF2B5EF4-FFF2-40B4-BE49-F238E27FC236}">
                  <a16:creationId xmlns:a16="http://schemas.microsoft.com/office/drawing/2014/main" id="{62FE4C49-72EC-1B41-B7EA-4790F2C21294}"/>
                </a:ext>
              </a:extLst>
            </p:cNvPr>
            <p:cNvSpPr/>
            <p:nvPr/>
          </p:nvSpPr>
          <p:spPr>
            <a:xfrm>
              <a:off x="7115226" y="3685378"/>
              <a:ext cx="684000" cy="257853"/>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333" dirty="0">
                  <a:solidFill>
                    <a:srgbClr val="003366"/>
                  </a:solidFill>
                  <a:latin typeface="Arial" panose="020B0604020202020204" pitchFamily="34" charset="0"/>
                  <a:cs typeface="Arial" panose="020B0604020202020204" pitchFamily="34" charset="0"/>
                </a:rPr>
                <a:t>13</a:t>
              </a:r>
            </a:p>
          </p:txBody>
        </p:sp>
        <p:sp>
          <p:nvSpPr>
            <p:cNvPr id="46" name="Rectangle 45">
              <a:extLst>
                <a:ext uri="{FF2B5EF4-FFF2-40B4-BE49-F238E27FC236}">
                  <a16:creationId xmlns:a16="http://schemas.microsoft.com/office/drawing/2014/main" id="{1D1788C5-8229-6A4B-A69C-3D46F10D6316}"/>
                </a:ext>
              </a:extLst>
            </p:cNvPr>
            <p:cNvSpPr/>
            <p:nvPr/>
          </p:nvSpPr>
          <p:spPr>
            <a:xfrm>
              <a:off x="7115226" y="1983797"/>
              <a:ext cx="684000" cy="815203"/>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333" dirty="0">
                  <a:solidFill>
                    <a:prstClr val="white"/>
                  </a:solidFill>
                  <a:latin typeface="Arial" panose="020B0604020202020204" pitchFamily="34" charset="0"/>
                  <a:cs typeface="Arial" panose="020B0604020202020204" pitchFamily="34" charset="0"/>
                </a:rPr>
                <a:t>41</a:t>
              </a:r>
            </a:p>
          </p:txBody>
        </p:sp>
        <p:sp>
          <p:nvSpPr>
            <p:cNvPr id="47" name="Rectangle 46">
              <a:extLst>
                <a:ext uri="{FF2B5EF4-FFF2-40B4-BE49-F238E27FC236}">
                  <a16:creationId xmlns:a16="http://schemas.microsoft.com/office/drawing/2014/main" id="{F09892B0-2E46-0C44-B1B8-3DD5A40054D7}"/>
                </a:ext>
              </a:extLst>
            </p:cNvPr>
            <p:cNvSpPr/>
            <p:nvPr/>
          </p:nvSpPr>
          <p:spPr>
            <a:xfrm>
              <a:off x="7115226" y="2799001"/>
              <a:ext cx="684000" cy="347609"/>
            </a:xfrm>
            <a:prstGeom prst="rect">
              <a:avLst/>
            </a:prstGeom>
            <a:solidFill>
              <a:srgbClr val="7A99AC"/>
            </a:solidFill>
            <a:ln>
              <a:solidFill>
                <a:srgbClr val="7A99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333" dirty="0">
                  <a:solidFill>
                    <a:srgbClr val="003366"/>
                  </a:solidFill>
                  <a:latin typeface="Arial" panose="020B0604020202020204" pitchFamily="34" charset="0"/>
                  <a:cs typeface="Arial" panose="020B0604020202020204" pitchFamily="34" charset="0"/>
                </a:rPr>
                <a:t>18</a:t>
              </a:r>
            </a:p>
          </p:txBody>
        </p:sp>
        <p:sp>
          <p:nvSpPr>
            <p:cNvPr id="48" name="Rectangle 47">
              <a:extLst>
                <a:ext uri="{FF2B5EF4-FFF2-40B4-BE49-F238E27FC236}">
                  <a16:creationId xmlns:a16="http://schemas.microsoft.com/office/drawing/2014/main" id="{5CCF4AF2-C6A7-FA46-8B07-47B7AC583AC0}"/>
                </a:ext>
              </a:extLst>
            </p:cNvPr>
            <p:cNvSpPr/>
            <p:nvPr/>
          </p:nvSpPr>
          <p:spPr>
            <a:xfrm>
              <a:off x="7115226" y="3146610"/>
              <a:ext cx="684000" cy="535418"/>
            </a:xfrm>
            <a:prstGeom prst="rect">
              <a:avLst/>
            </a:prstGeom>
            <a:solidFill>
              <a:srgbClr val="CBD3DE"/>
            </a:solidFill>
            <a:ln>
              <a:solidFill>
                <a:srgbClr val="CBD3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333" dirty="0">
                  <a:solidFill>
                    <a:srgbClr val="003366"/>
                  </a:solidFill>
                  <a:latin typeface="Arial" panose="020B0604020202020204" pitchFamily="34" charset="0"/>
                  <a:cs typeface="Arial" panose="020B0604020202020204" pitchFamily="34" charset="0"/>
                </a:rPr>
                <a:t>27</a:t>
              </a:r>
            </a:p>
          </p:txBody>
        </p:sp>
        <p:sp>
          <p:nvSpPr>
            <p:cNvPr id="49" name="Rectangle 48">
              <a:extLst>
                <a:ext uri="{FF2B5EF4-FFF2-40B4-BE49-F238E27FC236}">
                  <a16:creationId xmlns:a16="http://schemas.microsoft.com/office/drawing/2014/main" id="{C5F5D2EF-8DA4-F947-B8CC-33F369F0F66F}"/>
                </a:ext>
              </a:extLst>
            </p:cNvPr>
            <p:cNvSpPr/>
            <p:nvPr/>
          </p:nvSpPr>
          <p:spPr>
            <a:xfrm>
              <a:off x="7991486" y="3768784"/>
              <a:ext cx="684000" cy="201050"/>
            </a:xfrm>
            <a:prstGeom prst="rect">
              <a:avLst/>
            </a:prstGeom>
            <a:solidFill>
              <a:srgbClr val="DBEFF6"/>
            </a:solidFill>
            <a:ln>
              <a:solidFill>
                <a:srgbClr val="DBEFF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333" dirty="0">
                  <a:solidFill>
                    <a:srgbClr val="003366"/>
                  </a:solidFill>
                  <a:latin typeface="Arial" panose="020B0604020202020204" pitchFamily="34" charset="0"/>
                  <a:cs typeface="Arial" panose="020B0604020202020204" pitchFamily="34" charset="0"/>
                </a:rPr>
                <a:t>10</a:t>
              </a:r>
            </a:p>
          </p:txBody>
        </p:sp>
        <p:sp>
          <p:nvSpPr>
            <p:cNvPr id="50" name="Rectangle 49">
              <a:extLst>
                <a:ext uri="{FF2B5EF4-FFF2-40B4-BE49-F238E27FC236}">
                  <a16:creationId xmlns:a16="http://schemas.microsoft.com/office/drawing/2014/main" id="{49E04BCF-422E-7746-9D3E-7D00CA923DF4}"/>
                </a:ext>
              </a:extLst>
            </p:cNvPr>
            <p:cNvSpPr/>
            <p:nvPr/>
          </p:nvSpPr>
          <p:spPr>
            <a:xfrm>
              <a:off x="7991486" y="3521982"/>
              <a:ext cx="684000" cy="246802"/>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333" dirty="0">
                  <a:solidFill>
                    <a:srgbClr val="003366"/>
                  </a:solidFill>
                  <a:latin typeface="Arial" panose="020B0604020202020204" pitchFamily="34" charset="0"/>
                  <a:cs typeface="Arial" panose="020B0604020202020204" pitchFamily="34" charset="0"/>
                </a:rPr>
                <a:t>13</a:t>
              </a:r>
            </a:p>
          </p:txBody>
        </p:sp>
        <p:sp>
          <p:nvSpPr>
            <p:cNvPr id="51" name="Rectangle 50">
              <a:extLst>
                <a:ext uri="{FF2B5EF4-FFF2-40B4-BE49-F238E27FC236}">
                  <a16:creationId xmlns:a16="http://schemas.microsoft.com/office/drawing/2014/main" id="{C63DCD26-E399-054C-8637-011E081A5522}"/>
                </a:ext>
              </a:extLst>
            </p:cNvPr>
            <p:cNvSpPr/>
            <p:nvPr/>
          </p:nvSpPr>
          <p:spPr>
            <a:xfrm>
              <a:off x="7991486" y="2799000"/>
              <a:ext cx="684000" cy="722982"/>
            </a:xfrm>
            <a:prstGeom prst="rect">
              <a:avLst/>
            </a:prstGeom>
            <a:solidFill>
              <a:srgbClr val="CBD3DE"/>
            </a:solidFill>
            <a:ln>
              <a:solidFill>
                <a:srgbClr val="CBD3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333" dirty="0">
                  <a:solidFill>
                    <a:srgbClr val="003366"/>
                  </a:solidFill>
                  <a:latin typeface="Arial" panose="020B0604020202020204" pitchFamily="34" charset="0"/>
                  <a:cs typeface="Arial" panose="020B0604020202020204" pitchFamily="34" charset="0"/>
                </a:rPr>
                <a:t>37</a:t>
              </a:r>
            </a:p>
          </p:txBody>
        </p:sp>
        <p:sp>
          <p:nvSpPr>
            <p:cNvPr id="52" name="Rectangle 51">
              <a:extLst>
                <a:ext uri="{FF2B5EF4-FFF2-40B4-BE49-F238E27FC236}">
                  <a16:creationId xmlns:a16="http://schemas.microsoft.com/office/drawing/2014/main" id="{CE51245B-A2CD-264C-B49F-2D859A7B6667}"/>
                </a:ext>
              </a:extLst>
            </p:cNvPr>
            <p:cNvSpPr/>
            <p:nvPr/>
          </p:nvSpPr>
          <p:spPr>
            <a:xfrm>
              <a:off x="7991486" y="2414757"/>
              <a:ext cx="684000" cy="384243"/>
            </a:xfrm>
            <a:prstGeom prst="rect">
              <a:avLst/>
            </a:prstGeom>
            <a:solidFill>
              <a:srgbClr val="7A99AC"/>
            </a:solidFill>
            <a:ln>
              <a:solidFill>
                <a:srgbClr val="7A99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333" dirty="0">
                  <a:solidFill>
                    <a:srgbClr val="003366"/>
                  </a:solidFill>
                  <a:latin typeface="Arial" panose="020B0604020202020204" pitchFamily="34" charset="0"/>
                  <a:cs typeface="Arial" panose="020B0604020202020204" pitchFamily="34" charset="0"/>
                </a:rPr>
                <a:t>19</a:t>
              </a:r>
            </a:p>
          </p:txBody>
        </p:sp>
        <p:sp>
          <p:nvSpPr>
            <p:cNvPr id="53" name="Rectangle 52">
              <a:extLst>
                <a:ext uri="{FF2B5EF4-FFF2-40B4-BE49-F238E27FC236}">
                  <a16:creationId xmlns:a16="http://schemas.microsoft.com/office/drawing/2014/main" id="{07AE97CD-DF73-B642-A669-7E47D17FD551}"/>
                </a:ext>
              </a:extLst>
            </p:cNvPr>
            <p:cNvSpPr/>
            <p:nvPr/>
          </p:nvSpPr>
          <p:spPr>
            <a:xfrm>
              <a:off x="7991486" y="1999950"/>
              <a:ext cx="684000" cy="414805"/>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333" dirty="0">
                  <a:solidFill>
                    <a:prstClr val="white"/>
                  </a:solidFill>
                  <a:latin typeface="Arial" panose="020B0604020202020204" pitchFamily="34" charset="0"/>
                  <a:cs typeface="Arial" panose="020B0604020202020204" pitchFamily="34" charset="0"/>
                </a:rPr>
                <a:t>21</a:t>
              </a:r>
            </a:p>
          </p:txBody>
        </p:sp>
        <p:sp>
          <p:nvSpPr>
            <p:cNvPr id="56" name="TextBox 55">
              <a:extLst>
                <a:ext uri="{FF2B5EF4-FFF2-40B4-BE49-F238E27FC236}">
                  <a16:creationId xmlns:a16="http://schemas.microsoft.com/office/drawing/2014/main" id="{0E0DD1FC-5A0D-FB48-BEE7-E85704F4E18A}"/>
                </a:ext>
              </a:extLst>
            </p:cNvPr>
            <p:cNvSpPr txBox="1"/>
            <p:nvPr/>
          </p:nvSpPr>
          <p:spPr>
            <a:xfrm rot="16200000">
              <a:off x="4646531" y="2853342"/>
              <a:ext cx="1991930" cy="238575"/>
            </a:xfrm>
            <a:prstGeom prst="rect">
              <a:avLst/>
            </a:prstGeom>
            <a:noFill/>
          </p:spPr>
          <p:txBody>
            <a:bodyPr wrap="square" rtlCol="0">
              <a:spAutoFit/>
            </a:bodyPr>
            <a:lstStyle/>
            <a:p>
              <a:pPr algn="ctr" defTabSz="609585"/>
              <a:r>
                <a:rPr lang="en-US" sz="1467" dirty="0" err="1">
                  <a:solidFill>
                    <a:srgbClr val="003366"/>
                  </a:solidFill>
                  <a:latin typeface="Arial" panose="020B0604020202020204" pitchFamily="34" charset="0"/>
                  <a:cs typeface="Arial" panose="020B0604020202020204" pitchFamily="34" charset="0"/>
                </a:rPr>
                <a:t>Tỉ</a:t>
              </a:r>
              <a:r>
                <a:rPr lang="en-US" sz="1467" dirty="0">
                  <a:solidFill>
                    <a:srgbClr val="003366"/>
                  </a:solidFill>
                  <a:latin typeface="Arial" panose="020B0604020202020204" pitchFamily="34" charset="0"/>
                  <a:cs typeface="Arial" panose="020B0604020202020204" pitchFamily="34" charset="0"/>
                </a:rPr>
                <a:t> </a:t>
              </a:r>
              <a:r>
                <a:rPr lang="en-US" sz="1467" dirty="0" err="1">
                  <a:solidFill>
                    <a:srgbClr val="003366"/>
                  </a:solidFill>
                  <a:latin typeface="Arial" panose="020B0604020202020204" pitchFamily="34" charset="0"/>
                  <a:cs typeface="Arial" panose="020B0604020202020204" pitchFamily="34" charset="0"/>
                </a:rPr>
                <a:t>lệ</a:t>
              </a:r>
              <a:r>
                <a:rPr lang="en-US" sz="1467" dirty="0">
                  <a:solidFill>
                    <a:srgbClr val="003366"/>
                  </a:solidFill>
                  <a:latin typeface="Arial" panose="020B0604020202020204" pitchFamily="34" charset="0"/>
                  <a:cs typeface="Arial" panose="020B0604020202020204" pitchFamily="34" charset="0"/>
                </a:rPr>
                <a:t> </a:t>
              </a:r>
              <a:r>
                <a:rPr lang="en-US" sz="1467" dirty="0" err="1">
                  <a:solidFill>
                    <a:srgbClr val="003366"/>
                  </a:solidFill>
                  <a:latin typeface="Arial" panose="020B0604020202020204" pitchFamily="34" charset="0"/>
                  <a:cs typeface="Arial" panose="020B0604020202020204" pitchFamily="34" charset="0"/>
                </a:rPr>
                <a:t>bệnh</a:t>
              </a:r>
              <a:r>
                <a:rPr lang="en-US" sz="1467" dirty="0">
                  <a:solidFill>
                    <a:srgbClr val="003366"/>
                  </a:solidFill>
                  <a:latin typeface="Arial" panose="020B0604020202020204" pitchFamily="34" charset="0"/>
                  <a:cs typeface="Arial" panose="020B0604020202020204" pitchFamily="34" charset="0"/>
                </a:rPr>
                <a:t> </a:t>
              </a:r>
              <a:r>
                <a:rPr lang="en-US" sz="1467" dirty="0" err="1">
                  <a:solidFill>
                    <a:srgbClr val="003366"/>
                  </a:solidFill>
                  <a:latin typeface="Arial" panose="020B0604020202020204" pitchFamily="34" charset="0"/>
                  <a:cs typeface="Arial" panose="020B0604020202020204" pitchFamily="34" charset="0"/>
                </a:rPr>
                <a:t>nhân</a:t>
              </a:r>
              <a:r>
                <a:rPr lang="en-US" sz="1467" dirty="0">
                  <a:solidFill>
                    <a:srgbClr val="003366"/>
                  </a:solidFill>
                  <a:latin typeface="Arial" panose="020B0604020202020204" pitchFamily="34" charset="0"/>
                  <a:cs typeface="Arial" panose="020B0604020202020204" pitchFamily="34" charset="0"/>
                </a:rPr>
                <a:t> (%)</a:t>
              </a:r>
            </a:p>
          </p:txBody>
        </p:sp>
        <p:sp>
          <p:nvSpPr>
            <p:cNvPr id="54" name="Freeform: Shape 60">
              <a:extLst>
                <a:ext uri="{FF2B5EF4-FFF2-40B4-BE49-F238E27FC236}">
                  <a16:creationId xmlns:a16="http://schemas.microsoft.com/office/drawing/2014/main" id="{7141E04D-E7E7-2E41-A8A1-2EC6AAE5D970}"/>
                </a:ext>
              </a:extLst>
            </p:cNvPr>
            <p:cNvSpPr/>
            <p:nvPr/>
          </p:nvSpPr>
          <p:spPr>
            <a:xfrm>
              <a:off x="6091315" y="1970314"/>
              <a:ext cx="2700000" cy="2009362"/>
            </a:xfrm>
            <a:custGeom>
              <a:avLst/>
              <a:gdLst>
                <a:gd name="connsiteX0" fmla="*/ 0 w 2133600"/>
                <a:gd name="connsiteY0" fmla="*/ 0 h 2098040"/>
                <a:gd name="connsiteX1" fmla="*/ 0 w 2133600"/>
                <a:gd name="connsiteY1" fmla="*/ 2098040 h 2098040"/>
                <a:gd name="connsiteX2" fmla="*/ 2133600 w 2133600"/>
                <a:gd name="connsiteY2" fmla="*/ 2098040 h 2098040"/>
              </a:gdLst>
              <a:ahLst/>
              <a:cxnLst>
                <a:cxn ang="0">
                  <a:pos x="connsiteX0" y="connsiteY0"/>
                </a:cxn>
                <a:cxn ang="0">
                  <a:pos x="connsiteX1" y="connsiteY1"/>
                </a:cxn>
                <a:cxn ang="0">
                  <a:pos x="connsiteX2" y="connsiteY2"/>
                </a:cxn>
              </a:cxnLst>
              <a:rect l="l" t="t" r="r" b="b"/>
              <a:pathLst>
                <a:path w="2133600" h="2098040">
                  <a:moveTo>
                    <a:pt x="0" y="0"/>
                  </a:moveTo>
                  <a:lnTo>
                    <a:pt x="0" y="2098040"/>
                  </a:lnTo>
                  <a:lnTo>
                    <a:pt x="2133600" y="2098040"/>
                  </a:lnTo>
                </a:path>
              </a:pathLst>
            </a:cu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sp>
          <p:nvSpPr>
            <p:cNvPr id="68" name="Rectangle 67">
              <a:extLst>
                <a:ext uri="{FF2B5EF4-FFF2-40B4-BE49-F238E27FC236}">
                  <a16:creationId xmlns:a16="http://schemas.microsoft.com/office/drawing/2014/main" id="{7F3F8927-D5FB-C845-8D71-F6DA75F58223}"/>
                </a:ext>
              </a:extLst>
            </p:cNvPr>
            <p:cNvSpPr/>
            <p:nvPr/>
          </p:nvSpPr>
          <p:spPr>
            <a:xfrm>
              <a:off x="3360338" y="3124666"/>
              <a:ext cx="2086998" cy="1023406"/>
            </a:xfrm>
            <a:prstGeom prst="rect">
              <a:avLst/>
            </a:prstGeom>
          </p:spPr>
          <p:txBody>
            <a:bodyPr wrap="square">
              <a:spAutoFit/>
            </a:bodyPr>
            <a:lstStyle/>
            <a:p>
              <a:pPr algn="r" defTabSz="609585"/>
              <a:r>
                <a:rPr lang="en-US" sz="1867" b="1" dirty="0">
                  <a:solidFill>
                    <a:srgbClr val="FF9900"/>
                  </a:solidFill>
                  <a:latin typeface="Arial" panose="020B0604020202020204" pitchFamily="34" charset="0"/>
                  <a:cs typeface="Arial" panose="020B0604020202020204" pitchFamily="34" charset="0"/>
                </a:rPr>
                <a:t>71% </a:t>
              </a:r>
              <a:r>
                <a:rPr lang="en-US" sz="1600" dirty="0">
                  <a:solidFill>
                    <a:srgbClr val="003366"/>
                  </a:solidFill>
                  <a:latin typeface="Arial" panose="020B0604020202020204" pitchFamily="34" charset="0"/>
                  <a:cs typeface="Arial" panose="020B0604020202020204" pitchFamily="34" charset="0"/>
                </a:rPr>
                <a:t>of BN IPF </a:t>
              </a:r>
              <a:r>
                <a:rPr lang="en-US" sz="1600" dirty="0" err="1">
                  <a:solidFill>
                    <a:srgbClr val="003366"/>
                  </a:solidFill>
                  <a:latin typeface="Arial" panose="020B0604020202020204" pitchFamily="34" charset="0"/>
                  <a:cs typeface="Arial" panose="020B0604020202020204" pitchFamily="34" charset="0"/>
                </a:rPr>
                <a:t>ở</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Châu</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Âu</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có</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chức</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năng</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phổi</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suy</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giảm</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nhẹ</a:t>
              </a:r>
              <a:r>
                <a:rPr lang="en-US" sz="1600" dirty="0">
                  <a:solidFill>
                    <a:srgbClr val="003366"/>
                  </a:solidFill>
                  <a:latin typeface="Arial" panose="020B0604020202020204" pitchFamily="34" charset="0"/>
                  <a:cs typeface="Arial" panose="020B0604020202020204" pitchFamily="34" charset="0"/>
                </a:rPr>
                <a:t> </a:t>
              </a:r>
              <a:r>
                <a:rPr lang="en-US" sz="1600" b="1" dirty="0" err="1">
                  <a:solidFill>
                    <a:srgbClr val="003366"/>
                  </a:solidFill>
                  <a:latin typeface="Arial" panose="020B0604020202020204" pitchFamily="34" charset="0"/>
                  <a:cs typeface="Arial" panose="020B0604020202020204" pitchFamily="34" charset="0"/>
                </a:rPr>
                <a:t>không</a:t>
              </a:r>
              <a:r>
                <a:rPr lang="en-US" sz="1600" b="1" dirty="0">
                  <a:solidFill>
                    <a:srgbClr val="003366"/>
                  </a:solidFill>
                  <a:latin typeface="Arial" panose="020B0604020202020204" pitchFamily="34" charset="0"/>
                  <a:cs typeface="Arial" panose="020B0604020202020204" pitchFamily="34" charset="0"/>
                </a:rPr>
                <a:t> </a:t>
              </a:r>
              <a:r>
                <a:rPr lang="en-US" sz="1600" b="1" dirty="0" err="1">
                  <a:solidFill>
                    <a:srgbClr val="003366"/>
                  </a:solidFill>
                  <a:latin typeface="Arial" panose="020B0604020202020204" pitchFamily="34" charset="0"/>
                  <a:cs typeface="Arial" panose="020B0604020202020204" pitchFamily="34" charset="0"/>
                </a:rPr>
                <a:t>được</a:t>
              </a:r>
              <a:r>
                <a:rPr lang="en-US" sz="1600" b="1" dirty="0">
                  <a:solidFill>
                    <a:srgbClr val="003366"/>
                  </a:solidFill>
                  <a:latin typeface="Arial" panose="020B0604020202020204" pitchFamily="34" charset="0"/>
                  <a:cs typeface="Arial" panose="020B0604020202020204" pitchFamily="34" charset="0"/>
                </a:rPr>
                <a:t> </a:t>
              </a:r>
              <a:r>
                <a:rPr lang="en-US" sz="1600" b="1" dirty="0" err="1">
                  <a:solidFill>
                    <a:srgbClr val="003366"/>
                  </a:solidFill>
                  <a:latin typeface="Arial" panose="020B0604020202020204" pitchFamily="34" charset="0"/>
                  <a:cs typeface="Arial" panose="020B0604020202020204" pitchFamily="34" charset="0"/>
                </a:rPr>
                <a:t>chấp</a:t>
              </a:r>
              <a:r>
                <a:rPr lang="en-US" sz="1600" b="1" dirty="0">
                  <a:solidFill>
                    <a:srgbClr val="003366"/>
                  </a:solidFill>
                  <a:latin typeface="Arial" panose="020B0604020202020204" pitchFamily="34" charset="0"/>
                  <a:cs typeface="Arial" panose="020B0604020202020204" pitchFamily="34" charset="0"/>
                </a:rPr>
                <a:t> </a:t>
              </a:r>
              <a:r>
                <a:rPr lang="en-US" sz="1600" b="1" dirty="0" err="1">
                  <a:solidFill>
                    <a:srgbClr val="003366"/>
                  </a:solidFill>
                  <a:latin typeface="Arial" panose="020B0604020202020204" pitchFamily="34" charset="0"/>
                  <a:cs typeface="Arial" panose="020B0604020202020204" pitchFamily="34" charset="0"/>
                </a:rPr>
                <a:t>thuận</a:t>
              </a:r>
              <a:r>
                <a:rPr lang="en-US" sz="1600" b="1" dirty="0">
                  <a:solidFill>
                    <a:srgbClr val="003366"/>
                  </a:solidFill>
                  <a:latin typeface="Arial" panose="020B0604020202020204" pitchFamily="34" charset="0"/>
                  <a:cs typeface="Arial" panose="020B0604020202020204" pitchFamily="34" charset="0"/>
                </a:rPr>
                <a:t> </a:t>
              </a:r>
              <a:r>
                <a:rPr lang="en-US" sz="1600" b="1" dirty="0" err="1">
                  <a:solidFill>
                    <a:srgbClr val="003366"/>
                  </a:solidFill>
                  <a:latin typeface="Arial" panose="020B0604020202020204" pitchFamily="34" charset="0"/>
                  <a:cs typeface="Arial" panose="020B0604020202020204" pitchFamily="34" charset="0"/>
                </a:rPr>
                <a:t>điều</a:t>
              </a:r>
              <a:r>
                <a:rPr lang="en-US" sz="1600" b="1" dirty="0">
                  <a:solidFill>
                    <a:srgbClr val="003366"/>
                  </a:solidFill>
                  <a:latin typeface="Arial" panose="020B0604020202020204" pitchFamily="34" charset="0"/>
                  <a:cs typeface="Arial" panose="020B0604020202020204" pitchFamily="34" charset="0"/>
                </a:rPr>
                <a:t> </a:t>
              </a:r>
              <a:r>
                <a:rPr lang="en-US" sz="1600" b="1" dirty="0" err="1">
                  <a:solidFill>
                    <a:srgbClr val="003366"/>
                  </a:solidFill>
                  <a:latin typeface="Arial" panose="020B0604020202020204" pitchFamily="34" charset="0"/>
                  <a:cs typeface="Arial" panose="020B0604020202020204" pitchFamily="34" charset="0"/>
                </a:rPr>
                <a:t>trị</a:t>
              </a:r>
              <a:r>
                <a:rPr lang="en-US" sz="1600" b="1" dirty="0">
                  <a:solidFill>
                    <a:srgbClr val="003366"/>
                  </a:solidFill>
                  <a:latin typeface="Arial" panose="020B0604020202020204" pitchFamily="34" charset="0"/>
                  <a:cs typeface="Arial" panose="020B0604020202020204" pitchFamily="34" charset="0"/>
                </a:rPr>
                <a:t> </a:t>
              </a:r>
              <a:r>
                <a:rPr lang="en-US" sz="1600" b="1" dirty="0" err="1">
                  <a:solidFill>
                    <a:srgbClr val="003366"/>
                  </a:solidFill>
                  <a:latin typeface="Arial" panose="020B0604020202020204" pitchFamily="34" charset="0"/>
                  <a:cs typeface="Arial" panose="020B0604020202020204" pitchFamily="34" charset="0"/>
                </a:rPr>
                <a:t>với</a:t>
              </a:r>
              <a:r>
                <a:rPr lang="en-US" sz="1600" b="1" dirty="0">
                  <a:solidFill>
                    <a:srgbClr val="003366"/>
                  </a:solidFill>
                  <a:latin typeface="Arial" panose="020B0604020202020204" pitchFamily="34" charset="0"/>
                  <a:cs typeface="Arial" panose="020B0604020202020204" pitchFamily="34" charset="0"/>
                </a:rPr>
                <a:t> </a:t>
              </a:r>
              <a:r>
                <a:rPr lang="en-US" sz="1600" b="1" dirty="0" err="1">
                  <a:solidFill>
                    <a:srgbClr val="003366"/>
                  </a:solidFill>
                  <a:latin typeface="Arial" panose="020B0604020202020204" pitchFamily="34" charset="0"/>
                  <a:cs typeface="Arial" panose="020B0604020202020204" pitchFamily="34" charset="0"/>
                </a:rPr>
                <a:t>thuốc</a:t>
              </a:r>
              <a:r>
                <a:rPr lang="en-US" sz="1600" b="1" dirty="0">
                  <a:solidFill>
                    <a:srgbClr val="003366"/>
                  </a:solidFill>
                  <a:latin typeface="Arial" panose="020B0604020202020204" pitchFamily="34" charset="0"/>
                  <a:cs typeface="Arial" panose="020B0604020202020204" pitchFamily="34" charset="0"/>
                </a:rPr>
                <a:t> </a:t>
              </a:r>
              <a:r>
                <a:rPr lang="en-US" sz="1600" b="1" dirty="0" err="1">
                  <a:solidFill>
                    <a:srgbClr val="003366"/>
                  </a:solidFill>
                  <a:latin typeface="Arial" panose="020B0604020202020204" pitchFamily="34" charset="0"/>
                  <a:cs typeface="Arial" panose="020B0604020202020204" pitchFamily="34" charset="0"/>
                </a:rPr>
                <a:t>kháng</a:t>
              </a:r>
              <a:r>
                <a:rPr lang="en-US" sz="1600" b="1" dirty="0">
                  <a:solidFill>
                    <a:srgbClr val="003366"/>
                  </a:solidFill>
                  <a:latin typeface="Arial" panose="020B0604020202020204" pitchFamily="34" charset="0"/>
                  <a:cs typeface="Arial" panose="020B0604020202020204" pitchFamily="34" charset="0"/>
                </a:rPr>
                <a:t> xơ</a:t>
              </a:r>
              <a:r>
                <a:rPr lang="en-US" sz="1600" b="1" baseline="30000" dirty="0">
                  <a:solidFill>
                    <a:srgbClr val="003366"/>
                  </a:solidFill>
                  <a:latin typeface="Arial" panose="020B0604020202020204" pitchFamily="34" charset="0"/>
                  <a:cs typeface="Arial" panose="020B0604020202020204" pitchFamily="34" charset="0"/>
                </a:rPr>
                <a:t>2</a:t>
              </a:r>
              <a:r>
                <a:rPr lang="en-US" sz="1600" b="1" dirty="0">
                  <a:solidFill>
                    <a:srgbClr val="003366"/>
                  </a:solidFill>
                  <a:latin typeface="Arial" panose="020B0604020202020204" pitchFamily="34" charset="0"/>
                  <a:cs typeface="Arial" panose="020B0604020202020204" pitchFamily="34" charset="0"/>
                </a:rPr>
                <a:t> </a:t>
              </a:r>
            </a:p>
          </p:txBody>
        </p:sp>
      </p:grpSp>
      <p:sp>
        <p:nvSpPr>
          <p:cNvPr id="73" name="Freeform 72">
            <a:extLst>
              <a:ext uri="{FF2B5EF4-FFF2-40B4-BE49-F238E27FC236}">
                <a16:creationId xmlns:a16="http://schemas.microsoft.com/office/drawing/2014/main" id="{1D82E9BA-2C97-AE41-9204-C42C1481D7BF}"/>
              </a:ext>
            </a:extLst>
          </p:cNvPr>
          <p:cNvSpPr/>
          <p:nvPr/>
        </p:nvSpPr>
        <p:spPr>
          <a:xfrm>
            <a:off x="440203" y="1566705"/>
            <a:ext cx="3521884" cy="768001"/>
          </a:xfrm>
          <a:custGeom>
            <a:avLst/>
            <a:gdLst>
              <a:gd name="connsiteX0" fmla="*/ 0 w 2423559"/>
              <a:gd name="connsiteY0" fmla="*/ 57600 h 576001"/>
              <a:gd name="connsiteX1" fmla="*/ 57600 w 2423559"/>
              <a:gd name="connsiteY1" fmla="*/ 0 h 576001"/>
              <a:gd name="connsiteX2" fmla="*/ 2365959 w 2423559"/>
              <a:gd name="connsiteY2" fmla="*/ 0 h 576001"/>
              <a:gd name="connsiteX3" fmla="*/ 2423559 w 2423559"/>
              <a:gd name="connsiteY3" fmla="*/ 57600 h 576001"/>
              <a:gd name="connsiteX4" fmla="*/ 2423559 w 2423559"/>
              <a:gd name="connsiteY4" fmla="*/ 518401 h 576001"/>
              <a:gd name="connsiteX5" fmla="*/ 2365959 w 2423559"/>
              <a:gd name="connsiteY5" fmla="*/ 576001 h 576001"/>
              <a:gd name="connsiteX6" fmla="*/ 57600 w 2423559"/>
              <a:gd name="connsiteY6" fmla="*/ 576001 h 576001"/>
              <a:gd name="connsiteX7" fmla="*/ 0 w 2423559"/>
              <a:gd name="connsiteY7" fmla="*/ 518401 h 576001"/>
              <a:gd name="connsiteX8" fmla="*/ 0 w 2423559"/>
              <a:gd name="connsiteY8" fmla="*/ 57600 h 57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559" h="576001">
                <a:moveTo>
                  <a:pt x="0" y="57600"/>
                </a:moveTo>
                <a:cubicBezTo>
                  <a:pt x="0" y="25788"/>
                  <a:pt x="25788" y="0"/>
                  <a:pt x="57600" y="0"/>
                </a:cubicBezTo>
                <a:lnTo>
                  <a:pt x="2365959" y="0"/>
                </a:lnTo>
                <a:cubicBezTo>
                  <a:pt x="2397771" y="0"/>
                  <a:pt x="2423559" y="25788"/>
                  <a:pt x="2423559" y="57600"/>
                </a:cubicBezTo>
                <a:lnTo>
                  <a:pt x="2423559" y="518401"/>
                </a:lnTo>
                <a:cubicBezTo>
                  <a:pt x="2423559" y="550213"/>
                  <a:pt x="2397771" y="576001"/>
                  <a:pt x="2365959" y="576001"/>
                </a:cubicBezTo>
                <a:lnTo>
                  <a:pt x="57600" y="576001"/>
                </a:lnTo>
                <a:cubicBezTo>
                  <a:pt x="25788" y="576001"/>
                  <a:pt x="0" y="550213"/>
                  <a:pt x="0" y="518401"/>
                </a:cubicBezTo>
                <a:lnTo>
                  <a:pt x="0" y="57600"/>
                </a:lnTo>
                <a:close/>
              </a:path>
            </a:pathLst>
          </a:custGeom>
          <a:ln w="15875">
            <a:solidFill>
              <a:schemeClr val="accent4"/>
            </a:solidFill>
          </a:ln>
          <a:effectLst>
            <a:outerShdw blurRad="63500" algn="ctr" rotWithShape="0">
              <a:srgbClr val="000000">
                <a:alpha val="20000"/>
              </a:srgbClr>
            </a:outerShdw>
          </a:effectLst>
        </p:spPr>
        <p:style>
          <a:lnRef idx="2">
            <a:scrgbClr r="0" g="0" b="0"/>
          </a:lnRef>
          <a:fillRef idx="1">
            <a:schemeClr val="lt1">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42493" tIns="46200" rIns="58053" bIns="46200" numCol="1" spcCol="1270" anchor="ctr" anchorCtr="0">
            <a:noAutofit/>
          </a:bodyPr>
          <a:lstStyle/>
          <a:p>
            <a:pPr defTabSz="829713">
              <a:lnSpc>
                <a:spcPct val="90000"/>
              </a:lnSpc>
              <a:spcBef>
                <a:spcPct val="0"/>
              </a:spcBef>
              <a:spcAft>
                <a:spcPct val="35000"/>
              </a:spcAft>
            </a:pPr>
            <a:r>
              <a:rPr lang="en-US" sz="1600" b="1" dirty="0" err="1">
                <a:solidFill>
                  <a:srgbClr val="003366"/>
                </a:solidFill>
                <a:latin typeface="Arial" panose="020B0604020202020204"/>
              </a:rPr>
              <a:t>Các</a:t>
            </a:r>
            <a:r>
              <a:rPr lang="en-US" sz="1600" b="1" dirty="0">
                <a:solidFill>
                  <a:srgbClr val="003366"/>
                </a:solidFill>
                <a:latin typeface="Arial" panose="020B0604020202020204"/>
              </a:rPr>
              <a:t> </a:t>
            </a:r>
            <a:r>
              <a:rPr lang="en-US" sz="1600" b="1" dirty="0" err="1">
                <a:solidFill>
                  <a:srgbClr val="003366"/>
                </a:solidFill>
                <a:latin typeface="Arial" panose="020B0604020202020204"/>
              </a:rPr>
              <a:t>yếu</a:t>
            </a:r>
            <a:r>
              <a:rPr lang="en-US" sz="1600" b="1" dirty="0">
                <a:solidFill>
                  <a:srgbClr val="003366"/>
                </a:solidFill>
                <a:latin typeface="Arial" panose="020B0604020202020204"/>
              </a:rPr>
              <a:t> </a:t>
            </a:r>
            <a:r>
              <a:rPr lang="en-US" sz="1600" b="1" dirty="0" err="1">
                <a:solidFill>
                  <a:srgbClr val="003366"/>
                </a:solidFill>
                <a:latin typeface="Arial" panose="020B0604020202020204"/>
              </a:rPr>
              <a:t>tố</a:t>
            </a:r>
            <a:r>
              <a:rPr lang="en-US" sz="1600" b="1" dirty="0">
                <a:solidFill>
                  <a:srgbClr val="003366"/>
                </a:solidFill>
                <a:latin typeface="Arial" panose="020B0604020202020204"/>
              </a:rPr>
              <a:t> </a:t>
            </a:r>
            <a:r>
              <a:rPr lang="en-US" sz="1600" b="1" dirty="0" err="1">
                <a:solidFill>
                  <a:srgbClr val="003366"/>
                </a:solidFill>
                <a:latin typeface="Arial" panose="020B0604020202020204"/>
              </a:rPr>
              <a:t>liên</a:t>
            </a:r>
            <a:r>
              <a:rPr lang="en-US" sz="1600" b="1" dirty="0">
                <a:solidFill>
                  <a:srgbClr val="003366"/>
                </a:solidFill>
                <a:latin typeface="Arial" panose="020B0604020202020204"/>
              </a:rPr>
              <a:t> </a:t>
            </a:r>
            <a:r>
              <a:rPr lang="en-US" sz="1600" b="1" dirty="0" err="1">
                <a:solidFill>
                  <a:srgbClr val="003366"/>
                </a:solidFill>
                <a:latin typeface="Arial" panose="020B0604020202020204"/>
              </a:rPr>
              <a:t>quan</a:t>
            </a:r>
            <a:r>
              <a:rPr lang="en-US" sz="1600" b="1" dirty="0">
                <a:solidFill>
                  <a:srgbClr val="003366"/>
                </a:solidFill>
                <a:latin typeface="Arial" panose="020B0604020202020204"/>
              </a:rPr>
              <a:t> </a:t>
            </a:r>
            <a:r>
              <a:rPr lang="en-US" sz="1600" b="1" dirty="0" err="1">
                <a:solidFill>
                  <a:srgbClr val="003366"/>
                </a:solidFill>
                <a:latin typeface="Arial" panose="020B0604020202020204"/>
              </a:rPr>
              <a:t>đến</a:t>
            </a:r>
            <a:r>
              <a:rPr lang="en-US" sz="1600" b="1" dirty="0">
                <a:solidFill>
                  <a:srgbClr val="003366"/>
                </a:solidFill>
                <a:latin typeface="Arial" panose="020B0604020202020204"/>
              </a:rPr>
              <a:t> </a:t>
            </a:r>
            <a:r>
              <a:rPr lang="en-US" sz="1600" b="1" dirty="0" err="1">
                <a:solidFill>
                  <a:srgbClr val="003366"/>
                </a:solidFill>
                <a:latin typeface="Arial" panose="020B0604020202020204"/>
              </a:rPr>
              <a:t>việc</a:t>
            </a:r>
            <a:r>
              <a:rPr lang="en-US" sz="1600" b="1" dirty="0">
                <a:solidFill>
                  <a:srgbClr val="003366"/>
                </a:solidFill>
                <a:latin typeface="Arial" panose="020B0604020202020204"/>
              </a:rPr>
              <a:t> </a:t>
            </a:r>
            <a:r>
              <a:rPr lang="en-US" sz="1600" b="1" dirty="0" err="1">
                <a:solidFill>
                  <a:srgbClr val="003366"/>
                </a:solidFill>
                <a:latin typeface="Arial" panose="020B0604020202020204"/>
              </a:rPr>
              <a:t>không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sử</a:t>
            </a:r>
            <a:r>
              <a:rPr lang="en-US" sz="1600" b="1" dirty="0">
                <a:solidFill>
                  <a:srgbClr val="003366"/>
                </a:solidFill>
                <a:latin typeface="Arial" panose="020B0604020202020204"/>
              </a:rPr>
              <a:t> </a:t>
            </a:r>
            <a:r>
              <a:rPr lang="en-US" sz="1600" b="1" dirty="0" err="1">
                <a:solidFill>
                  <a:srgbClr val="003366"/>
                </a:solidFill>
                <a:latin typeface="Arial" panose="020B0604020202020204"/>
              </a:rPr>
              <a:t>dụng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thuốc</a:t>
            </a:r>
            <a:r>
              <a:rPr lang="en-US" sz="1600" b="1" dirty="0">
                <a:solidFill>
                  <a:srgbClr val="003366"/>
                </a:solidFill>
                <a:latin typeface="Arial" panose="020B0604020202020204"/>
              </a:rPr>
              <a:t> </a:t>
            </a:r>
            <a:r>
              <a:rPr lang="en-US" sz="1600" b="1" dirty="0" err="1">
                <a:solidFill>
                  <a:srgbClr val="003366"/>
                </a:solidFill>
                <a:latin typeface="Arial" panose="020B0604020202020204"/>
              </a:rPr>
              <a:t>kháng</a:t>
            </a:r>
            <a:r>
              <a:rPr lang="en-US" sz="1600" b="1" dirty="0">
                <a:solidFill>
                  <a:srgbClr val="003366"/>
                </a:solidFill>
                <a:latin typeface="Arial" panose="020B0604020202020204"/>
              </a:rPr>
              <a:t> xơ</a:t>
            </a:r>
            <a:r>
              <a:rPr lang="en-US" sz="1600" b="1" baseline="30000" dirty="0">
                <a:solidFill>
                  <a:srgbClr val="003366"/>
                </a:solidFill>
                <a:latin typeface="Arial" panose="020B0604020202020204"/>
              </a:rPr>
              <a:t>1–3</a:t>
            </a:r>
          </a:p>
        </p:txBody>
      </p:sp>
      <p:sp>
        <p:nvSpPr>
          <p:cNvPr id="74" name="Freeform 73">
            <a:extLst>
              <a:ext uri="{FF2B5EF4-FFF2-40B4-BE49-F238E27FC236}">
                <a16:creationId xmlns:a16="http://schemas.microsoft.com/office/drawing/2014/main" id="{89272CE0-F895-9B4B-BF5C-771B3533D991}"/>
              </a:ext>
            </a:extLst>
          </p:cNvPr>
          <p:cNvSpPr/>
          <p:nvPr/>
        </p:nvSpPr>
        <p:spPr>
          <a:xfrm>
            <a:off x="584044" y="2334706"/>
            <a:ext cx="261981" cy="390908"/>
          </a:xfrm>
          <a:custGeom>
            <a:avLst/>
            <a:gdLst/>
            <a:ahLst/>
            <a:cxnLst/>
            <a:rect l="0" t="0" r="0" b="0"/>
            <a:pathLst>
              <a:path>
                <a:moveTo>
                  <a:pt x="0" y="0"/>
                </a:moveTo>
                <a:lnTo>
                  <a:pt x="0" y="293181"/>
                </a:lnTo>
                <a:lnTo>
                  <a:pt x="196486" y="293181"/>
                </a:lnTo>
              </a:path>
            </a:pathLst>
          </a:custGeom>
          <a:noFill/>
        </p:spPr>
        <p:style>
          <a:lnRef idx="2">
            <a:schemeClr val="accent4">
              <a:shade val="6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75" name="Freeform 74">
            <a:extLst>
              <a:ext uri="{FF2B5EF4-FFF2-40B4-BE49-F238E27FC236}">
                <a16:creationId xmlns:a16="http://schemas.microsoft.com/office/drawing/2014/main" id="{799C01DA-4B67-5043-AE99-B30B170D2A9C}"/>
              </a:ext>
            </a:extLst>
          </p:cNvPr>
          <p:cNvSpPr/>
          <p:nvPr/>
        </p:nvSpPr>
        <p:spPr>
          <a:xfrm>
            <a:off x="846026" y="2430891"/>
            <a:ext cx="3521884" cy="589445"/>
          </a:xfrm>
          <a:custGeom>
            <a:avLst/>
            <a:gdLst>
              <a:gd name="connsiteX0" fmla="*/ 0 w 2369458"/>
              <a:gd name="connsiteY0" fmla="*/ 44208 h 442084"/>
              <a:gd name="connsiteX1" fmla="*/ 44208 w 2369458"/>
              <a:gd name="connsiteY1" fmla="*/ 0 h 442084"/>
              <a:gd name="connsiteX2" fmla="*/ 2325250 w 2369458"/>
              <a:gd name="connsiteY2" fmla="*/ 0 h 442084"/>
              <a:gd name="connsiteX3" fmla="*/ 2369458 w 2369458"/>
              <a:gd name="connsiteY3" fmla="*/ 44208 h 442084"/>
              <a:gd name="connsiteX4" fmla="*/ 2369458 w 2369458"/>
              <a:gd name="connsiteY4" fmla="*/ 397876 h 442084"/>
              <a:gd name="connsiteX5" fmla="*/ 2325250 w 2369458"/>
              <a:gd name="connsiteY5" fmla="*/ 442084 h 442084"/>
              <a:gd name="connsiteX6" fmla="*/ 44208 w 2369458"/>
              <a:gd name="connsiteY6" fmla="*/ 442084 h 442084"/>
              <a:gd name="connsiteX7" fmla="*/ 0 w 2369458"/>
              <a:gd name="connsiteY7" fmla="*/ 397876 h 442084"/>
              <a:gd name="connsiteX8" fmla="*/ 0 w 2369458"/>
              <a:gd name="connsiteY8" fmla="*/ 44208 h 44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458" h="442084">
                <a:moveTo>
                  <a:pt x="0" y="44208"/>
                </a:moveTo>
                <a:cubicBezTo>
                  <a:pt x="0" y="19793"/>
                  <a:pt x="19793" y="0"/>
                  <a:pt x="44208" y="0"/>
                </a:cubicBezTo>
                <a:lnTo>
                  <a:pt x="2325250" y="0"/>
                </a:lnTo>
                <a:cubicBezTo>
                  <a:pt x="2349665" y="0"/>
                  <a:pt x="2369458" y="19793"/>
                  <a:pt x="2369458" y="44208"/>
                </a:cubicBezTo>
                <a:lnTo>
                  <a:pt x="2369458" y="397876"/>
                </a:lnTo>
                <a:cubicBezTo>
                  <a:pt x="2369458" y="422291"/>
                  <a:pt x="2349665" y="442084"/>
                  <a:pt x="2325250" y="442084"/>
                </a:cubicBezTo>
                <a:lnTo>
                  <a:pt x="44208" y="442084"/>
                </a:lnTo>
                <a:cubicBezTo>
                  <a:pt x="19793" y="442084"/>
                  <a:pt x="0" y="422291"/>
                  <a:pt x="0" y="397876"/>
                </a:cubicBezTo>
                <a:lnTo>
                  <a:pt x="0" y="44208"/>
                </a:lnTo>
                <a:close/>
              </a:path>
            </a:pathLst>
          </a:custGeom>
          <a:solidFill>
            <a:schemeClr val="accent4">
              <a:lumMod val="20000"/>
              <a:lumOff val="80000"/>
              <a:alpha val="90000"/>
            </a:schemeClr>
          </a:solidFill>
          <a:ln w="15875">
            <a:solidFill>
              <a:schemeClr val="accent4"/>
            </a:solidFill>
          </a:ln>
          <a:effectLst>
            <a:outerShdw blurRad="63500" algn="ctr" rotWithShape="0">
              <a:srgbClr val="000000">
                <a:alpha val="20000"/>
              </a:srgb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37264" tIns="37584" rIns="47744" bIns="37584" numCol="1" spcCol="1270" anchor="ctr" anchorCtr="0">
            <a:noAutofit/>
          </a:bodyPr>
          <a:lstStyle/>
          <a:p>
            <a:pPr defTabSz="711182">
              <a:lnSpc>
                <a:spcPct val="90000"/>
              </a:lnSpc>
              <a:spcBef>
                <a:spcPct val="0"/>
              </a:spcBef>
              <a:spcAft>
                <a:spcPct val="35000"/>
              </a:spcAft>
            </a:pPr>
            <a:r>
              <a:rPr lang="en-US" sz="1600" dirty="0" err="1">
                <a:solidFill>
                  <a:srgbClr val="003366"/>
                </a:solidFill>
                <a:latin typeface="Arial" panose="020B0604020202020204"/>
              </a:rPr>
              <a:t>Người</a:t>
            </a:r>
            <a:r>
              <a:rPr lang="en-US" sz="1600" dirty="0">
                <a:solidFill>
                  <a:srgbClr val="003366"/>
                </a:solidFill>
                <a:latin typeface="Arial" panose="020B0604020202020204"/>
              </a:rPr>
              <a:t> </a:t>
            </a:r>
            <a:r>
              <a:rPr lang="en-US" sz="1600" dirty="0" err="1">
                <a:solidFill>
                  <a:srgbClr val="003366"/>
                </a:solidFill>
                <a:latin typeface="Arial" panose="020B0604020202020204"/>
              </a:rPr>
              <a:t>lớn</a:t>
            </a:r>
            <a:r>
              <a:rPr lang="en-US" sz="1600" dirty="0">
                <a:solidFill>
                  <a:srgbClr val="003366"/>
                </a:solidFill>
                <a:latin typeface="Arial" panose="020B0604020202020204"/>
              </a:rPr>
              <a:t> tuổi</a:t>
            </a:r>
            <a:r>
              <a:rPr lang="en-US" sz="1600" baseline="30000" dirty="0">
                <a:solidFill>
                  <a:srgbClr val="003366"/>
                </a:solidFill>
                <a:latin typeface="Arial" panose="020B0604020202020204"/>
              </a:rPr>
              <a:t>1,2</a:t>
            </a:r>
          </a:p>
        </p:txBody>
      </p:sp>
      <p:sp>
        <p:nvSpPr>
          <p:cNvPr id="76" name="Freeform 75">
            <a:extLst>
              <a:ext uri="{FF2B5EF4-FFF2-40B4-BE49-F238E27FC236}">
                <a16:creationId xmlns:a16="http://schemas.microsoft.com/office/drawing/2014/main" id="{A5E45810-ADEA-2E45-8736-721E4FD04CD3}"/>
              </a:ext>
            </a:extLst>
          </p:cNvPr>
          <p:cNvSpPr/>
          <p:nvPr/>
        </p:nvSpPr>
        <p:spPr>
          <a:xfrm>
            <a:off x="584044" y="2334706"/>
            <a:ext cx="261981" cy="1076540"/>
          </a:xfrm>
          <a:custGeom>
            <a:avLst/>
            <a:gdLst/>
            <a:ahLst/>
            <a:cxnLst/>
            <a:rect l="0" t="0" r="0" b="0"/>
            <a:pathLst>
              <a:path>
                <a:moveTo>
                  <a:pt x="0" y="0"/>
                </a:moveTo>
                <a:lnTo>
                  <a:pt x="0" y="807405"/>
                </a:lnTo>
                <a:lnTo>
                  <a:pt x="196486" y="807405"/>
                </a:lnTo>
              </a:path>
            </a:pathLst>
          </a:custGeom>
          <a:noFill/>
        </p:spPr>
        <p:style>
          <a:lnRef idx="2">
            <a:schemeClr val="accent4">
              <a:shade val="6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77" name="Freeform 76">
            <a:extLst>
              <a:ext uri="{FF2B5EF4-FFF2-40B4-BE49-F238E27FC236}">
                <a16:creationId xmlns:a16="http://schemas.microsoft.com/office/drawing/2014/main" id="{211976D8-6DE6-0B4F-906A-31BA23FE85E3}"/>
              </a:ext>
            </a:extLst>
          </p:cNvPr>
          <p:cNvSpPr/>
          <p:nvPr/>
        </p:nvSpPr>
        <p:spPr>
          <a:xfrm>
            <a:off x="846026" y="3116523"/>
            <a:ext cx="3521884" cy="589445"/>
          </a:xfrm>
          <a:custGeom>
            <a:avLst/>
            <a:gdLst>
              <a:gd name="connsiteX0" fmla="*/ 0 w 2369458"/>
              <a:gd name="connsiteY0" fmla="*/ 44208 h 442084"/>
              <a:gd name="connsiteX1" fmla="*/ 44208 w 2369458"/>
              <a:gd name="connsiteY1" fmla="*/ 0 h 442084"/>
              <a:gd name="connsiteX2" fmla="*/ 2325250 w 2369458"/>
              <a:gd name="connsiteY2" fmla="*/ 0 h 442084"/>
              <a:gd name="connsiteX3" fmla="*/ 2369458 w 2369458"/>
              <a:gd name="connsiteY3" fmla="*/ 44208 h 442084"/>
              <a:gd name="connsiteX4" fmla="*/ 2369458 w 2369458"/>
              <a:gd name="connsiteY4" fmla="*/ 397876 h 442084"/>
              <a:gd name="connsiteX5" fmla="*/ 2325250 w 2369458"/>
              <a:gd name="connsiteY5" fmla="*/ 442084 h 442084"/>
              <a:gd name="connsiteX6" fmla="*/ 44208 w 2369458"/>
              <a:gd name="connsiteY6" fmla="*/ 442084 h 442084"/>
              <a:gd name="connsiteX7" fmla="*/ 0 w 2369458"/>
              <a:gd name="connsiteY7" fmla="*/ 397876 h 442084"/>
              <a:gd name="connsiteX8" fmla="*/ 0 w 2369458"/>
              <a:gd name="connsiteY8" fmla="*/ 44208 h 44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458" h="442084">
                <a:moveTo>
                  <a:pt x="0" y="44208"/>
                </a:moveTo>
                <a:cubicBezTo>
                  <a:pt x="0" y="19793"/>
                  <a:pt x="19793" y="0"/>
                  <a:pt x="44208" y="0"/>
                </a:cubicBezTo>
                <a:lnTo>
                  <a:pt x="2325250" y="0"/>
                </a:lnTo>
                <a:cubicBezTo>
                  <a:pt x="2349665" y="0"/>
                  <a:pt x="2369458" y="19793"/>
                  <a:pt x="2369458" y="44208"/>
                </a:cubicBezTo>
                <a:lnTo>
                  <a:pt x="2369458" y="397876"/>
                </a:lnTo>
                <a:cubicBezTo>
                  <a:pt x="2369458" y="422291"/>
                  <a:pt x="2349665" y="442084"/>
                  <a:pt x="2325250" y="442084"/>
                </a:cubicBezTo>
                <a:lnTo>
                  <a:pt x="44208" y="442084"/>
                </a:lnTo>
                <a:cubicBezTo>
                  <a:pt x="19793" y="442084"/>
                  <a:pt x="0" y="422291"/>
                  <a:pt x="0" y="397876"/>
                </a:cubicBezTo>
                <a:lnTo>
                  <a:pt x="0" y="44208"/>
                </a:lnTo>
                <a:close/>
              </a:path>
            </a:pathLst>
          </a:custGeom>
          <a:solidFill>
            <a:schemeClr val="accent4">
              <a:lumMod val="20000"/>
              <a:lumOff val="80000"/>
              <a:alpha val="90000"/>
            </a:schemeClr>
          </a:solidFill>
          <a:ln w="15875">
            <a:solidFill>
              <a:schemeClr val="accent4"/>
            </a:solidFill>
          </a:ln>
          <a:effectLst>
            <a:outerShdw blurRad="63500" algn="ctr" rotWithShape="0">
              <a:srgbClr val="000000">
                <a:alpha val="20000"/>
              </a:srgb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37264" tIns="37584" rIns="47744" bIns="37584" numCol="1" spcCol="1270" anchor="ctr" anchorCtr="0">
            <a:noAutofit/>
          </a:bodyPr>
          <a:lstStyle/>
          <a:p>
            <a:pPr defTabSz="711182">
              <a:lnSpc>
                <a:spcPct val="90000"/>
              </a:lnSpc>
              <a:spcBef>
                <a:spcPct val="0"/>
              </a:spcBef>
              <a:spcAft>
                <a:spcPct val="35000"/>
              </a:spcAft>
            </a:pPr>
            <a:r>
              <a:rPr lang="en-US" sz="1600" dirty="0" err="1">
                <a:solidFill>
                  <a:srgbClr val="003366"/>
                </a:solidFill>
                <a:latin typeface="Arial" panose="020B0604020202020204"/>
              </a:rPr>
              <a:t>Chức</a:t>
            </a:r>
            <a:r>
              <a:rPr lang="en-US" sz="1600" dirty="0">
                <a:solidFill>
                  <a:srgbClr val="003366"/>
                </a:solidFill>
                <a:latin typeface="Arial" panose="020B0604020202020204"/>
              </a:rPr>
              <a:t> </a:t>
            </a:r>
            <a:r>
              <a:rPr lang="en-US" sz="1600" dirty="0" err="1">
                <a:solidFill>
                  <a:srgbClr val="003366"/>
                </a:solidFill>
                <a:latin typeface="Arial" panose="020B0604020202020204"/>
              </a:rPr>
              <a:t>năng</a:t>
            </a:r>
            <a:r>
              <a:rPr lang="en-US" sz="1600" dirty="0">
                <a:solidFill>
                  <a:srgbClr val="003366"/>
                </a:solidFill>
                <a:latin typeface="Arial" panose="020B0604020202020204"/>
              </a:rPr>
              <a:t> </a:t>
            </a:r>
            <a:r>
              <a:rPr lang="en-US" sz="1600" dirty="0" err="1">
                <a:solidFill>
                  <a:srgbClr val="003366"/>
                </a:solidFill>
                <a:latin typeface="Arial" panose="020B0604020202020204"/>
              </a:rPr>
              <a:t>phổi</a:t>
            </a:r>
            <a:r>
              <a:rPr lang="en-US" sz="1600" dirty="0">
                <a:solidFill>
                  <a:srgbClr val="003366"/>
                </a:solidFill>
                <a:latin typeface="Arial" panose="020B0604020202020204"/>
              </a:rPr>
              <a:t> </a:t>
            </a:r>
            <a:r>
              <a:rPr lang="en-US" sz="1600" dirty="0" err="1">
                <a:solidFill>
                  <a:srgbClr val="003366"/>
                </a:solidFill>
                <a:latin typeface="Arial" panose="020B0604020202020204"/>
              </a:rPr>
              <a:t>chưa</a:t>
            </a:r>
            <a:r>
              <a:rPr lang="en-US" sz="1600" dirty="0">
                <a:solidFill>
                  <a:srgbClr val="003366"/>
                </a:solidFill>
                <a:latin typeface="Arial" panose="020B0604020202020204"/>
              </a:rPr>
              <a:t> </a:t>
            </a:r>
            <a:r>
              <a:rPr lang="en-US" sz="1600" dirty="0" err="1">
                <a:solidFill>
                  <a:srgbClr val="003366"/>
                </a:solidFill>
                <a:latin typeface="Arial" panose="020B0604020202020204"/>
              </a:rPr>
              <a:t>bị</a:t>
            </a:r>
            <a:r>
              <a:rPr lang="en-US" sz="1600" dirty="0">
                <a:solidFill>
                  <a:srgbClr val="003366"/>
                </a:solidFill>
                <a:latin typeface="Arial" panose="020B0604020202020204"/>
              </a:rPr>
              <a:t> </a:t>
            </a:r>
            <a:r>
              <a:rPr lang="en-US" sz="1600" dirty="0" err="1">
                <a:solidFill>
                  <a:srgbClr val="003366"/>
                </a:solidFill>
                <a:latin typeface="Arial" panose="020B0604020202020204"/>
              </a:rPr>
              <a:t>ảnh</a:t>
            </a:r>
            <a:r>
              <a:rPr lang="en-US" sz="1600" dirty="0">
                <a:solidFill>
                  <a:srgbClr val="003366"/>
                </a:solidFill>
                <a:latin typeface="Arial" panose="020B0604020202020204"/>
              </a:rPr>
              <a:t> </a:t>
            </a:r>
            <a:r>
              <a:rPr lang="en-US" sz="1600" dirty="0" err="1">
                <a:solidFill>
                  <a:srgbClr val="003366"/>
                </a:solidFill>
                <a:latin typeface="Arial" panose="020B0604020202020204"/>
              </a:rPr>
              <a:t>hưởng</a:t>
            </a:r>
            <a:r>
              <a:rPr lang="en-US" sz="1600" dirty="0">
                <a:solidFill>
                  <a:srgbClr val="003366"/>
                </a:solidFill>
                <a:latin typeface="Arial" panose="020B0604020202020204"/>
              </a:rPr>
              <a:t> (FVC and DL</a:t>
            </a:r>
            <a:r>
              <a:rPr lang="en-US" sz="1600" baseline="-25000" dirty="0">
                <a:solidFill>
                  <a:srgbClr val="003366"/>
                </a:solidFill>
                <a:latin typeface="Arial" panose="020B0604020202020204"/>
              </a:rPr>
              <a:t>CO </a:t>
            </a:r>
            <a:r>
              <a:rPr lang="en-US" sz="1600" dirty="0" err="1">
                <a:solidFill>
                  <a:srgbClr val="003366"/>
                </a:solidFill>
                <a:latin typeface="Arial" panose="020B0604020202020204"/>
              </a:rPr>
              <a:t>cao</a:t>
            </a:r>
            <a:r>
              <a:rPr lang="en-US" sz="1600" dirty="0">
                <a:solidFill>
                  <a:srgbClr val="003366"/>
                </a:solidFill>
                <a:latin typeface="Arial" panose="020B0604020202020204"/>
              </a:rPr>
              <a:t>)</a:t>
            </a:r>
            <a:r>
              <a:rPr lang="en-US" sz="1600" baseline="30000" dirty="0">
                <a:solidFill>
                  <a:srgbClr val="003366"/>
                </a:solidFill>
                <a:latin typeface="Arial" panose="020B0604020202020204"/>
              </a:rPr>
              <a:t>1,3</a:t>
            </a:r>
          </a:p>
        </p:txBody>
      </p:sp>
      <p:sp>
        <p:nvSpPr>
          <p:cNvPr id="78" name="Freeform 77">
            <a:extLst>
              <a:ext uri="{FF2B5EF4-FFF2-40B4-BE49-F238E27FC236}">
                <a16:creationId xmlns:a16="http://schemas.microsoft.com/office/drawing/2014/main" id="{31885190-6B29-5D49-8013-8A787B438FA0}"/>
              </a:ext>
            </a:extLst>
          </p:cNvPr>
          <p:cNvSpPr/>
          <p:nvPr/>
        </p:nvSpPr>
        <p:spPr>
          <a:xfrm>
            <a:off x="584044" y="2334706"/>
            <a:ext cx="261981" cy="1762172"/>
          </a:xfrm>
          <a:custGeom>
            <a:avLst/>
            <a:gdLst/>
            <a:ahLst/>
            <a:cxnLst/>
            <a:rect l="0" t="0" r="0" b="0"/>
            <a:pathLst>
              <a:path>
                <a:moveTo>
                  <a:pt x="0" y="0"/>
                </a:moveTo>
                <a:lnTo>
                  <a:pt x="0" y="1321629"/>
                </a:lnTo>
                <a:lnTo>
                  <a:pt x="196486" y="1321629"/>
                </a:lnTo>
              </a:path>
            </a:pathLst>
          </a:custGeom>
          <a:noFill/>
        </p:spPr>
        <p:style>
          <a:lnRef idx="2">
            <a:schemeClr val="accent4">
              <a:shade val="6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79" name="Freeform 78">
            <a:extLst>
              <a:ext uri="{FF2B5EF4-FFF2-40B4-BE49-F238E27FC236}">
                <a16:creationId xmlns:a16="http://schemas.microsoft.com/office/drawing/2014/main" id="{F12D3756-65AC-9640-AB57-980EEADDE4E7}"/>
              </a:ext>
            </a:extLst>
          </p:cNvPr>
          <p:cNvSpPr/>
          <p:nvPr/>
        </p:nvSpPr>
        <p:spPr>
          <a:xfrm>
            <a:off x="846026" y="3802155"/>
            <a:ext cx="3521884" cy="589445"/>
          </a:xfrm>
          <a:custGeom>
            <a:avLst/>
            <a:gdLst>
              <a:gd name="connsiteX0" fmla="*/ 0 w 2369458"/>
              <a:gd name="connsiteY0" fmla="*/ 44208 h 442084"/>
              <a:gd name="connsiteX1" fmla="*/ 44208 w 2369458"/>
              <a:gd name="connsiteY1" fmla="*/ 0 h 442084"/>
              <a:gd name="connsiteX2" fmla="*/ 2325250 w 2369458"/>
              <a:gd name="connsiteY2" fmla="*/ 0 h 442084"/>
              <a:gd name="connsiteX3" fmla="*/ 2369458 w 2369458"/>
              <a:gd name="connsiteY3" fmla="*/ 44208 h 442084"/>
              <a:gd name="connsiteX4" fmla="*/ 2369458 w 2369458"/>
              <a:gd name="connsiteY4" fmla="*/ 397876 h 442084"/>
              <a:gd name="connsiteX5" fmla="*/ 2325250 w 2369458"/>
              <a:gd name="connsiteY5" fmla="*/ 442084 h 442084"/>
              <a:gd name="connsiteX6" fmla="*/ 44208 w 2369458"/>
              <a:gd name="connsiteY6" fmla="*/ 442084 h 442084"/>
              <a:gd name="connsiteX7" fmla="*/ 0 w 2369458"/>
              <a:gd name="connsiteY7" fmla="*/ 397876 h 442084"/>
              <a:gd name="connsiteX8" fmla="*/ 0 w 2369458"/>
              <a:gd name="connsiteY8" fmla="*/ 44208 h 44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458" h="442084">
                <a:moveTo>
                  <a:pt x="0" y="44208"/>
                </a:moveTo>
                <a:cubicBezTo>
                  <a:pt x="0" y="19793"/>
                  <a:pt x="19793" y="0"/>
                  <a:pt x="44208" y="0"/>
                </a:cubicBezTo>
                <a:lnTo>
                  <a:pt x="2325250" y="0"/>
                </a:lnTo>
                <a:cubicBezTo>
                  <a:pt x="2349665" y="0"/>
                  <a:pt x="2369458" y="19793"/>
                  <a:pt x="2369458" y="44208"/>
                </a:cubicBezTo>
                <a:lnTo>
                  <a:pt x="2369458" y="397876"/>
                </a:lnTo>
                <a:cubicBezTo>
                  <a:pt x="2369458" y="422291"/>
                  <a:pt x="2349665" y="442084"/>
                  <a:pt x="2325250" y="442084"/>
                </a:cubicBezTo>
                <a:lnTo>
                  <a:pt x="44208" y="442084"/>
                </a:lnTo>
                <a:cubicBezTo>
                  <a:pt x="19793" y="442084"/>
                  <a:pt x="0" y="422291"/>
                  <a:pt x="0" y="397876"/>
                </a:cubicBezTo>
                <a:lnTo>
                  <a:pt x="0" y="44208"/>
                </a:lnTo>
                <a:close/>
              </a:path>
            </a:pathLst>
          </a:custGeom>
          <a:solidFill>
            <a:schemeClr val="accent4">
              <a:lumMod val="20000"/>
              <a:lumOff val="80000"/>
              <a:alpha val="90000"/>
            </a:schemeClr>
          </a:solidFill>
          <a:ln w="15875">
            <a:solidFill>
              <a:schemeClr val="accent4"/>
            </a:solidFill>
          </a:ln>
          <a:effectLst>
            <a:outerShdw blurRad="63500" algn="ctr" rotWithShape="0">
              <a:srgbClr val="000000">
                <a:alpha val="20000"/>
              </a:srgb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37264" tIns="37584" rIns="47744" bIns="37584" numCol="1" spcCol="1270" anchor="ctr" anchorCtr="0">
            <a:noAutofit/>
          </a:bodyPr>
          <a:lstStyle/>
          <a:p>
            <a:pPr defTabSz="711182">
              <a:lnSpc>
                <a:spcPct val="90000"/>
              </a:lnSpc>
              <a:spcBef>
                <a:spcPct val="0"/>
              </a:spcBef>
              <a:spcAft>
                <a:spcPct val="35000"/>
              </a:spcAft>
            </a:pPr>
            <a:r>
              <a:rPr lang="en-US" sz="1600" dirty="0" err="1">
                <a:solidFill>
                  <a:srgbClr val="003366"/>
                </a:solidFill>
                <a:latin typeface="Arial" panose="020B0604020202020204"/>
              </a:rPr>
              <a:t>Bệnh</a:t>
            </a:r>
            <a:r>
              <a:rPr lang="en-US" sz="1600" dirty="0">
                <a:solidFill>
                  <a:srgbClr val="003366"/>
                </a:solidFill>
                <a:latin typeface="Arial" panose="020B0604020202020204"/>
              </a:rPr>
              <a:t> ‘</a:t>
            </a:r>
            <a:r>
              <a:rPr lang="en-US" sz="1600" dirty="0" err="1">
                <a:solidFill>
                  <a:srgbClr val="003366"/>
                </a:solidFill>
                <a:latin typeface="Arial" panose="020B0604020202020204"/>
              </a:rPr>
              <a:t>nhẹ</a:t>
            </a:r>
            <a:r>
              <a:rPr lang="en-US" sz="1600" dirty="0">
                <a:solidFill>
                  <a:srgbClr val="003366"/>
                </a:solidFill>
                <a:latin typeface="Arial" panose="020B0604020202020204"/>
              </a:rPr>
              <a:t>’ </a:t>
            </a:r>
            <a:r>
              <a:rPr lang="en-US" sz="1600" dirty="0" err="1">
                <a:solidFill>
                  <a:srgbClr val="003366"/>
                </a:solidFill>
                <a:latin typeface="Arial" panose="020B0604020202020204"/>
              </a:rPr>
              <a:t>hoặc</a:t>
            </a:r>
            <a:r>
              <a:rPr lang="en-US" sz="1600" dirty="0">
                <a:solidFill>
                  <a:srgbClr val="003366"/>
                </a:solidFill>
                <a:latin typeface="Arial" panose="020B0604020202020204"/>
              </a:rPr>
              <a:t> ‘</a:t>
            </a:r>
            <a:r>
              <a:rPr lang="en-US" sz="1600" dirty="0" err="1">
                <a:solidFill>
                  <a:srgbClr val="003366"/>
                </a:solidFill>
                <a:latin typeface="Arial" panose="020B0604020202020204"/>
              </a:rPr>
              <a:t>ổn</a:t>
            </a:r>
            <a:r>
              <a:rPr lang="en-US" sz="1600" dirty="0">
                <a:solidFill>
                  <a:srgbClr val="003366"/>
                </a:solidFill>
                <a:latin typeface="Arial" panose="020B0604020202020204"/>
              </a:rPr>
              <a:t> định’</a:t>
            </a:r>
            <a:r>
              <a:rPr lang="en-US" sz="1600" baseline="30000" dirty="0">
                <a:solidFill>
                  <a:srgbClr val="003366"/>
                </a:solidFill>
                <a:latin typeface="Arial" panose="020B0604020202020204"/>
              </a:rPr>
              <a:t>2,3</a:t>
            </a:r>
          </a:p>
        </p:txBody>
      </p:sp>
      <p:sp>
        <p:nvSpPr>
          <p:cNvPr id="80" name="Freeform 79">
            <a:extLst>
              <a:ext uri="{FF2B5EF4-FFF2-40B4-BE49-F238E27FC236}">
                <a16:creationId xmlns:a16="http://schemas.microsoft.com/office/drawing/2014/main" id="{9710A4A4-9277-584D-ABD9-1BC20F45607B}"/>
              </a:ext>
            </a:extLst>
          </p:cNvPr>
          <p:cNvSpPr/>
          <p:nvPr/>
        </p:nvSpPr>
        <p:spPr>
          <a:xfrm>
            <a:off x="584044" y="2334706"/>
            <a:ext cx="261981" cy="2447804"/>
          </a:xfrm>
          <a:custGeom>
            <a:avLst/>
            <a:gdLst/>
            <a:ahLst/>
            <a:cxnLst/>
            <a:rect l="0" t="0" r="0" b="0"/>
            <a:pathLst>
              <a:path>
                <a:moveTo>
                  <a:pt x="0" y="0"/>
                </a:moveTo>
                <a:lnTo>
                  <a:pt x="0" y="1835853"/>
                </a:lnTo>
                <a:lnTo>
                  <a:pt x="196486" y="1835853"/>
                </a:lnTo>
              </a:path>
            </a:pathLst>
          </a:custGeom>
          <a:noFill/>
        </p:spPr>
        <p:style>
          <a:lnRef idx="2">
            <a:schemeClr val="accent4">
              <a:shade val="6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81" name="Freeform 80">
            <a:extLst>
              <a:ext uri="{FF2B5EF4-FFF2-40B4-BE49-F238E27FC236}">
                <a16:creationId xmlns:a16="http://schemas.microsoft.com/office/drawing/2014/main" id="{D465934D-85BE-A748-B693-B0EE126821AE}"/>
              </a:ext>
            </a:extLst>
          </p:cNvPr>
          <p:cNvSpPr/>
          <p:nvPr/>
        </p:nvSpPr>
        <p:spPr>
          <a:xfrm>
            <a:off x="846026" y="4487787"/>
            <a:ext cx="3521884" cy="589445"/>
          </a:xfrm>
          <a:custGeom>
            <a:avLst/>
            <a:gdLst>
              <a:gd name="connsiteX0" fmla="*/ 0 w 2369458"/>
              <a:gd name="connsiteY0" fmla="*/ 44208 h 442084"/>
              <a:gd name="connsiteX1" fmla="*/ 44208 w 2369458"/>
              <a:gd name="connsiteY1" fmla="*/ 0 h 442084"/>
              <a:gd name="connsiteX2" fmla="*/ 2325250 w 2369458"/>
              <a:gd name="connsiteY2" fmla="*/ 0 h 442084"/>
              <a:gd name="connsiteX3" fmla="*/ 2369458 w 2369458"/>
              <a:gd name="connsiteY3" fmla="*/ 44208 h 442084"/>
              <a:gd name="connsiteX4" fmla="*/ 2369458 w 2369458"/>
              <a:gd name="connsiteY4" fmla="*/ 397876 h 442084"/>
              <a:gd name="connsiteX5" fmla="*/ 2325250 w 2369458"/>
              <a:gd name="connsiteY5" fmla="*/ 442084 h 442084"/>
              <a:gd name="connsiteX6" fmla="*/ 44208 w 2369458"/>
              <a:gd name="connsiteY6" fmla="*/ 442084 h 442084"/>
              <a:gd name="connsiteX7" fmla="*/ 0 w 2369458"/>
              <a:gd name="connsiteY7" fmla="*/ 397876 h 442084"/>
              <a:gd name="connsiteX8" fmla="*/ 0 w 2369458"/>
              <a:gd name="connsiteY8" fmla="*/ 44208 h 44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458" h="442084">
                <a:moveTo>
                  <a:pt x="0" y="44208"/>
                </a:moveTo>
                <a:cubicBezTo>
                  <a:pt x="0" y="19793"/>
                  <a:pt x="19793" y="0"/>
                  <a:pt x="44208" y="0"/>
                </a:cubicBezTo>
                <a:lnTo>
                  <a:pt x="2325250" y="0"/>
                </a:lnTo>
                <a:cubicBezTo>
                  <a:pt x="2349665" y="0"/>
                  <a:pt x="2369458" y="19793"/>
                  <a:pt x="2369458" y="44208"/>
                </a:cubicBezTo>
                <a:lnTo>
                  <a:pt x="2369458" y="397876"/>
                </a:lnTo>
                <a:cubicBezTo>
                  <a:pt x="2369458" y="422291"/>
                  <a:pt x="2349665" y="442084"/>
                  <a:pt x="2325250" y="442084"/>
                </a:cubicBezTo>
                <a:lnTo>
                  <a:pt x="44208" y="442084"/>
                </a:lnTo>
                <a:cubicBezTo>
                  <a:pt x="19793" y="442084"/>
                  <a:pt x="0" y="422291"/>
                  <a:pt x="0" y="397876"/>
                </a:cubicBezTo>
                <a:lnTo>
                  <a:pt x="0" y="44208"/>
                </a:lnTo>
                <a:close/>
              </a:path>
            </a:pathLst>
          </a:custGeom>
          <a:solidFill>
            <a:schemeClr val="accent4">
              <a:lumMod val="20000"/>
              <a:lumOff val="80000"/>
              <a:alpha val="90000"/>
            </a:schemeClr>
          </a:solidFill>
          <a:ln w="15875">
            <a:solidFill>
              <a:schemeClr val="accent4"/>
            </a:solidFill>
          </a:ln>
          <a:effectLst>
            <a:outerShdw blurRad="63500" algn="ctr" rotWithShape="0">
              <a:srgbClr val="000000">
                <a:alpha val="20000"/>
              </a:srgb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37264" tIns="37584" rIns="47744" bIns="37584" numCol="1" spcCol="1270" anchor="ctr" anchorCtr="0">
            <a:noAutofit/>
          </a:bodyPr>
          <a:lstStyle/>
          <a:p>
            <a:pPr defTabSz="711182">
              <a:lnSpc>
                <a:spcPct val="90000"/>
              </a:lnSpc>
              <a:spcBef>
                <a:spcPct val="0"/>
              </a:spcBef>
              <a:spcAft>
                <a:spcPct val="35000"/>
              </a:spcAft>
            </a:pPr>
            <a:r>
              <a:rPr lang="en-US" sz="1600" dirty="0" err="1">
                <a:solidFill>
                  <a:srgbClr val="003366"/>
                </a:solidFill>
                <a:latin typeface="Arial" panose="020B0604020202020204"/>
              </a:rPr>
              <a:t>Không</a:t>
            </a:r>
            <a:r>
              <a:rPr lang="en-US" sz="1600" dirty="0">
                <a:solidFill>
                  <a:srgbClr val="003366"/>
                </a:solidFill>
                <a:latin typeface="Arial" panose="020B0604020202020204"/>
              </a:rPr>
              <a:t> </a:t>
            </a:r>
            <a:r>
              <a:rPr lang="en-US" sz="1600" dirty="0" err="1">
                <a:solidFill>
                  <a:srgbClr val="003366"/>
                </a:solidFill>
                <a:latin typeface="Arial" panose="020B0604020202020204"/>
              </a:rPr>
              <a:t>có</a:t>
            </a:r>
            <a:r>
              <a:rPr lang="en-US" sz="1600" dirty="0">
                <a:solidFill>
                  <a:srgbClr val="003366"/>
                </a:solidFill>
                <a:latin typeface="Arial" panose="020B0604020202020204"/>
              </a:rPr>
              <a:t>/</a:t>
            </a:r>
            <a:r>
              <a:rPr lang="en-US" sz="1600" dirty="0" err="1">
                <a:solidFill>
                  <a:srgbClr val="003366"/>
                </a:solidFill>
                <a:latin typeface="Arial" panose="020B0604020202020204"/>
              </a:rPr>
              <a:t>ít</a:t>
            </a:r>
            <a:r>
              <a:rPr lang="en-US" sz="1600" dirty="0">
                <a:solidFill>
                  <a:srgbClr val="003366"/>
                </a:solidFill>
                <a:latin typeface="Arial" panose="020B0604020202020204"/>
              </a:rPr>
              <a:t> </a:t>
            </a:r>
            <a:r>
              <a:rPr lang="en-US" sz="1600" dirty="0" err="1">
                <a:solidFill>
                  <a:srgbClr val="003366"/>
                </a:solidFill>
                <a:latin typeface="Arial" panose="020B0604020202020204"/>
              </a:rPr>
              <a:t>triệu</a:t>
            </a:r>
            <a:r>
              <a:rPr lang="en-US" sz="1600" dirty="0">
                <a:solidFill>
                  <a:srgbClr val="003366"/>
                </a:solidFill>
                <a:latin typeface="Arial" panose="020B0604020202020204"/>
              </a:rPr>
              <a:t> chứng</a:t>
            </a:r>
            <a:r>
              <a:rPr lang="en-US" sz="1600" baseline="30000" dirty="0">
                <a:solidFill>
                  <a:srgbClr val="003366"/>
                </a:solidFill>
                <a:latin typeface="Arial" panose="020B0604020202020204"/>
              </a:rPr>
              <a:t>2,3</a:t>
            </a:r>
          </a:p>
        </p:txBody>
      </p:sp>
      <p:sp>
        <p:nvSpPr>
          <p:cNvPr id="82" name="Freeform 81">
            <a:extLst>
              <a:ext uri="{FF2B5EF4-FFF2-40B4-BE49-F238E27FC236}">
                <a16:creationId xmlns:a16="http://schemas.microsoft.com/office/drawing/2014/main" id="{DB19C910-BCC8-8640-92DE-F9EC010F2D04}"/>
              </a:ext>
            </a:extLst>
          </p:cNvPr>
          <p:cNvSpPr/>
          <p:nvPr/>
        </p:nvSpPr>
        <p:spPr>
          <a:xfrm>
            <a:off x="584044" y="2334706"/>
            <a:ext cx="261981" cy="3133436"/>
          </a:xfrm>
          <a:custGeom>
            <a:avLst/>
            <a:gdLst/>
            <a:ahLst/>
            <a:cxnLst/>
            <a:rect l="0" t="0" r="0" b="0"/>
            <a:pathLst>
              <a:path>
                <a:moveTo>
                  <a:pt x="0" y="0"/>
                </a:moveTo>
                <a:lnTo>
                  <a:pt x="0" y="2350077"/>
                </a:lnTo>
                <a:lnTo>
                  <a:pt x="196486" y="2350077"/>
                </a:lnTo>
              </a:path>
            </a:pathLst>
          </a:custGeom>
          <a:noFill/>
        </p:spPr>
        <p:style>
          <a:lnRef idx="2">
            <a:schemeClr val="accent4">
              <a:shade val="6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83" name="Freeform 82">
            <a:extLst>
              <a:ext uri="{FF2B5EF4-FFF2-40B4-BE49-F238E27FC236}">
                <a16:creationId xmlns:a16="http://schemas.microsoft.com/office/drawing/2014/main" id="{6EAEF46A-7D31-C743-A9B7-AA577A9DF48A}"/>
              </a:ext>
            </a:extLst>
          </p:cNvPr>
          <p:cNvSpPr/>
          <p:nvPr/>
        </p:nvSpPr>
        <p:spPr>
          <a:xfrm>
            <a:off x="846026" y="5173419"/>
            <a:ext cx="3521884" cy="589445"/>
          </a:xfrm>
          <a:custGeom>
            <a:avLst/>
            <a:gdLst>
              <a:gd name="connsiteX0" fmla="*/ 0 w 2369458"/>
              <a:gd name="connsiteY0" fmla="*/ 44208 h 442084"/>
              <a:gd name="connsiteX1" fmla="*/ 44208 w 2369458"/>
              <a:gd name="connsiteY1" fmla="*/ 0 h 442084"/>
              <a:gd name="connsiteX2" fmla="*/ 2325250 w 2369458"/>
              <a:gd name="connsiteY2" fmla="*/ 0 h 442084"/>
              <a:gd name="connsiteX3" fmla="*/ 2369458 w 2369458"/>
              <a:gd name="connsiteY3" fmla="*/ 44208 h 442084"/>
              <a:gd name="connsiteX4" fmla="*/ 2369458 w 2369458"/>
              <a:gd name="connsiteY4" fmla="*/ 397876 h 442084"/>
              <a:gd name="connsiteX5" fmla="*/ 2325250 w 2369458"/>
              <a:gd name="connsiteY5" fmla="*/ 442084 h 442084"/>
              <a:gd name="connsiteX6" fmla="*/ 44208 w 2369458"/>
              <a:gd name="connsiteY6" fmla="*/ 442084 h 442084"/>
              <a:gd name="connsiteX7" fmla="*/ 0 w 2369458"/>
              <a:gd name="connsiteY7" fmla="*/ 397876 h 442084"/>
              <a:gd name="connsiteX8" fmla="*/ 0 w 2369458"/>
              <a:gd name="connsiteY8" fmla="*/ 44208 h 44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458" h="442084">
                <a:moveTo>
                  <a:pt x="0" y="44208"/>
                </a:moveTo>
                <a:cubicBezTo>
                  <a:pt x="0" y="19793"/>
                  <a:pt x="19793" y="0"/>
                  <a:pt x="44208" y="0"/>
                </a:cubicBezTo>
                <a:lnTo>
                  <a:pt x="2325250" y="0"/>
                </a:lnTo>
                <a:cubicBezTo>
                  <a:pt x="2349665" y="0"/>
                  <a:pt x="2369458" y="19793"/>
                  <a:pt x="2369458" y="44208"/>
                </a:cubicBezTo>
                <a:lnTo>
                  <a:pt x="2369458" y="397876"/>
                </a:lnTo>
                <a:cubicBezTo>
                  <a:pt x="2369458" y="422291"/>
                  <a:pt x="2349665" y="442084"/>
                  <a:pt x="2325250" y="442084"/>
                </a:cubicBezTo>
                <a:lnTo>
                  <a:pt x="44208" y="442084"/>
                </a:lnTo>
                <a:cubicBezTo>
                  <a:pt x="19793" y="442084"/>
                  <a:pt x="0" y="422291"/>
                  <a:pt x="0" y="397876"/>
                </a:cubicBezTo>
                <a:lnTo>
                  <a:pt x="0" y="44208"/>
                </a:lnTo>
                <a:close/>
              </a:path>
            </a:pathLst>
          </a:custGeom>
          <a:solidFill>
            <a:schemeClr val="accent4">
              <a:lumMod val="20000"/>
              <a:lumOff val="80000"/>
              <a:alpha val="90000"/>
            </a:schemeClr>
          </a:solidFill>
          <a:ln w="15875">
            <a:solidFill>
              <a:schemeClr val="accent4"/>
            </a:solidFill>
          </a:ln>
          <a:effectLst>
            <a:outerShdw blurRad="63500" algn="ctr" rotWithShape="0">
              <a:srgbClr val="000000">
                <a:alpha val="20000"/>
              </a:srgb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37264" tIns="37584" rIns="47744" bIns="37584" numCol="1" spcCol="1270" anchor="ctr" anchorCtr="0">
            <a:noAutofit/>
          </a:bodyPr>
          <a:lstStyle/>
          <a:p>
            <a:pPr defTabSz="711182">
              <a:lnSpc>
                <a:spcPct val="90000"/>
              </a:lnSpc>
              <a:spcBef>
                <a:spcPct val="0"/>
              </a:spcBef>
              <a:spcAft>
                <a:spcPct val="35000"/>
              </a:spcAft>
            </a:pPr>
            <a:r>
              <a:rPr lang="en-US" sz="1600" dirty="0" err="1">
                <a:solidFill>
                  <a:srgbClr val="003366"/>
                </a:solidFill>
                <a:latin typeface="Arial" panose="020B0604020202020204"/>
              </a:rPr>
              <a:t>Bệnh</a:t>
            </a:r>
            <a:r>
              <a:rPr lang="en-US" sz="1600" dirty="0">
                <a:solidFill>
                  <a:srgbClr val="003366"/>
                </a:solidFill>
                <a:latin typeface="Arial" panose="020B0604020202020204"/>
              </a:rPr>
              <a:t> </a:t>
            </a:r>
            <a:r>
              <a:rPr lang="en-US" sz="1600" dirty="0" err="1">
                <a:solidFill>
                  <a:srgbClr val="003366"/>
                </a:solidFill>
                <a:latin typeface="Arial" panose="020B0604020202020204"/>
              </a:rPr>
              <a:t>nhân</a:t>
            </a:r>
            <a:r>
              <a:rPr lang="en-US" sz="1600" dirty="0">
                <a:solidFill>
                  <a:srgbClr val="003366"/>
                </a:solidFill>
                <a:latin typeface="Arial" panose="020B0604020202020204"/>
              </a:rPr>
              <a:t> lo </a:t>
            </a:r>
            <a:r>
              <a:rPr lang="en-US" sz="1600" dirty="0" err="1">
                <a:solidFill>
                  <a:srgbClr val="003366"/>
                </a:solidFill>
                <a:latin typeface="Arial" panose="020B0604020202020204"/>
              </a:rPr>
              <a:t>lắng</a:t>
            </a:r>
            <a:r>
              <a:rPr lang="en-US" sz="1600" dirty="0">
                <a:solidFill>
                  <a:srgbClr val="003366"/>
                </a:solidFill>
                <a:latin typeface="Arial" panose="020B0604020202020204"/>
              </a:rPr>
              <a:t> </a:t>
            </a:r>
            <a:r>
              <a:rPr lang="en-US" sz="1600" dirty="0" err="1">
                <a:solidFill>
                  <a:srgbClr val="003366"/>
                </a:solidFill>
                <a:latin typeface="Arial" panose="020B0604020202020204"/>
              </a:rPr>
              <a:t>tác</a:t>
            </a:r>
            <a:r>
              <a:rPr lang="en-US" sz="1600" dirty="0">
                <a:solidFill>
                  <a:srgbClr val="003366"/>
                </a:solidFill>
                <a:latin typeface="Arial" panose="020B0604020202020204"/>
              </a:rPr>
              <a:t> </a:t>
            </a:r>
            <a:r>
              <a:rPr lang="en-US" sz="1600" dirty="0" err="1">
                <a:solidFill>
                  <a:srgbClr val="003366"/>
                </a:solidFill>
                <a:latin typeface="Arial" panose="020B0604020202020204"/>
              </a:rPr>
              <a:t>dụng</a:t>
            </a:r>
            <a:r>
              <a:rPr lang="en-US" sz="1600" dirty="0">
                <a:solidFill>
                  <a:srgbClr val="003366"/>
                </a:solidFill>
                <a:latin typeface="Arial" panose="020B0604020202020204"/>
              </a:rPr>
              <a:t> </a:t>
            </a:r>
            <a:r>
              <a:rPr lang="en-US" sz="1600" dirty="0" err="1">
                <a:solidFill>
                  <a:srgbClr val="003366"/>
                </a:solidFill>
                <a:latin typeface="Arial" panose="020B0604020202020204"/>
              </a:rPr>
              <a:t>ngoại</a:t>
            </a:r>
            <a:r>
              <a:rPr lang="en-US" sz="1600" dirty="0">
                <a:solidFill>
                  <a:srgbClr val="003366"/>
                </a:solidFill>
                <a:latin typeface="Arial" panose="020B0604020202020204"/>
              </a:rPr>
              <a:t> ý</a:t>
            </a:r>
            <a:r>
              <a:rPr lang="en-US" sz="1600" baseline="30000" dirty="0">
                <a:solidFill>
                  <a:srgbClr val="003366"/>
                </a:solidFill>
                <a:latin typeface="Arial" panose="020B0604020202020204"/>
              </a:rPr>
              <a:t>3</a:t>
            </a:r>
          </a:p>
        </p:txBody>
      </p:sp>
    </p:spTree>
    <p:extLst>
      <p:ext uri="{BB962C8B-B14F-4D97-AF65-F5344CB8AC3E}">
        <p14:creationId xmlns:p14="http://schemas.microsoft.com/office/powerpoint/2010/main" val="465902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F827A-46CA-B848-9A05-607D788ED12B}"/>
              </a:ext>
            </a:extLst>
          </p:cNvPr>
          <p:cNvSpPr>
            <a:spLocks noGrp="1"/>
          </p:cNvSpPr>
          <p:nvPr>
            <p:ph type="title"/>
          </p:nvPr>
        </p:nvSpPr>
        <p:spPr/>
        <p:txBody>
          <a:bodyPr/>
          <a:lstStyle/>
          <a:p>
            <a:r>
              <a:rPr lang="en-US" dirty="0" err="1"/>
              <a:t>Bệnh</a:t>
            </a:r>
            <a:r>
              <a:rPr lang="en-US" dirty="0"/>
              <a:t> </a:t>
            </a:r>
            <a:r>
              <a:rPr lang="en-US" dirty="0" err="1"/>
              <a:t>nhân</a:t>
            </a:r>
            <a:r>
              <a:rPr lang="en-US" dirty="0"/>
              <a:t> </a:t>
            </a:r>
            <a:r>
              <a:rPr lang="en-US" dirty="0" err="1"/>
              <a:t>được</a:t>
            </a:r>
            <a:r>
              <a:rPr lang="en-US" dirty="0"/>
              <a:t> </a:t>
            </a:r>
            <a:r>
              <a:rPr lang="en-US" dirty="0" err="1"/>
              <a:t>chẩn</a:t>
            </a:r>
            <a:r>
              <a:rPr lang="en-US" dirty="0"/>
              <a:t> </a:t>
            </a:r>
            <a:r>
              <a:rPr lang="en-US" dirty="0" err="1"/>
              <a:t>đoán</a:t>
            </a:r>
            <a:r>
              <a:rPr lang="en-US" dirty="0"/>
              <a:t> IPF </a:t>
            </a:r>
            <a:r>
              <a:rPr lang="en-US" dirty="0" err="1"/>
              <a:t>có</a:t>
            </a:r>
            <a:r>
              <a:rPr lang="en-US" dirty="0"/>
              <a:t> </a:t>
            </a:r>
            <a:r>
              <a:rPr lang="en-US" dirty="0" err="1"/>
              <a:t>khả</a:t>
            </a:r>
            <a:r>
              <a:rPr lang="en-US" dirty="0"/>
              <a:t> </a:t>
            </a:r>
            <a:r>
              <a:rPr lang="en-US" dirty="0" err="1"/>
              <a:t>năng</a:t>
            </a:r>
            <a:r>
              <a:rPr lang="en-US" dirty="0"/>
              <a:t> </a:t>
            </a:r>
            <a:r>
              <a:rPr lang="en-US" dirty="0" err="1"/>
              <a:t>đã</a:t>
            </a:r>
            <a:r>
              <a:rPr lang="en-US" dirty="0"/>
              <a:t> </a:t>
            </a:r>
            <a:r>
              <a:rPr lang="en-US" dirty="0" err="1"/>
              <a:t>bị</a:t>
            </a:r>
            <a:r>
              <a:rPr lang="en-US" dirty="0"/>
              <a:t> </a:t>
            </a:r>
            <a:r>
              <a:rPr lang="en-US" dirty="0" err="1"/>
              <a:t>suy</a:t>
            </a:r>
            <a:r>
              <a:rPr lang="en-US" dirty="0"/>
              <a:t> </a:t>
            </a:r>
            <a:r>
              <a:rPr lang="en-US" dirty="0" err="1"/>
              <a:t>giảm</a:t>
            </a:r>
            <a:r>
              <a:rPr lang="en-US" dirty="0"/>
              <a:t> </a:t>
            </a:r>
            <a:r>
              <a:rPr lang="en-US" dirty="0" err="1"/>
              <a:t>chức</a:t>
            </a:r>
            <a:r>
              <a:rPr lang="en-US" dirty="0"/>
              <a:t> </a:t>
            </a:r>
            <a:r>
              <a:rPr lang="en-US" dirty="0" err="1"/>
              <a:t>năng</a:t>
            </a:r>
            <a:r>
              <a:rPr lang="en-US" dirty="0"/>
              <a:t> </a:t>
            </a:r>
            <a:r>
              <a:rPr lang="en-US" dirty="0" err="1"/>
              <a:t>phổi</a:t>
            </a:r>
            <a:r>
              <a:rPr lang="en-US" dirty="0"/>
              <a:t> </a:t>
            </a:r>
            <a:r>
              <a:rPr lang="en-US" dirty="0" err="1"/>
              <a:t>đáng</a:t>
            </a:r>
            <a:r>
              <a:rPr lang="en-US" dirty="0"/>
              <a:t> </a:t>
            </a:r>
            <a:r>
              <a:rPr lang="en-US" dirty="0" err="1"/>
              <a:t>kể</a:t>
            </a:r>
            <a:endParaRPr lang="en-US" dirty="0"/>
          </a:p>
        </p:txBody>
      </p:sp>
      <p:sp>
        <p:nvSpPr>
          <p:cNvPr id="4" name="Slide Number Placeholder 3">
            <a:extLst>
              <a:ext uri="{FF2B5EF4-FFF2-40B4-BE49-F238E27FC236}">
                <a16:creationId xmlns:a16="http://schemas.microsoft.com/office/drawing/2014/main" id="{0DADCB65-B661-6C41-ADB5-490635ABC5B4}"/>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44</a:t>
            </a:fld>
            <a:endParaRPr lang="en-US" dirty="0">
              <a:solidFill>
                <a:srgbClr val="003366"/>
              </a:solidFill>
              <a:latin typeface="Arial" panose="020B0604020202020204"/>
            </a:endParaRPr>
          </a:p>
        </p:txBody>
      </p:sp>
      <p:sp>
        <p:nvSpPr>
          <p:cNvPr id="5" name="Text Placeholder 4">
            <a:extLst>
              <a:ext uri="{FF2B5EF4-FFF2-40B4-BE49-F238E27FC236}">
                <a16:creationId xmlns:a16="http://schemas.microsoft.com/office/drawing/2014/main" id="{9665ECEF-0EDB-2642-8454-BAD074724E5E}"/>
              </a:ext>
            </a:extLst>
          </p:cNvPr>
          <p:cNvSpPr>
            <a:spLocks noGrp="1"/>
          </p:cNvSpPr>
          <p:nvPr>
            <p:ph type="body" sz="quarter" idx="13"/>
          </p:nvPr>
        </p:nvSpPr>
        <p:spPr/>
        <p:txBody>
          <a:bodyPr>
            <a:normAutofit fontScale="77500" lnSpcReduction="20000"/>
          </a:bodyPr>
          <a:lstStyle/>
          <a:p>
            <a:r>
              <a:rPr lang="en-US" dirty="0"/>
              <a:t>FVC, forced vital capacity; IPF, idiopathic pulmonary fibrosis</a:t>
            </a:r>
            <a:br>
              <a:rPr lang="en-US" dirty="0"/>
            </a:br>
            <a:r>
              <a:rPr lang="en-US" dirty="0"/>
              <a:t>1. Schoenheit G </a:t>
            </a:r>
            <a:r>
              <a:rPr lang="en-US" i="1" dirty="0"/>
              <a:t>et al. Chron Respir Dis</a:t>
            </a:r>
            <a:r>
              <a:rPr lang="en-US" dirty="0"/>
              <a:t> 2011;8;225–31; 2. Collard HR </a:t>
            </a:r>
            <a:r>
              <a:rPr lang="en-US" i="1" dirty="0"/>
              <a:t>et al. Respir Med</a:t>
            </a:r>
            <a:r>
              <a:rPr lang="en-US" dirty="0"/>
              <a:t> 2007;101:1350–4; 3. Pakhale S</a:t>
            </a:r>
            <a:r>
              <a:rPr lang="en-US" i="1" dirty="0"/>
              <a:t> et al. Can Respir J</a:t>
            </a:r>
            <a:r>
              <a:rPr lang="en-US" dirty="0"/>
              <a:t> 2009;16:189–93; </a:t>
            </a:r>
            <a:br>
              <a:rPr lang="en-US" dirty="0"/>
            </a:br>
            <a:r>
              <a:rPr lang="en-US" dirty="0"/>
              <a:t>4. Moore VC. </a:t>
            </a:r>
            <a:r>
              <a:rPr lang="en-US" i="1" dirty="0"/>
              <a:t>Breathe</a:t>
            </a:r>
            <a:r>
              <a:rPr lang="en-US" dirty="0"/>
              <a:t> 2012;8:233–40; 5. Maher TM, Strek ME. </a:t>
            </a:r>
            <a:r>
              <a:rPr lang="en-US" i="1" dirty="0"/>
              <a:t>Respir Res</a:t>
            </a:r>
            <a:r>
              <a:rPr lang="en-US" dirty="0"/>
              <a:t> 2019;20:205; 6. Chang Y </a:t>
            </a:r>
            <a:r>
              <a:rPr lang="en-US" i="1" dirty="0"/>
              <a:t>et al. Korean J Intern Med</a:t>
            </a:r>
            <a:r>
              <a:rPr lang="en-US" dirty="0"/>
              <a:t> 2020;35:142–9</a:t>
            </a:r>
          </a:p>
        </p:txBody>
      </p:sp>
      <p:grpSp>
        <p:nvGrpSpPr>
          <p:cNvPr id="35" name="Group 34">
            <a:extLst>
              <a:ext uri="{FF2B5EF4-FFF2-40B4-BE49-F238E27FC236}">
                <a16:creationId xmlns:a16="http://schemas.microsoft.com/office/drawing/2014/main" id="{FEBEC6AF-6614-0A49-A302-0F93E9A20BD5}"/>
              </a:ext>
            </a:extLst>
          </p:cNvPr>
          <p:cNvGrpSpPr/>
          <p:nvPr/>
        </p:nvGrpSpPr>
        <p:grpSpPr>
          <a:xfrm>
            <a:off x="6947603" y="1374470"/>
            <a:ext cx="2882155" cy="4736857"/>
            <a:chOff x="5854423" y="1134364"/>
            <a:chExt cx="2161616" cy="3552643"/>
          </a:xfrm>
        </p:grpSpPr>
        <p:sp>
          <p:nvSpPr>
            <p:cNvPr id="18" name="Circular Arrow 17">
              <a:extLst>
                <a:ext uri="{FF2B5EF4-FFF2-40B4-BE49-F238E27FC236}">
                  <a16:creationId xmlns:a16="http://schemas.microsoft.com/office/drawing/2014/main" id="{3D429B99-3C08-6D41-902A-D683832001EB}"/>
                </a:ext>
              </a:extLst>
            </p:cNvPr>
            <p:cNvSpPr/>
            <p:nvPr/>
          </p:nvSpPr>
          <p:spPr>
            <a:xfrm>
              <a:off x="6312172" y="1134364"/>
              <a:ext cx="1703867" cy="1704126"/>
            </a:xfrm>
            <a:prstGeom prst="circularArrow">
              <a:avLst>
                <a:gd name="adj1" fmla="val 10980"/>
                <a:gd name="adj2" fmla="val 1142322"/>
                <a:gd name="adj3" fmla="val 4500000"/>
                <a:gd name="adj4" fmla="val 10763090"/>
                <a:gd name="adj5" fmla="val 12500"/>
              </a:avLst>
            </a:prstGeom>
            <a:solidFill>
              <a:schemeClr val="accent2">
                <a:alpha val="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Shape 18">
              <a:extLst>
                <a:ext uri="{FF2B5EF4-FFF2-40B4-BE49-F238E27FC236}">
                  <a16:creationId xmlns:a16="http://schemas.microsoft.com/office/drawing/2014/main" id="{EC260716-0265-3148-81C5-3FBB6C1E742D}"/>
                </a:ext>
              </a:extLst>
            </p:cNvPr>
            <p:cNvSpPr/>
            <p:nvPr/>
          </p:nvSpPr>
          <p:spPr>
            <a:xfrm>
              <a:off x="5854423" y="2118035"/>
              <a:ext cx="1703867" cy="1704126"/>
            </a:xfrm>
            <a:prstGeom prst="leftCircularArrow">
              <a:avLst>
                <a:gd name="adj1" fmla="val 10980"/>
                <a:gd name="adj2" fmla="val 1142322"/>
                <a:gd name="adj3" fmla="val 6300000"/>
                <a:gd name="adj4" fmla="val 18900000"/>
                <a:gd name="adj5" fmla="val 12500"/>
              </a:avLst>
            </a:prstGeom>
            <a:solidFill>
              <a:schemeClr val="accent2">
                <a:alpha val="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Block Arc 19">
              <a:extLst>
                <a:ext uri="{FF2B5EF4-FFF2-40B4-BE49-F238E27FC236}">
                  <a16:creationId xmlns:a16="http://schemas.microsoft.com/office/drawing/2014/main" id="{6CA66823-A486-974A-ACAB-BBA75C738EEE}"/>
                </a:ext>
              </a:extLst>
            </p:cNvPr>
            <p:cNvSpPr/>
            <p:nvPr/>
          </p:nvSpPr>
          <p:spPr>
            <a:xfrm>
              <a:off x="6430195" y="3222535"/>
              <a:ext cx="1463886" cy="1464472"/>
            </a:xfrm>
            <a:prstGeom prst="blockArc">
              <a:avLst>
                <a:gd name="adj1" fmla="val 13500000"/>
                <a:gd name="adj2" fmla="val 10800000"/>
                <a:gd name="adj3" fmla="val 12740"/>
              </a:avLst>
            </a:prstGeom>
            <a:solidFill>
              <a:schemeClr val="accent2">
                <a:alpha val="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58" name="Group 57">
            <a:extLst>
              <a:ext uri="{FF2B5EF4-FFF2-40B4-BE49-F238E27FC236}">
                <a16:creationId xmlns:a16="http://schemas.microsoft.com/office/drawing/2014/main" id="{C501A4C6-A4A0-A745-8344-C4BC382EBC9D}"/>
              </a:ext>
            </a:extLst>
          </p:cNvPr>
          <p:cNvGrpSpPr/>
          <p:nvPr/>
        </p:nvGrpSpPr>
        <p:grpSpPr>
          <a:xfrm>
            <a:off x="4879878" y="1672771"/>
            <a:ext cx="6891524" cy="4278269"/>
            <a:chOff x="3659908" y="1242056"/>
            <a:chExt cx="5168643" cy="3208702"/>
          </a:xfrm>
        </p:grpSpPr>
        <p:sp>
          <p:nvSpPr>
            <p:cNvPr id="6" name="TextBox 5">
              <a:extLst>
                <a:ext uri="{FF2B5EF4-FFF2-40B4-BE49-F238E27FC236}">
                  <a16:creationId xmlns:a16="http://schemas.microsoft.com/office/drawing/2014/main" id="{1E583E62-2AF2-134D-9BD7-CA75A21ED7E9}"/>
                </a:ext>
              </a:extLst>
            </p:cNvPr>
            <p:cNvSpPr txBox="1"/>
            <p:nvPr/>
          </p:nvSpPr>
          <p:spPr>
            <a:xfrm>
              <a:off x="4537502" y="3325418"/>
              <a:ext cx="4248000" cy="430887"/>
            </a:xfrm>
            <a:prstGeom prst="rect">
              <a:avLst/>
            </a:prstGeom>
            <a:noFill/>
          </p:spPr>
          <p:txBody>
            <a:bodyPr wrap="square" rtlCol="0" anchor="ctr" anchorCtr="0">
              <a:normAutofit/>
            </a:bodyPr>
            <a:lstStyle/>
            <a:p>
              <a:pPr defTabSz="609585"/>
              <a:r>
                <a:rPr lang="en-US" sz="1467" dirty="0" err="1">
                  <a:solidFill>
                    <a:srgbClr val="003366"/>
                  </a:solidFill>
                  <a:latin typeface="Arial" panose="020B0604020202020204"/>
                </a:rPr>
                <a:t>Ví</a:t>
              </a:r>
              <a:r>
                <a:rPr lang="en-US" sz="1467" dirty="0">
                  <a:solidFill>
                    <a:srgbClr val="003366"/>
                  </a:solidFill>
                  <a:latin typeface="Arial" panose="020B0604020202020204"/>
                </a:rPr>
                <a:t> </a:t>
              </a:r>
              <a:r>
                <a:rPr lang="en-US" sz="1467" dirty="0" err="1">
                  <a:solidFill>
                    <a:srgbClr val="003366"/>
                  </a:solidFill>
                  <a:latin typeface="Arial" panose="020B0604020202020204"/>
                </a:rPr>
                <a:t>dụ</a:t>
              </a:r>
              <a:r>
                <a:rPr lang="en-US" sz="1467" dirty="0">
                  <a:solidFill>
                    <a:srgbClr val="003366"/>
                  </a:solidFill>
                  <a:latin typeface="Arial" panose="020B0604020202020204"/>
                </a:rPr>
                <a:t> </a:t>
              </a:r>
              <a:r>
                <a:rPr lang="en-US" sz="1467" dirty="0" err="1">
                  <a:solidFill>
                    <a:srgbClr val="003366"/>
                  </a:solidFill>
                  <a:latin typeface="Arial" panose="020B0604020202020204"/>
                </a:rPr>
                <a:t>một</a:t>
              </a:r>
              <a:r>
                <a:rPr lang="en-US" sz="1467" dirty="0">
                  <a:solidFill>
                    <a:srgbClr val="003366"/>
                  </a:solidFill>
                  <a:latin typeface="Arial" panose="020B0604020202020204"/>
                </a:rPr>
                <a:t> </a:t>
              </a:r>
              <a:r>
                <a:rPr lang="en-US" sz="1467" dirty="0" err="1">
                  <a:solidFill>
                    <a:srgbClr val="003366"/>
                  </a:solidFill>
                  <a:latin typeface="Arial" panose="020B0604020202020204"/>
                </a:rPr>
                <a:t>người</a:t>
              </a:r>
              <a:r>
                <a:rPr lang="en-US" sz="1467" dirty="0">
                  <a:solidFill>
                    <a:srgbClr val="003366"/>
                  </a:solidFill>
                  <a:latin typeface="Arial" panose="020B0604020202020204"/>
                </a:rPr>
                <a:t> </a:t>
              </a:r>
              <a:r>
                <a:rPr lang="en-US" sz="1467" dirty="0" err="1">
                  <a:solidFill>
                    <a:srgbClr val="003366"/>
                  </a:solidFill>
                  <a:latin typeface="Arial" panose="020B0604020202020204"/>
                </a:rPr>
                <a:t>lớn</a:t>
              </a:r>
              <a:r>
                <a:rPr lang="en-US" sz="1467" dirty="0">
                  <a:solidFill>
                    <a:srgbClr val="003366"/>
                  </a:solidFill>
                  <a:latin typeface="Arial" panose="020B0604020202020204"/>
                </a:rPr>
                <a:t> </a:t>
              </a:r>
              <a:r>
                <a:rPr lang="en-US" sz="1467" dirty="0" err="1">
                  <a:solidFill>
                    <a:srgbClr val="003366"/>
                  </a:solidFill>
                  <a:latin typeface="Arial" panose="020B0604020202020204"/>
                </a:rPr>
                <a:t>tuổi</a:t>
              </a:r>
              <a:r>
                <a:rPr lang="en-US" sz="1467" dirty="0">
                  <a:solidFill>
                    <a:srgbClr val="003366"/>
                  </a:solidFill>
                  <a:latin typeface="Arial" panose="020B0604020202020204"/>
                </a:rPr>
                <a:t> </a:t>
              </a:r>
              <a:r>
                <a:rPr lang="en-US" sz="1467" dirty="0" err="1">
                  <a:solidFill>
                    <a:srgbClr val="003366"/>
                  </a:solidFill>
                  <a:latin typeface="Arial" panose="020B0604020202020204"/>
                </a:rPr>
                <a:t>có</a:t>
              </a:r>
              <a:r>
                <a:rPr lang="en-US" sz="1467" dirty="0">
                  <a:solidFill>
                    <a:srgbClr val="003366"/>
                  </a:solidFill>
                  <a:latin typeface="Arial" panose="020B0604020202020204"/>
                </a:rPr>
                <a:t> </a:t>
              </a:r>
              <a:r>
                <a:rPr lang="en-US" sz="1467" dirty="0" err="1">
                  <a:solidFill>
                    <a:srgbClr val="003366"/>
                  </a:solidFill>
                  <a:latin typeface="Arial" panose="020B0604020202020204"/>
                </a:rPr>
                <a:t>vóc</a:t>
              </a:r>
              <a:r>
                <a:rPr lang="en-US" sz="1467" dirty="0">
                  <a:solidFill>
                    <a:srgbClr val="003366"/>
                  </a:solidFill>
                  <a:latin typeface="Arial" panose="020B0604020202020204"/>
                </a:rPr>
                <a:t> </a:t>
              </a:r>
              <a:r>
                <a:rPr lang="en-US" sz="1467" dirty="0" err="1">
                  <a:solidFill>
                    <a:srgbClr val="003366"/>
                  </a:solidFill>
                  <a:latin typeface="Arial" panose="020B0604020202020204"/>
                </a:rPr>
                <a:t>dáng</a:t>
              </a:r>
              <a:r>
                <a:rPr lang="en-US" sz="1467" dirty="0">
                  <a:solidFill>
                    <a:srgbClr val="003366"/>
                  </a:solidFill>
                  <a:latin typeface="Arial" panose="020B0604020202020204"/>
                </a:rPr>
                <a:t> </a:t>
              </a:r>
              <a:r>
                <a:rPr lang="en-US" sz="1467" dirty="0" err="1">
                  <a:solidFill>
                    <a:srgbClr val="003366"/>
                  </a:solidFill>
                  <a:latin typeface="Arial" panose="020B0604020202020204"/>
                </a:rPr>
                <a:t>nhỏ</a:t>
              </a:r>
              <a:r>
                <a:rPr lang="en-US" sz="1467" dirty="0">
                  <a:solidFill>
                    <a:srgbClr val="003366"/>
                  </a:solidFill>
                  <a:latin typeface="Arial" panose="020B0604020202020204"/>
                </a:rPr>
                <a:t> </a:t>
              </a:r>
              <a:r>
                <a:rPr lang="en-US" sz="1467" dirty="0" err="1">
                  <a:solidFill>
                    <a:srgbClr val="003366"/>
                  </a:solidFill>
                  <a:latin typeface="Arial" panose="020B0604020202020204"/>
                </a:rPr>
                <a:t>có</a:t>
              </a:r>
              <a:r>
                <a:rPr lang="en-US" sz="1467" dirty="0">
                  <a:solidFill>
                    <a:srgbClr val="003366"/>
                  </a:solidFill>
                  <a:latin typeface="Arial" panose="020B0604020202020204"/>
                </a:rPr>
                <a:t> </a:t>
              </a:r>
              <a:r>
                <a:rPr lang="en-US" sz="1467" dirty="0" err="1">
                  <a:solidFill>
                    <a:srgbClr val="003366"/>
                  </a:solidFill>
                  <a:latin typeface="Arial" panose="020B0604020202020204"/>
                </a:rPr>
                <a:t>khả</a:t>
              </a:r>
              <a:r>
                <a:rPr lang="en-US" sz="1467" dirty="0">
                  <a:solidFill>
                    <a:srgbClr val="003366"/>
                  </a:solidFill>
                  <a:latin typeface="Arial" panose="020B0604020202020204"/>
                </a:rPr>
                <a:t> </a:t>
              </a:r>
              <a:r>
                <a:rPr lang="en-US" sz="1467" dirty="0" err="1">
                  <a:solidFill>
                    <a:srgbClr val="003366"/>
                  </a:solidFill>
                  <a:latin typeface="Arial" panose="020B0604020202020204"/>
                </a:rPr>
                <a:t>năng</a:t>
              </a:r>
              <a:r>
                <a:rPr lang="en-US" sz="1467" dirty="0">
                  <a:solidFill>
                    <a:srgbClr val="003366"/>
                  </a:solidFill>
                  <a:latin typeface="Arial" panose="020B0604020202020204"/>
                </a:rPr>
                <a:t> </a:t>
              </a:r>
              <a:r>
                <a:rPr lang="en-US" sz="1467" dirty="0" err="1">
                  <a:solidFill>
                    <a:srgbClr val="003366"/>
                  </a:solidFill>
                  <a:latin typeface="Arial" panose="020B0604020202020204"/>
                </a:rPr>
                <a:t>có</a:t>
              </a:r>
              <a:r>
                <a:rPr lang="en-US" sz="1467" dirty="0">
                  <a:solidFill>
                    <a:srgbClr val="003366"/>
                  </a:solidFill>
                  <a:latin typeface="Arial" panose="020B0604020202020204"/>
                </a:rPr>
                <a:t> FVC </a:t>
              </a:r>
              <a:r>
                <a:rPr lang="en-US" sz="1467" dirty="0" err="1">
                  <a:solidFill>
                    <a:srgbClr val="003366"/>
                  </a:solidFill>
                  <a:latin typeface="Arial" panose="020B0604020202020204"/>
                </a:rPr>
                <a:t>cao</a:t>
              </a:r>
              <a:r>
                <a:rPr lang="en-US" sz="1467" dirty="0">
                  <a:solidFill>
                    <a:srgbClr val="003366"/>
                  </a:solidFill>
                  <a:latin typeface="Arial" panose="020B0604020202020204"/>
                </a:rPr>
                <a:t> </a:t>
              </a:r>
              <a:r>
                <a:rPr lang="en-US" sz="1467" dirty="0" err="1">
                  <a:solidFill>
                    <a:srgbClr val="003366"/>
                  </a:solidFill>
                  <a:latin typeface="Arial" panose="020B0604020202020204"/>
                </a:rPr>
                <a:t>hơn</a:t>
              </a:r>
              <a:r>
                <a:rPr lang="en-US" sz="1467" dirty="0">
                  <a:solidFill>
                    <a:srgbClr val="003366"/>
                  </a:solidFill>
                  <a:latin typeface="Arial" panose="020B0604020202020204"/>
                </a:rPr>
                <a:t> 100% </a:t>
              </a:r>
              <a:r>
                <a:rPr lang="en-US" sz="1467" dirty="0" err="1">
                  <a:solidFill>
                    <a:srgbClr val="003366"/>
                  </a:solidFill>
                  <a:latin typeface="Arial" panose="020B0604020202020204"/>
                </a:rPr>
                <a:t>giá</a:t>
              </a:r>
              <a:r>
                <a:rPr lang="en-US" sz="1467" dirty="0">
                  <a:solidFill>
                    <a:srgbClr val="003366"/>
                  </a:solidFill>
                  <a:latin typeface="Arial" panose="020B0604020202020204"/>
                </a:rPr>
                <a:t> </a:t>
              </a:r>
              <a:r>
                <a:rPr lang="en-US" sz="1467" dirty="0" err="1">
                  <a:solidFill>
                    <a:srgbClr val="003366"/>
                  </a:solidFill>
                  <a:latin typeface="Arial" panose="020B0604020202020204"/>
                </a:rPr>
                <a:t>trị</a:t>
              </a:r>
              <a:r>
                <a:rPr lang="en-US" sz="1467" dirty="0">
                  <a:solidFill>
                    <a:srgbClr val="003366"/>
                  </a:solidFill>
                  <a:latin typeface="Arial" panose="020B0604020202020204"/>
                </a:rPr>
                <a:t> </a:t>
              </a:r>
              <a:r>
                <a:rPr lang="en-US" sz="1467" dirty="0" err="1">
                  <a:solidFill>
                    <a:srgbClr val="003366"/>
                  </a:solidFill>
                  <a:latin typeface="Arial" panose="020B0604020202020204"/>
                </a:rPr>
                <a:t>dự</a:t>
              </a:r>
              <a:r>
                <a:rPr lang="en-US" sz="1467" dirty="0">
                  <a:solidFill>
                    <a:srgbClr val="003366"/>
                  </a:solidFill>
                  <a:latin typeface="Arial" panose="020B0604020202020204"/>
                </a:rPr>
                <a:t> đoán</a:t>
              </a:r>
              <a:r>
                <a:rPr lang="en-US" sz="1467" baseline="30000" dirty="0">
                  <a:solidFill>
                    <a:srgbClr val="003366"/>
                  </a:solidFill>
                  <a:latin typeface="Arial" panose="020B0604020202020204"/>
                </a:rPr>
                <a:t>6</a:t>
              </a:r>
            </a:p>
          </p:txBody>
        </p:sp>
        <p:sp>
          <p:nvSpPr>
            <p:cNvPr id="10" name="TextBox 9">
              <a:extLst>
                <a:ext uri="{FF2B5EF4-FFF2-40B4-BE49-F238E27FC236}">
                  <a16:creationId xmlns:a16="http://schemas.microsoft.com/office/drawing/2014/main" id="{460BC8EB-F541-2245-8781-93F614B56304}"/>
                </a:ext>
              </a:extLst>
            </p:cNvPr>
            <p:cNvSpPr txBox="1"/>
            <p:nvPr/>
          </p:nvSpPr>
          <p:spPr>
            <a:xfrm>
              <a:off x="3659908" y="1242056"/>
              <a:ext cx="4567215" cy="600164"/>
            </a:xfrm>
            <a:prstGeom prst="rect">
              <a:avLst/>
            </a:prstGeom>
            <a:noFill/>
          </p:spPr>
          <p:txBody>
            <a:bodyPr wrap="square" rtlCol="0" anchor="ctr" anchorCtr="0">
              <a:noAutofit/>
            </a:bodyPr>
            <a:lstStyle/>
            <a:p>
              <a:pPr algn="r" defTabSz="609585"/>
              <a:r>
                <a:rPr lang="en-US" sz="1467" dirty="0">
                  <a:solidFill>
                    <a:srgbClr val="003366"/>
                  </a:solidFill>
                  <a:latin typeface="Arial" panose="020B0604020202020204"/>
                </a:rPr>
                <a:t>IPF </a:t>
              </a:r>
              <a:r>
                <a:rPr lang="en-US" sz="1467" dirty="0" err="1">
                  <a:solidFill>
                    <a:srgbClr val="003366"/>
                  </a:solidFill>
                  <a:latin typeface="Arial" panose="020B0604020202020204"/>
                </a:rPr>
                <a:t>và</a:t>
              </a:r>
              <a:r>
                <a:rPr lang="en-US" sz="1467" dirty="0">
                  <a:solidFill>
                    <a:srgbClr val="003366"/>
                  </a:solidFill>
                  <a:latin typeface="Arial" panose="020B0604020202020204"/>
                </a:rPr>
                <a:t> </a:t>
              </a:r>
              <a:r>
                <a:rPr lang="en-US" sz="1467" dirty="0" err="1">
                  <a:solidFill>
                    <a:srgbClr val="003366"/>
                  </a:solidFill>
                  <a:latin typeface="Arial" panose="020B0604020202020204"/>
                </a:rPr>
                <a:t>một</a:t>
              </a:r>
              <a:r>
                <a:rPr lang="en-US" sz="1467" dirty="0">
                  <a:solidFill>
                    <a:srgbClr val="003366"/>
                  </a:solidFill>
                  <a:latin typeface="Arial" panose="020B0604020202020204"/>
                </a:rPr>
                <a:t> </a:t>
              </a:r>
              <a:r>
                <a:rPr lang="en-US" sz="1467" dirty="0" err="1">
                  <a:solidFill>
                    <a:srgbClr val="003366"/>
                  </a:solidFill>
                  <a:latin typeface="Arial" panose="020B0604020202020204"/>
                </a:rPr>
                <a:t>số</a:t>
              </a:r>
              <a:r>
                <a:rPr lang="en-US" sz="1467" dirty="0">
                  <a:solidFill>
                    <a:srgbClr val="003366"/>
                  </a:solidFill>
                  <a:latin typeface="Arial" panose="020B0604020202020204"/>
                </a:rPr>
                <a:t> </a:t>
              </a:r>
              <a:r>
                <a:rPr lang="en-US" sz="1467" dirty="0" err="1">
                  <a:solidFill>
                    <a:srgbClr val="003366"/>
                  </a:solidFill>
                  <a:latin typeface="Arial" panose="020B0604020202020204"/>
                </a:rPr>
                <a:t>bệnh</a:t>
              </a:r>
              <a:r>
                <a:rPr lang="en-US" sz="1467" dirty="0">
                  <a:solidFill>
                    <a:srgbClr val="003366"/>
                  </a:solidFill>
                  <a:latin typeface="Arial" panose="020B0604020202020204"/>
                </a:rPr>
                <a:t> </a:t>
              </a:r>
              <a:r>
                <a:rPr lang="en-US" sz="1467" dirty="0" err="1">
                  <a:solidFill>
                    <a:srgbClr val="003366"/>
                  </a:solidFill>
                  <a:latin typeface="Arial" panose="020B0604020202020204"/>
                </a:rPr>
                <a:t>phổi</a:t>
              </a:r>
              <a:r>
                <a:rPr lang="en-US" sz="1467" dirty="0">
                  <a:solidFill>
                    <a:srgbClr val="003366"/>
                  </a:solidFill>
                  <a:latin typeface="Arial" panose="020B0604020202020204"/>
                </a:rPr>
                <a:t> </a:t>
              </a:r>
              <a:r>
                <a:rPr lang="en-US" sz="1467" dirty="0" err="1">
                  <a:solidFill>
                    <a:srgbClr val="003366"/>
                  </a:solidFill>
                  <a:latin typeface="Arial" panose="020B0604020202020204"/>
                </a:rPr>
                <a:t>khác</a:t>
              </a:r>
              <a:r>
                <a:rPr lang="en-US" sz="1467" dirty="0">
                  <a:solidFill>
                    <a:srgbClr val="003366"/>
                  </a:solidFill>
                  <a:latin typeface="Arial" panose="020B0604020202020204"/>
                </a:rPr>
                <a:t> </a:t>
              </a:r>
              <a:r>
                <a:rPr lang="en-US" sz="1467" dirty="0" err="1">
                  <a:solidFill>
                    <a:srgbClr val="003366"/>
                  </a:solidFill>
                  <a:latin typeface="Arial" panose="020B0604020202020204"/>
                </a:rPr>
                <a:t>thường</a:t>
              </a:r>
              <a:r>
                <a:rPr lang="en-US" sz="1467" dirty="0">
                  <a:solidFill>
                    <a:srgbClr val="003366"/>
                  </a:solidFill>
                  <a:latin typeface="Arial" panose="020B0604020202020204"/>
                </a:rPr>
                <a:t> </a:t>
              </a:r>
              <a:r>
                <a:rPr lang="en-US" sz="1467" dirty="0" err="1">
                  <a:solidFill>
                    <a:srgbClr val="003366"/>
                  </a:solidFill>
                  <a:latin typeface="Arial" panose="020B0604020202020204"/>
                </a:rPr>
                <a:t>sử</a:t>
              </a:r>
              <a:r>
                <a:rPr lang="en-US" sz="1467" dirty="0">
                  <a:solidFill>
                    <a:srgbClr val="003366"/>
                  </a:solidFill>
                  <a:latin typeface="Arial" panose="020B0604020202020204"/>
                </a:rPr>
                <a:t> </a:t>
              </a:r>
              <a:r>
                <a:rPr lang="en-US" sz="1467" dirty="0" err="1">
                  <a:solidFill>
                    <a:srgbClr val="003366"/>
                  </a:solidFill>
                  <a:latin typeface="Arial" panose="020B0604020202020204"/>
                </a:rPr>
                <a:t>dụng</a:t>
              </a:r>
              <a:r>
                <a:rPr lang="en-US" sz="1467" dirty="0">
                  <a:solidFill>
                    <a:srgbClr val="003366"/>
                  </a:solidFill>
                  <a:latin typeface="Arial" panose="020B0604020202020204"/>
                </a:rPr>
                <a:t> </a:t>
              </a:r>
              <a:r>
                <a:rPr lang="en-US" sz="1467" dirty="0" err="1">
                  <a:solidFill>
                    <a:srgbClr val="003366"/>
                  </a:solidFill>
                  <a:latin typeface="Arial" panose="020B0604020202020204"/>
                </a:rPr>
                <a:t>các</a:t>
              </a:r>
              <a:r>
                <a:rPr lang="en-US" sz="1467" dirty="0">
                  <a:solidFill>
                    <a:srgbClr val="003366"/>
                  </a:solidFill>
                  <a:latin typeface="Arial" panose="020B0604020202020204"/>
                </a:rPr>
                <a:t> </a:t>
              </a:r>
              <a:r>
                <a:rPr lang="en-US" sz="1467" dirty="0" err="1">
                  <a:solidFill>
                    <a:srgbClr val="003366"/>
                  </a:solidFill>
                  <a:latin typeface="Arial" panose="020B0604020202020204"/>
                </a:rPr>
                <a:t>giá</a:t>
              </a:r>
              <a:r>
                <a:rPr lang="en-US" sz="1467" dirty="0">
                  <a:solidFill>
                    <a:srgbClr val="003366"/>
                  </a:solidFill>
                  <a:latin typeface="Arial" panose="020B0604020202020204"/>
                </a:rPr>
                <a:t> </a:t>
              </a:r>
              <a:r>
                <a:rPr lang="en-US" sz="1467" dirty="0" err="1">
                  <a:solidFill>
                    <a:srgbClr val="003366"/>
                  </a:solidFill>
                  <a:latin typeface="Arial" panose="020B0604020202020204"/>
                </a:rPr>
                <a:t>trị</a:t>
              </a:r>
              <a:r>
                <a:rPr lang="en-US" sz="1467" dirty="0">
                  <a:solidFill>
                    <a:srgbClr val="003366"/>
                  </a:solidFill>
                  <a:latin typeface="Arial" panose="020B0604020202020204"/>
                </a:rPr>
                <a:t> </a:t>
              </a:r>
              <a:r>
                <a:rPr lang="en-US" sz="1467" dirty="0" err="1">
                  <a:solidFill>
                    <a:srgbClr val="003366"/>
                  </a:solidFill>
                  <a:latin typeface="Arial" panose="020B0604020202020204"/>
                </a:rPr>
                <a:t>của</a:t>
              </a:r>
              <a:r>
                <a:rPr lang="en-US" sz="1467" dirty="0">
                  <a:solidFill>
                    <a:srgbClr val="003366"/>
                  </a:solidFill>
                  <a:latin typeface="Arial" panose="020B0604020202020204"/>
                </a:rPr>
                <a:t> </a:t>
              </a:r>
              <a:r>
                <a:rPr lang="en-US" sz="1467" dirty="0" err="1">
                  <a:solidFill>
                    <a:srgbClr val="003366"/>
                  </a:solidFill>
                  <a:latin typeface="Arial" panose="020B0604020202020204"/>
                </a:rPr>
                <a:t>xét</a:t>
              </a:r>
              <a:r>
                <a:rPr lang="en-US" sz="1467" dirty="0">
                  <a:solidFill>
                    <a:srgbClr val="003366"/>
                  </a:solidFill>
                  <a:latin typeface="Arial" panose="020B0604020202020204"/>
                </a:rPr>
                <a:t> </a:t>
              </a:r>
              <a:r>
                <a:rPr lang="en-US" sz="1467" dirty="0" err="1">
                  <a:solidFill>
                    <a:srgbClr val="003366"/>
                  </a:solidFill>
                  <a:latin typeface="Arial" panose="020B0604020202020204"/>
                </a:rPr>
                <a:t>nghiệm</a:t>
              </a:r>
              <a:r>
                <a:rPr lang="en-US" sz="1467" dirty="0">
                  <a:solidFill>
                    <a:srgbClr val="003366"/>
                  </a:solidFill>
                  <a:latin typeface="Arial" panose="020B0604020202020204"/>
                </a:rPr>
                <a:t> </a:t>
              </a:r>
              <a:r>
                <a:rPr lang="en-US" sz="1467" dirty="0" err="1">
                  <a:solidFill>
                    <a:srgbClr val="003366"/>
                  </a:solidFill>
                  <a:latin typeface="Arial" panose="020B0604020202020204"/>
                </a:rPr>
                <a:t>đo</a:t>
              </a:r>
              <a:r>
                <a:rPr lang="en-US" sz="1467" dirty="0">
                  <a:solidFill>
                    <a:srgbClr val="003366"/>
                  </a:solidFill>
                  <a:latin typeface="Arial" panose="020B0604020202020204"/>
                </a:rPr>
                <a:t> </a:t>
              </a:r>
              <a:r>
                <a:rPr lang="en-US" sz="1467" dirty="0" err="1">
                  <a:solidFill>
                    <a:srgbClr val="003366"/>
                  </a:solidFill>
                  <a:latin typeface="Arial" panose="020B0604020202020204"/>
                </a:rPr>
                <a:t>chức</a:t>
              </a:r>
              <a:r>
                <a:rPr lang="en-US" sz="1467" dirty="0">
                  <a:solidFill>
                    <a:srgbClr val="003366"/>
                  </a:solidFill>
                  <a:latin typeface="Arial" panose="020B0604020202020204"/>
                </a:rPr>
                <a:t> </a:t>
              </a:r>
              <a:r>
                <a:rPr lang="en-US" sz="1467" dirty="0" err="1">
                  <a:solidFill>
                    <a:srgbClr val="003366"/>
                  </a:solidFill>
                  <a:latin typeface="Arial" panose="020B0604020202020204"/>
                </a:rPr>
                <a:t>năng</a:t>
              </a:r>
              <a:r>
                <a:rPr lang="en-US" sz="1467" dirty="0">
                  <a:solidFill>
                    <a:srgbClr val="003366"/>
                  </a:solidFill>
                  <a:latin typeface="Arial" panose="020B0604020202020204"/>
                </a:rPr>
                <a:t> </a:t>
              </a:r>
              <a:r>
                <a:rPr lang="en-US" sz="1467" dirty="0" err="1">
                  <a:solidFill>
                    <a:srgbClr val="003366"/>
                  </a:solidFill>
                  <a:latin typeface="Arial" panose="020B0604020202020204"/>
                </a:rPr>
                <a:t>hô</a:t>
              </a:r>
              <a:r>
                <a:rPr lang="en-US" sz="1467" dirty="0">
                  <a:solidFill>
                    <a:srgbClr val="003366"/>
                  </a:solidFill>
                  <a:latin typeface="Arial" panose="020B0604020202020204"/>
                </a:rPr>
                <a:t> </a:t>
              </a:r>
              <a:r>
                <a:rPr lang="en-US" sz="1467" dirty="0" err="1">
                  <a:solidFill>
                    <a:srgbClr val="003366"/>
                  </a:solidFill>
                  <a:latin typeface="Arial" panose="020B0604020202020204"/>
                </a:rPr>
                <a:t>hấp</a:t>
              </a:r>
              <a:r>
                <a:rPr lang="en-US" sz="1467" dirty="0">
                  <a:solidFill>
                    <a:srgbClr val="003366"/>
                  </a:solidFill>
                  <a:latin typeface="Arial" panose="020B0604020202020204"/>
                </a:rPr>
                <a:t> </a:t>
              </a:r>
              <a:r>
                <a:rPr lang="en-US" sz="1467" dirty="0" err="1">
                  <a:solidFill>
                    <a:srgbClr val="003366"/>
                  </a:solidFill>
                  <a:latin typeface="Arial" panose="020B0604020202020204"/>
                </a:rPr>
                <a:t>để</a:t>
              </a:r>
              <a:r>
                <a:rPr lang="en-US" sz="1467" dirty="0">
                  <a:solidFill>
                    <a:srgbClr val="003366"/>
                  </a:solidFill>
                  <a:latin typeface="Arial" panose="020B0604020202020204"/>
                </a:rPr>
                <a:t> </a:t>
              </a:r>
              <a:r>
                <a:rPr lang="en-US" sz="1467" dirty="0" err="1">
                  <a:solidFill>
                    <a:srgbClr val="003366"/>
                  </a:solidFill>
                  <a:latin typeface="Arial" panose="020B0604020202020204"/>
                </a:rPr>
                <a:t>đánh</a:t>
              </a:r>
              <a:r>
                <a:rPr lang="en-US" sz="1467" dirty="0">
                  <a:solidFill>
                    <a:srgbClr val="003366"/>
                  </a:solidFill>
                  <a:latin typeface="Arial" panose="020B0604020202020204"/>
                </a:rPr>
                <a:t> </a:t>
              </a:r>
              <a:r>
                <a:rPr lang="en-US" sz="1467" dirty="0" err="1">
                  <a:solidFill>
                    <a:srgbClr val="003366"/>
                  </a:solidFill>
                  <a:latin typeface="Arial" panose="020B0604020202020204"/>
                </a:rPr>
                <a:t>giá</a:t>
              </a:r>
              <a:r>
                <a:rPr lang="en-US" sz="1467" dirty="0">
                  <a:solidFill>
                    <a:srgbClr val="003366"/>
                  </a:solidFill>
                  <a:latin typeface="Arial" panose="020B0604020202020204"/>
                </a:rPr>
                <a:t> </a:t>
              </a:r>
              <a:r>
                <a:rPr lang="en-US" sz="1467" dirty="0" err="1">
                  <a:solidFill>
                    <a:srgbClr val="003366"/>
                  </a:solidFill>
                  <a:latin typeface="Arial" panose="020B0604020202020204"/>
                </a:rPr>
                <a:t>mức</a:t>
              </a:r>
              <a:r>
                <a:rPr lang="en-US" sz="1467" dirty="0">
                  <a:solidFill>
                    <a:srgbClr val="003366"/>
                  </a:solidFill>
                  <a:latin typeface="Arial" panose="020B0604020202020204"/>
                </a:rPr>
                <a:t> </a:t>
              </a:r>
              <a:r>
                <a:rPr lang="en-US" sz="1467" dirty="0" err="1">
                  <a:solidFill>
                    <a:srgbClr val="003366"/>
                  </a:solidFill>
                  <a:latin typeface="Arial" panose="020B0604020202020204"/>
                </a:rPr>
                <a:t>độ</a:t>
              </a:r>
              <a:r>
                <a:rPr lang="en-US" sz="1467" dirty="0">
                  <a:solidFill>
                    <a:srgbClr val="003366"/>
                  </a:solidFill>
                  <a:latin typeface="Arial" panose="020B0604020202020204"/>
                </a:rPr>
                <a:t> </a:t>
              </a:r>
              <a:r>
                <a:rPr lang="en-US" sz="1467" dirty="0" err="1">
                  <a:solidFill>
                    <a:srgbClr val="003366"/>
                  </a:solidFill>
                  <a:latin typeface="Arial" panose="020B0604020202020204"/>
                </a:rPr>
                <a:t>tiến</a:t>
              </a:r>
              <a:r>
                <a:rPr lang="en-US" sz="1467" dirty="0">
                  <a:solidFill>
                    <a:srgbClr val="003366"/>
                  </a:solidFill>
                  <a:latin typeface="Arial" panose="020B0604020202020204"/>
                </a:rPr>
                <a:t> </a:t>
              </a:r>
              <a:r>
                <a:rPr lang="en-US" sz="1467" dirty="0" err="1">
                  <a:solidFill>
                    <a:srgbClr val="003366"/>
                  </a:solidFill>
                  <a:latin typeface="Arial" panose="020B0604020202020204"/>
                </a:rPr>
                <a:t>nặng</a:t>
              </a:r>
              <a:r>
                <a:rPr lang="en-US" sz="1467" dirty="0">
                  <a:solidFill>
                    <a:srgbClr val="003366"/>
                  </a:solidFill>
                  <a:latin typeface="Arial" panose="020B0604020202020204"/>
                </a:rPr>
                <a:t> </a:t>
              </a:r>
              <a:r>
                <a:rPr lang="en-US" sz="1467" dirty="0" err="1">
                  <a:solidFill>
                    <a:srgbClr val="003366"/>
                  </a:solidFill>
                  <a:latin typeface="Arial" panose="020B0604020202020204"/>
                </a:rPr>
                <a:t>của</a:t>
              </a:r>
              <a:r>
                <a:rPr lang="en-US" sz="1467" dirty="0">
                  <a:solidFill>
                    <a:srgbClr val="003366"/>
                  </a:solidFill>
                  <a:latin typeface="Arial" panose="020B0604020202020204"/>
                </a:rPr>
                <a:t> </a:t>
              </a:r>
              <a:r>
                <a:rPr lang="en-US" sz="1467" dirty="0" err="1">
                  <a:solidFill>
                    <a:srgbClr val="003366"/>
                  </a:solidFill>
                  <a:latin typeface="Arial" panose="020B0604020202020204"/>
                </a:rPr>
                <a:t>bệnh</a:t>
              </a:r>
              <a:r>
                <a:rPr lang="en-US" sz="1467" dirty="0">
                  <a:solidFill>
                    <a:srgbClr val="003366"/>
                  </a:solidFill>
                  <a:latin typeface="Arial" panose="020B0604020202020204"/>
                </a:rPr>
                <a:t> (so </a:t>
              </a:r>
              <a:r>
                <a:rPr lang="en-US" sz="1467" dirty="0" err="1">
                  <a:solidFill>
                    <a:srgbClr val="003366"/>
                  </a:solidFill>
                  <a:latin typeface="Arial" panose="020B0604020202020204"/>
                </a:rPr>
                <a:t>sánh</a:t>
              </a:r>
              <a:r>
                <a:rPr lang="en-US" sz="1467" dirty="0">
                  <a:solidFill>
                    <a:srgbClr val="003366"/>
                  </a:solidFill>
                  <a:latin typeface="Arial" panose="020B0604020202020204"/>
                </a:rPr>
                <a:t> </a:t>
              </a:r>
              <a:r>
                <a:rPr lang="en-US" sz="1467" dirty="0" err="1">
                  <a:solidFill>
                    <a:srgbClr val="003366"/>
                  </a:solidFill>
                  <a:latin typeface="Arial" panose="020B0604020202020204"/>
                </a:rPr>
                <a:t>với</a:t>
              </a:r>
              <a:r>
                <a:rPr lang="en-US" sz="1467" dirty="0">
                  <a:solidFill>
                    <a:srgbClr val="003366"/>
                  </a:solidFill>
                  <a:latin typeface="Arial" panose="020B0604020202020204"/>
                </a:rPr>
                <a:t> </a:t>
              </a:r>
              <a:r>
                <a:rPr lang="en-US" sz="1467" dirty="0" err="1">
                  <a:solidFill>
                    <a:srgbClr val="003366"/>
                  </a:solidFill>
                  <a:latin typeface="Arial" panose="020B0604020202020204"/>
                </a:rPr>
                <a:t>giá</a:t>
              </a:r>
              <a:r>
                <a:rPr lang="en-US" sz="1467" dirty="0">
                  <a:solidFill>
                    <a:srgbClr val="003366"/>
                  </a:solidFill>
                  <a:latin typeface="Arial" panose="020B0604020202020204"/>
                </a:rPr>
                <a:t> </a:t>
              </a:r>
              <a:r>
                <a:rPr lang="en-US" sz="1467" dirty="0" err="1">
                  <a:solidFill>
                    <a:srgbClr val="003366"/>
                  </a:solidFill>
                  <a:latin typeface="Arial" panose="020B0604020202020204"/>
                </a:rPr>
                <a:t>trị</a:t>
              </a:r>
              <a:r>
                <a:rPr lang="en-US" sz="1467" dirty="0">
                  <a:solidFill>
                    <a:srgbClr val="003366"/>
                  </a:solidFill>
                  <a:latin typeface="Arial" panose="020B0604020202020204"/>
                </a:rPr>
                <a:t> </a:t>
              </a:r>
              <a:r>
                <a:rPr lang="en-US" sz="1467" dirty="0" err="1">
                  <a:solidFill>
                    <a:srgbClr val="003366"/>
                  </a:solidFill>
                  <a:latin typeface="Arial" panose="020B0604020202020204"/>
                </a:rPr>
                <a:t>dự</a:t>
              </a:r>
              <a:r>
                <a:rPr lang="en-US" sz="1467" dirty="0">
                  <a:solidFill>
                    <a:srgbClr val="003366"/>
                  </a:solidFill>
                  <a:latin typeface="Arial" panose="020B0604020202020204"/>
                </a:rPr>
                <a:t> </a:t>
              </a:r>
              <a:r>
                <a:rPr lang="en-US" sz="1467" dirty="0" err="1">
                  <a:solidFill>
                    <a:srgbClr val="003366"/>
                  </a:solidFill>
                  <a:latin typeface="Arial" panose="020B0604020202020204"/>
                </a:rPr>
                <a:t>đoán</a:t>
              </a:r>
              <a:r>
                <a:rPr lang="en-US" sz="1467" dirty="0">
                  <a:solidFill>
                    <a:srgbClr val="003366"/>
                  </a:solidFill>
                  <a:latin typeface="Arial" panose="020B0604020202020204"/>
                </a:rPr>
                <a:t> </a:t>
              </a:r>
              <a:r>
                <a:rPr lang="en-US" sz="1467" dirty="0" err="1">
                  <a:solidFill>
                    <a:srgbClr val="003366"/>
                  </a:solidFill>
                  <a:latin typeface="Arial" panose="020B0604020202020204"/>
                </a:rPr>
                <a:t>của</a:t>
              </a:r>
              <a:r>
                <a:rPr lang="en-US" sz="1467" dirty="0">
                  <a:solidFill>
                    <a:srgbClr val="003366"/>
                  </a:solidFill>
                  <a:latin typeface="Arial" panose="020B0604020202020204"/>
                </a:rPr>
                <a:t> </a:t>
              </a:r>
              <a:r>
                <a:rPr lang="en-US" sz="1467" dirty="0" err="1">
                  <a:solidFill>
                    <a:srgbClr val="003366"/>
                  </a:solidFill>
                  <a:latin typeface="Arial" panose="020B0604020202020204"/>
                </a:rPr>
                <a:t>người</a:t>
              </a:r>
              <a:r>
                <a:rPr lang="en-US" sz="1467" dirty="0">
                  <a:solidFill>
                    <a:srgbClr val="003366"/>
                  </a:solidFill>
                  <a:latin typeface="Arial" panose="020B0604020202020204"/>
                </a:rPr>
                <a:t> </a:t>
              </a:r>
              <a:r>
                <a:rPr lang="en-US" sz="1467" dirty="0" err="1">
                  <a:solidFill>
                    <a:srgbClr val="003366"/>
                  </a:solidFill>
                  <a:latin typeface="Arial" panose="020B0604020202020204"/>
                </a:rPr>
                <a:t>bình</a:t>
              </a:r>
              <a:r>
                <a:rPr lang="en-US" sz="1467" dirty="0">
                  <a:solidFill>
                    <a:srgbClr val="003366"/>
                  </a:solidFill>
                  <a:latin typeface="Arial" panose="020B0604020202020204"/>
                </a:rPr>
                <a:t> </a:t>
              </a:r>
              <a:r>
                <a:rPr lang="en-US" sz="1467" dirty="0" err="1">
                  <a:solidFill>
                    <a:srgbClr val="003366"/>
                  </a:solidFill>
                  <a:latin typeface="Arial" panose="020B0604020202020204"/>
                </a:rPr>
                <a:t>thường</a:t>
              </a:r>
              <a:r>
                <a:rPr lang="en-US" sz="1467" dirty="0">
                  <a:solidFill>
                    <a:srgbClr val="003366"/>
                  </a:solidFill>
                  <a:latin typeface="Arial" panose="020B0604020202020204"/>
                </a:rPr>
                <a:t> </a:t>
              </a:r>
              <a:r>
                <a:rPr lang="en-US" sz="1467" dirty="0" err="1">
                  <a:solidFill>
                    <a:srgbClr val="003366"/>
                  </a:solidFill>
                  <a:latin typeface="Arial" panose="020B0604020202020204"/>
                </a:rPr>
                <a:t>ở</a:t>
              </a:r>
              <a:r>
                <a:rPr lang="en-US" sz="1467" dirty="0">
                  <a:solidFill>
                    <a:srgbClr val="003366"/>
                  </a:solidFill>
                  <a:latin typeface="Arial" panose="020B0604020202020204"/>
                </a:rPr>
                <a:t> </a:t>
              </a:r>
              <a:r>
                <a:rPr lang="en-US" sz="1467" dirty="0" err="1">
                  <a:solidFill>
                    <a:srgbClr val="003366"/>
                  </a:solidFill>
                  <a:latin typeface="Arial" panose="020B0604020202020204"/>
                </a:rPr>
                <a:t>dân</a:t>
              </a:r>
              <a:r>
                <a:rPr lang="en-US" sz="1467" dirty="0">
                  <a:solidFill>
                    <a:srgbClr val="003366"/>
                  </a:solidFill>
                  <a:latin typeface="Arial" panose="020B0604020202020204"/>
                </a:rPr>
                <a:t> </a:t>
              </a:r>
              <a:r>
                <a:rPr lang="en-US" sz="1467" dirty="0" err="1">
                  <a:solidFill>
                    <a:srgbClr val="003366"/>
                  </a:solidFill>
                  <a:latin typeface="Arial" panose="020B0604020202020204"/>
                </a:rPr>
                <a:t>số</a:t>
              </a:r>
              <a:r>
                <a:rPr lang="en-US" sz="1467" dirty="0">
                  <a:solidFill>
                    <a:srgbClr val="003366"/>
                  </a:solidFill>
                  <a:latin typeface="Arial" panose="020B0604020202020204"/>
                </a:rPr>
                <a:t> </a:t>
              </a:r>
              <a:r>
                <a:rPr lang="en-US" sz="1467" dirty="0" err="1">
                  <a:solidFill>
                    <a:srgbClr val="003366"/>
                  </a:solidFill>
                  <a:latin typeface="Arial" panose="020B0604020202020204"/>
                </a:rPr>
                <a:t>chung</a:t>
              </a:r>
              <a:r>
                <a:rPr lang="en-US" sz="1467" dirty="0">
                  <a:solidFill>
                    <a:srgbClr val="003366"/>
                  </a:solidFill>
                  <a:latin typeface="Arial" panose="020B0604020202020204"/>
                </a:rPr>
                <a:t>)</a:t>
              </a:r>
              <a:r>
                <a:rPr lang="en-US" sz="1467" baseline="30000" dirty="0">
                  <a:solidFill>
                    <a:srgbClr val="003366"/>
                  </a:solidFill>
                  <a:latin typeface="Arial" panose="020B0604020202020204"/>
                </a:rPr>
                <a:t>3,4</a:t>
              </a:r>
            </a:p>
          </p:txBody>
        </p:sp>
        <p:sp>
          <p:nvSpPr>
            <p:cNvPr id="16" name="TextBox 15">
              <a:extLst>
                <a:ext uri="{FF2B5EF4-FFF2-40B4-BE49-F238E27FC236}">
                  <a16:creationId xmlns:a16="http://schemas.microsoft.com/office/drawing/2014/main" id="{C388EE02-F9DC-1D43-BA36-D417E76DF72F}"/>
                </a:ext>
              </a:extLst>
            </p:cNvPr>
            <p:cNvSpPr txBox="1"/>
            <p:nvPr/>
          </p:nvSpPr>
          <p:spPr>
            <a:xfrm>
              <a:off x="3940559" y="3850594"/>
              <a:ext cx="4286564" cy="600164"/>
            </a:xfrm>
            <a:prstGeom prst="rect">
              <a:avLst/>
            </a:prstGeom>
            <a:noFill/>
          </p:spPr>
          <p:txBody>
            <a:bodyPr wrap="square" rtlCol="0" anchor="ctr" anchorCtr="0">
              <a:normAutofit/>
            </a:bodyPr>
            <a:lstStyle/>
            <a:p>
              <a:pPr algn="r" defTabSz="609585"/>
              <a:r>
                <a:rPr lang="en-US" sz="1467" dirty="0">
                  <a:solidFill>
                    <a:srgbClr val="003366"/>
                  </a:solidFill>
                  <a:latin typeface="Arial" panose="020B0604020202020204"/>
                </a:rPr>
                <a:t>Do </a:t>
              </a:r>
              <a:r>
                <a:rPr lang="en-US" sz="1467" dirty="0" err="1">
                  <a:solidFill>
                    <a:srgbClr val="003366"/>
                  </a:solidFill>
                  <a:latin typeface="Arial" panose="020B0604020202020204"/>
                </a:rPr>
                <a:t>đó</a:t>
              </a:r>
              <a:r>
                <a:rPr lang="en-US" sz="1467" dirty="0">
                  <a:solidFill>
                    <a:srgbClr val="003366"/>
                  </a:solidFill>
                  <a:latin typeface="Arial" panose="020B0604020202020204"/>
                </a:rPr>
                <a:t>, </a:t>
              </a:r>
              <a:r>
                <a:rPr lang="en-US" sz="1467" dirty="0" err="1">
                  <a:solidFill>
                    <a:srgbClr val="003366"/>
                  </a:solidFill>
                  <a:latin typeface="Arial" panose="020B0604020202020204"/>
                </a:rPr>
                <a:t>không</a:t>
              </a:r>
              <a:r>
                <a:rPr lang="en-US" sz="1467" dirty="0">
                  <a:solidFill>
                    <a:srgbClr val="003366"/>
                  </a:solidFill>
                  <a:latin typeface="Arial" panose="020B0604020202020204"/>
                </a:rPr>
                <a:t> </a:t>
              </a:r>
              <a:r>
                <a:rPr lang="en-US" sz="1467" dirty="0" err="1">
                  <a:solidFill>
                    <a:srgbClr val="003366"/>
                  </a:solidFill>
                  <a:latin typeface="Arial" panose="020B0604020202020204"/>
                </a:rPr>
                <a:t>thể</a:t>
              </a:r>
              <a:r>
                <a:rPr lang="en-US" sz="1467" dirty="0">
                  <a:solidFill>
                    <a:srgbClr val="003366"/>
                  </a:solidFill>
                  <a:latin typeface="Arial" panose="020B0604020202020204"/>
                </a:rPr>
                <a:t> </a:t>
              </a:r>
              <a:r>
                <a:rPr lang="en-US" sz="1467" dirty="0" err="1">
                  <a:solidFill>
                    <a:srgbClr val="003366"/>
                  </a:solidFill>
                  <a:latin typeface="Arial" panose="020B0604020202020204"/>
                </a:rPr>
                <a:t>cho</a:t>
              </a:r>
              <a:r>
                <a:rPr lang="en-US" sz="1467" dirty="0">
                  <a:solidFill>
                    <a:srgbClr val="003366"/>
                  </a:solidFill>
                  <a:latin typeface="Arial" panose="020B0604020202020204"/>
                </a:rPr>
                <a:t> </a:t>
              </a:r>
              <a:r>
                <a:rPr lang="en-US" sz="1467" dirty="0" err="1">
                  <a:solidFill>
                    <a:srgbClr val="003366"/>
                  </a:solidFill>
                  <a:latin typeface="Arial" panose="020B0604020202020204"/>
                </a:rPr>
                <a:t>rằng</a:t>
              </a:r>
              <a:r>
                <a:rPr lang="en-US" sz="1467" dirty="0">
                  <a:solidFill>
                    <a:srgbClr val="003366"/>
                  </a:solidFill>
                  <a:latin typeface="Arial" panose="020B0604020202020204"/>
                </a:rPr>
                <a:t> </a:t>
              </a:r>
              <a:r>
                <a:rPr lang="en-US" sz="1467" dirty="0" err="1">
                  <a:solidFill>
                    <a:srgbClr val="003366"/>
                  </a:solidFill>
                  <a:latin typeface="Arial" panose="020B0604020202020204"/>
                </a:rPr>
                <a:t>một</a:t>
              </a:r>
              <a:r>
                <a:rPr lang="en-US" sz="1467" dirty="0">
                  <a:solidFill>
                    <a:srgbClr val="003366"/>
                  </a:solidFill>
                  <a:latin typeface="Arial" panose="020B0604020202020204"/>
                </a:rPr>
                <a:t> </a:t>
              </a:r>
              <a:r>
                <a:rPr lang="en-US" sz="1467" dirty="0" err="1">
                  <a:solidFill>
                    <a:srgbClr val="003366"/>
                  </a:solidFill>
                  <a:latin typeface="Arial" panose="020B0604020202020204"/>
                </a:rPr>
                <a:t>người</a:t>
              </a:r>
              <a:r>
                <a:rPr lang="en-US" sz="1467" dirty="0">
                  <a:solidFill>
                    <a:srgbClr val="003366"/>
                  </a:solidFill>
                  <a:latin typeface="Arial" panose="020B0604020202020204"/>
                </a:rPr>
                <a:t> </a:t>
              </a:r>
              <a:r>
                <a:rPr lang="en-US" sz="1467" dirty="0" err="1">
                  <a:solidFill>
                    <a:srgbClr val="003366"/>
                  </a:solidFill>
                  <a:latin typeface="Arial" panose="020B0604020202020204"/>
                </a:rPr>
                <a:t>có</a:t>
              </a:r>
              <a:r>
                <a:rPr lang="en-US" sz="1467" dirty="0">
                  <a:solidFill>
                    <a:srgbClr val="003366"/>
                  </a:solidFill>
                  <a:latin typeface="Arial" panose="020B0604020202020204"/>
                </a:rPr>
                <a:t> </a:t>
              </a:r>
              <a:r>
                <a:rPr lang="en-US" sz="1467" dirty="0" err="1">
                  <a:solidFill>
                    <a:srgbClr val="003366"/>
                  </a:solidFill>
                  <a:latin typeface="Arial" panose="020B0604020202020204"/>
                </a:rPr>
                <a:t>chức</a:t>
              </a:r>
              <a:r>
                <a:rPr lang="en-US" sz="1467" dirty="0">
                  <a:solidFill>
                    <a:srgbClr val="003366"/>
                  </a:solidFill>
                  <a:latin typeface="Arial" panose="020B0604020202020204"/>
                </a:rPr>
                <a:t> </a:t>
              </a:r>
              <a:r>
                <a:rPr lang="en-US" sz="1467" dirty="0" err="1">
                  <a:solidFill>
                    <a:srgbClr val="003366"/>
                  </a:solidFill>
                  <a:latin typeface="Arial" panose="020B0604020202020204"/>
                </a:rPr>
                <a:t>năng</a:t>
              </a:r>
              <a:r>
                <a:rPr lang="en-US" sz="1467" dirty="0">
                  <a:solidFill>
                    <a:srgbClr val="003366"/>
                  </a:solidFill>
                  <a:latin typeface="Arial" panose="020B0604020202020204"/>
                </a:rPr>
                <a:t> </a:t>
              </a:r>
              <a:r>
                <a:rPr lang="en-US" sz="1467" dirty="0" err="1">
                  <a:solidFill>
                    <a:srgbClr val="003366"/>
                  </a:solidFill>
                  <a:latin typeface="Arial" panose="020B0604020202020204"/>
                </a:rPr>
                <a:t>phổi</a:t>
              </a:r>
              <a:r>
                <a:rPr lang="en-US" sz="1467" dirty="0">
                  <a:solidFill>
                    <a:srgbClr val="003366"/>
                  </a:solidFill>
                  <a:latin typeface="Arial" panose="020B0604020202020204"/>
                </a:rPr>
                <a:t> </a:t>
              </a:r>
              <a:r>
                <a:rPr lang="en-US" sz="1467" dirty="0" err="1">
                  <a:solidFill>
                    <a:srgbClr val="003366"/>
                  </a:solidFill>
                  <a:latin typeface="Arial" panose="020B0604020202020204"/>
                </a:rPr>
                <a:t>tương</a:t>
              </a:r>
              <a:r>
                <a:rPr lang="en-US" sz="1467" dirty="0">
                  <a:solidFill>
                    <a:srgbClr val="003366"/>
                  </a:solidFill>
                  <a:latin typeface="Arial" panose="020B0604020202020204"/>
                </a:rPr>
                <a:t> </a:t>
              </a:r>
              <a:r>
                <a:rPr lang="en-US" sz="1467" dirty="0" err="1">
                  <a:solidFill>
                    <a:srgbClr val="003366"/>
                  </a:solidFill>
                  <a:latin typeface="Arial" panose="020B0604020202020204"/>
                </a:rPr>
                <a:t>đối</a:t>
              </a:r>
              <a:r>
                <a:rPr lang="en-US" sz="1467" dirty="0">
                  <a:solidFill>
                    <a:srgbClr val="003366"/>
                  </a:solidFill>
                  <a:latin typeface="Arial" panose="020B0604020202020204"/>
                </a:rPr>
                <a:t> </a:t>
              </a:r>
              <a:r>
                <a:rPr lang="en-US" sz="1467" dirty="0" err="1">
                  <a:solidFill>
                    <a:srgbClr val="003366"/>
                  </a:solidFill>
                  <a:latin typeface="Arial" panose="020B0604020202020204"/>
                </a:rPr>
                <a:t>còn</a:t>
              </a:r>
              <a:r>
                <a:rPr lang="en-US" sz="1467" dirty="0">
                  <a:solidFill>
                    <a:srgbClr val="003366"/>
                  </a:solidFill>
                  <a:latin typeface="Arial" panose="020B0604020202020204"/>
                </a:rPr>
                <a:t> </a:t>
              </a:r>
              <a:r>
                <a:rPr lang="en-US" sz="1467" dirty="0" err="1">
                  <a:solidFill>
                    <a:srgbClr val="003366"/>
                  </a:solidFill>
                  <a:latin typeface="Arial" panose="020B0604020202020204"/>
                </a:rPr>
                <a:t>bảo</a:t>
              </a:r>
              <a:r>
                <a:rPr lang="en-US" sz="1467" dirty="0">
                  <a:solidFill>
                    <a:srgbClr val="003366"/>
                  </a:solidFill>
                  <a:latin typeface="Arial" panose="020B0604020202020204"/>
                </a:rPr>
                <a:t> </a:t>
              </a:r>
              <a:r>
                <a:rPr lang="en-US" sz="1467" dirty="0" err="1">
                  <a:solidFill>
                    <a:srgbClr val="003366"/>
                  </a:solidFill>
                  <a:latin typeface="Arial" panose="020B0604020202020204"/>
                </a:rPr>
                <a:t>tồn</a:t>
              </a:r>
              <a:r>
                <a:rPr lang="en-US" sz="1467" dirty="0">
                  <a:solidFill>
                    <a:srgbClr val="003366"/>
                  </a:solidFill>
                  <a:latin typeface="Arial" panose="020B0604020202020204"/>
                </a:rPr>
                <a:t> </a:t>
              </a:r>
              <a:r>
                <a:rPr lang="en-US" sz="1467" dirty="0" err="1">
                  <a:solidFill>
                    <a:srgbClr val="003366"/>
                  </a:solidFill>
                  <a:latin typeface="Arial" panose="020B0604020202020204"/>
                </a:rPr>
                <a:t>khi</a:t>
              </a:r>
              <a:r>
                <a:rPr lang="en-US" sz="1467" dirty="0">
                  <a:solidFill>
                    <a:srgbClr val="003366"/>
                  </a:solidFill>
                  <a:latin typeface="Arial" panose="020B0604020202020204"/>
                </a:rPr>
                <a:t> </a:t>
              </a:r>
              <a:r>
                <a:rPr lang="en-US" sz="1467" dirty="0" err="1">
                  <a:solidFill>
                    <a:srgbClr val="003366"/>
                  </a:solidFill>
                  <a:latin typeface="Arial" panose="020B0604020202020204"/>
                </a:rPr>
                <a:t>chẩn</a:t>
              </a:r>
              <a:r>
                <a:rPr lang="en-US" sz="1467" dirty="0">
                  <a:solidFill>
                    <a:srgbClr val="003366"/>
                  </a:solidFill>
                  <a:latin typeface="Arial" panose="020B0604020202020204"/>
                </a:rPr>
                <a:t> </a:t>
              </a:r>
              <a:r>
                <a:rPr lang="en-US" sz="1467" dirty="0" err="1">
                  <a:solidFill>
                    <a:srgbClr val="003366"/>
                  </a:solidFill>
                  <a:latin typeface="Arial" panose="020B0604020202020204"/>
                </a:rPr>
                <a:t>đoán</a:t>
              </a:r>
              <a:r>
                <a:rPr lang="en-US" sz="1467" dirty="0">
                  <a:solidFill>
                    <a:srgbClr val="003366"/>
                  </a:solidFill>
                  <a:latin typeface="Arial" panose="020B0604020202020204"/>
                </a:rPr>
                <a:t> (FVC 90% </a:t>
              </a:r>
              <a:r>
                <a:rPr lang="en-US" sz="1467" dirty="0" err="1">
                  <a:solidFill>
                    <a:srgbClr val="003366"/>
                  </a:solidFill>
                  <a:latin typeface="Arial" panose="020B0604020202020204"/>
                </a:rPr>
                <a:t>giá</a:t>
              </a:r>
              <a:r>
                <a:rPr lang="en-US" sz="1467" dirty="0">
                  <a:solidFill>
                    <a:srgbClr val="003366"/>
                  </a:solidFill>
                  <a:latin typeface="Arial" panose="020B0604020202020204"/>
                </a:rPr>
                <a:t> </a:t>
              </a:r>
              <a:r>
                <a:rPr lang="en-US" sz="1467" dirty="0" err="1">
                  <a:solidFill>
                    <a:srgbClr val="003366"/>
                  </a:solidFill>
                  <a:latin typeface="Arial" panose="020B0604020202020204"/>
                </a:rPr>
                <a:t>trị</a:t>
              </a:r>
              <a:r>
                <a:rPr lang="en-US" sz="1467" dirty="0">
                  <a:solidFill>
                    <a:srgbClr val="003366"/>
                  </a:solidFill>
                  <a:latin typeface="Arial" panose="020B0604020202020204"/>
                </a:rPr>
                <a:t> </a:t>
              </a:r>
              <a:r>
                <a:rPr lang="en-US" sz="1467" dirty="0" err="1">
                  <a:solidFill>
                    <a:srgbClr val="003366"/>
                  </a:solidFill>
                  <a:latin typeface="Arial" panose="020B0604020202020204"/>
                </a:rPr>
                <a:t>dự</a:t>
              </a:r>
              <a:r>
                <a:rPr lang="en-US" sz="1467" dirty="0">
                  <a:solidFill>
                    <a:srgbClr val="003366"/>
                  </a:solidFill>
                  <a:latin typeface="Arial" panose="020B0604020202020204"/>
                </a:rPr>
                <a:t> </a:t>
              </a:r>
              <a:r>
                <a:rPr lang="en-US" sz="1467" dirty="0" err="1">
                  <a:solidFill>
                    <a:srgbClr val="003366"/>
                  </a:solidFill>
                  <a:latin typeface="Arial" panose="020B0604020202020204"/>
                </a:rPr>
                <a:t>đoán</a:t>
              </a:r>
              <a:r>
                <a:rPr lang="en-US" sz="1467" dirty="0">
                  <a:solidFill>
                    <a:srgbClr val="003366"/>
                  </a:solidFill>
                  <a:latin typeface="Arial" panose="020B0604020202020204"/>
                </a:rPr>
                <a:t>) </a:t>
              </a:r>
              <a:r>
                <a:rPr lang="en-US" sz="1467" dirty="0" err="1">
                  <a:solidFill>
                    <a:srgbClr val="003366"/>
                  </a:solidFill>
                  <a:latin typeface="Arial" panose="020B0604020202020204"/>
                </a:rPr>
                <a:t>thì</a:t>
              </a:r>
              <a:r>
                <a:rPr lang="en-US" sz="1467" dirty="0">
                  <a:solidFill>
                    <a:srgbClr val="003366"/>
                  </a:solidFill>
                  <a:latin typeface="Arial" panose="020B0604020202020204"/>
                </a:rPr>
                <a:t> </a:t>
              </a:r>
              <a:r>
                <a:rPr lang="en-US" sz="1467" dirty="0" err="1">
                  <a:solidFill>
                    <a:srgbClr val="003366"/>
                  </a:solidFill>
                  <a:latin typeface="Arial" panose="020B0604020202020204"/>
                </a:rPr>
                <a:t>chưa</a:t>
              </a:r>
              <a:r>
                <a:rPr lang="en-US" sz="1467" dirty="0">
                  <a:solidFill>
                    <a:srgbClr val="003366"/>
                  </a:solidFill>
                  <a:latin typeface="Arial" panose="020B0604020202020204"/>
                </a:rPr>
                <a:t> </a:t>
              </a:r>
              <a:r>
                <a:rPr lang="en-US" sz="1467" dirty="0" err="1">
                  <a:solidFill>
                    <a:srgbClr val="003366"/>
                  </a:solidFill>
                  <a:latin typeface="Arial" panose="020B0604020202020204"/>
                </a:rPr>
                <a:t>có</a:t>
              </a:r>
              <a:r>
                <a:rPr lang="en-US" sz="1467" dirty="0">
                  <a:solidFill>
                    <a:srgbClr val="003366"/>
                  </a:solidFill>
                  <a:latin typeface="Arial" panose="020B0604020202020204"/>
                </a:rPr>
                <a:t> </a:t>
              </a:r>
              <a:r>
                <a:rPr lang="en-US" sz="1467" dirty="0" err="1">
                  <a:solidFill>
                    <a:srgbClr val="003366"/>
                  </a:solidFill>
                  <a:latin typeface="Arial" panose="020B0604020202020204"/>
                </a:rPr>
                <a:t>dấu</a:t>
              </a:r>
              <a:r>
                <a:rPr lang="en-US" sz="1467" dirty="0">
                  <a:solidFill>
                    <a:srgbClr val="003366"/>
                  </a:solidFill>
                  <a:latin typeface="Arial" panose="020B0604020202020204"/>
                </a:rPr>
                <a:t> </a:t>
              </a:r>
              <a:r>
                <a:rPr lang="en-US" sz="1467" dirty="0" err="1">
                  <a:solidFill>
                    <a:srgbClr val="003366"/>
                  </a:solidFill>
                  <a:latin typeface="Arial" panose="020B0604020202020204"/>
                </a:rPr>
                <a:t>hiệu</a:t>
              </a:r>
              <a:r>
                <a:rPr lang="en-US" sz="1467" dirty="0">
                  <a:solidFill>
                    <a:srgbClr val="003366"/>
                  </a:solidFill>
                  <a:latin typeface="Arial" panose="020B0604020202020204"/>
                </a:rPr>
                <a:t> </a:t>
              </a:r>
              <a:r>
                <a:rPr lang="en-US" sz="1467" dirty="0" err="1">
                  <a:solidFill>
                    <a:srgbClr val="003366"/>
                  </a:solidFill>
                  <a:latin typeface="Arial" panose="020B0604020202020204"/>
                </a:rPr>
                <a:t>sụt</a:t>
              </a:r>
              <a:r>
                <a:rPr lang="en-US" sz="1467" dirty="0">
                  <a:solidFill>
                    <a:srgbClr val="003366"/>
                  </a:solidFill>
                  <a:latin typeface="Arial" panose="020B0604020202020204"/>
                </a:rPr>
                <a:t> </a:t>
              </a:r>
              <a:r>
                <a:rPr lang="en-US" sz="1467" dirty="0" err="1">
                  <a:solidFill>
                    <a:srgbClr val="003366"/>
                  </a:solidFill>
                  <a:latin typeface="Arial" panose="020B0604020202020204"/>
                </a:rPr>
                <a:t>giảm</a:t>
              </a:r>
              <a:r>
                <a:rPr lang="en-US" sz="1467" dirty="0">
                  <a:solidFill>
                    <a:srgbClr val="003366"/>
                  </a:solidFill>
                  <a:latin typeface="Arial" panose="020B0604020202020204"/>
                </a:rPr>
                <a:t> </a:t>
              </a:r>
              <a:r>
                <a:rPr lang="en-US" sz="1467" dirty="0" err="1">
                  <a:solidFill>
                    <a:srgbClr val="003366"/>
                  </a:solidFill>
                  <a:latin typeface="Arial" panose="020B0604020202020204"/>
                </a:rPr>
                <a:t>thể</a:t>
              </a:r>
              <a:r>
                <a:rPr lang="en-US" sz="1467" dirty="0">
                  <a:solidFill>
                    <a:srgbClr val="003366"/>
                  </a:solidFill>
                  <a:latin typeface="Arial" panose="020B0604020202020204"/>
                </a:rPr>
                <a:t> </a:t>
              </a:r>
              <a:r>
                <a:rPr lang="en-US" sz="1467" dirty="0" err="1">
                  <a:solidFill>
                    <a:srgbClr val="003366"/>
                  </a:solidFill>
                  <a:latin typeface="Arial" panose="020B0604020202020204"/>
                </a:rPr>
                <a:t>tích</a:t>
              </a:r>
              <a:r>
                <a:rPr lang="en-US" sz="1467" dirty="0">
                  <a:solidFill>
                    <a:srgbClr val="003366"/>
                  </a:solidFill>
                  <a:latin typeface="Arial" panose="020B0604020202020204"/>
                </a:rPr>
                <a:t> phổi</a:t>
              </a:r>
              <a:r>
                <a:rPr lang="en-US" sz="1467" baseline="30000" dirty="0">
                  <a:solidFill>
                    <a:srgbClr val="003366"/>
                  </a:solidFill>
                  <a:latin typeface="Arial" panose="020B0604020202020204"/>
                </a:rPr>
                <a:t>5</a:t>
              </a:r>
              <a:r>
                <a:rPr lang="en-US" sz="1467" dirty="0">
                  <a:solidFill>
                    <a:srgbClr val="003366"/>
                  </a:solidFill>
                  <a:latin typeface="Arial" panose="020B0604020202020204"/>
                </a:rPr>
                <a:t>  </a:t>
              </a:r>
              <a:endParaRPr lang="en-US" sz="1467" baseline="30000" dirty="0">
                <a:solidFill>
                  <a:srgbClr val="003366"/>
                </a:solidFill>
                <a:latin typeface="Arial" panose="020B0604020202020204"/>
              </a:endParaRPr>
            </a:p>
          </p:txBody>
        </p:sp>
        <p:sp>
          <p:nvSpPr>
            <p:cNvPr id="22" name="TextBox 21">
              <a:extLst>
                <a:ext uri="{FF2B5EF4-FFF2-40B4-BE49-F238E27FC236}">
                  <a16:creationId xmlns:a16="http://schemas.microsoft.com/office/drawing/2014/main" id="{80265DA5-F24C-0948-82C1-897D4A636821}"/>
                </a:ext>
              </a:extLst>
            </p:cNvPr>
            <p:cNvSpPr txBox="1"/>
            <p:nvPr/>
          </p:nvSpPr>
          <p:spPr>
            <a:xfrm>
              <a:off x="3754468" y="2630964"/>
              <a:ext cx="4472655" cy="600164"/>
            </a:xfrm>
            <a:prstGeom prst="rect">
              <a:avLst/>
            </a:prstGeom>
            <a:noFill/>
          </p:spPr>
          <p:txBody>
            <a:bodyPr wrap="square" rtlCol="0" anchor="ctr" anchorCtr="0">
              <a:normAutofit/>
            </a:bodyPr>
            <a:lstStyle/>
            <a:p>
              <a:pPr algn="r" defTabSz="609585"/>
              <a:r>
                <a:rPr lang="en-US" sz="1467" dirty="0" err="1">
                  <a:solidFill>
                    <a:srgbClr val="003366"/>
                  </a:solidFill>
                  <a:latin typeface="Arial" panose="020B0604020202020204"/>
                </a:rPr>
                <a:t>Vì</a:t>
              </a:r>
              <a:r>
                <a:rPr lang="en-US" sz="1467" dirty="0">
                  <a:solidFill>
                    <a:srgbClr val="003366"/>
                  </a:solidFill>
                  <a:latin typeface="Arial" panose="020B0604020202020204"/>
                </a:rPr>
                <a:t> </a:t>
              </a:r>
              <a:r>
                <a:rPr lang="en-US" sz="1467" dirty="0" err="1">
                  <a:solidFill>
                    <a:srgbClr val="003366"/>
                  </a:solidFill>
                  <a:latin typeface="Arial" panose="020B0604020202020204"/>
                </a:rPr>
                <a:t>cách</a:t>
              </a:r>
              <a:r>
                <a:rPr lang="en-US" sz="1467" dirty="0">
                  <a:solidFill>
                    <a:srgbClr val="003366"/>
                  </a:solidFill>
                  <a:latin typeface="Arial" panose="020B0604020202020204"/>
                </a:rPr>
                <a:t> </a:t>
              </a:r>
              <a:r>
                <a:rPr lang="en-US" sz="1467" dirty="0" err="1">
                  <a:solidFill>
                    <a:srgbClr val="003366"/>
                  </a:solidFill>
                  <a:latin typeface="Arial" panose="020B0604020202020204"/>
                </a:rPr>
                <a:t>tính</a:t>
              </a:r>
              <a:r>
                <a:rPr lang="en-US" sz="1467" dirty="0">
                  <a:solidFill>
                    <a:srgbClr val="003366"/>
                  </a:solidFill>
                  <a:latin typeface="Arial" panose="020B0604020202020204"/>
                </a:rPr>
                <a:t> </a:t>
              </a:r>
              <a:r>
                <a:rPr lang="en-US" sz="1467" dirty="0" err="1">
                  <a:solidFill>
                    <a:srgbClr val="003366"/>
                  </a:solidFill>
                  <a:latin typeface="Arial" panose="020B0604020202020204"/>
                </a:rPr>
                <a:t>giá</a:t>
              </a:r>
              <a:r>
                <a:rPr lang="en-US" sz="1467" dirty="0">
                  <a:solidFill>
                    <a:srgbClr val="003366"/>
                  </a:solidFill>
                  <a:latin typeface="Arial" panose="020B0604020202020204"/>
                </a:rPr>
                <a:t> </a:t>
              </a:r>
              <a:r>
                <a:rPr lang="en-US" sz="1467" dirty="0" err="1">
                  <a:solidFill>
                    <a:srgbClr val="003366"/>
                  </a:solidFill>
                  <a:latin typeface="Arial" panose="020B0604020202020204"/>
                </a:rPr>
                <a:t>trị</a:t>
              </a:r>
              <a:r>
                <a:rPr lang="en-US" sz="1467" dirty="0">
                  <a:solidFill>
                    <a:srgbClr val="003366"/>
                  </a:solidFill>
                  <a:latin typeface="Arial" panose="020B0604020202020204"/>
                </a:rPr>
                <a:t> </a:t>
              </a:r>
              <a:r>
                <a:rPr lang="en-US" sz="1467" dirty="0" err="1">
                  <a:solidFill>
                    <a:srgbClr val="003366"/>
                  </a:solidFill>
                  <a:latin typeface="Arial" panose="020B0604020202020204"/>
                </a:rPr>
                <a:t>dự</a:t>
              </a:r>
              <a:r>
                <a:rPr lang="en-US" sz="1467" dirty="0">
                  <a:solidFill>
                    <a:srgbClr val="003366"/>
                  </a:solidFill>
                  <a:latin typeface="Arial" panose="020B0604020202020204"/>
                </a:rPr>
                <a:t> </a:t>
              </a:r>
              <a:r>
                <a:rPr lang="en-US" sz="1467" dirty="0" err="1">
                  <a:solidFill>
                    <a:srgbClr val="003366"/>
                  </a:solidFill>
                  <a:latin typeface="Arial" panose="020B0604020202020204"/>
                </a:rPr>
                <a:t>đoán</a:t>
              </a:r>
              <a:r>
                <a:rPr lang="en-US" sz="1467" dirty="0">
                  <a:solidFill>
                    <a:srgbClr val="003366"/>
                  </a:solidFill>
                  <a:latin typeface="Arial" panose="020B0604020202020204"/>
                </a:rPr>
                <a:t> FVC </a:t>
              </a:r>
              <a:r>
                <a:rPr lang="en-US" sz="1467" dirty="0" err="1">
                  <a:solidFill>
                    <a:srgbClr val="003366"/>
                  </a:solidFill>
                  <a:latin typeface="Arial" panose="020B0604020202020204"/>
                </a:rPr>
                <a:t>cho</a:t>
              </a:r>
              <a:r>
                <a:rPr lang="en-US" sz="1467" dirty="0">
                  <a:solidFill>
                    <a:srgbClr val="003366"/>
                  </a:solidFill>
                  <a:latin typeface="Arial" panose="020B0604020202020204"/>
                </a:rPr>
                <a:t> </a:t>
              </a:r>
              <a:r>
                <a:rPr lang="en-US" sz="1467" dirty="0" err="1">
                  <a:solidFill>
                    <a:srgbClr val="003366"/>
                  </a:solidFill>
                  <a:latin typeface="Arial" panose="020B0604020202020204"/>
                </a:rPr>
                <a:t>một</a:t>
              </a:r>
              <a:r>
                <a:rPr lang="en-US" sz="1467" dirty="0">
                  <a:solidFill>
                    <a:srgbClr val="003366"/>
                  </a:solidFill>
                  <a:latin typeface="Arial" panose="020B0604020202020204"/>
                </a:rPr>
                <a:t> </a:t>
              </a:r>
              <a:r>
                <a:rPr lang="en-US" sz="1467" dirty="0" err="1">
                  <a:solidFill>
                    <a:srgbClr val="003366"/>
                  </a:solidFill>
                  <a:latin typeface="Arial" panose="020B0604020202020204"/>
                </a:rPr>
                <a:t>người</a:t>
              </a:r>
              <a:r>
                <a:rPr lang="en-US" sz="1467" dirty="0">
                  <a:solidFill>
                    <a:srgbClr val="003366"/>
                  </a:solidFill>
                  <a:latin typeface="Arial" panose="020B0604020202020204"/>
                </a:rPr>
                <a:t> </a:t>
              </a:r>
              <a:r>
                <a:rPr lang="en-US" sz="1467" dirty="0" err="1">
                  <a:solidFill>
                    <a:srgbClr val="003366"/>
                  </a:solidFill>
                  <a:latin typeface="Arial" panose="020B0604020202020204"/>
                </a:rPr>
                <a:t>bình</a:t>
              </a:r>
              <a:r>
                <a:rPr lang="en-US" sz="1467" dirty="0">
                  <a:solidFill>
                    <a:srgbClr val="003366"/>
                  </a:solidFill>
                  <a:latin typeface="Arial" panose="020B0604020202020204"/>
                </a:rPr>
                <a:t> </a:t>
              </a:r>
              <a:r>
                <a:rPr lang="en-US" sz="1467" dirty="0" err="1">
                  <a:solidFill>
                    <a:srgbClr val="003366"/>
                  </a:solidFill>
                  <a:latin typeface="Arial" panose="020B0604020202020204"/>
                </a:rPr>
                <a:t>thường</a:t>
              </a:r>
              <a:r>
                <a:rPr lang="en-US" sz="1467" dirty="0">
                  <a:solidFill>
                    <a:srgbClr val="003366"/>
                  </a:solidFill>
                  <a:latin typeface="Arial" panose="020B0604020202020204"/>
                </a:rPr>
                <a:t>, </a:t>
              </a:r>
              <a:r>
                <a:rPr lang="en-US" sz="1467" dirty="0" err="1">
                  <a:solidFill>
                    <a:srgbClr val="003366"/>
                  </a:solidFill>
                  <a:latin typeface="Arial" panose="020B0604020202020204"/>
                </a:rPr>
                <a:t>nên</a:t>
              </a:r>
              <a:r>
                <a:rPr lang="en-US" sz="1467" dirty="0">
                  <a:solidFill>
                    <a:srgbClr val="003366"/>
                  </a:solidFill>
                  <a:latin typeface="Arial" panose="020B0604020202020204"/>
                </a:rPr>
                <a:t> </a:t>
              </a:r>
              <a:r>
                <a:rPr lang="en-US" sz="1467" dirty="0" err="1">
                  <a:solidFill>
                    <a:srgbClr val="003366"/>
                  </a:solidFill>
                  <a:latin typeface="Arial" panose="020B0604020202020204"/>
                </a:rPr>
                <a:t>có</a:t>
              </a:r>
              <a:r>
                <a:rPr lang="en-US" sz="1467" dirty="0">
                  <a:solidFill>
                    <a:srgbClr val="003366"/>
                  </a:solidFill>
                  <a:latin typeface="Arial" panose="020B0604020202020204"/>
                </a:rPr>
                <a:t> </a:t>
              </a:r>
              <a:r>
                <a:rPr lang="en-US" sz="1467" dirty="0" err="1">
                  <a:solidFill>
                    <a:srgbClr val="003366"/>
                  </a:solidFill>
                  <a:latin typeface="Arial" panose="020B0604020202020204"/>
                </a:rPr>
                <a:t>một</a:t>
              </a:r>
              <a:r>
                <a:rPr lang="en-US" sz="1467" dirty="0">
                  <a:solidFill>
                    <a:srgbClr val="003366"/>
                  </a:solidFill>
                  <a:latin typeface="Arial" panose="020B0604020202020204"/>
                </a:rPr>
                <a:t> </a:t>
              </a:r>
              <a:r>
                <a:rPr lang="en-US" sz="1467" dirty="0" err="1">
                  <a:solidFill>
                    <a:srgbClr val="003366"/>
                  </a:solidFill>
                  <a:latin typeface="Arial" panose="020B0604020202020204"/>
                </a:rPr>
                <a:t>vài</a:t>
              </a:r>
              <a:r>
                <a:rPr lang="en-US" sz="1467" dirty="0">
                  <a:solidFill>
                    <a:srgbClr val="003366"/>
                  </a:solidFill>
                  <a:latin typeface="Arial" panose="020B0604020202020204"/>
                </a:rPr>
                <a:t> BN IPF </a:t>
              </a:r>
              <a:r>
                <a:rPr lang="en-US" sz="1467" dirty="0" err="1">
                  <a:solidFill>
                    <a:srgbClr val="003366"/>
                  </a:solidFill>
                  <a:latin typeface="Arial" panose="020B0604020202020204"/>
                </a:rPr>
                <a:t>sẽ</a:t>
              </a:r>
              <a:r>
                <a:rPr lang="en-US" sz="1467" dirty="0">
                  <a:solidFill>
                    <a:srgbClr val="003366"/>
                  </a:solidFill>
                  <a:latin typeface="Arial" panose="020B0604020202020204"/>
                </a:rPr>
                <a:t> </a:t>
              </a:r>
              <a:r>
                <a:rPr lang="en-US" sz="1467" dirty="0" err="1">
                  <a:solidFill>
                    <a:srgbClr val="003366"/>
                  </a:solidFill>
                  <a:latin typeface="Arial" panose="020B0604020202020204"/>
                </a:rPr>
                <a:t>có</a:t>
              </a:r>
              <a:r>
                <a:rPr lang="en-US" sz="1467" dirty="0">
                  <a:solidFill>
                    <a:srgbClr val="003366"/>
                  </a:solidFill>
                  <a:latin typeface="Arial" panose="020B0604020202020204"/>
                </a:rPr>
                <a:t> FVC </a:t>
              </a:r>
              <a:r>
                <a:rPr lang="en-US" sz="1467" dirty="0" err="1">
                  <a:solidFill>
                    <a:srgbClr val="003366"/>
                  </a:solidFill>
                  <a:latin typeface="Arial" panose="020B0604020202020204"/>
                </a:rPr>
                <a:t>trên</a:t>
              </a:r>
              <a:r>
                <a:rPr lang="en-US" sz="1467" dirty="0">
                  <a:solidFill>
                    <a:srgbClr val="003366"/>
                  </a:solidFill>
                  <a:latin typeface="Arial" panose="020B0604020202020204"/>
                </a:rPr>
                <a:t> 100% </a:t>
              </a:r>
              <a:r>
                <a:rPr lang="en-US" sz="1467" dirty="0" err="1">
                  <a:solidFill>
                    <a:srgbClr val="003366"/>
                  </a:solidFill>
                  <a:latin typeface="Arial" panose="020B0604020202020204"/>
                </a:rPr>
                <a:t>giá</a:t>
              </a:r>
              <a:r>
                <a:rPr lang="en-US" sz="1467" dirty="0">
                  <a:solidFill>
                    <a:srgbClr val="003366"/>
                  </a:solidFill>
                  <a:latin typeface="Arial" panose="020B0604020202020204"/>
                </a:rPr>
                <a:t> </a:t>
              </a:r>
              <a:r>
                <a:rPr lang="en-US" sz="1467" dirty="0" err="1">
                  <a:solidFill>
                    <a:srgbClr val="003366"/>
                  </a:solidFill>
                  <a:latin typeface="Arial" panose="020B0604020202020204"/>
                </a:rPr>
                <a:t>trị</a:t>
              </a:r>
              <a:r>
                <a:rPr lang="en-US" sz="1467" dirty="0">
                  <a:solidFill>
                    <a:srgbClr val="003366"/>
                  </a:solidFill>
                  <a:latin typeface="Arial" panose="020B0604020202020204"/>
                </a:rPr>
                <a:t> </a:t>
              </a:r>
              <a:r>
                <a:rPr lang="en-US" sz="1467" dirty="0" err="1">
                  <a:solidFill>
                    <a:srgbClr val="003366"/>
                  </a:solidFill>
                  <a:latin typeface="Arial" panose="020B0604020202020204"/>
                </a:rPr>
                <a:t>dự</a:t>
              </a:r>
              <a:r>
                <a:rPr lang="en-US" sz="1467" dirty="0">
                  <a:solidFill>
                    <a:srgbClr val="003366"/>
                  </a:solidFill>
                  <a:latin typeface="Arial" panose="020B0604020202020204"/>
                </a:rPr>
                <a:t> </a:t>
              </a:r>
              <a:r>
                <a:rPr lang="en-US" sz="1467" dirty="0" err="1">
                  <a:solidFill>
                    <a:srgbClr val="003366"/>
                  </a:solidFill>
                  <a:latin typeface="Arial" panose="020B0604020202020204"/>
                </a:rPr>
                <a:t>đoán</a:t>
              </a:r>
              <a:r>
                <a:rPr lang="en-US" sz="1467" dirty="0">
                  <a:solidFill>
                    <a:srgbClr val="003366"/>
                  </a:solidFill>
                  <a:latin typeface="Arial" panose="020B0604020202020204"/>
                </a:rPr>
                <a:t> </a:t>
              </a:r>
              <a:r>
                <a:rPr lang="en-US" sz="1467" dirty="0" err="1">
                  <a:solidFill>
                    <a:srgbClr val="003366"/>
                  </a:solidFill>
                  <a:latin typeface="Arial" panose="020B0604020202020204"/>
                </a:rPr>
                <a:t>trước</a:t>
              </a:r>
              <a:r>
                <a:rPr lang="en-US" sz="1467" dirty="0">
                  <a:solidFill>
                    <a:srgbClr val="003366"/>
                  </a:solidFill>
                  <a:latin typeface="Arial" panose="020B0604020202020204"/>
                </a:rPr>
                <a:t> </a:t>
              </a:r>
              <a:r>
                <a:rPr lang="en-US" sz="1467" dirty="0" err="1">
                  <a:solidFill>
                    <a:srgbClr val="003366"/>
                  </a:solidFill>
                  <a:latin typeface="Arial" panose="020B0604020202020204"/>
                </a:rPr>
                <a:t>khi</a:t>
              </a:r>
              <a:r>
                <a:rPr lang="en-US" sz="1467" dirty="0">
                  <a:solidFill>
                    <a:srgbClr val="003366"/>
                  </a:solidFill>
                  <a:latin typeface="Arial" panose="020B0604020202020204"/>
                </a:rPr>
                <a:t> </a:t>
              </a:r>
              <a:r>
                <a:rPr lang="en-US" sz="1467" dirty="0" err="1">
                  <a:solidFill>
                    <a:srgbClr val="003366"/>
                  </a:solidFill>
                  <a:latin typeface="Arial" panose="020B0604020202020204"/>
                </a:rPr>
                <a:t>chức</a:t>
              </a:r>
              <a:r>
                <a:rPr lang="en-US" sz="1467" dirty="0">
                  <a:solidFill>
                    <a:srgbClr val="003366"/>
                  </a:solidFill>
                  <a:latin typeface="Arial" panose="020B0604020202020204"/>
                </a:rPr>
                <a:t> </a:t>
              </a:r>
              <a:r>
                <a:rPr lang="en-US" sz="1467" dirty="0" err="1">
                  <a:solidFill>
                    <a:srgbClr val="003366"/>
                  </a:solidFill>
                  <a:latin typeface="Arial" panose="020B0604020202020204"/>
                </a:rPr>
                <a:t>năng</a:t>
              </a:r>
              <a:r>
                <a:rPr lang="en-US" sz="1467" dirty="0">
                  <a:solidFill>
                    <a:srgbClr val="003366"/>
                  </a:solidFill>
                  <a:latin typeface="Arial" panose="020B0604020202020204"/>
                </a:rPr>
                <a:t> </a:t>
              </a:r>
              <a:r>
                <a:rPr lang="en-US" sz="1467" dirty="0" err="1">
                  <a:solidFill>
                    <a:srgbClr val="003366"/>
                  </a:solidFill>
                  <a:latin typeface="Arial" panose="020B0604020202020204"/>
                </a:rPr>
                <a:t>phổi</a:t>
              </a:r>
              <a:r>
                <a:rPr lang="en-US" sz="1467" dirty="0">
                  <a:solidFill>
                    <a:srgbClr val="003366"/>
                  </a:solidFill>
                  <a:latin typeface="Arial" panose="020B0604020202020204"/>
                </a:rPr>
                <a:t> </a:t>
              </a:r>
              <a:r>
                <a:rPr lang="en-US" sz="1467" dirty="0" err="1">
                  <a:solidFill>
                    <a:srgbClr val="003366"/>
                  </a:solidFill>
                  <a:latin typeface="Arial" panose="020B0604020202020204"/>
                </a:rPr>
                <a:t>bị</a:t>
              </a:r>
              <a:r>
                <a:rPr lang="en-US" sz="1467" dirty="0">
                  <a:solidFill>
                    <a:srgbClr val="003366"/>
                  </a:solidFill>
                  <a:latin typeface="Arial" panose="020B0604020202020204"/>
                </a:rPr>
                <a:t> </a:t>
              </a:r>
              <a:r>
                <a:rPr lang="en-US" sz="1467" dirty="0" err="1">
                  <a:solidFill>
                    <a:srgbClr val="003366"/>
                  </a:solidFill>
                  <a:latin typeface="Arial" panose="020B0604020202020204"/>
                </a:rPr>
                <a:t>suy</a:t>
              </a:r>
              <a:r>
                <a:rPr lang="en-US" sz="1467" dirty="0">
                  <a:solidFill>
                    <a:srgbClr val="003366"/>
                  </a:solidFill>
                  <a:latin typeface="Arial" panose="020B0604020202020204"/>
                </a:rPr>
                <a:t> giảm</a:t>
              </a:r>
              <a:r>
                <a:rPr lang="en-US" sz="1467" baseline="30000" dirty="0">
                  <a:solidFill>
                    <a:srgbClr val="003366"/>
                  </a:solidFill>
                  <a:latin typeface="Arial" panose="020B0604020202020204"/>
                </a:rPr>
                <a:t>5</a:t>
              </a:r>
            </a:p>
          </p:txBody>
        </p:sp>
        <p:sp>
          <p:nvSpPr>
            <p:cNvPr id="26" name="TextBox 25">
              <a:extLst>
                <a:ext uri="{FF2B5EF4-FFF2-40B4-BE49-F238E27FC236}">
                  <a16:creationId xmlns:a16="http://schemas.microsoft.com/office/drawing/2014/main" id="{A4845E72-98F4-0742-BAA6-94DCEA74A55A}"/>
                </a:ext>
              </a:extLst>
            </p:cNvPr>
            <p:cNvSpPr txBox="1"/>
            <p:nvPr/>
          </p:nvSpPr>
          <p:spPr>
            <a:xfrm>
              <a:off x="4537502" y="1936510"/>
              <a:ext cx="4248000" cy="600164"/>
            </a:xfrm>
            <a:prstGeom prst="rect">
              <a:avLst/>
            </a:prstGeom>
            <a:noFill/>
          </p:spPr>
          <p:txBody>
            <a:bodyPr wrap="square" rtlCol="0" anchor="ctr" anchorCtr="0">
              <a:normAutofit/>
            </a:bodyPr>
            <a:lstStyle/>
            <a:p>
              <a:pPr defTabSz="609585"/>
              <a:r>
                <a:rPr lang="en-US" sz="1467" dirty="0" err="1">
                  <a:solidFill>
                    <a:srgbClr val="003366"/>
                  </a:solidFill>
                  <a:latin typeface="Arial" panose="020B0604020202020204"/>
                </a:rPr>
                <a:t>Giá</a:t>
              </a:r>
              <a:r>
                <a:rPr lang="en-US" sz="1467" dirty="0">
                  <a:solidFill>
                    <a:srgbClr val="003366"/>
                  </a:solidFill>
                  <a:latin typeface="Arial" panose="020B0604020202020204"/>
                </a:rPr>
                <a:t> </a:t>
              </a:r>
              <a:r>
                <a:rPr lang="en-US" sz="1467" dirty="0" err="1">
                  <a:solidFill>
                    <a:srgbClr val="003366"/>
                  </a:solidFill>
                  <a:latin typeface="Arial" panose="020B0604020202020204"/>
                </a:rPr>
                <a:t>trị</a:t>
              </a:r>
              <a:r>
                <a:rPr lang="en-US" sz="1467" dirty="0">
                  <a:solidFill>
                    <a:srgbClr val="003366"/>
                  </a:solidFill>
                  <a:latin typeface="Arial" panose="020B0604020202020204"/>
                </a:rPr>
                <a:t> </a:t>
              </a:r>
              <a:r>
                <a:rPr lang="en-US" sz="1467" dirty="0" err="1">
                  <a:solidFill>
                    <a:srgbClr val="003366"/>
                  </a:solidFill>
                  <a:latin typeface="Arial" panose="020B0604020202020204"/>
                </a:rPr>
                <a:t>dự</a:t>
              </a:r>
              <a:r>
                <a:rPr lang="en-US" sz="1467" dirty="0">
                  <a:solidFill>
                    <a:srgbClr val="003366"/>
                  </a:solidFill>
                  <a:latin typeface="Arial" panose="020B0604020202020204"/>
                </a:rPr>
                <a:t> </a:t>
              </a:r>
              <a:r>
                <a:rPr lang="en-US" sz="1467" dirty="0" err="1">
                  <a:solidFill>
                    <a:srgbClr val="003366"/>
                  </a:solidFill>
                  <a:latin typeface="Arial" panose="020B0604020202020204"/>
                </a:rPr>
                <a:t>đoán</a:t>
              </a:r>
              <a:r>
                <a:rPr lang="en-US" sz="1467" dirty="0">
                  <a:solidFill>
                    <a:srgbClr val="003366"/>
                  </a:solidFill>
                  <a:latin typeface="Arial" panose="020B0604020202020204"/>
                </a:rPr>
                <a:t> FVC </a:t>
              </a:r>
              <a:r>
                <a:rPr lang="en-US" sz="1467" dirty="0" err="1">
                  <a:solidFill>
                    <a:srgbClr val="003366"/>
                  </a:solidFill>
                  <a:latin typeface="Arial" panose="020B0604020202020204"/>
                </a:rPr>
                <a:t>được</a:t>
              </a:r>
              <a:r>
                <a:rPr lang="en-US" sz="1467" dirty="0">
                  <a:solidFill>
                    <a:srgbClr val="003366"/>
                  </a:solidFill>
                  <a:latin typeface="Arial" panose="020B0604020202020204"/>
                </a:rPr>
                <a:t> </a:t>
              </a:r>
              <a:r>
                <a:rPr lang="en-US" sz="1467" dirty="0" err="1">
                  <a:solidFill>
                    <a:srgbClr val="003366"/>
                  </a:solidFill>
                  <a:latin typeface="Arial" panose="020B0604020202020204"/>
                </a:rPr>
                <a:t>tính</a:t>
              </a:r>
              <a:r>
                <a:rPr lang="en-US" sz="1467" dirty="0">
                  <a:solidFill>
                    <a:srgbClr val="003366"/>
                  </a:solidFill>
                  <a:latin typeface="Arial" panose="020B0604020202020204"/>
                </a:rPr>
                <a:t> </a:t>
              </a:r>
              <a:r>
                <a:rPr lang="en-US" sz="1467" dirty="0" err="1">
                  <a:solidFill>
                    <a:srgbClr val="003366"/>
                  </a:solidFill>
                  <a:latin typeface="Arial" panose="020B0604020202020204"/>
                </a:rPr>
                <a:t>theo</a:t>
              </a:r>
              <a:r>
                <a:rPr lang="en-US" sz="1467" dirty="0">
                  <a:solidFill>
                    <a:srgbClr val="003366"/>
                  </a:solidFill>
                  <a:latin typeface="Arial" panose="020B0604020202020204"/>
                </a:rPr>
                <a:t> </a:t>
              </a:r>
              <a:r>
                <a:rPr lang="en-US" sz="1467" dirty="0" err="1">
                  <a:solidFill>
                    <a:srgbClr val="003366"/>
                  </a:solidFill>
                  <a:latin typeface="Arial" panose="020B0604020202020204"/>
                </a:rPr>
                <a:t>giới</a:t>
              </a:r>
              <a:r>
                <a:rPr lang="en-US" sz="1467" dirty="0">
                  <a:solidFill>
                    <a:srgbClr val="003366"/>
                  </a:solidFill>
                  <a:latin typeface="Arial" panose="020B0604020202020204"/>
                </a:rPr>
                <a:t> </a:t>
              </a:r>
              <a:r>
                <a:rPr lang="en-US" sz="1467" dirty="0" err="1">
                  <a:solidFill>
                    <a:srgbClr val="003366"/>
                  </a:solidFill>
                  <a:latin typeface="Arial" panose="020B0604020202020204"/>
                </a:rPr>
                <a:t>tính</a:t>
              </a:r>
              <a:r>
                <a:rPr lang="en-US" sz="1467" dirty="0">
                  <a:solidFill>
                    <a:srgbClr val="003366"/>
                  </a:solidFill>
                  <a:latin typeface="Arial" panose="020B0604020202020204"/>
                </a:rPr>
                <a:t>, </a:t>
              </a:r>
              <a:r>
                <a:rPr lang="en-US" sz="1467" dirty="0" err="1">
                  <a:solidFill>
                    <a:srgbClr val="003366"/>
                  </a:solidFill>
                  <a:latin typeface="Arial" panose="020B0604020202020204"/>
                </a:rPr>
                <a:t>tuổi</a:t>
              </a:r>
              <a:r>
                <a:rPr lang="en-US" sz="1467" dirty="0">
                  <a:solidFill>
                    <a:srgbClr val="003366"/>
                  </a:solidFill>
                  <a:latin typeface="Arial" panose="020B0604020202020204"/>
                </a:rPr>
                <a:t>, </a:t>
              </a:r>
              <a:r>
                <a:rPr lang="en-US" sz="1467" dirty="0" err="1">
                  <a:solidFill>
                    <a:srgbClr val="003366"/>
                  </a:solidFill>
                  <a:latin typeface="Arial" panose="020B0604020202020204"/>
                </a:rPr>
                <a:t>chiều</a:t>
              </a:r>
              <a:r>
                <a:rPr lang="en-US" sz="1467" dirty="0">
                  <a:solidFill>
                    <a:srgbClr val="003366"/>
                  </a:solidFill>
                  <a:latin typeface="Arial" panose="020B0604020202020204"/>
                </a:rPr>
                <a:t> </a:t>
              </a:r>
              <a:r>
                <a:rPr lang="en-US" sz="1467" dirty="0" err="1">
                  <a:solidFill>
                    <a:srgbClr val="003366"/>
                  </a:solidFill>
                  <a:latin typeface="Arial" panose="020B0604020202020204"/>
                </a:rPr>
                <a:t>cao</a:t>
              </a:r>
              <a:r>
                <a:rPr lang="en-US" sz="1467" dirty="0">
                  <a:solidFill>
                    <a:srgbClr val="003366"/>
                  </a:solidFill>
                  <a:latin typeface="Arial" panose="020B0604020202020204"/>
                </a:rPr>
                <a:t>, </a:t>
              </a:r>
              <a:r>
                <a:rPr lang="en-US" sz="1467" dirty="0" err="1">
                  <a:solidFill>
                    <a:srgbClr val="003366"/>
                  </a:solidFill>
                  <a:latin typeface="Arial" panose="020B0604020202020204"/>
                </a:rPr>
                <a:t>cân</a:t>
              </a:r>
              <a:r>
                <a:rPr lang="en-US" sz="1467" dirty="0">
                  <a:solidFill>
                    <a:srgbClr val="003366"/>
                  </a:solidFill>
                  <a:latin typeface="Arial" panose="020B0604020202020204"/>
                </a:rPr>
                <a:t> </a:t>
              </a:r>
              <a:r>
                <a:rPr lang="en-US" sz="1467" dirty="0" err="1">
                  <a:solidFill>
                    <a:srgbClr val="003366"/>
                  </a:solidFill>
                  <a:latin typeface="Arial" panose="020B0604020202020204"/>
                </a:rPr>
                <a:t>nặng</a:t>
              </a:r>
              <a:r>
                <a:rPr lang="en-US" sz="1467" dirty="0">
                  <a:solidFill>
                    <a:srgbClr val="003366"/>
                  </a:solidFill>
                  <a:latin typeface="Arial" panose="020B0604020202020204"/>
                </a:rPr>
                <a:t>, </a:t>
              </a:r>
              <a:r>
                <a:rPr lang="en-US" sz="1467" dirty="0" err="1">
                  <a:solidFill>
                    <a:srgbClr val="003366"/>
                  </a:solidFill>
                  <a:latin typeface="Arial" panose="020B0604020202020204"/>
                </a:rPr>
                <a:t>đây</a:t>
              </a:r>
              <a:r>
                <a:rPr lang="en-US" sz="1467" dirty="0">
                  <a:solidFill>
                    <a:srgbClr val="003366"/>
                  </a:solidFill>
                  <a:latin typeface="Arial" panose="020B0604020202020204"/>
                </a:rPr>
                <a:t> </a:t>
              </a:r>
              <a:r>
                <a:rPr lang="en-US" sz="1467" dirty="0" err="1">
                  <a:solidFill>
                    <a:srgbClr val="003366"/>
                  </a:solidFill>
                  <a:latin typeface="Arial" panose="020B0604020202020204"/>
                </a:rPr>
                <a:t>là</a:t>
              </a:r>
              <a:r>
                <a:rPr lang="en-US" sz="1467" dirty="0">
                  <a:solidFill>
                    <a:srgbClr val="003366"/>
                  </a:solidFill>
                  <a:latin typeface="Arial" panose="020B0604020202020204"/>
                </a:rPr>
                <a:t> </a:t>
              </a:r>
              <a:r>
                <a:rPr lang="en-US" sz="1467" dirty="0" err="1">
                  <a:solidFill>
                    <a:srgbClr val="003366"/>
                  </a:solidFill>
                  <a:latin typeface="Arial" panose="020B0604020202020204"/>
                </a:rPr>
                <a:t>những</a:t>
              </a:r>
              <a:r>
                <a:rPr lang="en-US" sz="1467" dirty="0">
                  <a:solidFill>
                    <a:srgbClr val="003366"/>
                  </a:solidFill>
                  <a:latin typeface="Arial" panose="020B0604020202020204"/>
                </a:rPr>
                <a:t> </a:t>
              </a:r>
              <a:r>
                <a:rPr lang="en-US" sz="1467" dirty="0" err="1">
                  <a:solidFill>
                    <a:srgbClr val="003366"/>
                  </a:solidFill>
                  <a:latin typeface="Arial" panose="020B0604020202020204"/>
                </a:rPr>
                <a:t>yếu</a:t>
              </a:r>
              <a:r>
                <a:rPr lang="en-US" sz="1467" dirty="0">
                  <a:solidFill>
                    <a:srgbClr val="003366"/>
                  </a:solidFill>
                  <a:latin typeface="Arial" panose="020B0604020202020204"/>
                </a:rPr>
                <a:t> </a:t>
              </a:r>
              <a:r>
                <a:rPr lang="en-US" sz="1467" dirty="0" err="1">
                  <a:solidFill>
                    <a:srgbClr val="003366"/>
                  </a:solidFill>
                  <a:latin typeface="Arial" panose="020B0604020202020204"/>
                </a:rPr>
                <a:t>tố</a:t>
              </a:r>
              <a:r>
                <a:rPr lang="en-US" sz="1467" dirty="0">
                  <a:solidFill>
                    <a:srgbClr val="003366"/>
                  </a:solidFill>
                  <a:latin typeface="Arial" panose="020B0604020202020204"/>
                </a:rPr>
                <a:t> </a:t>
              </a:r>
              <a:r>
                <a:rPr lang="en-US" sz="1467" dirty="0" err="1">
                  <a:solidFill>
                    <a:srgbClr val="003366"/>
                  </a:solidFill>
                  <a:latin typeface="Arial" panose="020B0604020202020204"/>
                </a:rPr>
                <a:t>quan</a:t>
              </a:r>
              <a:r>
                <a:rPr lang="en-US" sz="1467" dirty="0">
                  <a:solidFill>
                    <a:srgbClr val="003366"/>
                  </a:solidFill>
                  <a:latin typeface="Arial" panose="020B0604020202020204"/>
                </a:rPr>
                <a:t> </a:t>
              </a:r>
              <a:r>
                <a:rPr lang="en-US" sz="1467" dirty="0" err="1">
                  <a:solidFill>
                    <a:srgbClr val="003366"/>
                  </a:solidFill>
                  <a:latin typeface="Arial" panose="020B0604020202020204"/>
                </a:rPr>
                <a:t>trọng</a:t>
              </a:r>
              <a:r>
                <a:rPr lang="en-US" sz="1467" dirty="0">
                  <a:solidFill>
                    <a:srgbClr val="003366"/>
                  </a:solidFill>
                  <a:latin typeface="Arial" panose="020B0604020202020204"/>
                </a:rPr>
                <a:t> </a:t>
              </a:r>
              <a:r>
                <a:rPr lang="en-US" sz="1467" dirty="0" err="1">
                  <a:solidFill>
                    <a:srgbClr val="003366"/>
                  </a:solidFill>
                  <a:latin typeface="Arial" panose="020B0604020202020204"/>
                </a:rPr>
                <a:t>quyết</a:t>
              </a:r>
              <a:r>
                <a:rPr lang="en-US" sz="1467" dirty="0">
                  <a:solidFill>
                    <a:srgbClr val="003366"/>
                  </a:solidFill>
                  <a:latin typeface="Arial" panose="020B0604020202020204"/>
                </a:rPr>
                <a:t> </a:t>
              </a:r>
              <a:r>
                <a:rPr lang="en-US" sz="1467" dirty="0" err="1">
                  <a:solidFill>
                    <a:srgbClr val="003366"/>
                  </a:solidFill>
                  <a:latin typeface="Arial" panose="020B0604020202020204"/>
                </a:rPr>
                <a:t>định</a:t>
              </a:r>
              <a:r>
                <a:rPr lang="en-US" sz="1467" dirty="0">
                  <a:solidFill>
                    <a:srgbClr val="003366"/>
                  </a:solidFill>
                  <a:latin typeface="Arial" panose="020B0604020202020204"/>
                </a:rPr>
                <a:t> </a:t>
              </a:r>
              <a:r>
                <a:rPr lang="en-US" sz="1467" dirty="0" err="1">
                  <a:solidFill>
                    <a:srgbClr val="003366"/>
                  </a:solidFill>
                  <a:latin typeface="Arial" panose="020B0604020202020204"/>
                </a:rPr>
                <a:t>về</a:t>
              </a:r>
              <a:r>
                <a:rPr lang="en-US" sz="1467" dirty="0">
                  <a:solidFill>
                    <a:srgbClr val="003366"/>
                  </a:solidFill>
                  <a:latin typeface="Arial" panose="020B0604020202020204"/>
                </a:rPr>
                <a:t> </a:t>
              </a:r>
              <a:r>
                <a:rPr lang="en-US" sz="1467" dirty="0" err="1">
                  <a:solidFill>
                    <a:srgbClr val="003366"/>
                  </a:solidFill>
                  <a:latin typeface="Arial" panose="020B0604020202020204"/>
                </a:rPr>
                <a:t>kích</a:t>
              </a:r>
              <a:r>
                <a:rPr lang="en-US" sz="1467" dirty="0">
                  <a:solidFill>
                    <a:srgbClr val="003366"/>
                  </a:solidFill>
                  <a:latin typeface="Arial" panose="020B0604020202020204"/>
                </a:rPr>
                <a:t> </a:t>
              </a:r>
              <a:r>
                <a:rPr lang="en-US" sz="1467" dirty="0" err="1">
                  <a:solidFill>
                    <a:srgbClr val="003366"/>
                  </a:solidFill>
                  <a:latin typeface="Arial" panose="020B0604020202020204"/>
                </a:rPr>
                <a:t>thước</a:t>
              </a:r>
              <a:r>
                <a:rPr lang="en-US" sz="1467" dirty="0">
                  <a:solidFill>
                    <a:srgbClr val="003366"/>
                  </a:solidFill>
                  <a:latin typeface="Arial" panose="020B0604020202020204"/>
                </a:rPr>
                <a:t> </a:t>
              </a:r>
              <a:r>
                <a:rPr lang="en-US" sz="1467" dirty="0" err="1">
                  <a:solidFill>
                    <a:srgbClr val="003366"/>
                  </a:solidFill>
                  <a:latin typeface="Arial" panose="020B0604020202020204"/>
                </a:rPr>
                <a:t>của</a:t>
              </a:r>
              <a:r>
                <a:rPr lang="en-US" sz="1467" dirty="0">
                  <a:solidFill>
                    <a:srgbClr val="003366"/>
                  </a:solidFill>
                  <a:latin typeface="Arial" panose="020B0604020202020204"/>
                </a:rPr>
                <a:t> </a:t>
              </a:r>
              <a:r>
                <a:rPr lang="en-US" sz="1467" dirty="0" err="1">
                  <a:solidFill>
                    <a:srgbClr val="003366"/>
                  </a:solidFill>
                  <a:latin typeface="Arial" panose="020B0604020202020204"/>
                </a:rPr>
                <a:t>phổi</a:t>
              </a:r>
              <a:r>
                <a:rPr lang="en-US" sz="1467" dirty="0">
                  <a:solidFill>
                    <a:srgbClr val="003366"/>
                  </a:solidFill>
                  <a:latin typeface="Arial" panose="020B0604020202020204"/>
                </a:rPr>
                <a:t> </a:t>
              </a:r>
              <a:r>
                <a:rPr lang="en-US" sz="1467" dirty="0" err="1">
                  <a:solidFill>
                    <a:srgbClr val="003366"/>
                  </a:solidFill>
                  <a:latin typeface="Arial" panose="020B0604020202020204"/>
                </a:rPr>
                <a:t>và</a:t>
              </a:r>
              <a:r>
                <a:rPr lang="en-US" sz="1467" dirty="0">
                  <a:solidFill>
                    <a:srgbClr val="003366"/>
                  </a:solidFill>
                  <a:latin typeface="Arial" panose="020B0604020202020204"/>
                </a:rPr>
                <a:t> </a:t>
              </a:r>
              <a:r>
                <a:rPr lang="en-US" sz="1467" dirty="0" err="1">
                  <a:solidFill>
                    <a:srgbClr val="003366"/>
                  </a:solidFill>
                  <a:latin typeface="Arial" panose="020B0604020202020204"/>
                </a:rPr>
                <a:t>đường</a:t>
              </a:r>
              <a:r>
                <a:rPr lang="en-US" sz="1467" dirty="0">
                  <a:solidFill>
                    <a:srgbClr val="003366"/>
                  </a:solidFill>
                  <a:latin typeface="Arial" panose="020B0604020202020204"/>
                </a:rPr>
                <a:t> </a:t>
              </a:r>
              <a:r>
                <a:rPr lang="en-US" sz="1467" dirty="0" err="1">
                  <a:solidFill>
                    <a:srgbClr val="003366"/>
                  </a:solidFill>
                  <a:latin typeface="Arial" panose="020B0604020202020204"/>
                </a:rPr>
                <a:t>dẫn</a:t>
              </a:r>
              <a:r>
                <a:rPr lang="en-US" sz="1467" dirty="0">
                  <a:solidFill>
                    <a:srgbClr val="003366"/>
                  </a:solidFill>
                  <a:latin typeface="Arial" panose="020B0604020202020204"/>
                </a:rPr>
                <a:t> </a:t>
              </a:r>
              <a:r>
                <a:rPr lang="en-US" sz="1467" dirty="0" err="1">
                  <a:solidFill>
                    <a:srgbClr val="003366"/>
                  </a:solidFill>
                  <a:latin typeface="Arial" panose="020B0604020202020204"/>
                </a:rPr>
                <a:t>khí</a:t>
              </a:r>
              <a:r>
                <a:rPr lang="en-US" sz="1467" dirty="0">
                  <a:solidFill>
                    <a:srgbClr val="003366"/>
                  </a:solidFill>
                  <a:latin typeface="Arial" panose="020B0604020202020204"/>
                </a:rPr>
                <a:t> </a:t>
              </a:r>
              <a:r>
                <a:rPr lang="en-US" sz="1467" dirty="0" err="1">
                  <a:solidFill>
                    <a:srgbClr val="003366"/>
                  </a:solidFill>
                  <a:latin typeface="Arial" panose="020B0604020202020204"/>
                </a:rPr>
                <a:t>ở</a:t>
              </a:r>
              <a:r>
                <a:rPr lang="en-US" sz="1467" dirty="0">
                  <a:solidFill>
                    <a:srgbClr val="003366"/>
                  </a:solidFill>
                  <a:latin typeface="Arial" panose="020B0604020202020204"/>
                </a:rPr>
                <a:t> </a:t>
              </a:r>
              <a:r>
                <a:rPr lang="en-US" sz="1467" dirty="0" err="1">
                  <a:solidFill>
                    <a:srgbClr val="003366"/>
                  </a:solidFill>
                  <a:latin typeface="Arial" panose="020B0604020202020204"/>
                </a:rPr>
                <a:t>người</a:t>
              </a:r>
              <a:r>
                <a:rPr lang="en-US" sz="1467" dirty="0">
                  <a:solidFill>
                    <a:srgbClr val="003366"/>
                  </a:solidFill>
                  <a:latin typeface="Arial" panose="020B0604020202020204"/>
                </a:rPr>
                <a:t> </a:t>
              </a:r>
              <a:r>
                <a:rPr lang="en-US" sz="1467" dirty="0" err="1">
                  <a:solidFill>
                    <a:srgbClr val="003366"/>
                  </a:solidFill>
                  <a:latin typeface="Arial" panose="020B0604020202020204"/>
                </a:rPr>
                <a:t>bình</a:t>
              </a:r>
              <a:r>
                <a:rPr lang="en-US" sz="1467" dirty="0">
                  <a:solidFill>
                    <a:srgbClr val="003366"/>
                  </a:solidFill>
                  <a:latin typeface="Arial" panose="020B0604020202020204"/>
                </a:rPr>
                <a:t> thường</a:t>
              </a:r>
              <a:r>
                <a:rPr lang="en-US" sz="1467" baseline="30000" dirty="0">
                  <a:solidFill>
                    <a:srgbClr val="003366"/>
                  </a:solidFill>
                  <a:latin typeface="Arial" panose="020B0604020202020204"/>
                </a:rPr>
                <a:t>3,4</a:t>
              </a:r>
            </a:p>
          </p:txBody>
        </p:sp>
        <p:grpSp>
          <p:nvGrpSpPr>
            <p:cNvPr id="27" name="Group 26">
              <a:extLst>
                <a:ext uri="{FF2B5EF4-FFF2-40B4-BE49-F238E27FC236}">
                  <a16:creationId xmlns:a16="http://schemas.microsoft.com/office/drawing/2014/main" id="{9E5A111D-FD11-984B-8E69-0C3AB34970C4}"/>
                </a:ext>
              </a:extLst>
            </p:cNvPr>
            <p:cNvGrpSpPr/>
            <p:nvPr/>
          </p:nvGrpSpPr>
          <p:grpSpPr>
            <a:xfrm>
              <a:off x="8353813" y="1265712"/>
              <a:ext cx="349312" cy="542738"/>
              <a:chOff x="7457090" y="1211315"/>
              <a:chExt cx="697804" cy="1084203"/>
            </a:xfrm>
            <a:solidFill>
              <a:schemeClr val="tx2"/>
            </a:solidFill>
          </p:grpSpPr>
          <p:sp>
            <p:nvSpPr>
              <p:cNvPr id="28" name="Rounded Rectangle 27">
                <a:extLst>
                  <a:ext uri="{FF2B5EF4-FFF2-40B4-BE49-F238E27FC236}">
                    <a16:creationId xmlns:a16="http://schemas.microsoft.com/office/drawing/2014/main" id="{B853293E-8199-3346-80F0-C8FBE11345C1}"/>
                  </a:ext>
                </a:extLst>
              </p:cNvPr>
              <p:cNvSpPr/>
              <p:nvPr/>
            </p:nvSpPr>
            <p:spPr bwMode="auto">
              <a:xfrm rot="3678989">
                <a:off x="7787209" y="1004743"/>
                <a:ext cx="161113" cy="574257"/>
              </a:xfrm>
              <a:prstGeom prst="roundRect">
                <a:avLst/>
              </a:prstGeom>
              <a:grpFill/>
              <a:ln w="12700">
                <a:solidFill>
                  <a:schemeClr val="bg1"/>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t" anchorCtr="0" forceAA="0" compatLnSpc="1">
                <a:prstTxWarp prst="textNoShape">
                  <a:avLst/>
                </a:prstTxWarp>
                <a:noAutofit/>
              </a:bodyPr>
              <a:lstStyle/>
              <a:p>
                <a:pPr marL="241294" indent="-241294" algn="ctr" defTabSz="609585" eaLnBrk="0" hangingPunct="0">
                  <a:buClr>
                    <a:prstClr val="white"/>
                  </a:buClr>
                  <a:buFont typeface="Arial" pitchFamily="34" charset="0"/>
                  <a:buChar char="–"/>
                </a:pPr>
                <a:endParaRPr lang="en-US" sz="1600" b="1" kern="0" dirty="0">
                  <a:solidFill>
                    <a:srgbClr val="FFFFFF"/>
                  </a:solidFill>
                  <a:latin typeface="Arial"/>
                </a:endParaRPr>
              </a:p>
            </p:txBody>
          </p:sp>
          <p:sp>
            <p:nvSpPr>
              <p:cNvPr id="29" name="Delay 28">
                <a:extLst>
                  <a:ext uri="{FF2B5EF4-FFF2-40B4-BE49-F238E27FC236}">
                    <a16:creationId xmlns:a16="http://schemas.microsoft.com/office/drawing/2014/main" id="{A5450CFF-881A-494B-BD17-20F7B7C0BE5E}"/>
                  </a:ext>
                </a:extLst>
              </p:cNvPr>
              <p:cNvSpPr/>
              <p:nvPr/>
            </p:nvSpPr>
            <p:spPr bwMode="auto">
              <a:xfrm rot="9097797">
                <a:off x="7467651" y="1216894"/>
                <a:ext cx="526920" cy="423685"/>
              </a:xfrm>
              <a:prstGeom prst="flowChartDelay">
                <a:avLst/>
              </a:prstGeom>
              <a:grpFill/>
              <a:ln w="12700">
                <a:solidFill>
                  <a:schemeClr val="bg1"/>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t" anchorCtr="0" forceAA="0" compatLnSpc="1">
                <a:prstTxWarp prst="textNoShape">
                  <a:avLst/>
                </a:prstTxWarp>
                <a:noAutofit/>
              </a:bodyPr>
              <a:lstStyle/>
              <a:p>
                <a:pPr marL="241294" indent="-241294" algn="ctr" defTabSz="609585" eaLnBrk="0" hangingPunct="0">
                  <a:buClr>
                    <a:prstClr val="white"/>
                  </a:buClr>
                  <a:buFont typeface="Arial" pitchFamily="34" charset="0"/>
                  <a:buChar char="–"/>
                </a:pPr>
                <a:endParaRPr lang="en-US" sz="1600" b="1" kern="0" dirty="0">
                  <a:solidFill>
                    <a:srgbClr val="FFFFFF"/>
                  </a:solidFill>
                  <a:latin typeface="Arial"/>
                </a:endParaRPr>
              </a:p>
            </p:txBody>
          </p:sp>
          <p:sp>
            <p:nvSpPr>
              <p:cNvPr id="30" name="Rounded Rectangle 29">
                <a:extLst>
                  <a:ext uri="{FF2B5EF4-FFF2-40B4-BE49-F238E27FC236}">
                    <a16:creationId xmlns:a16="http://schemas.microsoft.com/office/drawing/2014/main" id="{EE1E01C8-9DF0-F144-BB24-67B57F4F48B2}"/>
                  </a:ext>
                </a:extLst>
              </p:cNvPr>
              <p:cNvSpPr/>
              <p:nvPr/>
            </p:nvSpPr>
            <p:spPr bwMode="auto">
              <a:xfrm>
                <a:off x="7457090" y="1418897"/>
                <a:ext cx="604786" cy="876621"/>
              </a:xfrm>
              <a:prstGeom prst="roundRect">
                <a:avLst/>
              </a:prstGeom>
              <a:grpFill/>
              <a:ln w="12700">
                <a:solidFill>
                  <a:schemeClr val="bg1"/>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t" anchorCtr="0" forceAA="0" compatLnSpc="1">
                <a:prstTxWarp prst="textNoShape">
                  <a:avLst/>
                </a:prstTxWarp>
                <a:noAutofit/>
              </a:bodyPr>
              <a:lstStyle/>
              <a:p>
                <a:pPr marL="241294" indent="-241294" algn="ctr" defTabSz="609585" eaLnBrk="0" hangingPunct="0">
                  <a:buClr>
                    <a:prstClr val="white"/>
                  </a:buClr>
                  <a:buFont typeface="Arial" pitchFamily="34" charset="0"/>
                  <a:buChar char="–"/>
                </a:pPr>
                <a:endParaRPr lang="en-US" sz="1600" b="1" kern="0" dirty="0">
                  <a:solidFill>
                    <a:srgbClr val="FFFFFF"/>
                  </a:solidFill>
                  <a:latin typeface="Arial"/>
                </a:endParaRPr>
              </a:p>
            </p:txBody>
          </p:sp>
          <p:sp>
            <p:nvSpPr>
              <p:cNvPr id="31" name="Rounded Rectangle 30">
                <a:extLst>
                  <a:ext uri="{FF2B5EF4-FFF2-40B4-BE49-F238E27FC236}">
                    <a16:creationId xmlns:a16="http://schemas.microsoft.com/office/drawing/2014/main" id="{9A198C23-092C-6C4C-BB11-387C0B7190B0}"/>
                  </a:ext>
                </a:extLst>
              </p:cNvPr>
              <p:cNvSpPr/>
              <p:nvPr/>
            </p:nvSpPr>
            <p:spPr bwMode="auto">
              <a:xfrm>
                <a:off x="7556559" y="1515847"/>
                <a:ext cx="405849" cy="574258"/>
              </a:xfrm>
              <a:prstGeom prst="roundRect">
                <a:avLst/>
              </a:prstGeom>
              <a:grpFill/>
              <a:ln w="12700">
                <a:solidFill>
                  <a:schemeClr val="bg1"/>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t" anchorCtr="0" forceAA="0" compatLnSpc="1">
                <a:prstTxWarp prst="textNoShape">
                  <a:avLst/>
                </a:prstTxWarp>
                <a:noAutofit/>
              </a:bodyPr>
              <a:lstStyle/>
              <a:p>
                <a:pPr marL="241294" indent="-241294" algn="ctr" defTabSz="609585" eaLnBrk="0" hangingPunct="0">
                  <a:buClr>
                    <a:prstClr val="white"/>
                  </a:buClr>
                  <a:buFont typeface="Arial" pitchFamily="34" charset="0"/>
                  <a:buChar char="–"/>
                </a:pPr>
                <a:endParaRPr lang="en-US" sz="1600" b="1" kern="0" dirty="0">
                  <a:solidFill>
                    <a:srgbClr val="FFFFFF"/>
                  </a:solidFill>
                  <a:latin typeface="Arial"/>
                </a:endParaRPr>
              </a:p>
            </p:txBody>
          </p:sp>
          <p:sp>
            <p:nvSpPr>
              <p:cNvPr id="32" name="Oval 31">
                <a:extLst>
                  <a:ext uri="{FF2B5EF4-FFF2-40B4-BE49-F238E27FC236}">
                    <a16:creationId xmlns:a16="http://schemas.microsoft.com/office/drawing/2014/main" id="{B59BCAFD-0BEC-2447-A4CE-0A11B7A8D161}"/>
                  </a:ext>
                </a:extLst>
              </p:cNvPr>
              <p:cNvSpPr/>
              <p:nvPr/>
            </p:nvSpPr>
            <p:spPr bwMode="auto">
              <a:xfrm>
                <a:off x="7710173" y="2131670"/>
                <a:ext cx="98622" cy="98622"/>
              </a:xfrm>
              <a:prstGeom prst="ellipse">
                <a:avLst/>
              </a:prstGeom>
              <a:grpFill/>
              <a:ln>
                <a:solidFill>
                  <a:schemeClr val="bg1"/>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t" anchorCtr="0" forceAA="0" compatLnSpc="1">
                <a:prstTxWarp prst="textNoShape">
                  <a:avLst/>
                </a:prstTxWarp>
                <a:noAutofit/>
              </a:bodyPr>
              <a:lstStyle/>
              <a:p>
                <a:pPr marL="241294" indent="-241294" algn="ctr" defTabSz="609585" eaLnBrk="0" hangingPunct="0">
                  <a:buClr>
                    <a:prstClr val="white"/>
                  </a:buClr>
                  <a:buFont typeface="Arial" pitchFamily="34" charset="0"/>
                  <a:buChar char="–"/>
                </a:pPr>
                <a:endParaRPr lang="en-US" sz="1600" b="1" kern="0" dirty="0">
                  <a:solidFill>
                    <a:srgbClr val="FFFFFF"/>
                  </a:solidFill>
                  <a:latin typeface="Arial"/>
                </a:endParaRPr>
              </a:p>
            </p:txBody>
          </p:sp>
          <p:cxnSp>
            <p:nvCxnSpPr>
              <p:cNvPr id="33" name="Straight Connector 32">
                <a:extLst>
                  <a:ext uri="{FF2B5EF4-FFF2-40B4-BE49-F238E27FC236}">
                    <a16:creationId xmlns:a16="http://schemas.microsoft.com/office/drawing/2014/main" id="{D0F0F545-27C5-AF40-9509-82A176C4EA41}"/>
                  </a:ext>
                </a:extLst>
              </p:cNvPr>
              <p:cNvCxnSpPr>
                <a:cxnSpLocks/>
              </p:cNvCxnSpPr>
              <p:nvPr/>
            </p:nvCxnSpPr>
            <p:spPr>
              <a:xfrm>
                <a:off x="7866990" y="2180980"/>
                <a:ext cx="71999" cy="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26139E8-8ED3-5E47-BCA8-F80293EE5610}"/>
                  </a:ext>
                </a:extLst>
              </p:cNvPr>
              <p:cNvCxnSpPr>
                <a:cxnSpLocks/>
              </p:cNvCxnSpPr>
              <p:nvPr/>
            </p:nvCxnSpPr>
            <p:spPr>
              <a:xfrm>
                <a:off x="7577954" y="2180980"/>
                <a:ext cx="71999" cy="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9" name="Graphic 38" descr="Gender">
              <a:extLst>
                <a:ext uri="{FF2B5EF4-FFF2-40B4-BE49-F238E27FC236}">
                  <a16:creationId xmlns:a16="http://schemas.microsoft.com/office/drawing/2014/main" id="{EA5A0372-F2AC-6C48-89D9-CA834E58FB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79867" y="1989056"/>
              <a:ext cx="514254" cy="514254"/>
            </a:xfrm>
            <a:prstGeom prst="rect">
              <a:avLst/>
            </a:prstGeom>
          </p:spPr>
        </p:pic>
        <p:pic>
          <p:nvPicPr>
            <p:cNvPr id="41" name="Graphic 40" descr="Lungs">
              <a:extLst>
                <a:ext uri="{FF2B5EF4-FFF2-40B4-BE49-F238E27FC236}">
                  <a16:creationId xmlns:a16="http://schemas.microsoft.com/office/drawing/2014/main" id="{42821E53-464F-8C4E-8A69-98E8E63D22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79594" y="3286247"/>
              <a:ext cx="514800" cy="514800"/>
            </a:xfrm>
            <a:prstGeom prst="rect">
              <a:avLst/>
            </a:prstGeom>
          </p:spPr>
        </p:pic>
        <p:grpSp>
          <p:nvGrpSpPr>
            <p:cNvPr id="49" name="Group 48">
              <a:extLst>
                <a:ext uri="{FF2B5EF4-FFF2-40B4-BE49-F238E27FC236}">
                  <a16:creationId xmlns:a16="http://schemas.microsoft.com/office/drawing/2014/main" id="{0AB4CF4A-3CD8-2848-934C-9FB04BF1B3A8}"/>
                </a:ext>
              </a:extLst>
            </p:cNvPr>
            <p:cNvGrpSpPr/>
            <p:nvPr/>
          </p:nvGrpSpPr>
          <p:grpSpPr>
            <a:xfrm>
              <a:off x="8228387" y="2631631"/>
              <a:ext cx="600164" cy="600164"/>
              <a:chOff x="8077704" y="2614379"/>
              <a:chExt cx="514800" cy="514800"/>
            </a:xfrm>
          </p:grpSpPr>
          <p:pic>
            <p:nvPicPr>
              <p:cNvPr id="45" name="Graphic 44" descr="Bar chart">
                <a:extLst>
                  <a:ext uri="{FF2B5EF4-FFF2-40B4-BE49-F238E27FC236}">
                    <a16:creationId xmlns:a16="http://schemas.microsoft.com/office/drawing/2014/main" id="{D46727F6-2971-7446-B78A-EDE07428E5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077704" y="2614379"/>
                <a:ext cx="514800" cy="514800"/>
              </a:xfrm>
              <a:prstGeom prst="rect">
                <a:avLst/>
              </a:prstGeom>
            </p:spPr>
          </p:pic>
          <p:cxnSp>
            <p:nvCxnSpPr>
              <p:cNvPr id="47" name="Straight Connector 46">
                <a:extLst>
                  <a:ext uri="{FF2B5EF4-FFF2-40B4-BE49-F238E27FC236}">
                    <a16:creationId xmlns:a16="http://schemas.microsoft.com/office/drawing/2014/main" id="{B80648C0-FB6D-BE4F-A7C4-18D4E7740EC7}"/>
                  </a:ext>
                </a:extLst>
              </p:cNvPr>
              <p:cNvCxnSpPr>
                <a:cxnSpLocks/>
              </p:cNvCxnSpPr>
              <p:nvPr/>
            </p:nvCxnSpPr>
            <p:spPr>
              <a:xfrm flipH="1">
                <a:off x="8108235" y="2783104"/>
                <a:ext cx="396000" cy="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33077B7D-E513-4C4F-8582-244ED069FC8E}"/>
                </a:ext>
              </a:extLst>
            </p:cNvPr>
            <p:cNvGrpSpPr/>
            <p:nvPr/>
          </p:nvGrpSpPr>
          <p:grpSpPr>
            <a:xfrm>
              <a:off x="8271069" y="3894652"/>
              <a:ext cx="514800" cy="514800"/>
              <a:chOff x="8034031" y="3808392"/>
              <a:chExt cx="514800" cy="514800"/>
            </a:xfrm>
          </p:grpSpPr>
          <p:pic>
            <p:nvPicPr>
              <p:cNvPr id="50" name="Graphic 49" descr="Lungs">
                <a:extLst>
                  <a:ext uri="{FF2B5EF4-FFF2-40B4-BE49-F238E27FC236}">
                    <a16:creationId xmlns:a16="http://schemas.microsoft.com/office/drawing/2014/main" id="{9350257A-9FC0-274E-AB87-6604CDAD802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34031" y="3808392"/>
                <a:ext cx="514800" cy="514800"/>
              </a:xfrm>
              <a:prstGeom prst="rect">
                <a:avLst/>
              </a:prstGeom>
            </p:spPr>
          </p:pic>
          <p:sp>
            <p:nvSpPr>
              <p:cNvPr id="51" name="Left Arrow 50">
                <a:extLst>
                  <a:ext uri="{FF2B5EF4-FFF2-40B4-BE49-F238E27FC236}">
                    <a16:creationId xmlns:a16="http://schemas.microsoft.com/office/drawing/2014/main" id="{35949ABF-A6C6-1B4F-BDA0-07D53B01CBAF}"/>
                  </a:ext>
                </a:extLst>
              </p:cNvPr>
              <p:cNvSpPr/>
              <p:nvPr/>
            </p:nvSpPr>
            <p:spPr>
              <a:xfrm rot="16200000">
                <a:off x="8075111" y="4084450"/>
                <a:ext cx="144000" cy="156067"/>
              </a:xfrm>
              <a:prstGeom prst="leftArrow">
                <a:avLst/>
              </a:prstGeom>
              <a:solidFill>
                <a:schemeClr val="accent1">
                  <a:alpha val="2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sp>
            <p:nvSpPr>
              <p:cNvPr id="52" name="Left Arrow 51">
                <a:extLst>
                  <a:ext uri="{FF2B5EF4-FFF2-40B4-BE49-F238E27FC236}">
                    <a16:creationId xmlns:a16="http://schemas.microsoft.com/office/drawing/2014/main" id="{56EE944D-1DF5-0A49-851D-FCB93A4111A8}"/>
                  </a:ext>
                </a:extLst>
              </p:cNvPr>
              <p:cNvSpPr/>
              <p:nvPr/>
            </p:nvSpPr>
            <p:spPr>
              <a:xfrm rot="16200000">
                <a:off x="8356901" y="4084450"/>
                <a:ext cx="144000" cy="156067"/>
              </a:xfrm>
              <a:prstGeom prst="leftArrow">
                <a:avLst/>
              </a:prstGeom>
              <a:solidFill>
                <a:schemeClr val="accent1">
                  <a:alpha val="2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grpSp>
      </p:grpSp>
      <p:sp>
        <p:nvSpPr>
          <p:cNvPr id="57" name="Rectangle: Diagonal Corners Rounded 23">
            <a:extLst>
              <a:ext uri="{FF2B5EF4-FFF2-40B4-BE49-F238E27FC236}">
                <a16:creationId xmlns:a16="http://schemas.microsoft.com/office/drawing/2014/main" id="{81D22AEF-D196-444E-B6FF-D0842E431DFF}"/>
              </a:ext>
            </a:extLst>
          </p:cNvPr>
          <p:cNvSpPr/>
          <p:nvPr/>
        </p:nvSpPr>
        <p:spPr>
          <a:xfrm>
            <a:off x="439711" y="1490794"/>
            <a:ext cx="4440167" cy="4455684"/>
          </a:xfrm>
          <a:prstGeom prst="round2DiagRect">
            <a:avLst>
              <a:gd name="adj1" fmla="val 3760"/>
              <a:gd name="adj2" fmla="val 0"/>
            </a:avLst>
          </a:prstGeom>
          <a:solidFill>
            <a:schemeClr val="accent4">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585">
              <a:spcAft>
                <a:spcPts val="1200"/>
              </a:spcAft>
            </a:pPr>
            <a:r>
              <a:rPr lang="en-US" sz="1867" b="1" kern="0" dirty="0" err="1">
                <a:solidFill>
                  <a:srgbClr val="003366"/>
                </a:solidFill>
                <a:latin typeface="Arial" panose="020B0604020202020204"/>
              </a:rPr>
              <a:t>Chẩn</a:t>
            </a:r>
            <a:r>
              <a:rPr lang="en-US" sz="1867" b="1" kern="0" dirty="0">
                <a:solidFill>
                  <a:srgbClr val="003366"/>
                </a:solidFill>
                <a:latin typeface="Arial" panose="020B0604020202020204"/>
              </a:rPr>
              <a:t> </a:t>
            </a:r>
            <a:r>
              <a:rPr lang="en-US" sz="1867" b="1" kern="0" dirty="0" err="1">
                <a:solidFill>
                  <a:srgbClr val="003366"/>
                </a:solidFill>
                <a:latin typeface="Arial" panose="020B0604020202020204"/>
              </a:rPr>
              <a:t>đoán</a:t>
            </a:r>
            <a:r>
              <a:rPr lang="en-US" sz="1867" b="1" kern="0" dirty="0">
                <a:solidFill>
                  <a:srgbClr val="003366"/>
                </a:solidFill>
                <a:latin typeface="Arial" panose="020B0604020202020204"/>
              </a:rPr>
              <a:t> IPF </a:t>
            </a:r>
            <a:r>
              <a:rPr lang="en-US" sz="1867" b="1" kern="0" dirty="0" err="1">
                <a:solidFill>
                  <a:srgbClr val="003366"/>
                </a:solidFill>
                <a:latin typeface="Arial" panose="020B0604020202020204"/>
              </a:rPr>
              <a:t>thường</a:t>
            </a:r>
            <a:r>
              <a:rPr lang="en-US" sz="1867" b="1" kern="0" dirty="0">
                <a:solidFill>
                  <a:srgbClr val="003366"/>
                </a:solidFill>
                <a:latin typeface="Arial" panose="020B0604020202020204"/>
              </a:rPr>
              <a:t> </a:t>
            </a:r>
            <a:r>
              <a:rPr lang="en-US" sz="1867" b="1" kern="0" dirty="0" err="1">
                <a:solidFill>
                  <a:srgbClr val="003366"/>
                </a:solidFill>
                <a:latin typeface="Arial" panose="020B0604020202020204"/>
              </a:rPr>
              <a:t>mất</a:t>
            </a:r>
            <a:r>
              <a:rPr lang="en-US" sz="1867" b="1" kern="0" dirty="0">
                <a:solidFill>
                  <a:srgbClr val="003366"/>
                </a:solidFill>
                <a:latin typeface="Arial" panose="020B0604020202020204"/>
              </a:rPr>
              <a:t> </a:t>
            </a:r>
            <a:r>
              <a:rPr lang="en-US" sz="1867" b="1" kern="0" dirty="0" err="1">
                <a:solidFill>
                  <a:srgbClr val="003366"/>
                </a:solidFill>
                <a:latin typeface="Arial" panose="020B0604020202020204"/>
              </a:rPr>
              <a:t>nhiều</a:t>
            </a:r>
            <a:r>
              <a:rPr lang="en-US" sz="1867" b="1" kern="0" dirty="0">
                <a:solidFill>
                  <a:srgbClr val="003366"/>
                </a:solidFill>
                <a:latin typeface="Arial" panose="020B0604020202020204"/>
              </a:rPr>
              <a:t> </a:t>
            </a:r>
            <a:r>
              <a:rPr lang="en-US" sz="1867" b="1" kern="0" dirty="0" err="1">
                <a:solidFill>
                  <a:srgbClr val="003366"/>
                </a:solidFill>
                <a:latin typeface="Arial" panose="020B0604020202020204"/>
              </a:rPr>
              <a:t>tháng</a:t>
            </a:r>
            <a:endParaRPr lang="en-US" sz="1867" kern="0" dirty="0">
              <a:solidFill>
                <a:srgbClr val="003366"/>
              </a:solidFill>
              <a:latin typeface="Arial" panose="020B0604020202020204"/>
            </a:endParaRPr>
          </a:p>
          <a:p>
            <a:pPr marL="228594" indent="-228594" defTabSz="609585">
              <a:spcAft>
                <a:spcPts val="400"/>
              </a:spcAft>
              <a:buFont typeface="Arial" panose="020B0604020202020204" pitchFamily="34" charset="0"/>
              <a:buChar char="•"/>
            </a:pPr>
            <a:r>
              <a:rPr lang="en-US" sz="1600" kern="0" dirty="0" err="1">
                <a:solidFill>
                  <a:srgbClr val="003366"/>
                </a:solidFill>
                <a:latin typeface="Arial" panose="020B0604020202020204"/>
              </a:rPr>
              <a:t>Một</a:t>
            </a:r>
            <a:r>
              <a:rPr lang="en-US" sz="1600" kern="0" dirty="0">
                <a:solidFill>
                  <a:srgbClr val="003366"/>
                </a:solidFill>
                <a:latin typeface="Arial" panose="020B0604020202020204"/>
              </a:rPr>
              <a:t> </a:t>
            </a:r>
            <a:r>
              <a:rPr lang="en-US" sz="1600" kern="0" dirty="0" err="1">
                <a:solidFill>
                  <a:srgbClr val="003366"/>
                </a:solidFill>
                <a:latin typeface="Arial" panose="020B0604020202020204"/>
              </a:rPr>
              <a:t>khảo</a:t>
            </a:r>
            <a:r>
              <a:rPr lang="en-US" sz="1600" kern="0" dirty="0">
                <a:solidFill>
                  <a:srgbClr val="003366"/>
                </a:solidFill>
                <a:latin typeface="Arial" panose="020B0604020202020204"/>
              </a:rPr>
              <a:t> </a:t>
            </a:r>
            <a:r>
              <a:rPr lang="en-US" sz="1600" kern="0" dirty="0" err="1">
                <a:solidFill>
                  <a:srgbClr val="003366"/>
                </a:solidFill>
                <a:latin typeface="Arial" panose="020B0604020202020204"/>
              </a:rPr>
              <a:t>sát</a:t>
            </a:r>
            <a:r>
              <a:rPr lang="en-US" sz="1600" kern="0" dirty="0">
                <a:solidFill>
                  <a:srgbClr val="003366"/>
                </a:solidFill>
                <a:latin typeface="Arial" panose="020B0604020202020204"/>
              </a:rPr>
              <a:t> BN </a:t>
            </a:r>
            <a:r>
              <a:rPr lang="en-US" sz="1600" kern="0" dirty="0" err="1">
                <a:solidFill>
                  <a:srgbClr val="003366"/>
                </a:solidFill>
                <a:latin typeface="Arial" panose="020B0604020202020204"/>
              </a:rPr>
              <a:t>ở</a:t>
            </a:r>
            <a:r>
              <a:rPr lang="en-US" sz="1600" kern="0" dirty="0">
                <a:solidFill>
                  <a:srgbClr val="003366"/>
                </a:solidFill>
                <a:latin typeface="Arial" panose="020B0604020202020204"/>
              </a:rPr>
              <a:t> </a:t>
            </a:r>
            <a:r>
              <a:rPr lang="en-US" sz="1600" kern="0" dirty="0" err="1">
                <a:solidFill>
                  <a:srgbClr val="003366"/>
                </a:solidFill>
                <a:latin typeface="Arial" panose="020B0604020202020204"/>
              </a:rPr>
              <a:t>Châu</a:t>
            </a:r>
            <a:r>
              <a:rPr lang="en-US" sz="1600" kern="0" dirty="0">
                <a:solidFill>
                  <a:srgbClr val="003366"/>
                </a:solidFill>
                <a:latin typeface="Arial" panose="020B0604020202020204"/>
              </a:rPr>
              <a:t> </a:t>
            </a:r>
            <a:r>
              <a:rPr lang="en-US" sz="1600" kern="0" dirty="0" err="1">
                <a:solidFill>
                  <a:srgbClr val="003366"/>
                </a:solidFill>
                <a:latin typeface="Arial" panose="020B0604020202020204"/>
              </a:rPr>
              <a:t>Âu</a:t>
            </a:r>
            <a:r>
              <a:rPr lang="en-US" sz="1600" kern="0" dirty="0">
                <a:solidFill>
                  <a:srgbClr val="003366"/>
                </a:solidFill>
                <a:latin typeface="Arial" panose="020B0604020202020204"/>
              </a:rPr>
              <a:t> (N=45):</a:t>
            </a:r>
            <a:r>
              <a:rPr lang="en-US" sz="1600" kern="0" baseline="30000" dirty="0">
                <a:solidFill>
                  <a:srgbClr val="003366"/>
                </a:solidFill>
                <a:latin typeface="Arial" panose="020B0604020202020204"/>
              </a:rPr>
              <a:t>1</a:t>
            </a:r>
            <a:endParaRPr lang="en-US" sz="1600" kern="0" dirty="0">
              <a:solidFill>
                <a:srgbClr val="003366"/>
              </a:solidFill>
              <a:latin typeface="Arial" panose="020B0604020202020204"/>
            </a:endParaRPr>
          </a:p>
          <a:p>
            <a:pPr marL="423323" lvl="1" indent="-184146" defTabSz="609585">
              <a:buFont typeface="Arial" panose="020B0604020202020204" pitchFamily="34" charset="0"/>
              <a:buChar char="•"/>
            </a:pPr>
            <a:r>
              <a:rPr lang="en-US" sz="1467" kern="0" dirty="0">
                <a:solidFill>
                  <a:srgbClr val="003366"/>
                </a:solidFill>
                <a:latin typeface="Arial" panose="020B0604020202020204"/>
              </a:rPr>
              <a:t>55% BN </a:t>
            </a:r>
            <a:r>
              <a:rPr lang="en-US" sz="1467" kern="0" dirty="0" err="1">
                <a:solidFill>
                  <a:srgbClr val="003366"/>
                </a:solidFill>
                <a:latin typeface="Arial" panose="020B0604020202020204"/>
              </a:rPr>
              <a:t>gặp</a:t>
            </a:r>
            <a:r>
              <a:rPr lang="en-US" sz="1467" kern="0" dirty="0">
                <a:solidFill>
                  <a:srgbClr val="003366"/>
                </a:solidFill>
                <a:latin typeface="Arial" panose="020B0604020202020204"/>
              </a:rPr>
              <a:t> ≥3 </a:t>
            </a:r>
            <a:r>
              <a:rPr lang="en-US" sz="1467" kern="0" dirty="0" err="1">
                <a:solidFill>
                  <a:srgbClr val="003366"/>
                </a:solidFill>
                <a:latin typeface="Arial" panose="020B0604020202020204"/>
              </a:rPr>
              <a:t>bác</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sĩ</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điều</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trị</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trước</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khi</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được</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chẩn</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đoán</a:t>
            </a:r>
            <a:r>
              <a:rPr lang="en-US" sz="1467" kern="0" dirty="0">
                <a:solidFill>
                  <a:srgbClr val="003366"/>
                </a:solidFill>
                <a:latin typeface="Arial" panose="020B0604020202020204"/>
              </a:rPr>
              <a:t> IPF</a:t>
            </a:r>
          </a:p>
          <a:p>
            <a:pPr marL="423323" lvl="1" indent="-184146" defTabSz="609585">
              <a:buFont typeface="Arial" panose="020B0604020202020204" pitchFamily="34" charset="0"/>
              <a:buChar char="•"/>
            </a:pPr>
            <a:r>
              <a:rPr lang="en-US" sz="1467" kern="0" dirty="0">
                <a:solidFill>
                  <a:srgbClr val="003366"/>
                </a:solidFill>
                <a:latin typeface="Arial" panose="020B0604020202020204"/>
              </a:rPr>
              <a:t>58% </a:t>
            </a:r>
            <a:r>
              <a:rPr lang="en-US" sz="1467" kern="0" dirty="0" err="1">
                <a:solidFill>
                  <a:srgbClr val="003366"/>
                </a:solidFill>
                <a:latin typeface="Arial" panose="020B0604020202020204"/>
              </a:rPr>
              <a:t>bệnh</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nhân</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được</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chẩn</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đoán</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xác</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định</a:t>
            </a:r>
            <a:r>
              <a:rPr lang="en-US" sz="1467" kern="0" dirty="0">
                <a:solidFill>
                  <a:srgbClr val="003366"/>
                </a:solidFill>
                <a:latin typeface="Arial" panose="020B0604020202020204"/>
              </a:rPr>
              <a:t> &gt;1 </a:t>
            </a:r>
            <a:r>
              <a:rPr lang="en-US" sz="1467" kern="0" dirty="0" err="1">
                <a:solidFill>
                  <a:srgbClr val="003366"/>
                </a:solidFill>
                <a:latin typeface="Arial" panose="020B0604020202020204"/>
              </a:rPr>
              <a:t>năm</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sau</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khi</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khởi</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phát</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triệu</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chứng</a:t>
            </a:r>
            <a:endParaRPr lang="en-US" sz="1467" kern="0" dirty="0">
              <a:solidFill>
                <a:srgbClr val="003366"/>
              </a:solidFill>
              <a:latin typeface="Arial" panose="020B0604020202020204"/>
            </a:endParaRPr>
          </a:p>
          <a:p>
            <a:pPr marL="423323" lvl="1" indent="-184146" defTabSz="609585">
              <a:buFont typeface="Arial" panose="020B0604020202020204" pitchFamily="34" charset="0"/>
              <a:buChar char="•"/>
            </a:pPr>
            <a:r>
              <a:rPr lang="en-US" sz="1467" kern="0" dirty="0" err="1">
                <a:solidFill>
                  <a:srgbClr val="003366"/>
                </a:solidFill>
                <a:latin typeface="Arial" panose="020B0604020202020204"/>
              </a:rPr>
              <a:t>Thời</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gian</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chẩn</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đoán</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trung</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bình</a:t>
            </a:r>
            <a:r>
              <a:rPr lang="en-US" sz="1467" kern="0" dirty="0">
                <a:solidFill>
                  <a:srgbClr val="003366"/>
                </a:solidFill>
                <a:latin typeface="Arial" panose="020B0604020202020204"/>
              </a:rPr>
              <a:t> ~1.5 </a:t>
            </a:r>
            <a:r>
              <a:rPr lang="en-US" sz="1467" kern="0" dirty="0" err="1">
                <a:solidFill>
                  <a:srgbClr val="003366"/>
                </a:solidFill>
                <a:latin typeface="Arial" panose="020B0604020202020204"/>
              </a:rPr>
              <a:t>năm</a:t>
            </a:r>
            <a:endParaRPr lang="en-US" sz="1467" kern="0" dirty="0">
              <a:solidFill>
                <a:srgbClr val="003366"/>
              </a:solidFill>
              <a:latin typeface="Arial" panose="020B0604020202020204"/>
            </a:endParaRPr>
          </a:p>
          <a:p>
            <a:pPr defTabSz="609585"/>
            <a:endParaRPr lang="en-US" sz="1600" kern="0" dirty="0">
              <a:solidFill>
                <a:srgbClr val="003366"/>
              </a:solidFill>
              <a:latin typeface="Arial" panose="020B0604020202020204"/>
            </a:endParaRPr>
          </a:p>
          <a:p>
            <a:pPr marL="228594" indent="-228594" defTabSz="609585">
              <a:spcAft>
                <a:spcPts val="400"/>
              </a:spcAft>
              <a:buFont typeface="Arial" panose="020B0604020202020204" pitchFamily="34" charset="0"/>
              <a:buChar char="•"/>
            </a:pPr>
            <a:r>
              <a:rPr lang="en-US" sz="1600" kern="0" dirty="0" err="1">
                <a:solidFill>
                  <a:srgbClr val="003366"/>
                </a:solidFill>
                <a:latin typeface="Arial" panose="020B0604020202020204"/>
              </a:rPr>
              <a:t>Một</a:t>
            </a:r>
            <a:r>
              <a:rPr lang="en-US" sz="1600" kern="0" dirty="0">
                <a:solidFill>
                  <a:srgbClr val="003366"/>
                </a:solidFill>
                <a:latin typeface="Arial" panose="020B0604020202020204"/>
              </a:rPr>
              <a:t> </a:t>
            </a:r>
            <a:r>
              <a:rPr lang="en-US" sz="1600" kern="0" dirty="0" err="1">
                <a:solidFill>
                  <a:srgbClr val="003366"/>
                </a:solidFill>
                <a:latin typeface="Arial" panose="020B0604020202020204"/>
              </a:rPr>
              <a:t>khảo</a:t>
            </a:r>
            <a:r>
              <a:rPr lang="en-US" sz="1600" kern="0" dirty="0">
                <a:solidFill>
                  <a:srgbClr val="003366"/>
                </a:solidFill>
                <a:latin typeface="Arial" panose="020B0604020202020204"/>
              </a:rPr>
              <a:t> </a:t>
            </a:r>
            <a:r>
              <a:rPr lang="en-US" sz="1600" kern="0" dirty="0" err="1">
                <a:solidFill>
                  <a:srgbClr val="003366"/>
                </a:solidFill>
                <a:latin typeface="Arial" panose="020B0604020202020204"/>
              </a:rPr>
              <a:t>sát</a:t>
            </a:r>
            <a:r>
              <a:rPr lang="en-US" sz="1600" kern="0" dirty="0">
                <a:solidFill>
                  <a:srgbClr val="003366"/>
                </a:solidFill>
                <a:latin typeface="Arial" panose="020B0604020202020204"/>
              </a:rPr>
              <a:t> </a:t>
            </a:r>
            <a:r>
              <a:rPr lang="en-US" sz="1600" kern="0" dirty="0" err="1">
                <a:solidFill>
                  <a:srgbClr val="003366"/>
                </a:solidFill>
                <a:latin typeface="Arial" panose="020B0604020202020204"/>
              </a:rPr>
              <a:t>bệnh</a:t>
            </a:r>
            <a:r>
              <a:rPr lang="en-US" sz="1600" kern="0" dirty="0">
                <a:solidFill>
                  <a:srgbClr val="003366"/>
                </a:solidFill>
                <a:latin typeface="Arial" panose="020B0604020202020204"/>
              </a:rPr>
              <a:t> </a:t>
            </a:r>
            <a:r>
              <a:rPr lang="en-US" sz="1600" kern="0" dirty="0" err="1">
                <a:solidFill>
                  <a:srgbClr val="003366"/>
                </a:solidFill>
                <a:latin typeface="Arial" panose="020B0604020202020204"/>
              </a:rPr>
              <a:t>nhân</a:t>
            </a:r>
            <a:r>
              <a:rPr lang="en-US" sz="1600" kern="0" dirty="0">
                <a:solidFill>
                  <a:srgbClr val="003366"/>
                </a:solidFill>
                <a:latin typeface="Arial" panose="020B0604020202020204"/>
              </a:rPr>
              <a:t> </a:t>
            </a:r>
            <a:r>
              <a:rPr lang="en-US" sz="1600" kern="0" dirty="0" err="1">
                <a:solidFill>
                  <a:srgbClr val="003366"/>
                </a:solidFill>
                <a:latin typeface="Arial" panose="020B0604020202020204"/>
              </a:rPr>
              <a:t>ở</a:t>
            </a:r>
            <a:r>
              <a:rPr lang="en-US" sz="1600" kern="0" dirty="0">
                <a:solidFill>
                  <a:srgbClr val="003366"/>
                </a:solidFill>
                <a:latin typeface="Arial" panose="020B0604020202020204"/>
              </a:rPr>
              <a:t> </a:t>
            </a:r>
            <a:r>
              <a:rPr lang="en-US" sz="1600" kern="0" dirty="0" err="1">
                <a:solidFill>
                  <a:srgbClr val="003366"/>
                </a:solidFill>
                <a:latin typeface="Arial" panose="020B0604020202020204"/>
              </a:rPr>
              <a:t>Mỹ</a:t>
            </a:r>
            <a:r>
              <a:rPr lang="en-US" sz="1600" kern="0" dirty="0">
                <a:solidFill>
                  <a:srgbClr val="003366"/>
                </a:solidFill>
                <a:latin typeface="Arial" panose="020B0604020202020204"/>
              </a:rPr>
              <a:t> (N=1,448):</a:t>
            </a:r>
            <a:r>
              <a:rPr lang="en-US" sz="1600" kern="0" baseline="30000" dirty="0">
                <a:solidFill>
                  <a:srgbClr val="003366"/>
                </a:solidFill>
                <a:latin typeface="Arial" panose="020B0604020202020204"/>
              </a:rPr>
              <a:t>2</a:t>
            </a:r>
          </a:p>
          <a:p>
            <a:pPr marL="423323" lvl="1" indent="-184146" defTabSz="609585">
              <a:buFont typeface="Arial" panose="020B0604020202020204" pitchFamily="34" charset="0"/>
              <a:buChar char="•"/>
            </a:pPr>
            <a:r>
              <a:rPr lang="en-US" sz="1467" kern="0" dirty="0">
                <a:solidFill>
                  <a:srgbClr val="003366"/>
                </a:solidFill>
                <a:latin typeface="Arial" panose="020B0604020202020204"/>
              </a:rPr>
              <a:t>38% BN </a:t>
            </a:r>
            <a:r>
              <a:rPr lang="en-US" sz="1467" kern="0" dirty="0" err="1">
                <a:solidFill>
                  <a:srgbClr val="003366"/>
                </a:solidFill>
                <a:latin typeface="Arial" panose="020B0604020202020204"/>
              </a:rPr>
              <a:t>gặp</a:t>
            </a:r>
            <a:r>
              <a:rPr lang="en-US" sz="1467" kern="0" dirty="0">
                <a:solidFill>
                  <a:srgbClr val="003366"/>
                </a:solidFill>
                <a:latin typeface="Arial" panose="020B0604020202020204"/>
              </a:rPr>
              <a:t> ≥3 </a:t>
            </a:r>
            <a:r>
              <a:rPr lang="en-US" sz="1467" kern="0" dirty="0" err="1">
                <a:solidFill>
                  <a:srgbClr val="003366"/>
                </a:solidFill>
                <a:latin typeface="Arial" panose="020B0604020202020204"/>
              </a:rPr>
              <a:t>bác</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sĩ</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điều</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trị</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trước</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khi</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được</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chẩn</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đoán</a:t>
            </a:r>
            <a:r>
              <a:rPr lang="en-US" sz="1467" kern="0" dirty="0">
                <a:solidFill>
                  <a:srgbClr val="003366"/>
                </a:solidFill>
                <a:latin typeface="Arial" panose="020B0604020202020204"/>
              </a:rPr>
              <a:t> IPF</a:t>
            </a:r>
          </a:p>
          <a:p>
            <a:pPr marL="423323" lvl="1" indent="-184146" defTabSz="609585">
              <a:buFont typeface="Arial" panose="020B0604020202020204" pitchFamily="34" charset="0"/>
              <a:buChar char="•"/>
            </a:pPr>
            <a:r>
              <a:rPr lang="en-US" sz="1467" kern="0" dirty="0">
                <a:solidFill>
                  <a:srgbClr val="003366"/>
                </a:solidFill>
                <a:latin typeface="Arial" panose="020B0604020202020204"/>
              </a:rPr>
              <a:t>55% </a:t>
            </a:r>
            <a:r>
              <a:rPr lang="en-US" sz="1467" kern="0" dirty="0" err="1">
                <a:solidFill>
                  <a:srgbClr val="003366"/>
                </a:solidFill>
                <a:latin typeface="Arial" panose="020B0604020202020204"/>
              </a:rPr>
              <a:t>bệnh</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nhân</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được</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chẩn</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đoán</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xác</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định</a:t>
            </a:r>
            <a:r>
              <a:rPr lang="en-US" sz="1467" kern="0" dirty="0">
                <a:solidFill>
                  <a:srgbClr val="003366"/>
                </a:solidFill>
                <a:latin typeface="Arial" panose="020B0604020202020204"/>
              </a:rPr>
              <a:t>  ≥1 </a:t>
            </a:r>
            <a:r>
              <a:rPr lang="en-US" sz="1467" kern="0" dirty="0" err="1">
                <a:solidFill>
                  <a:srgbClr val="003366"/>
                </a:solidFill>
                <a:latin typeface="Arial" panose="020B0604020202020204"/>
              </a:rPr>
              <a:t>năm</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sau</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khi</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khởi</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phát</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triệu</a:t>
            </a:r>
            <a:r>
              <a:rPr lang="en-US" sz="1467" kern="0" dirty="0">
                <a:solidFill>
                  <a:srgbClr val="003366"/>
                </a:solidFill>
                <a:latin typeface="Arial" panose="020B0604020202020204"/>
              </a:rPr>
              <a:t> </a:t>
            </a:r>
            <a:r>
              <a:rPr lang="en-US" sz="1467" kern="0" dirty="0" err="1">
                <a:solidFill>
                  <a:srgbClr val="003366"/>
                </a:solidFill>
                <a:latin typeface="Arial" panose="020B0604020202020204"/>
              </a:rPr>
              <a:t>chứng</a:t>
            </a:r>
            <a:endParaRPr lang="en-US" sz="1467" kern="0" dirty="0">
              <a:solidFill>
                <a:srgbClr val="003366"/>
              </a:solidFill>
              <a:latin typeface="Arial" panose="020B0604020202020204"/>
            </a:endParaRPr>
          </a:p>
        </p:txBody>
      </p:sp>
    </p:spTree>
    <p:extLst>
      <p:ext uri="{BB962C8B-B14F-4D97-AF65-F5344CB8AC3E}">
        <p14:creationId xmlns:p14="http://schemas.microsoft.com/office/powerpoint/2010/main" val="3574417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F827A-46CA-B848-9A05-607D788ED12B}"/>
              </a:ext>
            </a:extLst>
          </p:cNvPr>
          <p:cNvSpPr>
            <a:spLocks noGrp="1"/>
          </p:cNvSpPr>
          <p:nvPr>
            <p:ph type="title"/>
          </p:nvPr>
        </p:nvSpPr>
        <p:spPr/>
        <p:txBody>
          <a:bodyPr/>
          <a:lstStyle/>
          <a:p>
            <a:r>
              <a:rPr lang="en-US" dirty="0" err="1"/>
              <a:t>Trên</a:t>
            </a:r>
            <a:r>
              <a:rPr lang="en-US" dirty="0"/>
              <a:t> </a:t>
            </a:r>
            <a:r>
              <a:rPr lang="en-US" dirty="0" err="1"/>
              <a:t>lâm</a:t>
            </a:r>
            <a:r>
              <a:rPr lang="en-US" dirty="0"/>
              <a:t> </a:t>
            </a:r>
            <a:r>
              <a:rPr lang="en-US" dirty="0" err="1"/>
              <a:t>sàng</a:t>
            </a:r>
            <a:r>
              <a:rPr lang="en-US" dirty="0"/>
              <a:t>, </a:t>
            </a:r>
            <a:r>
              <a:rPr lang="en-US" dirty="0" err="1"/>
              <a:t>suy</a:t>
            </a:r>
            <a:r>
              <a:rPr lang="en-US" dirty="0"/>
              <a:t> </a:t>
            </a:r>
            <a:r>
              <a:rPr lang="en-US" dirty="0" err="1"/>
              <a:t>giảm</a:t>
            </a:r>
            <a:r>
              <a:rPr lang="en-US" dirty="0"/>
              <a:t> </a:t>
            </a:r>
            <a:r>
              <a:rPr lang="en-US" dirty="0" err="1"/>
              <a:t>chức</a:t>
            </a:r>
            <a:r>
              <a:rPr lang="en-US" dirty="0"/>
              <a:t> </a:t>
            </a:r>
            <a:r>
              <a:rPr lang="en-US" dirty="0" err="1"/>
              <a:t>năng</a:t>
            </a:r>
            <a:r>
              <a:rPr lang="en-US" dirty="0"/>
              <a:t> </a:t>
            </a:r>
            <a:r>
              <a:rPr lang="en-US" dirty="0" err="1"/>
              <a:t>phổi</a:t>
            </a:r>
            <a:r>
              <a:rPr lang="en-US" dirty="0"/>
              <a:t> </a:t>
            </a:r>
            <a:r>
              <a:rPr lang="en-US" dirty="0" err="1"/>
              <a:t>không</a:t>
            </a:r>
            <a:r>
              <a:rPr lang="en-US" dirty="0"/>
              <a:t> </a:t>
            </a:r>
            <a:r>
              <a:rPr lang="en-US" dirty="0" err="1"/>
              <a:t>chỉ</a:t>
            </a:r>
            <a:r>
              <a:rPr lang="en-US" dirty="0"/>
              <a:t> </a:t>
            </a:r>
            <a:r>
              <a:rPr lang="en-US" dirty="0" err="1"/>
              <a:t>xuất</a:t>
            </a:r>
            <a:r>
              <a:rPr lang="en-US" dirty="0"/>
              <a:t> </a:t>
            </a:r>
            <a:r>
              <a:rPr lang="en-US" dirty="0" err="1"/>
              <a:t>hiện</a:t>
            </a:r>
            <a:r>
              <a:rPr lang="en-US" dirty="0"/>
              <a:t> </a:t>
            </a:r>
            <a:r>
              <a:rPr lang="en-US" dirty="0" err="1"/>
              <a:t>trên</a:t>
            </a:r>
            <a:r>
              <a:rPr lang="en-US" dirty="0"/>
              <a:t> BN </a:t>
            </a:r>
            <a:r>
              <a:rPr lang="en-US" dirty="0" err="1"/>
              <a:t>có</a:t>
            </a:r>
            <a:r>
              <a:rPr lang="en-US" dirty="0"/>
              <a:t> </a:t>
            </a:r>
            <a:r>
              <a:rPr lang="en-US" dirty="0" err="1"/>
              <a:t>bệnh</a:t>
            </a:r>
            <a:r>
              <a:rPr lang="en-US" dirty="0"/>
              <a:t> </a:t>
            </a:r>
            <a:r>
              <a:rPr lang="en-US" dirty="0" err="1"/>
              <a:t>tiến</a:t>
            </a:r>
            <a:r>
              <a:rPr lang="en-US" dirty="0"/>
              <a:t> </a:t>
            </a:r>
            <a:r>
              <a:rPr lang="en-US" dirty="0" err="1"/>
              <a:t>triển</a:t>
            </a:r>
            <a:r>
              <a:rPr lang="en-US" dirty="0"/>
              <a:t> (1/2)</a:t>
            </a:r>
          </a:p>
        </p:txBody>
      </p:sp>
      <p:sp>
        <p:nvSpPr>
          <p:cNvPr id="4" name="Slide Number Placeholder 3">
            <a:extLst>
              <a:ext uri="{FF2B5EF4-FFF2-40B4-BE49-F238E27FC236}">
                <a16:creationId xmlns:a16="http://schemas.microsoft.com/office/drawing/2014/main" id="{0DADCB65-B661-6C41-ADB5-490635ABC5B4}"/>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45</a:t>
            </a:fld>
            <a:endParaRPr lang="en-US" dirty="0">
              <a:solidFill>
                <a:srgbClr val="003366"/>
              </a:solidFill>
              <a:latin typeface="Arial" panose="020B0604020202020204"/>
            </a:endParaRPr>
          </a:p>
        </p:txBody>
      </p:sp>
      <p:sp>
        <p:nvSpPr>
          <p:cNvPr id="5" name="Text Placeholder 4">
            <a:extLst>
              <a:ext uri="{FF2B5EF4-FFF2-40B4-BE49-F238E27FC236}">
                <a16:creationId xmlns:a16="http://schemas.microsoft.com/office/drawing/2014/main" id="{9665ECEF-0EDB-2642-8454-BAD074724E5E}"/>
              </a:ext>
            </a:extLst>
          </p:cNvPr>
          <p:cNvSpPr>
            <a:spLocks noGrp="1"/>
          </p:cNvSpPr>
          <p:nvPr>
            <p:ph type="body" sz="quarter" idx="13"/>
          </p:nvPr>
        </p:nvSpPr>
        <p:spPr/>
        <p:txBody>
          <a:bodyPr>
            <a:normAutofit lnSpcReduction="10000"/>
          </a:bodyPr>
          <a:lstStyle/>
          <a:p>
            <a:r>
              <a:rPr lang="en-US" dirty="0"/>
              <a:t>FVC, forced vital capacity; IPF, idiopathic pulmonary fibrosis</a:t>
            </a:r>
            <a:br>
              <a:rPr lang="en-US" dirty="0"/>
            </a:br>
            <a:r>
              <a:rPr lang="en-US" dirty="0"/>
              <a:t>1. Jo HE </a:t>
            </a:r>
            <a:r>
              <a:rPr lang="en-US" i="1" dirty="0"/>
              <a:t>et al. BMC Pulm Med</a:t>
            </a:r>
            <a:r>
              <a:rPr lang="en-US" dirty="0"/>
              <a:t> 2018;18:19; 2. Kolb M </a:t>
            </a:r>
            <a:r>
              <a:rPr lang="en-US" i="1" dirty="0"/>
              <a:t>et al. Thorax</a:t>
            </a:r>
            <a:r>
              <a:rPr lang="en-US" dirty="0"/>
              <a:t> 2017;72:340–6</a:t>
            </a:r>
          </a:p>
        </p:txBody>
      </p:sp>
      <p:grpSp>
        <p:nvGrpSpPr>
          <p:cNvPr id="74" name="Group 73">
            <a:extLst>
              <a:ext uri="{FF2B5EF4-FFF2-40B4-BE49-F238E27FC236}">
                <a16:creationId xmlns:a16="http://schemas.microsoft.com/office/drawing/2014/main" id="{869A41A9-A451-E84B-A5CC-7453C336D0D2}"/>
              </a:ext>
            </a:extLst>
          </p:cNvPr>
          <p:cNvGrpSpPr/>
          <p:nvPr/>
        </p:nvGrpSpPr>
        <p:grpSpPr>
          <a:xfrm>
            <a:off x="461174" y="2319454"/>
            <a:ext cx="4959213" cy="3045265"/>
            <a:chOff x="274160" y="1719107"/>
            <a:chExt cx="3719410" cy="2283949"/>
          </a:xfrm>
        </p:grpSpPr>
        <p:sp>
          <p:nvSpPr>
            <p:cNvPr id="6" name="TextBox 5">
              <a:extLst>
                <a:ext uri="{FF2B5EF4-FFF2-40B4-BE49-F238E27FC236}">
                  <a16:creationId xmlns:a16="http://schemas.microsoft.com/office/drawing/2014/main" id="{1B8A00E1-69B0-0746-A8DB-44662D1A17A1}"/>
                </a:ext>
              </a:extLst>
            </p:cNvPr>
            <p:cNvSpPr txBox="1"/>
            <p:nvPr/>
          </p:nvSpPr>
          <p:spPr>
            <a:xfrm rot="16200000">
              <a:off x="-219966" y="2547672"/>
              <a:ext cx="1242167" cy="253916"/>
            </a:xfrm>
            <a:prstGeom prst="rect">
              <a:avLst/>
            </a:prstGeom>
            <a:noFill/>
          </p:spPr>
          <p:txBody>
            <a:bodyPr wrap="none" rtlCol="0">
              <a:spAutoFit/>
            </a:bodyPr>
            <a:lstStyle/>
            <a:p>
              <a:pPr algn="ctr" defTabSz="609585"/>
              <a:r>
                <a:rPr lang="en-US" sz="1600" dirty="0">
                  <a:solidFill>
                    <a:srgbClr val="003366"/>
                  </a:solidFill>
                  <a:latin typeface="Arial" panose="020B0604020202020204" pitchFamily="34" charset="0"/>
                  <a:cs typeface="Arial" panose="020B0604020202020204" pitchFamily="34" charset="0"/>
                </a:rPr>
                <a:t>FVC % </a:t>
              </a:r>
              <a:r>
                <a:rPr lang="en-US" sz="1600" dirty="0" err="1">
                  <a:solidFill>
                    <a:srgbClr val="003366"/>
                  </a:solidFill>
                  <a:latin typeface="Arial" panose="020B0604020202020204" pitchFamily="34" charset="0"/>
                  <a:cs typeface="Arial" panose="020B0604020202020204" pitchFamily="34" charset="0"/>
                </a:rPr>
                <a:t>dự</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đoán</a:t>
              </a:r>
              <a:endParaRPr lang="en-US" sz="1600" dirty="0">
                <a:solidFill>
                  <a:srgbClr val="003366"/>
                </a:solidFill>
                <a:latin typeface="Arial" panose="020B0604020202020204" pitchFamily="34" charset="0"/>
                <a:cs typeface="Arial" panose="020B0604020202020204" pitchFamily="34" charset="0"/>
              </a:endParaRPr>
            </a:p>
          </p:txBody>
        </p:sp>
        <p:grpSp>
          <p:nvGrpSpPr>
            <p:cNvPr id="70" name="Group 69">
              <a:extLst>
                <a:ext uri="{FF2B5EF4-FFF2-40B4-BE49-F238E27FC236}">
                  <a16:creationId xmlns:a16="http://schemas.microsoft.com/office/drawing/2014/main" id="{F2CCEECE-053E-724D-8D77-F69FF2366053}"/>
                </a:ext>
              </a:extLst>
            </p:cNvPr>
            <p:cNvGrpSpPr/>
            <p:nvPr/>
          </p:nvGrpSpPr>
          <p:grpSpPr>
            <a:xfrm>
              <a:off x="518281" y="1719107"/>
              <a:ext cx="3475289" cy="2283949"/>
              <a:chOff x="518281" y="1756815"/>
              <a:chExt cx="3475289" cy="2283949"/>
            </a:xfrm>
          </p:grpSpPr>
          <p:sp>
            <p:nvSpPr>
              <p:cNvPr id="7" name="TextBox 6">
                <a:extLst>
                  <a:ext uri="{FF2B5EF4-FFF2-40B4-BE49-F238E27FC236}">
                    <a16:creationId xmlns:a16="http://schemas.microsoft.com/office/drawing/2014/main" id="{AD45F8EE-FD06-7544-8D5E-A737CE3D5CA5}"/>
                  </a:ext>
                </a:extLst>
              </p:cNvPr>
              <p:cNvSpPr txBox="1"/>
              <p:nvPr/>
            </p:nvSpPr>
            <p:spPr>
              <a:xfrm>
                <a:off x="518281" y="1782107"/>
                <a:ext cx="394579" cy="253916"/>
              </a:xfrm>
              <a:prstGeom prst="rect">
                <a:avLst/>
              </a:prstGeom>
              <a:noFill/>
            </p:spPr>
            <p:txBody>
              <a:bodyPr wrap="none" rtlCol="0">
                <a:spAutoFit/>
              </a:bodyPr>
              <a:lstStyle/>
              <a:p>
                <a:pPr algn="r" defTabSz="609585"/>
                <a:r>
                  <a:rPr lang="en-US" sz="1600" dirty="0">
                    <a:solidFill>
                      <a:srgbClr val="003366"/>
                    </a:solidFill>
                    <a:latin typeface="Arial" panose="020B0604020202020204" pitchFamily="34" charset="0"/>
                    <a:cs typeface="Arial" panose="020B0604020202020204" pitchFamily="34" charset="0"/>
                  </a:rPr>
                  <a:t>100</a:t>
                </a:r>
              </a:p>
            </p:txBody>
          </p:sp>
          <p:sp>
            <p:nvSpPr>
              <p:cNvPr id="8" name="TextBox 7">
                <a:extLst>
                  <a:ext uri="{FF2B5EF4-FFF2-40B4-BE49-F238E27FC236}">
                    <a16:creationId xmlns:a16="http://schemas.microsoft.com/office/drawing/2014/main" id="{4A43857D-2C57-A145-9430-6EBD3F53AEC5}"/>
                  </a:ext>
                </a:extLst>
              </p:cNvPr>
              <p:cNvSpPr txBox="1"/>
              <p:nvPr/>
            </p:nvSpPr>
            <p:spPr>
              <a:xfrm>
                <a:off x="603641" y="2740703"/>
                <a:ext cx="309219" cy="253916"/>
              </a:xfrm>
              <a:prstGeom prst="rect">
                <a:avLst/>
              </a:prstGeom>
              <a:noFill/>
            </p:spPr>
            <p:txBody>
              <a:bodyPr wrap="none" rtlCol="0">
                <a:spAutoFit/>
              </a:bodyPr>
              <a:lstStyle/>
              <a:p>
                <a:pPr algn="r" defTabSz="609585"/>
                <a:r>
                  <a:rPr lang="en-US" sz="1600" dirty="0">
                    <a:solidFill>
                      <a:srgbClr val="003366"/>
                    </a:solidFill>
                    <a:latin typeface="Arial" panose="020B0604020202020204" pitchFamily="34" charset="0"/>
                    <a:cs typeface="Arial" panose="020B0604020202020204" pitchFamily="34" charset="0"/>
                  </a:rPr>
                  <a:t>40</a:t>
                </a:r>
              </a:p>
            </p:txBody>
          </p:sp>
          <p:sp>
            <p:nvSpPr>
              <p:cNvPr id="9" name="TextBox 8">
                <a:extLst>
                  <a:ext uri="{FF2B5EF4-FFF2-40B4-BE49-F238E27FC236}">
                    <a16:creationId xmlns:a16="http://schemas.microsoft.com/office/drawing/2014/main" id="{6ABA0B60-19F8-3240-86F0-361615620CF6}"/>
                  </a:ext>
                </a:extLst>
              </p:cNvPr>
              <p:cNvSpPr txBox="1"/>
              <p:nvPr/>
            </p:nvSpPr>
            <p:spPr>
              <a:xfrm>
                <a:off x="688999" y="3379765"/>
                <a:ext cx="223860" cy="253916"/>
              </a:xfrm>
              <a:prstGeom prst="rect">
                <a:avLst/>
              </a:prstGeom>
              <a:noFill/>
            </p:spPr>
            <p:txBody>
              <a:bodyPr wrap="none" rtlCol="0">
                <a:spAutoFit/>
              </a:bodyPr>
              <a:lstStyle/>
              <a:p>
                <a:pPr algn="r" defTabSz="609585"/>
                <a:r>
                  <a:rPr lang="en-US" sz="1600" dirty="0">
                    <a:solidFill>
                      <a:srgbClr val="003366"/>
                    </a:solidFill>
                    <a:latin typeface="Arial" panose="020B0604020202020204" pitchFamily="34" charset="0"/>
                    <a:cs typeface="Arial" panose="020B0604020202020204" pitchFamily="34" charset="0"/>
                  </a:rPr>
                  <a:t>0</a:t>
                </a:r>
              </a:p>
            </p:txBody>
          </p:sp>
          <p:cxnSp>
            <p:nvCxnSpPr>
              <p:cNvPr id="10" name="Straight Connector 9">
                <a:extLst>
                  <a:ext uri="{FF2B5EF4-FFF2-40B4-BE49-F238E27FC236}">
                    <a16:creationId xmlns:a16="http://schemas.microsoft.com/office/drawing/2014/main" id="{106C9E48-4D95-E842-8883-545790442500}"/>
                  </a:ext>
                </a:extLst>
              </p:cNvPr>
              <p:cNvCxnSpPr>
                <a:cxnSpLocks/>
              </p:cNvCxnSpPr>
              <p:nvPr/>
            </p:nvCxnSpPr>
            <p:spPr>
              <a:xfrm>
                <a:off x="844083" y="1918202"/>
                <a:ext cx="90597" cy="0"/>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cxnSp>
            <p:nvCxnSpPr>
              <p:cNvPr id="11" name="Straight Connector 10">
                <a:extLst>
                  <a:ext uri="{FF2B5EF4-FFF2-40B4-BE49-F238E27FC236}">
                    <a16:creationId xmlns:a16="http://schemas.microsoft.com/office/drawing/2014/main" id="{26E39AD2-B362-3846-93B9-93DCD30B6A93}"/>
                  </a:ext>
                </a:extLst>
              </p:cNvPr>
              <p:cNvCxnSpPr>
                <a:cxnSpLocks/>
              </p:cNvCxnSpPr>
              <p:nvPr/>
            </p:nvCxnSpPr>
            <p:spPr>
              <a:xfrm>
                <a:off x="844083" y="2873312"/>
                <a:ext cx="90597" cy="0"/>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cxnSp>
            <p:nvCxnSpPr>
              <p:cNvPr id="12" name="Straight Connector 11">
                <a:extLst>
                  <a:ext uri="{FF2B5EF4-FFF2-40B4-BE49-F238E27FC236}">
                    <a16:creationId xmlns:a16="http://schemas.microsoft.com/office/drawing/2014/main" id="{AA66AA15-7CD7-BB4F-A9D1-C13A3E12528C}"/>
                  </a:ext>
                </a:extLst>
              </p:cNvPr>
              <p:cNvCxnSpPr>
                <a:cxnSpLocks/>
              </p:cNvCxnSpPr>
              <p:nvPr/>
            </p:nvCxnSpPr>
            <p:spPr>
              <a:xfrm>
                <a:off x="844083" y="3510050"/>
                <a:ext cx="90597" cy="0"/>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cxnSp>
            <p:nvCxnSpPr>
              <p:cNvPr id="13" name="Straight Connector 12">
                <a:extLst>
                  <a:ext uri="{FF2B5EF4-FFF2-40B4-BE49-F238E27FC236}">
                    <a16:creationId xmlns:a16="http://schemas.microsoft.com/office/drawing/2014/main" id="{189DC765-BB7B-FD4E-88DF-8FC9971338A1}"/>
                  </a:ext>
                </a:extLst>
              </p:cNvPr>
              <p:cNvCxnSpPr>
                <a:cxnSpLocks/>
              </p:cNvCxnSpPr>
              <p:nvPr/>
            </p:nvCxnSpPr>
            <p:spPr>
              <a:xfrm rot="16200000">
                <a:off x="889382" y="3553389"/>
                <a:ext cx="90597" cy="0"/>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cxnSp>
            <p:nvCxnSpPr>
              <p:cNvPr id="14" name="Straight Connector 13">
                <a:extLst>
                  <a:ext uri="{FF2B5EF4-FFF2-40B4-BE49-F238E27FC236}">
                    <a16:creationId xmlns:a16="http://schemas.microsoft.com/office/drawing/2014/main" id="{375FCF04-DACE-EC43-8179-03BBBDC98431}"/>
                  </a:ext>
                </a:extLst>
              </p:cNvPr>
              <p:cNvCxnSpPr>
                <a:cxnSpLocks/>
              </p:cNvCxnSpPr>
              <p:nvPr/>
            </p:nvCxnSpPr>
            <p:spPr>
              <a:xfrm rot="16200000">
                <a:off x="1623922" y="3553390"/>
                <a:ext cx="90597" cy="0"/>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cxnSp>
            <p:nvCxnSpPr>
              <p:cNvPr id="15" name="Straight Connector 14">
                <a:extLst>
                  <a:ext uri="{FF2B5EF4-FFF2-40B4-BE49-F238E27FC236}">
                    <a16:creationId xmlns:a16="http://schemas.microsoft.com/office/drawing/2014/main" id="{62986473-CCDF-254B-94DA-E8BB166F0BC6}"/>
                  </a:ext>
                </a:extLst>
              </p:cNvPr>
              <p:cNvCxnSpPr>
                <a:cxnSpLocks/>
              </p:cNvCxnSpPr>
              <p:nvPr/>
            </p:nvCxnSpPr>
            <p:spPr>
              <a:xfrm rot="16200000">
                <a:off x="2358462" y="3553391"/>
                <a:ext cx="90597" cy="0"/>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cxnSp>
            <p:nvCxnSpPr>
              <p:cNvPr id="16" name="Straight Connector 15">
                <a:extLst>
                  <a:ext uri="{FF2B5EF4-FFF2-40B4-BE49-F238E27FC236}">
                    <a16:creationId xmlns:a16="http://schemas.microsoft.com/office/drawing/2014/main" id="{96B4301A-5F2B-AA44-BD08-64B34C0FFAB3}"/>
                  </a:ext>
                </a:extLst>
              </p:cNvPr>
              <p:cNvCxnSpPr>
                <a:cxnSpLocks/>
              </p:cNvCxnSpPr>
              <p:nvPr/>
            </p:nvCxnSpPr>
            <p:spPr>
              <a:xfrm rot="16200000">
                <a:off x="3093002" y="3553392"/>
                <a:ext cx="90597" cy="0"/>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cxnSp>
            <p:nvCxnSpPr>
              <p:cNvPr id="17" name="Straight Connector 16">
                <a:extLst>
                  <a:ext uri="{FF2B5EF4-FFF2-40B4-BE49-F238E27FC236}">
                    <a16:creationId xmlns:a16="http://schemas.microsoft.com/office/drawing/2014/main" id="{F28A5CC0-CABF-1C49-85A9-BB4B025AC0FE}"/>
                  </a:ext>
                </a:extLst>
              </p:cNvPr>
              <p:cNvCxnSpPr>
                <a:cxnSpLocks/>
              </p:cNvCxnSpPr>
              <p:nvPr/>
            </p:nvCxnSpPr>
            <p:spPr>
              <a:xfrm rot="16200000">
                <a:off x="3827543" y="3553393"/>
                <a:ext cx="90597" cy="0"/>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sp>
            <p:nvSpPr>
              <p:cNvPr id="18" name="TextBox 17">
                <a:extLst>
                  <a:ext uri="{FF2B5EF4-FFF2-40B4-BE49-F238E27FC236}">
                    <a16:creationId xmlns:a16="http://schemas.microsoft.com/office/drawing/2014/main" id="{FBAE88F9-F66E-6F4C-AA39-C52E2C988008}"/>
                  </a:ext>
                </a:extLst>
              </p:cNvPr>
              <p:cNvSpPr txBox="1"/>
              <p:nvPr/>
            </p:nvSpPr>
            <p:spPr>
              <a:xfrm>
                <a:off x="826486" y="3553595"/>
                <a:ext cx="223860" cy="253916"/>
              </a:xfrm>
              <a:prstGeom prst="rect">
                <a:avLst/>
              </a:prstGeom>
              <a:noFill/>
            </p:spPr>
            <p:txBody>
              <a:bodyPr wrap="none" rtlCol="0">
                <a:spAutoFit/>
              </a:bodyPr>
              <a:lstStyle/>
              <a:p>
                <a:pPr algn="ctr" defTabSz="609585"/>
                <a:r>
                  <a:rPr lang="en-US" sz="1600" dirty="0">
                    <a:solidFill>
                      <a:srgbClr val="003366"/>
                    </a:solidFill>
                    <a:latin typeface="Arial" panose="020B0604020202020204" pitchFamily="34" charset="0"/>
                    <a:cs typeface="Arial" panose="020B0604020202020204" pitchFamily="34" charset="0"/>
                  </a:rPr>
                  <a:t>0</a:t>
                </a:r>
              </a:p>
            </p:txBody>
          </p:sp>
          <p:sp>
            <p:nvSpPr>
              <p:cNvPr id="19" name="TextBox 18">
                <a:extLst>
                  <a:ext uri="{FF2B5EF4-FFF2-40B4-BE49-F238E27FC236}">
                    <a16:creationId xmlns:a16="http://schemas.microsoft.com/office/drawing/2014/main" id="{230A9B0E-9696-A64A-996F-4630B8957FB0}"/>
                  </a:ext>
                </a:extLst>
              </p:cNvPr>
              <p:cNvSpPr txBox="1"/>
              <p:nvPr/>
            </p:nvSpPr>
            <p:spPr>
              <a:xfrm>
                <a:off x="1562291" y="3553595"/>
                <a:ext cx="223860" cy="253916"/>
              </a:xfrm>
              <a:prstGeom prst="rect">
                <a:avLst/>
              </a:prstGeom>
              <a:noFill/>
            </p:spPr>
            <p:txBody>
              <a:bodyPr wrap="none" rtlCol="0">
                <a:spAutoFit/>
              </a:bodyPr>
              <a:lstStyle/>
              <a:p>
                <a:pPr algn="ctr" defTabSz="609585"/>
                <a:r>
                  <a:rPr lang="en-US" sz="1600" dirty="0">
                    <a:solidFill>
                      <a:srgbClr val="003366"/>
                    </a:solidFill>
                    <a:latin typeface="Arial" panose="020B0604020202020204" pitchFamily="34" charset="0"/>
                    <a:cs typeface="Arial" panose="020B0604020202020204" pitchFamily="34" charset="0"/>
                  </a:rPr>
                  <a:t>1</a:t>
                </a:r>
              </a:p>
            </p:txBody>
          </p:sp>
          <p:sp>
            <p:nvSpPr>
              <p:cNvPr id="20" name="TextBox 19">
                <a:extLst>
                  <a:ext uri="{FF2B5EF4-FFF2-40B4-BE49-F238E27FC236}">
                    <a16:creationId xmlns:a16="http://schemas.microsoft.com/office/drawing/2014/main" id="{F3687F26-701D-684A-B467-8CC6218CCE84}"/>
                  </a:ext>
                </a:extLst>
              </p:cNvPr>
              <p:cNvSpPr txBox="1"/>
              <p:nvPr/>
            </p:nvSpPr>
            <p:spPr>
              <a:xfrm>
                <a:off x="2298097" y="3553595"/>
                <a:ext cx="223860" cy="253916"/>
              </a:xfrm>
              <a:prstGeom prst="rect">
                <a:avLst/>
              </a:prstGeom>
              <a:noFill/>
            </p:spPr>
            <p:txBody>
              <a:bodyPr wrap="none" rtlCol="0">
                <a:spAutoFit/>
              </a:bodyPr>
              <a:lstStyle/>
              <a:p>
                <a:pPr algn="ctr" defTabSz="609585"/>
                <a:r>
                  <a:rPr lang="en-US" sz="1600" dirty="0">
                    <a:solidFill>
                      <a:srgbClr val="003366"/>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BDD1273C-B6BA-2A4B-A930-56AFF01C2CD3}"/>
                  </a:ext>
                </a:extLst>
              </p:cNvPr>
              <p:cNvSpPr txBox="1"/>
              <p:nvPr/>
            </p:nvSpPr>
            <p:spPr>
              <a:xfrm>
                <a:off x="3033904" y="3553595"/>
                <a:ext cx="223860" cy="253916"/>
              </a:xfrm>
              <a:prstGeom prst="rect">
                <a:avLst/>
              </a:prstGeom>
              <a:noFill/>
            </p:spPr>
            <p:txBody>
              <a:bodyPr wrap="none" rtlCol="0">
                <a:spAutoFit/>
              </a:bodyPr>
              <a:lstStyle/>
              <a:p>
                <a:pPr algn="ctr" defTabSz="609585"/>
                <a:r>
                  <a:rPr lang="en-US" sz="1600" dirty="0">
                    <a:solidFill>
                      <a:srgbClr val="003366"/>
                    </a:solidFill>
                    <a:latin typeface="Arial" panose="020B0604020202020204" pitchFamily="34" charset="0"/>
                    <a:cs typeface="Arial" panose="020B0604020202020204" pitchFamily="34" charset="0"/>
                  </a:rPr>
                  <a:t>3</a:t>
                </a:r>
              </a:p>
            </p:txBody>
          </p:sp>
          <p:sp>
            <p:nvSpPr>
              <p:cNvPr id="22" name="TextBox 21">
                <a:extLst>
                  <a:ext uri="{FF2B5EF4-FFF2-40B4-BE49-F238E27FC236}">
                    <a16:creationId xmlns:a16="http://schemas.microsoft.com/office/drawing/2014/main" id="{E1411A8F-E1A5-6744-B0B2-FB2955595D98}"/>
                  </a:ext>
                </a:extLst>
              </p:cNvPr>
              <p:cNvSpPr txBox="1"/>
              <p:nvPr/>
            </p:nvSpPr>
            <p:spPr>
              <a:xfrm>
                <a:off x="3769710" y="3553595"/>
                <a:ext cx="223860" cy="253916"/>
              </a:xfrm>
              <a:prstGeom prst="rect">
                <a:avLst/>
              </a:prstGeom>
              <a:noFill/>
            </p:spPr>
            <p:txBody>
              <a:bodyPr wrap="none" rtlCol="0">
                <a:spAutoFit/>
              </a:bodyPr>
              <a:lstStyle/>
              <a:p>
                <a:pPr algn="ctr" defTabSz="609585"/>
                <a:r>
                  <a:rPr lang="en-US" sz="1600" dirty="0">
                    <a:solidFill>
                      <a:srgbClr val="003366"/>
                    </a:solidFill>
                    <a:latin typeface="Arial" panose="020B0604020202020204" pitchFamily="34" charset="0"/>
                    <a:cs typeface="Arial" panose="020B0604020202020204" pitchFamily="34" charset="0"/>
                  </a:rPr>
                  <a:t>4</a:t>
                </a:r>
              </a:p>
            </p:txBody>
          </p:sp>
          <p:sp>
            <p:nvSpPr>
              <p:cNvPr id="23" name="TextBox 22">
                <a:extLst>
                  <a:ext uri="{FF2B5EF4-FFF2-40B4-BE49-F238E27FC236}">
                    <a16:creationId xmlns:a16="http://schemas.microsoft.com/office/drawing/2014/main" id="{A39F78DE-E05E-5040-96CB-5A291D36B655}"/>
                  </a:ext>
                </a:extLst>
              </p:cNvPr>
              <p:cNvSpPr txBox="1"/>
              <p:nvPr/>
            </p:nvSpPr>
            <p:spPr>
              <a:xfrm>
                <a:off x="1194438" y="3121684"/>
                <a:ext cx="1857480" cy="307681"/>
              </a:xfrm>
              <a:prstGeom prst="rect">
                <a:avLst/>
              </a:prstGeom>
              <a:noFill/>
            </p:spPr>
            <p:txBody>
              <a:bodyPr wrap="none" lIns="0" tIns="0" rIns="0" bIns="0" rtlCol="0" anchor="ctr" anchorCtr="0">
                <a:spAutoFit/>
              </a:bodyPr>
              <a:lstStyle/>
              <a:p>
                <a:pPr defTabSz="609585"/>
                <a:r>
                  <a:rPr lang="en-US" sz="1333" dirty="0" err="1">
                    <a:solidFill>
                      <a:srgbClr val="003366"/>
                    </a:solidFill>
                    <a:latin typeface="Arial" panose="020B0604020202020204" pitchFamily="34" charset="0"/>
                    <a:cs typeface="Arial" panose="020B0604020202020204" pitchFamily="34" charset="0"/>
                  </a:rPr>
                  <a:t>Nhẹ</a:t>
                </a:r>
                <a:r>
                  <a:rPr lang="en-US" sz="1333" dirty="0">
                    <a:solidFill>
                      <a:srgbClr val="003366"/>
                    </a:solidFill>
                    <a:latin typeface="Arial" panose="020B0604020202020204" pitchFamily="34" charset="0"/>
                    <a:cs typeface="Arial" panose="020B0604020202020204" pitchFamily="34" charset="0"/>
                  </a:rPr>
                  <a:t>, FVC ≥80%, n=216</a:t>
                </a:r>
              </a:p>
              <a:p>
                <a:pPr defTabSz="609585"/>
                <a:r>
                  <a:rPr lang="en-US" sz="1333" dirty="0">
                    <a:solidFill>
                      <a:srgbClr val="003366"/>
                    </a:solidFill>
                    <a:latin typeface="Arial" panose="020B0604020202020204" pitchFamily="34" charset="0"/>
                    <a:cs typeface="Arial" panose="020B0604020202020204" pitchFamily="34" charset="0"/>
                  </a:rPr>
                  <a:t>TB </a:t>
                </a:r>
                <a:r>
                  <a:rPr lang="en-US" sz="1333" dirty="0" err="1">
                    <a:solidFill>
                      <a:srgbClr val="003366"/>
                    </a:solidFill>
                    <a:latin typeface="Arial" panose="020B0604020202020204" pitchFamily="34" charset="0"/>
                    <a:cs typeface="Arial" panose="020B0604020202020204" pitchFamily="34" charset="0"/>
                  </a:rPr>
                  <a:t>đến</a:t>
                </a:r>
                <a:r>
                  <a:rPr lang="en-US" sz="1333" dirty="0">
                    <a:solidFill>
                      <a:srgbClr val="003366"/>
                    </a:solidFill>
                    <a:latin typeface="Arial" panose="020B0604020202020204" pitchFamily="34" charset="0"/>
                    <a:cs typeface="Arial" panose="020B0604020202020204" pitchFamily="34" charset="0"/>
                  </a:rPr>
                  <a:t> </a:t>
                </a:r>
                <a:r>
                  <a:rPr lang="en-US" sz="1333" dirty="0" err="1">
                    <a:solidFill>
                      <a:srgbClr val="003366"/>
                    </a:solidFill>
                    <a:latin typeface="Arial" panose="020B0604020202020204" pitchFamily="34" charset="0"/>
                    <a:cs typeface="Arial" panose="020B0604020202020204" pitchFamily="34" charset="0"/>
                  </a:rPr>
                  <a:t>nặng</a:t>
                </a:r>
                <a:r>
                  <a:rPr lang="en-US" sz="1333" dirty="0">
                    <a:solidFill>
                      <a:srgbClr val="003366"/>
                    </a:solidFill>
                    <a:latin typeface="Arial" panose="020B0604020202020204" pitchFamily="34" charset="0"/>
                    <a:cs typeface="Arial" panose="020B0604020202020204" pitchFamily="34" charset="0"/>
                  </a:rPr>
                  <a:t>, FVC &lt;80%, n=200</a:t>
                </a:r>
              </a:p>
            </p:txBody>
          </p:sp>
          <p:cxnSp>
            <p:nvCxnSpPr>
              <p:cNvPr id="24" name="Straight Connector 23">
                <a:extLst>
                  <a:ext uri="{FF2B5EF4-FFF2-40B4-BE49-F238E27FC236}">
                    <a16:creationId xmlns:a16="http://schemas.microsoft.com/office/drawing/2014/main" id="{81D32E65-3586-3849-88B6-798DB5122FD4}"/>
                  </a:ext>
                </a:extLst>
              </p:cNvPr>
              <p:cNvCxnSpPr/>
              <p:nvPr/>
            </p:nvCxnSpPr>
            <p:spPr>
              <a:xfrm>
                <a:off x="1034011" y="3217841"/>
                <a:ext cx="116261" cy="0"/>
              </a:xfrm>
              <a:prstGeom prst="line">
                <a:avLst/>
              </a:prstGeom>
              <a:noFill/>
              <a:ln w="19050">
                <a:solidFill>
                  <a:schemeClr val="accent2"/>
                </a:solidFill>
                <a:prstDash val="sysDot"/>
              </a:ln>
              <a:effectLst/>
            </p:spPr>
            <p:style>
              <a:lnRef idx="1">
                <a:schemeClr val="accent1"/>
              </a:lnRef>
              <a:fillRef idx="3">
                <a:schemeClr val="accent1"/>
              </a:fillRef>
              <a:effectRef idx="2">
                <a:schemeClr val="accent1"/>
              </a:effectRef>
              <a:fontRef idx="minor">
                <a:schemeClr val="lt1"/>
              </a:fontRef>
            </p:style>
          </p:cxnSp>
          <p:cxnSp>
            <p:nvCxnSpPr>
              <p:cNvPr id="25" name="Straight Connector 24">
                <a:extLst>
                  <a:ext uri="{FF2B5EF4-FFF2-40B4-BE49-F238E27FC236}">
                    <a16:creationId xmlns:a16="http://schemas.microsoft.com/office/drawing/2014/main" id="{03916B56-ACF5-144C-830D-C838A12F851B}"/>
                  </a:ext>
                </a:extLst>
              </p:cNvPr>
              <p:cNvCxnSpPr/>
              <p:nvPr/>
            </p:nvCxnSpPr>
            <p:spPr>
              <a:xfrm>
                <a:off x="1034011" y="3344687"/>
                <a:ext cx="116261" cy="0"/>
              </a:xfrm>
              <a:prstGeom prst="line">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cxnSp>
          <p:sp>
            <p:nvSpPr>
              <p:cNvPr id="26" name="TextBox 25">
                <a:extLst>
                  <a:ext uri="{FF2B5EF4-FFF2-40B4-BE49-F238E27FC236}">
                    <a16:creationId xmlns:a16="http://schemas.microsoft.com/office/drawing/2014/main" id="{CFFE7176-D599-D942-9910-CBEC171AF7B7}"/>
                  </a:ext>
                </a:extLst>
              </p:cNvPr>
              <p:cNvSpPr txBox="1"/>
              <p:nvPr/>
            </p:nvSpPr>
            <p:spPr>
              <a:xfrm>
                <a:off x="603641" y="2101639"/>
                <a:ext cx="309219" cy="253916"/>
              </a:xfrm>
              <a:prstGeom prst="rect">
                <a:avLst/>
              </a:prstGeom>
              <a:noFill/>
            </p:spPr>
            <p:txBody>
              <a:bodyPr wrap="none" rtlCol="0">
                <a:spAutoFit/>
              </a:bodyPr>
              <a:lstStyle/>
              <a:p>
                <a:pPr algn="r" defTabSz="609585"/>
                <a:r>
                  <a:rPr lang="en-US" sz="1600" dirty="0">
                    <a:solidFill>
                      <a:srgbClr val="003366"/>
                    </a:solidFill>
                    <a:latin typeface="Arial" panose="020B0604020202020204" pitchFamily="34" charset="0"/>
                    <a:cs typeface="Arial" panose="020B0604020202020204" pitchFamily="34" charset="0"/>
                  </a:rPr>
                  <a:t>80</a:t>
                </a:r>
              </a:p>
            </p:txBody>
          </p:sp>
          <p:cxnSp>
            <p:nvCxnSpPr>
              <p:cNvPr id="27" name="Straight Connector 26">
                <a:extLst>
                  <a:ext uri="{FF2B5EF4-FFF2-40B4-BE49-F238E27FC236}">
                    <a16:creationId xmlns:a16="http://schemas.microsoft.com/office/drawing/2014/main" id="{E7DFAC6B-1FD7-F745-89DE-A01554641AB6}"/>
                  </a:ext>
                </a:extLst>
              </p:cNvPr>
              <p:cNvCxnSpPr>
                <a:cxnSpLocks/>
              </p:cNvCxnSpPr>
              <p:nvPr/>
            </p:nvCxnSpPr>
            <p:spPr>
              <a:xfrm>
                <a:off x="844083" y="2236572"/>
                <a:ext cx="90597" cy="0"/>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sp>
            <p:nvSpPr>
              <p:cNvPr id="28" name="TextBox 27">
                <a:extLst>
                  <a:ext uri="{FF2B5EF4-FFF2-40B4-BE49-F238E27FC236}">
                    <a16:creationId xmlns:a16="http://schemas.microsoft.com/office/drawing/2014/main" id="{EE49CEF3-D3F7-B94C-87D4-8E0739DD3E37}"/>
                  </a:ext>
                </a:extLst>
              </p:cNvPr>
              <p:cNvSpPr txBox="1"/>
              <p:nvPr/>
            </p:nvSpPr>
            <p:spPr>
              <a:xfrm>
                <a:off x="603641" y="2421171"/>
                <a:ext cx="309219" cy="253916"/>
              </a:xfrm>
              <a:prstGeom prst="rect">
                <a:avLst/>
              </a:prstGeom>
              <a:noFill/>
            </p:spPr>
            <p:txBody>
              <a:bodyPr wrap="none" rtlCol="0">
                <a:spAutoFit/>
              </a:bodyPr>
              <a:lstStyle/>
              <a:p>
                <a:pPr algn="r" defTabSz="609585"/>
                <a:r>
                  <a:rPr lang="en-US" sz="1600" dirty="0">
                    <a:solidFill>
                      <a:srgbClr val="003366"/>
                    </a:solidFill>
                    <a:latin typeface="Arial" panose="020B0604020202020204" pitchFamily="34" charset="0"/>
                    <a:cs typeface="Arial" panose="020B0604020202020204" pitchFamily="34" charset="0"/>
                  </a:rPr>
                  <a:t>60</a:t>
                </a:r>
              </a:p>
            </p:txBody>
          </p:sp>
          <p:cxnSp>
            <p:nvCxnSpPr>
              <p:cNvPr id="29" name="Straight Connector 28">
                <a:extLst>
                  <a:ext uri="{FF2B5EF4-FFF2-40B4-BE49-F238E27FC236}">
                    <a16:creationId xmlns:a16="http://schemas.microsoft.com/office/drawing/2014/main" id="{C1CB6A35-DBAD-AC4C-AF1D-19CCA270F12D}"/>
                  </a:ext>
                </a:extLst>
              </p:cNvPr>
              <p:cNvCxnSpPr>
                <a:cxnSpLocks/>
              </p:cNvCxnSpPr>
              <p:nvPr/>
            </p:nvCxnSpPr>
            <p:spPr>
              <a:xfrm>
                <a:off x="844083" y="2554942"/>
                <a:ext cx="90597" cy="0"/>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sp>
            <p:nvSpPr>
              <p:cNvPr id="30" name="TextBox 29">
                <a:extLst>
                  <a:ext uri="{FF2B5EF4-FFF2-40B4-BE49-F238E27FC236}">
                    <a16:creationId xmlns:a16="http://schemas.microsoft.com/office/drawing/2014/main" id="{0FB08C22-DA7E-874F-BD61-FDE01A525EFE}"/>
                  </a:ext>
                </a:extLst>
              </p:cNvPr>
              <p:cNvSpPr txBox="1"/>
              <p:nvPr/>
            </p:nvSpPr>
            <p:spPr>
              <a:xfrm>
                <a:off x="603641" y="3060235"/>
                <a:ext cx="309219" cy="253916"/>
              </a:xfrm>
              <a:prstGeom prst="rect">
                <a:avLst/>
              </a:prstGeom>
              <a:noFill/>
            </p:spPr>
            <p:txBody>
              <a:bodyPr wrap="none" rtlCol="0">
                <a:spAutoFit/>
              </a:bodyPr>
              <a:lstStyle/>
              <a:p>
                <a:pPr algn="r" defTabSz="609585"/>
                <a:r>
                  <a:rPr lang="en-US" sz="1600" dirty="0">
                    <a:solidFill>
                      <a:srgbClr val="003366"/>
                    </a:solidFill>
                    <a:latin typeface="Arial" panose="020B0604020202020204" pitchFamily="34" charset="0"/>
                    <a:cs typeface="Arial" panose="020B0604020202020204" pitchFamily="34" charset="0"/>
                  </a:rPr>
                  <a:t>20</a:t>
                </a:r>
              </a:p>
            </p:txBody>
          </p:sp>
          <p:cxnSp>
            <p:nvCxnSpPr>
              <p:cNvPr id="31" name="Straight Connector 30">
                <a:extLst>
                  <a:ext uri="{FF2B5EF4-FFF2-40B4-BE49-F238E27FC236}">
                    <a16:creationId xmlns:a16="http://schemas.microsoft.com/office/drawing/2014/main" id="{F02F0922-BC0D-774A-9630-662913FB5D52}"/>
                  </a:ext>
                </a:extLst>
              </p:cNvPr>
              <p:cNvCxnSpPr>
                <a:cxnSpLocks/>
              </p:cNvCxnSpPr>
              <p:nvPr/>
            </p:nvCxnSpPr>
            <p:spPr>
              <a:xfrm>
                <a:off x="844083" y="3191682"/>
                <a:ext cx="90597" cy="0"/>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sp>
            <p:nvSpPr>
              <p:cNvPr id="32" name="TextBox 31">
                <a:extLst>
                  <a:ext uri="{FF2B5EF4-FFF2-40B4-BE49-F238E27FC236}">
                    <a16:creationId xmlns:a16="http://schemas.microsoft.com/office/drawing/2014/main" id="{D4176FA4-F32F-F240-9B21-BC8B97ED64D7}"/>
                  </a:ext>
                </a:extLst>
              </p:cNvPr>
              <p:cNvSpPr txBox="1"/>
              <p:nvPr/>
            </p:nvSpPr>
            <p:spPr>
              <a:xfrm>
                <a:off x="3059740" y="2161745"/>
                <a:ext cx="917559" cy="253916"/>
              </a:xfrm>
              <a:prstGeom prst="rect">
                <a:avLst/>
              </a:prstGeom>
              <a:noFill/>
            </p:spPr>
            <p:txBody>
              <a:bodyPr wrap="none" rtlCol="0">
                <a:spAutoFit/>
              </a:bodyPr>
              <a:lstStyle/>
              <a:p>
                <a:pPr algn="r" defTabSz="609585"/>
                <a:r>
                  <a:rPr lang="en-US" sz="1600" dirty="0">
                    <a:solidFill>
                      <a:srgbClr val="006699"/>
                    </a:solidFill>
                    <a:latin typeface="Arial" panose="020B0604020202020204" pitchFamily="34" charset="0"/>
                    <a:cs typeface="Arial" panose="020B0604020202020204" pitchFamily="34" charset="0"/>
                  </a:rPr>
                  <a:t>–4.6%/</a:t>
                </a:r>
                <a:r>
                  <a:rPr lang="en-US" sz="1600" dirty="0" err="1">
                    <a:solidFill>
                      <a:srgbClr val="006699"/>
                    </a:solidFill>
                    <a:latin typeface="Arial" panose="020B0604020202020204" pitchFamily="34" charset="0"/>
                    <a:cs typeface="Arial" panose="020B0604020202020204" pitchFamily="34" charset="0"/>
                  </a:rPr>
                  <a:t>năm</a:t>
                </a:r>
                <a:endParaRPr lang="en-US" sz="1600" dirty="0">
                  <a:solidFill>
                    <a:srgbClr val="006699"/>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B93156F-B694-5248-9E7E-E81914FD4009}"/>
                  </a:ext>
                </a:extLst>
              </p:cNvPr>
              <p:cNvSpPr txBox="1"/>
              <p:nvPr/>
            </p:nvSpPr>
            <p:spPr>
              <a:xfrm>
                <a:off x="3059740" y="2712198"/>
                <a:ext cx="917559" cy="253916"/>
              </a:xfrm>
              <a:prstGeom prst="rect">
                <a:avLst/>
              </a:prstGeom>
              <a:noFill/>
            </p:spPr>
            <p:txBody>
              <a:bodyPr wrap="none" rtlCol="0">
                <a:spAutoFit/>
              </a:bodyPr>
              <a:lstStyle/>
              <a:p>
                <a:pPr algn="r" defTabSz="609585"/>
                <a:r>
                  <a:rPr lang="en-US" sz="1600" dirty="0">
                    <a:solidFill>
                      <a:srgbClr val="FF9900"/>
                    </a:solidFill>
                    <a:latin typeface="Arial" panose="020B0604020202020204" pitchFamily="34" charset="0"/>
                    <a:cs typeface="Arial" panose="020B0604020202020204" pitchFamily="34" charset="0"/>
                  </a:rPr>
                  <a:t>–4.9%/</a:t>
                </a:r>
                <a:r>
                  <a:rPr lang="en-US" sz="1600" dirty="0" err="1">
                    <a:solidFill>
                      <a:srgbClr val="FF9900"/>
                    </a:solidFill>
                    <a:latin typeface="Arial" panose="020B0604020202020204" pitchFamily="34" charset="0"/>
                    <a:cs typeface="Arial" panose="020B0604020202020204" pitchFamily="34" charset="0"/>
                  </a:rPr>
                  <a:t>năm</a:t>
                </a:r>
                <a:endParaRPr lang="en-US" sz="1600" dirty="0">
                  <a:solidFill>
                    <a:srgbClr val="FF9900"/>
                  </a:solidFill>
                  <a:latin typeface="Arial" panose="020B0604020202020204" pitchFamily="34" charset="0"/>
                  <a:cs typeface="Arial" panose="020B0604020202020204" pitchFamily="34" charset="0"/>
                </a:endParaRPr>
              </a:p>
            </p:txBody>
          </p:sp>
          <p:cxnSp>
            <p:nvCxnSpPr>
              <p:cNvPr id="34" name="Straight Connector 33">
                <a:extLst>
                  <a:ext uri="{FF2B5EF4-FFF2-40B4-BE49-F238E27FC236}">
                    <a16:creationId xmlns:a16="http://schemas.microsoft.com/office/drawing/2014/main" id="{ADF8E3B4-17E1-8E4F-8AF4-2678ABBE2C39}"/>
                  </a:ext>
                </a:extLst>
              </p:cNvPr>
              <p:cNvCxnSpPr/>
              <p:nvPr/>
            </p:nvCxnSpPr>
            <p:spPr>
              <a:xfrm>
                <a:off x="933756" y="1923791"/>
                <a:ext cx="2921925" cy="283143"/>
              </a:xfrm>
              <a:prstGeom prst="line">
                <a:avLst/>
              </a:prstGeom>
              <a:noFill/>
              <a:ln w="19050">
                <a:solidFill>
                  <a:schemeClr val="accent2"/>
                </a:solidFill>
                <a:prstDash val="sysDot"/>
              </a:ln>
              <a:effectLst/>
            </p:spPr>
            <p:style>
              <a:lnRef idx="1">
                <a:schemeClr val="accent1"/>
              </a:lnRef>
              <a:fillRef idx="3">
                <a:schemeClr val="accent1"/>
              </a:fillRef>
              <a:effectRef idx="2">
                <a:schemeClr val="accent1"/>
              </a:effectRef>
              <a:fontRef idx="minor">
                <a:schemeClr val="lt1"/>
              </a:fontRef>
            </p:style>
          </p:cxnSp>
          <p:cxnSp>
            <p:nvCxnSpPr>
              <p:cNvPr id="35" name="Straight Connector 34">
                <a:extLst>
                  <a:ext uri="{FF2B5EF4-FFF2-40B4-BE49-F238E27FC236}">
                    <a16:creationId xmlns:a16="http://schemas.microsoft.com/office/drawing/2014/main" id="{B20787C2-188C-F548-8D23-CDAC8EC493AC}"/>
                  </a:ext>
                </a:extLst>
              </p:cNvPr>
              <p:cNvCxnSpPr>
                <a:cxnSpLocks/>
              </p:cNvCxnSpPr>
              <p:nvPr/>
            </p:nvCxnSpPr>
            <p:spPr>
              <a:xfrm>
                <a:off x="933756" y="2438141"/>
                <a:ext cx="2921925" cy="311718"/>
              </a:xfrm>
              <a:prstGeom prst="line">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cxnSp>
          <p:sp>
            <p:nvSpPr>
              <p:cNvPr id="36" name="Freeform: Shape 82">
                <a:extLst>
                  <a:ext uri="{FF2B5EF4-FFF2-40B4-BE49-F238E27FC236}">
                    <a16:creationId xmlns:a16="http://schemas.microsoft.com/office/drawing/2014/main" id="{0AC61A08-B655-3940-B5DE-580F63577CC8}"/>
                  </a:ext>
                </a:extLst>
              </p:cNvPr>
              <p:cNvSpPr/>
              <p:nvPr/>
            </p:nvSpPr>
            <p:spPr>
              <a:xfrm>
                <a:off x="934283" y="1756815"/>
                <a:ext cx="2943321" cy="1753235"/>
              </a:xfrm>
              <a:custGeom>
                <a:avLst/>
                <a:gdLst>
                  <a:gd name="connsiteX0" fmla="*/ 0 w 2133600"/>
                  <a:gd name="connsiteY0" fmla="*/ 0 h 2098040"/>
                  <a:gd name="connsiteX1" fmla="*/ 0 w 2133600"/>
                  <a:gd name="connsiteY1" fmla="*/ 2098040 h 2098040"/>
                  <a:gd name="connsiteX2" fmla="*/ 2133600 w 2133600"/>
                  <a:gd name="connsiteY2" fmla="*/ 2098040 h 2098040"/>
                </a:gdLst>
                <a:ahLst/>
                <a:cxnLst>
                  <a:cxn ang="0">
                    <a:pos x="connsiteX0" y="connsiteY0"/>
                  </a:cxn>
                  <a:cxn ang="0">
                    <a:pos x="connsiteX1" y="connsiteY1"/>
                  </a:cxn>
                  <a:cxn ang="0">
                    <a:pos x="connsiteX2" y="connsiteY2"/>
                  </a:cxn>
                </a:cxnLst>
                <a:rect l="l" t="t" r="r" b="b"/>
                <a:pathLst>
                  <a:path w="2133600" h="2098040">
                    <a:moveTo>
                      <a:pt x="0" y="0"/>
                    </a:moveTo>
                    <a:lnTo>
                      <a:pt x="0" y="2098040"/>
                    </a:lnTo>
                    <a:lnTo>
                      <a:pt x="2133600" y="2098040"/>
                    </a:lnTo>
                  </a:path>
                </a:pathLst>
              </a:cu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600" dirty="0">
                  <a:solidFill>
                    <a:prstClr val="white"/>
                  </a:solidFill>
                  <a:latin typeface="Arial" panose="020B0604020202020204"/>
                </a:endParaRPr>
              </a:p>
            </p:txBody>
          </p:sp>
          <p:sp>
            <p:nvSpPr>
              <p:cNvPr id="37" name="TextBox 36">
                <a:extLst>
                  <a:ext uri="{FF2B5EF4-FFF2-40B4-BE49-F238E27FC236}">
                    <a16:creationId xmlns:a16="http://schemas.microsoft.com/office/drawing/2014/main" id="{4712B961-73E2-F445-8045-DC97D130C2A5}"/>
                  </a:ext>
                </a:extLst>
              </p:cNvPr>
              <p:cNvSpPr txBox="1"/>
              <p:nvPr/>
            </p:nvSpPr>
            <p:spPr>
              <a:xfrm>
                <a:off x="1790760" y="3786848"/>
                <a:ext cx="1231346" cy="253916"/>
              </a:xfrm>
              <a:prstGeom prst="rect">
                <a:avLst/>
              </a:prstGeom>
              <a:noFill/>
            </p:spPr>
            <p:txBody>
              <a:bodyPr wrap="none" rtlCol="0">
                <a:spAutoFit/>
              </a:bodyPr>
              <a:lstStyle/>
              <a:p>
                <a:pPr algn="ctr" defTabSz="609585"/>
                <a:r>
                  <a:rPr lang="en-US" sz="1600" dirty="0" err="1">
                    <a:solidFill>
                      <a:srgbClr val="003366"/>
                    </a:solidFill>
                    <a:latin typeface="Arial" panose="020B0604020202020204" pitchFamily="34" charset="0"/>
                    <a:cs typeface="Arial" panose="020B0604020202020204" pitchFamily="34" charset="0"/>
                  </a:rPr>
                  <a:t>Thời</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gian</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năm</a:t>
                </a:r>
                <a:r>
                  <a:rPr lang="en-US" sz="1600" dirty="0">
                    <a:solidFill>
                      <a:srgbClr val="003366"/>
                    </a:solidFill>
                    <a:latin typeface="Arial" panose="020B0604020202020204" pitchFamily="34" charset="0"/>
                    <a:cs typeface="Arial" panose="020B0604020202020204" pitchFamily="34" charset="0"/>
                  </a:rPr>
                  <a:t>)</a:t>
                </a:r>
              </a:p>
            </p:txBody>
          </p:sp>
        </p:grpSp>
      </p:grpSp>
      <p:sp>
        <p:nvSpPr>
          <p:cNvPr id="40" name="Rectangle: Diagonal Corners Rounded 23">
            <a:extLst>
              <a:ext uri="{FF2B5EF4-FFF2-40B4-BE49-F238E27FC236}">
                <a16:creationId xmlns:a16="http://schemas.microsoft.com/office/drawing/2014/main" id="{4BCE56CB-C4B5-4F4D-9579-816111FA3040}"/>
              </a:ext>
            </a:extLst>
          </p:cNvPr>
          <p:cNvSpPr/>
          <p:nvPr/>
        </p:nvSpPr>
        <p:spPr>
          <a:xfrm>
            <a:off x="691999" y="5604775"/>
            <a:ext cx="10824627" cy="478719"/>
          </a:xfrm>
          <a:prstGeom prst="round2DiagRect">
            <a:avLst/>
          </a:prstGeom>
          <a:solidFill>
            <a:schemeClr val="accent4">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b="1" dirty="0" err="1">
                <a:solidFill>
                  <a:srgbClr val="003366"/>
                </a:solidFill>
                <a:latin typeface="Arial" panose="020B0604020202020204"/>
              </a:rPr>
              <a:t>Mức</a:t>
            </a:r>
            <a:r>
              <a:rPr lang="en-US" sz="1600" b="1" dirty="0">
                <a:solidFill>
                  <a:srgbClr val="003366"/>
                </a:solidFill>
                <a:latin typeface="Arial" panose="020B0604020202020204"/>
              </a:rPr>
              <a:t> </a:t>
            </a:r>
            <a:r>
              <a:rPr lang="en-US" sz="1600" b="1" dirty="0" err="1">
                <a:solidFill>
                  <a:srgbClr val="003366"/>
                </a:solidFill>
                <a:latin typeface="Arial" panose="020B0604020202020204"/>
              </a:rPr>
              <a:t>độ</a:t>
            </a:r>
            <a:r>
              <a:rPr lang="en-US" sz="1600" b="1" dirty="0">
                <a:solidFill>
                  <a:srgbClr val="003366"/>
                </a:solidFill>
                <a:latin typeface="Arial" panose="020B0604020202020204"/>
              </a:rPr>
              <a:t> </a:t>
            </a:r>
            <a:r>
              <a:rPr lang="en-US" sz="1600" b="1" dirty="0" err="1">
                <a:solidFill>
                  <a:srgbClr val="003366"/>
                </a:solidFill>
                <a:latin typeface="Arial" panose="020B0604020202020204"/>
              </a:rPr>
              <a:t>bảo</a:t>
            </a:r>
            <a:r>
              <a:rPr lang="en-US" sz="1600" b="1" dirty="0">
                <a:solidFill>
                  <a:srgbClr val="003366"/>
                </a:solidFill>
                <a:latin typeface="Arial" panose="020B0604020202020204"/>
              </a:rPr>
              <a:t> </a:t>
            </a:r>
            <a:r>
              <a:rPr lang="en-US" sz="1600" b="1" dirty="0" err="1">
                <a:solidFill>
                  <a:srgbClr val="003366"/>
                </a:solidFill>
                <a:latin typeface="Arial" panose="020B0604020202020204"/>
              </a:rPr>
              <a:t>tồn</a:t>
            </a:r>
            <a:r>
              <a:rPr lang="en-US" sz="1600" b="1" dirty="0">
                <a:solidFill>
                  <a:srgbClr val="003366"/>
                </a:solidFill>
                <a:latin typeface="Arial" panose="020B0604020202020204"/>
              </a:rPr>
              <a:t> </a:t>
            </a:r>
            <a:r>
              <a:rPr lang="en-US" sz="1600" b="1" dirty="0" err="1">
                <a:solidFill>
                  <a:srgbClr val="003366"/>
                </a:solidFill>
                <a:latin typeface="Arial" panose="020B0604020202020204"/>
              </a:rPr>
              <a:t>chức</a:t>
            </a:r>
            <a:r>
              <a:rPr lang="en-US" sz="1600" b="1" dirty="0">
                <a:solidFill>
                  <a:srgbClr val="003366"/>
                </a:solidFill>
                <a:latin typeface="Arial" panose="020B0604020202020204"/>
              </a:rPr>
              <a:t> </a:t>
            </a:r>
            <a:r>
              <a:rPr lang="en-US" sz="1600" b="1" dirty="0" err="1">
                <a:solidFill>
                  <a:srgbClr val="003366"/>
                </a:solidFill>
                <a:latin typeface="Arial" panose="020B0604020202020204"/>
              </a:rPr>
              <a:t>năng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phổi</a:t>
            </a:r>
            <a:r>
              <a:rPr lang="en-US" sz="1600" b="1" dirty="0">
                <a:solidFill>
                  <a:srgbClr val="003366"/>
                </a:solidFill>
                <a:latin typeface="Arial" panose="020B0604020202020204"/>
              </a:rPr>
              <a:t> ban </a:t>
            </a:r>
            <a:r>
              <a:rPr lang="en-US" sz="1600" b="1" dirty="0" err="1">
                <a:solidFill>
                  <a:srgbClr val="003366"/>
                </a:solidFill>
                <a:latin typeface="Arial" panose="020B0604020202020204"/>
              </a:rPr>
              <a:t>đầu</a:t>
            </a:r>
            <a:r>
              <a:rPr lang="en-US" sz="1600" b="1" dirty="0">
                <a:solidFill>
                  <a:srgbClr val="003366"/>
                </a:solidFill>
                <a:latin typeface="Arial" panose="020B0604020202020204"/>
              </a:rPr>
              <a:t> </a:t>
            </a:r>
            <a:r>
              <a:rPr lang="en-US" sz="1600" b="1" dirty="0" err="1">
                <a:solidFill>
                  <a:srgbClr val="003366"/>
                </a:solidFill>
                <a:latin typeface="Arial" panose="020B0604020202020204"/>
              </a:rPr>
              <a:t>không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cho</a:t>
            </a:r>
            <a:r>
              <a:rPr lang="en-US" sz="1600" b="1" dirty="0">
                <a:solidFill>
                  <a:srgbClr val="003366"/>
                </a:solidFill>
                <a:latin typeface="Arial" panose="020B0604020202020204"/>
              </a:rPr>
              <a:t> </a:t>
            </a:r>
            <a:r>
              <a:rPr lang="en-US" sz="1600" b="1" dirty="0" err="1">
                <a:solidFill>
                  <a:srgbClr val="003366"/>
                </a:solidFill>
                <a:latin typeface="Arial" panose="020B0604020202020204"/>
              </a:rPr>
              <a:t>thấy</a:t>
            </a:r>
            <a:r>
              <a:rPr lang="en-US" sz="1600" b="1" dirty="0">
                <a:solidFill>
                  <a:srgbClr val="003366"/>
                </a:solidFill>
                <a:latin typeface="Arial" panose="020B0604020202020204"/>
              </a:rPr>
              <a:t> </a:t>
            </a:r>
            <a:r>
              <a:rPr lang="en-US" sz="1600" b="1" dirty="0" err="1">
                <a:solidFill>
                  <a:srgbClr val="003366"/>
                </a:solidFill>
                <a:latin typeface="Arial" panose="020B0604020202020204"/>
              </a:rPr>
              <a:t>sự</a:t>
            </a:r>
            <a:r>
              <a:rPr lang="en-US" sz="1600" b="1" dirty="0">
                <a:solidFill>
                  <a:srgbClr val="003366"/>
                </a:solidFill>
                <a:latin typeface="Arial" panose="020B0604020202020204"/>
              </a:rPr>
              <a:t> </a:t>
            </a:r>
            <a:r>
              <a:rPr lang="en-US" sz="1600" b="1" dirty="0" err="1">
                <a:solidFill>
                  <a:srgbClr val="003366"/>
                </a:solidFill>
                <a:latin typeface="Arial" panose="020B0604020202020204"/>
              </a:rPr>
              <a:t>ổn</a:t>
            </a:r>
            <a:r>
              <a:rPr lang="en-US" sz="1600" b="1" dirty="0">
                <a:solidFill>
                  <a:srgbClr val="003366"/>
                </a:solidFill>
                <a:latin typeface="Arial" panose="020B0604020202020204"/>
              </a:rPr>
              <a:t> </a:t>
            </a:r>
            <a:r>
              <a:rPr lang="en-US" sz="1600" b="1" dirty="0" err="1">
                <a:solidFill>
                  <a:srgbClr val="003366"/>
                </a:solidFill>
                <a:latin typeface="Arial" panose="020B0604020202020204"/>
              </a:rPr>
              <a:t>định</a:t>
            </a:r>
            <a:r>
              <a:rPr lang="en-US" sz="1600" b="1" dirty="0">
                <a:solidFill>
                  <a:srgbClr val="003366"/>
                </a:solidFill>
                <a:latin typeface="Arial" panose="020B0604020202020204"/>
              </a:rPr>
              <a:t> </a:t>
            </a:r>
            <a:r>
              <a:rPr lang="en-US" sz="1600" b="1" dirty="0" err="1">
                <a:solidFill>
                  <a:srgbClr val="003366"/>
                </a:solidFill>
                <a:latin typeface="Arial" panose="020B0604020202020204"/>
              </a:rPr>
              <a:t>của</a:t>
            </a:r>
            <a:r>
              <a:rPr lang="en-US" sz="1600" b="1" dirty="0">
                <a:solidFill>
                  <a:srgbClr val="003366"/>
                </a:solidFill>
                <a:latin typeface="Arial" panose="020B0604020202020204"/>
              </a:rPr>
              <a:t> FVC </a:t>
            </a:r>
            <a:r>
              <a:rPr lang="en-US" sz="1600" b="1" dirty="0" err="1">
                <a:solidFill>
                  <a:srgbClr val="003366"/>
                </a:solidFill>
                <a:latin typeface="Arial" panose="020B0604020202020204"/>
              </a:rPr>
              <a:t>trong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tương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lai</a:t>
            </a:r>
            <a:endParaRPr lang="en-US" sz="1600" b="1" baseline="30000" dirty="0">
              <a:solidFill>
                <a:srgbClr val="003366"/>
              </a:solidFill>
              <a:latin typeface="Arial" panose="020B0604020202020204"/>
            </a:endParaRPr>
          </a:p>
        </p:txBody>
      </p:sp>
      <p:sp>
        <p:nvSpPr>
          <p:cNvPr id="41" name="TextBox 40">
            <a:extLst>
              <a:ext uri="{FF2B5EF4-FFF2-40B4-BE49-F238E27FC236}">
                <a16:creationId xmlns:a16="http://schemas.microsoft.com/office/drawing/2014/main" id="{127E1295-6294-8E4F-BB86-52CCE0C4F393}"/>
              </a:ext>
            </a:extLst>
          </p:cNvPr>
          <p:cNvSpPr txBox="1"/>
          <p:nvPr/>
        </p:nvSpPr>
        <p:spPr>
          <a:xfrm>
            <a:off x="577688" y="1392195"/>
            <a:ext cx="4556035" cy="666977"/>
          </a:xfrm>
          <a:prstGeom prst="rect">
            <a:avLst/>
          </a:prstGeom>
          <a:noFill/>
        </p:spPr>
        <p:txBody>
          <a:bodyPr wrap="square" rtlCol="0">
            <a:spAutoFit/>
          </a:bodyPr>
          <a:lstStyle/>
          <a:p>
            <a:pPr algn="ctr" defTabSz="609585"/>
            <a:r>
              <a:rPr lang="en-US" sz="1867" b="1" dirty="0" err="1">
                <a:solidFill>
                  <a:srgbClr val="003366"/>
                </a:solidFill>
                <a:latin typeface="Arial" panose="020B0604020202020204"/>
              </a:rPr>
              <a:t>Sụt</a:t>
            </a:r>
            <a:r>
              <a:rPr lang="en-US" sz="1867" b="1" dirty="0">
                <a:solidFill>
                  <a:srgbClr val="003366"/>
                </a:solidFill>
                <a:latin typeface="Arial" panose="020B0604020202020204"/>
              </a:rPr>
              <a:t> </a:t>
            </a:r>
            <a:r>
              <a:rPr lang="en-US" sz="1867" b="1" dirty="0" err="1">
                <a:solidFill>
                  <a:srgbClr val="003366"/>
                </a:solidFill>
                <a:latin typeface="Arial" panose="020B0604020202020204"/>
              </a:rPr>
              <a:t>giảm</a:t>
            </a:r>
            <a:r>
              <a:rPr lang="en-US" sz="1867" b="1" dirty="0">
                <a:solidFill>
                  <a:srgbClr val="003366"/>
                </a:solidFill>
                <a:latin typeface="Arial" panose="020B0604020202020204"/>
              </a:rPr>
              <a:t> % FVC </a:t>
            </a:r>
            <a:r>
              <a:rPr lang="en-US" sz="1867" b="1" dirty="0" err="1">
                <a:solidFill>
                  <a:srgbClr val="003366"/>
                </a:solidFill>
                <a:latin typeface="Arial" panose="020B0604020202020204"/>
              </a:rPr>
              <a:t>dự</a:t>
            </a:r>
            <a:r>
              <a:rPr lang="en-US" sz="1867" b="1" dirty="0">
                <a:solidFill>
                  <a:srgbClr val="003366"/>
                </a:solidFill>
                <a:latin typeface="Arial" panose="020B0604020202020204"/>
              </a:rPr>
              <a:t> </a:t>
            </a:r>
            <a:r>
              <a:rPr lang="en-US" sz="1867" b="1" dirty="0" err="1">
                <a:solidFill>
                  <a:srgbClr val="003366"/>
                </a:solidFill>
                <a:latin typeface="Arial" panose="020B0604020202020204"/>
              </a:rPr>
              <a:t>đoán</a:t>
            </a:r>
            <a:r>
              <a:rPr lang="en-US" sz="1867" b="1" dirty="0">
                <a:solidFill>
                  <a:srgbClr val="003366"/>
                </a:solidFill>
                <a:latin typeface="Arial" panose="020B0604020202020204"/>
              </a:rPr>
              <a:t> </a:t>
            </a:r>
            <a:r>
              <a:rPr lang="en-US" sz="1867" b="1" dirty="0" err="1">
                <a:solidFill>
                  <a:srgbClr val="003366"/>
                </a:solidFill>
                <a:latin typeface="Arial" panose="020B0604020202020204"/>
              </a:rPr>
              <a:t>theo</a:t>
            </a:r>
            <a:r>
              <a:rPr lang="en-US" sz="1867" b="1" dirty="0">
                <a:solidFill>
                  <a:srgbClr val="003366"/>
                </a:solidFill>
                <a:latin typeface="Arial" panose="020B0604020202020204"/>
              </a:rPr>
              <a:t> </a:t>
            </a:r>
            <a:r>
              <a:rPr lang="en-US" sz="1867" b="1" dirty="0" err="1">
                <a:solidFill>
                  <a:srgbClr val="003366"/>
                </a:solidFill>
                <a:latin typeface="Arial" panose="020B0604020202020204"/>
              </a:rPr>
              <a:t>mức</a:t>
            </a:r>
            <a:r>
              <a:rPr lang="en-US" sz="1867" b="1" dirty="0">
                <a:solidFill>
                  <a:srgbClr val="003366"/>
                </a:solidFill>
                <a:latin typeface="Arial" panose="020B0604020202020204"/>
              </a:rPr>
              <a:t> </a:t>
            </a:r>
            <a:r>
              <a:rPr lang="en-US" sz="1867" b="1" dirty="0" err="1">
                <a:solidFill>
                  <a:srgbClr val="003366"/>
                </a:solidFill>
                <a:latin typeface="Arial" panose="020B0604020202020204"/>
              </a:rPr>
              <a:t>độ</a:t>
            </a:r>
            <a:r>
              <a:rPr lang="en-US" sz="1867" b="1" dirty="0">
                <a:solidFill>
                  <a:srgbClr val="003366"/>
                </a:solidFill>
                <a:latin typeface="Arial" panose="020B0604020202020204"/>
              </a:rPr>
              <a:t> </a:t>
            </a:r>
            <a:r>
              <a:rPr lang="en-US" sz="1867" b="1" dirty="0" err="1">
                <a:solidFill>
                  <a:srgbClr val="003366"/>
                </a:solidFill>
                <a:latin typeface="Arial" panose="020B0604020202020204"/>
              </a:rPr>
              <a:t>nặng</a:t>
            </a:r>
            <a:r>
              <a:rPr lang="en-US" sz="1867" b="1" dirty="0">
                <a:solidFill>
                  <a:srgbClr val="003366"/>
                </a:solidFill>
                <a:latin typeface="Arial" panose="020B0604020202020204"/>
              </a:rPr>
              <a:t> </a:t>
            </a:r>
            <a:r>
              <a:rPr lang="en-US" sz="1867" b="1" dirty="0" err="1">
                <a:solidFill>
                  <a:srgbClr val="003366"/>
                </a:solidFill>
                <a:latin typeface="Arial" panose="020B0604020202020204"/>
              </a:rPr>
              <a:t>của</a:t>
            </a:r>
            <a:r>
              <a:rPr lang="en-US" sz="1867" b="1" dirty="0">
                <a:solidFill>
                  <a:srgbClr val="003366"/>
                </a:solidFill>
                <a:latin typeface="Arial" panose="020B0604020202020204"/>
              </a:rPr>
              <a:t> </a:t>
            </a:r>
            <a:r>
              <a:rPr lang="en-US" sz="1867" b="1" dirty="0" err="1">
                <a:solidFill>
                  <a:srgbClr val="003366"/>
                </a:solidFill>
                <a:latin typeface="Arial" panose="020B0604020202020204"/>
              </a:rPr>
              <a:t>bệnh</a:t>
            </a:r>
            <a:r>
              <a:rPr lang="en-US" sz="1867" b="1" dirty="0">
                <a:solidFill>
                  <a:srgbClr val="003366"/>
                </a:solidFill>
                <a:latin typeface="Arial" panose="020B0604020202020204"/>
              </a:rPr>
              <a:t> so </a:t>
            </a:r>
            <a:r>
              <a:rPr lang="en-US" sz="1867" b="1" dirty="0" err="1">
                <a:solidFill>
                  <a:srgbClr val="003366"/>
                </a:solidFill>
                <a:latin typeface="Arial" panose="020B0604020202020204"/>
              </a:rPr>
              <a:t>với</a:t>
            </a:r>
            <a:r>
              <a:rPr lang="en-US" sz="1867" b="1" dirty="0">
                <a:solidFill>
                  <a:srgbClr val="003366"/>
                </a:solidFill>
                <a:latin typeface="Arial" panose="020B0604020202020204"/>
              </a:rPr>
              <a:t> ban đầu</a:t>
            </a:r>
            <a:r>
              <a:rPr lang="en-US" sz="1867" b="1" baseline="30000" dirty="0">
                <a:solidFill>
                  <a:srgbClr val="003366"/>
                </a:solidFill>
                <a:latin typeface="Arial" panose="020B0604020202020204"/>
              </a:rPr>
              <a:t>1</a:t>
            </a:r>
          </a:p>
        </p:txBody>
      </p:sp>
      <p:grpSp>
        <p:nvGrpSpPr>
          <p:cNvPr id="72" name="Group 71">
            <a:extLst>
              <a:ext uri="{FF2B5EF4-FFF2-40B4-BE49-F238E27FC236}">
                <a16:creationId xmlns:a16="http://schemas.microsoft.com/office/drawing/2014/main" id="{BA1114F4-FC5C-7347-8C5B-73B40B045EBB}"/>
              </a:ext>
            </a:extLst>
          </p:cNvPr>
          <p:cNvGrpSpPr/>
          <p:nvPr/>
        </p:nvGrpSpPr>
        <p:grpSpPr>
          <a:xfrm>
            <a:off x="6502683" y="2231078"/>
            <a:ext cx="5046579" cy="3086941"/>
            <a:chOff x="4444757" y="1344986"/>
            <a:chExt cx="3784934" cy="2315206"/>
          </a:xfrm>
        </p:grpSpPr>
        <p:sp>
          <p:nvSpPr>
            <p:cNvPr id="47" name="TextBox 46">
              <a:extLst>
                <a:ext uri="{FF2B5EF4-FFF2-40B4-BE49-F238E27FC236}">
                  <a16:creationId xmlns:a16="http://schemas.microsoft.com/office/drawing/2014/main" id="{A9E49E5A-FEA2-BC4A-ADBC-C3D0DD935D39}"/>
                </a:ext>
              </a:extLst>
            </p:cNvPr>
            <p:cNvSpPr txBox="1"/>
            <p:nvPr/>
          </p:nvSpPr>
          <p:spPr>
            <a:xfrm>
              <a:off x="6684822" y="1344986"/>
              <a:ext cx="1544869" cy="438581"/>
            </a:xfrm>
            <a:prstGeom prst="rect">
              <a:avLst/>
            </a:prstGeom>
            <a:noFill/>
          </p:spPr>
          <p:txBody>
            <a:bodyPr wrap="square" rtlCol="0">
              <a:spAutoFit/>
            </a:bodyPr>
            <a:lstStyle/>
            <a:p>
              <a:pPr algn="ctr" defTabSz="609585"/>
              <a:r>
                <a:rPr lang="en-US" sz="1600" dirty="0">
                  <a:solidFill>
                    <a:srgbClr val="003366"/>
                  </a:solidFill>
                  <a:latin typeface="Arial" panose="020B0604020202020204" pitchFamily="34" charset="0"/>
                  <a:cs typeface="Arial" panose="020B0604020202020204" pitchFamily="34" charset="0"/>
                </a:rPr>
                <a:t>FVC &gt;90% </a:t>
              </a:r>
              <a:br>
                <a:rPr lang="en-US" sz="1600" dirty="0">
                  <a:solidFill>
                    <a:srgbClr val="003366"/>
                  </a:solidFill>
                  <a:latin typeface="Arial" panose="020B0604020202020204" pitchFamily="34" charset="0"/>
                  <a:cs typeface="Arial" panose="020B0604020202020204" pitchFamily="34" charset="0"/>
                </a:rPr>
              </a:br>
              <a:r>
                <a:rPr lang="en-US" sz="1600" dirty="0" err="1">
                  <a:solidFill>
                    <a:srgbClr val="003366"/>
                  </a:solidFill>
                  <a:latin typeface="Arial" panose="020B0604020202020204" pitchFamily="34" charset="0"/>
                  <a:cs typeface="Arial" panose="020B0604020202020204" pitchFamily="34" charset="0"/>
                </a:rPr>
                <a:t>dự</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đoán</a:t>
              </a:r>
              <a:r>
                <a:rPr lang="en-US" sz="1600" dirty="0">
                  <a:solidFill>
                    <a:srgbClr val="003366"/>
                  </a:solidFill>
                  <a:latin typeface="Arial" panose="020B0604020202020204" pitchFamily="34" charset="0"/>
                  <a:cs typeface="Arial" panose="020B0604020202020204" pitchFamily="34" charset="0"/>
                </a:rPr>
                <a:t> (n=108) </a:t>
              </a:r>
            </a:p>
          </p:txBody>
        </p:sp>
        <p:sp>
          <p:nvSpPr>
            <p:cNvPr id="48" name="TextBox 47">
              <a:extLst>
                <a:ext uri="{FF2B5EF4-FFF2-40B4-BE49-F238E27FC236}">
                  <a16:creationId xmlns:a16="http://schemas.microsoft.com/office/drawing/2014/main" id="{B26795E2-F8CD-1144-A690-C4F8822D7876}"/>
                </a:ext>
              </a:extLst>
            </p:cNvPr>
            <p:cNvSpPr txBox="1"/>
            <p:nvPr/>
          </p:nvSpPr>
          <p:spPr>
            <a:xfrm>
              <a:off x="5311066" y="1344986"/>
              <a:ext cx="1570340" cy="438581"/>
            </a:xfrm>
            <a:prstGeom prst="rect">
              <a:avLst/>
            </a:prstGeom>
            <a:noFill/>
          </p:spPr>
          <p:txBody>
            <a:bodyPr wrap="square" rtlCol="0">
              <a:spAutoFit/>
            </a:bodyPr>
            <a:lstStyle/>
            <a:p>
              <a:pPr algn="ctr" defTabSz="609585"/>
              <a:r>
                <a:rPr lang="en-US" sz="1600" dirty="0">
                  <a:solidFill>
                    <a:srgbClr val="003366"/>
                  </a:solidFill>
                  <a:latin typeface="Arial" panose="020B0604020202020204" pitchFamily="34" charset="0"/>
                  <a:cs typeface="Arial" panose="020B0604020202020204" pitchFamily="34" charset="0"/>
                </a:rPr>
                <a:t>FVC ≤90% </a:t>
              </a:r>
              <a:br>
                <a:rPr lang="en-US" sz="1600" dirty="0">
                  <a:solidFill>
                    <a:srgbClr val="003366"/>
                  </a:solidFill>
                  <a:latin typeface="Arial" panose="020B0604020202020204" pitchFamily="34" charset="0"/>
                  <a:cs typeface="Arial" panose="020B0604020202020204" pitchFamily="34" charset="0"/>
                </a:rPr>
              </a:br>
              <a:r>
                <a:rPr lang="en-US" sz="1600" dirty="0" err="1">
                  <a:solidFill>
                    <a:srgbClr val="003366"/>
                  </a:solidFill>
                  <a:latin typeface="Arial" panose="020B0604020202020204" pitchFamily="34" charset="0"/>
                  <a:cs typeface="Arial" panose="020B0604020202020204" pitchFamily="34" charset="0"/>
                </a:rPr>
                <a:t>dự</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đoán</a:t>
              </a:r>
              <a:r>
                <a:rPr lang="en-US" sz="1600" dirty="0">
                  <a:solidFill>
                    <a:srgbClr val="003366"/>
                  </a:solidFill>
                  <a:latin typeface="Arial" panose="020B0604020202020204" pitchFamily="34" charset="0"/>
                  <a:cs typeface="Arial" panose="020B0604020202020204" pitchFamily="34" charset="0"/>
                </a:rPr>
                <a:t> (n=315) </a:t>
              </a:r>
            </a:p>
          </p:txBody>
        </p:sp>
        <p:sp>
          <p:nvSpPr>
            <p:cNvPr id="49" name="TextBox 48">
              <a:extLst>
                <a:ext uri="{FF2B5EF4-FFF2-40B4-BE49-F238E27FC236}">
                  <a16:creationId xmlns:a16="http://schemas.microsoft.com/office/drawing/2014/main" id="{918FB3F0-430B-914C-8201-D39A05FC69A5}"/>
                </a:ext>
              </a:extLst>
            </p:cNvPr>
            <p:cNvSpPr txBox="1"/>
            <p:nvPr/>
          </p:nvSpPr>
          <p:spPr>
            <a:xfrm rot="16200000">
              <a:off x="3807010" y="2455974"/>
              <a:ext cx="1683394" cy="407900"/>
            </a:xfrm>
            <a:prstGeom prst="rect">
              <a:avLst/>
            </a:prstGeom>
            <a:noFill/>
          </p:spPr>
          <p:txBody>
            <a:bodyPr wrap="none" rtlCol="0" anchor="b" anchorCtr="0">
              <a:spAutoFit/>
            </a:bodyPr>
            <a:lstStyle/>
            <a:p>
              <a:pPr algn="ctr" defTabSz="609585"/>
              <a:r>
                <a:rPr lang="en-US" sz="1467" dirty="0" err="1">
                  <a:solidFill>
                    <a:srgbClr val="003366"/>
                  </a:solidFill>
                  <a:latin typeface="Arial" panose="020B0604020202020204" pitchFamily="34" charset="0"/>
                  <a:cs typeface="Arial" panose="020B0604020202020204" pitchFamily="34" charset="0"/>
                </a:rPr>
                <a:t>Sụt</a:t>
              </a:r>
              <a:r>
                <a:rPr lang="en-US" sz="1467" dirty="0">
                  <a:solidFill>
                    <a:srgbClr val="003366"/>
                  </a:solidFill>
                  <a:latin typeface="Arial" panose="020B0604020202020204" pitchFamily="34" charset="0"/>
                  <a:cs typeface="Arial" panose="020B0604020202020204" pitchFamily="34" charset="0"/>
                </a:rPr>
                <a:t> </a:t>
              </a:r>
              <a:r>
                <a:rPr lang="en-US" sz="1467" dirty="0" err="1">
                  <a:solidFill>
                    <a:srgbClr val="003366"/>
                  </a:solidFill>
                  <a:latin typeface="Arial" panose="020B0604020202020204" pitchFamily="34" charset="0"/>
                  <a:cs typeface="Arial" panose="020B0604020202020204" pitchFamily="34" charset="0"/>
                </a:rPr>
                <a:t>giảm</a:t>
              </a:r>
              <a:r>
                <a:rPr lang="en-US" sz="1467" dirty="0">
                  <a:solidFill>
                    <a:srgbClr val="003366"/>
                  </a:solidFill>
                  <a:latin typeface="Arial" panose="020B0604020202020204" pitchFamily="34" charset="0"/>
                  <a:cs typeface="Arial" panose="020B0604020202020204" pitchFamily="34" charset="0"/>
                </a:rPr>
                <a:t> FVC </a:t>
              </a:r>
              <a:r>
                <a:rPr lang="en-US" sz="1467" dirty="0" err="1">
                  <a:solidFill>
                    <a:srgbClr val="003366"/>
                  </a:solidFill>
                  <a:latin typeface="Arial" panose="020B0604020202020204" pitchFamily="34" charset="0"/>
                  <a:cs typeface="Arial" panose="020B0604020202020204" pitchFamily="34" charset="0"/>
                </a:rPr>
                <a:t>hằng</a:t>
              </a:r>
              <a:r>
                <a:rPr lang="en-US" sz="1467" dirty="0">
                  <a:solidFill>
                    <a:srgbClr val="003366"/>
                  </a:solidFill>
                  <a:latin typeface="Arial" panose="020B0604020202020204" pitchFamily="34" charset="0"/>
                  <a:cs typeface="Arial" panose="020B0604020202020204" pitchFamily="34" charset="0"/>
                </a:rPr>
                <a:t> </a:t>
              </a:r>
              <a:r>
                <a:rPr lang="en-US" sz="1467" dirty="0" err="1">
                  <a:solidFill>
                    <a:srgbClr val="003366"/>
                  </a:solidFill>
                  <a:latin typeface="Arial" panose="020B0604020202020204" pitchFamily="34" charset="0"/>
                  <a:cs typeface="Arial" panose="020B0604020202020204" pitchFamily="34" charset="0"/>
                </a:rPr>
                <a:t>năm</a:t>
              </a:r>
              <a:endParaRPr lang="en-US" sz="1467" dirty="0">
                <a:solidFill>
                  <a:srgbClr val="003366"/>
                </a:solidFill>
                <a:latin typeface="Arial" panose="020B0604020202020204" pitchFamily="34" charset="0"/>
                <a:cs typeface="Arial" panose="020B0604020202020204" pitchFamily="34" charset="0"/>
              </a:endParaRPr>
            </a:p>
            <a:p>
              <a:pPr algn="ctr" defTabSz="609585"/>
              <a:r>
                <a:rPr lang="en-US" sz="1467" dirty="0" err="1">
                  <a:solidFill>
                    <a:srgbClr val="003366"/>
                  </a:solidFill>
                  <a:latin typeface="Arial" panose="020B0604020202020204" pitchFamily="34" charset="0"/>
                  <a:cs typeface="Arial" panose="020B0604020202020204" pitchFamily="34" charset="0"/>
                </a:rPr>
                <a:t>đã</a:t>
              </a:r>
              <a:r>
                <a:rPr lang="en-US" sz="1467" dirty="0">
                  <a:solidFill>
                    <a:srgbClr val="003366"/>
                  </a:solidFill>
                  <a:latin typeface="Arial" panose="020B0604020202020204" pitchFamily="34" charset="0"/>
                  <a:cs typeface="Arial" panose="020B0604020202020204" pitchFamily="34" charset="0"/>
                </a:rPr>
                <a:t> </a:t>
              </a:r>
              <a:r>
                <a:rPr lang="en-US" sz="1467" dirty="0" err="1">
                  <a:solidFill>
                    <a:srgbClr val="003366"/>
                  </a:solidFill>
                  <a:latin typeface="Arial" panose="020B0604020202020204" pitchFamily="34" charset="0"/>
                  <a:cs typeface="Arial" panose="020B0604020202020204" pitchFamily="34" charset="0"/>
                </a:rPr>
                <a:t>hiệu</a:t>
              </a:r>
              <a:r>
                <a:rPr lang="en-US" sz="1467" dirty="0">
                  <a:solidFill>
                    <a:srgbClr val="003366"/>
                  </a:solidFill>
                  <a:latin typeface="Arial" panose="020B0604020202020204" pitchFamily="34" charset="0"/>
                  <a:cs typeface="Arial" panose="020B0604020202020204" pitchFamily="34" charset="0"/>
                </a:rPr>
                <a:t> </a:t>
              </a:r>
              <a:r>
                <a:rPr lang="en-US" sz="1467" dirty="0" err="1">
                  <a:solidFill>
                    <a:srgbClr val="003366"/>
                  </a:solidFill>
                  <a:latin typeface="Arial" panose="020B0604020202020204" pitchFamily="34" charset="0"/>
                  <a:cs typeface="Arial" panose="020B0604020202020204" pitchFamily="34" charset="0"/>
                </a:rPr>
                <a:t>chỉnh</a:t>
              </a:r>
              <a:r>
                <a:rPr lang="en-US" sz="1467" dirty="0">
                  <a:solidFill>
                    <a:srgbClr val="003366"/>
                  </a:solidFill>
                  <a:latin typeface="Arial" panose="020B0604020202020204" pitchFamily="34" charset="0"/>
                  <a:cs typeface="Arial" panose="020B0604020202020204" pitchFamily="34" charset="0"/>
                </a:rPr>
                <a:t> (mL/</a:t>
              </a:r>
              <a:r>
                <a:rPr lang="en-US" sz="1467" dirty="0" err="1">
                  <a:solidFill>
                    <a:srgbClr val="003366"/>
                  </a:solidFill>
                  <a:latin typeface="Arial" panose="020B0604020202020204" pitchFamily="34" charset="0"/>
                  <a:cs typeface="Arial" panose="020B0604020202020204" pitchFamily="34" charset="0"/>
                </a:rPr>
                <a:t>năm</a:t>
              </a:r>
              <a:r>
                <a:rPr lang="en-US" sz="1467" dirty="0">
                  <a:solidFill>
                    <a:srgbClr val="003366"/>
                  </a:solidFill>
                  <a:latin typeface="Arial" panose="020B0604020202020204" pitchFamily="34" charset="0"/>
                  <a:cs typeface="Arial" panose="020B0604020202020204" pitchFamily="34" charset="0"/>
                </a:rPr>
                <a:t>)</a:t>
              </a:r>
            </a:p>
          </p:txBody>
        </p:sp>
        <p:sp>
          <p:nvSpPr>
            <p:cNvPr id="45" name="Rectangle 44">
              <a:extLst>
                <a:ext uri="{FF2B5EF4-FFF2-40B4-BE49-F238E27FC236}">
                  <a16:creationId xmlns:a16="http://schemas.microsoft.com/office/drawing/2014/main" id="{31E85D43-1DD0-E047-A25A-BB74FFD19531}"/>
                </a:ext>
              </a:extLst>
            </p:cNvPr>
            <p:cNvSpPr/>
            <p:nvPr/>
          </p:nvSpPr>
          <p:spPr>
            <a:xfrm>
              <a:off x="5412778" y="1802226"/>
              <a:ext cx="1285468" cy="1577023"/>
            </a:xfrm>
            <a:prstGeom prst="rect">
              <a:avLst/>
            </a:prstGeom>
            <a:pattFill prst="pct75">
              <a:fgClr>
                <a:srgbClr val="7A99AC"/>
              </a:fgClr>
              <a:bgClr>
                <a:schemeClr val="bg1"/>
              </a:bgClr>
            </a:pattFill>
            <a:ln w="6350">
              <a:solidFill>
                <a:srgbClr val="CBD3DE"/>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r>
                <a:rPr lang="en-US" sz="1600" b="1" dirty="0">
                  <a:solidFill>
                    <a:prstClr val="white"/>
                  </a:solidFill>
                  <a:latin typeface="Arial" panose="020B0604020202020204" pitchFamily="34" charset="0"/>
                  <a:cs typeface="Arial" panose="020B0604020202020204" pitchFamily="34" charset="0"/>
                </a:rPr>
                <a:t> </a:t>
              </a:r>
              <a:r>
                <a:rPr lang="en-US" sz="2667" b="1" dirty="0">
                  <a:solidFill>
                    <a:prstClr val="white"/>
                  </a:solidFill>
                  <a:latin typeface="Arial" panose="020B0604020202020204" pitchFamily="34" charset="0"/>
                  <a:cs typeface="Arial" panose="020B0604020202020204" pitchFamily="34" charset="0"/>
                </a:rPr>
                <a:t>–223.6</a:t>
              </a:r>
              <a:br>
                <a:rPr lang="en-US" sz="1600" b="1" dirty="0">
                  <a:solidFill>
                    <a:prstClr val="white"/>
                  </a:solidFill>
                  <a:latin typeface="Arial" panose="020B0604020202020204" pitchFamily="34" charset="0"/>
                  <a:cs typeface="Arial" panose="020B0604020202020204" pitchFamily="34" charset="0"/>
                </a:rPr>
              </a:br>
              <a:r>
                <a:rPr lang="en-US" sz="1600" dirty="0">
                  <a:solidFill>
                    <a:prstClr val="white"/>
                  </a:solidFill>
                  <a:latin typeface="Arial" panose="020B0604020202020204" pitchFamily="34" charset="0"/>
                  <a:cs typeface="Arial" panose="020B0604020202020204" pitchFamily="34" charset="0"/>
                </a:rPr>
                <a:t>mL/</a:t>
              </a:r>
              <a:r>
                <a:rPr lang="en-US" sz="1600" dirty="0" err="1">
                  <a:solidFill>
                    <a:prstClr val="white"/>
                  </a:solidFill>
                  <a:latin typeface="Arial" panose="020B0604020202020204" pitchFamily="34" charset="0"/>
                  <a:cs typeface="Arial" panose="020B0604020202020204" pitchFamily="34" charset="0"/>
                </a:rPr>
                <a:t>năm</a:t>
              </a:r>
              <a:endParaRPr lang="en-US" sz="1600" dirty="0">
                <a:solidFill>
                  <a:prstClr val="white"/>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DB97E21D-6EEC-FA40-9327-3CBDBC2DC0DB}"/>
                </a:ext>
              </a:extLst>
            </p:cNvPr>
            <p:cNvSpPr/>
            <p:nvPr/>
          </p:nvSpPr>
          <p:spPr>
            <a:xfrm>
              <a:off x="6786150" y="1802226"/>
              <a:ext cx="1285468" cy="1577023"/>
            </a:xfrm>
            <a:prstGeom prst="rect">
              <a:avLst/>
            </a:prstGeom>
            <a:solidFill>
              <a:srgbClr val="7A99AC"/>
            </a:solidFill>
            <a:ln w="6350">
              <a:solidFill>
                <a:srgbClr val="7A99A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r>
                <a:rPr lang="en-US" sz="1600" b="1" dirty="0">
                  <a:solidFill>
                    <a:prstClr val="white"/>
                  </a:solidFill>
                  <a:latin typeface="Arial" panose="020B0604020202020204" pitchFamily="34" charset="0"/>
                  <a:cs typeface="Arial" panose="020B0604020202020204" pitchFamily="34" charset="0"/>
                </a:rPr>
                <a:t> </a:t>
              </a:r>
              <a:r>
                <a:rPr lang="en-US" sz="2667" b="1" dirty="0">
                  <a:solidFill>
                    <a:prstClr val="white"/>
                  </a:solidFill>
                  <a:latin typeface="Arial" panose="020B0604020202020204" pitchFamily="34" charset="0"/>
                  <a:cs typeface="Arial" panose="020B0604020202020204" pitchFamily="34" charset="0"/>
                </a:rPr>
                <a:t>–224.6</a:t>
              </a:r>
              <a:br>
                <a:rPr lang="en-US" sz="1600" b="1" dirty="0">
                  <a:solidFill>
                    <a:prstClr val="white"/>
                  </a:solidFill>
                  <a:latin typeface="Arial" panose="020B0604020202020204" pitchFamily="34" charset="0"/>
                  <a:cs typeface="Arial" panose="020B0604020202020204" pitchFamily="34" charset="0"/>
                </a:rPr>
              </a:br>
              <a:r>
                <a:rPr lang="en-US" sz="1600" dirty="0">
                  <a:solidFill>
                    <a:prstClr val="white"/>
                  </a:solidFill>
                  <a:latin typeface="Arial" panose="020B0604020202020204" pitchFamily="34" charset="0"/>
                  <a:cs typeface="Arial" panose="020B0604020202020204" pitchFamily="34" charset="0"/>
                </a:rPr>
                <a:t>mL/</a:t>
              </a:r>
              <a:r>
                <a:rPr lang="en-US" sz="1600" dirty="0" err="1">
                  <a:solidFill>
                    <a:prstClr val="white"/>
                  </a:solidFill>
                  <a:latin typeface="Arial" panose="020B0604020202020204" pitchFamily="34" charset="0"/>
                  <a:cs typeface="Arial" panose="020B0604020202020204" pitchFamily="34" charset="0"/>
                </a:rPr>
                <a:t>năm</a:t>
              </a:r>
              <a:endParaRPr lang="en-US" sz="1600" dirty="0">
                <a:solidFill>
                  <a:prstClr val="white"/>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E5B6E74A-A277-1347-ABC1-CB0D3914040D}"/>
                </a:ext>
              </a:extLst>
            </p:cNvPr>
            <p:cNvSpPr txBox="1"/>
            <p:nvPr/>
          </p:nvSpPr>
          <p:spPr>
            <a:xfrm>
              <a:off x="5032692" y="1668816"/>
              <a:ext cx="216646" cy="238575"/>
            </a:xfrm>
            <a:prstGeom prst="rect">
              <a:avLst/>
            </a:prstGeom>
            <a:noFill/>
          </p:spPr>
          <p:txBody>
            <a:bodyPr wrap="none" rtlCol="0">
              <a:spAutoFit/>
            </a:bodyPr>
            <a:lstStyle/>
            <a:p>
              <a:pPr algn="r" defTabSz="609585"/>
              <a:r>
                <a:rPr lang="en-US" sz="1467" dirty="0">
                  <a:solidFill>
                    <a:srgbClr val="003366"/>
                  </a:solidFill>
                  <a:latin typeface="Arial" panose="020B0604020202020204" pitchFamily="34" charset="0"/>
                  <a:cs typeface="Arial" panose="020B0604020202020204" pitchFamily="34" charset="0"/>
                </a:rPr>
                <a:t>0</a:t>
              </a:r>
            </a:p>
          </p:txBody>
        </p:sp>
        <p:cxnSp>
          <p:nvCxnSpPr>
            <p:cNvPr id="68" name="Straight Connector 67">
              <a:extLst>
                <a:ext uri="{FF2B5EF4-FFF2-40B4-BE49-F238E27FC236}">
                  <a16:creationId xmlns:a16="http://schemas.microsoft.com/office/drawing/2014/main" id="{C735A921-0874-B840-BDCE-C2A976CEAB61}"/>
                </a:ext>
              </a:extLst>
            </p:cNvPr>
            <p:cNvCxnSpPr>
              <a:cxnSpLocks/>
            </p:cNvCxnSpPr>
            <p:nvPr/>
          </p:nvCxnSpPr>
          <p:spPr>
            <a:xfrm>
              <a:off x="5180562" y="1804911"/>
              <a:ext cx="3028758" cy="0"/>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sp>
          <p:nvSpPr>
            <p:cNvPr id="65" name="TextBox 64">
              <a:extLst>
                <a:ext uri="{FF2B5EF4-FFF2-40B4-BE49-F238E27FC236}">
                  <a16:creationId xmlns:a16="http://schemas.microsoft.com/office/drawing/2014/main" id="{C17E7A21-91B2-3D4E-8450-E256F0375E0E}"/>
                </a:ext>
              </a:extLst>
            </p:cNvPr>
            <p:cNvSpPr txBox="1"/>
            <p:nvPr/>
          </p:nvSpPr>
          <p:spPr>
            <a:xfrm>
              <a:off x="4829512" y="3421617"/>
              <a:ext cx="419827" cy="238575"/>
            </a:xfrm>
            <a:prstGeom prst="rect">
              <a:avLst/>
            </a:prstGeom>
            <a:noFill/>
          </p:spPr>
          <p:txBody>
            <a:bodyPr wrap="none" rtlCol="0">
              <a:spAutoFit/>
            </a:bodyPr>
            <a:lstStyle/>
            <a:p>
              <a:pPr algn="r" defTabSz="609585"/>
              <a:r>
                <a:rPr lang="en-US" sz="1467" dirty="0">
                  <a:solidFill>
                    <a:srgbClr val="003366"/>
                  </a:solidFill>
                  <a:latin typeface="Arial" panose="020B0604020202020204" pitchFamily="34" charset="0"/>
                  <a:cs typeface="Arial" panose="020B0604020202020204" pitchFamily="34" charset="0"/>
                </a:rPr>
                <a:t>-250</a:t>
              </a:r>
            </a:p>
          </p:txBody>
        </p:sp>
        <p:cxnSp>
          <p:nvCxnSpPr>
            <p:cNvPr id="66" name="Straight Connector 65">
              <a:extLst>
                <a:ext uri="{FF2B5EF4-FFF2-40B4-BE49-F238E27FC236}">
                  <a16:creationId xmlns:a16="http://schemas.microsoft.com/office/drawing/2014/main" id="{756E1FBC-8AEE-CD49-A79A-E1FD90CA389B}"/>
                </a:ext>
              </a:extLst>
            </p:cNvPr>
            <p:cNvCxnSpPr>
              <a:cxnSpLocks/>
            </p:cNvCxnSpPr>
            <p:nvPr/>
          </p:nvCxnSpPr>
          <p:spPr>
            <a:xfrm>
              <a:off x="5180562" y="3551902"/>
              <a:ext cx="90597" cy="0"/>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sp>
          <p:nvSpPr>
            <p:cNvPr id="52" name="Freeform: Shape 35">
              <a:extLst>
                <a:ext uri="{FF2B5EF4-FFF2-40B4-BE49-F238E27FC236}">
                  <a16:creationId xmlns:a16="http://schemas.microsoft.com/office/drawing/2014/main" id="{D2CC9DCC-97D7-BC4B-B415-48778271197B}"/>
                </a:ext>
              </a:extLst>
            </p:cNvPr>
            <p:cNvSpPr/>
            <p:nvPr/>
          </p:nvSpPr>
          <p:spPr>
            <a:xfrm>
              <a:off x="5270762" y="1798667"/>
              <a:ext cx="0" cy="1753235"/>
            </a:xfrm>
            <a:custGeom>
              <a:avLst/>
              <a:gdLst>
                <a:gd name="connsiteX0" fmla="*/ 0 w 2133600"/>
                <a:gd name="connsiteY0" fmla="*/ 0 h 2098040"/>
                <a:gd name="connsiteX1" fmla="*/ 0 w 2133600"/>
                <a:gd name="connsiteY1" fmla="*/ 2098040 h 2098040"/>
                <a:gd name="connsiteX2" fmla="*/ 2133600 w 2133600"/>
                <a:gd name="connsiteY2" fmla="*/ 2098040 h 2098040"/>
                <a:gd name="connsiteX0" fmla="*/ 0 w 0"/>
                <a:gd name="connsiteY0" fmla="*/ 0 h 2098040"/>
                <a:gd name="connsiteX1" fmla="*/ 0 w 0"/>
                <a:gd name="connsiteY1" fmla="*/ 2098040 h 2098040"/>
              </a:gdLst>
              <a:ahLst/>
              <a:cxnLst>
                <a:cxn ang="0">
                  <a:pos x="connsiteX0" y="connsiteY0"/>
                </a:cxn>
                <a:cxn ang="0">
                  <a:pos x="connsiteX1" y="connsiteY1"/>
                </a:cxn>
              </a:cxnLst>
              <a:rect l="l" t="t" r="r" b="b"/>
              <a:pathLst>
                <a:path h="2098040">
                  <a:moveTo>
                    <a:pt x="0" y="0"/>
                  </a:moveTo>
                  <a:lnTo>
                    <a:pt x="0" y="2098040"/>
                  </a:lnTo>
                </a:path>
              </a:pathLst>
            </a:cu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003366"/>
                </a:solidFill>
                <a:latin typeface="Arial" panose="020B0604020202020204"/>
              </a:endParaRPr>
            </a:p>
          </p:txBody>
        </p:sp>
        <p:sp>
          <p:nvSpPr>
            <p:cNvPr id="63" name="TextBox 62">
              <a:extLst>
                <a:ext uri="{FF2B5EF4-FFF2-40B4-BE49-F238E27FC236}">
                  <a16:creationId xmlns:a16="http://schemas.microsoft.com/office/drawing/2014/main" id="{274D6156-34A7-4244-9A6E-76D694546744}"/>
                </a:ext>
              </a:extLst>
            </p:cNvPr>
            <p:cNvSpPr txBox="1"/>
            <p:nvPr/>
          </p:nvSpPr>
          <p:spPr>
            <a:xfrm>
              <a:off x="4907658" y="2019376"/>
              <a:ext cx="341680" cy="238575"/>
            </a:xfrm>
            <a:prstGeom prst="rect">
              <a:avLst/>
            </a:prstGeom>
            <a:noFill/>
          </p:spPr>
          <p:txBody>
            <a:bodyPr wrap="none" rtlCol="0">
              <a:spAutoFit/>
            </a:bodyPr>
            <a:lstStyle/>
            <a:p>
              <a:pPr algn="r" defTabSz="609585"/>
              <a:r>
                <a:rPr lang="en-US" sz="1467" dirty="0">
                  <a:solidFill>
                    <a:srgbClr val="003366"/>
                  </a:solidFill>
                  <a:latin typeface="Arial" panose="020B0604020202020204" pitchFamily="34" charset="0"/>
                  <a:cs typeface="Arial" panose="020B0604020202020204" pitchFamily="34" charset="0"/>
                </a:rPr>
                <a:t>-50</a:t>
              </a:r>
            </a:p>
          </p:txBody>
        </p:sp>
        <p:cxnSp>
          <p:nvCxnSpPr>
            <p:cNvPr id="64" name="Straight Connector 63">
              <a:extLst>
                <a:ext uri="{FF2B5EF4-FFF2-40B4-BE49-F238E27FC236}">
                  <a16:creationId xmlns:a16="http://schemas.microsoft.com/office/drawing/2014/main" id="{B10A8EDA-9757-C64D-ACB7-318259831AAD}"/>
                </a:ext>
              </a:extLst>
            </p:cNvPr>
            <p:cNvCxnSpPr>
              <a:cxnSpLocks/>
            </p:cNvCxnSpPr>
            <p:nvPr/>
          </p:nvCxnSpPr>
          <p:spPr>
            <a:xfrm>
              <a:off x="5180562" y="2155471"/>
              <a:ext cx="90597" cy="0"/>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sp>
          <p:nvSpPr>
            <p:cNvPr id="61" name="TextBox 60">
              <a:extLst>
                <a:ext uri="{FF2B5EF4-FFF2-40B4-BE49-F238E27FC236}">
                  <a16:creationId xmlns:a16="http://schemas.microsoft.com/office/drawing/2014/main" id="{5EACC05C-5A0E-9B46-A9C3-41DA609C44B0}"/>
                </a:ext>
              </a:extLst>
            </p:cNvPr>
            <p:cNvSpPr txBox="1"/>
            <p:nvPr/>
          </p:nvSpPr>
          <p:spPr>
            <a:xfrm>
              <a:off x="4829512" y="2369936"/>
              <a:ext cx="419827" cy="238575"/>
            </a:xfrm>
            <a:prstGeom prst="rect">
              <a:avLst/>
            </a:prstGeom>
            <a:noFill/>
          </p:spPr>
          <p:txBody>
            <a:bodyPr wrap="none" rtlCol="0">
              <a:spAutoFit/>
            </a:bodyPr>
            <a:lstStyle/>
            <a:p>
              <a:pPr algn="r" defTabSz="609585"/>
              <a:r>
                <a:rPr lang="en-US" sz="1467" dirty="0">
                  <a:solidFill>
                    <a:srgbClr val="003366"/>
                  </a:solidFill>
                  <a:latin typeface="Arial" panose="020B0604020202020204" pitchFamily="34" charset="0"/>
                  <a:cs typeface="Arial" panose="020B0604020202020204" pitchFamily="34" charset="0"/>
                </a:rPr>
                <a:t>-100</a:t>
              </a:r>
            </a:p>
          </p:txBody>
        </p:sp>
        <p:cxnSp>
          <p:nvCxnSpPr>
            <p:cNvPr id="62" name="Straight Connector 61">
              <a:extLst>
                <a:ext uri="{FF2B5EF4-FFF2-40B4-BE49-F238E27FC236}">
                  <a16:creationId xmlns:a16="http://schemas.microsoft.com/office/drawing/2014/main" id="{6CCEF4C2-D570-2D4C-AE1D-721AA6005D9D}"/>
                </a:ext>
              </a:extLst>
            </p:cNvPr>
            <p:cNvCxnSpPr>
              <a:cxnSpLocks/>
            </p:cNvCxnSpPr>
            <p:nvPr/>
          </p:nvCxnSpPr>
          <p:spPr>
            <a:xfrm>
              <a:off x="5180562" y="2506031"/>
              <a:ext cx="90597" cy="0"/>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sp>
          <p:nvSpPr>
            <p:cNvPr id="59" name="TextBox 58">
              <a:extLst>
                <a:ext uri="{FF2B5EF4-FFF2-40B4-BE49-F238E27FC236}">
                  <a16:creationId xmlns:a16="http://schemas.microsoft.com/office/drawing/2014/main" id="{21BA7283-CEBC-1741-8557-B5445B792F7D}"/>
                </a:ext>
              </a:extLst>
            </p:cNvPr>
            <p:cNvSpPr txBox="1"/>
            <p:nvPr/>
          </p:nvSpPr>
          <p:spPr>
            <a:xfrm>
              <a:off x="4829512" y="2720496"/>
              <a:ext cx="419827" cy="238575"/>
            </a:xfrm>
            <a:prstGeom prst="rect">
              <a:avLst/>
            </a:prstGeom>
            <a:noFill/>
          </p:spPr>
          <p:txBody>
            <a:bodyPr wrap="none" rtlCol="0">
              <a:spAutoFit/>
            </a:bodyPr>
            <a:lstStyle/>
            <a:p>
              <a:pPr algn="r" defTabSz="609585"/>
              <a:r>
                <a:rPr lang="en-US" sz="1467" dirty="0">
                  <a:solidFill>
                    <a:srgbClr val="003366"/>
                  </a:solidFill>
                  <a:latin typeface="Arial" panose="020B0604020202020204" pitchFamily="34" charset="0"/>
                  <a:cs typeface="Arial" panose="020B0604020202020204" pitchFamily="34" charset="0"/>
                </a:rPr>
                <a:t>-150</a:t>
              </a:r>
            </a:p>
          </p:txBody>
        </p:sp>
        <p:cxnSp>
          <p:nvCxnSpPr>
            <p:cNvPr id="60" name="Straight Connector 59">
              <a:extLst>
                <a:ext uri="{FF2B5EF4-FFF2-40B4-BE49-F238E27FC236}">
                  <a16:creationId xmlns:a16="http://schemas.microsoft.com/office/drawing/2014/main" id="{2EDFE0C8-DF7A-6643-9BDE-358F412D7D48}"/>
                </a:ext>
              </a:extLst>
            </p:cNvPr>
            <p:cNvCxnSpPr>
              <a:cxnSpLocks/>
            </p:cNvCxnSpPr>
            <p:nvPr/>
          </p:nvCxnSpPr>
          <p:spPr>
            <a:xfrm>
              <a:off x="5180562" y="2856591"/>
              <a:ext cx="90597" cy="0"/>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sp>
          <p:nvSpPr>
            <p:cNvPr id="57" name="TextBox 56">
              <a:extLst>
                <a:ext uri="{FF2B5EF4-FFF2-40B4-BE49-F238E27FC236}">
                  <a16:creationId xmlns:a16="http://schemas.microsoft.com/office/drawing/2014/main" id="{AC82658D-DAEA-A54F-8B74-5F822576A814}"/>
                </a:ext>
              </a:extLst>
            </p:cNvPr>
            <p:cNvSpPr txBox="1"/>
            <p:nvPr/>
          </p:nvSpPr>
          <p:spPr>
            <a:xfrm>
              <a:off x="4829512" y="3071056"/>
              <a:ext cx="419827" cy="238575"/>
            </a:xfrm>
            <a:prstGeom prst="rect">
              <a:avLst/>
            </a:prstGeom>
            <a:noFill/>
          </p:spPr>
          <p:txBody>
            <a:bodyPr wrap="none" rtlCol="0">
              <a:spAutoFit/>
            </a:bodyPr>
            <a:lstStyle/>
            <a:p>
              <a:pPr algn="r" defTabSz="609585"/>
              <a:r>
                <a:rPr lang="en-US" sz="1467" dirty="0">
                  <a:solidFill>
                    <a:srgbClr val="003366"/>
                  </a:solidFill>
                  <a:latin typeface="Arial" panose="020B0604020202020204" pitchFamily="34" charset="0"/>
                  <a:cs typeface="Arial" panose="020B0604020202020204" pitchFamily="34" charset="0"/>
                </a:rPr>
                <a:t>-200</a:t>
              </a:r>
            </a:p>
          </p:txBody>
        </p:sp>
        <p:cxnSp>
          <p:nvCxnSpPr>
            <p:cNvPr id="58" name="Straight Connector 57">
              <a:extLst>
                <a:ext uri="{FF2B5EF4-FFF2-40B4-BE49-F238E27FC236}">
                  <a16:creationId xmlns:a16="http://schemas.microsoft.com/office/drawing/2014/main" id="{74B63CD1-C8A5-1E4E-AE4F-836B124A99F8}"/>
                </a:ext>
              </a:extLst>
            </p:cNvPr>
            <p:cNvCxnSpPr>
              <a:cxnSpLocks/>
            </p:cNvCxnSpPr>
            <p:nvPr/>
          </p:nvCxnSpPr>
          <p:spPr>
            <a:xfrm>
              <a:off x="5180562" y="3207151"/>
              <a:ext cx="90597" cy="0"/>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grpSp>
      <p:sp>
        <p:nvSpPr>
          <p:cNvPr id="71" name="TextBox 70">
            <a:extLst>
              <a:ext uri="{FF2B5EF4-FFF2-40B4-BE49-F238E27FC236}">
                <a16:creationId xmlns:a16="http://schemas.microsoft.com/office/drawing/2014/main" id="{392FDDB6-D0FA-194C-AA81-E6660D8DCC70}"/>
              </a:ext>
            </a:extLst>
          </p:cNvPr>
          <p:cNvSpPr txBox="1"/>
          <p:nvPr/>
        </p:nvSpPr>
        <p:spPr>
          <a:xfrm>
            <a:off x="6096001" y="1392195"/>
            <a:ext cx="5844609" cy="666977"/>
          </a:xfrm>
          <a:prstGeom prst="rect">
            <a:avLst/>
          </a:prstGeom>
          <a:noFill/>
        </p:spPr>
        <p:txBody>
          <a:bodyPr wrap="square" rtlCol="0">
            <a:spAutoFit/>
          </a:bodyPr>
          <a:lstStyle/>
          <a:p>
            <a:pPr algn="ctr" defTabSz="609585"/>
            <a:r>
              <a:rPr lang="en-US" sz="1867" b="1" dirty="0">
                <a:solidFill>
                  <a:srgbClr val="003366"/>
                </a:solidFill>
                <a:latin typeface="Arial" panose="020B0604020202020204"/>
              </a:rPr>
              <a:t> </a:t>
            </a:r>
            <a:r>
              <a:rPr lang="en-US" sz="1867" b="1" dirty="0" err="1">
                <a:solidFill>
                  <a:srgbClr val="003366"/>
                </a:solidFill>
                <a:latin typeface="Arial" panose="020B0604020202020204"/>
              </a:rPr>
              <a:t>Sụt</a:t>
            </a:r>
            <a:r>
              <a:rPr lang="en-US" sz="1867" b="1" dirty="0">
                <a:solidFill>
                  <a:srgbClr val="003366"/>
                </a:solidFill>
                <a:latin typeface="Arial" panose="020B0604020202020204"/>
              </a:rPr>
              <a:t> </a:t>
            </a:r>
            <a:r>
              <a:rPr lang="en-US" sz="1867" b="1" dirty="0" err="1">
                <a:solidFill>
                  <a:srgbClr val="003366"/>
                </a:solidFill>
                <a:latin typeface="Arial" panose="020B0604020202020204"/>
              </a:rPr>
              <a:t>giảm</a:t>
            </a:r>
            <a:r>
              <a:rPr lang="en-US" sz="1867" b="1" dirty="0">
                <a:solidFill>
                  <a:srgbClr val="003366"/>
                </a:solidFill>
                <a:latin typeface="Arial" panose="020B0604020202020204"/>
              </a:rPr>
              <a:t> FVC (mL/</a:t>
            </a:r>
            <a:r>
              <a:rPr lang="en-US" sz="1867" b="1" dirty="0" err="1">
                <a:solidFill>
                  <a:srgbClr val="003366"/>
                </a:solidFill>
                <a:latin typeface="Arial" panose="020B0604020202020204"/>
              </a:rPr>
              <a:t>năm</a:t>
            </a:r>
            <a:r>
              <a:rPr lang="en-US" sz="1867" b="1" dirty="0">
                <a:solidFill>
                  <a:srgbClr val="003366"/>
                </a:solidFill>
                <a:latin typeface="Arial" panose="020B0604020202020204"/>
              </a:rPr>
              <a:t>) ở </a:t>
            </a:r>
            <a:r>
              <a:rPr lang="en-US" sz="1867" b="1" dirty="0" err="1">
                <a:solidFill>
                  <a:srgbClr val="003366"/>
                </a:solidFill>
                <a:latin typeface="Arial" panose="020B0604020202020204"/>
              </a:rPr>
              <a:t>nhóm</a:t>
            </a:r>
            <a:r>
              <a:rPr lang="en-US" sz="1867" b="1" dirty="0">
                <a:solidFill>
                  <a:srgbClr val="003366"/>
                </a:solidFill>
                <a:latin typeface="Arial" panose="020B0604020202020204"/>
              </a:rPr>
              <a:t> </a:t>
            </a:r>
            <a:r>
              <a:rPr lang="en-US" sz="1867" b="1" dirty="0" err="1">
                <a:solidFill>
                  <a:srgbClr val="003366"/>
                </a:solidFill>
                <a:latin typeface="Arial" panose="020B0604020202020204"/>
              </a:rPr>
              <a:t>điều</a:t>
            </a:r>
            <a:r>
              <a:rPr lang="en-US" sz="1867" b="1" dirty="0">
                <a:solidFill>
                  <a:srgbClr val="003366"/>
                </a:solidFill>
                <a:latin typeface="Arial" panose="020B0604020202020204"/>
              </a:rPr>
              <a:t> </a:t>
            </a:r>
            <a:r>
              <a:rPr lang="en-US" sz="1867" b="1" dirty="0" err="1">
                <a:solidFill>
                  <a:srgbClr val="003366"/>
                </a:solidFill>
                <a:latin typeface="Arial" panose="020B0604020202020204"/>
              </a:rPr>
              <a:t>trị</a:t>
            </a:r>
            <a:r>
              <a:rPr lang="en-US" sz="1867" b="1" dirty="0">
                <a:solidFill>
                  <a:srgbClr val="003366"/>
                </a:solidFill>
                <a:latin typeface="Arial" panose="020B0604020202020204"/>
              </a:rPr>
              <a:t> </a:t>
            </a:r>
            <a:r>
              <a:rPr lang="en-US" sz="1867" b="1" dirty="0" err="1">
                <a:solidFill>
                  <a:srgbClr val="003366"/>
                </a:solidFill>
                <a:latin typeface="Arial" panose="020B0604020202020204"/>
              </a:rPr>
              <a:t>với</a:t>
            </a:r>
            <a:r>
              <a:rPr lang="en-US" sz="1867" b="1" dirty="0">
                <a:solidFill>
                  <a:srgbClr val="003366"/>
                </a:solidFill>
                <a:latin typeface="Arial" panose="020B0604020202020204"/>
              </a:rPr>
              <a:t> </a:t>
            </a:r>
            <a:r>
              <a:rPr lang="en-US" sz="1867" b="1" dirty="0" err="1">
                <a:solidFill>
                  <a:srgbClr val="003366"/>
                </a:solidFill>
                <a:latin typeface="Arial" panose="020B0604020202020204"/>
              </a:rPr>
              <a:t>giả</a:t>
            </a:r>
            <a:r>
              <a:rPr lang="en-US" sz="1867" b="1" dirty="0">
                <a:solidFill>
                  <a:srgbClr val="003366"/>
                </a:solidFill>
                <a:latin typeface="Arial" panose="020B0604020202020204"/>
              </a:rPr>
              <a:t> </a:t>
            </a:r>
            <a:r>
              <a:rPr lang="en-US" sz="1867" b="1" dirty="0" err="1">
                <a:solidFill>
                  <a:srgbClr val="003366"/>
                </a:solidFill>
                <a:latin typeface="Arial" panose="020B0604020202020204"/>
              </a:rPr>
              <a:t>dược</a:t>
            </a:r>
            <a:r>
              <a:rPr lang="en-US" sz="1867" b="1" dirty="0">
                <a:solidFill>
                  <a:srgbClr val="003366"/>
                </a:solidFill>
                <a:latin typeface="Arial" panose="020B0604020202020204"/>
              </a:rPr>
              <a:t> FVC ≤90% </a:t>
            </a:r>
            <a:r>
              <a:rPr lang="en-US" sz="1867" b="1" dirty="0" err="1">
                <a:solidFill>
                  <a:srgbClr val="003366"/>
                </a:solidFill>
                <a:latin typeface="Arial" panose="020B0604020202020204"/>
              </a:rPr>
              <a:t>và</a:t>
            </a:r>
            <a:r>
              <a:rPr lang="en-US" sz="1867" b="1" dirty="0">
                <a:solidFill>
                  <a:srgbClr val="003366"/>
                </a:solidFill>
                <a:latin typeface="Arial" panose="020B0604020202020204"/>
              </a:rPr>
              <a:t> &gt;90% </a:t>
            </a:r>
            <a:r>
              <a:rPr lang="en-US" sz="1867" b="1" dirty="0" err="1">
                <a:solidFill>
                  <a:srgbClr val="003366"/>
                </a:solidFill>
                <a:latin typeface="Arial" panose="020B0604020202020204"/>
              </a:rPr>
              <a:t>dự</a:t>
            </a:r>
            <a:r>
              <a:rPr lang="en-US" sz="1867" b="1" dirty="0">
                <a:solidFill>
                  <a:srgbClr val="003366"/>
                </a:solidFill>
                <a:latin typeface="Arial" panose="020B0604020202020204"/>
              </a:rPr>
              <a:t> đoán</a:t>
            </a:r>
            <a:r>
              <a:rPr lang="en-US" sz="1867" b="1" baseline="30000" dirty="0">
                <a:solidFill>
                  <a:srgbClr val="003366"/>
                </a:solidFill>
                <a:latin typeface="Arial" panose="020B0604020202020204"/>
              </a:rPr>
              <a:t>2</a:t>
            </a:r>
          </a:p>
        </p:txBody>
      </p:sp>
    </p:spTree>
    <p:extLst>
      <p:ext uri="{BB962C8B-B14F-4D97-AF65-F5344CB8AC3E}">
        <p14:creationId xmlns:p14="http://schemas.microsoft.com/office/powerpoint/2010/main" val="2829161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ADCB65-B661-6C41-ADB5-490635ABC5B4}"/>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46</a:t>
            </a:fld>
            <a:endParaRPr lang="en-US" dirty="0">
              <a:solidFill>
                <a:srgbClr val="003366"/>
              </a:solidFill>
              <a:latin typeface="Arial" panose="020B0604020202020204"/>
            </a:endParaRPr>
          </a:p>
        </p:txBody>
      </p:sp>
      <p:sp>
        <p:nvSpPr>
          <p:cNvPr id="5" name="Text Placeholder 4">
            <a:extLst>
              <a:ext uri="{FF2B5EF4-FFF2-40B4-BE49-F238E27FC236}">
                <a16:creationId xmlns:a16="http://schemas.microsoft.com/office/drawing/2014/main" id="{9665ECEF-0EDB-2642-8454-BAD074724E5E}"/>
              </a:ext>
            </a:extLst>
          </p:cNvPr>
          <p:cNvSpPr>
            <a:spLocks noGrp="1"/>
          </p:cNvSpPr>
          <p:nvPr>
            <p:ph type="body" sz="quarter" idx="13"/>
          </p:nvPr>
        </p:nvSpPr>
        <p:spPr/>
        <p:txBody>
          <a:bodyPr>
            <a:normAutofit lnSpcReduction="10000"/>
          </a:bodyPr>
          <a:lstStyle/>
          <a:p>
            <a:r>
              <a:rPr lang="en-US" dirty="0"/>
              <a:t>FVC, forced vital capacity; SE, standard error</a:t>
            </a:r>
            <a:br>
              <a:rPr lang="en-US" dirty="0"/>
            </a:br>
            <a:r>
              <a:rPr lang="en-US" dirty="0"/>
              <a:t>1. Maher TM </a:t>
            </a:r>
            <a:r>
              <a:rPr lang="en-US" i="1" dirty="0"/>
              <a:t>et al. Lancet Respir Med</a:t>
            </a:r>
            <a:r>
              <a:rPr lang="en-US" dirty="0"/>
              <a:t> 2019;7:771–9; 2. Richeldi L </a:t>
            </a:r>
            <a:r>
              <a:rPr lang="en-US" i="1" dirty="0"/>
              <a:t>et al. BMC Pulm Med</a:t>
            </a:r>
            <a:r>
              <a:rPr lang="en-US" dirty="0"/>
              <a:t> 2020;20:3 </a:t>
            </a:r>
          </a:p>
        </p:txBody>
      </p:sp>
      <p:sp>
        <p:nvSpPr>
          <p:cNvPr id="40" name="Rectangle: Diagonal Corners Rounded 23">
            <a:extLst>
              <a:ext uri="{FF2B5EF4-FFF2-40B4-BE49-F238E27FC236}">
                <a16:creationId xmlns:a16="http://schemas.microsoft.com/office/drawing/2014/main" id="{4BCE56CB-C4B5-4F4D-9579-816111FA3040}"/>
              </a:ext>
            </a:extLst>
          </p:cNvPr>
          <p:cNvSpPr/>
          <p:nvPr/>
        </p:nvSpPr>
        <p:spPr>
          <a:xfrm>
            <a:off x="691999" y="5438199"/>
            <a:ext cx="10824627" cy="645295"/>
          </a:xfrm>
          <a:prstGeom prst="round2DiagRect">
            <a:avLst/>
          </a:prstGeom>
          <a:solidFill>
            <a:schemeClr val="accent4">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b="1" dirty="0" err="1">
                <a:solidFill>
                  <a:srgbClr val="003366"/>
                </a:solidFill>
                <a:latin typeface="Arial" panose="020B0604020202020204"/>
              </a:rPr>
              <a:t>Sự</a:t>
            </a:r>
            <a:r>
              <a:rPr lang="en-US" sz="1600" b="1" dirty="0">
                <a:solidFill>
                  <a:srgbClr val="003366"/>
                </a:solidFill>
                <a:latin typeface="Arial" panose="020B0604020202020204"/>
              </a:rPr>
              <a:t> </a:t>
            </a:r>
            <a:r>
              <a:rPr lang="en-US" sz="1600" b="1" dirty="0" err="1">
                <a:solidFill>
                  <a:srgbClr val="003366"/>
                </a:solidFill>
                <a:latin typeface="Arial" panose="020B0604020202020204"/>
              </a:rPr>
              <a:t>sụt</a:t>
            </a:r>
            <a:r>
              <a:rPr lang="en-US" sz="1600" b="1" dirty="0">
                <a:solidFill>
                  <a:srgbClr val="003366"/>
                </a:solidFill>
                <a:latin typeface="Arial" panose="020B0604020202020204"/>
              </a:rPr>
              <a:t> </a:t>
            </a:r>
            <a:r>
              <a:rPr lang="en-US" sz="1600" b="1" dirty="0" err="1">
                <a:solidFill>
                  <a:srgbClr val="003366"/>
                </a:solidFill>
                <a:latin typeface="Arial" panose="020B0604020202020204"/>
              </a:rPr>
              <a:t>giảm</a:t>
            </a:r>
            <a:r>
              <a:rPr lang="en-US" sz="1600" b="1" dirty="0">
                <a:solidFill>
                  <a:srgbClr val="003366"/>
                </a:solidFill>
                <a:latin typeface="Arial" panose="020B0604020202020204"/>
              </a:rPr>
              <a:t> FVC </a:t>
            </a:r>
            <a:r>
              <a:rPr lang="en-US" sz="1600" b="1" dirty="0" err="1">
                <a:solidFill>
                  <a:srgbClr val="003366"/>
                </a:solidFill>
                <a:latin typeface="Arial" panose="020B0604020202020204"/>
              </a:rPr>
              <a:t>không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phụ</a:t>
            </a:r>
            <a:r>
              <a:rPr lang="en-US" sz="1600" b="1" dirty="0">
                <a:solidFill>
                  <a:srgbClr val="003366"/>
                </a:solidFill>
                <a:latin typeface="Arial" panose="020B0604020202020204"/>
              </a:rPr>
              <a:t> </a:t>
            </a:r>
            <a:r>
              <a:rPr lang="en-US" sz="1600" b="1" dirty="0" err="1">
                <a:solidFill>
                  <a:srgbClr val="003366"/>
                </a:solidFill>
                <a:latin typeface="Arial" panose="020B0604020202020204"/>
              </a:rPr>
              <a:t>thuộc</a:t>
            </a:r>
            <a:r>
              <a:rPr lang="en-US" sz="1600" b="1" dirty="0">
                <a:solidFill>
                  <a:srgbClr val="003366"/>
                </a:solidFill>
                <a:latin typeface="Arial" panose="020B0604020202020204"/>
              </a:rPr>
              <a:t> </a:t>
            </a:r>
            <a:r>
              <a:rPr lang="en-US" sz="1600" b="1" dirty="0" err="1">
                <a:solidFill>
                  <a:srgbClr val="003366"/>
                </a:solidFill>
                <a:latin typeface="Arial" panose="020B0604020202020204"/>
              </a:rPr>
              <a:t>vào</a:t>
            </a:r>
            <a:r>
              <a:rPr lang="en-US" sz="1600" b="1" dirty="0">
                <a:solidFill>
                  <a:srgbClr val="003366"/>
                </a:solidFill>
                <a:latin typeface="Arial" panose="020B0604020202020204"/>
              </a:rPr>
              <a:t> </a:t>
            </a:r>
            <a:r>
              <a:rPr lang="en-US" sz="1600" b="1" dirty="0" err="1">
                <a:solidFill>
                  <a:srgbClr val="003366"/>
                </a:solidFill>
                <a:latin typeface="Arial" panose="020B0604020202020204"/>
              </a:rPr>
              <a:t>mức</a:t>
            </a:r>
            <a:r>
              <a:rPr lang="en-US" sz="1600" b="1" dirty="0">
                <a:solidFill>
                  <a:srgbClr val="003366"/>
                </a:solidFill>
                <a:latin typeface="Arial" panose="020B0604020202020204"/>
              </a:rPr>
              <a:t> </a:t>
            </a:r>
            <a:r>
              <a:rPr lang="en-US" sz="1600" b="1" dirty="0" err="1">
                <a:solidFill>
                  <a:srgbClr val="003366"/>
                </a:solidFill>
                <a:latin typeface="Arial" panose="020B0604020202020204"/>
              </a:rPr>
              <a:t>độ</a:t>
            </a:r>
            <a:r>
              <a:rPr lang="en-US" sz="1600" b="1" dirty="0">
                <a:solidFill>
                  <a:srgbClr val="003366"/>
                </a:solidFill>
                <a:latin typeface="Arial" panose="020B0604020202020204"/>
              </a:rPr>
              <a:t> </a:t>
            </a:r>
            <a:r>
              <a:rPr lang="en-US" sz="1600" b="1" dirty="0" err="1">
                <a:solidFill>
                  <a:srgbClr val="003366"/>
                </a:solidFill>
                <a:latin typeface="Arial" panose="020B0604020202020204"/>
              </a:rPr>
              <a:t>suy</a:t>
            </a:r>
            <a:r>
              <a:rPr lang="en-US" sz="1600" b="1" dirty="0">
                <a:solidFill>
                  <a:srgbClr val="003366"/>
                </a:solidFill>
                <a:latin typeface="Arial" panose="020B0604020202020204"/>
              </a:rPr>
              <a:t> </a:t>
            </a:r>
            <a:r>
              <a:rPr lang="en-US" sz="1600" b="1" dirty="0" err="1">
                <a:solidFill>
                  <a:srgbClr val="003366"/>
                </a:solidFill>
                <a:latin typeface="Arial" panose="020B0604020202020204"/>
              </a:rPr>
              <a:t>giảm</a:t>
            </a:r>
            <a:r>
              <a:rPr lang="en-US" sz="1600" b="1" dirty="0">
                <a:solidFill>
                  <a:srgbClr val="003366"/>
                </a:solidFill>
                <a:latin typeface="Arial" panose="020B0604020202020204"/>
              </a:rPr>
              <a:t> </a:t>
            </a:r>
            <a:r>
              <a:rPr lang="en-US" sz="1600" b="1" dirty="0" err="1">
                <a:solidFill>
                  <a:srgbClr val="003366"/>
                </a:solidFill>
                <a:latin typeface="Arial" panose="020B0604020202020204"/>
              </a:rPr>
              <a:t>chức</a:t>
            </a:r>
            <a:r>
              <a:rPr lang="en-US" sz="1600" b="1" dirty="0">
                <a:solidFill>
                  <a:srgbClr val="003366"/>
                </a:solidFill>
                <a:latin typeface="Arial" panose="020B0604020202020204"/>
              </a:rPr>
              <a:t> </a:t>
            </a:r>
            <a:r>
              <a:rPr lang="en-US" sz="1600" b="1" dirty="0" err="1">
                <a:solidFill>
                  <a:srgbClr val="003366"/>
                </a:solidFill>
                <a:latin typeface="Arial" panose="020B0604020202020204"/>
              </a:rPr>
              <a:t>năng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phổi</a:t>
            </a:r>
            <a:r>
              <a:rPr lang="en-US" sz="1600" b="1" dirty="0">
                <a:solidFill>
                  <a:srgbClr val="003366"/>
                </a:solidFill>
                <a:latin typeface="Arial" panose="020B0604020202020204"/>
              </a:rPr>
              <a:t> ban </a:t>
            </a:r>
            <a:r>
              <a:rPr lang="en-US" sz="1600" b="1" dirty="0" err="1">
                <a:solidFill>
                  <a:srgbClr val="003366"/>
                </a:solidFill>
                <a:latin typeface="Arial" panose="020B0604020202020204"/>
              </a:rPr>
              <a:t>đầu</a:t>
            </a:r>
            <a:r>
              <a:rPr lang="en-US" sz="1600" b="1" dirty="0">
                <a:solidFill>
                  <a:srgbClr val="003366"/>
                </a:solidFill>
                <a:latin typeface="Arial" panose="020B0604020202020204"/>
              </a:rPr>
              <a:t>, </a:t>
            </a:r>
            <a:r>
              <a:rPr lang="en-US" sz="1600" b="1" dirty="0" err="1">
                <a:solidFill>
                  <a:srgbClr val="003366"/>
                </a:solidFill>
                <a:latin typeface="Arial" panose="020B0604020202020204"/>
              </a:rPr>
              <a:t>và</a:t>
            </a:r>
            <a:r>
              <a:rPr lang="en-US" sz="1600" b="1" dirty="0">
                <a:solidFill>
                  <a:srgbClr val="003366"/>
                </a:solidFill>
                <a:latin typeface="Arial" panose="020B0604020202020204"/>
              </a:rPr>
              <a:t> </a:t>
            </a:r>
            <a:r>
              <a:rPr lang="en-US" sz="1600" b="1" dirty="0" err="1">
                <a:solidFill>
                  <a:srgbClr val="003366"/>
                </a:solidFill>
                <a:latin typeface="Arial" panose="020B0604020202020204"/>
              </a:rPr>
              <a:t>có</a:t>
            </a:r>
            <a:r>
              <a:rPr lang="en-US" sz="1600" b="1" dirty="0">
                <a:solidFill>
                  <a:srgbClr val="003366"/>
                </a:solidFill>
                <a:latin typeface="Arial" panose="020B0604020202020204"/>
              </a:rPr>
              <a:t> ý </a:t>
            </a:r>
            <a:r>
              <a:rPr lang="en-US" sz="1600" b="1" dirty="0" err="1">
                <a:solidFill>
                  <a:srgbClr val="003366"/>
                </a:solidFill>
                <a:latin typeface="Arial" panose="020B0604020202020204"/>
              </a:rPr>
              <a:t>nghĩa</a:t>
            </a:r>
            <a:r>
              <a:rPr lang="en-US" sz="1600" b="1" dirty="0">
                <a:solidFill>
                  <a:srgbClr val="003366"/>
                </a:solidFill>
                <a:latin typeface="Arial" panose="020B0604020202020204"/>
              </a:rPr>
              <a:t> </a:t>
            </a:r>
            <a:r>
              <a:rPr lang="en-US" sz="1600" b="1" dirty="0" err="1">
                <a:solidFill>
                  <a:srgbClr val="003366"/>
                </a:solidFill>
                <a:latin typeface="Arial" panose="020B0604020202020204"/>
              </a:rPr>
              <a:t>lâm</a:t>
            </a:r>
            <a:r>
              <a:rPr lang="en-US" sz="1600" b="1" dirty="0">
                <a:solidFill>
                  <a:srgbClr val="003366"/>
                </a:solidFill>
                <a:latin typeface="Arial" panose="020B0604020202020204"/>
              </a:rPr>
              <a:t> </a:t>
            </a:r>
            <a:r>
              <a:rPr lang="en-US" sz="1600" b="1" dirty="0" err="1">
                <a:solidFill>
                  <a:srgbClr val="003366"/>
                </a:solidFill>
                <a:latin typeface="Arial" panose="020B0604020202020204"/>
              </a:rPr>
              <a:t>sàng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ngay</a:t>
            </a:r>
            <a:r>
              <a:rPr lang="en-US" sz="1600" b="1" dirty="0">
                <a:solidFill>
                  <a:srgbClr val="003366"/>
                </a:solidFill>
                <a:latin typeface="Arial" panose="020B0604020202020204"/>
              </a:rPr>
              <a:t> ở </a:t>
            </a:r>
            <a:r>
              <a:rPr lang="en-US" sz="1600" b="1" dirty="0" err="1">
                <a:solidFill>
                  <a:srgbClr val="003366"/>
                </a:solidFill>
                <a:latin typeface="Arial" panose="020B0604020202020204"/>
              </a:rPr>
              <a:t>cả</a:t>
            </a:r>
            <a:r>
              <a:rPr lang="en-US" sz="1600" b="1" dirty="0">
                <a:solidFill>
                  <a:srgbClr val="003366"/>
                </a:solidFill>
                <a:latin typeface="Arial" panose="020B0604020202020204"/>
              </a:rPr>
              <a:t> </a:t>
            </a:r>
            <a:r>
              <a:rPr lang="en-US" sz="1600" b="1" dirty="0" err="1">
                <a:solidFill>
                  <a:srgbClr val="003366"/>
                </a:solidFill>
                <a:latin typeface="Arial" panose="020B0604020202020204"/>
              </a:rPr>
              <a:t>bệnh</a:t>
            </a:r>
            <a:r>
              <a:rPr lang="en-US" sz="1600" b="1" dirty="0">
                <a:solidFill>
                  <a:srgbClr val="003366"/>
                </a:solidFill>
                <a:latin typeface="Arial" panose="020B0604020202020204"/>
              </a:rPr>
              <a:t> </a:t>
            </a:r>
            <a:r>
              <a:rPr lang="en-US" sz="1600" b="1" dirty="0" err="1">
                <a:solidFill>
                  <a:srgbClr val="003366"/>
                </a:solidFill>
                <a:latin typeface="Arial" panose="020B0604020202020204"/>
              </a:rPr>
              <a:t>nhân</a:t>
            </a:r>
            <a:r>
              <a:rPr lang="en-US" sz="1600" b="1" dirty="0">
                <a:solidFill>
                  <a:srgbClr val="003366"/>
                </a:solidFill>
                <a:latin typeface="Arial" panose="020B0604020202020204"/>
              </a:rPr>
              <a:t> </a:t>
            </a:r>
            <a:r>
              <a:rPr lang="en-US" sz="1600" b="1" dirty="0" err="1">
                <a:solidFill>
                  <a:srgbClr val="003366"/>
                </a:solidFill>
                <a:latin typeface="Arial" panose="020B0604020202020204"/>
              </a:rPr>
              <a:t>có</a:t>
            </a:r>
            <a:r>
              <a:rPr lang="en-US" sz="1600" b="1" dirty="0">
                <a:solidFill>
                  <a:srgbClr val="003366"/>
                </a:solidFill>
                <a:latin typeface="Arial" panose="020B0604020202020204"/>
              </a:rPr>
              <a:t> </a:t>
            </a:r>
            <a:r>
              <a:rPr lang="en-US" sz="1600" b="1" dirty="0" err="1">
                <a:solidFill>
                  <a:srgbClr val="003366"/>
                </a:solidFill>
                <a:latin typeface="Arial" panose="020B0604020202020204"/>
              </a:rPr>
              <a:t>chức</a:t>
            </a:r>
            <a:r>
              <a:rPr lang="en-US" sz="1600" b="1" dirty="0">
                <a:solidFill>
                  <a:srgbClr val="003366"/>
                </a:solidFill>
                <a:latin typeface="Arial" panose="020B0604020202020204"/>
              </a:rPr>
              <a:t> </a:t>
            </a:r>
            <a:r>
              <a:rPr lang="en-US" sz="1600" b="1" dirty="0" err="1">
                <a:solidFill>
                  <a:srgbClr val="003366"/>
                </a:solidFill>
                <a:latin typeface="Arial" panose="020B0604020202020204"/>
              </a:rPr>
              <a:t>năng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phổi</a:t>
            </a:r>
            <a:r>
              <a:rPr lang="en-US" sz="1600" b="1" dirty="0">
                <a:solidFill>
                  <a:srgbClr val="003366"/>
                </a:solidFill>
                <a:latin typeface="Arial" panose="020B0604020202020204"/>
              </a:rPr>
              <a:t> </a:t>
            </a:r>
            <a:r>
              <a:rPr lang="en-US" sz="1600" b="1" dirty="0" err="1">
                <a:solidFill>
                  <a:srgbClr val="003366"/>
                </a:solidFill>
                <a:latin typeface="Arial" panose="020B0604020202020204"/>
              </a:rPr>
              <a:t>chưa</a:t>
            </a:r>
            <a:r>
              <a:rPr lang="en-US" sz="1600" b="1" dirty="0">
                <a:solidFill>
                  <a:srgbClr val="003366"/>
                </a:solidFill>
                <a:latin typeface="Arial" panose="020B0604020202020204"/>
              </a:rPr>
              <a:t> </a:t>
            </a:r>
            <a:r>
              <a:rPr lang="vi-VN" sz="1600" b="1" dirty="0">
                <a:solidFill>
                  <a:srgbClr val="003366"/>
                </a:solidFill>
                <a:latin typeface="Arial" panose="020B0604020202020204" pitchFamily="34" charset="0"/>
              </a:rPr>
              <a:t>suy giảm chức năng hạn chế </a:t>
            </a:r>
            <a:endParaRPr lang="en-US" sz="1600" b="1" dirty="0">
              <a:solidFill>
                <a:srgbClr val="003366"/>
              </a:solidFill>
              <a:latin typeface="Arial" panose="020B0604020202020204"/>
            </a:endParaRPr>
          </a:p>
        </p:txBody>
      </p:sp>
      <p:sp>
        <p:nvSpPr>
          <p:cNvPr id="41" name="TextBox 40">
            <a:extLst>
              <a:ext uri="{FF2B5EF4-FFF2-40B4-BE49-F238E27FC236}">
                <a16:creationId xmlns:a16="http://schemas.microsoft.com/office/drawing/2014/main" id="{127E1295-6294-8E4F-BB86-52CCE0C4F393}"/>
              </a:ext>
            </a:extLst>
          </p:cNvPr>
          <p:cNvSpPr txBox="1"/>
          <p:nvPr/>
        </p:nvSpPr>
        <p:spPr>
          <a:xfrm>
            <a:off x="577688" y="1355251"/>
            <a:ext cx="10938937" cy="338554"/>
          </a:xfrm>
          <a:prstGeom prst="rect">
            <a:avLst/>
          </a:prstGeom>
          <a:noFill/>
        </p:spPr>
        <p:txBody>
          <a:bodyPr wrap="square" rtlCol="0">
            <a:spAutoFit/>
          </a:bodyPr>
          <a:lstStyle/>
          <a:p>
            <a:pPr algn="ctr" defTabSz="609585"/>
            <a:r>
              <a:rPr lang="en-US" sz="1600" b="1" dirty="0" err="1">
                <a:solidFill>
                  <a:srgbClr val="003366"/>
                </a:solidFill>
                <a:latin typeface="Arial" panose="020B0604020202020204"/>
              </a:rPr>
              <a:t>Thay</a:t>
            </a:r>
            <a:r>
              <a:rPr lang="en-US" sz="1600" b="1" dirty="0">
                <a:solidFill>
                  <a:srgbClr val="003366"/>
                </a:solidFill>
                <a:latin typeface="Arial" panose="020B0604020202020204"/>
              </a:rPr>
              <a:t> </a:t>
            </a:r>
            <a:r>
              <a:rPr lang="en-US" sz="1600" b="1" dirty="0" err="1">
                <a:solidFill>
                  <a:srgbClr val="003366"/>
                </a:solidFill>
                <a:latin typeface="Arial" panose="020B0604020202020204"/>
              </a:rPr>
              <a:t>đổi</a:t>
            </a:r>
            <a:r>
              <a:rPr lang="en-US" sz="1600" b="1" dirty="0">
                <a:solidFill>
                  <a:srgbClr val="003366"/>
                </a:solidFill>
                <a:latin typeface="Arial" panose="020B0604020202020204"/>
              </a:rPr>
              <a:t> FVC (mL) so </a:t>
            </a:r>
            <a:r>
              <a:rPr lang="en-US" sz="1600" b="1" dirty="0" err="1">
                <a:solidFill>
                  <a:srgbClr val="003366"/>
                </a:solidFill>
                <a:latin typeface="Arial" panose="020B0604020202020204"/>
              </a:rPr>
              <a:t>với</a:t>
            </a:r>
            <a:r>
              <a:rPr lang="en-US" sz="1600" b="1" dirty="0">
                <a:solidFill>
                  <a:srgbClr val="003366"/>
                </a:solidFill>
                <a:latin typeface="Arial" panose="020B0604020202020204"/>
              </a:rPr>
              <a:t> ban </a:t>
            </a:r>
            <a:r>
              <a:rPr lang="en-US" sz="1600" b="1" dirty="0" err="1">
                <a:solidFill>
                  <a:srgbClr val="003366"/>
                </a:solidFill>
                <a:latin typeface="Arial" panose="020B0604020202020204"/>
              </a:rPr>
              <a:t>đầu</a:t>
            </a:r>
            <a:r>
              <a:rPr lang="en-US" sz="1600" b="1" dirty="0">
                <a:solidFill>
                  <a:srgbClr val="003366"/>
                </a:solidFill>
                <a:latin typeface="Arial" panose="020B0604020202020204"/>
              </a:rPr>
              <a:t> </a:t>
            </a:r>
            <a:r>
              <a:rPr lang="en-US" sz="1600" b="1" dirty="0" err="1">
                <a:solidFill>
                  <a:srgbClr val="003366"/>
                </a:solidFill>
                <a:latin typeface="Arial" panose="020B0604020202020204"/>
              </a:rPr>
              <a:t>ở</a:t>
            </a:r>
            <a:r>
              <a:rPr lang="en-US" sz="1600" b="1" dirty="0">
                <a:solidFill>
                  <a:srgbClr val="003366"/>
                </a:solidFill>
                <a:latin typeface="Arial" panose="020B0604020202020204"/>
              </a:rPr>
              <a:t> </a:t>
            </a:r>
            <a:r>
              <a:rPr lang="en-US" sz="1600" b="1" dirty="0" err="1">
                <a:solidFill>
                  <a:srgbClr val="003366"/>
                </a:solidFill>
                <a:latin typeface="Arial" panose="020B0604020202020204"/>
              </a:rPr>
              <a:t>tuần</a:t>
            </a:r>
            <a:r>
              <a:rPr lang="en-US" sz="1600" b="1" dirty="0">
                <a:solidFill>
                  <a:srgbClr val="003366"/>
                </a:solidFill>
                <a:latin typeface="Arial" panose="020B0604020202020204"/>
              </a:rPr>
              <a:t> </a:t>
            </a:r>
            <a:r>
              <a:rPr lang="en-US" sz="1600" b="1" dirty="0" err="1">
                <a:solidFill>
                  <a:srgbClr val="003366"/>
                </a:solidFill>
                <a:latin typeface="Arial" panose="020B0604020202020204"/>
              </a:rPr>
              <a:t>thứ</a:t>
            </a:r>
            <a:r>
              <a:rPr lang="en-US" sz="1600" b="1" dirty="0">
                <a:solidFill>
                  <a:srgbClr val="003366"/>
                </a:solidFill>
                <a:latin typeface="Arial" panose="020B0604020202020204"/>
              </a:rPr>
              <a:t> 12 </a:t>
            </a:r>
            <a:r>
              <a:rPr lang="en-US" sz="1600" b="1" dirty="0" err="1">
                <a:solidFill>
                  <a:srgbClr val="003366"/>
                </a:solidFill>
                <a:latin typeface="Arial" panose="020B0604020202020204"/>
              </a:rPr>
              <a:t>trong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nghiên</a:t>
            </a:r>
            <a:r>
              <a:rPr lang="en-US" sz="1600" b="1" dirty="0">
                <a:solidFill>
                  <a:srgbClr val="003366"/>
                </a:solidFill>
                <a:latin typeface="Arial" panose="020B0604020202020204"/>
              </a:rPr>
              <a:t> </a:t>
            </a:r>
            <a:r>
              <a:rPr lang="en-US" sz="1600" b="1" dirty="0" err="1">
                <a:solidFill>
                  <a:srgbClr val="003366"/>
                </a:solidFill>
                <a:latin typeface="Arial" panose="020B0604020202020204"/>
              </a:rPr>
              <a:t>cứu</a:t>
            </a:r>
            <a:r>
              <a:rPr lang="en-US" sz="1600" b="1" dirty="0">
                <a:solidFill>
                  <a:srgbClr val="003366"/>
                </a:solidFill>
                <a:latin typeface="Arial" panose="020B0604020202020204"/>
              </a:rPr>
              <a:t> INMARK </a:t>
            </a:r>
            <a:r>
              <a:rPr lang="en-US" sz="1600" b="1" dirty="0" err="1">
                <a:solidFill>
                  <a:srgbClr val="003366"/>
                </a:solidFill>
                <a:latin typeface="Arial" panose="020B0604020202020204"/>
              </a:rPr>
              <a:t>và</a:t>
            </a:r>
            <a:r>
              <a:rPr lang="en-US" sz="1600" b="1" dirty="0">
                <a:solidFill>
                  <a:srgbClr val="003366"/>
                </a:solidFill>
                <a:latin typeface="Arial" panose="020B0604020202020204"/>
              </a:rPr>
              <a:t> INPULSIS</a:t>
            </a:r>
            <a:r>
              <a:rPr lang="en-US" sz="1600" b="1" baseline="30000" dirty="0">
                <a:solidFill>
                  <a:srgbClr val="003366"/>
                </a:solidFill>
                <a:latin typeface="Arial" panose="020B0604020202020204"/>
              </a:rPr>
              <a:t>®</a:t>
            </a:r>
          </a:p>
        </p:txBody>
      </p:sp>
      <p:sp>
        <p:nvSpPr>
          <p:cNvPr id="106" name="TextBox 105">
            <a:extLst>
              <a:ext uri="{FF2B5EF4-FFF2-40B4-BE49-F238E27FC236}">
                <a16:creationId xmlns:a16="http://schemas.microsoft.com/office/drawing/2014/main" id="{DDF9AF85-3B7E-064D-B130-FEF309B3E8E5}"/>
              </a:ext>
            </a:extLst>
          </p:cNvPr>
          <p:cNvSpPr txBox="1">
            <a:spLocks noChangeAspect="1"/>
          </p:cNvSpPr>
          <p:nvPr/>
        </p:nvSpPr>
        <p:spPr>
          <a:xfrm rot="16200000">
            <a:off x="-585889" y="3192485"/>
            <a:ext cx="3127692" cy="615551"/>
          </a:xfrm>
          <a:prstGeom prst="rect">
            <a:avLst/>
          </a:prstGeom>
          <a:noFill/>
        </p:spPr>
        <p:txBody>
          <a:bodyPr wrap="square" lIns="121919" tIns="60959" rIns="121919" bIns="60959">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625399" fontAlgn="auto">
              <a:spcBef>
                <a:spcPts val="0"/>
              </a:spcBef>
              <a:spcAft>
                <a:spcPts val="0"/>
              </a:spcAft>
              <a:defRPr/>
            </a:pPr>
            <a:r>
              <a:rPr lang="en-US" sz="1600" kern="0" dirty="0" err="1">
                <a:solidFill>
                  <a:srgbClr val="003366"/>
                </a:solidFill>
                <a:cs typeface="Arial" panose="020B0604020202020204" pitchFamily="34" charset="0"/>
              </a:rPr>
              <a:t>Thay</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đổi</a:t>
            </a:r>
            <a:r>
              <a:rPr lang="en-US" sz="1600" kern="0" dirty="0">
                <a:solidFill>
                  <a:srgbClr val="003366"/>
                </a:solidFill>
                <a:cs typeface="Arial" panose="020B0604020202020204" pitchFamily="34" charset="0"/>
              </a:rPr>
              <a:t> FVC </a:t>
            </a:r>
            <a:r>
              <a:rPr lang="en-US" sz="1600" kern="0" dirty="0" err="1">
                <a:solidFill>
                  <a:srgbClr val="003366"/>
                </a:solidFill>
                <a:cs typeface="Arial" panose="020B0604020202020204" pitchFamily="34" charset="0"/>
              </a:rPr>
              <a:t>trung</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bình</a:t>
            </a:r>
            <a:r>
              <a:rPr lang="en-US" sz="1600" kern="0" dirty="0">
                <a:solidFill>
                  <a:srgbClr val="003366"/>
                </a:solidFill>
                <a:cs typeface="Arial" panose="020B0604020202020204" pitchFamily="34" charset="0"/>
              </a:rPr>
              <a:t> so </a:t>
            </a:r>
            <a:r>
              <a:rPr lang="en-US" sz="1600" kern="0" dirty="0" err="1">
                <a:solidFill>
                  <a:srgbClr val="003366"/>
                </a:solidFill>
                <a:cs typeface="Arial" panose="020B0604020202020204" pitchFamily="34" charset="0"/>
              </a:rPr>
              <a:t>với</a:t>
            </a:r>
            <a:r>
              <a:rPr lang="en-US" sz="1600" kern="0" dirty="0">
                <a:solidFill>
                  <a:srgbClr val="003366"/>
                </a:solidFill>
                <a:cs typeface="Arial" panose="020B0604020202020204" pitchFamily="34" charset="0"/>
              </a:rPr>
              <a:t> ban </a:t>
            </a:r>
            <a:r>
              <a:rPr lang="en-US" sz="1600" kern="0" dirty="0" err="1">
                <a:solidFill>
                  <a:srgbClr val="003366"/>
                </a:solidFill>
                <a:cs typeface="Arial" panose="020B0604020202020204" pitchFamily="34" charset="0"/>
              </a:rPr>
              <a:t>đầu</a:t>
            </a:r>
            <a:endParaRPr lang="en-US" sz="1600" kern="0" dirty="0">
              <a:solidFill>
                <a:srgbClr val="003366"/>
              </a:solidFill>
              <a:cs typeface="Arial" panose="020B0604020202020204" pitchFamily="34" charset="0"/>
            </a:endParaRPr>
          </a:p>
        </p:txBody>
      </p:sp>
      <p:sp>
        <p:nvSpPr>
          <p:cNvPr id="107" name="TextBox 31">
            <a:extLst>
              <a:ext uri="{FF2B5EF4-FFF2-40B4-BE49-F238E27FC236}">
                <a16:creationId xmlns:a16="http://schemas.microsoft.com/office/drawing/2014/main" id="{96EBE90D-FBAB-8146-AC70-B6B2BF29441E}"/>
              </a:ext>
            </a:extLst>
          </p:cNvPr>
          <p:cNvSpPr txBox="1">
            <a:spLocks noChangeArrowheads="1"/>
          </p:cNvSpPr>
          <p:nvPr/>
        </p:nvSpPr>
        <p:spPr bwMode="auto">
          <a:xfrm>
            <a:off x="2297036" y="1718645"/>
            <a:ext cx="3708925"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867" b="1" dirty="0">
                <a:solidFill>
                  <a:srgbClr val="003366"/>
                </a:solidFill>
                <a:cs typeface="Arial" panose="020B0604020202020204" pitchFamily="34" charset="0"/>
              </a:rPr>
              <a:t>INMARK</a:t>
            </a:r>
            <a:r>
              <a:rPr lang="en-US" sz="1867" b="1" baseline="30000" dirty="0">
                <a:solidFill>
                  <a:srgbClr val="003366"/>
                </a:solidFill>
                <a:cs typeface="Arial" panose="020B0604020202020204" pitchFamily="34" charset="0"/>
              </a:rPr>
              <a:t>1</a:t>
            </a:r>
          </a:p>
          <a:p>
            <a:pPr algn="ctr" defTabSz="1618210" eaLnBrk="1" hangingPunct="1">
              <a:defRPr/>
            </a:pPr>
            <a:endParaRPr lang="en-US" sz="1867" b="1" dirty="0">
              <a:solidFill>
                <a:srgbClr val="003366"/>
              </a:solidFill>
              <a:cs typeface="Arial" panose="020B0604020202020204" pitchFamily="34" charset="0"/>
            </a:endParaRPr>
          </a:p>
        </p:txBody>
      </p:sp>
      <p:sp>
        <p:nvSpPr>
          <p:cNvPr id="108" name="TextBox 32">
            <a:extLst>
              <a:ext uri="{FF2B5EF4-FFF2-40B4-BE49-F238E27FC236}">
                <a16:creationId xmlns:a16="http://schemas.microsoft.com/office/drawing/2014/main" id="{4F63BA1D-4E02-0144-B7CD-3A41DD05AF13}"/>
              </a:ext>
            </a:extLst>
          </p:cNvPr>
          <p:cNvSpPr txBox="1">
            <a:spLocks noChangeArrowheads="1"/>
          </p:cNvSpPr>
          <p:nvPr/>
        </p:nvSpPr>
        <p:spPr bwMode="auto">
          <a:xfrm>
            <a:off x="6733074" y="1718645"/>
            <a:ext cx="3662945"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867" b="1" dirty="0">
                <a:solidFill>
                  <a:srgbClr val="003366"/>
                </a:solidFill>
                <a:cs typeface="Arial" panose="020B0604020202020204" pitchFamily="34" charset="0"/>
              </a:rPr>
              <a:t>INPULSIS</a:t>
            </a:r>
            <a:r>
              <a:rPr lang="en-US" sz="1867" b="1" baseline="30000" dirty="0">
                <a:solidFill>
                  <a:srgbClr val="003366"/>
                </a:solidFill>
                <a:cs typeface="Arial" panose="020B0604020202020204" pitchFamily="34" charset="0"/>
              </a:rPr>
              <a:t>®,2</a:t>
            </a:r>
          </a:p>
          <a:p>
            <a:pPr algn="ctr" defTabSz="1618210" eaLnBrk="1" hangingPunct="1">
              <a:defRPr/>
            </a:pPr>
            <a:endParaRPr lang="en-US" sz="1867" b="1" dirty="0">
              <a:solidFill>
                <a:srgbClr val="003366"/>
              </a:solidFill>
              <a:cs typeface="Arial" panose="020B0604020202020204" pitchFamily="34" charset="0"/>
            </a:endParaRPr>
          </a:p>
        </p:txBody>
      </p:sp>
      <p:sp>
        <p:nvSpPr>
          <p:cNvPr id="111" name="TextBox 110">
            <a:extLst>
              <a:ext uri="{FF2B5EF4-FFF2-40B4-BE49-F238E27FC236}">
                <a16:creationId xmlns:a16="http://schemas.microsoft.com/office/drawing/2014/main" id="{399F27E6-D401-D443-9C11-9F53FD862C0B}"/>
              </a:ext>
            </a:extLst>
          </p:cNvPr>
          <p:cNvSpPr txBox="1">
            <a:spLocks noChangeArrowheads="1"/>
          </p:cNvSpPr>
          <p:nvPr/>
        </p:nvSpPr>
        <p:spPr bwMode="auto">
          <a:xfrm>
            <a:off x="3029181" y="2089578"/>
            <a:ext cx="934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200" dirty="0">
                <a:solidFill>
                  <a:srgbClr val="003366"/>
                </a:solidFill>
                <a:cs typeface="Arial" panose="020B0604020202020204" pitchFamily="34" charset="0"/>
              </a:rPr>
              <a:t>n=116</a:t>
            </a:r>
          </a:p>
        </p:txBody>
      </p:sp>
      <p:sp>
        <p:nvSpPr>
          <p:cNvPr id="112" name="TextBox 111">
            <a:extLst>
              <a:ext uri="{FF2B5EF4-FFF2-40B4-BE49-F238E27FC236}">
                <a16:creationId xmlns:a16="http://schemas.microsoft.com/office/drawing/2014/main" id="{A2D54AD1-0717-B440-BF6C-129676BDB640}"/>
              </a:ext>
            </a:extLst>
          </p:cNvPr>
          <p:cNvSpPr txBox="1">
            <a:spLocks noChangeArrowheads="1"/>
          </p:cNvSpPr>
          <p:nvPr/>
        </p:nvSpPr>
        <p:spPr bwMode="auto">
          <a:xfrm>
            <a:off x="4302460" y="2082309"/>
            <a:ext cx="934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200" dirty="0">
                <a:solidFill>
                  <a:srgbClr val="003366"/>
                </a:solidFill>
                <a:cs typeface="Arial" panose="020B0604020202020204" pitchFamily="34" charset="0"/>
              </a:rPr>
              <a:t>n=230</a:t>
            </a:r>
          </a:p>
        </p:txBody>
      </p:sp>
      <p:sp>
        <p:nvSpPr>
          <p:cNvPr id="113" name="TextBox 32">
            <a:extLst>
              <a:ext uri="{FF2B5EF4-FFF2-40B4-BE49-F238E27FC236}">
                <a16:creationId xmlns:a16="http://schemas.microsoft.com/office/drawing/2014/main" id="{21A5F1B1-8182-5B45-8D23-E6A60F647E13}"/>
              </a:ext>
            </a:extLst>
          </p:cNvPr>
          <p:cNvSpPr txBox="1">
            <a:spLocks noChangeArrowheads="1"/>
          </p:cNvSpPr>
          <p:nvPr/>
        </p:nvSpPr>
        <p:spPr bwMode="auto">
          <a:xfrm>
            <a:off x="7402772" y="2089578"/>
            <a:ext cx="10468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200" dirty="0">
                <a:solidFill>
                  <a:srgbClr val="003366"/>
                </a:solidFill>
                <a:cs typeface="Arial" panose="020B0604020202020204" pitchFamily="34" charset="0"/>
              </a:rPr>
              <a:t>n=634</a:t>
            </a:r>
          </a:p>
        </p:txBody>
      </p:sp>
      <p:sp>
        <p:nvSpPr>
          <p:cNvPr id="114" name="TextBox 113">
            <a:extLst>
              <a:ext uri="{FF2B5EF4-FFF2-40B4-BE49-F238E27FC236}">
                <a16:creationId xmlns:a16="http://schemas.microsoft.com/office/drawing/2014/main" id="{F45295BE-578C-3741-A0F3-16AE2E75D402}"/>
              </a:ext>
            </a:extLst>
          </p:cNvPr>
          <p:cNvSpPr txBox="1">
            <a:spLocks noChangeArrowheads="1"/>
          </p:cNvSpPr>
          <p:nvPr/>
        </p:nvSpPr>
        <p:spPr bwMode="auto">
          <a:xfrm>
            <a:off x="8667672" y="2089578"/>
            <a:ext cx="10468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200" dirty="0">
                <a:solidFill>
                  <a:srgbClr val="003366"/>
                </a:solidFill>
                <a:cs typeface="Arial" panose="020B0604020202020204" pitchFamily="34" charset="0"/>
              </a:rPr>
              <a:t>n=421</a:t>
            </a:r>
          </a:p>
        </p:txBody>
      </p:sp>
      <p:sp>
        <p:nvSpPr>
          <p:cNvPr id="115" name="Rectangle 114">
            <a:extLst>
              <a:ext uri="{FF2B5EF4-FFF2-40B4-BE49-F238E27FC236}">
                <a16:creationId xmlns:a16="http://schemas.microsoft.com/office/drawing/2014/main" id="{9C7FC2B9-AFB5-9D48-AA66-83CA9986BDD0}"/>
              </a:ext>
            </a:extLst>
          </p:cNvPr>
          <p:cNvSpPr>
            <a:spLocks noChangeArrowheads="1"/>
          </p:cNvSpPr>
          <p:nvPr/>
        </p:nvSpPr>
        <p:spPr bwMode="auto">
          <a:xfrm>
            <a:off x="5008755" y="4981528"/>
            <a:ext cx="19938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618210">
              <a:defRPr/>
            </a:pPr>
            <a:r>
              <a:rPr lang="en-US" sz="1600" kern="0" dirty="0">
                <a:solidFill>
                  <a:srgbClr val="003366"/>
                </a:solidFill>
                <a:latin typeface="Arial" panose="020B0604020202020204" pitchFamily="34" charset="0"/>
                <a:cs typeface="Arial" panose="020B0604020202020204" pitchFamily="34" charset="0"/>
              </a:rPr>
              <a:t>Nintedanib</a:t>
            </a:r>
          </a:p>
        </p:txBody>
      </p:sp>
      <p:sp>
        <p:nvSpPr>
          <p:cNvPr id="116" name="Rectangle 26">
            <a:extLst>
              <a:ext uri="{FF2B5EF4-FFF2-40B4-BE49-F238E27FC236}">
                <a16:creationId xmlns:a16="http://schemas.microsoft.com/office/drawing/2014/main" id="{2FA6D357-26EF-894B-803C-DA0B73368054}"/>
              </a:ext>
            </a:extLst>
          </p:cNvPr>
          <p:cNvSpPr>
            <a:spLocks noChangeArrowheads="1"/>
          </p:cNvSpPr>
          <p:nvPr/>
        </p:nvSpPr>
        <p:spPr bwMode="auto">
          <a:xfrm>
            <a:off x="4879891" y="5112251"/>
            <a:ext cx="120125" cy="120504"/>
          </a:xfrm>
          <a:prstGeom prst="rect">
            <a:avLst/>
          </a:prstGeom>
          <a:solidFill>
            <a:srgbClr val="1B3D6B"/>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p>
            <a:pPr defTabSz="1618210" eaLnBrk="0" hangingPunct="0">
              <a:defRPr/>
            </a:pPr>
            <a:endParaRPr lang="en-US" sz="1867" dirty="0">
              <a:solidFill>
                <a:srgbClr val="000000"/>
              </a:solidFill>
              <a:latin typeface="Arial" panose="020B0604020202020204" pitchFamily="34" charset="0"/>
              <a:cs typeface="Arial" panose="020B0604020202020204" pitchFamily="34" charset="0"/>
            </a:endParaRPr>
          </a:p>
        </p:txBody>
      </p:sp>
      <p:sp>
        <p:nvSpPr>
          <p:cNvPr id="117" name="Rectangle 26">
            <a:extLst>
              <a:ext uri="{FF2B5EF4-FFF2-40B4-BE49-F238E27FC236}">
                <a16:creationId xmlns:a16="http://schemas.microsoft.com/office/drawing/2014/main" id="{CAD38C49-75AD-F44D-AB99-C54728D6B664}"/>
              </a:ext>
            </a:extLst>
          </p:cNvPr>
          <p:cNvSpPr>
            <a:spLocks noChangeArrowheads="1"/>
          </p:cNvSpPr>
          <p:nvPr/>
        </p:nvSpPr>
        <p:spPr bwMode="auto">
          <a:xfrm>
            <a:off x="6735566" y="5098635"/>
            <a:ext cx="120125" cy="120504"/>
          </a:xfrm>
          <a:prstGeom prst="rect">
            <a:avLst/>
          </a:prstGeom>
          <a:solidFill>
            <a:srgbClr val="7A99AC"/>
          </a:solidFill>
          <a:ln w="9525" algn="ctr">
            <a:noFill/>
            <a:round/>
            <a:headEnd/>
            <a:tailEnd/>
          </a:ln>
        </p:spPr>
        <p:txBody>
          <a:bodyPr lIns="0" tIns="0" rIns="0" bIns="0" anchor="ctr"/>
          <a:lstStyle/>
          <a:p>
            <a:pPr defTabSz="1618210" eaLnBrk="0" hangingPunct="0">
              <a:defRPr/>
            </a:pPr>
            <a:endParaRPr lang="en-US" sz="1867" dirty="0">
              <a:solidFill>
                <a:srgbClr val="000000"/>
              </a:solidFill>
              <a:latin typeface="Arial" panose="020B0604020202020204" pitchFamily="34" charset="0"/>
              <a:cs typeface="Arial" panose="020B0604020202020204" pitchFamily="34" charset="0"/>
            </a:endParaRPr>
          </a:p>
        </p:txBody>
      </p:sp>
      <p:sp>
        <p:nvSpPr>
          <p:cNvPr id="118" name="Rectangle 117">
            <a:extLst>
              <a:ext uri="{FF2B5EF4-FFF2-40B4-BE49-F238E27FC236}">
                <a16:creationId xmlns:a16="http://schemas.microsoft.com/office/drawing/2014/main" id="{D6F79537-1FF4-1A46-9B66-EDD557F9D9BB}"/>
              </a:ext>
            </a:extLst>
          </p:cNvPr>
          <p:cNvSpPr>
            <a:spLocks noChangeArrowheads="1"/>
          </p:cNvSpPr>
          <p:nvPr/>
        </p:nvSpPr>
        <p:spPr bwMode="auto">
          <a:xfrm>
            <a:off x="6875860" y="4988542"/>
            <a:ext cx="19938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618210">
              <a:defRPr/>
            </a:pPr>
            <a:r>
              <a:rPr lang="en-US" sz="1600" kern="0" dirty="0">
                <a:solidFill>
                  <a:srgbClr val="003366"/>
                </a:solidFill>
                <a:latin typeface="Arial" panose="020B0604020202020204" pitchFamily="34" charset="0"/>
                <a:cs typeface="Arial" panose="020B0604020202020204" pitchFamily="34" charset="0"/>
              </a:rPr>
              <a:t>Placebo</a:t>
            </a:r>
          </a:p>
        </p:txBody>
      </p:sp>
      <p:graphicFrame>
        <p:nvGraphicFramePr>
          <p:cNvPr id="119" name="Content Placeholder 5">
            <a:extLst>
              <a:ext uri="{FF2B5EF4-FFF2-40B4-BE49-F238E27FC236}">
                <a16:creationId xmlns:a16="http://schemas.microsoft.com/office/drawing/2014/main" id="{5107E5C9-8BB3-0842-8C0D-0BBE855FDD45}"/>
              </a:ext>
            </a:extLst>
          </p:cNvPr>
          <p:cNvGraphicFramePr>
            <a:graphicFrameLocks/>
          </p:cNvGraphicFramePr>
          <p:nvPr/>
        </p:nvGraphicFramePr>
        <p:xfrm>
          <a:off x="1233601" y="2149955"/>
          <a:ext cx="9638399" cy="2700608"/>
        </p:xfrm>
        <a:graphic>
          <a:graphicData uri="http://schemas.openxmlformats.org/drawingml/2006/chart">
            <c:chart xmlns:c="http://schemas.openxmlformats.org/drawingml/2006/chart" xmlns:r="http://schemas.openxmlformats.org/officeDocument/2006/relationships" r:id="rId3"/>
          </a:graphicData>
        </a:graphic>
      </p:graphicFrame>
      <p:grpSp>
        <p:nvGrpSpPr>
          <p:cNvPr id="53" name="Group 52">
            <a:extLst>
              <a:ext uri="{FF2B5EF4-FFF2-40B4-BE49-F238E27FC236}">
                <a16:creationId xmlns:a16="http://schemas.microsoft.com/office/drawing/2014/main" id="{1289FF0F-633C-7D46-8993-34D4F1832C19}"/>
              </a:ext>
            </a:extLst>
          </p:cNvPr>
          <p:cNvGrpSpPr/>
          <p:nvPr/>
        </p:nvGrpSpPr>
        <p:grpSpPr>
          <a:xfrm>
            <a:off x="5680389" y="3297975"/>
            <a:ext cx="1415708" cy="1415708"/>
            <a:chOff x="7450930" y="1118468"/>
            <a:chExt cx="1110635" cy="1110635"/>
          </a:xfrm>
        </p:grpSpPr>
        <p:sp>
          <p:nvSpPr>
            <p:cNvPr id="122" name="Oval 121">
              <a:extLst>
                <a:ext uri="{FF2B5EF4-FFF2-40B4-BE49-F238E27FC236}">
                  <a16:creationId xmlns:a16="http://schemas.microsoft.com/office/drawing/2014/main" id="{CEC26370-EAFE-384B-A063-5A10534F7A8D}"/>
                </a:ext>
              </a:extLst>
            </p:cNvPr>
            <p:cNvSpPr/>
            <p:nvPr/>
          </p:nvSpPr>
          <p:spPr>
            <a:xfrm>
              <a:off x="7450930" y="1118468"/>
              <a:ext cx="1110635" cy="1110635"/>
            </a:xfrm>
            <a:prstGeom prst="ellipse">
              <a:avLst/>
            </a:prstGeom>
            <a:solidFill>
              <a:schemeClr val="accent4">
                <a:lumMod val="20000"/>
                <a:lumOff val="80000"/>
              </a:schemeClr>
            </a:solidFill>
            <a:ln w="19050">
              <a:solidFill>
                <a:schemeClr val="accent4"/>
              </a:solidFill>
            </a:ln>
            <a:effectLst>
              <a:outerShdw blurRad="635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800" tIns="4800" rIns="4800" bIns="4800" rtlCol="0" anchor="ctr"/>
            <a:lstStyle/>
            <a:p>
              <a:pPr algn="ctr" defTabSz="609585">
                <a:spcAft>
                  <a:spcPts val="400"/>
                </a:spcAft>
              </a:pPr>
              <a:r>
                <a:rPr lang="en-US" sz="1200" b="1" dirty="0" err="1">
                  <a:solidFill>
                    <a:srgbClr val="003366"/>
                  </a:solidFill>
                  <a:latin typeface="Arial" panose="020B0604020202020204"/>
                </a:rPr>
                <a:t>Trung</a:t>
              </a:r>
              <a:r>
                <a:rPr lang="en-US" sz="1200" b="1" dirty="0">
                  <a:solidFill>
                    <a:srgbClr val="003366"/>
                  </a:solidFill>
                  <a:latin typeface="Arial" panose="020B0604020202020204"/>
                </a:rPr>
                <a:t> </a:t>
              </a:r>
              <a:r>
                <a:rPr lang="en-US" sz="1200" b="1" dirty="0" err="1">
                  <a:solidFill>
                    <a:srgbClr val="003366"/>
                  </a:solidFill>
                  <a:latin typeface="Arial" panose="020B0604020202020204"/>
                </a:rPr>
                <a:t>bình</a:t>
              </a:r>
              <a:r>
                <a:rPr lang="en-US" sz="1200" b="1" dirty="0">
                  <a:solidFill>
                    <a:srgbClr val="003366"/>
                  </a:solidFill>
                  <a:latin typeface="Arial" panose="020B0604020202020204"/>
                </a:rPr>
                <a:t> FVC ban </a:t>
              </a:r>
              <a:r>
                <a:rPr lang="en-US" sz="1200" b="1" dirty="0" err="1">
                  <a:solidFill>
                    <a:srgbClr val="003366"/>
                  </a:solidFill>
                  <a:latin typeface="Arial" panose="020B0604020202020204"/>
                </a:rPr>
                <a:t>đầu</a:t>
              </a:r>
              <a:r>
                <a:rPr lang="en-US" sz="1200" b="1" dirty="0">
                  <a:solidFill>
                    <a:srgbClr val="003366"/>
                  </a:solidFill>
                  <a:latin typeface="Arial" panose="020B0604020202020204"/>
                </a:rPr>
                <a:t> </a:t>
              </a:r>
              <a:r>
                <a:rPr lang="en-US" sz="2133" b="1" dirty="0">
                  <a:solidFill>
                    <a:srgbClr val="003366"/>
                  </a:solidFill>
                  <a:latin typeface="Arial" panose="020B0604020202020204"/>
                </a:rPr>
                <a:t>98.0</a:t>
              </a:r>
              <a:r>
                <a:rPr lang="en-US" sz="1200" b="1" dirty="0">
                  <a:solidFill>
                    <a:srgbClr val="003366"/>
                  </a:solidFill>
                  <a:latin typeface="Arial" panose="020B0604020202020204"/>
                </a:rPr>
                <a:t> </a:t>
              </a:r>
              <a:r>
                <a:rPr lang="en-US" sz="1200" dirty="0">
                  <a:solidFill>
                    <a:srgbClr val="003366"/>
                  </a:solidFill>
                  <a:latin typeface="Arial" panose="020B0604020202020204"/>
                </a:rPr>
                <a:t>% predicted</a:t>
              </a:r>
            </a:p>
          </p:txBody>
        </p:sp>
        <p:pic>
          <p:nvPicPr>
            <p:cNvPr id="124" name="Picture 123">
              <a:extLst>
                <a:ext uri="{FF2B5EF4-FFF2-40B4-BE49-F238E27FC236}">
                  <a16:creationId xmlns:a16="http://schemas.microsoft.com/office/drawing/2014/main" id="{897A787D-24F2-954A-A485-FC03ED40C7F5}"/>
                </a:ext>
              </a:extLst>
            </p:cNvPr>
            <p:cNvPicPr>
              <a:picLocks noChangeAspect="1"/>
            </p:cNvPicPr>
            <p:nvPr/>
          </p:nvPicPr>
          <p:blipFill>
            <a:blip r:embed="rId4">
              <a:alphaModFix amt="8000"/>
            </a:blip>
            <a:stretch>
              <a:fillRect/>
            </a:stretch>
          </p:blipFill>
          <p:spPr>
            <a:xfrm>
              <a:off x="7624006" y="1334214"/>
              <a:ext cx="721924" cy="659147"/>
            </a:xfrm>
            <a:prstGeom prst="rect">
              <a:avLst/>
            </a:prstGeom>
          </p:spPr>
        </p:pic>
      </p:grpSp>
      <p:grpSp>
        <p:nvGrpSpPr>
          <p:cNvPr id="54" name="Group 53">
            <a:extLst>
              <a:ext uri="{FF2B5EF4-FFF2-40B4-BE49-F238E27FC236}">
                <a16:creationId xmlns:a16="http://schemas.microsoft.com/office/drawing/2014/main" id="{010CB39A-5677-7B42-8829-FC4710F46139}"/>
              </a:ext>
            </a:extLst>
          </p:cNvPr>
          <p:cNvGrpSpPr/>
          <p:nvPr/>
        </p:nvGrpSpPr>
        <p:grpSpPr>
          <a:xfrm>
            <a:off x="10083479" y="3306198"/>
            <a:ext cx="1415708" cy="1415708"/>
            <a:chOff x="7743761" y="2945457"/>
            <a:chExt cx="1110635" cy="1110635"/>
          </a:xfrm>
        </p:grpSpPr>
        <p:sp>
          <p:nvSpPr>
            <p:cNvPr id="126" name="Oval 125">
              <a:extLst>
                <a:ext uri="{FF2B5EF4-FFF2-40B4-BE49-F238E27FC236}">
                  <a16:creationId xmlns:a16="http://schemas.microsoft.com/office/drawing/2014/main" id="{1B6CDF2B-3839-9C47-A936-504DEDFF72B6}"/>
                </a:ext>
              </a:extLst>
            </p:cNvPr>
            <p:cNvSpPr/>
            <p:nvPr/>
          </p:nvSpPr>
          <p:spPr>
            <a:xfrm>
              <a:off x="7743761" y="2945457"/>
              <a:ext cx="1110635" cy="1110635"/>
            </a:xfrm>
            <a:prstGeom prst="ellipse">
              <a:avLst/>
            </a:prstGeom>
            <a:solidFill>
              <a:schemeClr val="accent4">
                <a:lumMod val="20000"/>
                <a:lumOff val="80000"/>
              </a:schemeClr>
            </a:solidFill>
            <a:ln w="19050">
              <a:solidFill>
                <a:schemeClr val="accent4"/>
              </a:solidFill>
            </a:ln>
            <a:effectLst>
              <a:outerShdw blurRad="635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800" tIns="4800" rIns="4800" bIns="4800" rtlCol="0" anchor="ctr"/>
            <a:lstStyle/>
            <a:p>
              <a:pPr algn="ctr" defTabSz="609585">
                <a:spcAft>
                  <a:spcPts val="400"/>
                </a:spcAft>
              </a:pPr>
              <a:r>
                <a:rPr lang="en-US" sz="1200" b="1" dirty="0" err="1">
                  <a:solidFill>
                    <a:srgbClr val="003366"/>
                  </a:solidFill>
                  <a:latin typeface="Arial" panose="020B0604020202020204"/>
                </a:rPr>
                <a:t>Trung</a:t>
              </a:r>
              <a:r>
                <a:rPr lang="en-US" sz="1200" b="1" dirty="0">
                  <a:solidFill>
                    <a:srgbClr val="003366"/>
                  </a:solidFill>
                  <a:latin typeface="Arial" panose="020B0604020202020204"/>
                </a:rPr>
                <a:t> </a:t>
              </a:r>
              <a:r>
                <a:rPr lang="en-US" sz="1200" b="1" dirty="0" err="1">
                  <a:solidFill>
                    <a:srgbClr val="003366"/>
                  </a:solidFill>
                  <a:latin typeface="Arial" panose="020B0604020202020204"/>
                </a:rPr>
                <a:t>bình</a:t>
              </a:r>
              <a:r>
                <a:rPr lang="en-US" sz="1200" b="1" dirty="0">
                  <a:solidFill>
                    <a:srgbClr val="003366"/>
                  </a:solidFill>
                  <a:latin typeface="Arial" panose="020B0604020202020204"/>
                </a:rPr>
                <a:t> FVC ban </a:t>
              </a:r>
              <a:r>
                <a:rPr lang="en-US" sz="1200" b="1" dirty="0" err="1">
                  <a:solidFill>
                    <a:srgbClr val="003366"/>
                  </a:solidFill>
                  <a:latin typeface="Arial" panose="020B0604020202020204"/>
                </a:rPr>
                <a:t>đầu</a:t>
              </a:r>
              <a:endParaRPr lang="en-US" sz="1200" b="1" dirty="0">
                <a:solidFill>
                  <a:srgbClr val="003366"/>
                </a:solidFill>
                <a:latin typeface="Arial" panose="020B0604020202020204"/>
              </a:endParaRPr>
            </a:p>
            <a:p>
              <a:pPr algn="ctr" defTabSz="609585">
                <a:spcAft>
                  <a:spcPts val="400"/>
                </a:spcAft>
              </a:pPr>
              <a:r>
                <a:rPr lang="en-US" sz="2133" b="1" dirty="0">
                  <a:solidFill>
                    <a:srgbClr val="003366"/>
                  </a:solidFill>
                  <a:latin typeface="Arial" panose="020B0604020202020204"/>
                </a:rPr>
                <a:t>79.3</a:t>
              </a:r>
              <a:r>
                <a:rPr lang="en-US" sz="1200" b="1" dirty="0">
                  <a:solidFill>
                    <a:srgbClr val="003366"/>
                  </a:solidFill>
                  <a:latin typeface="Arial" panose="020B0604020202020204"/>
                </a:rPr>
                <a:t> </a:t>
              </a:r>
              <a:r>
                <a:rPr lang="en-US" sz="1200" dirty="0">
                  <a:solidFill>
                    <a:srgbClr val="003366"/>
                  </a:solidFill>
                  <a:latin typeface="Arial" panose="020B0604020202020204"/>
                </a:rPr>
                <a:t>% predicted</a:t>
              </a:r>
            </a:p>
          </p:txBody>
        </p:sp>
        <p:pic>
          <p:nvPicPr>
            <p:cNvPr id="129" name="Picture 128">
              <a:extLst>
                <a:ext uri="{FF2B5EF4-FFF2-40B4-BE49-F238E27FC236}">
                  <a16:creationId xmlns:a16="http://schemas.microsoft.com/office/drawing/2014/main" id="{436ED127-D501-C449-9B03-8BE48E2A5827}"/>
                </a:ext>
              </a:extLst>
            </p:cNvPr>
            <p:cNvPicPr>
              <a:picLocks noChangeAspect="1"/>
            </p:cNvPicPr>
            <p:nvPr/>
          </p:nvPicPr>
          <p:blipFill>
            <a:blip r:embed="rId4">
              <a:alphaModFix amt="8000"/>
            </a:blip>
            <a:stretch>
              <a:fillRect/>
            </a:stretch>
          </p:blipFill>
          <p:spPr>
            <a:xfrm>
              <a:off x="7917150" y="3187910"/>
              <a:ext cx="721924" cy="659147"/>
            </a:xfrm>
            <a:prstGeom prst="rect">
              <a:avLst/>
            </a:prstGeom>
          </p:spPr>
        </p:pic>
      </p:grpSp>
      <p:pic>
        <p:nvPicPr>
          <p:cNvPr id="50" name="Graphic 49" descr="Arrow: Anti-clockwise curve">
            <a:extLst>
              <a:ext uri="{FF2B5EF4-FFF2-40B4-BE49-F238E27FC236}">
                <a16:creationId xmlns:a16="http://schemas.microsoft.com/office/drawing/2014/main" id="{B3017B77-A4CE-4D4E-83D9-F46393CE5E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959124" flipH="1">
            <a:off x="5057201" y="2528233"/>
            <a:ext cx="1037075" cy="1037075"/>
          </a:xfrm>
          <a:prstGeom prst="rect">
            <a:avLst/>
          </a:prstGeom>
        </p:spPr>
      </p:pic>
      <p:pic>
        <p:nvPicPr>
          <p:cNvPr id="128" name="Graphic 127" descr="Arrow: Anti-clockwise curve">
            <a:extLst>
              <a:ext uri="{FF2B5EF4-FFF2-40B4-BE49-F238E27FC236}">
                <a16:creationId xmlns:a16="http://schemas.microsoft.com/office/drawing/2014/main" id="{CD338313-5F89-8B4B-927C-EDD94890C3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959124" flipH="1">
            <a:off x="9460292" y="2528233"/>
            <a:ext cx="1037075" cy="1037075"/>
          </a:xfrm>
          <a:prstGeom prst="rect">
            <a:avLst/>
          </a:prstGeom>
        </p:spPr>
      </p:pic>
      <p:sp>
        <p:nvSpPr>
          <p:cNvPr id="29" name="Title 1">
            <a:extLst>
              <a:ext uri="{FF2B5EF4-FFF2-40B4-BE49-F238E27FC236}">
                <a16:creationId xmlns:a16="http://schemas.microsoft.com/office/drawing/2014/main" id="{B9797F23-E884-D849-AAD7-D4F7D18F4423}"/>
              </a:ext>
            </a:extLst>
          </p:cNvPr>
          <p:cNvSpPr>
            <a:spLocks noGrp="1"/>
          </p:cNvSpPr>
          <p:nvPr>
            <p:ph type="title"/>
          </p:nvPr>
        </p:nvSpPr>
        <p:spPr>
          <a:xfrm>
            <a:off x="439712" y="365125"/>
            <a:ext cx="11305915" cy="946283"/>
          </a:xfrm>
        </p:spPr>
        <p:txBody>
          <a:bodyPr/>
          <a:lstStyle/>
          <a:p>
            <a:r>
              <a:rPr lang="en-US" dirty="0" err="1"/>
              <a:t>Trên</a:t>
            </a:r>
            <a:r>
              <a:rPr lang="en-US" dirty="0"/>
              <a:t> </a:t>
            </a:r>
            <a:r>
              <a:rPr lang="en-US" dirty="0" err="1"/>
              <a:t>lâm</a:t>
            </a:r>
            <a:r>
              <a:rPr lang="en-US" dirty="0"/>
              <a:t> </a:t>
            </a:r>
            <a:r>
              <a:rPr lang="en-US" dirty="0" err="1"/>
              <a:t>sàng</a:t>
            </a:r>
            <a:r>
              <a:rPr lang="en-US" dirty="0"/>
              <a:t>, </a:t>
            </a:r>
            <a:r>
              <a:rPr lang="en-US" dirty="0" err="1"/>
              <a:t>suy</a:t>
            </a:r>
            <a:r>
              <a:rPr lang="en-US" dirty="0"/>
              <a:t> </a:t>
            </a:r>
            <a:r>
              <a:rPr lang="en-US" dirty="0" err="1"/>
              <a:t>giảm</a:t>
            </a:r>
            <a:r>
              <a:rPr lang="en-US" dirty="0"/>
              <a:t> </a:t>
            </a:r>
            <a:r>
              <a:rPr lang="en-US" dirty="0" err="1"/>
              <a:t>chức</a:t>
            </a:r>
            <a:r>
              <a:rPr lang="en-US" dirty="0"/>
              <a:t> </a:t>
            </a:r>
            <a:r>
              <a:rPr lang="en-US" dirty="0" err="1"/>
              <a:t>năng</a:t>
            </a:r>
            <a:r>
              <a:rPr lang="en-US" dirty="0"/>
              <a:t> </a:t>
            </a:r>
            <a:r>
              <a:rPr lang="en-US" dirty="0" err="1"/>
              <a:t>phổi</a:t>
            </a:r>
            <a:r>
              <a:rPr lang="en-US" dirty="0"/>
              <a:t> </a:t>
            </a:r>
            <a:r>
              <a:rPr lang="en-US" dirty="0" err="1"/>
              <a:t>không</a:t>
            </a:r>
            <a:r>
              <a:rPr lang="en-US" dirty="0"/>
              <a:t> </a:t>
            </a:r>
            <a:r>
              <a:rPr lang="en-US" dirty="0" err="1"/>
              <a:t>chỉ</a:t>
            </a:r>
            <a:r>
              <a:rPr lang="en-US" dirty="0"/>
              <a:t> </a:t>
            </a:r>
            <a:r>
              <a:rPr lang="en-US" dirty="0" err="1"/>
              <a:t>xuất</a:t>
            </a:r>
            <a:r>
              <a:rPr lang="en-US" dirty="0"/>
              <a:t> </a:t>
            </a:r>
            <a:r>
              <a:rPr lang="en-US" dirty="0" err="1"/>
              <a:t>hiện</a:t>
            </a:r>
            <a:r>
              <a:rPr lang="en-US" dirty="0"/>
              <a:t> </a:t>
            </a:r>
            <a:r>
              <a:rPr lang="en-US" dirty="0" err="1"/>
              <a:t>trên</a:t>
            </a:r>
            <a:r>
              <a:rPr lang="en-US" dirty="0"/>
              <a:t> BN </a:t>
            </a:r>
            <a:r>
              <a:rPr lang="en-US" dirty="0" err="1"/>
              <a:t>có</a:t>
            </a:r>
            <a:r>
              <a:rPr lang="en-US" dirty="0"/>
              <a:t> </a:t>
            </a:r>
            <a:r>
              <a:rPr lang="en-US" dirty="0" err="1"/>
              <a:t>bệnh</a:t>
            </a:r>
            <a:r>
              <a:rPr lang="en-US" dirty="0"/>
              <a:t> </a:t>
            </a:r>
            <a:r>
              <a:rPr lang="en-US" dirty="0" err="1"/>
              <a:t>tiến</a:t>
            </a:r>
            <a:r>
              <a:rPr lang="en-US" dirty="0"/>
              <a:t> </a:t>
            </a:r>
            <a:r>
              <a:rPr lang="en-US" dirty="0" err="1"/>
              <a:t>triển</a:t>
            </a:r>
            <a:r>
              <a:rPr lang="en-US" dirty="0"/>
              <a:t> (2/2)</a:t>
            </a:r>
          </a:p>
        </p:txBody>
      </p:sp>
    </p:spTree>
    <p:extLst>
      <p:ext uri="{BB962C8B-B14F-4D97-AF65-F5344CB8AC3E}">
        <p14:creationId xmlns:p14="http://schemas.microsoft.com/office/powerpoint/2010/main" val="3393189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F827A-46CA-B848-9A05-607D788ED12B}"/>
              </a:ext>
            </a:extLst>
          </p:cNvPr>
          <p:cNvSpPr>
            <a:spLocks noGrp="1"/>
          </p:cNvSpPr>
          <p:nvPr>
            <p:ph type="title"/>
          </p:nvPr>
        </p:nvSpPr>
        <p:spPr/>
        <p:txBody>
          <a:bodyPr/>
          <a:lstStyle/>
          <a:p>
            <a:r>
              <a:rPr lang="en-US" dirty="0" err="1"/>
              <a:t>Khởi</a:t>
            </a:r>
            <a:r>
              <a:rPr lang="en-US" dirty="0"/>
              <a:t> </a:t>
            </a:r>
            <a:r>
              <a:rPr lang="en-US" dirty="0" err="1"/>
              <a:t>đầu</a:t>
            </a:r>
            <a:r>
              <a:rPr lang="en-US" dirty="0"/>
              <a:t> </a:t>
            </a:r>
            <a:r>
              <a:rPr lang="en-US" dirty="0" err="1"/>
              <a:t>điều</a:t>
            </a:r>
            <a:r>
              <a:rPr lang="en-US" dirty="0"/>
              <a:t> </a:t>
            </a:r>
            <a:r>
              <a:rPr lang="en-US" dirty="0" err="1"/>
              <a:t>trị</a:t>
            </a:r>
            <a:r>
              <a:rPr lang="en-US" dirty="0"/>
              <a:t> </a:t>
            </a:r>
            <a:r>
              <a:rPr lang="en-US" dirty="0" err="1"/>
              <a:t>sớm</a:t>
            </a:r>
            <a:r>
              <a:rPr lang="en-US" dirty="0"/>
              <a:t> </a:t>
            </a:r>
            <a:r>
              <a:rPr lang="en-US" dirty="0" err="1"/>
              <a:t>giúp</a:t>
            </a:r>
            <a:r>
              <a:rPr lang="en-US" dirty="0"/>
              <a:t> </a:t>
            </a:r>
            <a:r>
              <a:rPr lang="en-US" dirty="0" err="1"/>
              <a:t>bệnh</a:t>
            </a:r>
            <a:r>
              <a:rPr lang="en-US" dirty="0"/>
              <a:t> </a:t>
            </a:r>
            <a:r>
              <a:rPr lang="en-US" dirty="0" err="1"/>
              <a:t>nhân</a:t>
            </a:r>
            <a:r>
              <a:rPr lang="en-US" dirty="0"/>
              <a:t> </a:t>
            </a:r>
            <a:r>
              <a:rPr lang="en-US" dirty="0" err="1"/>
              <a:t>bảo</a:t>
            </a:r>
            <a:r>
              <a:rPr lang="en-US" dirty="0"/>
              <a:t> </a:t>
            </a:r>
            <a:r>
              <a:rPr lang="en-US" dirty="0" err="1"/>
              <a:t>tồn</a:t>
            </a:r>
            <a:r>
              <a:rPr lang="en-US" dirty="0"/>
              <a:t> </a:t>
            </a:r>
            <a:r>
              <a:rPr lang="en-US" dirty="0" err="1"/>
              <a:t>chức</a:t>
            </a:r>
            <a:r>
              <a:rPr lang="en-US" dirty="0"/>
              <a:t> </a:t>
            </a:r>
            <a:r>
              <a:rPr lang="en-US" dirty="0" err="1"/>
              <a:t>năng</a:t>
            </a:r>
            <a:r>
              <a:rPr lang="en-US" dirty="0"/>
              <a:t> </a:t>
            </a:r>
            <a:r>
              <a:rPr lang="en-US" dirty="0" err="1"/>
              <a:t>phổi</a:t>
            </a:r>
            <a:r>
              <a:rPr lang="en-US" dirty="0"/>
              <a:t> </a:t>
            </a:r>
            <a:br>
              <a:rPr lang="en-US" dirty="0"/>
            </a:br>
            <a:r>
              <a:rPr lang="en-US" dirty="0" err="1"/>
              <a:t>hiện</a:t>
            </a:r>
            <a:r>
              <a:rPr lang="en-US" dirty="0"/>
              <a:t> </a:t>
            </a:r>
            <a:r>
              <a:rPr lang="en-US" dirty="0" err="1"/>
              <a:t>tại</a:t>
            </a:r>
            <a:r>
              <a:rPr lang="en-US" dirty="0"/>
              <a:t> </a:t>
            </a:r>
            <a:r>
              <a:rPr lang="en-US" dirty="0" err="1"/>
              <a:t>trước</a:t>
            </a:r>
            <a:r>
              <a:rPr lang="en-US" dirty="0"/>
              <a:t> </a:t>
            </a:r>
            <a:r>
              <a:rPr lang="en-US" dirty="0" err="1"/>
              <a:t>khi</a:t>
            </a:r>
            <a:r>
              <a:rPr lang="en-US" dirty="0"/>
              <a:t> </a:t>
            </a:r>
            <a:r>
              <a:rPr lang="en-US" dirty="0" err="1"/>
              <a:t>bị</a:t>
            </a:r>
            <a:r>
              <a:rPr lang="en-US" dirty="0"/>
              <a:t> </a:t>
            </a:r>
            <a:r>
              <a:rPr lang="en-US" dirty="0" err="1"/>
              <a:t>mất</a:t>
            </a:r>
            <a:r>
              <a:rPr lang="en-US" dirty="0"/>
              <a:t> </a:t>
            </a:r>
            <a:r>
              <a:rPr lang="en-US" dirty="0" err="1"/>
              <a:t>đi</a:t>
            </a:r>
            <a:r>
              <a:rPr lang="en-US" dirty="0"/>
              <a:t> </a:t>
            </a:r>
            <a:r>
              <a:rPr lang="en-US" dirty="0" err="1"/>
              <a:t>không</a:t>
            </a:r>
            <a:r>
              <a:rPr lang="en-US" dirty="0"/>
              <a:t> </a:t>
            </a:r>
            <a:r>
              <a:rPr lang="en-US" dirty="0" err="1"/>
              <a:t>thể</a:t>
            </a:r>
            <a:r>
              <a:rPr lang="en-US" dirty="0"/>
              <a:t> </a:t>
            </a:r>
            <a:r>
              <a:rPr lang="en-US" dirty="0" err="1"/>
              <a:t>phục</a:t>
            </a:r>
            <a:r>
              <a:rPr lang="en-US" dirty="0"/>
              <a:t> </a:t>
            </a:r>
            <a:r>
              <a:rPr lang="en-US" dirty="0" err="1"/>
              <a:t>hồi</a:t>
            </a:r>
            <a:endParaRPr lang="en-US" dirty="0"/>
          </a:p>
        </p:txBody>
      </p:sp>
      <p:sp>
        <p:nvSpPr>
          <p:cNvPr id="4" name="Slide Number Placeholder 3">
            <a:extLst>
              <a:ext uri="{FF2B5EF4-FFF2-40B4-BE49-F238E27FC236}">
                <a16:creationId xmlns:a16="http://schemas.microsoft.com/office/drawing/2014/main" id="{0DADCB65-B661-6C41-ADB5-490635ABC5B4}"/>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47</a:t>
            </a:fld>
            <a:endParaRPr lang="en-US" dirty="0">
              <a:solidFill>
                <a:srgbClr val="003366"/>
              </a:solidFill>
              <a:latin typeface="Arial" panose="020B0604020202020204"/>
            </a:endParaRPr>
          </a:p>
        </p:txBody>
      </p:sp>
      <p:sp>
        <p:nvSpPr>
          <p:cNvPr id="5" name="Text Placeholder 4">
            <a:extLst>
              <a:ext uri="{FF2B5EF4-FFF2-40B4-BE49-F238E27FC236}">
                <a16:creationId xmlns:a16="http://schemas.microsoft.com/office/drawing/2014/main" id="{9665ECEF-0EDB-2642-8454-BAD074724E5E}"/>
              </a:ext>
            </a:extLst>
          </p:cNvPr>
          <p:cNvSpPr>
            <a:spLocks noGrp="1"/>
          </p:cNvSpPr>
          <p:nvPr>
            <p:ph type="body" sz="quarter" idx="13"/>
          </p:nvPr>
        </p:nvSpPr>
        <p:spPr/>
        <p:txBody>
          <a:bodyPr>
            <a:normAutofit lnSpcReduction="10000"/>
          </a:bodyPr>
          <a:lstStyle/>
          <a:p>
            <a:r>
              <a:rPr lang="en-US" dirty="0"/>
              <a:t>FVC, forced vital capacity; IPF, idiopathic pulmonary fibrosis</a:t>
            </a:r>
            <a:br>
              <a:rPr lang="en-US" dirty="0"/>
            </a:br>
            <a:r>
              <a:rPr lang="en-US" dirty="0"/>
              <a:t>1. Molina-Molina M </a:t>
            </a:r>
            <a:r>
              <a:rPr lang="en-US" i="1" dirty="0"/>
              <a:t>et al. Exp Rev Resp Med</a:t>
            </a:r>
            <a:r>
              <a:rPr lang="en-US" dirty="0"/>
              <a:t> 2018;12:537–9; 2. Kolb M </a:t>
            </a:r>
            <a:r>
              <a:rPr lang="en-US" i="1" dirty="0"/>
              <a:t>et al. Thorax </a:t>
            </a:r>
            <a:r>
              <a:rPr lang="en-US" dirty="0"/>
              <a:t>2017;72:340–6; 3. Richeldi L </a:t>
            </a:r>
            <a:r>
              <a:rPr lang="en-US" i="1" dirty="0"/>
              <a:t>et al. N Engl J Med</a:t>
            </a:r>
            <a:r>
              <a:rPr lang="en-US" dirty="0"/>
              <a:t> 2014;370:2071–82 </a:t>
            </a:r>
          </a:p>
        </p:txBody>
      </p:sp>
      <p:sp>
        <p:nvSpPr>
          <p:cNvPr id="60" name="Textfeld 7">
            <a:extLst>
              <a:ext uri="{FF2B5EF4-FFF2-40B4-BE49-F238E27FC236}">
                <a16:creationId xmlns:a16="http://schemas.microsoft.com/office/drawing/2014/main" id="{2925DA09-E6F3-394C-9BCB-769CB3FBAA78}"/>
              </a:ext>
            </a:extLst>
          </p:cNvPr>
          <p:cNvSpPr txBox="1"/>
          <p:nvPr/>
        </p:nvSpPr>
        <p:spPr>
          <a:xfrm>
            <a:off x="6762114" y="2213661"/>
            <a:ext cx="4182653" cy="543867"/>
          </a:xfrm>
          <a:prstGeom prst="rect">
            <a:avLst/>
          </a:prstGeom>
          <a:noFill/>
        </p:spPr>
        <p:txBody>
          <a:bodyPr wrap="square" rtlCol="0">
            <a:spAutoFit/>
          </a:bodyPr>
          <a:lstStyle/>
          <a:p>
            <a:pPr algn="r" defTabSz="609585"/>
            <a:r>
              <a:rPr lang="en-US" sz="1467" b="1" dirty="0">
                <a:solidFill>
                  <a:srgbClr val="003366"/>
                </a:solidFill>
                <a:latin typeface="Arial" panose="020B0604020202020204" pitchFamily="34" charset="0"/>
                <a:cs typeface="Arial" panose="020B0604020202020204" pitchFamily="34" charset="0"/>
              </a:rPr>
              <a:t>BN IPF </a:t>
            </a:r>
            <a:r>
              <a:rPr lang="en-US" sz="1467" b="1" dirty="0" err="1">
                <a:solidFill>
                  <a:srgbClr val="003366"/>
                </a:solidFill>
                <a:latin typeface="Arial" panose="020B0604020202020204" pitchFamily="34" charset="0"/>
                <a:cs typeface="Arial" panose="020B0604020202020204" pitchFamily="34" charset="0"/>
              </a:rPr>
              <a:t>được</a:t>
            </a:r>
            <a:r>
              <a:rPr lang="en-US" sz="1467" b="1" dirty="0">
                <a:solidFill>
                  <a:srgbClr val="003366"/>
                </a:solidFill>
                <a:latin typeface="Arial" panose="020B0604020202020204" pitchFamily="34" charset="0"/>
                <a:cs typeface="Arial" panose="020B0604020202020204" pitchFamily="34" charset="0"/>
              </a:rPr>
              <a:t> </a:t>
            </a:r>
            <a:r>
              <a:rPr lang="en-US" sz="1467" b="1" dirty="0" err="1">
                <a:solidFill>
                  <a:srgbClr val="003366"/>
                </a:solidFill>
                <a:latin typeface="Arial" panose="020B0604020202020204" pitchFamily="34" charset="0"/>
                <a:cs typeface="Arial" panose="020B0604020202020204" pitchFamily="34" charset="0"/>
              </a:rPr>
              <a:t>điều</a:t>
            </a:r>
            <a:r>
              <a:rPr lang="en-US" sz="1467" b="1" dirty="0">
                <a:solidFill>
                  <a:srgbClr val="003366"/>
                </a:solidFill>
                <a:latin typeface="Arial" panose="020B0604020202020204" pitchFamily="34" charset="0"/>
                <a:cs typeface="Arial" panose="020B0604020202020204" pitchFamily="34" charset="0"/>
              </a:rPr>
              <a:t> </a:t>
            </a:r>
            <a:r>
              <a:rPr lang="en-US" sz="1467" b="1" dirty="0" err="1">
                <a:solidFill>
                  <a:srgbClr val="003366"/>
                </a:solidFill>
                <a:latin typeface="Arial" panose="020B0604020202020204" pitchFamily="34" charset="0"/>
                <a:cs typeface="Arial" panose="020B0604020202020204" pitchFamily="34" charset="0"/>
              </a:rPr>
              <a:t>trị</a:t>
            </a:r>
            <a:r>
              <a:rPr lang="en-US" sz="1467" b="1" dirty="0">
                <a:solidFill>
                  <a:srgbClr val="003366"/>
                </a:solidFill>
                <a:latin typeface="Arial" panose="020B0604020202020204" pitchFamily="34" charset="0"/>
                <a:cs typeface="Arial" panose="020B0604020202020204" pitchFamily="34" charset="0"/>
              </a:rPr>
              <a:t> </a:t>
            </a:r>
            <a:r>
              <a:rPr lang="en-US" sz="1467" b="1" dirty="0" err="1">
                <a:solidFill>
                  <a:srgbClr val="003366"/>
                </a:solidFill>
                <a:latin typeface="Arial" panose="020B0604020202020204" pitchFamily="34" charset="0"/>
                <a:cs typeface="Arial" panose="020B0604020202020204" pitchFamily="34" charset="0"/>
              </a:rPr>
              <a:t>sớm</a:t>
            </a:r>
            <a:r>
              <a:rPr lang="en-US" sz="1467" b="1" dirty="0">
                <a:solidFill>
                  <a:srgbClr val="003366"/>
                </a:solidFill>
                <a:latin typeface="Arial" panose="020B0604020202020204" pitchFamily="34" charset="0"/>
                <a:cs typeface="Arial" panose="020B0604020202020204" pitchFamily="34" charset="0"/>
              </a:rPr>
              <a:t> </a:t>
            </a:r>
            <a:r>
              <a:rPr lang="en-US" sz="1467" b="1" dirty="0" err="1">
                <a:solidFill>
                  <a:srgbClr val="003366"/>
                </a:solidFill>
                <a:latin typeface="Arial" panose="020B0604020202020204" pitchFamily="34" charset="0"/>
                <a:cs typeface="Arial" panose="020B0604020202020204" pitchFamily="34" charset="0"/>
              </a:rPr>
              <a:t>có</a:t>
            </a:r>
            <a:r>
              <a:rPr lang="en-US" sz="1467" b="1" dirty="0">
                <a:solidFill>
                  <a:srgbClr val="003366"/>
                </a:solidFill>
                <a:latin typeface="Arial" panose="020B0604020202020204" pitchFamily="34" charset="0"/>
                <a:cs typeface="Arial" panose="020B0604020202020204" pitchFamily="34" charset="0"/>
              </a:rPr>
              <a:t> </a:t>
            </a:r>
            <a:r>
              <a:rPr lang="en-US" sz="1467" b="1" dirty="0" err="1">
                <a:solidFill>
                  <a:srgbClr val="003366"/>
                </a:solidFill>
                <a:latin typeface="Arial" panose="020B0604020202020204" pitchFamily="34" charset="0"/>
                <a:cs typeface="Arial" panose="020B0604020202020204" pitchFamily="34" charset="0"/>
              </a:rPr>
              <a:t>chức</a:t>
            </a:r>
            <a:r>
              <a:rPr lang="en-US" sz="1467" b="1" dirty="0">
                <a:solidFill>
                  <a:srgbClr val="003366"/>
                </a:solidFill>
                <a:latin typeface="Arial" panose="020B0604020202020204" pitchFamily="34" charset="0"/>
                <a:cs typeface="Arial" panose="020B0604020202020204" pitchFamily="34" charset="0"/>
              </a:rPr>
              <a:t> </a:t>
            </a:r>
            <a:r>
              <a:rPr lang="en-US" sz="1467" b="1" dirty="0" err="1">
                <a:solidFill>
                  <a:srgbClr val="003366"/>
                </a:solidFill>
                <a:latin typeface="Arial" panose="020B0604020202020204" pitchFamily="34" charset="0"/>
                <a:cs typeface="Arial" panose="020B0604020202020204" pitchFamily="34" charset="0"/>
              </a:rPr>
              <a:t>năng</a:t>
            </a:r>
            <a:r>
              <a:rPr lang="en-US" sz="1467" b="1" dirty="0">
                <a:solidFill>
                  <a:srgbClr val="003366"/>
                </a:solidFill>
                <a:latin typeface="Arial" panose="020B0604020202020204" pitchFamily="34" charset="0"/>
                <a:cs typeface="Arial" panose="020B0604020202020204" pitchFamily="34" charset="0"/>
              </a:rPr>
              <a:t> </a:t>
            </a:r>
            <a:r>
              <a:rPr lang="en-US" sz="1467" b="1" dirty="0" err="1">
                <a:solidFill>
                  <a:srgbClr val="003366"/>
                </a:solidFill>
                <a:latin typeface="Arial" panose="020B0604020202020204" pitchFamily="34" charset="0"/>
                <a:cs typeface="Arial" panose="020B0604020202020204" pitchFamily="34" charset="0"/>
              </a:rPr>
              <a:t>phổi</a:t>
            </a:r>
            <a:r>
              <a:rPr lang="en-US" sz="1467" b="1" dirty="0">
                <a:solidFill>
                  <a:srgbClr val="003366"/>
                </a:solidFill>
                <a:latin typeface="Arial" panose="020B0604020202020204" pitchFamily="34" charset="0"/>
                <a:cs typeface="Arial" panose="020B0604020202020204" pitchFamily="34" charset="0"/>
              </a:rPr>
              <a:t> </a:t>
            </a:r>
            <a:r>
              <a:rPr lang="en-US" sz="1467" b="1" dirty="0" err="1">
                <a:solidFill>
                  <a:srgbClr val="003366"/>
                </a:solidFill>
                <a:latin typeface="Arial" panose="020B0604020202020204" pitchFamily="34" charset="0"/>
                <a:cs typeface="Arial" panose="020B0604020202020204" pitchFamily="34" charset="0"/>
              </a:rPr>
              <a:t>được</a:t>
            </a:r>
            <a:r>
              <a:rPr lang="en-US" sz="1467" b="1" dirty="0">
                <a:solidFill>
                  <a:srgbClr val="003366"/>
                </a:solidFill>
                <a:latin typeface="Arial" panose="020B0604020202020204" pitchFamily="34" charset="0"/>
                <a:cs typeface="Arial" panose="020B0604020202020204" pitchFamily="34" charset="0"/>
              </a:rPr>
              <a:t> </a:t>
            </a:r>
            <a:r>
              <a:rPr lang="en-US" sz="1467" b="1" dirty="0" err="1">
                <a:solidFill>
                  <a:srgbClr val="003366"/>
                </a:solidFill>
                <a:latin typeface="Arial" panose="020B0604020202020204" pitchFamily="34" charset="0"/>
                <a:cs typeface="Arial" panose="020B0604020202020204" pitchFamily="34" charset="0"/>
              </a:rPr>
              <a:t>bảo</a:t>
            </a:r>
            <a:r>
              <a:rPr lang="en-US" sz="1467" b="1" dirty="0">
                <a:solidFill>
                  <a:srgbClr val="003366"/>
                </a:solidFill>
                <a:latin typeface="Arial" panose="020B0604020202020204" pitchFamily="34" charset="0"/>
                <a:cs typeface="Arial" panose="020B0604020202020204" pitchFamily="34" charset="0"/>
              </a:rPr>
              <a:t> </a:t>
            </a:r>
            <a:r>
              <a:rPr lang="en-US" sz="1467" b="1" dirty="0" err="1">
                <a:solidFill>
                  <a:srgbClr val="003366"/>
                </a:solidFill>
                <a:latin typeface="Arial" panose="020B0604020202020204" pitchFamily="34" charset="0"/>
                <a:cs typeface="Arial" panose="020B0604020202020204" pitchFamily="34" charset="0"/>
              </a:rPr>
              <a:t>tồn</a:t>
            </a:r>
            <a:r>
              <a:rPr lang="en-US" sz="1467" b="1" dirty="0">
                <a:solidFill>
                  <a:srgbClr val="003366"/>
                </a:solidFill>
                <a:latin typeface="Arial" panose="020B0604020202020204" pitchFamily="34" charset="0"/>
                <a:cs typeface="Arial" panose="020B0604020202020204" pitchFamily="34" charset="0"/>
              </a:rPr>
              <a:t> </a:t>
            </a:r>
            <a:r>
              <a:rPr lang="en-US" sz="1467" b="1" dirty="0" err="1">
                <a:solidFill>
                  <a:srgbClr val="003366"/>
                </a:solidFill>
                <a:latin typeface="Arial" panose="020B0604020202020204" pitchFamily="34" charset="0"/>
                <a:cs typeface="Arial" panose="020B0604020202020204" pitchFamily="34" charset="0"/>
              </a:rPr>
              <a:t>nhiều</a:t>
            </a:r>
            <a:r>
              <a:rPr lang="en-US" sz="1467" b="1" dirty="0">
                <a:solidFill>
                  <a:srgbClr val="003366"/>
                </a:solidFill>
                <a:latin typeface="Arial" panose="020B0604020202020204" pitchFamily="34" charset="0"/>
                <a:cs typeface="Arial" panose="020B0604020202020204" pitchFamily="34" charset="0"/>
              </a:rPr>
              <a:t> hơn</a:t>
            </a:r>
            <a:r>
              <a:rPr lang="en-US" sz="1467" b="1" baseline="30000" dirty="0">
                <a:solidFill>
                  <a:srgbClr val="003366"/>
                </a:solidFill>
                <a:latin typeface="Arial" panose="020B0604020202020204" pitchFamily="34" charset="0"/>
                <a:cs typeface="Arial" panose="020B0604020202020204" pitchFamily="34" charset="0"/>
              </a:rPr>
              <a:t>2</a:t>
            </a:r>
          </a:p>
        </p:txBody>
      </p:sp>
      <p:grpSp>
        <p:nvGrpSpPr>
          <p:cNvPr id="76" name="Group 75">
            <a:extLst>
              <a:ext uri="{FF2B5EF4-FFF2-40B4-BE49-F238E27FC236}">
                <a16:creationId xmlns:a16="http://schemas.microsoft.com/office/drawing/2014/main" id="{57074C6E-29E4-FB45-99E0-DDD7ED72CA27}"/>
              </a:ext>
            </a:extLst>
          </p:cNvPr>
          <p:cNvGrpSpPr/>
          <p:nvPr/>
        </p:nvGrpSpPr>
        <p:grpSpPr>
          <a:xfrm>
            <a:off x="583283" y="1886633"/>
            <a:ext cx="10823714" cy="3975082"/>
            <a:chOff x="435038" y="1394865"/>
            <a:chExt cx="8620399" cy="3165901"/>
          </a:xfrm>
        </p:grpSpPr>
        <p:grpSp>
          <p:nvGrpSpPr>
            <p:cNvPr id="7" name="Group 6">
              <a:extLst>
                <a:ext uri="{FF2B5EF4-FFF2-40B4-BE49-F238E27FC236}">
                  <a16:creationId xmlns:a16="http://schemas.microsoft.com/office/drawing/2014/main" id="{6AED958B-A34D-2C44-9FD8-D1C34B7E50FE}"/>
                </a:ext>
              </a:extLst>
            </p:cNvPr>
            <p:cNvGrpSpPr/>
            <p:nvPr/>
          </p:nvGrpSpPr>
          <p:grpSpPr>
            <a:xfrm>
              <a:off x="6779394" y="2782345"/>
              <a:ext cx="2276043" cy="581933"/>
              <a:chOff x="11937846" y="2538423"/>
              <a:chExt cx="2276043" cy="581933"/>
            </a:xfrm>
          </p:grpSpPr>
          <p:sp>
            <p:nvSpPr>
              <p:cNvPr id="64" name="Rectangle 63">
                <a:extLst>
                  <a:ext uri="{FF2B5EF4-FFF2-40B4-BE49-F238E27FC236}">
                    <a16:creationId xmlns:a16="http://schemas.microsoft.com/office/drawing/2014/main" id="{DAE29EF0-054B-D34D-81E4-D6AC094B59F3}"/>
                  </a:ext>
                </a:extLst>
              </p:cNvPr>
              <p:cNvSpPr>
                <a:spLocks noChangeArrowheads="1"/>
              </p:cNvSpPr>
              <p:nvPr/>
            </p:nvSpPr>
            <p:spPr bwMode="auto">
              <a:xfrm>
                <a:off x="12252359" y="2538423"/>
                <a:ext cx="1317544" cy="17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467" dirty="0" err="1">
                    <a:solidFill>
                      <a:srgbClr val="003366"/>
                    </a:solidFill>
                  </a:rPr>
                  <a:t>Điều</a:t>
                </a:r>
                <a:r>
                  <a:rPr lang="en-US" altLang="en-US" sz="1467" dirty="0">
                    <a:solidFill>
                      <a:srgbClr val="003366"/>
                    </a:solidFill>
                  </a:rPr>
                  <a:t> </a:t>
                </a:r>
                <a:r>
                  <a:rPr lang="en-US" altLang="en-US" sz="1467" dirty="0" err="1">
                    <a:solidFill>
                      <a:srgbClr val="003366"/>
                    </a:solidFill>
                  </a:rPr>
                  <a:t>trị</a:t>
                </a:r>
                <a:r>
                  <a:rPr lang="en-US" altLang="en-US" sz="1467" dirty="0">
                    <a:solidFill>
                      <a:srgbClr val="003366"/>
                    </a:solidFill>
                  </a:rPr>
                  <a:t> </a:t>
                </a:r>
                <a:r>
                  <a:rPr lang="en-US" altLang="en-US" sz="1467" dirty="0" err="1">
                    <a:solidFill>
                      <a:srgbClr val="003366"/>
                    </a:solidFill>
                  </a:rPr>
                  <a:t>ngay</a:t>
                </a:r>
                <a:r>
                  <a:rPr lang="en-US" altLang="en-US" sz="1467" dirty="0">
                    <a:solidFill>
                      <a:srgbClr val="003366"/>
                    </a:solidFill>
                  </a:rPr>
                  <a:t> </a:t>
                </a:r>
                <a:r>
                  <a:rPr lang="en-US" altLang="en-US" sz="1467" dirty="0" err="1">
                    <a:solidFill>
                      <a:srgbClr val="003366"/>
                    </a:solidFill>
                  </a:rPr>
                  <a:t>từ</a:t>
                </a:r>
                <a:r>
                  <a:rPr lang="en-US" altLang="en-US" sz="1467" dirty="0">
                    <a:solidFill>
                      <a:srgbClr val="003366"/>
                    </a:solidFill>
                  </a:rPr>
                  <a:t> </a:t>
                </a:r>
                <a:r>
                  <a:rPr lang="en-US" altLang="en-US" sz="1467" dirty="0" err="1">
                    <a:solidFill>
                      <a:srgbClr val="003366"/>
                    </a:solidFill>
                  </a:rPr>
                  <a:t>đầu</a:t>
                </a:r>
                <a:endParaRPr lang="en-US" altLang="en-US" sz="1467" dirty="0">
                  <a:solidFill>
                    <a:srgbClr val="003366"/>
                  </a:solidFill>
                </a:endParaRPr>
              </a:p>
            </p:txBody>
          </p:sp>
          <p:sp>
            <p:nvSpPr>
              <p:cNvPr id="65" name="Rectangle 97">
                <a:extLst>
                  <a:ext uri="{FF2B5EF4-FFF2-40B4-BE49-F238E27FC236}">
                    <a16:creationId xmlns:a16="http://schemas.microsoft.com/office/drawing/2014/main" id="{BE251500-BD16-1448-B113-05A674E11A14}"/>
                  </a:ext>
                </a:extLst>
              </p:cNvPr>
              <p:cNvSpPr>
                <a:spLocks noChangeArrowheads="1"/>
              </p:cNvSpPr>
              <p:nvPr/>
            </p:nvSpPr>
            <p:spPr bwMode="auto">
              <a:xfrm>
                <a:off x="12252359" y="2738448"/>
                <a:ext cx="1961530" cy="17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467" dirty="0" err="1">
                    <a:solidFill>
                      <a:srgbClr val="003366"/>
                    </a:solidFill>
                  </a:rPr>
                  <a:t>Điều</a:t>
                </a:r>
                <a:r>
                  <a:rPr lang="en-US" altLang="en-US" sz="1467" dirty="0">
                    <a:solidFill>
                      <a:srgbClr val="003366"/>
                    </a:solidFill>
                  </a:rPr>
                  <a:t> </a:t>
                </a:r>
                <a:r>
                  <a:rPr lang="en-US" altLang="en-US" sz="1467" dirty="0" err="1">
                    <a:solidFill>
                      <a:srgbClr val="003366"/>
                    </a:solidFill>
                  </a:rPr>
                  <a:t>trị</a:t>
                </a:r>
                <a:r>
                  <a:rPr lang="en-US" altLang="en-US" sz="1467" dirty="0">
                    <a:solidFill>
                      <a:srgbClr val="003366"/>
                    </a:solidFill>
                  </a:rPr>
                  <a:t> </a:t>
                </a:r>
                <a:r>
                  <a:rPr lang="en-US" altLang="en-US" sz="1467" dirty="0" err="1">
                    <a:solidFill>
                      <a:srgbClr val="003366"/>
                    </a:solidFill>
                  </a:rPr>
                  <a:t>sau</a:t>
                </a:r>
                <a:r>
                  <a:rPr lang="en-US" altLang="en-US" sz="1467" dirty="0">
                    <a:solidFill>
                      <a:srgbClr val="003366"/>
                    </a:solidFill>
                  </a:rPr>
                  <a:t> 12 </a:t>
                </a:r>
                <a:r>
                  <a:rPr lang="en-US" altLang="en-US" sz="1467" dirty="0" err="1">
                    <a:solidFill>
                      <a:srgbClr val="003366"/>
                    </a:solidFill>
                  </a:rPr>
                  <a:t>tuần</a:t>
                </a:r>
                <a:endParaRPr lang="en-US" altLang="en-US" sz="1467" dirty="0">
                  <a:solidFill>
                    <a:srgbClr val="003366"/>
                  </a:solidFill>
                </a:endParaRPr>
              </a:p>
            </p:txBody>
          </p:sp>
          <p:sp>
            <p:nvSpPr>
              <p:cNvPr id="66" name="Freeform 100">
                <a:extLst>
                  <a:ext uri="{FF2B5EF4-FFF2-40B4-BE49-F238E27FC236}">
                    <a16:creationId xmlns:a16="http://schemas.microsoft.com/office/drawing/2014/main" id="{F06BCA50-22D2-B048-BC0A-D9EF551CD490}"/>
                  </a:ext>
                </a:extLst>
              </p:cNvPr>
              <p:cNvSpPr>
                <a:spLocks/>
              </p:cNvSpPr>
              <p:nvPr/>
            </p:nvSpPr>
            <p:spPr bwMode="auto">
              <a:xfrm>
                <a:off x="11937846" y="3024684"/>
                <a:ext cx="228275" cy="0"/>
              </a:xfrm>
              <a:custGeom>
                <a:avLst/>
                <a:gdLst>
                  <a:gd name="T0" fmla="*/ 0 w 349"/>
                  <a:gd name="T1" fmla="*/ 0 w 349"/>
                  <a:gd name="T2" fmla="*/ 349 w 349"/>
                </a:gdLst>
                <a:ahLst/>
                <a:cxnLst>
                  <a:cxn ang="0">
                    <a:pos x="T0" y="0"/>
                  </a:cxn>
                  <a:cxn ang="0">
                    <a:pos x="T1" y="0"/>
                  </a:cxn>
                  <a:cxn ang="0">
                    <a:pos x="T2" y="0"/>
                  </a:cxn>
                </a:cxnLst>
                <a:rect l="0" t="0" r="r" b="b"/>
                <a:pathLst>
                  <a:path w="349">
                    <a:moveTo>
                      <a:pt x="0" y="0"/>
                    </a:moveTo>
                    <a:lnTo>
                      <a:pt x="0" y="0"/>
                    </a:lnTo>
                    <a:lnTo>
                      <a:pt x="349"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67" name="Rectangle 101">
                <a:extLst>
                  <a:ext uri="{FF2B5EF4-FFF2-40B4-BE49-F238E27FC236}">
                    <a16:creationId xmlns:a16="http://schemas.microsoft.com/office/drawing/2014/main" id="{0E041CCB-C74B-CF42-83DF-286026BF3A88}"/>
                  </a:ext>
                </a:extLst>
              </p:cNvPr>
              <p:cNvSpPr>
                <a:spLocks noChangeArrowheads="1"/>
              </p:cNvSpPr>
              <p:nvPr/>
            </p:nvSpPr>
            <p:spPr bwMode="auto">
              <a:xfrm>
                <a:off x="12252359" y="2940547"/>
                <a:ext cx="631962" cy="17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467" dirty="0" err="1">
                    <a:solidFill>
                      <a:srgbClr val="003366"/>
                    </a:solidFill>
                  </a:rPr>
                  <a:t>Giả</a:t>
                </a:r>
                <a:r>
                  <a:rPr lang="en-US" altLang="en-US" sz="1467" dirty="0">
                    <a:solidFill>
                      <a:srgbClr val="003366"/>
                    </a:solidFill>
                  </a:rPr>
                  <a:t> </a:t>
                </a:r>
                <a:r>
                  <a:rPr lang="en-US" altLang="en-US" sz="1467" dirty="0" err="1">
                    <a:solidFill>
                      <a:srgbClr val="003366"/>
                    </a:solidFill>
                  </a:rPr>
                  <a:t>dược</a:t>
                </a:r>
                <a:endParaRPr lang="en-US" altLang="en-US" sz="1467" dirty="0">
                  <a:solidFill>
                    <a:srgbClr val="003366"/>
                  </a:solidFill>
                </a:endParaRPr>
              </a:p>
            </p:txBody>
          </p:sp>
          <p:sp>
            <p:nvSpPr>
              <p:cNvPr id="68" name="Freeform 100">
                <a:extLst>
                  <a:ext uri="{FF2B5EF4-FFF2-40B4-BE49-F238E27FC236}">
                    <a16:creationId xmlns:a16="http://schemas.microsoft.com/office/drawing/2014/main" id="{AE84CB09-6260-E64A-AA7D-C3B52363FDAF}"/>
                  </a:ext>
                </a:extLst>
              </p:cNvPr>
              <p:cNvSpPr>
                <a:spLocks/>
              </p:cNvSpPr>
              <p:nvPr/>
            </p:nvSpPr>
            <p:spPr bwMode="auto">
              <a:xfrm>
                <a:off x="11937846" y="2814648"/>
                <a:ext cx="228275" cy="49213"/>
              </a:xfrm>
              <a:custGeom>
                <a:avLst/>
                <a:gdLst>
                  <a:gd name="T0" fmla="*/ 0 w 349"/>
                  <a:gd name="T1" fmla="*/ 0 w 349"/>
                  <a:gd name="T2" fmla="*/ 349 w 349"/>
                </a:gdLst>
                <a:ahLst/>
                <a:cxnLst>
                  <a:cxn ang="0">
                    <a:pos x="T0" y="0"/>
                  </a:cxn>
                  <a:cxn ang="0">
                    <a:pos x="T1" y="0"/>
                  </a:cxn>
                  <a:cxn ang="0">
                    <a:pos x="T2" y="0"/>
                  </a:cxn>
                </a:cxnLst>
                <a:rect l="0" t="0" r="r" b="b"/>
                <a:pathLst>
                  <a:path w="349">
                    <a:moveTo>
                      <a:pt x="0" y="0"/>
                    </a:moveTo>
                    <a:lnTo>
                      <a:pt x="0" y="0"/>
                    </a:lnTo>
                    <a:lnTo>
                      <a:pt x="349" y="0"/>
                    </a:lnTo>
                  </a:path>
                </a:pathLst>
              </a:custGeom>
              <a:solidFill>
                <a:srgbClr val="FFFFFF"/>
              </a:solidFill>
              <a:ln w="19050" cap="flat">
                <a:solidFill>
                  <a:schemeClr val="tx2"/>
                </a:solidFill>
                <a:prstDash val="dash"/>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69" name="Freeform 100">
                <a:extLst>
                  <a:ext uri="{FF2B5EF4-FFF2-40B4-BE49-F238E27FC236}">
                    <a16:creationId xmlns:a16="http://schemas.microsoft.com/office/drawing/2014/main" id="{0A8A3D96-E5B4-BF48-9DC8-061FDFFE3BF3}"/>
                  </a:ext>
                </a:extLst>
              </p:cNvPr>
              <p:cNvSpPr>
                <a:spLocks/>
              </p:cNvSpPr>
              <p:nvPr/>
            </p:nvSpPr>
            <p:spPr bwMode="auto">
              <a:xfrm>
                <a:off x="11937846" y="2627323"/>
                <a:ext cx="228275" cy="49213"/>
              </a:xfrm>
              <a:custGeom>
                <a:avLst/>
                <a:gdLst>
                  <a:gd name="T0" fmla="*/ 0 w 349"/>
                  <a:gd name="T1" fmla="*/ 0 w 349"/>
                  <a:gd name="T2" fmla="*/ 349 w 349"/>
                </a:gdLst>
                <a:ahLst/>
                <a:cxnLst>
                  <a:cxn ang="0">
                    <a:pos x="T0" y="0"/>
                  </a:cxn>
                  <a:cxn ang="0">
                    <a:pos x="T1" y="0"/>
                  </a:cxn>
                  <a:cxn ang="0">
                    <a:pos x="T2" y="0"/>
                  </a:cxn>
                </a:cxnLst>
                <a:rect l="0" t="0" r="r" b="b"/>
                <a:pathLst>
                  <a:path w="349">
                    <a:moveTo>
                      <a:pt x="0" y="0"/>
                    </a:moveTo>
                    <a:lnTo>
                      <a:pt x="0" y="0"/>
                    </a:lnTo>
                    <a:lnTo>
                      <a:pt x="349" y="0"/>
                    </a:lnTo>
                  </a:path>
                </a:pathLst>
              </a:custGeom>
              <a:solidFill>
                <a:srgbClr val="FFFFFF"/>
              </a:solidFill>
              <a:ln w="19050" cap="flat">
                <a:solidFill>
                  <a:schemeClr val="accent2">
                    <a:lumMod val="60000"/>
                    <a:lumOff val="40000"/>
                  </a:schemeClr>
                </a:solidFill>
                <a:prstDash val="dash"/>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grpSp>
        <p:sp>
          <p:nvSpPr>
            <p:cNvPr id="8" name="Rectangle 40">
              <a:extLst>
                <a:ext uri="{FF2B5EF4-FFF2-40B4-BE49-F238E27FC236}">
                  <a16:creationId xmlns:a16="http://schemas.microsoft.com/office/drawing/2014/main" id="{33BC9872-1BD4-8343-9672-DBB886920D03}"/>
                </a:ext>
              </a:extLst>
            </p:cNvPr>
            <p:cNvSpPr>
              <a:spLocks noChangeArrowheads="1"/>
            </p:cNvSpPr>
            <p:nvPr/>
          </p:nvSpPr>
          <p:spPr bwMode="auto">
            <a:xfrm rot="16200000">
              <a:off x="652000" y="3533517"/>
              <a:ext cx="34471" cy="1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200" b="1" dirty="0">
                  <a:solidFill>
                    <a:srgbClr val="003366"/>
                  </a:solidFill>
                  <a:latin typeface="Arial Bold" panose="020B0704020202020204" pitchFamily="34" charset="0"/>
                </a:rPr>
                <a:t> </a:t>
              </a:r>
              <a:endParaRPr lang="en-US" altLang="en-US" sz="2400" dirty="0">
                <a:solidFill>
                  <a:srgbClr val="003366"/>
                </a:solidFill>
              </a:endParaRPr>
            </a:p>
          </p:txBody>
        </p:sp>
        <p:sp>
          <p:nvSpPr>
            <p:cNvPr id="9" name="Rectangle 44">
              <a:extLst>
                <a:ext uri="{FF2B5EF4-FFF2-40B4-BE49-F238E27FC236}">
                  <a16:creationId xmlns:a16="http://schemas.microsoft.com/office/drawing/2014/main" id="{070AB277-3CB0-4248-80F5-683234270509}"/>
                </a:ext>
              </a:extLst>
            </p:cNvPr>
            <p:cNvSpPr>
              <a:spLocks noChangeArrowheads="1"/>
            </p:cNvSpPr>
            <p:nvPr/>
          </p:nvSpPr>
          <p:spPr bwMode="auto">
            <a:xfrm rot="16200000">
              <a:off x="669210" y="3211535"/>
              <a:ext cx="52" cy="29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endParaRPr lang="en-US" altLang="en-US" sz="2400" dirty="0">
                <a:solidFill>
                  <a:srgbClr val="003366"/>
                </a:solidFill>
              </a:endParaRPr>
            </a:p>
          </p:txBody>
        </p:sp>
        <p:sp>
          <p:nvSpPr>
            <p:cNvPr id="10" name="Rectangle 47">
              <a:extLst>
                <a:ext uri="{FF2B5EF4-FFF2-40B4-BE49-F238E27FC236}">
                  <a16:creationId xmlns:a16="http://schemas.microsoft.com/office/drawing/2014/main" id="{856169E5-3D2B-0644-A947-A1FD3CA8905B}"/>
                </a:ext>
              </a:extLst>
            </p:cNvPr>
            <p:cNvSpPr>
              <a:spLocks noChangeArrowheads="1"/>
            </p:cNvSpPr>
            <p:nvPr/>
          </p:nvSpPr>
          <p:spPr bwMode="auto">
            <a:xfrm rot="16200000">
              <a:off x="652000" y="3103304"/>
              <a:ext cx="34471" cy="1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200" b="1" dirty="0">
                  <a:solidFill>
                    <a:srgbClr val="003366"/>
                  </a:solidFill>
                  <a:latin typeface="Arial Bold" panose="020B0704020202020204" pitchFamily="34" charset="0"/>
                </a:rPr>
                <a:t> </a:t>
              </a:r>
              <a:endParaRPr lang="en-US" altLang="en-US" sz="2400" dirty="0">
                <a:solidFill>
                  <a:srgbClr val="003366"/>
                </a:solidFill>
              </a:endParaRPr>
            </a:p>
          </p:txBody>
        </p:sp>
        <p:sp>
          <p:nvSpPr>
            <p:cNvPr id="11" name="Rectangle 52">
              <a:extLst>
                <a:ext uri="{FF2B5EF4-FFF2-40B4-BE49-F238E27FC236}">
                  <a16:creationId xmlns:a16="http://schemas.microsoft.com/office/drawing/2014/main" id="{629851FD-5A12-1645-B876-9AD5D1346DB5}"/>
                </a:ext>
              </a:extLst>
            </p:cNvPr>
            <p:cNvSpPr>
              <a:spLocks noChangeArrowheads="1"/>
            </p:cNvSpPr>
            <p:nvPr/>
          </p:nvSpPr>
          <p:spPr bwMode="auto">
            <a:xfrm rot="16200000">
              <a:off x="652000" y="2817553"/>
              <a:ext cx="34471" cy="1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200" b="1" dirty="0">
                  <a:solidFill>
                    <a:srgbClr val="003366"/>
                  </a:solidFill>
                  <a:latin typeface="Arial Bold" panose="020B0704020202020204" pitchFamily="34" charset="0"/>
                </a:rPr>
                <a:t> </a:t>
              </a:r>
              <a:endParaRPr lang="en-US" altLang="en-US" sz="2400" dirty="0">
                <a:solidFill>
                  <a:srgbClr val="003366"/>
                </a:solidFill>
              </a:endParaRPr>
            </a:p>
          </p:txBody>
        </p:sp>
        <p:sp>
          <p:nvSpPr>
            <p:cNvPr id="12" name="Rectangle 61">
              <a:extLst>
                <a:ext uri="{FF2B5EF4-FFF2-40B4-BE49-F238E27FC236}">
                  <a16:creationId xmlns:a16="http://schemas.microsoft.com/office/drawing/2014/main" id="{A95C2EA1-4E69-C74D-8AD9-0FB54EE53A13}"/>
                </a:ext>
              </a:extLst>
            </p:cNvPr>
            <p:cNvSpPr>
              <a:spLocks noChangeArrowheads="1"/>
            </p:cNvSpPr>
            <p:nvPr/>
          </p:nvSpPr>
          <p:spPr bwMode="auto">
            <a:xfrm rot="16200000">
              <a:off x="652000" y="2330188"/>
              <a:ext cx="34471" cy="1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200" b="1" dirty="0">
                  <a:solidFill>
                    <a:srgbClr val="003366"/>
                  </a:solidFill>
                  <a:latin typeface="Arial Bold" panose="020B0704020202020204" pitchFamily="34" charset="0"/>
                </a:rPr>
                <a:t> </a:t>
              </a:r>
              <a:endParaRPr lang="en-US" altLang="en-US" sz="2400" dirty="0">
                <a:solidFill>
                  <a:srgbClr val="003366"/>
                </a:solidFill>
              </a:endParaRPr>
            </a:p>
          </p:txBody>
        </p:sp>
        <p:sp>
          <p:nvSpPr>
            <p:cNvPr id="13" name="Rectangle 68">
              <a:extLst>
                <a:ext uri="{FF2B5EF4-FFF2-40B4-BE49-F238E27FC236}">
                  <a16:creationId xmlns:a16="http://schemas.microsoft.com/office/drawing/2014/main" id="{A6FDD531-E0F2-EF48-B705-3957F0332A94}"/>
                </a:ext>
              </a:extLst>
            </p:cNvPr>
            <p:cNvSpPr>
              <a:spLocks noChangeArrowheads="1"/>
            </p:cNvSpPr>
            <p:nvPr/>
          </p:nvSpPr>
          <p:spPr bwMode="auto">
            <a:xfrm rot="16200000">
              <a:off x="652000" y="1936487"/>
              <a:ext cx="34471" cy="1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200" b="1" dirty="0">
                  <a:solidFill>
                    <a:srgbClr val="003366"/>
                  </a:solidFill>
                  <a:latin typeface="Arial Bold" panose="020B0704020202020204" pitchFamily="34" charset="0"/>
                </a:rPr>
                <a:t> </a:t>
              </a:r>
              <a:endParaRPr lang="en-US" altLang="en-US" sz="2400" dirty="0">
                <a:solidFill>
                  <a:srgbClr val="003366"/>
                </a:solidFill>
              </a:endParaRPr>
            </a:p>
          </p:txBody>
        </p:sp>
        <p:sp>
          <p:nvSpPr>
            <p:cNvPr id="14" name="Freeform 73">
              <a:extLst>
                <a:ext uri="{FF2B5EF4-FFF2-40B4-BE49-F238E27FC236}">
                  <a16:creationId xmlns:a16="http://schemas.microsoft.com/office/drawing/2014/main" id="{DD97C9B4-147C-8240-ABCC-7F47A4E9B2D1}"/>
                </a:ext>
              </a:extLst>
            </p:cNvPr>
            <p:cNvSpPr>
              <a:spLocks/>
            </p:cNvSpPr>
            <p:nvPr/>
          </p:nvSpPr>
          <p:spPr bwMode="auto">
            <a:xfrm>
              <a:off x="1411551" y="1463129"/>
              <a:ext cx="5064323" cy="2259018"/>
            </a:xfrm>
            <a:custGeom>
              <a:avLst/>
              <a:gdLst>
                <a:gd name="T0" fmla="*/ 0 w 7769"/>
                <a:gd name="T1" fmla="*/ 0 h 3698"/>
                <a:gd name="T2" fmla="*/ 0 w 7769"/>
                <a:gd name="T3" fmla="*/ 0 h 3698"/>
                <a:gd name="T4" fmla="*/ 300 w 7769"/>
                <a:gd name="T5" fmla="*/ 149 h 3698"/>
                <a:gd name="T6" fmla="*/ 640 w 7769"/>
                <a:gd name="T7" fmla="*/ 482 h 3698"/>
                <a:gd name="T8" fmla="*/ 1595 w 7769"/>
                <a:gd name="T9" fmla="*/ 1235 h 3698"/>
                <a:gd name="T10" fmla="*/ 3427 w 7769"/>
                <a:gd name="T11" fmla="*/ 2002 h 3698"/>
                <a:gd name="T12" fmla="*/ 5274 w 7769"/>
                <a:gd name="T13" fmla="*/ 3123 h 3698"/>
                <a:gd name="T14" fmla="*/ 7769 w 7769"/>
                <a:gd name="T15" fmla="*/ 3698 h 36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69" h="3698">
                  <a:moveTo>
                    <a:pt x="0" y="0"/>
                  </a:moveTo>
                  <a:lnTo>
                    <a:pt x="0" y="0"/>
                  </a:lnTo>
                  <a:lnTo>
                    <a:pt x="300" y="149"/>
                  </a:lnTo>
                  <a:lnTo>
                    <a:pt x="640" y="482"/>
                  </a:lnTo>
                  <a:lnTo>
                    <a:pt x="1595" y="1235"/>
                  </a:lnTo>
                  <a:lnTo>
                    <a:pt x="3427" y="2002"/>
                  </a:lnTo>
                  <a:lnTo>
                    <a:pt x="5274" y="3123"/>
                  </a:lnTo>
                  <a:lnTo>
                    <a:pt x="7769" y="3698"/>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15" name="Freeform 74">
              <a:extLst>
                <a:ext uri="{FF2B5EF4-FFF2-40B4-BE49-F238E27FC236}">
                  <a16:creationId xmlns:a16="http://schemas.microsoft.com/office/drawing/2014/main" id="{BCD9DA15-D220-5642-A76A-DE7EA755F410}"/>
                </a:ext>
              </a:extLst>
            </p:cNvPr>
            <p:cNvSpPr>
              <a:spLocks noEditPoints="1"/>
            </p:cNvSpPr>
            <p:nvPr/>
          </p:nvSpPr>
          <p:spPr bwMode="auto">
            <a:xfrm>
              <a:off x="1411551" y="1463129"/>
              <a:ext cx="5064323" cy="1063628"/>
            </a:xfrm>
            <a:custGeom>
              <a:avLst/>
              <a:gdLst>
                <a:gd name="T0" fmla="*/ 0 w 7769"/>
                <a:gd name="T1" fmla="*/ 0 h 1742"/>
                <a:gd name="T2" fmla="*/ 208 w 7769"/>
                <a:gd name="T3" fmla="*/ 47 h 1742"/>
                <a:gd name="T4" fmla="*/ 312 w 7769"/>
                <a:gd name="T5" fmla="*/ 70 h 1742"/>
                <a:gd name="T6" fmla="*/ 416 w 7769"/>
                <a:gd name="T7" fmla="*/ 94 h 1742"/>
                <a:gd name="T8" fmla="*/ 624 w 7769"/>
                <a:gd name="T9" fmla="*/ 140 h 1742"/>
                <a:gd name="T10" fmla="*/ 728 w 7769"/>
                <a:gd name="T11" fmla="*/ 164 h 1742"/>
                <a:gd name="T12" fmla="*/ 833 w 7769"/>
                <a:gd name="T13" fmla="*/ 187 h 1742"/>
                <a:gd name="T14" fmla="*/ 1041 w 7769"/>
                <a:gd name="T15" fmla="*/ 234 h 1742"/>
                <a:gd name="T16" fmla="*/ 1145 w 7769"/>
                <a:gd name="T17" fmla="*/ 257 h 1742"/>
                <a:gd name="T18" fmla="*/ 1249 w 7769"/>
                <a:gd name="T19" fmla="*/ 280 h 1742"/>
                <a:gd name="T20" fmla="*/ 1457 w 7769"/>
                <a:gd name="T21" fmla="*/ 327 h 1742"/>
                <a:gd name="T22" fmla="*/ 1561 w 7769"/>
                <a:gd name="T23" fmla="*/ 350 h 1742"/>
                <a:gd name="T24" fmla="*/ 1665 w 7769"/>
                <a:gd name="T25" fmla="*/ 374 h 1742"/>
                <a:gd name="T26" fmla="*/ 1873 w 7769"/>
                <a:gd name="T27" fmla="*/ 420 h 1742"/>
                <a:gd name="T28" fmla="*/ 1977 w 7769"/>
                <a:gd name="T29" fmla="*/ 444 h 1742"/>
                <a:gd name="T30" fmla="*/ 2082 w 7769"/>
                <a:gd name="T31" fmla="*/ 467 h 1742"/>
                <a:gd name="T32" fmla="*/ 2290 w 7769"/>
                <a:gd name="T33" fmla="*/ 514 h 1742"/>
                <a:gd name="T34" fmla="*/ 2394 w 7769"/>
                <a:gd name="T35" fmla="*/ 537 h 1742"/>
                <a:gd name="T36" fmla="*/ 2498 w 7769"/>
                <a:gd name="T37" fmla="*/ 560 h 1742"/>
                <a:gd name="T38" fmla="*/ 2706 w 7769"/>
                <a:gd name="T39" fmla="*/ 607 h 1742"/>
                <a:gd name="T40" fmla="*/ 2810 w 7769"/>
                <a:gd name="T41" fmla="*/ 630 h 1742"/>
                <a:gd name="T42" fmla="*/ 2914 w 7769"/>
                <a:gd name="T43" fmla="*/ 654 h 1742"/>
                <a:gd name="T44" fmla="*/ 3122 w 7769"/>
                <a:gd name="T45" fmla="*/ 700 h 1742"/>
                <a:gd name="T46" fmla="*/ 3227 w 7769"/>
                <a:gd name="T47" fmla="*/ 724 h 1742"/>
                <a:gd name="T48" fmla="*/ 3331 w 7769"/>
                <a:gd name="T49" fmla="*/ 747 h 1742"/>
                <a:gd name="T50" fmla="*/ 3539 w 7769"/>
                <a:gd name="T51" fmla="*/ 794 h 1742"/>
                <a:gd name="T52" fmla="*/ 3643 w 7769"/>
                <a:gd name="T53" fmla="*/ 817 h 1742"/>
                <a:gd name="T54" fmla="*/ 3747 w 7769"/>
                <a:gd name="T55" fmla="*/ 840 h 1742"/>
                <a:gd name="T56" fmla="*/ 3955 w 7769"/>
                <a:gd name="T57" fmla="*/ 887 h 1742"/>
                <a:gd name="T58" fmla="*/ 4059 w 7769"/>
                <a:gd name="T59" fmla="*/ 910 h 1742"/>
                <a:gd name="T60" fmla="*/ 4163 w 7769"/>
                <a:gd name="T61" fmla="*/ 934 h 1742"/>
                <a:gd name="T62" fmla="*/ 4371 w 7769"/>
                <a:gd name="T63" fmla="*/ 980 h 1742"/>
                <a:gd name="T64" fmla="*/ 4476 w 7769"/>
                <a:gd name="T65" fmla="*/ 1004 h 1742"/>
                <a:gd name="T66" fmla="*/ 4580 w 7769"/>
                <a:gd name="T67" fmla="*/ 1027 h 1742"/>
                <a:gd name="T68" fmla="*/ 4788 w 7769"/>
                <a:gd name="T69" fmla="*/ 1074 h 1742"/>
                <a:gd name="T70" fmla="*/ 4892 w 7769"/>
                <a:gd name="T71" fmla="*/ 1097 h 1742"/>
                <a:gd name="T72" fmla="*/ 4996 w 7769"/>
                <a:gd name="T73" fmla="*/ 1120 h 1742"/>
                <a:gd name="T74" fmla="*/ 5204 w 7769"/>
                <a:gd name="T75" fmla="*/ 1167 h 1742"/>
                <a:gd name="T76" fmla="*/ 5308 w 7769"/>
                <a:gd name="T77" fmla="*/ 1190 h 1742"/>
                <a:gd name="T78" fmla="*/ 5412 w 7769"/>
                <a:gd name="T79" fmla="*/ 1214 h 1742"/>
                <a:gd name="T80" fmla="*/ 5620 w 7769"/>
                <a:gd name="T81" fmla="*/ 1260 h 1742"/>
                <a:gd name="T82" fmla="*/ 5725 w 7769"/>
                <a:gd name="T83" fmla="*/ 1284 h 1742"/>
                <a:gd name="T84" fmla="*/ 5829 w 7769"/>
                <a:gd name="T85" fmla="*/ 1307 h 1742"/>
                <a:gd name="T86" fmla="*/ 6037 w 7769"/>
                <a:gd name="T87" fmla="*/ 1354 h 1742"/>
                <a:gd name="T88" fmla="*/ 6141 w 7769"/>
                <a:gd name="T89" fmla="*/ 1377 h 1742"/>
                <a:gd name="T90" fmla="*/ 6245 w 7769"/>
                <a:gd name="T91" fmla="*/ 1400 h 1742"/>
                <a:gd name="T92" fmla="*/ 6453 w 7769"/>
                <a:gd name="T93" fmla="*/ 1447 h 1742"/>
                <a:gd name="T94" fmla="*/ 6557 w 7769"/>
                <a:gd name="T95" fmla="*/ 1470 h 1742"/>
                <a:gd name="T96" fmla="*/ 6661 w 7769"/>
                <a:gd name="T97" fmla="*/ 1493 h 1742"/>
                <a:gd name="T98" fmla="*/ 6869 w 7769"/>
                <a:gd name="T99" fmla="*/ 1540 h 1742"/>
                <a:gd name="T100" fmla="*/ 6974 w 7769"/>
                <a:gd name="T101" fmla="*/ 1563 h 1742"/>
                <a:gd name="T102" fmla="*/ 7078 w 7769"/>
                <a:gd name="T103" fmla="*/ 1587 h 1742"/>
                <a:gd name="T104" fmla="*/ 7286 w 7769"/>
                <a:gd name="T105" fmla="*/ 1633 h 1742"/>
                <a:gd name="T106" fmla="*/ 7390 w 7769"/>
                <a:gd name="T107" fmla="*/ 1657 h 1742"/>
                <a:gd name="T108" fmla="*/ 7494 w 7769"/>
                <a:gd name="T109" fmla="*/ 1680 h 1742"/>
                <a:gd name="T110" fmla="*/ 7702 w 7769"/>
                <a:gd name="T111" fmla="*/ 1727 h 1742"/>
                <a:gd name="T112" fmla="*/ 7769 w 7769"/>
                <a:gd name="T113" fmla="*/ 1742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69" h="1742">
                  <a:moveTo>
                    <a:pt x="0" y="0"/>
                  </a:moveTo>
                  <a:lnTo>
                    <a:pt x="0" y="0"/>
                  </a:lnTo>
                  <a:lnTo>
                    <a:pt x="104" y="24"/>
                  </a:lnTo>
                  <a:moveTo>
                    <a:pt x="208" y="47"/>
                  </a:moveTo>
                  <a:lnTo>
                    <a:pt x="208" y="47"/>
                  </a:lnTo>
                  <a:lnTo>
                    <a:pt x="312" y="70"/>
                  </a:lnTo>
                  <a:moveTo>
                    <a:pt x="416" y="94"/>
                  </a:moveTo>
                  <a:lnTo>
                    <a:pt x="416" y="94"/>
                  </a:lnTo>
                  <a:lnTo>
                    <a:pt x="520" y="117"/>
                  </a:lnTo>
                  <a:moveTo>
                    <a:pt x="624" y="140"/>
                  </a:moveTo>
                  <a:lnTo>
                    <a:pt x="624" y="140"/>
                  </a:lnTo>
                  <a:lnTo>
                    <a:pt x="728" y="164"/>
                  </a:lnTo>
                  <a:moveTo>
                    <a:pt x="833" y="187"/>
                  </a:moveTo>
                  <a:lnTo>
                    <a:pt x="833" y="187"/>
                  </a:lnTo>
                  <a:lnTo>
                    <a:pt x="937" y="210"/>
                  </a:lnTo>
                  <a:moveTo>
                    <a:pt x="1041" y="234"/>
                  </a:moveTo>
                  <a:lnTo>
                    <a:pt x="1041" y="234"/>
                  </a:lnTo>
                  <a:lnTo>
                    <a:pt x="1145" y="257"/>
                  </a:lnTo>
                  <a:moveTo>
                    <a:pt x="1249" y="280"/>
                  </a:moveTo>
                  <a:lnTo>
                    <a:pt x="1249" y="280"/>
                  </a:lnTo>
                  <a:lnTo>
                    <a:pt x="1353" y="304"/>
                  </a:lnTo>
                  <a:moveTo>
                    <a:pt x="1457" y="327"/>
                  </a:moveTo>
                  <a:lnTo>
                    <a:pt x="1457" y="327"/>
                  </a:lnTo>
                  <a:lnTo>
                    <a:pt x="1561" y="350"/>
                  </a:lnTo>
                  <a:moveTo>
                    <a:pt x="1665" y="374"/>
                  </a:moveTo>
                  <a:lnTo>
                    <a:pt x="1665" y="374"/>
                  </a:lnTo>
                  <a:lnTo>
                    <a:pt x="1769" y="397"/>
                  </a:lnTo>
                  <a:moveTo>
                    <a:pt x="1873" y="420"/>
                  </a:moveTo>
                  <a:lnTo>
                    <a:pt x="1873" y="420"/>
                  </a:lnTo>
                  <a:lnTo>
                    <a:pt x="1977" y="444"/>
                  </a:lnTo>
                  <a:moveTo>
                    <a:pt x="2082" y="467"/>
                  </a:moveTo>
                  <a:lnTo>
                    <a:pt x="2082" y="467"/>
                  </a:lnTo>
                  <a:lnTo>
                    <a:pt x="2186" y="490"/>
                  </a:lnTo>
                  <a:moveTo>
                    <a:pt x="2290" y="514"/>
                  </a:moveTo>
                  <a:lnTo>
                    <a:pt x="2290" y="514"/>
                  </a:lnTo>
                  <a:lnTo>
                    <a:pt x="2394" y="537"/>
                  </a:lnTo>
                  <a:moveTo>
                    <a:pt x="2498" y="560"/>
                  </a:moveTo>
                  <a:lnTo>
                    <a:pt x="2498" y="560"/>
                  </a:lnTo>
                  <a:lnTo>
                    <a:pt x="2602" y="584"/>
                  </a:lnTo>
                  <a:moveTo>
                    <a:pt x="2706" y="607"/>
                  </a:moveTo>
                  <a:lnTo>
                    <a:pt x="2706" y="607"/>
                  </a:lnTo>
                  <a:lnTo>
                    <a:pt x="2810" y="630"/>
                  </a:lnTo>
                  <a:moveTo>
                    <a:pt x="2914" y="654"/>
                  </a:moveTo>
                  <a:lnTo>
                    <a:pt x="2914" y="654"/>
                  </a:lnTo>
                  <a:lnTo>
                    <a:pt x="3018" y="677"/>
                  </a:lnTo>
                  <a:moveTo>
                    <a:pt x="3122" y="700"/>
                  </a:moveTo>
                  <a:lnTo>
                    <a:pt x="3122" y="700"/>
                  </a:lnTo>
                  <a:lnTo>
                    <a:pt x="3227" y="724"/>
                  </a:lnTo>
                  <a:moveTo>
                    <a:pt x="3331" y="747"/>
                  </a:moveTo>
                  <a:lnTo>
                    <a:pt x="3331" y="747"/>
                  </a:lnTo>
                  <a:lnTo>
                    <a:pt x="3435" y="770"/>
                  </a:lnTo>
                  <a:moveTo>
                    <a:pt x="3539" y="794"/>
                  </a:moveTo>
                  <a:lnTo>
                    <a:pt x="3539" y="794"/>
                  </a:lnTo>
                  <a:lnTo>
                    <a:pt x="3643" y="817"/>
                  </a:lnTo>
                  <a:moveTo>
                    <a:pt x="3747" y="840"/>
                  </a:moveTo>
                  <a:lnTo>
                    <a:pt x="3747" y="840"/>
                  </a:lnTo>
                  <a:lnTo>
                    <a:pt x="3851" y="864"/>
                  </a:lnTo>
                  <a:moveTo>
                    <a:pt x="3955" y="887"/>
                  </a:moveTo>
                  <a:lnTo>
                    <a:pt x="3955" y="887"/>
                  </a:lnTo>
                  <a:lnTo>
                    <a:pt x="4059" y="910"/>
                  </a:lnTo>
                  <a:moveTo>
                    <a:pt x="4163" y="934"/>
                  </a:moveTo>
                  <a:lnTo>
                    <a:pt x="4163" y="934"/>
                  </a:lnTo>
                  <a:lnTo>
                    <a:pt x="4267" y="957"/>
                  </a:lnTo>
                  <a:moveTo>
                    <a:pt x="4371" y="980"/>
                  </a:moveTo>
                  <a:lnTo>
                    <a:pt x="4371" y="980"/>
                  </a:lnTo>
                  <a:lnTo>
                    <a:pt x="4476" y="1004"/>
                  </a:lnTo>
                  <a:moveTo>
                    <a:pt x="4580" y="1027"/>
                  </a:moveTo>
                  <a:lnTo>
                    <a:pt x="4580" y="1027"/>
                  </a:lnTo>
                  <a:lnTo>
                    <a:pt x="4684" y="1050"/>
                  </a:lnTo>
                  <a:moveTo>
                    <a:pt x="4788" y="1074"/>
                  </a:moveTo>
                  <a:lnTo>
                    <a:pt x="4788" y="1074"/>
                  </a:lnTo>
                  <a:lnTo>
                    <a:pt x="4892" y="1097"/>
                  </a:lnTo>
                  <a:moveTo>
                    <a:pt x="4996" y="1120"/>
                  </a:moveTo>
                  <a:lnTo>
                    <a:pt x="4996" y="1120"/>
                  </a:lnTo>
                  <a:lnTo>
                    <a:pt x="5100" y="1144"/>
                  </a:lnTo>
                  <a:moveTo>
                    <a:pt x="5204" y="1167"/>
                  </a:moveTo>
                  <a:lnTo>
                    <a:pt x="5204" y="1167"/>
                  </a:lnTo>
                  <a:lnTo>
                    <a:pt x="5308" y="1190"/>
                  </a:lnTo>
                  <a:moveTo>
                    <a:pt x="5412" y="1214"/>
                  </a:moveTo>
                  <a:lnTo>
                    <a:pt x="5412" y="1214"/>
                  </a:lnTo>
                  <a:lnTo>
                    <a:pt x="5516" y="1237"/>
                  </a:lnTo>
                  <a:moveTo>
                    <a:pt x="5620" y="1260"/>
                  </a:moveTo>
                  <a:lnTo>
                    <a:pt x="5620" y="1260"/>
                  </a:lnTo>
                  <a:lnTo>
                    <a:pt x="5725" y="1284"/>
                  </a:lnTo>
                  <a:moveTo>
                    <a:pt x="5829" y="1307"/>
                  </a:moveTo>
                  <a:lnTo>
                    <a:pt x="5829" y="1307"/>
                  </a:lnTo>
                  <a:lnTo>
                    <a:pt x="5933" y="1330"/>
                  </a:lnTo>
                  <a:moveTo>
                    <a:pt x="6037" y="1354"/>
                  </a:moveTo>
                  <a:lnTo>
                    <a:pt x="6037" y="1354"/>
                  </a:lnTo>
                  <a:lnTo>
                    <a:pt x="6141" y="1377"/>
                  </a:lnTo>
                  <a:moveTo>
                    <a:pt x="6245" y="1400"/>
                  </a:moveTo>
                  <a:lnTo>
                    <a:pt x="6245" y="1400"/>
                  </a:lnTo>
                  <a:lnTo>
                    <a:pt x="6349" y="1424"/>
                  </a:lnTo>
                  <a:moveTo>
                    <a:pt x="6453" y="1447"/>
                  </a:moveTo>
                  <a:lnTo>
                    <a:pt x="6453" y="1447"/>
                  </a:lnTo>
                  <a:lnTo>
                    <a:pt x="6557" y="1470"/>
                  </a:lnTo>
                  <a:moveTo>
                    <a:pt x="6661" y="1493"/>
                  </a:moveTo>
                  <a:lnTo>
                    <a:pt x="6661" y="1493"/>
                  </a:lnTo>
                  <a:lnTo>
                    <a:pt x="6765" y="1517"/>
                  </a:lnTo>
                  <a:moveTo>
                    <a:pt x="6869" y="1540"/>
                  </a:moveTo>
                  <a:lnTo>
                    <a:pt x="6869" y="1540"/>
                  </a:lnTo>
                  <a:lnTo>
                    <a:pt x="6974" y="1563"/>
                  </a:lnTo>
                  <a:moveTo>
                    <a:pt x="7078" y="1587"/>
                  </a:moveTo>
                  <a:lnTo>
                    <a:pt x="7078" y="1587"/>
                  </a:lnTo>
                  <a:lnTo>
                    <a:pt x="7182" y="1610"/>
                  </a:lnTo>
                  <a:moveTo>
                    <a:pt x="7286" y="1633"/>
                  </a:moveTo>
                  <a:lnTo>
                    <a:pt x="7286" y="1633"/>
                  </a:lnTo>
                  <a:lnTo>
                    <a:pt x="7390" y="1657"/>
                  </a:lnTo>
                  <a:moveTo>
                    <a:pt x="7494" y="1680"/>
                  </a:moveTo>
                  <a:lnTo>
                    <a:pt x="7494" y="1680"/>
                  </a:lnTo>
                  <a:lnTo>
                    <a:pt x="7598" y="1703"/>
                  </a:lnTo>
                  <a:moveTo>
                    <a:pt x="7702" y="1727"/>
                  </a:moveTo>
                  <a:lnTo>
                    <a:pt x="7702" y="1727"/>
                  </a:lnTo>
                  <a:lnTo>
                    <a:pt x="7769" y="1742"/>
                  </a:lnTo>
                </a:path>
              </a:pathLst>
            </a:custGeom>
            <a:noFill/>
            <a:ln w="19050" cap="flat">
              <a:solidFill>
                <a:schemeClr val="accent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16" name="Freeform 75">
              <a:extLst>
                <a:ext uri="{FF2B5EF4-FFF2-40B4-BE49-F238E27FC236}">
                  <a16:creationId xmlns:a16="http://schemas.microsoft.com/office/drawing/2014/main" id="{F14BD3DF-3EA7-B543-8071-FC4E265071DC}"/>
                </a:ext>
              </a:extLst>
            </p:cNvPr>
            <p:cNvSpPr>
              <a:spLocks noEditPoints="1"/>
            </p:cNvSpPr>
            <p:nvPr/>
          </p:nvSpPr>
          <p:spPr bwMode="auto">
            <a:xfrm>
              <a:off x="2451470" y="2217193"/>
              <a:ext cx="4004112" cy="839790"/>
            </a:xfrm>
            <a:custGeom>
              <a:avLst/>
              <a:gdLst>
                <a:gd name="T0" fmla="*/ 0 w 6141"/>
                <a:gd name="T1" fmla="*/ 0 h 1374"/>
                <a:gd name="T2" fmla="*/ 208 w 6141"/>
                <a:gd name="T3" fmla="*/ 46 h 1374"/>
                <a:gd name="T4" fmla="*/ 312 w 6141"/>
                <a:gd name="T5" fmla="*/ 70 h 1374"/>
                <a:gd name="T6" fmla="*/ 416 w 6141"/>
                <a:gd name="T7" fmla="*/ 93 h 1374"/>
                <a:gd name="T8" fmla="*/ 625 w 6141"/>
                <a:gd name="T9" fmla="*/ 140 h 1374"/>
                <a:gd name="T10" fmla="*/ 729 w 6141"/>
                <a:gd name="T11" fmla="*/ 163 h 1374"/>
                <a:gd name="T12" fmla="*/ 833 w 6141"/>
                <a:gd name="T13" fmla="*/ 186 h 1374"/>
                <a:gd name="T14" fmla="*/ 1041 w 6141"/>
                <a:gd name="T15" fmla="*/ 233 h 1374"/>
                <a:gd name="T16" fmla="*/ 1145 w 6141"/>
                <a:gd name="T17" fmla="*/ 256 h 1374"/>
                <a:gd name="T18" fmla="*/ 1249 w 6141"/>
                <a:gd name="T19" fmla="*/ 279 h 1374"/>
                <a:gd name="T20" fmla="*/ 1457 w 6141"/>
                <a:gd name="T21" fmla="*/ 326 h 1374"/>
                <a:gd name="T22" fmla="*/ 1561 w 6141"/>
                <a:gd name="T23" fmla="*/ 349 h 1374"/>
                <a:gd name="T24" fmla="*/ 1666 w 6141"/>
                <a:gd name="T25" fmla="*/ 373 h 1374"/>
                <a:gd name="T26" fmla="*/ 1874 w 6141"/>
                <a:gd name="T27" fmla="*/ 419 h 1374"/>
                <a:gd name="T28" fmla="*/ 1978 w 6141"/>
                <a:gd name="T29" fmla="*/ 443 h 1374"/>
                <a:gd name="T30" fmla="*/ 2082 w 6141"/>
                <a:gd name="T31" fmla="*/ 466 h 1374"/>
                <a:gd name="T32" fmla="*/ 2290 w 6141"/>
                <a:gd name="T33" fmla="*/ 512 h 1374"/>
                <a:gd name="T34" fmla="*/ 2394 w 6141"/>
                <a:gd name="T35" fmla="*/ 536 h 1374"/>
                <a:gd name="T36" fmla="*/ 2498 w 6141"/>
                <a:gd name="T37" fmla="*/ 559 h 1374"/>
                <a:gd name="T38" fmla="*/ 2706 w 6141"/>
                <a:gd name="T39" fmla="*/ 606 h 1374"/>
                <a:gd name="T40" fmla="*/ 2811 w 6141"/>
                <a:gd name="T41" fmla="*/ 629 h 1374"/>
                <a:gd name="T42" fmla="*/ 2915 w 6141"/>
                <a:gd name="T43" fmla="*/ 652 h 1374"/>
                <a:gd name="T44" fmla="*/ 3123 w 6141"/>
                <a:gd name="T45" fmla="*/ 699 h 1374"/>
                <a:gd name="T46" fmla="*/ 3227 w 6141"/>
                <a:gd name="T47" fmla="*/ 722 h 1374"/>
                <a:gd name="T48" fmla="*/ 3331 w 6141"/>
                <a:gd name="T49" fmla="*/ 745 h 1374"/>
                <a:gd name="T50" fmla="*/ 3539 w 6141"/>
                <a:gd name="T51" fmla="*/ 792 h 1374"/>
                <a:gd name="T52" fmla="*/ 3643 w 6141"/>
                <a:gd name="T53" fmla="*/ 815 h 1374"/>
                <a:gd name="T54" fmla="*/ 3747 w 6141"/>
                <a:gd name="T55" fmla="*/ 839 h 1374"/>
                <a:gd name="T56" fmla="*/ 3956 w 6141"/>
                <a:gd name="T57" fmla="*/ 885 h 1374"/>
                <a:gd name="T58" fmla="*/ 4060 w 6141"/>
                <a:gd name="T59" fmla="*/ 908 h 1374"/>
                <a:gd name="T60" fmla="*/ 4164 w 6141"/>
                <a:gd name="T61" fmla="*/ 932 h 1374"/>
                <a:gd name="T62" fmla="*/ 4372 w 6141"/>
                <a:gd name="T63" fmla="*/ 978 h 1374"/>
                <a:gd name="T64" fmla="*/ 4476 w 6141"/>
                <a:gd name="T65" fmla="*/ 1002 h 1374"/>
                <a:gd name="T66" fmla="*/ 4580 w 6141"/>
                <a:gd name="T67" fmla="*/ 1025 h 1374"/>
                <a:gd name="T68" fmla="*/ 4788 w 6141"/>
                <a:gd name="T69" fmla="*/ 1072 h 1374"/>
                <a:gd name="T70" fmla="*/ 4892 w 6141"/>
                <a:gd name="T71" fmla="*/ 1095 h 1374"/>
                <a:gd name="T72" fmla="*/ 4996 w 6141"/>
                <a:gd name="T73" fmla="*/ 1118 h 1374"/>
                <a:gd name="T74" fmla="*/ 5205 w 6141"/>
                <a:gd name="T75" fmla="*/ 1165 h 1374"/>
                <a:gd name="T76" fmla="*/ 5309 w 6141"/>
                <a:gd name="T77" fmla="*/ 1188 h 1374"/>
                <a:gd name="T78" fmla="*/ 5413 w 6141"/>
                <a:gd name="T79" fmla="*/ 1211 h 1374"/>
                <a:gd name="T80" fmla="*/ 5621 w 6141"/>
                <a:gd name="T81" fmla="*/ 1258 h 1374"/>
                <a:gd name="T82" fmla="*/ 5725 w 6141"/>
                <a:gd name="T83" fmla="*/ 1281 h 1374"/>
                <a:gd name="T84" fmla="*/ 5829 w 6141"/>
                <a:gd name="T85" fmla="*/ 1304 h 1374"/>
                <a:gd name="T86" fmla="*/ 6037 w 6141"/>
                <a:gd name="T87" fmla="*/ 1351 h 1374"/>
                <a:gd name="T88" fmla="*/ 6141 w 6141"/>
                <a:gd name="T89" fmla="*/ 1374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1" h="1374">
                  <a:moveTo>
                    <a:pt x="0" y="0"/>
                  </a:moveTo>
                  <a:lnTo>
                    <a:pt x="0" y="0"/>
                  </a:lnTo>
                  <a:lnTo>
                    <a:pt x="104" y="23"/>
                  </a:lnTo>
                  <a:moveTo>
                    <a:pt x="208" y="46"/>
                  </a:moveTo>
                  <a:lnTo>
                    <a:pt x="208" y="46"/>
                  </a:lnTo>
                  <a:lnTo>
                    <a:pt x="312" y="70"/>
                  </a:lnTo>
                  <a:moveTo>
                    <a:pt x="416" y="93"/>
                  </a:moveTo>
                  <a:lnTo>
                    <a:pt x="416" y="93"/>
                  </a:lnTo>
                  <a:lnTo>
                    <a:pt x="521" y="116"/>
                  </a:lnTo>
                  <a:moveTo>
                    <a:pt x="625" y="140"/>
                  </a:moveTo>
                  <a:lnTo>
                    <a:pt x="625" y="140"/>
                  </a:lnTo>
                  <a:lnTo>
                    <a:pt x="729" y="163"/>
                  </a:lnTo>
                  <a:moveTo>
                    <a:pt x="833" y="186"/>
                  </a:moveTo>
                  <a:lnTo>
                    <a:pt x="833" y="186"/>
                  </a:lnTo>
                  <a:lnTo>
                    <a:pt x="937" y="210"/>
                  </a:lnTo>
                  <a:moveTo>
                    <a:pt x="1041" y="233"/>
                  </a:moveTo>
                  <a:lnTo>
                    <a:pt x="1041" y="233"/>
                  </a:lnTo>
                  <a:lnTo>
                    <a:pt x="1145" y="256"/>
                  </a:lnTo>
                  <a:moveTo>
                    <a:pt x="1249" y="279"/>
                  </a:moveTo>
                  <a:lnTo>
                    <a:pt x="1249" y="279"/>
                  </a:lnTo>
                  <a:lnTo>
                    <a:pt x="1353" y="303"/>
                  </a:lnTo>
                  <a:moveTo>
                    <a:pt x="1457" y="326"/>
                  </a:moveTo>
                  <a:lnTo>
                    <a:pt x="1457" y="326"/>
                  </a:lnTo>
                  <a:lnTo>
                    <a:pt x="1561" y="349"/>
                  </a:lnTo>
                  <a:moveTo>
                    <a:pt x="1666" y="373"/>
                  </a:moveTo>
                  <a:lnTo>
                    <a:pt x="1666" y="373"/>
                  </a:lnTo>
                  <a:lnTo>
                    <a:pt x="1770" y="396"/>
                  </a:lnTo>
                  <a:moveTo>
                    <a:pt x="1874" y="419"/>
                  </a:moveTo>
                  <a:lnTo>
                    <a:pt x="1874" y="419"/>
                  </a:lnTo>
                  <a:lnTo>
                    <a:pt x="1978" y="443"/>
                  </a:lnTo>
                  <a:moveTo>
                    <a:pt x="2082" y="466"/>
                  </a:moveTo>
                  <a:lnTo>
                    <a:pt x="2082" y="466"/>
                  </a:lnTo>
                  <a:lnTo>
                    <a:pt x="2186" y="489"/>
                  </a:lnTo>
                  <a:moveTo>
                    <a:pt x="2290" y="512"/>
                  </a:moveTo>
                  <a:lnTo>
                    <a:pt x="2290" y="512"/>
                  </a:lnTo>
                  <a:lnTo>
                    <a:pt x="2394" y="536"/>
                  </a:lnTo>
                  <a:moveTo>
                    <a:pt x="2498" y="559"/>
                  </a:moveTo>
                  <a:lnTo>
                    <a:pt x="2498" y="559"/>
                  </a:lnTo>
                  <a:lnTo>
                    <a:pt x="2602" y="582"/>
                  </a:lnTo>
                  <a:moveTo>
                    <a:pt x="2706" y="606"/>
                  </a:moveTo>
                  <a:lnTo>
                    <a:pt x="2706" y="606"/>
                  </a:lnTo>
                  <a:lnTo>
                    <a:pt x="2811" y="629"/>
                  </a:lnTo>
                  <a:moveTo>
                    <a:pt x="2915" y="652"/>
                  </a:moveTo>
                  <a:lnTo>
                    <a:pt x="2915" y="652"/>
                  </a:lnTo>
                  <a:lnTo>
                    <a:pt x="3019" y="675"/>
                  </a:lnTo>
                  <a:moveTo>
                    <a:pt x="3123" y="699"/>
                  </a:moveTo>
                  <a:lnTo>
                    <a:pt x="3123" y="699"/>
                  </a:lnTo>
                  <a:lnTo>
                    <a:pt x="3227" y="722"/>
                  </a:lnTo>
                  <a:moveTo>
                    <a:pt x="3331" y="745"/>
                  </a:moveTo>
                  <a:lnTo>
                    <a:pt x="3331" y="745"/>
                  </a:lnTo>
                  <a:lnTo>
                    <a:pt x="3435" y="769"/>
                  </a:lnTo>
                  <a:moveTo>
                    <a:pt x="3539" y="792"/>
                  </a:moveTo>
                  <a:lnTo>
                    <a:pt x="3539" y="792"/>
                  </a:lnTo>
                  <a:lnTo>
                    <a:pt x="3643" y="815"/>
                  </a:lnTo>
                  <a:moveTo>
                    <a:pt x="3747" y="839"/>
                  </a:moveTo>
                  <a:lnTo>
                    <a:pt x="3747" y="839"/>
                  </a:lnTo>
                  <a:lnTo>
                    <a:pt x="3851" y="862"/>
                  </a:lnTo>
                  <a:moveTo>
                    <a:pt x="3956" y="885"/>
                  </a:moveTo>
                  <a:lnTo>
                    <a:pt x="3956" y="885"/>
                  </a:lnTo>
                  <a:lnTo>
                    <a:pt x="4060" y="908"/>
                  </a:lnTo>
                  <a:moveTo>
                    <a:pt x="4164" y="932"/>
                  </a:moveTo>
                  <a:lnTo>
                    <a:pt x="4164" y="932"/>
                  </a:lnTo>
                  <a:lnTo>
                    <a:pt x="4268" y="955"/>
                  </a:lnTo>
                  <a:moveTo>
                    <a:pt x="4372" y="978"/>
                  </a:moveTo>
                  <a:lnTo>
                    <a:pt x="4372" y="978"/>
                  </a:lnTo>
                  <a:lnTo>
                    <a:pt x="4476" y="1002"/>
                  </a:lnTo>
                  <a:moveTo>
                    <a:pt x="4580" y="1025"/>
                  </a:moveTo>
                  <a:lnTo>
                    <a:pt x="4580" y="1025"/>
                  </a:lnTo>
                  <a:lnTo>
                    <a:pt x="4684" y="1048"/>
                  </a:lnTo>
                  <a:moveTo>
                    <a:pt x="4788" y="1072"/>
                  </a:moveTo>
                  <a:lnTo>
                    <a:pt x="4788" y="1072"/>
                  </a:lnTo>
                  <a:lnTo>
                    <a:pt x="4892" y="1095"/>
                  </a:lnTo>
                  <a:moveTo>
                    <a:pt x="4996" y="1118"/>
                  </a:moveTo>
                  <a:lnTo>
                    <a:pt x="4996" y="1118"/>
                  </a:lnTo>
                  <a:lnTo>
                    <a:pt x="5101" y="1141"/>
                  </a:lnTo>
                  <a:moveTo>
                    <a:pt x="5205" y="1165"/>
                  </a:moveTo>
                  <a:lnTo>
                    <a:pt x="5205" y="1165"/>
                  </a:lnTo>
                  <a:lnTo>
                    <a:pt x="5309" y="1188"/>
                  </a:lnTo>
                  <a:moveTo>
                    <a:pt x="5413" y="1211"/>
                  </a:moveTo>
                  <a:lnTo>
                    <a:pt x="5413" y="1211"/>
                  </a:lnTo>
                  <a:lnTo>
                    <a:pt x="5517" y="1235"/>
                  </a:lnTo>
                  <a:moveTo>
                    <a:pt x="5621" y="1258"/>
                  </a:moveTo>
                  <a:lnTo>
                    <a:pt x="5621" y="1258"/>
                  </a:lnTo>
                  <a:lnTo>
                    <a:pt x="5725" y="1281"/>
                  </a:lnTo>
                  <a:moveTo>
                    <a:pt x="5829" y="1304"/>
                  </a:moveTo>
                  <a:lnTo>
                    <a:pt x="5829" y="1304"/>
                  </a:lnTo>
                  <a:lnTo>
                    <a:pt x="5933" y="1328"/>
                  </a:lnTo>
                  <a:moveTo>
                    <a:pt x="6037" y="1351"/>
                  </a:moveTo>
                  <a:lnTo>
                    <a:pt x="6037" y="1351"/>
                  </a:lnTo>
                  <a:lnTo>
                    <a:pt x="6141" y="1374"/>
                  </a:ln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17" name="Freeform 76">
              <a:extLst>
                <a:ext uri="{FF2B5EF4-FFF2-40B4-BE49-F238E27FC236}">
                  <a16:creationId xmlns:a16="http://schemas.microsoft.com/office/drawing/2014/main" id="{0E67A1EE-71E2-FA42-AB58-517E2AC1D2F5}"/>
                </a:ext>
              </a:extLst>
            </p:cNvPr>
            <p:cNvSpPr>
              <a:spLocks/>
            </p:cNvSpPr>
            <p:nvPr/>
          </p:nvSpPr>
          <p:spPr bwMode="auto">
            <a:xfrm>
              <a:off x="6562112" y="2526757"/>
              <a:ext cx="114982" cy="1195390"/>
            </a:xfrm>
            <a:custGeom>
              <a:avLst/>
              <a:gdLst>
                <a:gd name="T0" fmla="*/ 0 w 720"/>
                <a:gd name="T1" fmla="*/ 0 h 1956"/>
                <a:gd name="T2" fmla="*/ 0 w 720"/>
                <a:gd name="T3" fmla="*/ 0 h 1956"/>
                <a:gd name="T4" fmla="*/ 720 w 720"/>
                <a:gd name="T5" fmla="*/ 0 h 1956"/>
                <a:gd name="T6" fmla="*/ 720 w 720"/>
                <a:gd name="T7" fmla="*/ 1956 h 1956"/>
                <a:gd name="T8" fmla="*/ 363 w 720"/>
                <a:gd name="T9" fmla="*/ 1956 h 1956"/>
                <a:gd name="connsiteX0" fmla="*/ 12665 w 22665"/>
                <a:gd name="connsiteY0" fmla="*/ 0 h 10000"/>
                <a:gd name="connsiteX1" fmla="*/ 0 w 22665"/>
                <a:gd name="connsiteY1" fmla="*/ 0 h 10000"/>
                <a:gd name="connsiteX2" fmla="*/ 22665 w 22665"/>
                <a:gd name="connsiteY2" fmla="*/ 0 h 10000"/>
                <a:gd name="connsiteX3" fmla="*/ 22665 w 22665"/>
                <a:gd name="connsiteY3" fmla="*/ 10000 h 10000"/>
                <a:gd name="connsiteX4" fmla="*/ 17707 w 22665"/>
                <a:gd name="connsiteY4" fmla="*/ 10000 h 10000"/>
                <a:gd name="connsiteX0" fmla="*/ 12665 w 22665"/>
                <a:gd name="connsiteY0" fmla="*/ 0 h 10000"/>
                <a:gd name="connsiteX1" fmla="*/ 0 w 22665"/>
                <a:gd name="connsiteY1" fmla="*/ 0 h 10000"/>
                <a:gd name="connsiteX2" fmla="*/ 22665 w 22665"/>
                <a:gd name="connsiteY2" fmla="*/ 0 h 10000"/>
                <a:gd name="connsiteX3" fmla="*/ 22665 w 22665"/>
                <a:gd name="connsiteY3" fmla="*/ 10000 h 10000"/>
                <a:gd name="connsiteX4" fmla="*/ 12074 w 22665"/>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5" h="10000">
                  <a:moveTo>
                    <a:pt x="12665" y="0"/>
                  </a:moveTo>
                  <a:lnTo>
                    <a:pt x="0" y="0"/>
                  </a:lnTo>
                  <a:lnTo>
                    <a:pt x="22665" y="0"/>
                  </a:lnTo>
                  <a:lnTo>
                    <a:pt x="22665" y="10000"/>
                  </a:lnTo>
                  <a:lnTo>
                    <a:pt x="12074" y="10000"/>
                  </a:lnTo>
                </a:path>
              </a:pathLst>
            </a:custGeom>
            <a:noFill/>
            <a:ln w="12700" cap="flat">
              <a:solidFill>
                <a:srgbClr val="75C6D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18" name="Freeform 77">
              <a:extLst>
                <a:ext uri="{FF2B5EF4-FFF2-40B4-BE49-F238E27FC236}">
                  <a16:creationId xmlns:a16="http://schemas.microsoft.com/office/drawing/2014/main" id="{9605ADC9-2ABA-CE41-8E89-89B7E37953A2}"/>
                </a:ext>
              </a:extLst>
            </p:cNvPr>
            <p:cNvSpPr>
              <a:spLocks/>
            </p:cNvSpPr>
            <p:nvPr/>
          </p:nvSpPr>
          <p:spPr bwMode="auto">
            <a:xfrm>
              <a:off x="6536378" y="3068095"/>
              <a:ext cx="56661" cy="654052"/>
            </a:xfrm>
            <a:custGeom>
              <a:avLst/>
              <a:gdLst>
                <a:gd name="T0" fmla="*/ 0 w 249"/>
                <a:gd name="T1" fmla="*/ 0 h 1072"/>
                <a:gd name="T2" fmla="*/ 0 w 249"/>
                <a:gd name="T3" fmla="*/ 0 h 1072"/>
                <a:gd name="T4" fmla="*/ 249 w 249"/>
                <a:gd name="T5" fmla="*/ 0 h 1072"/>
                <a:gd name="T6" fmla="*/ 249 w 249"/>
                <a:gd name="T7" fmla="*/ 1072 h 1072"/>
                <a:gd name="T8" fmla="*/ 0 w 249"/>
                <a:gd name="T9" fmla="*/ 1072 h 1072"/>
              </a:gdLst>
              <a:ahLst/>
              <a:cxnLst>
                <a:cxn ang="0">
                  <a:pos x="T0" y="T1"/>
                </a:cxn>
                <a:cxn ang="0">
                  <a:pos x="T2" y="T3"/>
                </a:cxn>
                <a:cxn ang="0">
                  <a:pos x="T4" y="T5"/>
                </a:cxn>
                <a:cxn ang="0">
                  <a:pos x="T6" y="T7"/>
                </a:cxn>
                <a:cxn ang="0">
                  <a:pos x="T8" y="T9"/>
                </a:cxn>
              </a:cxnLst>
              <a:rect l="0" t="0" r="r" b="b"/>
              <a:pathLst>
                <a:path w="249" h="1072">
                  <a:moveTo>
                    <a:pt x="0" y="0"/>
                  </a:moveTo>
                  <a:lnTo>
                    <a:pt x="0" y="0"/>
                  </a:lnTo>
                  <a:lnTo>
                    <a:pt x="249" y="0"/>
                  </a:lnTo>
                  <a:lnTo>
                    <a:pt x="249" y="1072"/>
                  </a:lnTo>
                  <a:lnTo>
                    <a:pt x="0" y="1072"/>
                  </a:lnTo>
                </a:path>
              </a:pathLst>
            </a:custGeom>
            <a:noFill/>
            <a:ln w="12700" cap="flat">
              <a:solidFill>
                <a:srgbClr val="18478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19" name="Rectangle 79">
              <a:extLst>
                <a:ext uri="{FF2B5EF4-FFF2-40B4-BE49-F238E27FC236}">
                  <a16:creationId xmlns:a16="http://schemas.microsoft.com/office/drawing/2014/main" id="{1AC949EF-2400-5E40-91EE-D79EDB0E8CE4}"/>
                </a:ext>
              </a:extLst>
            </p:cNvPr>
            <p:cNvSpPr>
              <a:spLocks noChangeArrowheads="1"/>
            </p:cNvSpPr>
            <p:nvPr/>
          </p:nvSpPr>
          <p:spPr bwMode="auto">
            <a:xfrm>
              <a:off x="2426106" y="2929983"/>
              <a:ext cx="52" cy="2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endParaRPr lang="en-US" altLang="en-US" sz="2400" dirty="0">
                <a:solidFill>
                  <a:srgbClr val="003366"/>
                </a:solidFill>
              </a:endParaRPr>
            </a:p>
          </p:txBody>
        </p:sp>
        <p:sp>
          <p:nvSpPr>
            <p:cNvPr id="20" name="Rectangle 80">
              <a:extLst>
                <a:ext uri="{FF2B5EF4-FFF2-40B4-BE49-F238E27FC236}">
                  <a16:creationId xmlns:a16="http://schemas.microsoft.com/office/drawing/2014/main" id="{30AA0D79-5184-9145-A8D1-D40190297BC0}"/>
                </a:ext>
              </a:extLst>
            </p:cNvPr>
            <p:cNvSpPr>
              <a:spLocks noChangeArrowheads="1"/>
            </p:cNvSpPr>
            <p:nvPr/>
          </p:nvSpPr>
          <p:spPr bwMode="auto">
            <a:xfrm>
              <a:off x="2426106" y="3061745"/>
              <a:ext cx="52" cy="2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endParaRPr lang="en-US" altLang="en-US" sz="2400" dirty="0">
                <a:solidFill>
                  <a:srgbClr val="003366"/>
                </a:solidFill>
              </a:endParaRPr>
            </a:p>
          </p:txBody>
        </p:sp>
        <p:sp>
          <p:nvSpPr>
            <p:cNvPr id="21" name="Rectangle 82">
              <a:extLst>
                <a:ext uri="{FF2B5EF4-FFF2-40B4-BE49-F238E27FC236}">
                  <a16:creationId xmlns:a16="http://schemas.microsoft.com/office/drawing/2014/main" id="{184F1648-E04F-634B-A112-44ECCD58C595}"/>
                </a:ext>
              </a:extLst>
            </p:cNvPr>
            <p:cNvSpPr>
              <a:spLocks noChangeArrowheads="1"/>
            </p:cNvSpPr>
            <p:nvPr/>
          </p:nvSpPr>
          <p:spPr bwMode="auto">
            <a:xfrm>
              <a:off x="1394641" y="2063206"/>
              <a:ext cx="883644" cy="89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467" dirty="0" err="1">
                  <a:solidFill>
                    <a:srgbClr val="003366"/>
                  </a:solidFill>
                </a:rPr>
                <a:t>Chức</a:t>
              </a:r>
              <a:r>
                <a:rPr lang="en-US" altLang="en-US" sz="1467" dirty="0">
                  <a:solidFill>
                    <a:srgbClr val="003366"/>
                  </a:solidFill>
                </a:rPr>
                <a:t> </a:t>
              </a:r>
              <a:r>
                <a:rPr lang="en-US" altLang="en-US" sz="1467" dirty="0" err="1">
                  <a:solidFill>
                    <a:srgbClr val="003366"/>
                  </a:solidFill>
                </a:rPr>
                <a:t>năng</a:t>
              </a:r>
              <a:r>
                <a:rPr lang="en-US" altLang="en-US" sz="1467" dirty="0">
                  <a:solidFill>
                    <a:srgbClr val="003366"/>
                  </a:solidFill>
                </a:rPr>
                <a:t> </a:t>
              </a:r>
              <a:r>
                <a:rPr lang="en-US" altLang="en-US" sz="1467" dirty="0" err="1">
                  <a:solidFill>
                    <a:srgbClr val="003366"/>
                  </a:solidFill>
                </a:rPr>
                <a:t>phổi</a:t>
              </a:r>
              <a:r>
                <a:rPr lang="en-US" altLang="en-US" sz="1467" dirty="0">
                  <a:solidFill>
                    <a:srgbClr val="003366"/>
                  </a:solidFill>
                </a:rPr>
                <a:t> </a:t>
              </a:r>
              <a:r>
                <a:rPr lang="en-US" altLang="en-US" sz="1467" dirty="0" err="1">
                  <a:solidFill>
                    <a:srgbClr val="003366"/>
                  </a:solidFill>
                </a:rPr>
                <a:t>được</a:t>
              </a:r>
              <a:r>
                <a:rPr lang="en-US" altLang="en-US" sz="1467" dirty="0">
                  <a:solidFill>
                    <a:srgbClr val="003366"/>
                  </a:solidFill>
                </a:rPr>
                <a:t> </a:t>
              </a:r>
              <a:r>
                <a:rPr lang="en-US" altLang="en-US" sz="1467" dirty="0" err="1">
                  <a:solidFill>
                    <a:srgbClr val="003366"/>
                  </a:solidFill>
                </a:rPr>
                <a:t>bảo</a:t>
              </a:r>
              <a:r>
                <a:rPr lang="en-US" altLang="en-US" sz="1467" dirty="0">
                  <a:solidFill>
                    <a:srgbClr val="003366"/>
                  </a:solidFill>
                </a:rPr>
                <a:t> </a:t>
              </a:r>
              <a:r>
                <a:rPr lang="en-US" altLang="en-US" sz="1467" dirty="0" err="1">
                  <a:solidFill>
                    <a:srgbClr val="003366"/>
                  </a:solidFill>
                </a:rPr>
                <a:t>tồn</a:t>
              </a:r>
              <a:r>
                <a:rPr lang="en-US" altLang="en-US" sz="1467" dirty="0">
                  <a:solidFill>
                    <a:srgbClr val="003366"/>
                  </a:solidFill>
                </a:rPr>
                <a:t> </a:t>
              </a:r>
              <a:r>
                <a:rPr lang="en-US" altLang="en-US" sz="1467" dirty="0" err="1">
                  <a:solidFill>
                    <a:srgbClr val="003366"/>
                  </a:solidFill>
                </a:rPr>
                <a:t>gần</a:t>
              </a:r>
              <a:r>
                <a:rPr lang="en-US" altLang="en-US" sz="1467" dirty="0">
                  <a:solidFill>
                    <a:srgbClr val="003366"/>
                  </a:solidFill>
                </a:rPr>
                <a:t> </a:t>
              </a:r>
              <a:r>
                <a:rPr lang="en-US" altLang="en-US" sz="1467" dirty="0" err="1">
                  <a:solidFill>
                    <a:srgbClr val="003366"/>
                  </a:solidFill>
                </a:rPr>
                <a:t>như</a:t>
              </a:r>
              <a:r>
                <a:rPr lang="en-US" altLang="en-US" sz="1467" dirty="0">
                  <a:solidFill>
                    <a:srgbClr val="003366"/>
                  </a:solidFill>
                </a:rPr>
                <a:t> </a:t>
              </a:r>
              <a:r>
                <a:rPr lang="en-US" altLang="en-US" sz="1467" dirty="0" err="1">
                  <a:solidFill>
                    <a:srgbClr val="003366"/>
                  </a:solidFill>
                </a:rPr>
                <a:t>hoàn</a:t>
              </a:r>
              <a:r>
                <a:rPr lang="en-US" altLang="en-US" sz="1467" dirty="0">
                  <a:solidFill>
                    <a:srgbClr val="003366"/>
                  </a:solidFill>
                </a:rPr>
                <a:t> </a:t>
              </a:r>
              <a:r>
                <a:rPr lang="en-US" altLang="en-US" sz="1467" dirty="0" err="1">
                  <a:solidFill>
                    <a:srgbClr val="003366"/>
                  </a:solidFill>
                </a:rPr>
                <a:t>toàn</a:t>
              </a:r>
              <a:endParaRPr lang="en-US" altLang="en-US" sz="1467" dirty="0">
                <a:solidFill>
                  <a:srgbClr val="003366"/>
                </a:solidFill>
              </a:endParaRPr>
            </a:p>
          </p:txBody>
        </p:sp>
        <p:sp>
          <p:nvSpPr>
            <p:cNvPr id="22" name="Rectangle 83">
              <a:extLst>
                <a:ext uri="{FF2B5EF4-FFF2-40B4-BE49-F238E27FC236}">
                  <a16:creationId xmlns:a16="http://schemas.microsoft.com/office/drawing/2014/main" id="{73E13DEE-6375-A74B-AAC3-F56E73F6C6E7}"/>
                </a:ext>
              </a:extLst>
            </p:cNvPr>
            <p:cNvSpPr>
              <a:spLocks noChangeArrowheads="1"/>
            </p:cNvSpPr>
            <p:nvPr/>
          </p:nvSpPr>
          <p:spPr bwMode="auto">
            <a:xfrm>
              <a:off x="1394642" y="2194968"/>
              <a:ext cx="52" cy="2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endParaRPr lang="en-US" altLang="en-US" sz="2400" dirty="0">
                <a:solidFill>
                  <a:srgbClr val="003366"/>
                </a:solidFill>
              </a:endParaRPr>
            </a:p>
          </p:txBody>
        </p:sp>
        <p:sp>
          <p:nvSpPr>
            <p:cNvPr id="23" name="Rectangle 84">
              <a:extLst>
                <a:ext uri="{FF2B5EF4-FFF2-40B4-BE49-F238E27FC236}">
                  <a16:creationId xmlns:a16="http://schemas.microsoft.com/office/drawing/2014/main" id="{403030B1-42E5-7048-9965-316DDE2523B4}"/>
                </a:ext>
              </a:extLst>
            </p:cNvPr>
            <p:cNvSpPr>
              <a:spLocks noChangeArrowheads="1"/>
            </p:cNvSpPr>
            <p:nvPr/>
          </p:nvSpPr>
          <p:spPr bwMode="auto">
            <a:xfrm>
              <a:off x="1394642" y="2326731"/>
              <a:ext cx="52" cy="2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endParaRPr lang="en-US" altLang="en-US" sz="2400" dirty="0">
                <a:solidFill>
                  <a:srgbClr val="003366"/>
                </a:solidFill>
              </a:endParaRPr>
            </a:p>
          </p:txBody>
        </p:sp>
        <p:sp>
          <p:nvSpPr>
            <p:cNvPr id="24" name="Rectangle 85">
              <a:extLst>
                <a:ext uri="{FF2B5EF4-FFF2-40B4-BE49-F238E27FC236}">
                  <a16:creationId xmlns:a16="http://schemas.microsoft.com/office/drawing/2014/main" id="{337786EC-E7A6-8A44-905C-5761E78EED9C}"/>
                </a:ext>
              </a:extLst>
            </p:cNvPr>
            <p:cNvSpPr>
              <a:spLocks noChangeArrowheads="1"/>
            </p:cNvSpPr>
            <p:nvPr/>
          </p:nvSpPr>
          <p:spPr bwMode="auto">
            <a:xfrm>
              <a:off x="1394642" y="2460081"/>
              <a:ext cx="52" cy="2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endParaRPr lang="en-US" altLang="en-US" sz="2400" dirty="0">
                <a:solidFill>
                  <a:srgbClr val="003366"/>
                </a:solidFill>
              </a:endParaRPr>
            </a:p>
          </p:txBody>
        </p:sp>
        <p:sp>
          <p:nvSpPr>
            <p:cNvPr id="25" name="Freeform 87">
              <a:extLst>
                <a:ext uri="{FF2B5EF4-FFF2-40B4-BE49-F238E27FC236}">
                  <a16:creationId xmlns:a16="http://schemas.microsoft.com/office/drawing/2014/main" id="{77478500-A2A9-6E44-B143-C9D328337AE2}"/>
                </a:ext>
              </a:extLst>
            </p:cNvPr>
            <p:cNvSpPr>
              <a:spLocks/>
            </p:cNvSpPr>
            <p:nvPr/>
          </p:nvSpPr>
          <p:spPr bwMode="auto">
            <a:xfrm>
              <a:off x="1414933" y="1509167"/>
              <a:ext cx="0" cy="515939"/>
            </a:xfrm>
            <a:custGeom>
              <a:avLst/>
              <a:gdLst>
                <a:gd name="T0" fmla="*/ 0 h 845"/>
                <a:gd name="T1" fmla="*/ 0 h 845"/>
                <a:gd name="T2" fmla="*/ 845 h 845"/>
              </a:gdLst>
              <a:ahLst/>
              <a:cxnLst>
                <a:cxn ang="0">
                  <a:pos x="0" y="T0"/>
                </a:cxn>
                <a:cxn ang="0">
                  <a:pos x="0" y="T1"/>
                </a:cxn>
                <a:cxn ang="0">
                  <a:pos x="0" y="T2"/>
                </a:cxn>
              </a:cxnLst>
              <a:rect l="0" t="0" r="r" b="b"/>
              <a:pathLst>
                <a:path h="845">
                  <a:moveTo>
                    <a:pt x="0" y="0"/>
                  </a:moveTo>
                  <a:lnTo>
                    <a:pt x="0" y="0"/>
                  </a:lnTo>
                  <a:lnTo>
                    <a:pt x="0" y="845"/>
                  </a:ln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26" name="Freeform 104">
              <a:extLst>
                <a:ext uri="{FF2B5EF4-FFF2-40B4-BE49-F238E27FC236}">
                  <a16:creationId xmlns:a16="http://schemas.microsoft.com/office/drawing/2014/main" id="{F6A4FA67-6F71-9643-9506-F268D7418958}"/>
                </a:ext>
              </a:extLst>
            </p:cNvPr>
            <p:cNvSpPr>
              <a:spLocks/>
            </p:cNvSpPr>
            <p:nvPr/>
          </p:nvSpPr>
          <p:spPr bwMode="auto">
            <a:xfrm>
              <a:off x="1352369" y="1415504"/>
              <a:ext cx="131892" cy="122238"/>
            </a:xfrm>
            <a:custGeom>
              <a:avLst/>
              <a:gdLst>
                <a:gd name="T0" fmla="*/ 201 w 201"/>
                <a:gd name="T1" fmla="*/ 99 h 200"/>
                <a:gd name="T2" fmla="*/ 201 w 201"/>
                <a:gd name="T3" fmla="*/ 99 h 200"/>
                <a:gd name="T4" fmla="*/ 101 w 201"/>
                <a:gd name="T5" fmla="*/ 200 h 200"/>
                <a:gd name="T6" fmla="*/ 0 w 201"/>
                <a:gd name="T7" fmla="*/ 99 h 200"/>
                <a:gd name="T8" fmla="*/ 101 w 201"/>
                <a:gd name="T9" fmla="*/ 0 h 200"/>
                <a:gd name="T10" fmla="*/ 201 w 201"/>
                <a:gd name="T11" fmla="*/ 99 h 200"/>
              </a:gdLst>
              <a:ahLst/>
              <a:cxnLst>
                <a:cxn ang="0">
                  <a:pos x="T0" y="T1"/>
                </a:cxn>
                <a:cxn ang="0">
                  <a:pos x="T2" y="T3"/>
                </a:cxn>
                <a:cxn ang="0">
                  <a:pos x="T4" y="T5"/>
                </a:cxn>
                <a:cxn ang="0">
                  <a:pos x="T6" y="T7"/>
                </a:cxn>
                <a:cxn ang="0">
                  <a:pos x="T8" y="T9"/>
                </a:cxn>
                <a:cxn ang="0">
                  <a:pos x="T10" y="T11"/>
                </a:cxn>
              </a:cxnLst>
              <a:rect l="0" t="0" r="r" b="b"/>
              <a:pathLst>
                <a:path w="201" h="200">
                  <a:moveTo>
                    <a:pt x="201" y="99"/>
                  </a:moveTo>
                  <a:lnTo>
                    <a:pt x="201" y="99"/>
                  </a:lnTo>
                  <a:cubicBezTo>
                    <a:pt x="201" y="155"/>
                    <a:pt x="156" y="200"/>
                    <a:pt x="101" y="200"/>
                  </a:cubicBezTo>
                  <a:cubicBezTo>
                    <a:pt x="45" y="200"/>
                    <a:pt x="0" y="155"/>
                    <a:pt x="0" y="99"/>
                  </a:cubicBezTo>
                  <a:cubicBezTo>
                    <a:pt x="0" y="44"/>
                    <a:pt x="45" y="0"/>
                    <a:pt x="101" y="0"/>
                  </a:cubicBezTo>
                  <a:cubicBezTo>
                    <a:pt x="156" y="0"/>
                    <a:pt x="201" y="44"/>
                    <a:pt x="201" y="99"/>
                  </a:cubicBezTo>
                  <a:close/>
                </a:path>
              </a:pathLst>
            </a:custGeom>
            <a:solidFill>
              <a:srgbClr val="75C6DB"/>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27" name="Freeform 105">
              <a:extLst>
                <a:ext uri="{FF2B5EF4-FFF2-40B4-BE49-F238E27FC236}">
                  <a16:creationId xmlns:a16="http://schemas.microsoft.com/office/drawing/2014/main" id="{3700D90A-E983-CF49-AE89-7887D50ECEAD}"/>
                </a:ext>
              </a:extLst>
            </p:cNvPr>
            <p:cNvSpPr>
              <a:spLocks/>
            </p:cNvSpPr>
            <p:nvPr/>
          </p:nvSpPr>
          <p:spPr bwMode="auto">
            <a:xfrm>
              <a:off x="1347296" y="1415504"/>
              <a:ext cx="121747" cy="122238"/>
            </a:xfrm>
            <a:custGeom>
              <a:avLst/>
              <a:gdLst>
                <a:gd name="T0" fmla="*/ 201 w 201"/>
                <a:gd name="T1" fmla="*/ 99 h 200"/>
                <a:gd name="T2" fmla="*/ 201 w 201"/>
                <a:gd name="T3" fmla="*/ 99 h 200"/>
                <a:gd name="T4" fmla="*/ 101 w 201"/>
                <a:gd name="T5" fmla="*/ 200 h 200"/>
                <a:gd name="T6" fmla="*/ 0 w 201"/>
                <a:gd name="T7" fmla="*/ 99 h 200"/>
                <a:gd name="T8" fmla="*/ 101 w 201"/>
                <a:gd name="T9" fmla="*/ 0 h 200"/>
                <a:gd name="T10" fmla="*/ 201 w 201"/>
                <a:gd name="T11" fmla="*/ 99 h 200"/>
                <a:gd name="T12" fmla="*/ 201 w 201"/>
                <a:gd name="T13" fmla="*/ 99 h 200"/>
              </a:gdLst>
              <a:ahLst/>
              <a:cxnLst>
                <a:cxn ang="0">
                  <a:pos x="T0" y="T1"/>
                </a:cxn>
                <a:cxn ang="0">
                  <a:pos x="T2" y="T3"/>
                </a:cxn>
                <a:cxn ang="0">
                  <a:pos x="T4" y="T5"/>
                </a:cxn>
                <a:cxn ang="0">
                  <a:pos x="T6" y="T7"/>
                </a:cxn>
                <a:cxn ang="0">
                  <a:pos x="T8" y="T9"/>
                </a:cxn>
                <a:cxn ang="0">
                  <a:pos x="T10" y="T11"/>
                </a:cxn>
                <a:cxn ang="0">
                  <a:pos x="T12" y="T13"/>
                </a:cxn>
              </a:cxnLst>
              <a:rect l="0" t="0" r="r" b="b"/>
              <a:pathLst>
                <a:path w="201" h="200">
                  <a:moveTo>
                    <a:pt x="201" y="99"/>
                  </a:moveTo>
                  <a:lnTo>
                    <a:pt x="201" y="99"/>
                  </a:lnTo>
                  <a:cubicBezTo>
                    <a:pt x="201" y="155"/>
                    <a:pt x="156" y="200"/>
                    <a:pt x="101" y="200"/>
                  </a:cubicBezTo>
                  <a:cubicBezTo>
                    <a:pt x="45" y="200"/>
                    <a:pt x="0" y="155"/>
                    <a:pt x="0" y="99"/>
                  </a:cubicBezTo>
                  <a:cubicBezTo>
                    <a:pt x="0" y="44"/>
                    <a:pt x="45" y="0"/>
                    <a:pt x="101" y="0"/>
                  </a:cubicBezTo>
                  <a:cubicBezTo>
                    <a:pt x="156" y="0"/>
                    <a:pt x="201" y="44"/>
                    <a:pt x="201" y="99"/>
                  </a:cubicBezTo>
                  <a:lnTo>
                    <a:pt x="201" y="99"/>
                  </a:lnTo>
                  <a:close/>
                </a:path>
              </a:pathLst>
            </a:custGeom>
            <a:solidFill>
              <a:schemeClr val="accent2">
                <a:lumMod val="60000"/>
                <a:lumOff val="40000"/>
              </a:schemeClr>
            </a:solidFill>
            <a:ln w="4763" cap="flat">
              <a:solidFill>
                <a:schemeClr val="accent2">
                  <a:lumMod val="60000"/>
                  <a:lumOff val="40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28" name="Rectangle 70">
              <a:extLst>
                <a:ext uri="{FF2B5EF4-FFF2-40B4-BE49-F238E27FC236}">
                  <a16:creationId xmlns:a16="http://schemas.microsoft.com/office/drawing/2014/main" id="{3D483C36-1D99-E049-B1A8-4BE6C08B5D4C}"/>
                </a:ext>
              </a:extLst>
            </p:cNvPr>
            <p:cNvSpPr>
              <a:spLocks noChangeArrowheads="1"/>
            </p:cNvSpPr>
            <p:nvPr/>
          </p:nvSpPr>
          <p:spPr bwMode="auto">
            <a:xfrm rot="16200000">
              <a:off x="-548269" y="2769204"/>
              <a:ext cx="2162713" cy="19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600" dirty="0" err="1">
                  <a:solidFill>
                    <a:srgbClr val="003366"/>
                  </a:solidFill>
                  <a:cs typeface="Arial" panose="020B0604020202020204" pitchFamily="34" charset="0"/>
                </a:rPr>
                <a:t>Thay</a:t>
              </a:r>
              <a:r>
                <a:rPr lang="en-US" altLang="en-US" sz="1600" dirty="0">
                  <a:solidFill>
                    <a:srgbClr val="003366"/>
                  </a:solidFill>
                  <a:cs typeface="Arial" panose="020B0604020202020204" pitchFamily="34" charset="0"/>
                </a:rPr>
                <a:t> </a:t>
              </a:r>
              <a:r>
                <a:rPr lang="en-US" altLang="en-US" sz="1600" dirty="0" err="1">
                  <a:solidFill>
                    <a:srgbClr val="003366"/>
                  </a:solidFill>
                  <a:cs typeface="Arial" panose="020B0604020202020204" pitchFamily="34" charset="0"/>
                </a:rPr>
                <a:t>đổi</a:t>
              </a:r>
              <a:r>
                <a:rPr lang="en-US" altLang="en-US" sz="1600" dirty="0">
                  <a:solidFill>
                    <a:srgbClr val="003366"/>
                  </a:solidFill>
                  <a:cs typeface="Arial" panose="020B0604020202020204" pitchFamily="34" charset="0"/>
                </a:rPr>
                <a:t> FVC </a:t>
              </a:r>
              <a:r>
                <a:rPr lang="en-US" altLang="en-US" sz="1600" dirty="0" err="1">
                  <a:solidFill>
                    <a:srgbClr val="003366"/>
                  </a:solidFill>
                  <a:cs typeface="Arial" panose="020B0604020202020204" pitchFamily="34" charset="0"/>
                </a:rPr>
                <a:t>trung</a:t>
              </a:r>
              <a:r>
                <a:rPr lang="en-US" altLang="en-US" sz="1600" dirty="0">
                  <a:solidFill>
                    <a:srgbClr val="003366"/>
                  </a:solidFill>
                  <a:cs typeface="Arial" panose="020B0604020202020204" pitchFamily="34" charset="0"/>
                </a:rPr>
                <a:t> </a:t>
              </a:r>
              <a:r>
                <a:rPr lang="en-US" altLang="en-US" sz="1600" dirty="0" err="1">
                  <a:solidFill>
                    <a:srgbClr val="003366"/>
                  </a:solidFill>
                  <a:cs typeface="Arial" panose="020B0604020202020204" pitchFamily="34" charset="0"/>
                </a:rPr>
                <a:t>bình</a:t>
              </a:r>
              <a:r>
                <a:rPr lang="en-US" altLang="en-US" sz="1600" dirty="0">
                  <a:solidFill>
                    <a:srgbClr val="003366"/>
                  </a:solidFill>
                  <a:cs typeface="Arial" panose="020B0604020202020204" pitchFamily="34" charset="0"/>
                </a:rPr>
                <a:t> (mL)</a:t>
              </a:r>
            </a:p>
          </p:txBody>
        </p:sp>
        <p:sp>
          <p:nvSpPr>
            <p:cNvPr id="29" name="Freeform 5">
              <a:extLst>
                <a:ext uri="{FF2B5EF4-FFF2-40B4-BE49-F238E27FC236}">
                  <a16:creationId xmlns:a16="http://schemas.microsoft.com/office/drawing/2014/main" id="{205CF818-0854-1D44-BF99-74E655EE31D9}"/>
                </a:ext>
              </a:extLst>
            </p:cNvPr>
            <p:cNvSpPr>
              <a:spLocks/>
            </p:cNvSpPr>
            <p:nvPr/>
          </p:nvSpPr>
          <p:spPr bwMode="auto">
            <a:xfrm>
              <a:off x="1105300" y="4271419"/>
              <a:ext cx="92030" cy="0"/>
            </a:xfrm>
            <a:custGeom>
              <a:avLst/>
              <a:gdLst>
                <a:gd name="T0" fmla="*/ 0 w 140"/>
                <a:gd name="T1" fmla="*/ 0 w 140"/>
                <a:gd name="T2" fmla="*/ 140 w 140"/>
              </a:gdLst>
              <a:ahLst/>
              <a:cxnLst>
                <a:cxn ang="0">
                  <a:pos x="T0" y="0"/>
                </a:cxn>
                <a:cxn ang="0">
                  <a:pos x="T1" y="0"/>
                </a:cxn>
                <a:cxn ang="0">
                  <a:pos x="T2" y="0"/>
                </a:cxn>
              </a:cxnLst>
              <a:rect l="0" t="0" r="r" b="b"/>
              <a:pathLst>
                <a:path w="140">
                  <a:moveTo>
                    <a:pt x="0" y="0"/>
                  </a:moveTo>
                  <a:lnTo>
                    <a:pt x="0" y="0"/>
                  </a:lnTo>
                  <a:lnTo>
                    <a:pt x="140"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30" name="Freeform 6">
              <a:extLst>
                <a:ext uri="{FF2B5EF4-FFF2-40B4-BE49-F238E27FC236}">
                  <a16:creationId xmlns:a16="http://schemas.microsoft.com/office/drawing/2014/main" id="{32366FB0-8765-D948-A563-F103EF965E6C}"/>
                </a:ext>
              </a:extLst>
            </p:cNvPr>
            <p:cNvSpPr>
              <a:spLocks/>
            </p:cNvSpPr>
            <p:nvPr/>
          </p:nvSpPr>
          <p:spPr bwMode="auto">
            <a:xfrm>
              <a:off x="1105300" y="3706268"/>
              <a:ext cx="92030" cy="0"/>
            </a:xfrm>
            <a:custGeom>
              <a:avLst/>
              <a:gdLst>
                <a:gd name="T0" fmla="*/ 0 w 140"/>
                <a:gd name="T1" fmla="*/ 0 w 140"/>
                <a:gd name="T2" fmla="*/ 140 w 140"/>
              </a:gdLst>
              <a:ahLst/>
              <a:cxnLst>
                <a:cxn ang="0">
                  <a:pos x="T0" y="0"/>
                </a:cxn>
                <a:cxn ang="0">
                  <a:pos x="T1" y="0"/>
                </a:cxn>
                <a:cxn ang="0">
                  <a:pos x="T2" y="0"/>
                </a:cxn>
              </a:cxnLst>
              <a:rect l="0" t="0" r="r" b="b"/>
              <a:pathLst>
                <a:path w="140">
                  <a:moveTo>
                    <a:pt x="0" y="0"/>
                  </a:moveTo>
                  <a:lnTo>
                    <a:pt x="0" y="0"/>
                  </a:lnTo>
                  <a:lnTo>
                    <a:pt x="140"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31" name="Freeform 7">
              <a:extLst>
                <a:ext uri="{FF2B5EF4-FFF2-40B4-BE49-F238E27FC236}">
                  <a16:creationId xmlns:a16="http://schemas.microsoft.com/office/drawing/2014/main" id="{D597A281-4ADA-2749-8DA7-7A5259AEB010}"/>
                </a:ext>
              </a:extLst>
            </p:cNvPr>
            <p:cNvSpPr>
              <a:spLocks/>
            </p:cNvSpPr>
            <p:nvPr/>
          </p:nvSpPr>
          <p:spPr bwMode="auto">
            <a:xfrm>
              <a:off x="1105300" y="1475828"/>
              <a:ext cx="92030" cy="0"/>
            </a:xfrm>
            <a:custGeom>
              <a:avLst/>
              <a:gdLst>
                <a:gd name="T0" fmla="*/ 0 w 139"/>
                <a:gd name="T1" fmla="*/ 0 w 139"/>
                <a:gd name="T2" fmla="*/ 139 w 139"/>
              </a:gdLst>
              <a:ahLst/>
              <a:cxnLst>
                <a:cxn ang="0">
                  <a:pos x="T0" y="0"/>
                </a:cxn>
                <a:cxn ang="0">
                  <a:pos x="T1" y="0"/>
                </a:cxn>
                <a:cxn ang="0">
                  <a:pos x="T2" y="0"/>
                </a:cxn>
              </a:cxnLst>
              <a:rect l="0" t="0" r="r" b="b"/>
              <a:pathLst>
                <a:path w="139">
                  <a:moveTo>
                    <a:pt x="0" y="0"/>
                  </a:moveTo>
                  <a:lnTo>
                    <a:pt x="0" y="0"/>
                  </a:lnTo>
                  <a:lnTo>
                    <a:pt x="139"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32" name="Freeform 8">
              <a:extLst>
                <a:ext uri="{FF2B5EF4-FFF2-40B4-BE49-F238E27FC236}">
                  <a16:creationId xmlns:a16="http://schemas.microsoft.com/office/drawing/2014/main" id="{C996034A-3279-6742-BBF5-A84D7F6FD70A}"/>
                </a:ext>
              </a:extLst>
            </p:cNvPr>
            <p:cNvSpPr>
              <a:spLocks/>
            </p:cNvSpPr>
            <p:nvPr/>
          </p:nvSpPr>
          <p:spPr bwMode="auto">
            <a:xfrm>
              <a:off x="1105300" y="2025103"/>
              <a:ext cx="92030" cy="0"/>
            </a:xfrm>
            <a:custGeom>
              <a:avLst/>
              <a:gdLst>
                <a:gd name="T0" fmla="*/ 0 w 140"/>
                <a:gd name="T1" fmla="*/ 0 w 140"/>
                <a:gd name="T2" fmla="*/ 140 w 140"/>
              </a:gdLst>
              <a:ahLst/>
              <a:cxnLst>
                <a:cxn ang="0">
                  <a:pos x="T0" y="0"/>
                </a:cxn>
                <a:cxn ang="0">
                  <a:pos x="T1" y="0"/>
                </a:cxn>
                <a:cxn ang="0">
                  <a:pos x="T2" y="0"/>
                </a:cxn>
              </a:cxnLst>
              <a:rect l="0" t="0" r="r" b="b"/>
              <a:pathLst>
                <a:path w="140">
                  <a:moveTo>
                    <a:pt x="0" y="0"/>
                  </a:moveTo>
                  <a:lnTo>
                    <a:pt x="0" y="0"/>
                  </a:lnTo>
                  <a:lnTo>
                    <a:pt x="140"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33" name="Freeform 9">
              <a:extLst>
                <a:ext uri="{FF2B5EF4-FFF2-40B4-BE49-F238E27FC236}">
                  <a16:creationId xmlns:a16="http://schemas.microsoft.com/office/drawing/2014/main" id="{A7700F07-9F65-4E43-9AE3-AB3418124988}"/>
                </a:ext>
              </a:extLst>
            </p:cNvPr>
            <p:cNvSpPr>
              <a:spLocks/>
            </p:cNvSpPr>
            <p:nvPr/>
          </p:nvSpPr>
          <p:spPr bwMode="auto">
            <a:xfrm>
              <a:off x="1105300" y="2591842"/>
              <a:ext cx="92030" cy="0"/>
            </a:xfrm>
            <a:custGeom>
              <a:avLst/>
              <a:gdLst>
                <a:gd name="T0" fmla="*/ 0 w 140"/>
                <a:gd name="T1" fmla="*/ 0 w 140"/>
                <a:gd name="T2" fmla="*/ 140 w 140"/>
              </a:gdLst>
              <a:ahLst/>
              <a:cxnLst>
                <a:cxn ang="0">
                  <a:pos x="T0" y="0"/>
                </a:cxn>
                <a:cxn ang="0">
                  <a:pos x="T1" y="0"/>
                </a:cxn>
                <a:cxn ang="0">
                  <a:pos x="T2" y="0"/>
                </a:cxn>
              </a:cxnLst>
              <a:rect l="0" t="0" r="r" b="b"/>
              <a:pathLst>
                <a:path w="140">
                  <a:moveTo>
                    <a:pt x="0" y="0"/>
                  </a:moveTo>
                  <a:lnTo>
                    <a:pt x="0" y="0"/>
                  </a:lnTo>
                  <a:lnTo>
                    <a:pt x="140"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34" name="Freeform 10">
              <a:extLst>
                <a:ext uri="{FF2B5EF4-FFF2-40B4-BE49-F238E27FC236}">
                  <a16:creationId xmlns:a16="http://schemas.microsoft.com/office/drawing/2014/main" id="{41CCF811-4495-AD41-BE6B-68E4FF1C8EA8}"/>
                </a:ext>
              </a:extLst>
            </p:cNvPr>
            <p:cNvSpPr>
              <a:spLocks/>
            </p:cNvSpPr>
            <p:nvPr/>
          </p:nvSpPr>
          <p:spPr bwMode="auto">
            <a:xfrm>
              <a:off x="1804050" y="4271419"/>
              <a:ext cx="0" cy="88900"/>
            </a:xfrm>
            <a:custGeom>
              <a:avLst/>
              <a:gdLst>
                <a:gd name="T0" fmla="*/ 145 h 145"/>
                <a:gd name="T1" fmla="*/ 145 h 145"/>
                <a:gd name="T2" fmla="*/ 0 h 145"/>
              </a:gdLst>
              <a:ahLst/>
              <a:cxnLst>
                <a:cxn ang="0">
                  <a:pos x="0" y="T0"/>
                </a:cxn>
                <a:cxn ang="0">
                  <a:pos x="0" y="T1"/>
                </a:cxn>
                <a:cxn ang="0">
                  <a:pos x="0" y="T2"/>
                </a:cxn>
              </a:cxnLst>
              <a:rect l="0" t="0" r="r" b="b"/>
              <a:pathLst>
                <a:path h="145">
                  <a:moveTo>
                    <a:pt x="0" y="145"/>
                  </a:moveTo>
                  <a:lnTo>
                    <a:pt x="0" y="145"/>
                  </a:lnTo>
                  <a:lnTo>
                    <a:pt x="0"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35" name="Freeform 11">
              <a:extLst>
                <a:ext uri="{FF2B5EF4-FFF2-40B4-BE49-F238E27FC236}">
                  <a16:creationId xmlns:a16="http://schemas.microsoft.com/office/drawing/2014/main" id="{198BFAD8-083E-B348-AE8E-D0A13B218C1C}"/>
                </a:ext>
              </a:extLst>
            </p:cNvPr>
            <p:cNvSpPr>
              <a:spLocks/>
            </p:cNvSpPr>
            <p:nvPr/>
          </p:nvSpPr>
          <p:spPr bwMode="auto">
            <a:xfrm>
              <a:off x="1602946" y="4271419"/>
              <a:ext cx="0" cy="88900"/>
            </a:xfrm>
            <a:custGeom>
              <a:avLst/>
              <a:gdLst>
                <a:gd name="T0" fmla="*/ 145 h 145"/>
                <a:gd name="T1" fmla="*/ 145 h 145"/>
                <a:gd name="T2" fmla="*/ 0 h 145"/>
              </a:gdLst>
              <a:ahLst/>
              <a:cxnLst>
                <a:cxn ang="0">
                  <a:pos x="0" y="T0"/>
                </a:cxn>
                <a:cxn ang="0">
                  <a:pos x="0" y="T1"/>
                </a:cxn>
                <a:cxn ang="0">
                  <a:pos x="0" y="T2"/>
                </a:cxn>
              </a:cxnLst>
              <a:rect l="0" t="0" r="r" b="b"/>
              <a:pathLst>
                <a:path h="145">
                  <a:moveTo>
                    <a:pt x="0" y="145"/>
                  </a:moveTo>
                  <a:lnTo>
                    <a:pt x="0" y="145"/>
                  </a:lnTo>
                  <a:lnTo>
                    <a:pt x="0"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36" name="Freeform 12">
              <a:extLst>
                <a:ext uri="{FF2B5EF4-FFF2-40B4-BE49-F238E27FC236}">
                  <a16:creationId xmlns:a16="http://schemas.microsoft.com/office/drawing/2014/main" id="{A1191680-F52D-4D45-95D3-A790A6F08F24}"/>
                </a:ext>
              </a:extLst>
            </p:cNvPr>
            <p:cNvSpPr>
              <a:spLocks/>
            </p:cNvSpPr>
            <p:nvPr/>
          </p:nvSpPr>
          <p:spPr bwMode="auto">
            <a:xfrm>
              <a:off x="1193922" y="4271419"/>
              <a:ext cx="0" cy="88900"/>
            </a:xfrm>
            <a:custGeom>
              <a:avLst/>
              <a:gdLst>
                <a:gd name="T0" fmla="*/ 145 h 145"/>
                <a:gd name="T1" fmla="*/ 145 h 145"/>
                <a:gd name="T2" fmla="*/ 0 h 145"/>
              </a:gdLst>
              <a:ahLst/>
              <a:cxnLst>
                <a:cxn ang="0">
                  <a:pos x="0" y="T0"/>
                </a:cxn>
                <a:cxn ang="0">
                  <a:pos x="0" y="T1"/>
                </a:cxn>
                <a:cxn ang="0">
                  <a:pos x="0" y="T2"/>
                </a:cxn>
              </a:cxnLst>
              <a:rect l="0" t="0" r="r" b="b"/>
              <a:pathLst>
                <a:path h="145">
                  <a:moveTo>
                    <a:pt x="0" y="145"/>
                  </a:moveTo>
                  <a:lnTo>
                    <a:pt x="0" y="145"/>
                  </a:lnTo>
                  <a:lnTo>
                    <a:pt x="0"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37" name="Freeform 13">
              <a:extLst>
                <a:ext uri="{FF2B5EF4-FFF2-40B4-BE49-F238E27FC236}">
                  <a16:creationId xmlns:a16="http://schemas.microsoft.com/office/drawing/2014/main" id="{2C3B1881-9F60-E14B-8D3B-D51CA43C2024}"/>
                </a:ext>
              </a:extLst>
            </p:cNvPr>
            <p:cNvSpPr>
              <a:spLocks/>
            </p:cNvSpPr>
            <p:nvPr/>
          </p:nvSpPr>
          <p:spPr bwMode="auto">
            <a:xfrm>
              <a:off x="1408660" y="4271419"/>
              <a:ext cx="0" cy="88900"/>
            </a:xfrm>
            <a:custGeom>
              <a:avLst/>
              <a:gdLst>
                <a:gd name="T0" fmla="*/ 145 h 145"/>
                <a:gd name="T1" fmla="*/ 145 h 145"/>
                <a:gd name="T2" fmla="*/ 0 h 145"/>
              </a:gdLst>
              <a:ahLst/>
              <a:cxnLst>
                <a:cxn ang="0">
                  <a:pos x="0" y="T0"/>
                </a:cxn>
                <a:cxn ang="0">
                  <a:pos x="0" y="T1"/>
                </a:cxn>
                <a:cxn ang="0">
                  <a:pos x="0" y="T2"/>
                </a:cxn>
              </a:cxnLst>
              <a:rect l="0" t="0" r="r" b="b"/>
              <a:pathLst>
                <a:path h="145">
                  <a:moveTo>
                    <a:pt x="0" y="145"/>
                  </a:moveTo>
                  <a:lnTo>
                    <a:pt x="0" y="145"/>
                  </a:lnTo>
                  <a:lnTo>
                    <a:pt x="0"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38" name="Freeform 14">
              <a:extLst>
                <a:ext uri="{FF2B5EF4-FFF2-40B4-BE49-F238E27FC236}">
                  <a16:creationId xmlns:a16="http://schemas.microsoft.com/office/drawing/2014/main" id="{014867DD-771B-4A46-89AD-84657A6383BE}"/>
                </a:ext>
              </a:extLst>
            </p:cNvPr>
            <p:cNvSpPr>
              <a:spLocks/>
            </p:cNvSpPr>
            <p:nvPr/>
          </p:nvSpPr>
          <p:spPr bwMode="auto">
            <a:xfrm>
              <a:off x="3656587" y="4271419"/>
              <a:ext cx="0" cy="88900"/>
            </a:xfrm>
            <a:custGeom>
              <a:avLst/>
              <a:gdLst>
                <a:gd name="T0" fmla="*/ 145 h 145"/>
                <a:gd name="T1" fmla="*/ 145 h 145"/>
                <a:gd name="T2" fmla="*/ 0 h 145"/>
              </a:gdLst>
              <a:ahLst/>
              <a:cxnLst>
                <a:cxn ang="0">
                  <a:pos x="0" y="T0"/>
                </a:cxn>
                <a:cxn ang="0">
                  <a:pos x="0" y="T1"/>
                </a:cxn>
                <a:cxn ang="0">
                  <a:pos x="0" y="T2"/>
                </a:cxn>
              </a:cxnLst>
              <a:rect l="0" t="0" r="r" b="b"/>
              <a:pathLst>
                <a:path h="145">
                  <a:moveTo>
                    <a:pt x="0" y="145"/>
                  </a:moveTo>
                  <a:lnTo>
                    <a:pt x="0" y="145"/>
                  </a:lnTo>
                  <a:lnTo>
                    <a:pt x="0"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39" name="Freeform 15">
              <a:extLst>
                <a:ext uri="{FF2B5EF4-FFF2-40B4-BE49-F238E27FC236}">
                  <a16:creationId xmlns:a16="http://schemas.microsoft.com/office/drawing/2014/main" id="{D5A69183-43DB-2C4F-B37E-379E6BAA282A}"/>
                </a:ext>
              </a:extLst>
            </p:cNvPr>
            <p:cNvSpPr>
              <a:spLocks/>
            </p:cNvSpPr>
            <p:nvPr/>
          </p:nvSpPr>
          <p:spPr bwMode="auto">
            <a:xfrm>
              <a:off x="2418729" y="4271419"/>
              <a:ext cx="0" cy="88900"/>
            </a:xfrm>
            <a:custGeom>
              <a:avLst/>
              <a:gdLst>
                <a:gd name="T0" fmla="*/ 145 h 145"/>
                <a:gd name="T1" fmla="*/ 145 h 145"/>
                <a:gd name="T2" fmla="*/ 0 h 145"/>
              </a:gdLst>
              <a:ahLst/>
              <a:cxnLst>
                <a:cxn ang="0">
                  <a:pos x="0" y="T0"/>
                </a:cxn>
                <a:cxn ang="0">
                  <a:pos x="0" y="T1"/>
                </a:cxn>
                <a:cxn ang="0">
                  <a:pos x="0" y="T2"/>
                </a:cxn>
              </a:cxnLst>
              <a:rect l="0" t="0" r="r" b="b"/>
              <a:pathLst>
                <a:path h="145">
                  <a:moveTo>
                    <a:pt x="0" y="145"/>
                  </a:moveTo>
                  <a:lnTo>
                    <a:pt x="0" y="145"/>
                  </a:lnTo>
                  <a:lnTo>
                    <a:pt x="0"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40" name="Freeform 16">
              <a:extLst>
                <a:ext uri="{FF2B5EF4-FFF2-40B4-BE49-F238E27FC236}">
                  <a16:creationId xmlns:a16="http://schemas.microsoft.com/office/drawing/2014/main" id="{8C265C55-E56E-5F4B-B7A7-DC2F90F55B70}"/>
                </a:ext>
              </a:extLst>
            </p:cNvPr>
            <p:cNvSpPr>
              <a:spLocks/>
            </p:cNvSpPr>
            <p:nvPr/>
          </p:nvSpPr>
          <p:spPr bwMode="auto">
            <a:xfrm>
              <a:off x="6512938" y="4271419"/>
              <a:ext cx="0" cy="88900"/>
            </a:xfrm>
            <a:custGeom>
              <a:avLst/>
              <a:gdLst>
                <a:gd name="T0" fmla="*/ 145 h 145"/>
                <a:gd name="T1" fmla="*/ 145 h 145"/>
                <a:gd name="T2" fmla="*/ 0 h 145"/>
              </a:gdLst>
              <a:ahLst/>
              <a:cxnLst>
                <a:cxn ang="0">
                  <a:pos x="0" y="T0"/>
                </a:cxn>
                <a:cxn ang="0">
                  <a:pos x="0" y="T1"/>
                </a:cxn>
                <a:cxn ang="0">
                  <a:pos x="0" y="T2"/>
                </a:cxn>
              </a:cxnLst>
              <a:rect l="0" t="0" r="r" b="b"/>
              <a:pathLst>
                <a:path h="145">
                  <a:moveTo>
                    <a:pt x="0" y="145"/>
                  </a:moveTo>
                  <a:lnTo>
                    <a:pt x="0" y="145"/>
                  </a:lnTo>
                  <a:lnTo>
                    <a:pt x="0"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41" name="Freeform 17">
              <a:extLst>
                <a:ext uri="{FF2B5EF4-FFF2-40B4-BE49-F238E27FC236}">
                  <a16:creationId xmlns:a16="http://schemas.microsoft.com/office/drawing/2014/main" id="{E3FC0F2D-787E-2345-AEC6-01EBB79628F2}"/>
                </a:ext>
              </a:extLst>
            </p:cNvPr>
            <p:cNvSpPr>
              <a:spLocks/>
            </p:cNvSpPr>
            <p:nvPr/>
          </p:nvSpPr>
          <p:spPr bwMode="auto">
            <a:xfrm>
              <a:off x="4875138" y="4271419"/>
              <a:ext cx="0" cy="88900"/>
            </a:xfrm>
            <a:custGeom>
              <a:avLst/>
              <a:gdLst>
                <a:gd name="T0" fmla="*/ 145 h 145"/>
                <a:gd name="T1" fmla="*/ 145 h 145"/>
                <a:gd name="T2" fmla="*/ 0 h 145"/>
              </a:gdLst>
              <a:ahLst/>
              <a:cxnLst>
                <a:cxn ang="0">
                  <a:pos x="0" y="T0"/>
                </a:cxn>
                <a:cxn ang="0">
                  <a:pos x="0" y="T1"/>
                </a:cxn>
                <a:cxn ang="0">
                  <a:pos x="0" y="T2"/>
                </a:cxn>
              </a:cxnLst>
              <a:rect l="0" t="0" r="r" b="b"/>
              <a:pathLst>
                <a:path h="145">
                  <a:moveTo>
                    <a:pt x="0" y="145"/>
                  </a:moveTo>
                  <a:lnTo>
                    <a:pt x="0" y="145"/>
                  </a:lnTo>
                  <a:lnTo>
                    <a:pt x="0"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42" name="Rectangle 18">
              <a:extLst>
                <a:ext uri="{FF2B5EF4-FFF2-40B4-BE49-F238E27FC236}">
                  <a16:creationId xmlns:a16="http://schemas.microsoft.com/office/drawing/2014/main" id="{8018D90F-79FC-AA43-B317-EECEC5A5879B}"/>
                </a:ext>
              </a:extLst>
            </p:cNvPr>
            <p:cNvSpPr>
              <a:spLocks noChangeArrowheads="1"/>
            </p:cNvSpPr>
            <p:nvPr/>
          </p:nvSpPr>
          <p:spPr bwMode="auto">
            <a:xfrm>
              <a:off x="6436246" y="4380957"/>
              <a:ext cx="165969" cy="17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467" dirty="0">
                  <a:solidFill>
                    <a:srgbClr val="003366"/>
                  </a:solidFill>
                  <a:cs typeface="Arial" panose="020B0604020202020204" pitchFamily="34" charset="0"/>
                </a:rPr>
                <a:t>52</a:t>
              </a:r>
            </a:p>
          </p:txBody>
        </p:sp>
        <p:sp>
          <p:nvSpPr>
            <p:cNvPr id="43" name="Rectangle 19">
              <a:extLst>
                <a:ext uri="{FF2B5EF4-FFF2-40B4-BE49-F238E27FC236}">
                  <a16:creationId xmlns:a16="http://schemas.microsoft.com/office/drawing/2014/main" id="{3954159B-6CA8-054F-AB93-8BCE1F579306}"/>
                </a:ext>
              </a:extLst>
            </p:cNvPr>
            <p:cNvSpPr>
              <a:spLocks noChangeArrowheads="1"/>
            </p:cNvSpPr>
            <p:nvPr/>
          </p:nvSpPr>
          <p:spPr bwMode="auto">
            <a:xfrm>
              <a:off x="1163245" y="4380957"/>
              <a:ext cx="82985" cy="17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467" dirty="0">
                  <a:solidFill>
                    <a:srgbClr val="003366"/>
                  </a:solidFill>
                  <a:cs typeface="Arial" panose="020B0604020202020204" pitchFamily="34" charset="0"/>
                </a:rPr>
                <a:t>0</a:t>
              </a:r>
            </a:p>
          </p:txBody>
        </p:sp>
        <p:sp>
          <p:nvSpPr>
            <p:cNvPr id="44" name="Rectangle 20">
              <a:extLst>
                <a:ext uri="{FF2B5EF4-FFF2-40B4-BE49-F238E27FC236}">
                  <a16:creationId xmlns:a16="http://schemas.microsoft.com/office/drawing/2014/main" id="{1A1F15B6-43FA-E84E-A173-F1E5361025A0}"/>
                </a:ext>
              </a:extLst>
            </p:cNvPr>
            <p:cNvSpPr>
              <a:spLocks noChangeArrowheads="1"/>
            </p:cNvSpPr>
            <p:nvPr/>
          </p:nvSpPr>
          <p:spPr bwMode="auto">
            <a:xfrm>
              <a:off x="989934" y="1394865"/>
              <a:ext cx="82985" cy="17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defTabSz="1219170"/>
              <a:r>
                <a:rPr lang="en-US" altLang="en-US" sz="1467" dirty="0">
                  <a:solidFill>
                    <a:srgbClr val="003366"/>
                  </a:solidFill>
                  <a:cs typeface="Arial" panose="020B0604020202020204" pitchFamily="34" charset="0"/>
                </a:rPr>
                <a:t>0</a:t>
              </a:r>
            </a:p>
          </p:txBody>
        </p:sp>
        <p:sp>
          <p:nvSpPr>
            <p:cNvPr id="45" name="Rectangle 21">
              <a:extLst>
                <a:ext uri="{FF2B5EF4-FFF2-40B4-BE49-F238E27FC236}">
                  <a16:creationId xmlns:a16="http://schemas.microsoft.com/office/drawing/2014/main" id="{B6EC0118-1955-E745-89AA-415594F26FB0}"/>
                </a:ext>
              </a:extLst>
            </p:cNvPr>
            <p:cNvSpPr>
              <a:spLocks noChangeArrowheads="1"/>
            </p:cNvSpPr>
            <p:nvPr/>
          </p:nvSpPr>
          <p:spPr bwMode="auto">
            <a:xfrm>
              <a:off x="857158" y="1939378"/>
              <a:ext cx="215761" cy="17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defTabSz="1219170"/>
              <a:r>
                <a:rPr lang="en-US" altLang="en-US" sz="1467" dirty="0">
                  <a:solidFill>
                    <a:srgbClr val="003366"/>
                  </a:solidFill>
                  <a:cs typeface="Arial" panose="020B0604020202020204" pitchFamily="34" charset="0"/>
                </a:rPr>
                <a:t>-50</a:t>
              </a:r>
            </a:p>
          </p:txBody>
        </p:sp>
        <p:sp>
          <p:nvSpPr>
            <p:cNvPr id="46" name="Rectangle 22">
              <a:extLst>
                <a:ext uri="{FF2B5EF4-FFF2-40B4-BE49-F238E27FC236}">
                  <a16:creationId xmlns:a16="http://schemas.microsoft.com/office/drawing/2014/main" id="{DEA20A64-4563-2843-831C-940268327F9D}"/>
                </a:ext>
              </a:extLst>
            </p:cNvPr>
            <p:cNvSpPr>
              <a:spLocks noChangeArrowheads="1"/>
            </p:cNvSpPr>
            <p:nvPr/>
          </p:nvSpPr>
          <p:spPr bwMode="auto">
            <a:xfrm>
              <a:off x="774174" y="2504528"/>
              <a:ext cx="298746" cy="17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defTabSz="1219170"/>
              <a:r>
                <a:rPr lang="en-US" altLang="en-US" sz="1467" dirty="0">
                  <a:solidFill>
                    <a:srgbClr val="003366"/>
                  </a:solidFill>
                  <a:cs typeface="Arial" panose="020B0604020202020204" pitchFamily="34" charset="0"/>
                </a:rPr>
                <a:t>-100</a:t>
              </a:r>
            </a:p>
          </p:txBody>
        </p:sp>
        <p:sp>
          <p:nvSpPr>
            <p:cNvPr id="47" name="Freeform 23">
              <a:extLst>
                <a:ext uri="{FF2B5EF4-FFF2-40B4-BE49-F238E27FC236}">
                  <a16:creationId xmlns:a16="http://schemas.microsoft.com/office/drawing/2014/main" id="{B3A100DE-60DB-0047-8B0A-13FB0DADF7E7}"/>
                </a:ext>
              </a:extLst>
            </p:cNvPr>
            <p:cNvSpPr>
              <a:spLocks/>
            </p:cNvSpPr>
            <p:nvPr/>
          </p:nvSpPr>
          <p:spPr bwMode="auto">
            <a:xfrm>
              <a:off x="1105300" y="3150643"/>
              <a:ext cx="92030" cy="0"/>
            </a:xfrm>
            <a:custGeom>
              <a:avLst/>
              <a:gdLst>
                <a:gd name="T0" fmla="*/ 0 w 140"/>
                <a:gd name="T1" fmla="*/ 0 w 140"/>
                <a:gd name="T2" fmla="*/ 140 w 140"/>
              </a:gdLst>
              <a:ahLst/>
              <a:cxnLst>
                <a:cxn ang="0">
                  <a:pos x="T0" y="0"/>
                </a:cxn>
                <a:cxn ang="0">
                  <a:pos x="T1" y="0"/>
                </a:cxn>
                <a:cxn ang="0">
                  <a:pos x="T2" y="0"/>
                </a:cxn>
              </a:cxnLst>
              <a:rect l="0" t="0" r="r" b="b"/>
              <a:pathLst>
                <a:path w="140">
                  <a:moveTo>
                    <a:pt x="0" y="0"/>
                  </a:moveTo>
                  <a:lnTo>
                    <a:pt x="0" y="0"/>
                  </a:lnTo>
                  <a:lnTo>
                    <a:pt x="140"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48" name="Rectangle 24">
              <a:extLst>
                <a:ext uri="{FF2B5EF4-FFF2-40B4-BE49-F238E27FC236}">
                  <a16:creationId xmlns:a16="http://schemas.microsoft.com/office/drawing/2014/main" id="{C919C211-852C-EB4F-B623-9C2779A85807}"/>
                </a:ext>
              </a:extLst>
            </p:cNvPr>
            <p:cNvSpPr>
              <a:spLocks noChangeArrowheads="1"/>
            </p:cNvSpPr>
            <p:nvPr/>
          </p:nvSpPr>
          <p:spPr bwMode="auto">
            <a:xfrm>
              <a:off x="774174" y="3064917"/>
              <a:ext cx="298746" cy="17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defTabSz="1219170"/>
              <a:r>
                <a:rPr lang="en-US" altLang="en-US" sz="1467" dirty="0">
                  <a:solidFill>
                    <a:srgbClr val="003366"/>
                  </a:solidFill>
                  <a:cs typeface="Arial" panose="020B0604020202020204" pitchFamily="34" charset="0"/>
                </a:rPr>
                <a:t>-150</a:t>
              </a:r>
            </a:p>
          </p:txBody>
        </p:sp>
        <p:sp>
          <p:nvSpPr>
            <p:cNvPr id="49" name="Rectangle 25">
              <a:extLst>
                <a:ext uri="{FF2B5EF4-FFF2-40B4-BE49-F238E27FC236}">
                  <a16:creationId xmlns:a16="http://schemas.microsoft.com/office/drawing/2014/main" id="{A0F2A137-1540-6C4E-85A8-9720E6E0093F}"/>
                </a:ext>
              </a:extLst>
            </p:cNvPr>
            <p:cNvSpPr>
              <a:spLocks noChangeArrowheads="1"/>
            </p:cNvSpPr>
            <p:nvPr/>
          </p:nvSpPr>
          <p:spPr bwMode="auto">
            <a:xfrm>
              <a:off x="774174" y="3620543"/>
              <a:ext cx="298746" cy="17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defTabSz="1219170"/>
              <a:r>
                <a:rPr lang="en-US" altLang="en-US" sz="1467" dirty="0">
                  <a:solidFill>
                    <a:srgbClr val="003366"/>
                  </a:solidFill>
                  <a:cs typeface="Arial" panose="020B0604020202020204" pitchFamily="34" charset="0"/>
                </a:rPr>
                <a:t>-200</a:t>
              </a:r>
            </a:p>
          </p:txBody>
        </p:sp>
        <p:sp>
          <p:nvSpPr>
            <p:cNvPr id="50" name="Rectangle 26">
              <a:extLst>
                <a:ext uri="{FF2B5EF4-FFF2-40B4-BE49-F238E27FC236}">
                  <a16:creationId xmlns:a16="http://schemas.microsoft.com/office/drawing/2014/main" id="{9BE1E321-434B-F640-B54F-294A2063C02D}"/>
                </a:ext>
              </a:extLst>
            </p:cNvPr>
            <p:cNvSpPr>
              <a:spLocks noChangeArrowheads="1"/>
            </p:cNvSpPr>
            <p:nvPr/>
          </p:nvSpPr>
          <p:spPr bwMode="auto">
            <a:xfrm>
              <a:off x="774174" y="4187282"/>
              <a:ext cx="298746" cy="17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defTabSz="1219170"/>
              <a:r>
                <a:rPr lang="en-US" altLang="en-US" sz="1467" dirty="0">
                  <a:solidFill>
                    <a:srgbClr val="003366"/>
                  </a:solidFill>
                  <a:cs typeface="Arial" panose="020B0604020202020204" pitchFamily="34" charset="0"/>
                </a:rPr>
                <a:t>-250</a:t>
              </a:r>
            </a:p>
          </p:txBody>
        </p:sp>
        <p:sp>
          <p:nvSpPr>
            <p:cNvPr id="51" name="Rectangle 27">
              <a:extLst>
                <a:ext uri="{FF2B5EF4-FFF2-40B4-BE49-F238E27FC236}">
                  <a16:creationId xmlns:a16="http://schemas.microsoft.com/office/drawing/2014/main" id="{A40431CF-9B08-294A-9B1A-68BB3DDAD684}"/>
                </a:ext>
              </a:extLst>
            </p:cNvPr>
            <p:cNvSpPr>
              <a:spLocks noChangeArrowheads="1"/>
            </p:cNvSpPr>
            <p:nvPr/>
          </p:nvSpPr>
          <p:spPr bwMode="auto">
            <a:xfrm>
              <a:off x="1560339" y="4380957"/>
              <a:ext cx="82985" cy="17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467" dirty="0">
                  <a:solidFill>
                    <a:srgbClr val="003366"/>
                  </a:solidFill>
                  <a:cs typeface="Arial" panose="020B0604020202020204" pitchFamily="34" charset="0"/>
                </a:rPr>
                <a:t>4</a:t>
              </a:r>
            </a:p>
          </p:txBody>
        </p:sp>
        <p:sp>
          <p:nvSpPr>
            <p:cNvPr id="52" name="Rectangle 28">
              <a:extLst>
                <a:ext uri="{FF2B5EF4-FFF2-40B4-BE49-F238E27FC236}">
                  <a16:creationId xmlns:a16="http://schemas.microsoft.com/office/drawing/2014/main" id="{433F8F83-C283-514B-AF12-D656B86C749D}"/>
                </a:ext>
              </a:extLst>
            </p:cNvPr>
            <p:cNvSpPr>
              <a:spLocks noChangeArrowheads="1"/>
            </p:cNvSpPr>
            <p:nvPr/>
          </p:nvSpPr>
          <p:spPr bwMode="auto">
            <a:xfrm>
              <a:off x="1766556" y="4380957"/>
              <a:ext cx="82985" cy="17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467" dirty="0">
                  <a:solidFill>
                    <a:srgbClr val="003366"/>
                  </a:solidFill>
                  <a:cs typeface="Arial" panose="020B0604020202020204" pitchFamily="34" charset="0"/>
                </a:rPr>
                <a:t>6</a:t>
              </a:r>
            </a:p>
          </p:txBody>
        </p:sp>
        <p:sp>
          <p:nvSpPr>
            <p:cNvPr id="53" name="Rectangle 29">
              <a:extLst>
                <a:ext uri="{FF2B5EF4-FFF2-40B4-BE49-F238E27FC236}">
                  <a16:creationId xmlns:a16="http://schemas.microsoft.com/office/drawing/2014/main" id="{5F8B269D-7574-D14B-A590-6C02CD97AC07}"/>
                </a:ext>
              </a:extLst>
            </p:cNvPr>
            <p:cNvSpPr>
              <a:spLocks noChangeArrowheads="1"/>
            </p:cNvSpPr>
            <p:nvPr/>
          </p:nvSpPr>
          <p:spPr bwMode="auto">
            <a:xfrm>
              <a:off x="1372870" y="4380957"/>
              <a:ext cx="82985" cy="17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467" dirty="0">
                  <a:solidFill>
                    <a:srgbClr val="003366"/>
                  </a:solidFill>
                  <a:cs typeface="Arial" panose="020B0604020202020204" pitchFamily="34" charset="0"/>
                </a:rPr>
                <a:t>2</a:t>
              </a:r>
            </a:p>
          </p:txBody>
        </p:sp>
        <p:sp>
          <p:nvSpPr>
            <p:cNvPr id="54" name="Rectangle 30">
              <a:extLst>
                <a:ext uri="{FF2B5EF4-FFF2-40B4-BE49-F238E27FC236}">
                  <a16:creationId xmlns:a16="http://schemas.microsoft.com/office/drawing/2014/main" id="{769C7010-DDED-4449-9B37-5EF8FA9B23DB}"/>
                </a:ext>
              </a:extLst>
            </p:cNvPr>
            <p:cNvSpPr>
              <a:spLocks noChangeArrowheads="1"/>
            </p:cNvSpPr>
            <p:nvPr/>
          </p:nvSpPr>
          <p:spPr bwMode="auto">
            <a:xfrm>
              <a:off x="2342598" y="4380957"/>
              <a:ext cx="165969" cy="17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467" dirty="0">
                  <a:solidFill>
                    <a:srgbClr val="003366"/>
                  </a:solidFill>
                  <a:cs typeface="Arial" panose="020B0604020202020204" pitchFamily="34" charset="0"/>
                </a:rPr>
                <a:t>12</a:t>
              </a:r>
            </a:p>
          </p:txBody>
        </p:sp>
        <p:sp>
          <p:nvSpPr>
            <p:cNvPr id="55" name="Rectangle 31">
              <a:extLst>
                <a:ext uri="{FF2B5EF4-FFF2-40B4-BE49-F238E27FC236}">
                  <a16:creationId xmlns:a16="http://schemas.microsoft.com/office/drawing/2014/main" id="{F0AE8DE5-B860-E941-8CF7-F938AC80CAE1}"/>
                </a:ext>
              </a:extLst>
            </p:cNvPr>
            <p:cNvSpPr>
              <a:spLocks noChangeArrowheads="1"/>
            </p:cNvSpPr>
            <p:nvPr/>
          </p:nvSpPr>
          <p:spPr bwMode="auto">
            <a:xfrm>
              <a:off x="3578191" y="4380957"/>
              <a:ext cx="165969" cy="17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467" dirty="0">
                  <a:solidFill>
                    <a:srgbClr val="003366"/>
                  </a:solidFill>
                  <a:cs typeface="Arial" panose="020B0604020202020204" pitchFamily="34" charset="0"/>
                </a:rPr>
                <a:t>24</a:t>
              </a:r>
            </a:p>
          </p:txBody>
        </p:sp>
        <p:sp>
          <p:nvSpPr>
            <p:cNvPr id="56" name="Rectangle 32">
              <a:extLst>
                <a:ext uri="{FF2B5EF4-FFF2-40B4-BE49-F238E27FC236}">
                  <a16:creationId xmlns:a16="http://schemas.microsoft.com/office/drawing/2014/main" id="{262A46BE-3EA7-374B-8276-FFDAC09684BF}"/>
                </a:ext>
              </a:extLst>
            </p:cNvPr>
            <p:cNvSpPr>
              <a:spLocks noChangeArrowheads="1"/>
            </p:cNvSpPr>
            <p:nvPr/>
          </p:nvSpPr>
          <p:spPr bwMode="auto">
            <a:xfrm>
              <a:off x="4795037" y="4380957"/>
              <a:ext cx="165969" cy="17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467" dirty="0">
                  <a:solidFill>
                    <a:srgbClr val="003366"/>
                  </a:solidFill>
                  <a:cs typeface="Arial" panose="020B0604020202020204" pitchFamily="34" charset="0"/>
                </a:rPr>
                <a:t>36</a:t>
              </a:r>
            </a:p>
          </p:txBody>
        </p:sp>
        <p:sp>
          <p:nvSpPr>
            <p:cNvPr id="57" name="Freeform 33">
              <a:extLst>
                <a:ext uri="{FF2B5EF4-FFF2-40B4-BE49-F238E27FC236}">
                  <a16:creationId xmlns:a16="http://schemas.microsoft.com/office/drawing/2014/main" id="{46AD0916-DD66-3E42-809A-5E4714177549}"/>
                </a:ext>
              </a:extLst>
            </p:cNvPr>
            <p:cNvSpPr>
              <a:spLocks/>
            </p:cNvSpPr>
            <p:nvPr/>
          </p:nvSpPr>
          <p:spPr bwMode="auto">
            <a:xfrm>
              <a:off x="1193922" y="4271419"/>
              <a:ext cx="5319016" cy="0"/>
            </a:xfrm>
            <a:custGeom>
              <a:avLst/>
              <a:gdLst>
                <a:gd name="T0" fmla="*/ 0 w 8097"/>
                <a:gd name="T1" fmla="*/ 0 w 8097"/>
                <a:gd name="T2" fmla="*/ 8097 w 8097"/>
              </a:gdLst>
              <a:ahLst/>
              <a:cxnLst>
                <a:cxn ang="0">
                  <a:pos x="T0" y="0"/>
                </a:cxn>
                <a:cxn ang="0">
                  <a:pos x="T1" y="0"/>
                </a:cxn>
                <a:cxn ang="0">
                  <a:pos x="T2" y="0"/>
                </a:cxn>
              </a:cxnLst>
              <a:rect l="0" t="0" r="r" b="b"/>
              <a:pathLst>
                <a:path w="8097">
                  <a:moveTo>
                    <a:pt x="0" y="0"/>
                  </a:moveTo>
                  <a:lnTo>
                    <a:pt x="0" y="0"/>
                  </a:lnTo>
                  <a:lnTo>
                    <a:pt x="8097"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58" name="Freeform 34">
              <a:extLst>
                <a:ext uri="{FF2B5EF4-FFF2-40B4-BE49-F238E27FC236}">
                  <a16:creationId xmlns:a16="http://schemas.microsoft.com/office/drawing/2014/main" id="{AE01B91A-91D8-3047-AC45-4117428FC623}"/>
                </a:ext>
              </a:extLst>
            </p:cNvPr>
            <p:cNvSpPr>
              <a:spLocks/>
            </p:cNvSpPr>
            <p:nvPr/>
          </p:nvSpPr>
          <p:spPr bwMode="auto">
            <a:xfrm>
              <a:off x="1193922" y="1475828"/>
              <a:ext cx="46015" cy="2830517"/>
            </a:xfrm>
            <a:custGeom>
              <a:avLst/>
              <a:gdLst>
                <a:gd name="T0" fmla="*/ 4565 h 4565"/>
                <a:gd name="T1" fmla="*/ 4565 h 4565"/>
                <a:gd name="T2" fmla="*/ 0 h 4565"/>
              </a:gdLst>
              <a:ahLst/>
              <a:cxnLst>
                <a:cxn ang="0">
                  <a:pos x="0" y="T0"/>
                </a:cxn>
                <a:cxn ang="0">
                  <a:pos x="0" y="T1"/>
                </a:cxn>
                <a:cxn ang="0">
                  <a:pos x="0" y="T2"/>
                </a:cxn>
              </a:cxnLst>
              <a:rect l="0" t="0" r="r" b="b"/>
              <a:pathLst>
                <a:path h="4565">
                  <a:moveTo>
                    <a:pt x="0" y="4565"/>
                  </a:moveTo>
                  <a:lnTo>
                    <a:pt x="0" y="4565"/>
                  </a:lnTo>
                  <a:lnTo>
                    <a:pt x="0"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61" name="Rectangle 78">
              <a:extLst>
                <a:ext uri="{FF2B5EF4-FFF2-40B4-BE49-F238E27FC236}">
                  <a16:creationId xmlns:a16="http://schemas.microsoft.com/office/drawing/2014/main" id="{B34B893F-0C36-7A40-9D1F-AF58D7BB9868}"/>
                </a:ext>
              </a:extLst>
            </p:cNvPr>
            <p:cNvSpPr>
              <a:spLocks noChangeArrowheads="1"/>
            </p:cNvSpPr>
            <p:nvPr/>
          </p:nvSpPr>
          <p:spPr bwMode="auto">
            <a:xfrm>
              <a:off x="2436332" y="2798217"/>
              <a:ext cx="1058348" cy="71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467" dirty="0" err="1">
                  <a:solidFill>
                    <a:srgbClr val="003366"/>
                  </a:solidFill>
                </a:rPr>
                <a:t>Một</a:t>
              </a:r>
              <a:r>
                <a:rPr lang="en-US" altLang="en-US" sz="1467" dirty="0">
                  <a:solidFill>
                    <a:srgbClr val="003366"/>
                  </a:solidFill>
                </a:rPr>
                <a:t> </a:t>
              </a:r>
              <a:r>
                <a:rPr lang="en-US" altLang="en-US" sz="1467" dirty="0" err="1">
                  <a:solidFill>
                    <a:srgbClr val="003366"/>
                  </a:solidFill>
                </a:rPr>
                <a:t>phần</a:t>
              </a:r>
              <a:r>
                <a:rPr lang="en-US" altLang="en-US" sz="1467" dirty="0">
                  <a:solidFill>
                    <a:srgbClr val="003366"/>
                  </a:solidFill>
                </a:rPr>
                <a:t> </a:t>
              </a:r>
              <a:r>
                <a:rPr lang="en-US" altLang="en-US" sz="1467" dirty="0" err="1">
                  <a:solidFill>
                    <a:srgbClr val="003366"/>
                  </a:solidFill>
                </a:rPr>
                <a:t>chức</a:t>
              </a:r>
              <a:r>
                <a:rPr lang="en-US" altLang="en-US" sz="1467" dirty="0">
                  <a:solidFill>
                    <a:srgbClr val="003366"/>
                  </a:solidFill>
                </a:rPr>
                <a:t> </a:t>
              </a:r>
              <a:r>
                <a:rPr lang="en-US" altLang="en-US" sz="1467" dirty="0" err="1">
                  <a:solidFill>
                    <a:srgbClr val="003366"/>
                  </a:solidFill>
                </a:rPr>
                <a:t>năng</a:t>
              </a:r>
              <a:r>
                <a:rPr lang="en-US" altLang="en-US" sz="1467" dirty="0">
                  <a:solidFill>
                    <a:srgbClr val="003366"/>
                  </a:solidFill>
                </a:rPr>
                <a:t> </a:t>
              </a:r>
              <a:r>
                <a:rPr lang="en-US" altLang="en-US" sz="1467" dirty="0" err="1">
                  <a:solidFill>
                    <a:srgbClr val="003366"/>
                  </a:solidFill>
                </a:rPr>
                <a:t>phổi</a:t>
              </a:r>
              <a:r>
                <a:rPr lang="en-US" altLang="en-US" sz="1467" dirty="0">
                  <a:solidFill>
                    <a:srgbClr val="003366"/>
                  </a:solidFill>
                </a:rPr>
                <a:t> </a:t>
              </a:r>
              <a:r>
                <a:rPr lang="en-US" altLang="en-US" sz="1467" dirty="0" err="1">
                  <a:solidFill>
                    <a:srgbClr val="003366"/>
                  </a:solidFill>
                </a:rPr>
                <a:t>bị</a:t>
              </a:r>
              <a:r>
                <a:rPr lang="en-US" altLang="en-US" sz="1467" dirty="0">
                  <a:solidFill>
                    <a:srgbClr val="003366"/>
                  </a:solidFill>
                </a:rPr>
                <a:t> </a:t>
              </a:r>
              <a:r>
                <a:rPr lang="en-US" altLang="en-US" sz="1467" dirty="0" err="1">
                  <a:solidFill>
                    <a:srgbClr val="003366"/>
                  </a:solidFill>
                </a:rPr>
                <a:t>mất</a:t>
              </a:r>
              <a:r>
                <a:rPr lang="en-US" altLang="en-US" sz="1467" dirty="0">
                  <a:solidFill>
                    <a:srgbClr val="003366"/>
                  </a:solidFill>
                </a:rPr>
                <a:t> </a:t>
              </a:r>
              <a:r>
                <a:rPr lang="en-US" altLang="en-US" sz="1467" dirty="0" err="1">
                  <a:solidFill>
                    <a:srgbClr val="003366"/>
                  </a:solidFill>
                </a:rPr>
                <a:t>đi</a:t>
              </a:r>
              <a:r>
                <a:rPr lang="en-US" altLang="en-US" sz="1467" dirty="0">
                  <a:solidFill>
                    <a:srgbClr val="003366"/>
                  </a:solidFill>
                </a:rPr>
                <a:t> </a:t>
              </a:r>
              <a:r>
                <a:rPr lang="en-US" altLang="en-US" sz="1467" dirty="0" err="1">
                  <a:solidFill>
                    <a:srgbClr val="003366"/>
                  </a:solidFill>
                </a:rPr>
                <a:t>trước</a:t>
              </a:r>
              <a:r>
                <a:rPr lang="en-US" altLang="en-US" sz="1467" dirty="0">
                  <a:solidFill>
                    <a:srgbClr val="003366"/>
                  </a:solidFill>
                </a:rPr>
                <a:t> </a:t>
              </a:r>
              <a:r>
                <a:rPr lang="en-US" altLang="en-US" sz="1467" dirty="0" err="1">
                  <a:solidFill>
                    <a:srgbClr val="003366"/>
                  </a:solidFill>
                </a:rPr>
                <a:t>khi</a:t>
              </a:r>
              <a:r>
                <a:rPr lang="en-US" altLang="en-US" sz="1467" dirty="0">
                  <a:solidFill>
                    <a:srgbClr val="003366"/>
                  </a:solidFill>
                </a:rPr>
                <a:t> </a:t>
              </a:r>
              <a:r>
                <a:rPr lang="en-US" altLang="en-US" sz="1467" dirty="0" err="1">
                  <a:solidFill>
                    <a:srgbClr val="003366"/>
                  </a:solidFill>
                </a:rPr>
                <a:t>được</a:t>
              </a:r>
              <a:r>
                <a:rPr lang="en-US" altLang="en-US" sz="1467" dirty="0">
                  <a:solidFill>
                    <a:srgbClr val="003366"/>
                  </a:solidFill>
                </a:rPr>
                <a:t> </a:t>
              </a:r>
              <a:r>
                <a:rPr lang="en-US" altLang="en-US" sz="1467" dirty="0" err="1">
                  <a:solidFill>
                    <a:srgbClr val="003366"/>
                  </a:solidFill>
                </a:rPr>
                <a:t>bảo</a:t>
              </a:r>
              <a:r>
                <a:rPr lang="en-US" altLang="en-US" sz="1467" dirty="0">
                  <a:solidFill>
                    <a:srgbClr val="003366"/>
                  </a:solidFill>
                </a:rPr>
                <a:t> </a:t>
              </a:r>
              <a:r>
                <a:rPr lang="en-US" altLang="en-US" sz="1467" dirty="0" err="1">
                  <a:solidFill>
                    <a:srgbClr val="003366"/>
                  </a:solidFill>
                </a:rPr>
                <a:t>tồn</a:t>
              </a:r>
              <a:endParaRPr lang="en-US" altLang="en-US" sz="1467" dirty="0">
                <a:solidFill>
                  <a:srgbClr val="003366"/>
                </a:solidFill>
              </a:endParaRPr>
            </a:p>
          </p:txBody>
        </p:sp>
        <p:sp>
          <p:nvSpPr>
            <p:cNvPr id="62" name="Freeform 88">
              <a:extLst>
                <a:ext uri="{FF2B5EF4-FFF2-40B4-BE49-F238E27FC236}">
                  <a16:creationId xmlns:a16="http://schemas.microsoft.com/office/drawing/2014/main" id="{36676B37-9548-8D46-9F86-53F7476C2CCB}"/>
                </a:ext>
              </a:extLst>
            </p:cNvPr>
            <p:cNvSpPr>
              <a:spLocks/>
            </p:cNvSpPr>
            <p:nvPr/>
          </p:nvSpPr>
          <p:spPr bwMode="auto">
            <a:xfrm>
              <a:off x="2449967" y="2277516"/>
              <a:ext cx="0" cy="484188"/>
            </a:xfrm>
            <a:custGeom>
              <a:avLst/>
              <a:gdLst>
                <a:gd name="T0" fmla="*/ 0 h 792"/>
                <a:gd name="T1" fmla="*/ 0 h 792"/>
                <a:gd name="T2" fmla="*/ 792 h 792"/>
              </a:gdLst>
              <a:ahLst/>
              <a:cxnLst>
                <a:cxn ang="0">
                  <a:pos x="0" y="T0"/>
                </a:cxn>
                <a:cxn ang="0">
                  <a:pos x="0" y="T1"/>
                </a:cxn>
                <a:cxn ang="0">
                  <a:pos x="0" y="T2"/>
                </a:cxn>
              </a:cxnLst>
              <a:rect l="0" t="0" r="r" b="b"/>
              <a:pathLst>
                <a:path h="792">
                  <a:moveTo>
                    <a:pt x="0" y="0"/>
                  </a:moveTo>
                  <a:lnTo>
                    <a:pt x="0" y="0"/>
                  </a:lnTo>
                  <a:lnTo>
                    <a:pt x="0" y="792"/>
                  </a:ln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sp>
          <p:nvSpPr>
            <p:cNvPr id="63" name="Freeform 102">
              <a:extLst>
                <a:ext uri="{FF2B5EF4-FFF2-40B4-BE49-F238E27FC236}">
                  <a16:creationId xmlns:a16="http://schemas.microsoft.com/office/drawing/2014/main" id="{16BB3721-6676-0144-8741-CA5A23F0D26F}"/>
                </a:ext>
              </a:extLst>
            </p:cNvPr>
            <p:cNvSpPr>
              <a:spLocks/>
            </p:cNvSpPr>
            <p:nvPr/>
          </p:nvSpPr>
          <p:spPr bwMode="auto">
            <a:xfrm>
              <a:off x="2386908" y="2155279"/>
              <a:ext cx="122400" cy="122238"/>
            </a:xfrm>
            <a:custGeom>
              <a:avLst/>
              <a:gdLst>
                <a:gd name="T0" fmla="*/ 201 w 201"/>
                <a:gd name="T1" fmla="*/ 101 h 202"/>
                <a:gd name="T2" fmla="*/ 201 w 201"/>
                <a:gd name="T3" fmla="*/ 101 h 202"/>
                <a:gd name="T4" fmla="*/ 101 w 201"/>
                <a:gd name="T5" fmla="*/ 202 h 202"/>
                <a:gd name="T6" fmla="*/ 0 w 201"/>
                <a:gd name="T7" fmla="*/ 101 h 202"/>
                <a:gd name="T8" fmla="*/ 101 w 201"/>
                <a:gd name="T9" fmla="*/ 0 h 202"/>
                <a:gd name="T10" fmla="*/ 201 w 201"/>
                <a:gd name="T11" fmla="*/ 101 h 202"/>
              </a:gdLst>
              <a:ahLst/>
              <a:cxnLst>
                <a:cxn ang="0">
                  <a:pos x="T0" y="T1"/>
                </a:cxn>
                <a:cxn ang="0">
                  <a:pos x="T2" y="T3"/>
                </a:cxn>
                <a:cxn ang="0">
                  <a:pos x="T4" y="T5"/>
                </a:cxn>
                <a:cxn ang="0">
                  <a:pos x="T6" y="T7"/>
                </a:cxn>
                <a:cxn ang="0">
                  <a:pos x="T8" y="T9"/>
                </a:cxn>
                <a:cxn ang="0">
                  <a:pos x="T10" y="T11"/>
                </a:cxn>
              </a:cxnLst>
              <a:rect l="0" t="0" r="r" b="b"/>
              <a:pathLst>
                <a:path w="201" h="202">
                  <a:moveTo>
                    <a:pt x="201" y="101"/>
                  </a:moveTo>
                  <a:lnTo>
                    <a:pt x="201" y="101"/>
                  </a:lnTo>
                  <a:cubicBezTo>
                    <a:pt x="201" y="157"/>
                    <a:pt x="156" y="202"/>
                    <a:pt x="101" y="202"/>
                  </a:cubicBezTo>
                  <a:cubicBezTo>
                    <a:pt x="45" y="202"/>
                    <a:pt x="0" y="157"/>
                    <a:pt x="0" y="101"/>
                  </a:cubicBezTo>
                  <a:cubicBezTo>
                    <a:pt x="0" y="45"/>
                    <a:pt x="45" y="0"/>
                    <a:pt x="101" y="0"/>
                  </a:cubicBezTo>
                  <a:cubicBezTo>
                    <a:pt x="156" y="0"/>
                    <a:pt x="201" y="45"/>
                    <a:pt x="201" y="101"/>
                  </a:cubicBezTo>
                  <a:close/>
                </a:path>
              </a:pathLst>
            </a:custGeom>
            <a:solidFill>
              <a:schemeClr val="tx2"/>
            </a:solidFill>
            <a:ln w="0">
              <a:solidFill>
                <a:schemeClr val="tx2"/>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dirty="0">
                <a:solidFill>
                  <a:srgbClr val="003366"/>
                </a:solidFill>
                <a:latin typeface="Arial" panose="020B0604020202020204"/>
              </a:endParaRPr>
            </a:p>
          </p:txBody>
        </p:sp>
      </p:grpSp>
      <p:sp>
        <p:nvSpPr>
          <p:cNvPr id="70" name="TextBox 69">
            <a:extLst>
              <a:ext uri="{FF2B5EF4-FFF2-40B4-BE49-F238E27FC236}">
                <a16:creationId xmlns:a16="http://schemas.microsoft.com/office/drawing/2014/main" id="{500EBD23-F00E-0F49-8B2F-2A5C05535874}"/>
              </a:ext>
            </a:extLst>
          </p:cNvPr>
          <p:cNvSpPr txBox="1"/>
          <p:nvPr/>
        </p:nvSpPr>
        <p:spPr>
          <a:xfrm>
            <a:off x="6602867" y="1580514"/>
            <a:ext cx="4341901" cy="543867"/>
          </a:xfrm>
          <a:prstGeom prst="rect">
            <a:avLst/>
          </a:prstGeom>
          <a:noFill/>
        </p:spPr>
        <p:txBody>
          <a:bodyPr wrap="square" rtlCol="0">
            <a:spAutoFit/>
          </a:bodyPr>
          <a:lstStyle/>
          <a:p>
            <a:pPr algn="r" defTabSz="609585"/>
            <a:r>
              <a:rPr lang="vi-VN" sz="1467" b="1" dirty="0">
                <a:solidFill>
                  <a:srgbClr val="003366"/>
                </a:solidFill>
                <a:latin typeface="Arial" panose="020B0604020202020204" pitchFamily="34" charset="0"/>
              </a:rPr>
              <a:t>Tổn thương phổi</a:t>
            </a:r>
            <a:r>
              <a:rPr lang="en-US" sz="1467" b="1" dirty="0">
                <a:solidFill>
                  <a:srgbClr val="003366"/>
                </a:solidFill>
                <a:latin typeface="Arial" panose="020B0604020202020204"/>
              </a:rPr>
              <a:t> </a:t>
            </a:r>
            <a:r>
              <a:rPr lang="en-US" sz="1467" b="1" dirty="0" err="1">
                <a:solidFill>
                  <a:srgbClr val="003366"/>
                </a:solidFill>
                <a:latin typeface="Arial" panose="020B0604020202020204"/>
              </a:rPr>
              <a:t>của</a:t>
            </a:r>
            <a:r>
              <a:rPr lang="en-US" sz="1467" b="1" dirty="0">
                <a:solidFill>
                  <a:srgbClr val="003366"/>
                </a:solidFill>
                <a:latin typeface="Arial" panose="020B0604020202020204"/>
              </a:rPr>
              <a:t> IPF </a:t>
            </a:r>
            <a:r>
              <a:rPr lang="en-US" sz="1467" b="1" dirty="0" err="1">
                <a:solidFill>
                  <a:srgbClr val="003366"/>
                </a:solidFill>
                <a:latin typeface="Arial" panose="020B0604020202020204"/>
              </a:rPr>
              <a:t>là</a:t>
            </a:r>
            <a:r>
              <a:rPr lang="en-US" sz="1467" b="1" dirty="0">
                <a:solidFill>
                  <a:srgbClr val="003366"/>
                </a:solidFill>
                <a:latin typeface="Arial" panose="020B0604020202020204"/>
              </a:rPr>
              <a:t> </a:t>
            </a:r>
            <a:r>
              <a:rPr lang="en-US" sz="1467" b="1" dirty="0" err="1">
                <a:solidFill>
                  <a:srgbClr val="003366"/>
                </a:solidFill>
                <a:latin typeface="Arial" panose="020B0604020202020204"/>
              </a:rPr>
              <a:t>không</a:t>
            </a:r>
            <a:r>
              <a:rPr lang="en-US" sz="1467" b="1" dirty="0">
                <a:solidFill>
                  <a:srgbClr val="003366"/>
                </a:solidFill>
                <a:latin typeface="Arial" panose="020B0604020202020204"/>
              </a:rPr>
              <a:t> </a:t>
            </a:r>
            <a:r>
              <a:rPr lang="en-US" sz="1467" b="1" dirty="0" err="1">
                <a:solidFill>
                  <a:srgbClr val="003366"/>
                </a:solidFill>
                <a:latin typeface="Arial" panose="020B0604020202020204"/>
              </a:rPr>
              <a:t>thể</a:t>
            </a:r>
            <a:r>
              <a:rPr lang="en-US" sz="1467" b="1" dirty="0">
                <a:solidFill>
                  <a:srgbClr val="003366"/>
                </a:solidFill>
                <a:latin typeface="Arial" panose="020B0604020202020204"/>
              </a:rPr>
              <a:t> </a:t>
            </a:r>
            <a:r>
              <a:rPr lang="en-US" sz="1467" b="1" dirty="0" err="1">
                <a:solidFill>
                  <a:srgbClr val="003366"/>
                </a:solidFill>
                <a:latin typeface="Arial" panose="020B0604020202020204"/>
              </a:rPr>
              <a:t>hồi</a:t>
            </a:r>
            <a:r>
              <a:rPr lang="en-US" sz="1467" b="1" dirty="0">
                <a:solidFill>
                  <a:srgbClr val="003366"/>
                </a:solidFill>
                <a:latin typeface="Arial" panose="020B0604020202020204"/>
              </a:rPr>
              <a:t> phục</a:t>
            </a:r>
            <a:r>
              <a:rPr lang="en-US" sz="1467" b="1" baseline="30000" dirty="0">
                <a:solidFill>
                  <a:srgbClr val="003366"/>
                </a:solidFill>
                <a:latin typeface="Arial" panose="020B0604020202020204"/>
              </a:rPr>
              <a:t>1</a:t>
            </a:r>
          </a:p>
        </p:txBody>
      </p:sp>
      <p:grpSp>
        <p:nvGrpSpPr>
          <p:cNvPr id="71" name="Group 70">
            <a:extLst>
              <a:ext uri="{FF2B5EF4-FFF2-40B4-BE49-F238E27FC236}">
                <a16:creationId xmlns:a16="http://schemas.microsoft.com/office/drawing/2014/main" id="{1423BF85-5BEE-C847-95D9-B1CC69AC6C14}"/>
              </a:ext>
            </a:extLst>
          </p:cNvPr>
          <p:cNvGrpSpPr/>
          <p:nvPr/>
        </p:nvGrpSpPr>
        <p:grpSpPr>
          <a:xfrm>
            <a:off x="11007513" y="1607707"/>
            <a:ext cx="520128" cy="520128"/>
            <a:chOff x="7671251" y="2322094"/>
            <a:chExt cx="1137969" cy="1137969"/>
          </a:xfrm>
          <a:effectLst>
            <a:outerShdw blurRad="63500" algn="ctr" rotWithShape="0">
              <a:srgbClr val="000000">
                <a:alpha val="20000"/>
              </a:srgbClr>
            </a:outerShdw>
          </a:effectLst>
        </p:grpSpPr>
        <p:pic>
          <p:nvPicPr>
            <p:cNvPr id="72" name="Graphic 71" descr="Line arrow Horizontal U turn">
              <a:extLst>
                <a:ext uri="{FF2B5EF4-FFF2-40B4-BE49-F238E27FC236}">
                  <a16:creationId xmlns:a16="http://schemas.microsoft.com/office/drawing/2014/main" id="{88723A39-0114-644D-A67F-786D75E30B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7800739" y="2496063"/>
              <a:ext cx="914400" cy="914400"/>
            </a:xfrm>
            <a:prstGeom prst="rect">
              <a:avLst/>
            </a:prstGeom>
            <a:effectLst/>
          </p:spPr>
        </p:pic>
        <p:sp>
          <p:nvSpPr>
            <p:cNvPr id="73" name="&quot;No&quot; Symbol 72">
              <a:extLst>
                <a:ext uri="{FF2B5EF4-FFF2-40B4-BE49-F238E27FC236}">
                  <a16:creationId xmlns:a16="http://schemas.microsoft.com/office/drawing/2014/main" id="{3CAED241-417B-0E44-B63D-6777B01C4592}"/>
                </a:ext>
              </a:extLst>
            </p:cNvPr>
            <p:cNvSpPr/>
            <p:nvPr/>
          </p:nvSpPr>
          <p:spPr>
            <a:xfrm>
              <a:off x="7671251" y="2322094"/>
              <a:ext cx="1137969" cy="1137969"/>
            </a:xfrm>
            <a:prstGeom prst="noSmoking">
              <a:avLst>
                <a:gd name="adj" fmla="val 9256"/>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grpSp>
      <p:pic>
        <p:nvPicPr>
          <p:cNvPr id="75" name="Graphic 74" descr="Lungs">
            <a:extLst>
              <a:ext uri="{FF2B5EF4-FFF2-40B4-BE49-F238E27FC236}">
                <a16:creationId xmlns:a16="http://schemas.microsoft.com/office/drawing/2014/main" id="{F45292E2-6C23-AC4D-ACA5-F48F648734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72511" y="2205852"/>
            <a:ext cx="590133" cy="590133"/>
          </a:xfrm>
          <a:prstGeom prst="rect">
            <a:avLst/>
          </a:prstGeom>
        </p:spPr>
      </p:pic>
      <p:sp>
        <p:nvSpPr>
          <p:cNvPr id="78" name="Textfeld 8">
            <a:extLst>
              <a:ext uri="{FF2B5EF4-FFF2-40B4-BE49-F238E27FC236}">
                <a16:creationId xmlns:a16="http://schemas.microsoft.com/office/drawing/2014/main" id="{722F2F34-E8B1-7644-AA8D-0FD7B8606AB1}"/>
              </a:ext>
            </a:extLst>
          </p:cNvPr>
          <p:cNvSpPr txBox="1"/>
          <p:nvPr/>
        </p:nvSpPr>
        <p:spPr>
          <a:xfrm>
            <a:off x="6254538" y="4902498"/>
            <a:ext cx="4253804" cy="543867"/>
          </a:xfrm>
          <a:prstGeom prst="rect">
            <a:avLst/>
          </a:prstGeom>
          <a:noFill/>
        </p:spPr>
        <p:txBody>
          <a:bodyPr wrap="square" rtlCol="0">
            <a:spAutoFit/>
          </a:bodyPr>
          <a:lstStyle/>
          <a:p>
            <a:pPr algn="ctr" defTabSz="609585"/>
            <a:r>
              <a:rPr lang="en-US" sz="1467" dirty="0" err="1">
                <a:solidFill>
                  <a:srgbClr val="003366"/>
                </a:solidFill>
                <a:latin typeface="Arial" panose="020B0604020202020204" pitchFamily="34" charset="0"/>
                <a:cs typeface="Arial" panose="020B0604020202020204" pitchFamily="34" charset="0"/>
              </a:rPr>
              <a:t>Sụt</a:t>
            </a:r>
            <a:r>
              <a:rPr lang="en-US" sz="1467" dirty="0">
                <a:solidFill>
                  <a:srgbClr val="003366"/>
                </a:solidFill>
                <a:latin typeface="Arial" panose="020B0604020202020204" pitchFamily="34" charset="0"/>
                <a:cs typeface="Arial" panose="020B0604020202020204" pitchFamily="34" charset="0"/>
              </a:rPr>
              <a:t> </a:t>
            </a:r>
            <a:r>
              <a:rPr lang="en-US" sz="1467" dirty="0" err="1">
                <a:solidFill>
                  <a:srgbClr val="003366"/>
                </a:solidFill>
                <a:latin typeface="Arial" panose="020B0604020202020204" pitchFamily="34" charset="0"/>
                <a:cs typeface="Arial" panose="020B0604020202020204" pitchFamily="34" charset="0"/>
              </a:rPr>
              <a:t>giảm</a:t>
            </a:r>
            <a:r>
              <a:rPr lang="en-US" sz="1467" dirty="0">
                <a:solidFill>
                  <a:srgbClr val="003366"/>
                </a:solidFill>
                <a:latin typeface="Arial" panose="020B0604020202020204" pitchFamily="34" charset="0"/>
                <a:cs typeface="Arial" panose="020B0604020202020204" pitchFamily="34" charset="0"/>
              </a:rPr>
              <a:t> FVC qua 52 </a:t>
            </a:r>
            <a:r>
              <a:rPr lang="en-US" sz="1467" dirty="0" err="1">
                <a:solidFill>
                  <a:srgbClr val="003366"/>
                </a:solidFill>
                <a:latin typeface="Arial" panose="020B0604020202020204" pitchFamily="34" charset="0"/>
                <a:cs typeface="Arial" panose="020B0604020202020204" pitchFamily="34" charset="0"/>
              </a:rPr>
              <a:t>tuần</a:t>
            </a:r>
            <a:r>
              <a:rPr lang="en-US" sz="1467" dirty="0">
                <a:solidFill>
                  <a:srgbClr val="003366"/>
                </a:solidFill>
                <a:latin typeface="Arial" panose="020B0604020202020204" pitchFamily="34" charset="0"/>
                <a:cs typeface="Arial" panose="020B0604020202020204" pitchFamily="34" charset="0"/>
              </a:rPr>
              <a:t> </a:t>
            </a:r>
            <a:r>
              <a:rPr lang="en-US" sz="1467" dirty="0" err="1">
                <a:solidFill>
                  <a:srgbClr val="003366"/>
                </a:solidFill>
                <a:latin typeface="Arial" panose="020B0604020202020204" pitchFamily="34" charset="0"/>
                <a:cs typeface="Arial" panose="020B0604020202020204" pitchFamily="34" charset="0"/>
              </a:rPr>
              <a:t>và</a:t>
            </a:r>
            <a:r>
              <a:rPr lang="en-US" sz="1467" dirty="0">
                <a:solidFill>
                  <a:srgbClr val="003366"/>
                </a:solidFill>
                <a:latin typeface="Arial" panose="020B0604020202020204" pitchFamily="34" charset="0"/>
                <a:cs typeface="Arial" panose="020B0604020202020204" pitchFamily="34" charset="0"/>
              </a:rPr>
              <a:t> </a:t>
            </a:r>
            <a:r>
              <a:rPr lang="en-US" sz="1467" dirty="0" err="1">
                <a:solidFill>
                  <a:srgbClr val="003366"/>
                </a:solidFill>
                <a:latin typeface="Arial" panose="020B0604020202020204" pitchFamily="34" charset="0"/>
                <a:cs typeface="Arial" panose="020B0604020202020204" pitchFamily="34" charset="0"/>
              </a:rPr>
              <a:t>đánh</a:t>
            </a:r>
            <a:r>
              <a:rPr lang="en-US" sz="1467" dirty="0">
                <a:solidFill>
                  <a:srgbClr val="003366"/>
                </a:solidFill>
                <a:latin typeface="Arial" panose="020B0604020202020204" pitchFamily="34" charset="0"/>
                <a:cs typeface="Arial" panose="020B0604020202020204" pitchFamily="34" charset="0"/>
              </a:rPr>
              <a:t> </a:t>
            </a:r>
            <a:r>
              <a:rPr lang="en-US" sz="1467" dirty="0" err="1">
                <a:solidFill>
                  <a:srgbClr val="003366"/>
                </a:solidFill>
                <a:latin typeface="Arial" panose="020B0604020202020204" pitchFamily="34" charset="0"/>
                <a:cs typeface="Arial" panose="020B0604020202020204" pitchFamily="34" charset="0"/>
              </a:rPr>
              <a:t>giá</a:t>
            </a:r>
            <a:r>
              <a:rPr lang="en-US" sz="1467" dirty="0">
                <a:solidFill>
                  <a:srgbClr val="003366"/>
                </a:solidFill>
                <a:latin typeface="Arial" panose="020B0604020202020204" pitchFamily="34" charset="0"/>
                <a:cs typeface="Arial" panose="020B0604020202020204" pitchFamily="34" charset="0"/>
              </a:rPr>
              <a:t> </a:t>
            </a:r>
            <a:r>
              <a:rPr lang="en-US" sz="1467" dirty="0" err="1">
                <a:solidFill>
                  <a:srgbClr val="003366"/>
                </a:solidFill>
                <a:latin typeface="Arial" panose="020B0604020202020204" pitchFamily="34" charset="0"/>
                <a:cs typeface="Arial" panose="020B0604020202020204" pitchFamily="34" charset="0"/>
              </a:rPr>
              <a:t>hiệu</a:t>
            </a:r>
            <a:r>
              <a:rPr lang="en-US" sz="1467" dirty="0">
                <a:solidFill>
                  <a:srgbClr val="003366"/>
                </a:solidFill>
                <a:latin typeface="Arial" panose="020B0604020202020204" pitchFamily="34" charset="0"/>
                <a:cs typeface="Arial" panose="020B0604020202020204" pitchFamily="34" charset="0"/>
              </a:rPr>
              <a:t> </a:t>
            </a:r>
            <a:r>
              <a:rPr lang="en-US" sz="1467" dirty="0" err="1">
                <a:solidFill>
                  <a:srgbClr val="003366"/>
                </a:solidFill>
                <a:latin typeface="Arial" panose="020B0604020202020204" pitchFamily="34" charset="0"/>
                <a:cs typeface="Arial" panose="020B0604020202020204" pitchFamily="34" charset="0"/>
              </a:rPr>
              <a:t>quả</a:t>
            </a:r>
            <a:r>
              <a:rPr lang="en-US" sz="1467" dirty="0">
                <a:solidFill>
                  <a:srgbClr val="003366"/>
                </a:solidFill>
                <a:latin typeface="Arial" panose="020B0604020202020204" pitchFamily="34" charset="0"/>
                <a:cs typeface="Arial" panose="020B0604020202020204" pitchFamily="34" charset="0"/>
              </a:rPr>
              <a:t> </a:t>
            </a:r>
            <a:r>
              <a:rPr lang="en-US" sz="1467" dirty="0" err="1">
                <a:solidFill>
                  <a:srgbClr val="003366"/>
                </a:solidFill>
                <a:latin typeface="Arial" panose="020B0604020202020204" pitchFamily="34" charset="0"/>
                <a:cs typeface="Arial" panose="020B0604020202020204" pitchFamily="34" charset="0"/>
              </a:rPr>
              <a:t>của</a:t>
            </a:r>
            <a:r>
              <a:rPr lang="en-US" sz="1467" dirty="0">
                <a:solidFill>
                  <a:srgbClr val="003366"/>
                </a:solidFill>
                <a:latin typeface="Arial" panose="020B0604020202020204" pitchFamily="34" charset="0"/>
                <a:cs typeface="Arial" panose="020B0604020202020204" pitchFamily="34" charset="0"/>
              </a:rPr>
              <a:t> </a:t>
            </a:r>
            <a:r>
              <a:rPr lang="en-US" sz="1467" dirty="0" err="1">
                <a:solidFill>
                  <a:srgbClr val="003366"/>
                </a:solidFill>
                <a:latin typeface="Arial" panose="020B0604020202020204" pitchFamily="34" charset="0"/>
                <a:cs typeface="Arial" panose="020B0604020202020204" pitchFamily="34" charset="0"/>
              </a:rPr>
              <a:t>thuốc</a:t>
            </a:r>
            <a:r>
              <a:rPr lang="en-US" sz="1467" dirty="0">
                <a:solidFill>
                  <a:srgbClr val="003366"/>
                </a:solidFill>
                <a:latin typeface="Arial" panose="020B0604020202020204" pitchFamily="34" charset="0"/>
                <a:cs typeface="Arial" panose="020B0604020202020204" pitchFamily="34" charset="0"/>
              </a:rPr>
              <a:t> </a:t>
            </a:r>
            <a:r>
              <a:rPr lang="en-US" sz="1467" dirty="0" err="1">
                <a:solidFill>
                  <a:srgbClr val="003366"/>
                </a:solidFill>
                <a:latin typeface="Arial" panose="020B0604020202020204" pitchFamily="34" charset="0"/>
                <a:cs typeface="Arial" panose="020B0604020202020204" pitchFamily="34" charset="0"/>
              </a:rPr>
              <a:t>kháng</a:t>
            </a:r>
            <a:r>
              <a:rPr lang="en-US" sz="1467" dirty="0">
                <a:solidFill>
                  <a:srgbClr val="003366"/>
                </a:solidFill>
                <a:latin typeface="Arial" panose="020B0604020202020204" pitchFamily="34" charset="0"/>
                <a:cs typeface="Arial" panose="020B0604020202020204" pitchFamily="34" charset="0"/>
              </a:rPr>
              <a:t> xơ</a:t>
            </a:r>
            <a:r>
              <a:rPr lang="en-US" sz="1467" baseline="30000" dirty="0">
                <a:solidFill>
                  <a:srgbClr val="003366"/>
                </a:solidFill>
                <a:latin typeface="Arial" panose="020B0604020202020204" pitchFamily="34" charset="0"/>
                <a:cs typeface="Arial" panose="020B0604020202020204" pitchFamily="34" charset="0"/>
              </a:rPr>
              <a:t>2,3</a:t>
            </a:r>
          </a:p>
        </p:txBody>
      </p:sp>
      <p:sp>
        <p:nvSpPr>
          <p:cNvPr id="79" name="Textfeld 10">
            <a:extLst>
              <a:ext uri="{FF2B5EF4-FFF2-40B4-BE49-F238E27FC236}">
                <a16:creationId xmlns:a16="http://schemas.microsoft.com/office/drawing/2014/main" id="{17CCB4CD-6CDD-9F4D-A471-85393F176146}"/>
              </a:ext>
            </a:extLst>
          </p:cNvPr>
          <p:cNvSpPr txBox="1"/>
          <p:nvPr/>
        </p:nvSpPr>
        <p:spPr>
          <a:xfrm>
            <a:off x="1565023" y="5155387"/>
            <a:ext cx="2033924" cy="256545"/>
          </a:xfrm>
          <a:prstGeom prst="rect">
            <a:avLst/>
          </a:prstGeom>
          <a:noFill/>
        </p:spPr>
        <p:txBody>
          <a:bodyPr wrap="square" rtlCol="0">
            <a:spAutoFit/>
          </a:bodyPr>
          <a:lstStyle/>
          <a:p>
            <a:pPr defTabSz="609585"/>
            <a:r>
              <a:rPr lang="en-US" sz="1067" dirty="0">
                <a:solidFill>
                  <a:srgbClr val="003366"/>
                </a:solidFill>
                <a:latin typeface="Arial" panose="020B0604020202020204" pitchFamily="34" charset="0"/>
                <a:cs typeface="Arial" panose="020B0604020202020204" pitchFamily="34" charset="0"/>
              </a:rPr>
              <a:t>Adapted from Richeldi </a:t>
            </a:r>
            <a:r>
              <a:rPr lang="en-US" sz="1067" i="1" dirty="0">
                <a:solidFill>
                  <a:srgbClr val="003366"/>
                </a:solidFill>
                <a:latin typeface="Arial" panose="020B0604020202020204" pitchFamily="34" charset="0"/>
                <a:cs typeface="Arial" panose="020B0604020202020204" pitchFamily="34" charset="0"/>
              </a:rPr>
              <a:t>et al</a:t>
            </a:r>
            <a:r>
              <a:rPr lang="en-US" sz="1067" baseline="30000" dirty="0">
                <a:solidFill>
                  <a:srgbClr val="003366"/>
                </a:solidFill>
                <a:latin typeface="Arial" panose="020B0604020202020204" pitchFamily="34" charset="0"/>
                <a:cs typeface="Arial" panose="020B0604020202020204" pitchFamily="34" charset="0"/>
              </a:rPr>
              <a:t>3</a:t>
            </a:r>
            <a:endParaRPr lang="en-US" sz="1067" dirty="0">
              <a:solidFill>
                <a:srgbClr val="003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0590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C35E6-CFFE-6746-9356-63497F94A6F7}"/>
              </a:ext>
            </a:extLst>
          </p:cNvPr>
          <p:cNvSpPr>
            <a:spLocks noGrp="1"/>
          </p:cNvSpPr>
          <p:nvPr>
            <p:ph type="title"/>
          </p:nvPr>
        </p:nvSpPr>
        <p:spPr/>
        <p:txBody>
          <a:bodyPr>
            <a:normAutofit fontScale="90000"/>
          </a:bodyPr>
          <a:lstStyle/>
          <a:p>
            <a:r>
              <a:rPr lang="en-US" dirty="0"/>
              <a:t>Preservation of lung function could reduce the risk of acute exacerbations</a:t>
            </a:r>
          </a:p>
        </p:txBody>
      </p:sp>
      <p:graphicFrame>
        <p:nvGraphicFramePr>
          <p:cNvPr id="5" name="Table 6">
            <a:extLst>
              <a:ext uri="{FF2B5EF4-FFF2-40B4-BE49-F238E27FC236}">
                <a16:creationId xmlns:a16="http://schemas.microsoft.com/office/drawing/2014/main" id="{C78D818F-0A43-7B4C-A908-584C101F9B3B}"/>
              </a:ext>
            </a:extLst>
          </p:cNvPr>
          <p:cNvGraphicFramePr>
            <a:graphicFrameLocks noGrp="1"/>
          </p:cNvGraphicFramePr>
          <p:nvPr>
            <p:ph sz="half" idx="2"/>
          </p:nvPr>
        </p:nvGraphicFramePr>
        <p:xfrm>
          <a:off x="462123" y="3890709"/>
          <a:ext cx="5633877" cy="1280160"/>
        </p:xfrm>
        <a:graphic>
          <a:graphicData uri="http://schemas.openxmlformats.org/drawingml/2006/table">
            <a:tbl>
              <a:tblPr firstRow="1" bandRow="1">
                <a:tableStyleId>{21E4AEA4-8DFA-4A89-87EB-49C32662AFE0}</a:tableStyleId>
              </a:tblPr>
              <a:tblGrid>
                <a:gridCol w="2290463">
                  <a:extLst>
                    <a:ext uri="{9D8B030D-6E8A-4147-A177-3AD203B41FA5}">
                      <a16:colId xmlns:a16="http://schemas.microsoft.com/office/drawing/2014/main" val="1332342701"/>
                    </a:ext>
                  </a:extLst>
                </a:gridCol>
                <a:gridCol w="796728">
                  <a:extLst>
                    <a:ext uri="{9D8B030D-6E8A-4147-A177-3AD203B41FA5}">
                      <a16:colId xmlns:a16="http://schemas.microsoft.com/office/drawing/2014/main" val="1277278716"/>
                    </a:ext>
                  </a:extLst>
                </a:gridCol>
                <a:gridCol w="1479637">
                  <a:extLst>
                    <a:ext uri="{9D8B030D-6E8A-4147-A177-3AD203B41FA5}">
                      <a16:colId xmlns:a16="http://schemas.microsoft.com/office/drawing/2014/main" val="2630157964"/>
                    </a:ext>
                  </a:extLst>
                </a:gridCol>
                <a:gridCol w="1067049">
                  <a:extLst>
                    <a:ext uri="{9D8B030D-6E8A-4147-A177-3AD203B41FA5}">
                      <a16:colId xmlns:a16="http://schemas.microsoft.com/office/drawing/2014/main" val="3700157541"/>
                    </a:ext>
                  </a:extLst>
                </a:gridCol>
              </a:tblGrid>
              <a:tr h="568960">
                <a:tc>
                  <a:txBody>
                    <a:bodyPr/>
                    <a:lstStyle/>
                    <a:p>
                      <a:r>
                        <a:rPr lang="en-US" sz="1500" noProof="0" dirty="0"/>
                        <a:t>Multivariate </a:t>
                      </a:r>
                      <a:br>
                        <a:rPr lang="en-US" sz="1500" noProof="0" dirty="0"/>
                      </a:br>
                      <a:r>
                        <a:rPr lang="en-US" sz="1500" noProof="0" dirty="0"/>
                        <a:t>Cox analysis</a:t>
                      </a:r>
                    </a:p>
                  </a:txBody>
                  <a:tcPr marL="121920" marR="121920" marT="60960" marB="60960">
                    <a:solidFill>
                      <a:schemeClr val="tx2"/>
                    </a:solidFill>
                  </a:tcPr>
                </a:tc>
                <a:tc>
                  <a:txBody>
                    <a:bodyPr/>
                    <a:lstStyle/>
                    <a:p>
                      <a:pPr algn="ctr"/>
                      <a:r>
                        <a:rPr lang="en-US" sz="1500" noProof="0" dirty="0"/>
                        <a:t>HR</a:t>
                      </a:r>
                    </a:p>
                  </a:txBody>
                  <a:tcPr marL="121920" marR="121920" marT="60960" marB="60960" anchor="ctr">
                    <a:solidFill>
                      <a:schemeClr val="tx2"/>
                    </a:solidFill>
                  </a:tcPr>
                </a:tc>
                <a:tc>
                  <a:txBody>
                    <a:bodyPr/>
                    <a:lstStyle/>
                    <a:p>
                      <a:pPr algn="ctr"/>
                      <a:r>
                        <a:rPr lang="en-US" sz="1500" noProof="0" dirty="0"/>
                        <a:t>95% CI</a:t>
                      </a:r>
                    </a:p>
                  </a:txBody>
                  <a:tcPr marL="121920" marR="121920" marT="60960" marB="60960" anchor="ctr">
                    <a:solidFill>
                      <a:schemeClr val="tx2"/>
                    </a:solidFill>
                  </a:tcPr>
                </a:tc>
                <a:tc>
                  <a:txBody>
                    <a:bodyPr/>
                    <a:lstStyle/>
                    <a:p>
                      <a:pPr algn="ctr"/>
                      <a:r>
                        <a:rPr lang="en-US" sz="1500" i="1" noProof="0" dirty="0"/>
                        <a:t>P</a:t>
                      </a:r>
                      <a:r>
                        <a:rPr lang="en-US" sz="1500" noProof="0" dirty="0"/>
                        <a:t> value</a:t>
                      </a:r>
                    </a:p>
                  </a:txBody>
                  <a:tcPr marL="121920" marR="121920" marT="60960" marB="60960" anchor="ctr">
                    <a:solidFill>
                      <a:schemeClr val="tx2"/>
                    </a:solidFill>
                  </a:tcPr>
                </a:tc>
                <a:extLst>
                  <a:ext uri="{0D108BD9-81ED-4DB2-BD59-A6C34878D82A}">
                    <a16:rowId xmlns:a16="http://schemas.microsoft.com/office/drawing/2014/main" val="1544241617"/>
                  </a:ext>
                </a:extLst>
              </a:tr>
              <a:tr h="345440">
                <a:tc>
                  <a:txBody>
                    <a:bodyPr/>
                    <a:lstStyle/>
                    <a:p>
                      <a:r>
                        <a:rPr lang="en-US" sz="1500" noProof="0" dirty="0"/>
                        <a:t>Never smokers</a:t>
                      </a:r>
                    </a:p>
                  </a:txBody>
                  <a:tcPr marL="121920" marR="121920" marT="60960" marB="60960" anchor="ctr"/>
                </a:tc>
                <a:tc>
                  <a:txBody>
                    <a:bodyPr/>
                    <a:lstStyle/>
                    <a:p>
                      <a:pPr algn="ctr"/>
                      <a:r>
                        <a:rPr lang="en-US" sz="1500" noProof="0" dirty="0"/>
                        <a:t>0.585</a:t>
                      </a:r>
                    </a:p>
                  </a:txBody>
                  <a:tcPr marL="121920" marR="121920" marT="60960" marB="60960" anchor="ctr"/>
                </a:tc>
                <a:tc>
                  <a:txBody>
                    <a:bodyPr/>
                    <a:lstStyle/>
                    <a:p>
                      <a:pPr algn="ctr"/>
                      <a:r>
                        <a:rPr lang="en-US" sz="1500" noProof="0" dirty="0"/>
                        <a:t>0.342, 1.001</a:t>
                      </a:r>
                    </a:p>
                  </a:txBody>
                  <a:tcPr marL="121920" marR="121920" marT="60960" marB="60960" anchor="ctr"/>
                </a:tc>
                <a:tc>
                  <a:txBody>
                    <a:bodyPr/>
                    <a:lstStyle/>
                    <a:p>
                      <a:pPr algn="ctr"/>
                      <a:r>
                        <a:rPr lang="en-US" sz="1500" noProof="0" dirty="0"/>
                        <a:t>0.050</a:t>
                      </a:r>
                    </a:p>
                  </a:txBody>
                  <a:tcPr marL="121920" marR="121920" marT="60960" marB="60960" anchor="ctr"/>
                </a:tc>
                <a:extLst>
                  <a:ext uri="{0D108BD9-81ED-4DB2-BD59-A6C34878D82A}">
                    <a16:rowId xmlns:a16="http://schemas.microsoft.com/office/drawing/2014/main" val="2730601168"/>
                  </a:ext>
                </a:extLst>
              </a:tr>
              <a:tr h="345440">
                <a:tc>
                  <a:txBody>
                    <a:bodyPr/>
                    <a:lstStyle/>
                    <a:p>
                      <a:r>
                        <a:rPr lang="en-US" sz="1500" noProof="0" dirty="0"/>
                        <a:t>Low FVC % predicted</a:t>
                      </a:r>
                    </a:p>
                  </a:txBody>
                  <a:tcPr marL="121920" marR="121920" marT="60960" marB="60960" anchor="ctr"/>
                </a:tc>
                <a:tc>
                  <a:txBody>
                    <a:bodyPr/>
                    <a:lstStyle/>
                    <a:p>
                      <a:pPr algn="ctr"/>
                      <a:r>
                        <a:rPr lang="en-US" sz="1500" noProof="0" dirty="0"/>
                        <a:t>0.979</a:t>
                      </a:r>
                    </a:p>
                  </a:txBody>
                  <a:tcPr marL="121920" marR="121920" marT="60960" marB="6096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noProof="0" dirty="0"/>
                        <a:t>0.964, 0.995</a:t>
                      </a:r>
                    </a:p>
                  </a:txBody>
                  <a:tcPr marL="121920" marR="121920" marT="60960" marB="6096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noProof="0" dirty="0"/>
                        <a:t>0.011</a:t>
                      </a:r>
                    </a:p>
                  </a:txBody>
                  <a:tcPr marL="121920" marR="121920" marT="60960" marB="60960" anchor="ctr"/>
                </a:tc>
                <a:extLst>
                  <a:ext uri="{0D108BD9-81ED-4DB2-BD59-A6C34878D82A}">
                    <a16:rowId xmlns:a16="http://schemas.microsoft.com/office/drawing/2014/main" val="2438434808"/>
                  </a:ext>
                </a:extLst>
              </a:tr>
            </a:tbl>
          </a:graphicData>
        </a:graphic>
      </p:graphicFrame>
      <p:sp>
        <p:nvSpPr>
          <p:cNvPr id="4" name="Slide Number Placeholder 3">
            <a:extLst>
              <a:ext uri="{FF2B5EF4-FFF2-40B4-BE49-F238E27FC236}">
                <a16:creationId xmlns:a16="http://schemas.microsoft.com/office/drawing/2014/main" id="{B4E2F57A-367A-9847-A1DC-CCA4008C8946}"/>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48</a:t>
            </a:fld>
            <a:endParaRPr lang="en-US" dirty="0">
              <a:solidFill>
                <a:srgbClr val="003366"/>
              </a:solidFill>
              <a:latin typeface="Arial" panose="020B0604020202020204"/>
            </a:endParaRPr>
          </a:p>
        </p:txBody>
      </p:sp>
      <p:sp>
        <p:nvSpPr>
          <p:cNvPr id="11" name="Text Placeholder 10">
            <a:extLst>
              <a:ext uri="{FF2B5EF4-FFF2-40B4-BE49-F238E27FC236}">
                <a16:creationId xmlns:a16="http://schemas.microsoft.com/office/drawing/2014/main" id="{26A7E9CA-806A-5645-A04A-E68C2BA642C0}"/>
              </a:ext>
            </a:extLst>
          </p:cNvPr>
          <p:cNvSpPr>
            <a:spLocks noGrp="1"/>
          </p:cNvSpPr>
          <p:nvPr>
            <p:ph type="body" sz="quarter" idx="13"/>
          </p:nvPr>
        </p:nvSpPr>
        <p:spPr/>
        <p:txBody>
          <a:bodyPr>
            <a:normAutofit lnSpcReduction="10000"/>
          </a:bodyPr>
          <a:lstStyle/>
          <a:p>
            <a:r>
              <a:rPr lang="en-US" dirty="0"/>
              <a:t>CI, confidence interval; FVC, forced vital capacity; HR, hazard ratio; KM, Kaplan-Meier; IPF, idiopathic pulmonary fibrosis</a:t>
            </a:r>
            <a:br>
              <a:rPr lang="en-US" dirty="0"/>
            </a:br>
            <a:r>
              <a:rPr lang="en-US" dirty="0"/>
              <a:t>1. Song JW </a:t>
            </a:r>
            <a:r>
              <a:rPr lang="en-US" i="1" dirty="0"/>
              <a:t>et al. Eur Respir J</a:t>
            </a:r>
            <a:r>
              <a:rPr lang="en-US" dirty="0"/>
              <a:t> 2011;37:356–63; 2. Costabel U </a:t>
            </a:r>
            <a:r>
              <a:rPr lang="en-US" i="1" dirty="0"/>
              <a:t>et al. Am J Respir Crit Care Med</a:t>
            </a:r>
            <a:r>
              <a:rPr lang="en-US" dirty="0"/>
              <a:t> 2016;193:178–85</a:t>
            </a:r>
          </a:p>
        </p:txBody>
      </p:sp>
      <p:sp>
        <p:nvSpPr>
          <p:cNvPr id="6" name="Rectangle: Diagonal Corners Rounded 23">
            <a:extLst>
              <a:ext uri="{FF2B5EF4-FFF2-40B4-BE49-F238E27FC236}">
                <a16:creationId xmlns:a16="http://schemas.microsoft.com/office/drawing/2014/main" id="{A650667A-3553-774B-A357-5957D47900A6}"/>
              </a:ext>
            </a:extLst>
          </p:cNvPr>
          <p:cNvSpPr/>
          <p:nvPr/>
        </p:nvSpPr>
        <p:spPr>
          <a:xfrm>
            <a:off x="439712" y="5433317"/>
            <a:ext cx="11320488" cy="478719"/>
          </a:xfrm>
          <a:prstGeom prst="round2DiagRect">
            <a:avLst/>
          </a:prstGeom>
          <a:solidFill>
            <a:schemeClr val="accent4">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b="1" dirty="0">
                <a:solidFill>
                  <a:srgbClr val="003366"/>
                </a:solidFill>
                <a:latin typeface="Arial" panose="020B0604020202020204"/>
              </a:rPr>
              <a:t>Low or worsening FVC is a risk factor for acute exacerbation of IPF</a:t>
            </a:r>
            <a:endParaRPr lang="en-US" sz="1600" b="1" baseline="30000" dirty="0">
              <a:solidFill>
                <a:srgbClr val="003366"/>
              </a:solidFill>
              <a:latin typeface="Arial" panose="020B0604020202020204"/>
            </a:endParaRPr>
          </a:p>
        </p:txBody>
      </p:sp>
      <p:grpSp>
        <p:nvGrpSpPr>
          <p:cNvPr id="3" name="Group 2">
            <a:extLst>
              <a:ext uri="{FF2B5EF4-FFF2-40B4-BE49-F238E27FC236}">
                <a16:creationId xmlns:a16="http://schemas.microsoft.com/office/drawing/2014/main" id="{1DBF93EB-3B62-6C40-B964-92F935A9D972}"/>
              </a:ext>
            </a:extLst>
          </p:cNvPr>
          <p:cNvGrpSpPr/>
          <p:nvPr/>
        </p:nvGrpSpPr>
        <p:grpSpPr>
          <a:xfrm>
            <a:off x="462122" y="1608399"/>
            <a:ext cx="5563425" cy="1480846"/>
            <a:chOff x="346591" y="1265933"/>
            <a:chExt cx="4172569" cy="1110635"/>
          </a:xfrm>
        </p:grpSpPr>
        <p:sp>
          <p:nvSpPr>
            <p:cNvPr id="13" name="TextBox 12">
              <a:extLst>
                <a:ext uri="{FF2B5EF4-FFF2-40B4-BE49-F238E27FC236}">
                  <a16:creationId xmlns:a16="http://schemas.microsoft.com/office/drawing/2014/main" id="{0AA40D42-75B4-5649-92FD-39CDE6DF7B95}"/>
                </a:ext>
              </a:extLst>
            </p:cNvPr>
            <p:cNvSpPr txBox="1"/>
            <p:nvPr/>
          </p:nvSpPr>
          <p:spPr>
            <a:xfrm>
              <a:off x="1393323" y="1436530"/>
              <a:ext cx="2079106" cy="746551"/>
            </a:xfrm>
            <a:prstGeom prst="rect">
              <a:avLst/>
            </a:prstGeom>
            <a:noFill/>
          </p:spPr>
          <p:txBody>
            <a:bodyPr wrap="square" rtlCol="0">
              <a:spAutoFit/>
            </a:bodyPr>
            <a:lstStyle/>
            <a:p>
              <a:pPr algn="ctr" defTabSz="609585"/>
              <a:r>
                <a:rPr lang="en-US" sz="1467" dirty="0">
                  <a:solidFill>
                    <a:srgbClr val="003366"/>
                  </a:solidFill>
                  <a:latin typeface="Arial" panose="020B0604020202020204"/>
                </a:rPr>
                <a:t>Patients who experienced an </a:t>
              </a:r>
              <a:r>
                <a:rPr lang="en-US" sz="1467" b="1" dirty="0">
                  <a:solidFill>
                    <a:srgbClr val="003366"/>
                  </a:solidFill>
                  <a:latin typeface="Arial" panose="020B0604020202020204"/>
                </a:rPr>
                <a:t>acute exacerbation</a:t>
              </a:r>
              <a:r>
                <a:rPr lang="en-US" sz="1467" dirty="0">
                  <a:solidFill>
                    <a:srgbClr val="003366"/>
                  </a:solidFill>
                  <a:latin typeface="Arial" panose="020B0604020202020204"/>
                </a:rPr>
                <a:t> had a significantly </a:t>
              </a:r>
              <a:r>
                <a:rPr lang="en-US" sz="1467" b="1" dirty="0">
                  <a:solidFill>
                    <a:srgbClr val="003366"/>
                  </a:solidFill>
                  <a:latin typeface="Arial" panose="020B0604020202020204"/>
                </a:rPr>
                <a:t>lower FVC</a:t>
              </a:r>
              <a:r>
                <a:rPr lang="en-US" sz="1467" dirty="0">
                  <a:solidFill>
                    <a:srgbClr val="003366"/>
                  </a:solidFill>
                  <a:latin typeface="Arial" panose="020B0604020202020204"/>
                </a:rPr>
                <a:t> than those without (</a:t>
              </a:r>
              <a:r>
                <a:rPr lang="en-US" sz="1467" i="1" dirty="0">
                  <a:solidFill>
                    <a:srgbClr val="003366"/>
                  </a:solidFill>
                  <a:latin typeface="Arial" panose="020B0604020202020204"/>
                </a:rPr>
                <a:t>P</a:t>
              </a:r>
              <a:r>
                <a:rPr lang="en-US" sz="1467" dirty="0">
                  <a:solidFill>
                    <a:srgbClr val="003366"/>
                  </a:solidFill>
                  <a:latin typeface="Arial" panose="020B0604020202020204"/>
                </a:rPr>
                <a:t>=0.005)</a:t>
              </a:r>
              <a:r>
                <a:rPr lang="en-US" sz="1467" baseline="30000" dirty="0">
                  <a:solidFill>
                    <a:srgbClr val="003366"/>
                  </a:solidFill>
                  <a:latin typeface="Arial" panose="020B0604020202020204"/>
                </a:rPr>
                <a:t>1</a:t>
              </a:r>
            </a:p>
          </p:txBody>
        </p:sp>
        <p:sp>
          <p:nvSpPr>
            <p:cNvPr id="19" name="Oval 18">
              <a:extLst>
                <a:ext uri="{FF2B5EF4-FFF2-40B4-BE49-F238E27FC236}">
                  <a16:creationId xmlns:a16="http://schemas.microsoft.com/office/drawing/2014/main" id="{0586D7C5-6141-9B43-B395-6B5717737CEC}"/>
                </a:ext>
              </a:extLst>
            </p:cNvPr>
            <p:cNvSpPr/>
            <p:nvPr/>
          </p:nvSpPr>
          <p:spPr>
            <a:xfrm>
              <a:off x="3408525" y="1265933"/>
              <a:ext cx="1110635" cy="1110635"/>
            </a:xfrm>
            <a:prstGeom prst="ellipse">
              <a:avLst/>
            </a:prstGeom>
            <a:solidFill>
              <a:schemeClr val="accent5">
                <a:lumMod val="20000"/>
                <a:lumOff val="80000"/>
              </a:schemeClr>
            </a:solidFill>
            <a:ln w="19050">
              <a:solidFill>
                <a:srgbClr val="CBD3DE"/>
              </a:solidFill>
            </a:ln>
            <a:effectLst>
              <a:outerShdw blurRad="635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800" tIns="4800" rIns="4800" bIns="4800" rtlCol="0" anchor="ctr"/>
            <a:lstStyle/>
            <a:p>
              <a:pPr algn="ctr" defTabSz="609585"/>
              <a:r>
                <a:rPr lang="en-US" sz="1200" b="1" dirty="0">
                  <a:solidFill>
                    <a:srgbClr val="003366"/>
                  </a:solidFill>
                  <a:latin typeface="Arial" panose="020B0604020202020204"/>
                </a:rPr>
                <a:t>No rapid deterioration</a:t>
              </a:r>
            </a:p>
            <a:p>
              <a:pPr algn="ctr" defTabSz="609585"/>
              <a:r>
                <a:rPr lang="en-US" sz="933" dirty="0">
                  <a:solidFill>
                    <a:srgbClr val="003366"/>
                  </a:solidFill>
                  <a:latin typeface="Arial" panose="020B0604020202020204"/>
                </a:rPr>
                <a:t>N=298</a:t>
              </a:r>
            </a:p>
            <a:p>
              <a:pPr algn="ctr" defTabSz="609585">
                <a:spcBef>
                  <a:spcPts val="800"/>
                </a:spcBef>
                <a:spcAft>
                  <a:spcPts val="800"/>
                </a:spcAft>
              </a:pPr>
              <a:r>
                <a:rPr lang="en-US" sz="1600" b="1" dirty="0">
                  <a:solidFill>
                    <a:srgbClr val="003366"/>
                  </a:solidFill>
                  <a:latin typeface="Arial" panose="020B0604020202020204"/>
                </a:rPr>
                <a:t>FVC 77.6</a:t>
              </a:r>
              <a:br>
                <a:rPr lang="en-US" sz="1600" dirty="0">
                  <a:solidFill>
                    <a:srgbClr val="003366"/>
                  </a:solidFill>
                  <a:latin typeface="Arial" panose="020B0604020202020204"/>
                </a:rPr>
              </a:br>
              <a:r>
                <a:rPr lang="en-US" sz="1200" dirty="0">
                  <a:solidFill>
                    <a:srgbClr val="003366"/>
                  </a:solidFill>
                  <a:latin typeface="Arial" panose="020B0604020202020204"/>
                </a:rPr>
                <a:t>% predicted</a:t>
              </a:r>
            </a:p>
          </p:txBody>
        </p:sp>
        <p:sp>
          <p:nvSpPr>
            <p:cNvPr id="20" name="Oval 19">
              <a:extLst>
                <a:ext uri="{FF2B5EF4-FFF2-40B4-BE49-F238E27FC236}">
                  <a16:creationId xmlns:a16="http://schemas.microsoft.com/office/drawing/2014/main" id="{602A406C-B593-B643-BCF3-A5AE26D9E236}"/>
                </a:ext>
              </a:extLst>
            </p:cNvPr>
            <p:cNvSpPr/>
            <p:nvPr/>
          </p:nvSpPr>
          <p:spPr>
            <a:xfrm>
              <a:off x="346591" y="1265933"/>
              <a:ext cx="1110635" cy="1110635"/>
            </a:xfrm>
            <a:prstGeom prst="ellipse">
              <a:avLst/>
            </a:prstGeom>
            <a:solidFill>
              <a:schemeClr val="accent5">
                <a:lumMod val="20000"/>
                <a:lumOff val="80000"/>
              </a:schemeClr>
            </a:solidFill>
            <a:ln w="19050">
              <a:solidFill>
                <a:srgbClr val="CBD3DE"/>
              </a:solidFill>
            </a:ln>
            <a:effectLst>
              <a:outerShdw blurRad="635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800" tIns="4800" rIns="4800" bIns="4800" rtlCol="0" anchor="ctr"/>
            <a:lstStyle/>
            <a:p>
              <a:pPr algn="ctr" defTabSz="609585"/>
              <a:r>
                <a:rPr lang="en-US" sz="1200" b="1" dirty="0">
                  <a:solidFill>
                    <a:srgbClr val="003366"/>
                  </a:solidFill>
                  <a:latin typeface="Arial" panose="020B0604020202020204"/>
                </a:rPr>
                <a:t>Acute exacerbation</a:t>
              </a:r>
            </a:p>
            <a:p>
              <a:pPr algn="ctr" defTabSz="609585"/>
              <a:r>
                <a:rPr lang="en-US" sz="933" dirty="0">
                  <a:solidFill>
                    <a:srgbClr val="003366"/>
                  </a:solidFill>
                  <a:latin typeface="Arial" panose="020B0604020202020204"/>
                </a:rPr>
                <a:t>N=90</a:t>
              </a:r>
            </a:p>
            <a:p>
              <a:pPr algn="ctr" defTabSz="609585">
                <a:spcBef>
                  <a:spcPts val="800"/>
                </a:spcBef>
                <a:spcAft>
                  <a:spcPts val="800"/>
                </a:spcAft>
              </a:pPr>
              <a:r>
                <a:rPr lang="en-US" sz="1600" b="1" dirty="0">
                  <a:solidFill>
                    <a:srgbClr val="003366"/>
                  </a:solidFill>
                  <a:latin typeface="Arial" panose="020B0604020202020204"/>
                </a:rPr>
                <a:t>FVC 72.0</a:t>
              </a:r>
              <a:r>
                <a:rPr lang="en-US" sz="1200" dirty="0">
                  <a:solidFill>
                    <a:srgbClr val="003366"/>
                  </a:solidFill>
                  <a:latin typeface="Arial" panose="020B0604020202020204"/>
                </a:rPr>
                <a:t> </a:t>
              </a:r>
              <a:br>
                <a:rPr lang="en-US" sz="1200" dirty="0">
                  <a:solidFill>
                    <a:srgbClr val="003366"/>
                  </a:solidFill>
                  <a:latin typeface="Arial" panose="020B0604020202020204"/>
                </a:rPr>
              </a:br>
              <a:r>
                <a:rPr lang="en-US" sz="1200" dirty="0">
                  <a:solidFill>
                    <a:srgbClr val="003366"/>
                  </a:solidFill>
                  <a:latin typeface="Arial" panose="020B0604020202020204"/>
                </a:rPr>
                <a:t>% predicted</a:t>
              </a:r>
            </a:p>
          </p:txBody>
        </p:sp>
        <p:pic>
          <p:nvPicPr>
            <p:cNvPr id="21" name="Picture 20">
              <a:extLst>
                <a:ext uri="{FF2B5EF4-FFF2-40B4-BE49-F238E27FC236}">
                  <a16:creationId xmlns:a16="http://schemas.microsoft.com/office/drawing/2014/main" id="{3FCCB468-EE17-AC47-8778-351E30F062E5}"/>
                </a:ext>
              </a:extLst>
            </p:cNvPr>
            <p:cNvPicPr>
              <a:picLocks noChangeAspect="1"/>
            </p:cNvPicPr>
            <p:nvPr/>
          </p:nvPicPr>
          <p:blipFill>
            <a:blip r:embed="rId3">
              <a:alphaModFix amt="8000"/>
            </a:blip>
            <a:stretch>
              <a:fillRect/>
            </a:stretch>
          </p:blipFill>
          <p:spPr>
            <a:xfrm>
              <a:off x="3667818" y="1491677"/>
              <a:ext cx="721924" cy="659147"/>
            </a:xfrm>
            <a:prstGeom prst="rect">
              <a:avLst/>
            </a:prstGeom>
          </p:spPr>
        </p:pic>
        <p:pic>
          <p:nvPicPr>
            <p:cNvPr id="22" name="Picture 21">
              <a:extLst>
                <a:ext uri="{FF2B5EF4-FFF2-40B4-BE49-F238E27FC236}">
                  <a16:creationId xmlns:a16="http://schemas.microsoft.com/office/drawing/2014/main" id="{5816B36F-496F-6847-9360-CD041022255E}"/>
                </a:ext>
              </a:extLst>
            </p:cNvPr>
            <p:cNvPicPr>
              <a:picLocks noChangeAspect="1"/>
            </p:cNvPicPr>
            <p:nvPr/>
          </p:nvPicPr>
          <p:blipFill>
            <a:blip r:embed="rId3">
              <a:alphaModFix amt="8000"/>
            </a:blip>
            <a:stretch>
              <a:fillRect/>
            </a:stretch>
          </p:blipFill>
          <p:spPr>
            <a:xfrm>
              <a:off x="549396" y="1491677"/>
              <a:ext cx="721924" cy="659147"/>
            </a:xfrm>
            <a:prstGeom prst="rect">
              <a:avLst/>
            </a:prstGeom>
          </p:spPr>
        </p:pic>
      </p:grpSp>
      <p:sp>
        <p:nvSpPr>
          <p:cNvPr id="7" name="TextBox 6">
            <a:extLst>
              <a:ext uri="{FF2B5EF4-FFF2-40B4-BE49-F238E27FC236}">
                <a16:creationId xmlns:a16="http://schemas.microsoft.com/office/drawing/2014/main" id="{C2B038D3-8BAA-B545-AB37-C36F0633251F}"/>
              </a:ext>
            </a:extLst>
          </p:cNvPr>
          <p:cNvSpPr txBox="1"/>
          <p:nvPr/>
        </p:nvSpPr>
        <p:spPr>
          <a:xfrm>
            <a:off x="543889" y="3291390"/>
            <a:ext cx="5473148" cy="584775"/>
          </a:xfrm>
          <a:prstGeom prst="rect">
            <a:avLst/>
          </a:prstGeom>
          <a:noFill/>
        </p:spPr>
        <p:txBody>
          <a:bodyPr wrap="square" rtlCol="0">
            <a:spAutoFit/>
          </a:bodyPr>
          <a:lstStyle/>
          <a:p>
            <a:pPr algn="ctr" defTabSz="609585"/>
            <a:r>
              <a:rPr lang="en-US" sz="1600" b="1" dirty="0">
                <a:solidFill>
                  <a:srgbClr val="003366"/>
                </a:solidFill>
                <a:latin typeface="Arial" panose="020B0604020202020204"/>
              </a:rPr>
              <a:t>Risk factors for acute exacerbation </a:t>
            </a:r>
            <a:br>
              <a:rPr lang="en-US" sz="1600" b="1" dirty="0">
                <a:solidFill>
                  <a:srgbClr val="003366"/>
                </a:solidFill>
                <a:latin typeface="Arial" panose="020B0604020202020204"/>
              </a:rPr>
            </a:br>
            <a:r>
              <a:rPr lang="en-US" sz="1600" b="1" dirty="0">
                <a:solidFill>
                  <a:srgbClr val="003366"/>
                </a:solidFill>
                <a:latin typeface="Arial" panose="020B0604020202020204"/>
              </a:rPr>
              <a:t>compared with no episodes of rapid deterioration</a:t>
            </a:r>
            <a:r>
              <a:rPr lang="en-US" sz="1600" b="1" baseline="30000" dirty="0">
                <a:solidFill>
                  <a:srgbClr val="003366"/>
                </a:solidFill>
                <a:latin typeface="Arial" panose="020B0604020202020204"/>
              </a:rPr>
              <a:t>1</a:t>
            </a:r>
          </a:p>
        </p:txBody>
      </p:sp>
      <p:sp>
        <p:nvSpPr>
          <p:cNvPr id="24" name="TextBox 23">
            <a:extLst>
              <a:ext uri="{FF2B5EF4-FFF2-40B4-BE49-F238E27FC236}">
                <a16:creationId xmlns:a16="http://schemas.microsoft.com/office/drawing/2014/main" id="{DE5244C3-E4BE-5643-8058-101373E8FC02}"/>
              </a:ext>
            </a:extLst>
          </p:cNvPr>
          <p:cNvSpPr txBox="1"/>
          <p:nvPr/>
        </p:nvSpPr>
        <p:spPr>
          <a:xfrm>
            <a:off x="6968431" y="1075902"/>
            <a:ext cx="4761447" cy="584775"/>
          </a:xfrm>
          <a:prstGeom prst="rect">
            <a:avLst/>
          </a:prstGeom>
          <a:noFill/>
        </p:spPr>
        <p:txBody>
          <a:bodyPr wrap="square" rtlCol="0">
            <a:spAutoFit/>
          </a:bodyPr>
          <a:lstStyle/>
          <a:p>
            <a:pPr algn="ctr" defTabSz="609585"/>
            <a:r>
              <a:rPr lang="en-US" sz="1600" b="1" dirty="0">
                <a:solidFill>
                  <a:srgbClr val="003366"/>
                </a:solidFill>
                <a:latin typeface="Arial" panose="020B0604020202020204"/>
              </a:rPr>
              <a:t>Time to first acute exacerbation over 52 weeks by baseline FVC % predicted</a:t>
            </a:r>
            <a:r>
              <a:rPr lang="en-US" sz="1600" b="1" baseline="30000" dirty="0">
                <a:solidFill>
                  <a:srgbClr val="003366"/>
                </a:solidFill>
                <a:latin typeface="Arial" panose="020B0604020202020204"/>
              </a:rPr>
              <a:t>2</a:t>
            </a:r>
          </a:p>
        </p:txBody>
      </p:sp>
      <p:sp>
        <p:nvSpPr>
          <p:cNvPr id="12" name="Freeform 5">
            <a:extLst>
              <a:ext uri="{FF2B5EF4-FFF2-40B4-BE49-F238E27FC236}">
                <a16:creationId xmlns:a16="http://schemas.microsoft.com/office/drawing/2014/main" id="{FF9512F3-F996-4B86-8086-50BEC8DCF3F3}"/>
              </a:ext>
            </a:extLst>
          </p:cNvPr>
          <p:cNvSpPr>
            <a:spLocks/>
          </p:cNvSpPr>
          <p:nvPr/>
        </p:nvSpPr>
        <p:spPr bwMode="auto">
          <a:xfrm>
            <a:off x="7033685" y="1645284"/>
            <a:ext cx="4730751" cy="3255433"/>
          </a:xfrm>
          <a:custGeom>
            <a:avLst/>
            <a:gdLst>
              <a:gd name="T0" fmla="*/ 0 w 2235"/>
              <a:gd name="T1" fmla="*/ 0 h 1538"/>
              <a:gd name="T2" fmla="*/ 0 w 2235"/>
              <a:gd name="T3" fmla="*/ 1538 h 1538"/>
              <a:gd name="T4" fmla="*/ 2235 w 2235"/>
              <a:gd name="T5" fmla="*/ 1538 h 1538"/>
            </a:gdLst>
            <a:ahLst/>
            <a:cxnLst>
              <a:cxn ang="0">
                <a:pos x="T0" y="T1"/>
              </a:cxn>
              <a:cxn ang="0">
                <a:pos x="T2" y="T3"/>
              </a:cxn>
              <a:cxn ang="0">
                <a:pos x="T4" y="T5"/>
              </a:cxn>
            </a:cxnLst>
            <a:rect l="0" t="0" r="r" b="b"/>
            <a:pathLst>
              <a:path w="2235" h="1538">
                <a:moveTo>
                  <a:pt x="0" y="0"/>
                </a:moveTo>
                <a:lnTo>
                  <a:pt x="0" y="1538"/>
                </a:lnTo>
                <a:lnTo>
                  <a:pt x="2235" y="1538"/>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5" name="Line 6">
            <a:extLst>
              <a:ext uri="{FF2B5EF4-FFF2-40B4-BE49-F238E27FC236}">
                <a16:creationId xmlns:a16="http://schemas.microsoft.com/office/drawing/2014/main" id="{16C4F985-1D72-4292-A1F0-36FE7C92CF0D}"/>
              </a:ext>
            </a:extLst>
          </p:cNvPr>
          <p:cNvSpPr>
            <a:spLocks noChangeShapeType="1"/>
          </p:cNvSpPr>
          <p:nvPr/>
        </p:nvSpPr>
        <p:spPr bwMode="auto">
          <a:xfrm>
            <a:off x="6970185" y="1689733"/>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6" name="Line 7">
            <a:extLst>
              <a:ext uri="{FF2B5EF4-FFF2-40B4-BE49-F238E27FC236}">
                <a16:creationId xmlns:a16="http://schemas.microsoft.com/office/drawing/2014/main" id="{A55D613E-80B5-414B-BE97-CD55D032FC8F}"/>
              </a:ext>
            </a:extLst>
          </p:cNvPr>
          <p:cNvSpPr>
            <a:spLocks noChangeShapeType="1"/>
          </p:cNvSpPr>
          <p:nvPr/>
        </p:nvSpPr>
        <p:spPr bwMode="auto">
          <a:xfrm>
            <a:off x="6970185" y="1848484"/>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8" name="Line 8">
            <a:extLst>
              <a:ext uri="{FF2B5EF4-FFF2-40B4-BE49-F238E27FC236}">
                <a16:creationId xmlns:a16="http://schemas.microsoft.com/office/drawing/2014/main" id="{3A9F662A-E8C2-4A7A-A9B4-213785EA9A5E}"/>
              </a:ext>
            </a:extLst>
          </p:cNvPr>
          <p:cNvSpPr>
            <a:spLocks noChangeShapeType="1"/>
          </p:cNvSpPr>
          <p:nvPr/>
        </p:nvSpPr>
        <p:spPr bwMode="auto">
          <a:xfrm>
            <a:off x="6970185" y="2007233"/>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3" name="Line 9">
            <a:extLst>
              <a:ext uri="{FF2B5EF4-FFF2-40B4-BE49-F238E27FC236}">
                <a16:creationId xmlns:a16="http://schemas.microsoft.com/office/drawing/2014/main" id="{423B0988-B55C-4EE9-8443-55745F24E0E4}"/>
              </a:ext>
            </a:extLst>
          </p:cNvPr>
          <p:cNvSpPr>
            <a:spLocks noChangeShapeType="1"/>
          </p:cNvSpPr>
          <p:nvPr/>
        </p:nvSpPr>
        <p:spPr bwMode="auto">
          <a:xfrm>
            <a:off x="6970185" y="2165984"/>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5" name="Line 10">
            <a:extLst>
              <a:ext uri="{FF2B5EF4-FFF2-40B4-BE49-F238E27FC236}">
                <a16:creationId xmlns:a16="http://schemas.microsoft.com/office/drawing/2014/main" id="{C1512043-B2F1-44F3-987A-C9D7021198CB}"/>
              </a:ext>
            </a:extLst>
          </p:cNvPr>
          <p:cNvSpPr>
            <a:spLocks noChangeShapeType="1"/>
          </p:cNvSpPr>
          <p:nvPr/>
        </p:nvSpPr>
        <p:spPr bwMode="auto">
          <a:xfrm>
            <a:off x="6970185" y="2324733"/>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6" name="Line 11">
            <a:extLst>
              <a:ext uri="{FF2B5EF4-FFF2-40B4-BE49-F238E27FC236}">
                <a16:creationId xmlns:a16="http://schemas.microsoft.com/office/drawing/2014/main" id="{35DE1066-83DF-43FB-962D-F7DFA8F086D2}"/>
              </a:ext>
            </a:extLst>
          </p:cNvPr>
          <p:cNvSpPr>
            <a:spLocks noChangeShapeType="1"/>
          </p:cNvSpPr>
          <p:nvPr/>
        </p:nvSpPr>
        <p:spPr bwMode="auto">
          <a:xfrm>
            <a:off x="6970185" y="2481367"/>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7" name="Line 12">
            <a:extLst>
              <a:ext uri="{FF2B5EF4-FFF2-40B4-BE49-F238E27FC236}">
                <a16:creationId xmlns:a16="http://schemas.microsoft.com/office/drawing/2014/main" id="{4278F316-3554-4D4E-B710-EC76AF435913}"/>
              </a:ext>
            </a:extLst>
          </p:cNvPr>
          <p:cNvSpPr>
            <a:spLocks noChangeShapeType="1"/>
          </p:cNvSpPr>
          <p:nvPr/>
        </p:nvSpPr>
        <p:spPr bwMode="auto">
          <a:xfrm>
            <a:off x="6970185" y="2640117"/>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8" name="Line 13">
            <a:extLst>
              <a:ext uri="{FF2B5EF4-FFF2-40B4-BE49-F238E27FC236}">
                <a16:creationId xmlns:a16="http://schemas.microsoft.com/office/drawing/2014/main" id="{FCA8FC79-8D66-4EB9-9018-55A7DE1256EC}"/>
              </a:ext>
            </a:extLst>
          </p:cNvPr>
          <p:cNvSpPr>
            <a:spLocks noChangeShapeType="1"/>
          </p:cNvSpPr>
          <p:nvPr/>
        </p:nvSpPr>
        <p:spPr bwMode="auto">
          <a:xfrm>
            <a:off x="6970185" y="2798867"/>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9" name="Line 14">
            <a:extLst>
              <a:ext uri="{FF2B5EF4-FFF2-40B4-BE49-F238E27FC236}">
                <a16:creationId xmlns:a16="http://schemas.microsoft.com/office/drawing/2014/main" id="{DE196639-3DD9-4024-9E79-EF78E60917FA}"/>
              </a:ext>
            </a:extLst>
          </p:cNvPr>
          <p:cNvSpPr>
            <a:spLocks noChangeShapeType="1"/>
          </p:cNvSpPr>
          <p:nvPr/>
        </p:nvSpPr>
        <p:spPr bwMode="auto">
          <a:xfrm>
            <a:off x="6970185" y="2957617"/>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30" name="Line 15">
            <a:extLst>
              <a:ext uri="{FF2B5EF4-FFF2-40B4-BE49-F238E27FC236}">
                <a16:creationId xmlns:a16="http://schemas.microsoft.com/office/drawing/2014/main" id="{29C42B91-39E5-431D-81CE-3C326C622D59}"/>
              </a:ext>
            </a:extLst>
          </p:cNvPr>
          <p:cNvSpPr>
            <a:spLocks noChangeShapeType="1"/>
          </p:cNvSpPr>
          <p:nvPr/>
        </p:nvSpPr>
        <p:spPr bwMode="auto">
          <a:xfrm>
            <a:off x="6970185" y="3114251"/>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31" name="Line 16">
            <a:extLst>
              <a:ext uri="{FF2B5EF4-FFF2-40B4-BE49-F238E27FC236}">
                <a16:creationId xmlns:a16="http://schemas.microsoft.com/office/drawing/2014/main" id="{9D213C7E-32EC-4621-8D0D-43A03DF37F52}"/>
              </a:ext>
            </a:extLst>
          </p:cNvPr>
          <p:cNvSpPr>
            <a:spLocks noChangeShapeType="1"/>
          </p:cNvSpPr>
          <p:nvPr/>
        </p:nvSpPr>
        <p:spPr bwMode="auto">
          <a:xfrm>
            <a:off x="6970185" y="3273000"/>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32" name="Line 17">
            <a:extLst>
              <a:ext uri="{FF2B5EF4-FFF2-40B4-BE49-F238E27FC236}">
                <a16:creationId xmlns:a16="http://schemas.microsoft.com/office/drawing/2014/main" id="{C78B5C1C-2504-4375-A3D6-879959225F80}"/>
              </a:ext>
            </a:extLst>
          </p:cNvPr>
          <p:cNvSpPr>
            <a:spLocks noChangeShapeType="1"/>
          </p:cNvSpPr>
          <p:nvPr/>
        </p:nvSpPr>
        <p:spPr bwMode="auto">
          <a:xfrm>
            <a:off x="6970185" y="3429633"/>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33" name="Line 18">
            <a:extLst>
              <a:ext uri="{FF2B5EF4-FFF2-40B4-BE49-F238E27FC236}">
                <a16:creationId xmlns:a16="http://schemas.microsoft.com/office/drawing/2014/main" id="{9AD8158E-4C1E-4564-ADE6-2F98EA805C90}"/>
              </a:ext>
            </a:extLst>
          </p:cNvPr>
          <p:cNvSpPr>
            <a:spLocks noChangeShapeType="1"/>
          </p:cNvSpPr>
          <p:nvPr/>
        </p:nvSpPr>
        <p:spPr bwMode="auto">
          <a:xfrm>
            <a:off x="6970185" y="3590500"/>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34" name="Line 19">
            <a:extLst>
              <a:ext uri="{FF2B5EF4-FFF2-40B4-BE49-F238E27FC236}">
                <a16:creationId xmlns:a16="http://schemas.microsoft.com/office/drawing/2014/main" id="{074F8C69-A57F-4B2F-A5C8-4015CA12501C}"/>
              </a:ext>
            </a:extLst>
          </p:cNvPr>
          <p:cNvSpPr>
            <a:spLocks noChangeShapeType="1"/>
          </p:cNvSpPr>
          <p:nvPr/>
        </p:nvSpPr>
        <p:spPr bwMode="auto">
          <a:xfrm>
            <a:off x="6970185" y="3747133"/>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35" name="Line 20">
            <a:extLst>
              <a:ext uri="{FF2B5EF4-FFF2-40B4-BE49-F238E27FC236}">
                <a16:creationId xmlns:a16="http://schemas.microsoft.com/office/drawing/2014/main" id="{A418EB92-098F-4112-9611-C3AF27F273FE}"/>
              </a:ext>
            </a:extLst>
          </p:cNvPr>
          <p:cNvSpPr>
            <a:spLocks noChangeShapeType="1"/>
          </p:cNvSpPr>
          <p:nvPr/>
        </p:nvSpPr>
        <p:spPr bwMode="auto">
          <a:xfrm>
            <a:off x="6970185" y="3905884"/>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36" name="Line 21">
            <a:extLst>
              <a:ext uri="{FF2B5EF4-FFF2-40B4-BE49-F238E27FC236}">
                <a16:creationId xmlns:a16="http://schemas.microsoft.com/office/drawing/2014/main" id="{B35D1E1D-F71D-402F-956C-6F9B6C5A065E}"/>
              </a:ext>
            </a:extLst>
          </p:cNvPr>
          <p:cNvSpPr>
            <a:spLocks noChangeShapeType="1"/>
          </p:cNvSpPr>
          <p:nvPr/>
        </p:nvSpPr>
        <p:spPr bwMode="auto">
          <a:xfrm>
            <a:off x="6970185" y="4064633"/>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37" name="Line 22">
            <a:extLst>
              <a:ext uri="{FF2B5EF4-FFF2-40B4-BE49-F238E27FC236}">
                <a16:creationId xmlns:a16="http://schemas.microsoft.com/office/drawing/2014/main" id="{E59F9635-E429-4DB7-98BD-167595E63B0D}"/>
              </a:ext>
            </a:extLst>
          </p:cNvPr>
          <p:cNvSpPr>
            <a:spLocks noChangeShapeType="1"/>
          </p:cNvSpPr>
          <p:nvPr/>
        </p:nvSpPr>
        <p:spPr bwMode="auto">
          <a:xfrm>
            <a:off x="6970185" y="4221267"/>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38" name="Line 23">
            <a:extLst>
              <a:ext uri="{FF2B5EF4-FFF2-40B4-BE49-F238E27FC236}">
                <a16:creationId xmlns:a16="http://schemas.microsoft.com/office/drawing/2014/main" id="{0D5D247C-3A89-4BC2-92A8-AC008D6DAA3A}"/>
              </a:ext>
            </a:extLst>
          </p:cNvPr>
          <p:cNvSpPr>
            <a:spLocks noChangeShapeType="1"/>
          </p:cNvSpPr>
          <p:nvPr/>
        </p:nvSpPr>
        <p:spPr bwMode="auto">
          <a:xfrm>
            <a:off x="6970185" y="4380017"/>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39" name="Line 24">
            <a:extLst>
              <a:ext uri="{FF2B5EF4-FFF2-40B4-BE49-F238E27FC236}">
                <a16:creationId xmlns:a16="http://schemas.microsoft.com/office/drawing/2014/main" id="{9DAC1619-4C2C-41A9-8D1C-AADCECA1E484}"/>
              </a:ext>
            </a:extLst>
          </p:cNvPr>
          <p:cNvSpPr>
            <a:spLocks noChangeShapeType="1"/>
          </p:cNvSpPr>
          <p:nvPr/>
        </p:nvSpPr>
        <p:spPr bwMode="auto">
          <a:xfrm>
            <a:off x="6970185" y="4538767"/>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40" name="Line 25">
            <a:extLst>
              <a:ext uri="{FF2B5EF4-FFF2-40B4-BE49-F238E27FC236}">
                <a16:creationId xmlns:a16="http://schemas.microsoft.com/office/drawing/2014/main" id="{762CF457-6CF4-4EAA-9178-59CC405E01F4}"/>
              </a:ext>
            </a:extLst>
          </p:cNvPr>
          <p:cNvSpPr>
            <a:spLocks noChangeShapeType="1"/>
          </p:cNvSpPr>
          <p:nvPr/>
        </p:nvSpPr>
        <p:spPr bwMode="auto">
          <a:xfrm>
            <a:off x="6970185" y="4697517"/>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41" name="Line 26">
            <a:extLst>
              <a:ext uri="{FF2B5EF4-FFF2-40B4-BE49-F238E27FC236}">
                <a16:creationId xmlns:a16="http://schemas.microsoft.com/office/drawing/2014/main" id="{AAD53694-5E0B-4188-8C33-4A9E761DD4B3}"/>
              </a:ext>
            </a:extLst>
          </p:cNvPr>
          <p:cNvSpPr>
            <a:spLocks noChangeShapeType="1"/>
          </p:cNvSpPr>
          <p:nvPr/>
        </p:nvSpPr>
        <p:spPr bwMode="auto">
          <a:xfrm flipV="1">
            <a:off x="7239000"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42" name="Line 27">
            <a:extLst>
              <a:ext uri="{FF2B5EF4-FFF2-40B4-BE49-F238E27FC236}">
                <a16:creationId xmlns:a16="http://schemas.microsoft.com/office/drawing/2014/main" id="{4E899110-1909-4CC7-A585-491FE3482B31}"/>
              </a:ext>
            </a:extLst>
          </p:cNvPr>
          <p:cNvSpPr>
            <a:spLocks noChangeShapeType="1"/>
          </p:cNvSpPr>
          <p:nvPr/>
        </p:nvSpPr>
        <p:spPr bwMode="auto">
          <a:xfrm flipV="1">
            <a:off x="7584017"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43" name="Line 28">
            <a:extLst>
              <a:ext uri="{FF2B5EF4-FFF2-40B4-BE49-F238E27FC236}">
                <a16:creationId xmlns:a16="http://schemas.microsoft.com/office/drawing/2014/main" id="{B1FC4B0D-5000-46A4-803F-66EADD6D88BE}"/>
              </a:ext>
            </a:extLst>
          </p:cNvPr>
          <p:cNvSpPr>
            <a:spLocks noChangeShapeType="1"/>
          </p:cNvSpPr>
          <p:nvPr/>
        </p:nvSpPr>
        <p:spPr bwMode="auto">
          <a:xfrm flipV="1">
            <a:off x="7931151"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44" name="Line 29">
            <a:extLst>
              <a:ext uri="{FF2B5EF4-FFF2-40B4-BE49-F238E27FC236}">
                <a16:creationId xmlns:a16="http://schemas.microsoft.com/office/drawing/2014/main" id="{47968CD2-EE29-4297-B900-F7DAC68A6809}"/>
              </a:ext>
            </a:extLst>
          </p:cNvPr>
          <p:cNvSpPr>
            <a:spLocks noChangeShapeType="1"/>
          </p:cNvSpPr>
          <p:nvPr/>
        </p:nvSpPr>
        <p:spPr bwMode="auto">
          <a:xfrm flipV="1">
            <a:off x="8276167"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45" name="Line 30">
            <a:extLst>
              <a:ext uri="{FF2B5EF4-FFF2-40B4-BE49-F238E27FC236}">
                <a16:creationId xmlns:a16="http://schemas.microsoft.com/office/drawing/2014/main" id="{45A6D8E1-BF16-4B64-8796-E2CB0E482251}"/>
              </a:ext>
            </a:extLst>
          </p:cNvPr>
          <p:cNvSpPr>
            <a:spLocks noChangeShapeType="1"/>
          </p:cNvSpPr>
          <p:nvPr/>
        </p:nvSpPr>
        <p:spPr bwMode="auto">
          <a:xfrm flipV="1">
            <a:off x="8621184"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46" name="Line 31">
            <a:extLst>
              <a:ext uri="{FF2B5EF4-FFF2-40B4-BE49-F238E27FC236}">
                <a16:creationId xmlns:a16="http://schemas.microsoft.com/office/drawing/2014/main" id="{32FC272F-09ED-4D76-A0DC-5C5889FAF914}"/>
              </a:ext>
            </a:extLst>
          </p:cNvPr>
          <p:cNvSpPr>
            <a:spLocks noChangeShapeType="1"/>
          </p:cNvSpPr>
          <p:nvPr/>
        </p:nvSpPr>
        <p:spPr bwMode="auto">
          <a:xfrm flipV="1">
            <a:off x="8968317"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47" name="Line 32">
            <a:extLst>
              <a:ext uri="{FF2B5EF4-FFF2-40B4-BE49-F238E27FC236}">
                <a16:creationId xmlns:a16="http://schemas.microsoft.com/office/drawing/2014/main" id="{147E061C-FACA-47E5-B34A-D92A5BE0DE26}"/>
              </a:ext>
            </a:extLst>
          </p:cNvPr>
          <p:cNvSpPr>
            <a:spLocks noChangeShapeType="1"/>
          </p:cNvSpPr>
          <p:nvPr/>
        </p:nvSpPr>
        <p:spPr bwMode="auto">
          <a:xfrm flipV="1">
            <a:off x="9313333"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48" name="Line 33">
            <a:extLst>
              <a:ext uri="{FF2B5EF4-FFF2-40B4-BE49-F238E27FC236}">
                <a16:creationId xmlns:a16="http://schemas.microsoft.com/office/drawing/2014/main" id="{0788A4BB-6E7D-499F-8E7F-D39D98D2EAFC}"/>
              </a:ext>
            </a:extLst>
          </p:cNvPr>
          <p:cNvSpPr>
            <a:spLocks noChangeShapeType="1"/>
          </p:cNvSpPr>
          <p:nvPr/>
        </p:nvSpPr>
        <p:spPr bwMode="auto">
          <a:xfrm flipV="1">
            <a:off x="9660467"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49" name="Line 34">
            <a:extLst>
              <a:ext uri="{FF2B5EF4-FFF2-40B4-BE49-F238E27FC236}">
                <a16:creationId xmlns:a16="http://schemas.microsoft.com/office/drawing/2014/main" id="{4B947F59-4CFC-4D1F-9D96-84A98452191D}"/>
              </a:ext>
            </a:extLst>
          </p:cNvPr>
          <p:cNvSpPr>
            <a:spLocks noChangeShapeType="1"/>
          </p:cNvSpPr>
          <p:nvPr/>
        </p:nvSpPr>
        <p:spPr bwMode="auto">
          <a:xfrm flipV="1">
            <a:off x="10005484"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50" name="Line 35">
            <a:extLst>
              <a:ext uri="{FF2B5EF4-FFF2-40B4-BE49-F238E27FC236}">
                <a16:creationId xmlns:a16="http://schemas.microsoft.com/office/drawing/2014/main" id="{90B3D347-CB65-4C93-B18E-9609D972C3E8}"/>
              </a:ext>
            </a:extLst>
          </p:cNvPr>
          <p:cNvSpPr>
            <a:spLocks noChangeShapeType="1"/>
          </p:cNvSpPr>
          <p:nvPr/>
        </p:nvSpPr>
        <p:spPr bwMode="auto">
          <a:xfrm flipV="1">
            <a:off x="10352617"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51" name="Line 36">
            <a:extLst>
              <a:ext uri="{FF2B5EF4-FFF2-40B4-BE49-F238E27FC236}">
                <a16:creationId xmlns:a16="http://schemas.microsoft.com/office/drawing/2014/main" id="{19B9B3DD-CCBD-43A4-8FF6-B1AC563065A6}"/>
              </a:ext>
            </a:extLst>
          </p:cNvPr>
          <p:cNvSpPr>
            <a:spLocks noChangeShapeType="1"/>
          </p:cNvSpPr>
          <p:nvPr/>
        </p:nvSpPr>
        <p:spPr bwMode="auto">
          <a:xfrm flipV="1">
            <a:off x="10697633"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52" name="Line 37">
            <a:extLst>
              <a:ext uri="{FF2B5EF4-FFF2-40B4-BE49-F238E27FC236}">
                <a16:creationId xmlns:a16="http://schemas.microsoft.com/office/drawing/2014/main" id="{71E09D96-BF0E-44B7-81AC-41B080B76623}"/>
              </a:ext>
            </a:extLst>
          </p:cNvPr>
          <p:cNvSpPr>
            <a:spLocks noChangeShapeType="1"/>
          </p:cNvSpPr>
          <p:nvPr/>
        </p:nvSpPr>
        <p:spPr bwMode="auto">
          <a:xfrm flipV="1">
            <a:off x="11044767"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53" name="Line 38">
            <a:extLst>
              <a:ext uri="{FF2B5EF4-FFF2-40B4-BE49-F238E27FC236}">
                <a16:creationId xmlns:a16="http://schemas.microsoft.com/office/drawing/2014/main" id="{2C9D08EA-3819-4B9D-8C17-3DF491BE6D7C}"/>
              </a:ext>
            </a:extLst>
          </p:cNvPr>
          <p:cNvSpPr>
            <a:spLocks noChangeShapeType="1"/>
          </p:cNvSpPr>
          <p:nvPr/>
        </p:nvSpPr>
        <p:spPr bwMode="auto">
          <a:xfrm flipV="1">
            <a:off x="11389784"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54" name="Line 39">
            <a:extLst>
              <a:ext uri="{FF2B5EF4-FFF2-40B4-BE49-F238E27FC236}">
                <a16:creationId xmlns:a16="http://schemas.microsoft.com/office/drawing/2014/main" id="{A29F3D40-B992-4CC1-B0BE-C958AA583A04}"/>
              </a:ext>
            </a:extLst>
          </p:cNvPr>
          <p:cNvSpPr>
            <a:spLocks noChangeShapeType="1"/>
          </p:cNvSpPr>
          <p:nvPr/>
        </p:nvSpPr>
        <p:spPr bwMode="auto">
          <a:xfrm flipV="1">
            <a:off x="11544300"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55" name="Line 40">
            <a:extLst>
              <a:ext uri="{FF2B5EF4-FFF2-40B4-BE49-F238E27FC236}">
                <a16:creationId xmlns:a16="http://schemas.microsoft.com/office/drawing/2014/main" id="{CEF4999D-E48E-4167-9C8D-58A7023478EE}"/>
              </a:ext>
            </a:extLst>
          </p:cNvPr>
          <p:cNvSpPr>
            <a:spLocks noChangeShapeType="1"/>
          </p:cNvSpPr>
          <p:nvPr/>
        </p:nvSpPr>
        <p:spPr bwMode="auto">
          <a:xfrm>
            <a:off x="6970185" y="4854151"/>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56" name="Freeform 41">
            <a:extLst>
              <a:ext uri="{FF2B5EF4-FFF2-40B4-BE49-F238E27FC236}">
                <a16:creationId xmlns:a16="http://schemas.microsoft.com/office/drawing/2014/main" id="{9BA43478-C58C-49A3-B594-45042FF566AA}"/>
              </a:ext>
            </a:extLst>
          </p:cNvPr>
          <p:cNvSpPr>
            <a:spLocks/>
          </p:cNvSpPr>
          <p:nvPr/>
        </p:nvSpPr>
        <p:spPr bwMode="auto">
          <a:xfrm>
            <a:off x="7260168" y="2339551"/>
            <a:ext cx="4282017" cy="2512484"/>
          </a:xfrm>
          <a:custGeom>
            <a:avLst/>
            <a:gdLst>
              <a:gd name="T0" fmla="*/ 2023 w 2023"/>
              <a:gd name="T1" fmla="*/ 0 h 1187"/>
              <a:gd name="T2" fmla="*/ 2023 w 2023"/>
              <a:gd name="T3" fmla="*/ 55 h 1187"/>
              <a:gd name="T4" fmla="*/ 1866 w 2023"/>
              <a:gd name="T5" fmla="*/ 55 h 1187"/>
              <a:gd name="T6" fmla="*/ 1866 w 2023"/>
              <a:gd name="T7" fmla="*/ 112 h 1187"/>
              <a:gd name="T8" fmla="*/ 1722 w 2023"/>
              <a:gd name="T9" fmla="*/ 112 h 1187"/>
              <a:gd name="T10" fmla="*/ 1722 w 2023"/>
              <a:gd name="T11" fmla="*/ 166 h 1187"/>
              <a:gd name="T12" fmla="*/ 1717 w 2023"/>
              <a:gd name="T13" fmla="*/ 166 h 1187"/>
              <a:gd name="T14" fmla="*/ 1717 w 2023"/>
              <a:gd name="T15" fmla="*/ 218 h 1187"/>
              <a:gd name="T16" fmla="*/ 1712 w 2023"/>
              <a:gd name="T17" fmla="*/ 218 h 1187"/>
              <a:gd name="T18" fmla="*/ 1712 w 2023"/>
              <a:gd name="T19" fmla="*/ 281 h 1187"/>
              <a:gd name="T20" fmla="*/ 1686 w 2023"/>
              <a:gd name="T21" fmla="*/ 281 h 1187"/>
              <a:gd name="T22" fmla="*/ 1686 w 2023"/>
              <a:gd name="T23" fmla="*/ 328 h 1187"/>
              <a:gd name="T24" fmla="*/ 1631 w 2023"/>
              <a:gd name="T25" fmla="*/ 328 h 1187"/>
              <a:gd name="T26" fmla="*/ 1631 w 2023"/>
              <a:gd name="T27" fmla="*/ 383 h 1187"/>
              <a:gd name="T28" fmla="*/ 1594 w 2023"/>
              <a:gd name="T29" fmla="*/ 383 h 1187"/>
              <a:gd name="T30" fmla="*/ 1594 w 2023"/>
              <a:gd name="T31" fmla="*/ 433 h 1187"/>
              <a:gd name="T32" fmla="*/ 1391 w 2023"/>
              <a:gd name="T33" fmla="*/ 433 h 1187"/>
              <a:gd name="T34" fmla="*/ 1391 w 2023"/>
              <a:gd name="T35" fmla="*/ 481 h 1187"/>
              <a:gd name="T36" fmla="*/ 1327 w 2023"/>
              <a:gd name="T37" fmla="*/ 481 h 1187"/>
              <a:gd name="T38" fmla="*/ 1327 w 2023"/>
              <a:gd name="T39" fmla="*/ 535 h 1187"/>
              <a:gd name="T40" fmla="*/ 1153 w 2023"/>
              <a:gd name="T41" fmla="*/ 535 h 1187"/>
              <a:gd name="T42" fmla="*/ 1153 w 2023"/>
              <a:gd name="T43" fmla="*/ 586 h 1187"/>
              <a:gd name="T44" fmla="*/ 1062 w 2023"/>
              <a:gd name="T45" fmla="*/ 586 h 1187"/>
              <a:gd name="T46" fmla="*/ 1062 w 2023"/>
              <a:gd name="T47" fmla="*/ 639 h 1187"/>
              <a:gd name="T48" fmla="*/ 1036 w 2023"/>
              <a:gd name="T49" fmla="*/ 639 h 1187"/>
              <a:gd name="T50" fmla="*/ 1036 w 2023"/>
              <a:gd name="T51" fmla="*/ 689 h 1187"/>
              <a:gd name="T52" fmla="*/ 952 w 2023"/>
              <a:gd name="T53" fmla="*/ 689 h 1187"/>
              <a:gd name="T54" fmla="*/ 952 w 2023"/>
              <a:gd name="T55" fmla="*/ 744 h 1187"/>
              <a:gd name="T56" fmla="*/ 914 w 2023"/>
              <a:gd name="T57" fmla="*/ 744 h 1187"/>
              <a:gd name="T58" fmla="*/ 914 w 2023"/>
              <a:gd name="T59" fmla="*/ 843 h 1187"/>
              <a:gd name="T60" fmla="*/ 900 w 2023"/>
              <a:gd name="T61" fmla="*/ 843 h 1187"/>
              <a:gd name="T62" fmla="*/ 900 w 2023"/>
              <a:gd name="T63" fmla="*/ 894 h 1187"/>
              <a:gd name="T64" fmla="*/ 836 w 2023"/>
              <a:gd name="T65" fmla="*/ 894 h 1187"/>
              <a:gd name="T66" fmla="*/ 836 w 2023"/>
              <a:gd name="T67" fmla="*/ 945 h 1187"/>
              <a:gd name="T68" fmla="*/ 417 w 2023"/>
              <a:gd name="T69" fmla="*/ 945 h 1187"/>
              <a:gd name="T70" fmla="*/ 417 w 2023"/>
              <a:gd name="T71" fmla="*/ 996 h 1187"/>
              <a:gd name="T72" fmla="*/ 370 w 2023"/>
              <a:gd name="T73" fmla="*/ 996 h 1187"/>
              <a:gd name="T74" fmla="*/ 370 w 2023"/>
              <a:gd name="T75" fmla="*/ 1042 h 1187"/>
              <a:gd name="T76" fmla="*/ 237 w 2023"/>
              <a:gd name="T77" fmla="*/ 1042 h 1187"/>
              <a:gd name="T78" fmla="*/ 237 w 2023"/>
              <a:gd name="T79" fmla="*/ 1093 h 1187"/>
              <a:gd name="T80" fmla="*/ 113 w 2023"/>
              <a:gd name="T81" fmla="*/ 1093 h 1187"/>
              <a:gd name="T82" fmla="*/ 113 w 2023"/>
              <a:gd name="T83" fmla="*/ 1140 h 1187"/>
              <a:gd name="T84" fmla="*/ 63 w 2023"/>
              <a:gd name="T85" fmla="*/ 1140 h 1187"/>
              <a:gd name="T86" fmla="*/ 63 w 2023"/>
              <a:gd name="T87" fmla="*/ 1187 h 1187"/>
              <a:gd name="T88" fmla="*/ 0 w 2023"/>
              <a:gd name="T89" fmla="*/ 1187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23" h="1187">
                <a:moveTo>
                  <a:pt x="2023" y="0"/>
                </a:moveTo>
                <a:lnTo>
                  <a:pt x="2023" y="55"/>
                </a:lnTo>
                <a:lnTo>
                  <a:pt x="1866" y="55"/>
                </a:lnTo>
                <a:lnTo>
                  <a:pt x="1866" y="112"/>
                </a:lnTo>
                <a:lnTo>
                  <a:pt x="1722" y="112"/>
                </a:lnTo>
                <a:lnTo>
                  <a:pt x="1722" y="166"/>
                </a:lnTo>
                <a:lnTo>
                  <a:pt x="1717" y="166"/>
                </a:lnTo>
                <a:lnTo>
                  <a:pt x="1717" y="218"/>
                </a:lnTo>
                <a:lnTo>
                  <a:pt x="1712" y="218"/>
                </a:lnTo>
                <a:lnTo>
                  <a:pt x="1712" y="281"/>
                </a:lnTo>
                <a:lnTo>
                  <a:pt x="1686" y="281"/>
                </a:lnTo>
                <a:lnTo>
                  <a:pt x="1686" y="328"/>
                </a:lnTo>
                <a:lnTo>
                  <a:pt x="1631" y="328"/>
                </a:lnTo>
                <a:lnTo>
                  <a:pt x="1631" y="383"/>
                </a:lnTo>
                <a:lnTo>
                  <a:pt x="1594" y="383"/>
                </a:lnTo>
                <a:lnTo>
                  <a:pt x="1594" y="433"/>
                </a:lnTo>
                <a:lnTo>
                  <a:pt x="1391" y="433"/>
                </a:lnTo>
                <a:lnTo>
                  <a:pt x="1391" y="481"/>
                </a:lnTo>
                <a:lnTo>
                  <a:pt x="1327" y="481"/>
                </a:lnTo>
                <a:lnTo>
                  <a:pt x="1327" y="535"/>
                </a:lnTo>
                <a:lnTo>
                  <a:pt x="1153" y="535"/>
                </a:lnTo>
                <a:lnTo>
                  <a:pt x="1153" y="586"/>
                </a:lnTo>
                <a:lnTo>
                  <a:pt x="1062" y="586"/>
                </a:lnTo>
                <a:lnTo>
                  <a:pt x="1062" y="639"/>
                </a:lnTo>
                <a:lnTo>
                  <a:pt x="1036" y="639"/>
                </a:lnTo>
                <a:lnTo>
                  <a:pt x="1036" y="689"/>
                </a:lnTo>
                <a:lnTo>
                  <a:pt x="952" y="689"/>
                </a:lnTo>
                <a:lnTo>
                  <a:pt x="952" y="744"/>
                </a:lnTo>
                <a:lnTo>
                  <a:pt x="914" y="744"/>
                </a:lnTo>
                <a:lnTo>
                  <a:pt x="914" y="843"/>
                </a:lnTo>
                <a:lnTo>
                  <a:pt x="900" y="843"/>
                </a:lnTo>
                <a:lnTo>
                  <a:pt x="900" y="894"/>
                </a:lnTo>
                <a:lnTo>
                  <a:pt x="836" y="894"/>
                </a:lnTo>
                <a:lnTo>
                  <a:pt x="836" y="945"/>
                </a:lnTo>
                <a:lnTo>
                  <a:pt x="417" y="945"/>
                </a:lnTo>
                <a:lnTo>
                  <a:pt x="417" y="996"/>
                </a:lnTo>
                <a:lnTo>
                  <a:pt x="370" y="996"/>
                </a:lnTo>
                <a:lnTo>
                  <a:pt x="370" y="1042"/>
                </a:lnTo>
                <a:lnTo>
                  <a:pt x="237" y="1042"/>
                </a:lnTo>
                <a:lnTo>
                  <a:pt x="237" y="1093"/>
                </a:lnTo>
                <a:lnTo>
                  <a:pt x="113" y="1093"/>
                </a:lnTo>
                <a:lnTo>
                  <a:pt x="113" y="1140"/>
                </a:lnTo>
                <a:lnTo>
                  <a:pt x="63" y="1140"/>
                </a:lnTo>
                <a:lnTo>
                  <a:pt x="63" y="1187"/>
                </a:lnTo>
                <a:lnTo>
                  <a:pt x="0" y="1187"/>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57" name="Freeform 42">
            <a:extLst>
              <a:ext uri="{FF2B5EF4-FFF2-40B4-BE49-F238E27FC236}">
                <a16:creationId xmlns:a16="http://schemas.microsoft.com/office/drawing/2014/main" id="{32148C39-9EED-4735-876C-BD892F678430}"/>
              </a:ext>
            </a:extLst>
          </p:cNvPr>
          <p:cNvSpPr>
            <a:spLocks/>
          </p:cNvSpPr>
          <p:nvPr/>
        </p:nvSpPr>
        <p:spPr bwMode="auto">
          <a:xfrm>
            <a:off x="7560734" y="3567218"/>
            <a:ext cx="3983567" cy="1274233"/>
          </a:xfrm>
          <a:custGeom>
            <a:avLst/>
            <a:gdLst>
              <a:gd name="T0" fmla="*/ 1882 w 1882"/>
              <a:gd name="T1" fmla="*/ 0 h 602"/>
              <a:gd name="T2" fmla="*/ 1838 w 1882"/>
              <a:gd name="T3" fmla="*/ 0 h 602"/>
              <a:gd name="T4" fmla="*/ 1838 w 1882"/>
              <a:gd name="T5" fmla="*/ 124 h 602"/>
              <a:gd name="T6" fmla="*/ 1647 w 1882"/>
              <a:gd name="T7" fmla="*/ 124 h 602"/>
              <a:gd name="T8" fmla="*/ 1647 w 1882"/>
              <a:gd name="T9" fmla="*/ 160 h 602"/>
              <a:gd name="T10" fmla="*/ 1314 w 1882"/>
              <a:gd name="T11" fmla="*/ 160 h 602"/>
              <a:gd name="T12" fmla="*/ 1314 w 1882"/>
              <a:gd name="T13" fmla="*/ 203 h 602"/>
              <a:gd name="T14" fmla="*/ 1202 w 1882"/>
              <a:gd name="T15" fmla="*/ 203 h 602"/>
              <a:gd name="T16" fmla="*/ 1202 w 1882"/>
              <a:gd name="T17" fmla="*/ 240 h 602"/>
              <a:gd name="T18" fmla="*/ 920 w 1882"/>
              <a:gd name="T19" fmla="*/ 240 h 602"/>
              <a:gd name="T20" fmla="*/ 920 w 1882"/>
              <a:gd name="T21" fmla="*/ 314 h 602"/>
              <a:gd name="T22" fmla="*/ 579 w 1882"/>
              <a:gd name="T23" fmla="*/ 314 h 602"/>
              <a:gd name="T24" fmla="*/ 579 w 1882"/>
              <a:gd name="T25" fmla="*/ 356 h 602"/>
              <a:gd name="T26" fmla="*/ 527 w 1882"/>
              <a:gd name="T27" fmla="*/ 356 h 602"/>
              <a:gd name="T28" fmla="*/ 527 w 1882"/>
              <a:gd name="T29" fmla="*/ 393 h 602"/>
              <a:gd name="T30" fmla="*/ 458 w 1882"/>
              <a:gd name="T31" fmla="*/ 393 h 602"/>
              <a:gd name="T32" fmla="*/ 458 w 1882"/>
              <a:gd name="T33" fmla="*/ 429 h 602"/>
              <a:gd name="T34" fmla="*/ 388 w 1882"/>
              <a:gd name="T35" fmla="*/ 429 h 602"/>
              <a:gd name="T36" fmla="*/ 388 w 1882"/>
              <a:gd name="T37" fmla="*/ 466 h 602"/>
              <a:gd name="T38" fmla="*/ 246 w 1882"/>
              <a:gd name="T39" fmla="*/ 466 h 602"/>
              <a:gd name="T40" fmla="*/ 246 w 1882"/>
              <a:gd name="T41" fmla="*/ 538 h 602"/>
              <a:gd name="T42" fmla="*/ 16 w 1882"/>
              <a:gd name="T43" fmla="*/ 538 h 602"/>
              <a:gd name="T44" fmla="*/ 16 w 1882"/>
              <a:gd name="T45" fmla="*/ 577 h 602"/>
              <a:gd name="T46" fmla="*/ 0 w 1882"/>
              <a:gd name="T47" fmla="*/ 577 h 602"/>
              <a:gd name="T48" fmla="*/ 0 w 1882"/>
              <a:gd name="T49" fmla="*/ 60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2" h="602">
                <a:moveTo>
                  <a:pt x="1882" y="0"/>
                </a:moveTo>
                <a:lnTo>
                  <a:pt x="1838" y="0"/>
                </a:lnTo>
                <a:lnTo>
                  <a:pt x="1838" y="124"/>
                </a:lnTo>
                <a:lnTo>
                  <a:pt x="1647" y="124"/>
                </a:lnTo>
                <a:lnTo>
                  <a:pt x="1647" y="160"/>
                </a:lnTo>
                <a:lnTo>
                  <a:pt x="1314" y="160"/>
                </a:lnTo>
                <a:lnTo>
                  <a:pt x="1314" y="203"/>
                </a:lnTo>
                <a:lnTo>
                  <a:pt x="1202" y="203"/>
                </a:lnTo>
                <a:lnTo>
                  <a:pt x="1202" y="240"/>
                </a:lnTo>
                <a:lnTo>
                  <a:pt x="920" y="240"/>
                </a:lnTo>
                <a:lnTo>
                  <a:pt x="920" y="314"/>
                </a:lnTo>
                <a:lnTo>
                  <a:pt x="579" y="314"/>
                </a:lnTo>
                <a:lnTo>
                  <a:pt x="579" y="356"/>
                </a:lnTo>
                <a:lnTo>
                  <a:pt x="527" y="356"/>
                </a:lnTo>
                <a:lnTo>
                  <a:pt x="527" y="393"/>
                </a:lnTo>
                <a:lnTo>
                  <a:pt x="458" y="393"/>
                </a:lnTo>
                <a:lnTo>
                  <a:pt x="458" y="429"/>
                </a:lnTo>
                <a:lnTo>
                  <a:pt x="388" y="429"/>
                </a:lnTo>
                <a:lnTo>
                  <a:pt x="388" y="466"/>
                </a:lnTo>
                <a:lnTo>
                  <a:pt x="246" y="466"/>
                </a:lnTo>
                <a:lnTo>
                  <a:pt x="246" y="538"/>
                </a:lnTo>
                <a:lnTo>
                  <a:pt x="16" y="538"/>
                </a:lnTo>
                <a:lnTo>
                  <a:pt x="16" y="577"/>
                </a:lnTo>
                <a:lnTo>
                  <a:pt x="0" y="577"/>
                </a:lnTo>
                <a:lnTo>
                  <a:pt x="0" y="602"/>
                </a:lnTo>
              </a:path>
            </a:pathLst>
          </a:custGeom>
          <a:noFill/>
          <a:ln w="12700" cap="flat">
            <a:solidFill>
              <a:srgbClr val="7A99A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58" name="Freeform 43">
            <a:extLst>
              <a:ext uri="{FF2B5EF4-FFF2-40B4-BE49-F238E27FC236}">
                <a16:creationId xmlns:a16="http://schemas.microsoft.com/office/drawing/2014/main" id="{138F1EDD-3631-45DD-A966-ECB70798B911}"/>
              </a:ext>
            </a:extLst>
          </p:cNvPr>
          <p:cNvSpPr>
            <a:spLocks/>
          </p:cNvSpPr>
          <p:nvPr/>
        </p:nvSpPr>
        <p:spPr bwMode="auto">
          <a:xfrm>
            <a:off x="7393518" y="4316517"/>
            <a:ext cx="4167717" cy="543984"/>
          </a:xfrm>
          <a:custGeom>
            <a:avLst/>
            <a:gdLst>
              <a:gd name="T0" fmla="*/ 1969 w 1969"/>
              <a:gd name="T1" fmla="*/ 0 h 257"/>
              <a:gd name="T2" fmla="*/ 1918 w 1969"/>
              <a:gd name="T3" fmla="*/ 0 h 257"/>
              <a:gd name="T4" fmla="*/ 1918 w 1969"/>
              <a:gd name="T5" fmla="*/ 27 h 257"/>
              <a:gd name="T6" fmla="*/ 1883 w 1969"/>
              <a:gd name="T7" fmla="*/ 27 h 257"/>
              <a:gd name="T8" fmla="*/ 1883 w 1969"/>
              <a:gd name="T9" fmla="*/ 56 h 257"/>
              <a:gd name="T10" fmla="*/ 1733 w 1969"/>
              <a:gd name="T11" fmla="*/ 56 h 257"/>
              <a:gd name="T12" fmla="*/ 1733 w 1969"/>
              <a:gd name="T13" fmla="*/ 92 h 257"/>
              <a:gd name="T14" fmla="*/ 1726 w 1969"/>
              <a:gd name="T15" fmla="*/ 92 h 257"/>
              <a:gd name="T16" fmla="*/ 1726 w 1969"/>
              <a:gd name="T17" fmla="*/ 118 h 257"/>
              <a:gd name="T18" fmla="*/ 1312 w 1969"/>
              <a:gd name="T19" fmla="*/ 118 h 257"/>
              <a:gd name="T20" fmla="*/ 1312 w 1969"/>
              <a:gd name="T21" fmla="*/ 141 h 257"/>
              <a:gd name="T22" fmla="*/ 840 w 1969"/>
              <a:gd name="T23" fmla="*/ 141 h 257"/>
              <a:gd name="T24" fmla="*/ 840 w 1969"/>
              <a:gd name="T25" fmla="*/ 176 h 257"/>
              <a:gd name="T26" fmla="*/ 829 w 1969"/>
              <a:gd name="T27" fmla="*/ 176 h 257"/>
              <a:gd name="T28" fmla="*/ 829 w 1969"/>
              <a:gd name="T29" fmla="*/ 202 h 257"/>
              <a:gd name="T30" fmla="*/ 531 w 1969"/>
              <a:gd name="T31" fmla="*/ 202 h 257"/>
              <a:gd name="T32" fmla="*/ 531 w 1969"/>
              <a:gd name="T33" fmla="*/ 231 h 257"/>
              <a:gd name="T34" fmla="*/ 355 w 1969"/>
              <a:gd name="T35" fmla="*/ 231 h 257"/>
              <a:gd name="T36" fmla="*/ 355 w 1969"/>
              <a:gd name="T37" fmla="*/ 257 h 257"/>
              <a:gd name="T38" fmla="*/ 0 w 1969"/>
              <a:gd name="T39"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69" h="257">
                <a:moveTo>
                  <a:pt x="1969" y="0"/>
                </a:moveTo>
                <a:lnTo>
                  <a:pt x="1918" y="0"/>
                </a:lnTo>
                <a:lnTo>
                  <a:pt x="1918" y="27"/>
                </a:lnTo>
                <a:lnTo>
                  <a:pt x="1883" y="27"/>
                </a:lnTo>
                <a:lnTo>
                  <a:pt x="1883" y="56"/>
                </a:lnTo>
                <a:lnTo>
                  <a:pt x="1733" y="56"/>
                </a:lnTo>
                <a:lnTo>
                  <a:pt x="1733" y="92"/>
                </a:lnTo>
                <a:lnTo>
                  <a:pt x="1726" y="92"/>
                </a:lnTo>
                <a:lnTo>
                  <a:pt x="1726" y="118"/>
                </a:lnTo>
                <a:lnTo>
                  <a:pt x="1312" y="118"/>
                </a:lnTo>
                <a:lnTo>
                  <a:pt x="1312" y="141"/>
                </a:lnTo>
                <a:lnTo>
                  <a:pt x="840" y="141"/>
                </a:lnTo>
                <a:lnTo>
                  <a:pt x="840" y="176"/>
                </a:lnTo>
                <a:lnTo>
                  <a:pt x="829" y="176"/>
                </a:lnTo>
                <a:lnTo>
                  <a:pt x="829" y="202"/>
                </a:lnTo>
                <a:lnTo>
                  <a:pt x="531" y="202"/>
                </a:lnTo>
                <a:lnTo>
                  <a:pt x="531" y="231"/>
                </a:lnTo>
                <a:lnTo>
                  <a:pt x="355" y="231"/>
                </a:lnTo>
                <a:lnTo>
                  <a:pt x="355" y="257"/>
                </a:lnTo>
                <a:lnTo>
                  <a:pt x="0" y="257"/>
                </a:lnTo>
              </a:path>
            </a:pathLst>
          </a:custGeom>
          <a:noFill/>
          <a:ln w="12700" cap="flat">
            <a:solidFill>
              <a:schemeClr val="accent1"/>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59" name="Freeform 44">
            <a:extLst>
              <a:ext uri="{FF2B5EF4-FFF2-40B4-BE49-F238E27FC236}">
                <a16:creationId xmlns:a16="http://schemas.microsoft.com/office/drawing/2014/main" id="{ADC76910-B9ED-451E-A309-B6A483CAE743}"/>
              </a:ext>
            </a:extLst>
          </p:cNvPr>
          <p:cNvSpPr>
            <a:spLocks/>
          </p:cNvSpPr>
          <p:nvPr/>
        </p:nvSpPr>
        <p:spPr bwMode="auto">
          <a:xfrm>
            <a:off x="7268634" y="4269951"/>
            <a:ext cx="4288367" cy="590551"/>
          </a:xfrm>
          <a:custGeom>
            <a:avLst/>
            <a:gdLst>
              <a:gd name="T0" fmla="*/ 2026 w 2026"/>
              <a:gd name="T1" fmla="*/ 0 h 279"/>
              <a:gd name="T2" fmla="*/ 1964 w 2026"/>
              <a:gd name="T3" fmla="*/ 0 h 279"/>
              <a:gd name="T4" fmla="*/ 1964 w 2026"/>
              <a:gd name="T5" fmla="*/ 20 h 279"/>
              <a:gd name="T6" fmla="*/ 1836 w 2026"/>
              <a:gd name="T7" fmla="*/ 20 h 279"/>
              <a:gd name="T8" fmla="*/ 1836 w 2026"/>
              <a:gd name="T9" fmla="*/ 63 h 279"/>
              <a:gd name="T10" fmla="*/ 1730 w 2026"/>
              <a:gd name="T11" fmla="*/ 63 h 279"/>
              <a:gd name="T12" fmla="*/ 1730 w 2026"/>
              <a:gd name="T13" fmla="*/ 84 h 279"/>
              <a:gd name="T14" fmla="*/ 1673 w 2026"/>
              <a:gd name="T15" fmla="*/ 84 h 279"/>
              <a:gd name="T16" fmla="*/ 1673 w 2026"/>
              <a:gd name="T17" fmla="*/ 101 h 279"/>
              <a:gd name="T18" fmla="*/ 1387 w 2026"/>
              <a:gd name="T19" fmla="*/ 101 h 279"/>
              <a:gd name="T20" fmla="*/ 1387 w 2026"/>
              <a:gd name="T21" fmla="*/ 122 h 279"/>
              <a:gd name="T22" fmla="*/ 1354 w 2026"/>
              <a:gd name="T23" fmla="*/ 122 h 279"/>
              <a:gd name="T24" fmla="*/ 1354 w 2026"/>
              <a:gd name="T25" fmla="*/ 134 h 279"/>
              <a:gd name="T26" fmla="*/ 876 w 2026"/>
              <a:gd name="T27" fmla="*/ 134 h 279"/>
              <a:gd name="T28" fmla="*/ 876 w 2026"/>
              <a:gd name="T29" fmla="*/ 157 h 279"/>
              <a:gd name="T30" fmla="*/ 832 w 2026"/>
              <a:gd name="T31" fmla="*/ 157 h 279"/>
              <a:gd name="T32" fmla="*/ 832 w 2026"/>
              <a:gd name="T33" fmla="*/ 174 h 279"/>
              <a:gd name="T34" fmla="*/ 762 w 2026"/>
              <a:gd name="T35" fmla="*/ 174 h 279"/>
              <a:gd name="T36" fmla="*/ 762 w 2026"/>
              <a:gd name="T37" fmla="*/ 190 h 279"/>
              <a:gd name="T38" fmla="*/ 394 w 2026"/>
              <a:gd name="T39" fmla="*/ 190 h 279"/>
              <a:gd name="T40" fmla="*/ 394 w 2026"/>
              <a:gd name="T41" fmla="*/ 211 h 279"/>
              <a:gd name="T42" fmla="*/ 380 w 2026"/>
              <a:gd name="T43" fmla="*/ 211 h 279"/>
              <a:gd name="T44" fmla="*/ 380 w 2026"/>
              <a:gd name="T45" fmla="*/ 224 h 279"/>
              <a:gd name="T46" fmla="*/ 348 w 2026"/>
              <a:gd name="T47" fmla="*/ 224 h 279"/>
              <a:gd name="T48" fmla="*/ 348 w 2026"/>
              <a:gd name="T49" fmla="*/ 246 h 279"/>
              <a:gd name="T50" fmla="*/ 137 w 2026"/>
              <a:gd name="T51" fmla="*/ 246 h 279"/>
              <a:gd name="T52" fmla="*/ 137 w 2026"/>
              <a:gd name="T53" fmla="*/ 263 h 279"/>
              <a:gd name="T54" fmla="*/ 53 w 2026"/>
              <a:gd name="T55" fmla="*/ 263 h 279"/>
              <a:gd name="T56" fmla="*/ 53 w 2026"/>
              <a:gd name="T57" fmla="*/ 279 h 279"/>
              <a:gd name="T58" fmla="*/ 0 w 2026"/>
              <a:gd name="T59"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6" h="279">
                <a:moveTo>
                  <a:pt x="2026" y="0"/>
                </a:moveTo>
                <a:lnTo>
                  <a:pt x="1964" y="0"/>
                </a:lnTo>
                <a:lnTo>
                  <a:pt x="1964" y="20"/>
                </a:lnTo>
                <a:lnTo>
                  <a:pt x="1836" y="20"/>
                </a:lnTo>
                <a:lnTo>
                  <a:pt x="1836" y="63"/>
                </a:lnTo>
                <a:lnTo>
                  <a:pt x="1730" y="63"/>
                </a:lnTo>
                <a:lnTo>
                  <a:pt x="1730" y="84"/>
                </a:lnTo>
                <a:lnTo>
                  <a:pt x="1673" y="84"/>
                </a:lnTo>
                <a:lnTo>
                  <a:pt x="1673" y="101"/>
                </a:lnTo>
                <a:lnTo>
                  <a:pt x="1387" y="101"/>
                </a:lnTo>
                <a:lnTo>
                  <a:pt x="1387" y="122"/>
                </a:lnTo>
                <a:lnTo>
                  <a:pt x="1354" y="122"/>
                </a:lnTo>
                <a:lnTo>
                  <a:pt x="1354" y="134"/>
                </a:lnTo>
                <a:lnTo>
                  <a:pt x="876" y="134"/>
                </a:lnTo>
                <a:lnTo>
                  <a:pt x="876" y="157"/>
                </a:lnTo>
                <a:lnTo>
                  <a:pt x="832" y="157"/>
                </a:lnTo>
                <a:lnTo>
                  <a:pt x="832" y="174"/>
                </a:lnTo>
                <a:lnTo>
                  <a:pt x="762" y="174"/>
                </a:lnTo>
                <a:lnTo>
                  <a:pt x="762" y="190"/>
                </a:lnTo>
                <a:lnTo>
                  <a:pt x="394" y="190"/>
                </a:lnTo>
                <a:lnTo>
                  <a:pt x="394" y="211"/>
                </a:lnTo>
                <a:lnTo>
                  <a:pt x="380" y="211"/>
                </a:lnTo>
                <a:lnTo>
                  <a:pt x="380" y="224"/>
                </a:lnTo>
                <a:lnTo>
                  <a:pt x="348" y="224"/>
                </a:lnTo>
                <a:lnTo>
                  <a:pt x="348" y="246"/>
                </a:lnTo>
                <a:lnTo>
                  <a:pt x="137" y="246"/>
                </a:lnTo>
                <a:lnTo>
                  <a:pt x="137" y="263"/>
                </a:lnTo>
                <a:lnTo>
                  <a:pt x="53" y="263"/>
                </a:lnTo>
                <a:lnTo>
                  <a:pt x="53" y="279"/>
                </a:lnTo>
                <a:lnTo>
                  <a:pt x="0" y="279"/>
                </a:lnTo>
              </a:path>
            </a:pathLst>
          </a:custGeom>
          <a:noFill/>
          <a:ln w="12700" cap="flat">
            <a:solidFill>
              <a:srgbClr val="7A99AC"/>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60" name="Oval 45">
            <a:extLst>
              <a:ext uri="{FF2B5EF4-FFF2-40B4-BE49-F238E27FC236}">
                <a16:creationId xmlns:a16="http://schemas.microsoft.com/office/drawing/2014/main" id="{DEAC985B-1A3E-4ED1-9692-19EA3291D960}"/>
              </a:ext>
            </a:extLst>
          </p:cNvPr>
          <p:cNvSpPr>
            <a:spLocks noChangeArrowheads="1"/>
          </p:cNvSpPr>
          <p:nvPr/>
        </p:nvSpPr>
        <p:spPr bwMode="auto">
          <a:xfrm>
            <a:off x="11523134" y="2320501"/>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61" name="Oval 46">
            <a:extLst>
              <a:ext uri="{FF2B5EF4-FFF2-40B4-BE49-F238E27FC236}">
                <a16:creationId xmlns:a16="http://schemas.microsoft.com/office/drawing/2014/main" id="{CA405838-2FED-422A-8A03-584692C9DDFA}"/>
              </a:ext>
            </a:extLst>
          </p:cNvPr>
          <p:cNvSpPr>
            <a:spLocks noChangeArrowheads="1"/>
          </p:cNvSpPr>
          <p:nvPr/>
        </p:nvSpPr>
        <p:spPr bwMode="auto">
          <a:xfrm>
            <a:off x="11523134" y="24369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62" name="Oval 47">
            <a:extLst>
              <a:ext uri="{FF2B5EF4-FFF2-40B4-BE49-F238E27FC236}">
                <a16:creationId xmlns:a16="http://schemas.microsoft.com/office/drawing/2014/main" id="{29587982-A040-4426-9621-D77100F7890A}"/>
              </a:ext>
            </a:extLst>
          </p:cNvPr>
          <p:cNvSpPr>
            <a:spLocks noChangeArrowheads="1"/>
          </p:cNvSpPr>
          <p:nvPr/>
        </p:nvSpPr>
        <p:spPr bwMode="auto">
          <a:xfrm>
            <a:off x="11512552" y="24369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63" name="Oval 48">
            <a:extLst>
              <a:ext uri="{FF2B5EF4-FFF2-40B4-BE49-F238E27FC236}">
                <a16:creationId xmlns:a16="http://schemas.microsoft.com/office/drawing/2014/main" id="{B3A06F91-8E7C-491F-A1B9-495472E8A1EC}"/>
              </a:ext>
            </a:extLst>
          </p:cNvPr>
          <p:cNvSpPr>
            <a:spLocks noChangeArrowheads="1"/>
          </p:cNvSpPr>
          <p:nvPr/>
        </p:nvSpPr>
        <p:spPr bwMode="auto">
          <a:xfrm>
            <a:off x="11501968" y="24369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64" name="Oval 49">
            <a:extLst>
              <a:ext uri="{FF2B5EF4-FFF2-40B4-BE49-F238E27FC236}">
                <a16:creationId xmlns:a16="http://schemas.microsoft.com/office/drawing/2014/main" id="{DAEE828D-B2C0-4E49-9E90-60FD660C2E0F}"/>
              </a:ext>
            </a:extLst>
          </p:cNvPr>
          <p:cNvSpPr>
            <a:spLocks noChangeArrowheads="1"/>
          </p:cNvSpPr>
          <p:nvPr/>
        </p:nvSpPr>
        <p:spPr bwMode="auto">
          <a:xfrm>
            <a:off x="11489267" y="243691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65" name="Oval 50">
            <a:extLst>
              <a:ext uri="{FF2B5EF4-FFF2-40B4-BE49-F238E27FC236}">
                <a16:creationId xmlns:a16="http://schemas.microsoft.com/office/drawing/2014/main" id="{CAD22170-4A67-4EC5-9486-EF556D20E421}"/>
              </a:ext>
            </a:extLst>
          </p:cNvPr>
          <p:cNvSpPr>
            <a:spLocks noChangeArrowheads="1"/>
          </p:cNvSpPr>
          <p:nvPr/>
        </p:nvSpPr>
        <p:spPr bwMode="auto">
          <a:xfrm>
            <a:off x="11480801" y="24369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66" name="Oval 51">
            <a:extLst>
              <a:ext uri="{FF2B5EF4-FFF2-40B4-BE49-F238E27FC236}">
                <a16:creationId xmlns:a16="http://schemas.microsoft.com/office/drawing/2014/main" id="{A2BEFCB2-E4AC-4577-ADCE-28ED176197CD}"/>
              </a:ext>
            </a:extLst>
          </p:cNvPr>
          <p:cNvSpPr>
            <a:spLocks noChangeArrowheads="1"/>
          </p:cNvSpPr>
          <p:nvPr/>
        </p:nvSpPr>
        <p:spPr bwMode="auto">
          <a:xfrm>
            <a:off x="11468101" y="24369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67" name="Oval 52">
            <a:extLst>
              <a:ext uri="{FF2B5EF4-FFF2-40B4-BE49-F238E27FC236}">
                <a16:creationId xmlns:a16="http://schemas.microsoft.com/office/drawing/2014/main" id="{B5701DAF-4A2B-4E77-ABF9-AF4C33C3B724}"/>
              </a:ext>
            </a:extLst>
          </p:cNvPr>
          <p:cNvSpPr>
            <a:spLocks noChangeArrowheads="1"/>
          </p:cNvSpPr>
          <p:nvPr/>
        </p:nvSpPr>
        <p:spPr bwMode="auto">
          <a:xfrm>
            <a:off x="11457518" y="243691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68" name="Oval 53">
            <a:extLst>
              <a:ext uri="{FF2B5EF4-FFF2-40B4-BE49-F238E27FC236}">
                <a16:creationId xmlns:a16="http://schemas.microsoft.com/office/drawing/2014/main" id="{C02C5B62-92FF-49C6-B7D6-1BEF203DA5AD}"/>
              </a:ext>
            </a:extLst>
          </p:cNvPr>
          <p:cNvSpPr>
            <a:spLocks noChangeArrowheads="1"/>
          </p:cNvSpPr>
          <p:nvPr/>
        </p:nvSpPr>
        <p:spPr bwMode="auto">
          <a:xfrm>
            <a:off x="11446934" y="24369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69" name="Oval 54">
            <a:extLst>
              <a:ext uri="{FF2B5EF4-FFF2-40B4-BE49-F238E27FC236}">
                <a16:creationId xmlns:a16="http://schemas.microsoft.com/office/drawing/2014/main" id="{F47E12D3-48FA-4822-9665-B876ACF2B21E}"/>
              </a:ext>
            </a:extLst>
          </p:cNvPr>
          <p:cNvSpPr>
            <a:spLocks noChangeArrowheads="1"/>
          </p:cNvSpPr>
          <p:nvPr/>
        </p:nvSpPr>
        <p:spPr bwMode="auto">
          <a:xfrm>
            <a:off x="11434234" y="243691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70" name="Oval 55">
            <a:extLst>
              <a:ext uri="{FF2B5EF4-FFF2-40B4-BE49-F238E27FC236}">
                <a16:creationId xmlns:a16="http://schemas.microsoft.com/office/drawing/2014/main" id="{D15A9071-F75E-457F-92FE-D2EE69859F50}"/>
              </a:ext>
            </a:extLst>
          </p:cNvPr>
          <p:cNvSpPr>
            <a:spLocks noChangeArrowheads="1"/>
          </p:cNvSpPr>
          <p:nvPr/>
        </p:nvSpPr>
        <p:spPr bwMode="auto">
          <a:xfrm>
            <a:off x="11425768" y="24369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71" name="Oval 56">
            <a:extLst>
              <a:ext uri="{FF2B5EF4-FFF2-40B4-BE49-F238E27FC236}">
                <a16:creationId xmlns:a16="http://schemas.microsoft.com/office/drawing/2014/main" id="{C79569EE-E6E2-4C56-93CE-739DFD467855}"/>
              </a:ext>
            </a:extLst>
          </p:cNvPr>
          <p:cNvSpPr>
            <a:spLocks noChangeArrowheads="1"/>
          </p:cNvSpPr>
          <p:nvPr/>
        </p:nvSpPr>
        <p:spPr bwMode="auto">
          <a:xfrm>
            <a:off x="11413068" y="24369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72" name="Oval 57">
            <a:extLst>
              <a:ext uri="{FF2B5EF4-FFF2-40B4-BE49-F238E27FC236}">
                <a16:creationId xmlns:a16="http://schemas.microsoft.com/office/drawing/2014/main" id="{BCB0E5E2-3047-4E3E-A56A-31576A118766}"/>
              </a:ext>
            </a:extLst>
          </p:cNvPr>
          <p:cNvSpPr>
            <a:spLocks noChangeArrowheads="1"/>
          </p:cNvSpPr>
          <p:nvPr/>
        </p:nvSpPr>
        <p:spPr bwMode="auto">
          <a:xfrm>
            <a:off x="11123085" y="2551218"/>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73" name="Oval 58">
            <a:extLst>
              <a:ext uri="{FF2B5EF4-FFF2-40B4-BE49-F238E27FC236}">
                <a16:creationId xmlns:a16="http://schemas.microsoft.com/office/drawing/2014/main" id="{48A23D16-7C21-424F-A520-B35AAB51E9CA}"/>
              </a:ext>
            </a:extLst>
          </p:cNvPr>
          <p:cNvSpPr>
            <a:spLocks noChangeArrowheads="1"/>
          </p:cNvSpPr>
          <p:nvPr/>
        </p:nvSpPr>
        <p:spPr bwMode="auto">
          <a:xfrm>
            <a:off x="10852151" y="2915285"/>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74" name="Oval 59">
            <a:extLst>
              <a:ext uri="{FF2B5EF4-FFF2-40B4-BE49-F238E27FC236}">
                <a16:creationId xmlns:a16="http://schemas.microsoft.com/office/drawing/2014/main" id="{0A40775D-1078-4829-B6EA-7D7EB2EEF856}"/>
              </a:ext>
            </a:extLst>
          </p:cNvPr>
          <p:cNvSpPr>
            <a:spLocks noChangeArrowheads="1"/>
          </p:cNvSpPr>
          <p:nvPr/>
        </p:nvSpPr>
        <p:spPr bwMode="auto">
          <a:xfrm>
            <a:off x="10733618" y="3012652"/>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75" name="Oval 60">
            <a:extLst>
              <a:ext uri="{FF2B5EF4-FFF2-40B4-BE49-F238E27FC236}">
                <a16:creationId xmlns:a16="http://schemas.microsoft.com/office/drawing/2014/main" id="{C7311848-16BA-4A16-868C-3198782102FF}"/>
              </a:ext>
            </a:extLst>
          </p:cNvPr>
          <p:cNvSpPr>
            <a:spLocks noChangeArrowheads="1"/>
          </p:cNvSpPr>
          <p:nvPr/>
        </p:nvSpPr>
        <p:spPr bwMode="auto">
          <a:xfrm>
            <a:off x="10612968" y="31290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76" name="Oval 61">
            <a:extLst>
              <a:ext uri="{FF2B5EF4-FFF2-40B4-BE49-F238E27FC236}">
                <a16:creationId xmlns:a16="http://schemas.microsoft.com/office/drawing/2014/main" id="{7683C3EE-D6FA-4F79-A5ED-1EE9B272E62A}"/>
              </a:ext>
            </a:extLst>
          </p:cNvPr>
          <p:cNvSpPr>
            <a:spLocks noChangeArrowheads="1"/>
          </p:cNvSpPr>
          <p:nvPr/>
        </p:nvSpPr>
        <p:spPr bwMode="auto">
          <a:xfrm>
            <a:off x="10579101" y="3234900"/>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77" name="Oval 62">
            <a:extLst>
              <a:ext uri="{FF2B5EF4-FFF2-40B4-BE49-F238E27FC236}">
                <a16:creationId xmlns:a16="http://schemas.microsoft.com/office/drawing/2014/main" id="{AF09E25A-A893-417E-822E-CDBD1565A502}"/>
              </a:ext>
            </a:extLst>
          </p:cNvPr>
          <p:cNvSpPr>
            <a:spLocks noChangeArrowheads="1"/>
          </p:cNvSpPr>
          <p:nvPr/>
        </p:nvSpPr>
        <p:spPr bwMode="auto">
          <a:xfrm>
            <a:off x="10498668" y="3234900"/>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78" name="Oval 63">
            <a:extLst>
              <a:ext uri="{FF2B5EF4-FFF2-40B4-BE49-F238E27FC236}">
                <a16:creationId xmlns:a16="http://schemas.microsoft.com/office/drawing/2014/main" id="{F1A93ED7-EA35-49B3-8BC4-0C88BC49D15E}"/>
              </a:ext>
            </a:extLst>
          </p:cNvPr>
          <p:cNvSpPr>
            <a:spLocks noChangeArrowheads="1"/>
          </p:cNvSpPr>
          <p:nvPr/>
        </p:nvSpPr>
        <p:spPr bwMode="auto">
          <a:xfrm>
            <a:off x="9611784" y="3562985"/>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79" name="Oval 64">
            <a:extLst>
              <a:ext uri="{FF2B5EF4-FFF2-40B4-BE49-F238E27FC236}">
                <a16:creationId xmlns:a16="http://schemas.microsoft.com/office/drawing/2014/main" id="{7E4D7CB0-7842-450B-BAD6-F9298A4583FB}"/>
              </a:ext>
            </a:extLst>
          </p:cNvPr>
          <p:cNvSpPr>
            <a:spLocks noChangeArrowheads="1"/>
          </p:cNvSpPr>
          <p:nvPr/>
        </p:nvSpPr>
        <p:spPr bwMode="auto">
          <a:xfrm>
            <a:off x="10822518" y="2915285"/>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80" name="Oval 65">
            <a:extLst>
              <a:ext uri="{FF2B5EF4-FFF2-40B4-BE49-F238E27FC236}">
                <a16:creationId xmlns:a16="http://schemas.microsoft.com/office/drawing/2014/main" id="{E54D423C-D8EE-471E-9D8E-26ACDC22D705}"/>
              </a:ext>
            </a:extLst>
          </p:cNvPr>
          <p:cNvSpPr>
            <a:spLocks noChangeArrowheads="1"/>
          </p:cNvSpPr>
          <p:nvPr/>
        </p:nvSpPr>
        <p:spPr bwMode="auto">
          <a:xfrm>
            <a:off x="9383185" y="3781001"/>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81" name="Oval 66">
            <a:extLst>
              <a:ext uri="{FF2B5EF4-FFF2-40B4-BE49-F238E27FC236}">
                <a16:creationId xmlns:a16="http://schemas.microsoft.com/office/drawing/2014/main" id="{696189EE-E63B-4F68-80E5-8D5D06CAED55}"/>
              </a:ext>
            </a:extLst>
          </p:cNvPr>
          <p:cNvSpPr>
            <a:spLocks noChangeArrowheads="1"/>
          </p:cNvSpPr>
          <p:nvPr/>
        </p:nvSpPr>
        <p:spPr bwMode="auto">
          <a:xfrm>
            <a:off x="9010651" y="4212801"/>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82" name="Oval 67">
            <a:extLst>
              <a:ext uri="{FF2B5EF4-FFF2-40B4-BE49-F238E27FC236}">
                <a16:creationId xmlns:a16="http://schemas.microsoft.com/office/drawing/2014/main" id="{D82287FB-08F2-4663-9038-DECEBF8FEE4C}"/>
              </a:ext>
            </a:extLst>
          </p:cNvPr>
          <p:cNvSpPr>
            <a:spLocks noChangeArrowheads="1"/>
          </p:cNvSpPr>
          <p:nvPr/>
        </p:nvSpPr>
        <p:spPr bwMode="auto">
          <a:xfrm>
            <a:off x="8919634" y="4320752"/>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83" name="Oval 68">
            <a:extLst>
              <a:ext uri="{FF2B5EF4-FFF2-40B4-BE49-F238E27FC236}">
                <a16:creationId xmlns:a16="http://schemas.microsoft.com/office/drawing/2014/main" id="{D3E56A02-73CE-444F-B7A0-A007D615ABB1}"/>
              </a:ext>
            </a:extLst>
          </p:cNvPr>
          <p:cNvSpPr>
            <a:spLocks noChangeArrowheads="1"/>
          </p:cNvSpPr>
          <p:nvPr/>
        </p:nvSpPr>
        <p:spPr bwMode="auto">
          <a:xfrm>
            <a:off x="8932334" y="4212801"/>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84" name="Oval 69">
            <a:extLst>
              <a:ext uri="{FF2B5EF4-FFF2-40B4-BE49-F238E27FC236}">
                <a16:creationId xmlns:a16="http://schemas.microsoft.com/office/drawing/2014/main" id="{1484EB8B-5F5B-4A88-AF26-0399C84CD34B}"/>
              </a:ext>
            </a:extLst>
          </p:cNvPr>
          <p:cNvSpPr>
            <a:spLocks noChangeArrowheads="1"/>
          </p:cNvSpPr>
          <p:nvPr/>
        </p:nvSpPr>
        <p:spPr bwMode="auto">
          <a:xfrm>
            <a:off x="8750300" y="4299585"/>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85" name="Oval 70">
            <a:extLst>
              <a:ext uri="{FF2B5EF4-FFF2-40B4-BE49-F238E27FC236}">
                <a16:creationId xmlns:a16="http://schemas.microsoft.com/office/drawing/2014/main" id="{99D12706-A97B-409F-B07E-50C80EAF0533}"/>
              </a:ext>
            </a:extLst>
          </p:cNvPr>
          <p:cNvSpPr>
            <a:spLocks noChangeArrowheads="1"/>
          </p:cNvSpPr>
          <p:nvPr/>
        </p:nvSpPr>
        <p:spPr bwMode="auto">
          <a:xfrm>
            <a:off x="8646585" y="4320752"/>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86" name="Oval 71">
            <a:extLst>
              <a:ext uri="{FF2B5EF4-FFF2-40B4-BE49-F238E27FC236}">
                <a16:creationId xmlns:a16="http://schemas.microsoft.com/office/drawing/2014/main" id="{A0BCBBD4-A378-4990-A11B-B01809589EFD}"/>
              </a:ext>
            </a:extLst>
          </p:cNvPr>
          <p:cNvSpPr>
            <a:spLocks noChangeArrowheads="1"/>
          </p:cNvSpPr>
          <p:nvPr/>
        </p:nvSpPr>
        <p:spPr bwMode="auto">
          <a:xfrm>
            <a:off x="8094134" y="44308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87" name="Oval 72">
            <a:extLst>
              <a:ext uri="{FF2B5EF4-FFF2-40B4-BE49-F238E27FC236}">
                <a16:creationId xmlns:a16="http://schemas.microsoft.com/office/drawing/2014/main" id="{ECC5F498-3614-462B-996E-8AD91FEFBA57}"/>
              </a:ext>
            </a:extLst>
          </p:cNvPr>
          <p:cNvSpPr>
            <a:spLocks noChangeArrowheads="1"/>
          </p:cNvSpPr>
          <p:nvPr/>
        </p:nvSpPr>
        <p:spPr bwMode="auto">
          <a:xfrm>
            <a:off x="7986185" y="45260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88" name="Oval 73">
            <a:extLst>
              <a:ext uri="{FF2B5EF4-FFF2-40B4-BE49-F238E27FC236}">
                <a16:creationId xmlns:a16="http://schemas.microsoft.com/office/drawing/2014/main" id="{445AF43A-EA68-4A48-BE36-29417DEA0877}"/>
              </a:ext>
            </a:extLst>
          </p:cNvPr>
          <p:cNvSpPr>
            <a:spLocks noChangeArrowheads="1"/>
          </p:cNvSpPr>
          <p:nvPr/>
        </p:nvSpPr>
        <p:spPr bwMode="auto">
          <a:xfrm>
            <a:off x="7734301" y="46340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89" name="Oval 74">
            <a:extLst>
              <a:ext uri="{FF2B5EF4-FFF2-40B4-BE49-F238E27FC236}">
                <a16:creationId xmlns:a16="http://schemas.microsoft.com/office/drawing/2014/main" id="{191B9047-0D9E-44A9-A196-781A077391B2}"/>
              </a:ext>
            </a:extLst>
          </p:cNvPr>
          <p:cNvSpPr>
            <a:spLocks noChangeArrowheads="1"/>
          </p:cNvSpPr>
          <p:nvPr/>
        </p:nvSpPr>
        <p:spPr bwMode="auto">
          <a:xfrm>
            <a:off x="7825318" y="4684818"/>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90" name="Oval 75">
            <a:extLst>
              <a:ext uri="{FF2B5EF4-FFF2-40B4-BE49-F238E27FC236}">
                <a16:creationId xmlns:a16="http://schemas.microsoft.com/office/drawing/2014/main" id="{0F28C938-0F89-4EE9-8C6C-3BF13BE5CD00}"/>
              </a:ext>
            </a:extLst>
          </p:cNvPr>
          <p:cNvSpPr>
            <a:spLocks noChangeArrowheads="1"/>
          </p:cNvSpPr>
          <p:nvPr/>
        </p:nvSpPr>
        <p:spPr bwMode="auto">
          <a:xfrm>
            <a:off x="7609418" y="46340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91" name="Oval 76">
            <a:extLst>
              <a:ext uri="{FF2B5EF4-FFF2-40B4-BE49-F238E27FC236}">
                <a16:creationId xmlns:a16="http://schemas.microsoft.com/office/drawing/2014/main" id="{46F10557-F582-4287-9374-8929AD70C2BD}"/>
              </a:ext>
            </a:extLst>
          </p:cNvPr>
          <p:cNvSpPr>
            <a:spLocks noChangeArrowheads="1"/>
          </p:cNvSpPr>
          <p:nvPr/>
        </p:nvSpPr>
        <p:spPr bwMode="auto">
          <a:xfrm>
            <a:off x="7537452" y="4765252"/>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92" name="Oval 77">
            <a:extLst>
              <a:ext uri="{FF2B5EF4-FFF2-40B4-BE49-F238E27FC236}">
                <a16:creationId xmlns:a16="http://schemas.microsoft.com/office/drawing/2014/main" id="{AAAD04CC-1ED0-4471-BB2B-8695AFFA81AF}"/>
              </a:ext>
            </a:extLst>
          </p:cNvPr>
          <p:cNvSpPr>
            <a:spLocks noChangeArrowheads="1"/>
          </p:cNvSpPr>
          <p:nvPr/>
        </p:nvSpPr>
        <p:spPr bwMode="auto">
          <a:xfrm>
            <a:off x="7401985" y="4837218"/>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93" name="Oval 78">
            <a:extLst>
              <a:ext uri="{FF2B5EF4-FFF2-40B4-BE49-F238E27FC236}">
                <a16:creationId xmlns:a16="http://schemas.microsoft.com/office/drawing/2014/main" id="{ED3F27CA-CE9A-4DC3-BD80-86DDB165828E}"/>
              </a:ext>
            </a:extLst>
          </p:cNvPr>
          <p:cNvSpPr>
            <a:spLocks noChangeArrowheads="1"/>
          </p:cNvSpPr>
          <p:nvPr/>
        </p:nvSpPr>
        <p:spPr bwMode="auto">
          <a:xfrm>
            <a:off x="7241118" y="4830867"/>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94" name="Oval 79">
            <a:extLst>
              <a:ext uri="{FF2B5EF4-FFF2-40B4-BE49-F238E27FC236}">
                <a16:creationId xmlns:a16="http://schemas.microsoft.com/office/drawing/2014/main" id="{D22F91B6-89C1-461E-B08F-A7F4A9E5CC92}"/>
              </a:ext>
            </a:extLst>
          </p:cNvPr>
          <p:cNvSpPr>
            <a:spLocks noChangeArrowheads="1"/>
          </p:cNvSpPr>
          <p:nvPr/>
        </p:nvSpPr>
        <p:spPr bwMode="auto">
          <a:xfrm>
            <a:off x="11521018" y="3546051"/>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95" name="Oval 80">
            <a:extLst>
              <a:ext uri="{FF2B5EF4-FFF2-40B4-BE49-F238E27FC236}">
                <a16:creationId xmlns:a16="http://schemas.microsoft.com/office/drawing/2014/main" id="{3878E1D8-4D7B-4F26-9F51-5410258E3634}"/>
              </a:ext>
            </a:extLst>
          </p:cNvPr>
          <p:cNvSpPr>
            <a:spLocks noChangeArrowheads="1"/>
          </p:cNvSpPr>
          <p:nvPr/>
        </p:nvSpPr>
        <p:spPr bwMode="auto">
          <a:xfrm>
            <a:off x="11501967" y="3546051"/>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96" name="Oval 81">
            <a:extLst>
              <a:ext uri="{FF2B5EF4-FFF2-40B4-BE49-F238E27FC236}">
                <a16:creationId xmlns:a16="http://schemas.microsoft.com/office/drawing/2014/main" id="{910BF873-A39B-4542-81BB-EB3EE40A75F6}"/>
              </a:ext>
            </a:extLst>
          </p:cNvPr>
          <p:cNvSpPr>
            <a:spLocks noChangeArrowheads="1"/>
          </p:cNvSpPr>
          <p:nvPr/>
        </p:nvSpPr>
        <p:spPr bwMode="auto">
          <a:xfrm>
            <a:off x="11493501" y="3546051"/>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97" name="Oval 82">
            <a:extLst>
              <a:ext uri="{FF2B5EF4-FFF2-40B4-BE49-F238E27FC236}">
                <a16:creationId xmlns:a16="http://schemas.microsoft.com/office/drawing/2014/main" id="{250D6C73-D647-4F7E-A5FB-74FA90930E8D}"/>
              </a:ext>
            </a:extLst>
          </p:cNvPr>
          <p:cNvSpPr>
            <a:spLocks noChangeArrowheads="1"/>
          </p:cNvSpPr>
          <p:nvPr/>
        </p:nvSpPr>
        <p:spPr bwMode="auto">
          <a:xfrm>
            <a:off x="11485034" y="3546051"/>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98" name="Oval 83">
            <a:extLst>
              <a:ext uri="{FF2B5EF4-FFF2-40B4-BE49-F238E27FC236}">
                <a16:creationId xmlns:a16="http://schemas.microsoft.com/office/drawing/2014/main" id="{A60AC0C1-E8B3-4B6F-8BD0-97DFEF8363E4}"/>
              </a:ext>
            </a:extLst>
          </p:cNvPr>
          <p:cNvSpPr>
            <a:spLocks noChangeArrowheads="1"/>
          </p:cNvSpPr>
          <p:nvPr/>
        </p:nvSpPr>
        <p:spPr bwMode="auto">
          <a:xfrm>
            <a:off x="11440584" y="3546051"/>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99" name="Oval 84">
            <a:extLst>
              <a:ext uri="{FF2B5EF4-FFF2-40B4-BE49-F238E27FC236}">
                <a16:creationId xmlns:a16="http://schemas.microsoft.com/office/drawing/2014/main" id="{ABD642D8-4DE9-47EE-BFE1-038A6E2C0378}"/>
              </a:ext>
            </a:extLst>
          </p:cNvPr>
          <p:cNvSpPr>
            <a:spLocks noChangeArrowheads="1"/>
          </p:cNvSpPr>
          <p:nvPr/>
        </p:nvSpPr>
        <p:spPr bwMode="auto">
          <a:xfrm>
            <a:off x="11432118" y="3723851"/>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00" name="Oval 85">
            <a:extLst>
              <a:ext uri="{FF2B5EF4-FFF2-40B4-BE49-F238E27FC236}">
                <a16:creationId xmlns:a16="http://schemas.microsoft.com/office/drawing/2014/main" id="{7FD06ADF-3159-410A-A8BF-D1AB06CEBF48}"/>
              </a:ext>
            </a:extLst>
          </p:cNvPr>
          <p:cNvSpPr>
            <a:spLocks noChangeArrowheads="1"/>
          </p:cNvSpPr>
          <p:nvPr/>
        </p:nvSpPr>
        <p:spPr bwMode="auto">
          <a:xfrm>
            <a:off x="11351685" y="38085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01" name="Oval 86">
            <a:extLst>
              <a:ext uri="{FF2B5EF4-FFF2-40B4-BE49-F238E27FC236}">
                <a16:creationId xmlns:a16="http://schemas.microsoft.com/office/drawing/2014/main" id="{5B908B9A-E939-4823-A806-17B0AD8B9BBB}"/>
              </a:ext>
            </a:extLst>
          </p:cNvPr>
          <p:cNvSpPr>
            <a:spLocks noChangeArrowheads="1"/>
          </p:cNvSpPr>
          <p:nvPr/>
        </p:nvSpPr>
        <p:spPr bwMode="auto">
          <a:xfrm>
            <a:off x="11144251" y="380851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02" name="Oval 87">
            <a:extLst>
              <a:ext uri="{FF2B5EF4-FFF2-40B4-BE49-F238E27FC236}">
                <a16:creationId xmlns:a16="http://schemas.microsoft.com/office/drawing/2014/main" id="{31393C95-A7FC-4F4C-A878-B270237C1417}"/>
              </a:ext>
            </a:extLst>
          </p:cNvPr>
          <p:cNvSpPr>
            <a:spLocks noChangeArrowheads="1"/>
          </p:cNvSpPr>
          <p:nvPr/>
        </p:nvSpPr>
        <p:spPr bwMode="auto">
          <a:xfrm>
            <a:off x="11042652" y="38085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03" name="Oval 88">
            <a:extLst>
              <a:ext uri="{FF2B5EF4-FFF2-40B4-BE49-F238E27FC236}">
                <a16:creationId xmlns:a16="http://schemas.microsoft.com/office/drawing/2014/main" id="{993607D9-7EB0-4A07-B126-9BA1B5CFF490}"/>
              </a:ext>
            </a:extLst>
          </p:cNvPr>
          <p:cNvSpPr>
            <a:spLocks noChangeArrowheads="1"/>
          </p:cNvSpPr>
          <p:nvPr/>
        </p:nvSpPr>
        <p:spPr bwMode="auto">
          <a:xfrm>
            <a:off x="11006667" y="3888952"/>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04" name="Oval 89">
            <a:extLst>
              <a:ext uri="{FF2B5EF4-FFF2-40B4-BE49-F238E27FC236}">
                <a16:creationId xmlns:a16="http://schemas.microsoft.com/office/drawing/2014/main" id="{40B8F26B-7F49-4E12-9B3D-8A933C8101FB}"/>
              </a:ext>
            </a:extLst>
          </p:cNvPr>
          <p:cNvSpPr>
            <a:spLocks noChangeArrowheads="1"/>
          </p:cNvSpPr>
          <p:nvPr/>
        </p:nvSpPr>
        <p:spPr bwMode="auto">
          <a:xfrm>
            <a:off x="10934701" y="3888952"/>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05" name="Oval 90">
            <a:extLst>
              <a:ext uri="{FF2B5EF4-FFF2-40B4-BE49-F238E27FC236}">
                <a16:creationId xmlns:a16="http://schemas.microsoft.com/office/drawing/2014/main" id="{32A37F8C-81C5-4E35-80DE-E72404C0B0A4}"/>
              </a:ext>
            </a:extLst>
          </p:cNvPr>
          <p:cNvSpPr>
            <a:spLocks noChangeArrowheads="1"/>
          </p:cNvSpPr>
          <p:nvPr/>
        </p:nvSpPr>
        <p:spPr bwMode="auto">
          <a:xfrm>
            <a:off x="10767485" y="3888952"/>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06" name="Oval 91">
            <a:extLst>
              <a:ext uri="{FF2B5EF4-FFF2-40B4-BE49-F238E27FC236}">
                <a16:creationId xmlns:a16="http://schemas.microsoft.com/office/drawing/2014/main" id="{CE2AB2C7-4217-4408-B258-69C1616A9704}"/>
              </a:ext>
            </a:extLst>
          </p:cNvPr>
          <p:cNvSpPr>
            <a:spLocks noChangeArrowheads="1"/>
          </p:cNvSpPr>
          <p:nvPr/>
        </p:nvSpPr>
        <p:spPr bwMode="auto">
          <a:xfrm>
            <a:off x="10524067" y="3888952"/>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07" name="Oval 92">
            <a:extLst>
              <a:ext uri="{FF2B5EF4-FFF2-40B4-BE49-F238E27FC236}">
                <a16:creationId xmlns:a16="http://schemas.microsoft.com/office/drawing/2014/main" id="{0A49D408-E35E-4FDE-9B2F-2A3B34B2AA56}"/>
              </a:ext>
            </a:extLst>
          </p:cNvPr>
          <p:cNvSpPr>
            <a:spLocks noChangeArrowheads="1"/>
          </p:cNvSpPr>
          <p:nvPr/>
        </p:nvSpPr>
        <p:spPr bwMode="auto">
          <a:xfrm>
            <a:off x="10418234" y="3888952"/>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08" name="Oval 93">
            <a:extLst>
              <a:ext uri="{FF2B5EF4-FFF2-40B4-BE49-F238E27FC236}">
                <a16:creationId xmlns:a16="http://schemas.microsoft.com/office/drawing/2014/main" id="{211F1616-D985-42E9-9C76-380431C3BAE6}"/>
              </a:ext>
            </a:extLst>
          </p:cNvPr>
          <p:cNvSpPr>
            <a:spLocks noChangeArrowheads="1"/>
          </p:cNvSpPr>
          <p:nvPr/>
        </p:nvSpPr>
        <p:spPr bwMode="auto">
          <a:xfrm>
            <a:off x="10166352" y="3977851"/>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09" name="Oval 94">
            <a:extLst>
              <a:ext uri="{FF2B5EF4-FFF2-40B4-BE49-F238E27FC236}">
                <a16:creationId xmlns:a16="http://schemas.microsoft.com/office/drawing/2014/main" id="{BFF90DEB-908C-4E02-A2EB-06E843B73521}"/>
              </a:ext>
            </a:extLst>
          </p:cNvPr>
          <p:cNvSpPr>
            <a:spLocks noChangeArrowheads="1"/>
          </p:cNvSpPr>
          <p:nvPr/>
        </p:nvSpPr>
        <p:spPr bwMode="auto">
          <a:xfrm>
            <a:off x="10085918" y="3977851"/>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10" name="Oval 95">
            <a:extLst>
              <a:ext uri="{FF2B5EF4-FFF2-40B4-BE49-F238E27FC236}">
                <a16:creationId xmlns:a16="http://schemas.microsoft.com/office/drawing/2014/main" id="{B35084B3-74BA-4FC0-A5D7-A739E11DD020}"/>
              </a:ext>
            </a:extLst>
          </p:cNvPr>
          <p:cNvSpPr>
            <a:spLocks noChangeArrowheads="1"/>
          </p:cNvSpPr>
          <p:nvPr/>
        </p:nvSpPr>
        <p:spPr bwMode="auto">
          <a:xfrm>
            <a:off x="9980085" y="40561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11" name="Oval 96">
            <a:extLst>
              <a:ext uri="{FF2B5EF4-FFF2-40B4-BE49-F238E27FC236}">
                <a16:creationId xmlns:a16="http://schemas.microsoft.com/office/drawing/2014/main" id="{5CF5DEB0-8ACB-429C-BA10-7E95C8FB9A0B}"/>
              </a:ext>
            </a:extLst>
          </p:cNvPr>
          <p:cNvSpPr>
            <a:spLocks noChangeArrowheads="1"/>
          </p:cNvSpPr>
          <p:nvPr/>
        </p:nvSpPr>
        <p:spPr bwMode="auto">
          <a:xfrm>
            <a:off x="9764184" y="405616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12" name="Oval 97">
            <a:extLst>
              <a:ext uri="{FF2B5EF4-FFF2-40B4-BE49-F238E27FC236}">
                <a16:creationId xmlns:a16="http://schemas.microsoft.com/office/drawing/2014/main" id="{54479DA7-DA2D-4389-823D-69F1AE86633B}"/>
              </a:ext>
            </a:extLst>
          </p:cNvPr>
          <p:cNvSpPr>
            <a:spLocks noChangeArrowheads="1"/>
          </p:cNvSpPr>
          <p:nvPr/>
        </p:nvSpPr>
        <p:spPr bwMode="auto">
          <a:xfrm>
            <a:off x="9679518" y="405616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13" name="Oval 98">
            <a:extLst>
              <a:ext uri="{FF2B5EF4-FFF2-40B4-BE49-F238E27FC236}">
                <a16:creationId xmlns:a16="http://schemas.microsoft.com/office/drawing/2014/main" id="{923F469B-4651-4A28-847C-C8EAABF58696}"/>
              </a:ext>
            </a:extLst>
          </p:cNvPr>
          <p:cNvSpPr>
            <a:spLocks noChangeArrowheads="1"/>
          </p:cNvSpPr>
          <p:nvPr/>
        </p:nvSpPr>
        <p:spPr bwMode="auto">
          <a:xfrm>
            <a:off x="9635068" y="40561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14" name="Oval 99">
            <a:extLst>
              <a:ext uri="{FF2B5EF4-FFF2-40B4-BE49-F238E27FC236}">
                <a16:creationId xmlns:a16="http://schemas.microsoft.com/office/drawing/2014/main" id="{4B33C9B7-2215-405F-BCBD-28D4A79E9D6B}"/>
              </a:ext>
            </a:extLst>
          </p:cNvPr>
          <p:cNvSpPr>
            <a:spLocks noChangeArrowheads="1"/>
          </p:cNvSpPr>
          <p:nvPr/>
        </p:nvSpPr>
        <p:spPr bwMode="auto">
          <a:xfrm>
            <a:off x="9552518" y="40561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15" name="Oval 100">
            <a:extLst>
              <a:ext uri="{FF2B5EF4-FFF2-40B4-BE49-F238E27FC236}">
                <a16:creationId xmlns:a16="http://schemas.microsoft.com/office/drawing/2014/main" id="{D5D31A6B-037E-4FE0-925E-A35F82B3FB1A}"/>
              </a:ext>
            </a:extLst>
          </p:cNvPr>
          <p:cNvSpPr>
            <a:spLocks noChangeArrowheads="1"/>
          </p:cNvSpPr>
          <p:nvPr/>
        </p:nvSpPr>
        <p:spPr bwMode="auto">
          <a:xfrm>
            <a:off x="8329085" y="4532418"/>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16" name="Oval 101">
            <a:extLst>
              <a:ext uri="{FF2B5EF4-FFF2-40B4-BE49-F238E27FC236}">
                <a16:creationId xmlns:a16="http://schemas.microsoft.com/office/drawing/2014/main" id="{747B14CE-12FF-4315-9BF4-5DFA328D74FF}"/>
              </a:ext>
            </a:extLst>
          </p:cNvPr>
          <p:cNvSpPr>
            <a:spLocks noChangeArrowheads="1"/>
          </p:cNvSpPr>
          <p:nvPr/>
        </p:nvSpPr>
        <p:spPr bwMode="auto">
          <a:xfrm>
            <a:off x="8238067" y="4532418"/>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17" name="Oval 102">
            <a:extLst>
              <a:ext uri="{FF2B5EF4-FFF2-40B4-BE49-F238E27FC236}">
                <a16:creationId xmlns:a16="http://schemas.microsoft.com/office/drawing/2014/main" id="{22E260AF-75A5-43FA-B9EF-52DB30430427}"/>
              </a:ext>
            </a:extLst>
          </p:cNvPr>
          <p:cNvSpPr>
            <a:spLocks noChangeArrowheads="1"/>
          </p:cNvSpPr>
          <p:nvPr/>
        </p:nvSpPr>
        <p:spPr bwMode="auto">
          <a:xfrm>
            <a:off x="8193618" y="4532418"/>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18" name="Oval 103">
            <a:extLst>
              <a:ext uri="{FF2B5EF4-FFF2-40B4-BE49-F238E27FC236}">
                <a16:creationId xmlns:a16="http://schemas.microsoft.com/office/drawing/2014/main" id="{6069C024-866D-463C-AB38-FE1EA61BE648}"/>
              </a:ext>
            </a:extLst>
          </p:cNvPr>
          <p:cNvSpPr>
            <a:spLocks noChangeArrowheads="1"/>
          </p:cNvSpPr>
          <p:nvPr/>
        </p:nvSpPr>
        <p:spPr bwMode="auto">
          <a:xfrm>
            <a:off x="8113185" y="4532418"/>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19" name="Oval 104">
            <a:extLst>
              <a:ext uri="{FF2B5EF4-FFF2-40B4-BE49-F238E27FC236}">
                <a16:creationId xmlns:a16="http://schemas.microsoft.com/office/drawing/2014/main" id="{A56801E3-F4EF-4C1B-9DA9-411116841463}"/>
              </a:ext>
            </a:extLst>
          </p:cNvPr>
          <p:cNvSpPr>
            <a:spLocks noChangeArrowheads="1"/>
          </p:cNvSpPr>
          <p:nvPr/>
        </p:nvSpPr>
        <p:spPr bwMode="auto">
          <a:xfrm>
            <a:off x="11535834" y="4248784"/>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20" name="Oval 105">
            <a:extLst>
              <a:ext uri="{FF2B5EF4-FFF2-40B4-BE49-F238E27FC236}">
                <a16:creationId xmlns:a16="http://schemas.microsoft.com/office/drawing/2014/main" id="{C0EFF53E-D4B5-449C-8A56-00B04F421FA5}"/>
              </a:ext>
            </a:extLst>
          </p:cNvPr>
          <p:cNvSpPr>
            <a:spLocks noChangeArrowheads="1"/>
          </p:cNvSpPr>
          <p:nvPr/>
        </p:nvSpPr>
        <p:spPr bwMode="auto">
          <a:xfrm>
            <a:off x="11525251" y="4248784"/>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21" name="Oval 106">
            <a:extLst>
              <a:ext uri="{FF2B5EF4-FFF2-40B4-BE49-F238E27FC236}">
                <a16:creationId xmlns:a16="http://schemas.microsoft.com/office/drawing/2014/main" id="{3A4E7DB7-D1E6-4063-83BC-78D70E6F74F2}"/>
              </a:ext>
            </a:extLst>
          </p:cNvPr>
          <p:cNvSpPr>
            <a:spLocks noChangeArrowheads="1"/>
          </p:cNvSpPr>
          <p:nvPr/>
        </p:nvSpPr>
        <p:spPr bwMode="auto">
          <a:xfrm>
            <a:off x="11516785" y="4248784"/>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22" name="Oval 107">
            <a:extLst>
              <a:ext uri="{FF2B5EF4-FFF2-40B4-BE49-F238E27FC236}">
                <a16:creationId xmlns:a16="http://schemas.microsoft.com/office/drawing/2014/main" id="{E8CEACB9-4E6A-461C-85CB-5ED26060E9C2}"/>
              </a:ext>
            </a:extLst>
          </p:cNvPr>
          <p:cNvSpPr>
            <a:spLocks noChangeArrowheads="1"/>
          </p:cNvSpPr>
          <p:nvPr/>
        </p:nvSpPr>
        <p:spPr bwMode="auto">
          <a:xfrm>
            <a:off x="11506201" y="4248784"/>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23" name="Oval 108">
            <a:extLst>
              <a:ext uri="{FF2B5EF4-FFF2-40B4-BE49-F238E27FC236}">
                <a16:creationId xmlns:a16="http://schemas.microsoft.com/office/drawing/2014/main" id="{A659C4A0-3666-47D0-8965-067CA4757E21}"/>
              </a:ext>
            </a:extLst>
          </p:cNvPr>
          <p:cNvSpPr>
            <a:spLocks noChangeArrowheads="1"/>
          </p:cNvSpPr>
          <p:nvPr/>
        </p:nvSpPr>
        <p:spPr bwMode="auto">
          <a:xfrm>
            <a:off x="11495618" y="4248784"/>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24" name="Oval 109">
            <a:extLst>
              <a:ext uri="{FF2B5EF4-FFF2-40B4-BE49-F238E27FC236}">
                <a16:creationId xmlns:a16="http://schemas.microsoft.com/office/drawing/2014/main" id="{F33DBB48-0B20-4B42-8908-402D75B389F9}"/>
              </a:ext>
            </a:extLst>
          </p:cNvPr>
          <p:cNvSpPr>
            <a:spLocks noChangeArrowheads="1"/>
          </p:cNvSpPr>
          <p:nvPr/>
        </p:nvSpPr>
        <p:spPr bwMode="auto">
          <a:xfrm>
            <a:off x="11487152" y="4248784"/>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25" name="Oval 110">
            <a:extLst>
              <a:ext uri="{FF2B5EF4-FFF2-40B4-BE49-F238E27FC236}">
                <a16:creationId xmlns:a16="http://schemas.microsoft.com/office/drawing/2014/main" id="{2C214D78-B03E-4057-96D2-D22FAA3868D9}"/>
              </a:ext>
            </a:extLst>
          </p:cNvPr>
          <p:cNvSpPr>
            <a:spLocks noChangeArrowheads="1"/>
          </p:cNvSpPr>
          <p:nvPr/>
        </p:nvSpPr>
        <p:spPr bwMode="auto">
          <a:xfrm>
            <a:off x="11476567" y="4248784"/>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26" name="Oval 111">
            <a:extLst>
              <a:ext uri="{FF2B5EF4-FFF2-40B4-BE49-F238E27FC236}">
                <a16:creationId xmlns:a16="http://schemas.microsoft.com/office/drawing/2014/main" id="{C38E9F9F-F779-45E6-AF89-342BCEB52A1A}"/>
              </a:ext>
            </a:extLst>
          </p:cNvPr>
          <p:cNvSpPr>
            <a:spLocks noChangeArrowheads="1"/>
          </p:cNvSpPr>
          <p:nvPr/>
        </p:nvSpPr>
        <p:spPr bwMode="auto">
          <a:xfrm>
            <a:off x="11465984" y="4248784"/>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27" name="Oval 112">
            <a:extLst>
              <a:ext uri="{FF2B5EF4-FFF2-40B4-BE49-F238E27FC236}">
                <a16:creationId xmlns:a16="http://schemas.microsoft.com/office/drawing/2014/main" id="{EA010BF8-BE6A-4918-A9E4-8457892550FC}"/>
              </a:ext>
            </a:extLst>
          </p:cNvPr>
          <p:cNvSpPr>
            <a:spLocks noChangeArrowheads="1"/>
          </p:cNvSpPr>
          <p:nvPr/>
        </p:nvSpPr>
        <p:spPr bwMode="auto">
          <a:xfrm>
            <a:off x="11457518" y="4248784"/>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28" name="Oval 113">
            <a:extLst>
              <a:ext uri="{FF2B5EF4-FFF2-40B4-BE49-F238E27FC236}">
                <a16:creationId xmlns:a16="http://schemas.microsoft.com/office/drawing/2014/main" id="{59693C9B-1041-443E-9615-4D1A553E99C1}"/>
              </a:ext>
            </a:extLst>
          </p:cNvPr>
          <p:cNvSpPr>
            <a:spLocks noChangeArrowheads="1"/>
          </p:cNvSpPr>
          <p:nvPr/>
        </p:nvSpPr>
        <p:spPr bwMode="auto">
          <a:xfrm>
            <a:off x="11446934" y="4248784"/>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29" name="Oval 114">
            <a:extLst>
              <a:ext uri="{FF2B5EF4-FFF2-40B4-BE49-F238E27FC236}">
                <a16:creationId xmlns:a16="http://schemas.microsoft.com/office/drawing/2014/main" id="{F8580923-93C4-40D5-9B1B-289B82FA535F}"/>
              </a:ext>
            </a:extLst>
          </p:cNvPr>
          <p:cNvSpPr>
            <a:spLocks noChangeArrowheads="1"/>
          </p:cNvSpPr>
          <p:nvPr/>
        </p:nvSpPr>
        <p:spPr bwMode="auto">
          <a:xfrm>
            <a:off x="11436352" y="4248784"/>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30" name="Oval 115">
            <a:extLst>
              <a:ext uri="{FF2B5EF4-FFF2-40B4-BE49-F238E27FC236}">
                <a16:creationId xmlns:a16="http://schemas.microsoft.com/office/drawing/2014/main" id="{B8F0C6DD-7CF9-4408-93F5-947A2480DF92}"/>
              </a:ext>
            </a:extLst>
          </p:cNvPr>
          <p:cNvSpPr>
            <a:spLocks noChangeArrowheads="1"/>
          </p:cNvSpPr>
          <p:nvPr/>
        </p:nvSpPr>
        <p:spPr bwMode="auto">
          <a:xfrm>
            <a:off x="11425768" y="4248784"/>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31" name="Oval 116">
            <a:extLst>
              <a:ext uri="{FF2B5EF4-FFF2-40B4-BE49-F238E27FC236}">
                <a16:creationId xmlns:a16="http://schemas.microsoft.com/office/drawing/2014/main" id="{E23365DA-F126-4D30-85FA-D32617057261}"/>
              </a:ext>
            </a:extLst>
          </p:cNvPr>
          <p:cNvSpPr>
            <a:spLocks noChangeArrowheads="1"/>
          </p:cNvSpPr>
          <p:nvPr/>
        </p:nvSpPr>
        <p:spPr bwMode="auto">
          <a:xfrm>
            <a:off x="11415184" y="4248784"/>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32" name="Oval 117">
            <a:extLst>
              <a:ext uri="{FF2B5EF4-FFF2-40B4-BE49-F238E27FC236}">
                <a16:creationId xmlns:a16="http://schemas.microsoft.com/office/drawing/2014/main" id="{B614EE60-1869-4591-9402-76617D2ACB89}"/>
              </a:ext>
            </a:extLst>
          </p:cNvPr>
          <p:cNvSpPr>
            <a:spLocks noChangeArrowheads="1"/>
          </p:cNvSpPr>
          <p:nvPr/>
        </p:nvSpPr>
        <p:spPr bwMode="auto">
          <a:xfrm>
            <a:off x="11537952" y="42974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33" name="Oval 118">
            <a:extLst>
              <a:ext uri="{FF2B5EF4-FFF2-40B4-BE49-F238E27FC236}">
                <a16:creationId xmlns:a16="http://schemas.microsoft.com/office/drawing/2014/main" id="{8C839172-C104-4E3E-9A83-1D610E6ED57D}"/>
              </a:ext>
            </a:extLst>
          </p:cNvPr>
          <p:cNvSpPr>
            <a:spLocks noChangeArrowheads="1"/>
          </p:cNvSpPr>
          <p:nvPr/>
        </p:nvSpPr>
        <p:spPr bwMode="auto">
          <a:xfrm>
            <a:off x="11525251" y="429746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34" name="Oval 119">
            <a:extLst>
              <a:ext uri="{FF2B5EF4-FFF2-40B4-BE49-F238E27FC236}">
                <a16:creationId xmlns:a16="http://schemas.microsoft.com/office/drawing/2014/main" id="{3070A771-C60F-4676-930C-32F4652A0A06}"/>
              </a:ext>
            </a:extLst>
          </p:cNvPr>
          <p:cNvSpPr>
            <a:spLocks noChangeArrowheads="1"/>
          </p:cNvSpPr>
          <p:nvPr/>
        </p:nvSpPr>
        <p:spPr bwMode="auto">
          <a:xfrm>
            <a:off x="11514667" y="429746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35" name="Oval 120">
            <a:extLst>
              <a:ext uri="{FF2B5EF4-FFF2-40B4-BE49-F238E27FC236}">
                <a16:creationId xmlns:a16="http://schemas.microsoft.com/office/drawing/2014/main" id="{14569D80-A048-4616-8B9D-8A910DF4A53C}"/>
              </a:ext>
            </a:extLst>
          </p:cNvPr>
          <p:cNvSpPr>
            <a:spLocks noChangeArrowheads="1"/>
          </p:cNvSpPr>
          <p:nvPr/>
        </p:nvSpPr>
        <p:spPr bwMode="auto">
          <a:xfrm>
            <a:off x="11506201" y="42974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36" name="Oval 121">
            <a:extLst>
              <a:ext uri="{FF2B5EF4-FFF2-40B4-BE49-F238E27FC236}">
                <a16:creationId xmlns:a16="http://schemas.microsoft.com/office/drawing/2014/main" id="{2851B9A9-5F2B-4AF7-AA37-6A5D71E15BD4}"/>
              </a:ext>
            </a:extLst>
          </p:cNvPr>
          <p:cNvSpPr>
            <a:spLocks noChangeArrowheads="1"/>
          </p:cNvSpPr>
          <p:nvPr/>
        </p:nvSpPr>
        <p:spPr bwMode="auto">
          <a:xfrm>
            <a:off x="11495618" y="42974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37" name="Oval 122">
            <a:extLst>
              <a:ext uri="{FF2B5EF4-FFF2-40B4-BE49-F238E27FC236}">
                <a16:creationId xmlns:a16="http://schemas.microsoft.com/office/drawing/2014/main" id="{F663A720-DC1D-408B-8DFE-6F7AF4E79743}"/>
              </a:ext>
            </a:extLst>
          </p:cNvPr>
          <p:cNvSpPr>
            <a:spLocks noChangeArrowheads="1"/>
          </p:cNvSpPr>
          <p:nvPr/>
        </p:nvSpPr>
        <p:spPr bwMode="auto">
          <a:xfrm>
            <a:off x="11482918" y="429746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38" name="Oval 123">
            <a:extLst>
              <a:ext uri="{FF2B5EF4-FFF2-40B4-BE49-F238E27FC236}">
                <a16:creationId xmlns:a16="http://schemas.microsoft.com/office/drawing/2014/main" id="{46E3FAD8-956C-4E9B-B75F-066008FEAACE}"/>
              </a:ext>
            </a:extLst>
          </p:cNvPr>
          <p:cNvSpPr>
            <a:spLocks noChangeArrowheads="1"/>
          </p:cNvSpPr>
          <p:nvPr/>
        </p:nvSpPr>
        <p:spPr bwMode="auto">
          <a:xfrm>
            <a:off x="11436352" y="42974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39" name="Oval 124">
            <a:extLst>
              <a:ext uri="{FF2B5EF4-FFF2-40B4-BE49-F238E27FC236}">
                <a16:creationId xmlns:a16="http://schemas.microsoft.com/office/drawing/2014/main" id="{760E57F9-2B4B-4EE6-A99F-A38CF91CC3F8}"/>
              </a:ext>
            </a:extLst>
          </p:cNvPr>
          <p:cNvSpPr>
            <a:spLocks noChangeArrowheads="1"/>
          </p:cNvSpPr>
          <p:nvPr/>
        </p:nvSpPr>
        <p:spPr bwMode="auto">
          <a:xfrm>
            <a:off x="11406718" y="42974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40" name="Oval 125">
            <a:extLst>
              <a:ext uri="{FF2B5EF4-FFF2-40B4-BE49-F238E27FC236}">
                <a16:creationId xmlns:a16="http://schemas.microsoft.com/office/drawing/2014/main" id="{BCE3BEC3-5940-4AF6-8CBD-C3D660604CFB}"/>
              </a:ext>
            </a:extLst>
          </p:cNvPr>
          <p:cNvSpPr>
            <a:spLocks noChangeArrowheads="1"/>
          </p:cNvSpPr>
          <p:nvPr/>
        </p:nvSpPr>
        <p:spPr bwMode="auto">
          <a:xfrm>
            <a:off x="11396134" y="429746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41" name="Oval 126">
            <a:extLst>
              <a:ext uri="{FF2B5EF4-FFF2-40B4-BE49-F238E27FC236}">
                <a16:creationId xmlns:a16="http://schemas.microsoft.com/office/drawing/2014/main" id="{D99196B6-116B-4B3D-9B3F-33AB9BF491FC}"/>
              </a:ext>
            </a:extLst>
          </p:cNvPr>
          <p:cNvSpPr>
            <a:spLocks noChangeArrowheads="1"/>
          </p:cNvSpPr>
          <p:nvPr/>
        </p:nvSpPr>
        <p:spPr bwMode="auto">
          <a:xfrm>
            <a:off x="11385551" y="429746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42" name="Oval 127">
            <a:extLst>
              <a:ext uri="{FF2B5EF4-FFF2-40B4-BE49-F238E27FC236}">
                <a16:creationId xmlns:a16="http://schemas.microsoft.com/office/drawing/2014/main" id="{A3C30BD5-AAA5-4D36-AB4B-C00235760D86}"/>
              </a:ext>
            </a:extLst>
          </p:cNvPr>
          <p:cNvSpPr>
            <a:spLocks noChangeArrowheads="1"/>
          </p:cNvSpPr>
          <p:nvPr/>
        </p:nvSpPr>
        <p:spPr bwMode="auto">
          <a:xfrm>
            <a:off x="11377085" y="42974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43" name="Oval 128">
            <a:extLst>
              <a:ext uri="{FF2B5EF4-FFF2-40B4-BE49-F238E27FC236}">
                <a16:creationId xmlns:a16="http://schemas.microsoft.com/office/drawing/2014/main" id="{D8439F51-0E55-4E02-8416-24E7567B84BC}"/>
              </a:ext>
            </a:extLst>
          </p:cNvPr>
          <p:cNvSpPr>
            <a:spLocks noChangeArrowheads="1"/>
          </p:cNvSpPr>
          <p:nvPr/>
        </p:nvSpPr>
        <p:spPr bwMode="auto">
          <a:xfrm>
            <a:off x="11366501" y="42974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44" name="Oval 129">
            <a:extLst>
              <a:ext uri="{FF2B5EF4-FFF2-40B4-BE49-F238E27FC236}">
                <a16:creationId xmlns:a16="http://schemas.microsoft.com/office/drawing/2014/main" id="{03880FEF-3C9B-4EC1-9162-9178364FBC0B}"/>
              </a:ext>
            </a:extLst>
          </p:cNvPr>
          <p:cNvSpPr>
            <a:spLocks noChangeArrowheads="1"/>
          </p:cNvSpPr>
          <p:nvPr/>
        </p:nvSpPr>
        <p:spPr bwMode="auto">
          <a:xfrm>
            <a:off x="11355918" y="42974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45" name="Oval 130">
            <a:extLst>
              <a:ext uri="{FF2B5EF4-FFF2-40B4-BE49-F238E27FC236}">
                <a16:creationId xmlns:a16="http://schemas.microsoft.com/office/drawing/2014/main" id="{6BAA3232-2CC4-4444-82B5-217AF51DB51A}"/>
              </a:ext>
            </a:extLst>
          </p:cNvPr>
          <p:cNvSpPr>
            <a:spLocks noChangeArrowheads="1"/>
          </p:cNvSpPr>
          <p:nvPr/>
        </p:nvSpPr>
        <p:spPr bwMode="auto">
          <a:xfrm>
            <a:off x="11345334" y="429746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46" name="Oval 131">
            <a:extLst>
              <a:ext uri="{FF2B5EF4-FFF2-40B4-BE49-F238E27FC236}">
                <a16:creationId xmlns:a16="http://schemas.microsoft.com/office/drawing/2014/main" id="{13E65A78-EBE5-4D1E-B6AD-F90CA9A64782}"/>
              </a:ext>
            </a:extLst>
          </p:cNvPr>
          <p:cNvSpPr>
            <a:spLocks noChangeArrowheads="1"/>
          </p:cNvSpPr>
          <p:nvPr/>
        </p:nvSpPr>
        <p:spPr bwMode="auto">
          <a:xfrm>
            <a:off x="11207752" y="42974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47" name="Oval 132">
            <a:extLst>
              <a:ext uri="{FF2B5EF4-FFF2-40B4-BE49-F238E27FC236}">
                <a16:creationId xmlns:a16="http://schemas.microsoft.com/office/drawing/2014/main" id="{A47A3C86-A96E-4FEC-B4DB-AA55A7FC901C}"/>
              </a:ext>
            </a:extLst>
          </p:cNvPr>
          <p:cNvSpPr>
            <a:spLocks noChangeArrowheads="1"/>
          </p:cNvSpPr>
          <p:nvPr/>
        </p:nvSpPr>
        <p:spPr bwMode="auto">
          <a:xfrm>
            <a:off x="11176001" y="42974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48" name="Oval 133">
            <a:extLst>
              <a:ext uri="{FF2B5EF4-FFF2-40B4-BE49-F238E27FC236}">
                <a16:creationId xmlns:a16="http://schemas.microsoft.com/office/drawing/2014/main" id="{8E48DA6C-6B89-491A-B069-5A91DE4C33AF}"/>
              </a:ext>
            </a:extLst>
          </p:cNvPr>
          <p:cNvSpPr>
            <a:spLocks noChangeArrowheads="1"/>
          </p:cNvSpPr>
          <p:nvPr/>
        </p:nvSpPr>
        <p:spPr bwMode="auto">
          <a:xfrm>
            <a:off x="11087100" y="4380018"/>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49" name="Oval 134">
            <a:extLst>
              <a:ext uri="{FF2B5EF4-FFF2-40B4-BE49-F238E27FC236}">
                <a16:creationId xmlns:a16="http://schemas.microsoft.com/office/drawing/2014/main" id="{3542F6DD-CAB3-4368-8813-53B999C77B09}"/>
              </a:ext>
            </a:extLst>
          </p:cNvPr>
          <p:cNvSpPr>
            <a:spLocks noChangeArrowheads="1"/>
          </p:cNvSpPr>
          <p:nvPr/>
        </p:nvSpPr>
        <p:spPr bwMode="auto">
          <a:xfrm>
            <a:off x="11013018" y="4380018"/>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50" name="Oval 135">
            <a:extLst>
              <a:ext uri="{FF2B5EF4-FFF2-40B4-BE49-F238E27FC236}">
                <a16:creationId xmlns:a16="http://schemas.microsoft.com/office/drawing/2014/main" id="{806C75CD-8DF7-4BC9-A86F-617F872E6029}"/>
              </a:ext>
            </a:extLst>
          </p:cNvPr>
          <p:cNvSpPr>
            <a:spLocks noChangeArrowheads="1"/>
          </p:cNvSpPr>
          <p:nvPr/>
        </p:nvSpPr>
        <p:spPr bwMode="auto">
          <a:xfrm>
            <a:off x="10936818" y="4380018"/>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51" name="Oval 136">
            <a:extLst>
              <a:ext uri="{FF2B5EF4-FFF2-40B4-BE49-F238E27FC236}">
                <a16:creationId xmlns:a16="http://schemas.microsoft.com/office/drawing/2014/main" id="{66A0F14A-270A-436A-9EF0-0BDC6D06E757}"/>
              </a:ext>
            </a:extLst>
          </p:cNvPr>
          <p:cNvSpPr>
            <a:spLocks noChangeArrowheads="1"/>
          </p:cNvSpPr>
          <p:nvPr/>
        </p:nvSpPr>
        <p:spPr bwMode="auto">
          <a:xfrm>
            <a:off x="10725151" y="4462567"/>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52" name="Oval 137">
            <a:extLst>
              <a:ext uri="{FF2B5EF4-FFF2-40B4-BE49-F238E27FC236}">
                <a16:creationId xmlns:a16="http://schemas.microsoft.com/office/drawing/2014/main" id="{439D549E-423C-49AE-BED0-529F796E1EF8}"/>
              </a:ext>
            </a:extLst>
          </p:cNvPr>
          <p:cNvSpPr>
            <a:spLocks noChangeArrowheads="1"/>
          </p:cNvSpPr>
          <p:nvPr/>
        </p:nvSpPr>
        <p:spPr bwMode="auto">
          <a:xfrm>
            <a:off x="10691284" y="4462567"/>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53" name="Oval 138">
            <a:extLst>
              <a:ext uri="{FF2B5EF4-FFF2-40B4-BE49-F238E27FC236}">
                <a16:creationId xmlns:a16="http://schemas.microsoft.com/office/drawing/2014/main" id="{D182C7DC-F02A-4265-AC24-338D9D74572A}"/>
              </a:ext>
            </a:extLst>
          </p:cNvPr>
          <p:cNvSpPr>
            <a:spLocks noChangeArrowheads="1"/>
          </p:cNvSpPr>
          <p:nvPr/>
        </p:nvSpPr>
        <p:spPr bwMode="auto">
          <a:xfrm>
            <a:off x="10623551" y="4462567"/>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54" name="Oval 139">
            <a:extLst>
              <a:ext uri="{FF2B5EF4-FFF2-40B4-BE49-F238E27FC236}">
                <a16:creationId xmlns:a16="http://schemas.microsoft.com/office/drawing/2014/main" id="{7B844529-A2AE-405E-B643-71971B18002C}"/>
              </a:ext>
            </a:extLst>
          </p:cNvPr>
          <p:cNvSpPr>
            <a:spLocks noChangeArrowheads="1"/>
          </p:cNvSpPr>
          <p:nvPr/>
        </p:nvSpPr>
        <p:spPr bwMode="auto">
          <a:xfrm>
            <a:off x="10519834" y="4462567"/>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55" name="Oval 140">
            <a:extLst>
              <a:ext uri="{FF2B5EF4-FFF2-40B4-BE49-F238E27FC236}">
                <a16:creationId xmlns:a16="http://schemas.microsoft.com/office/drawing/2014/main" id="{3C312FDE-1C8D-4BE4-B27A-CE9B893BB0FC}"/>
              </a:ext>
            </a:extLst>
          </p:cNvPr>
          <p:cNvSpPr>
            <a:spLocks noChangeArrowheads="1"/>
          </p:cNvSpPr>
          <p:nvPr/>
        </p:nvSpPr>
        <p:spPr bwMode="auto">
          <a:xfrm>
            <a:off x="10492318" y="4462567"/>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56" name="Oval 141">
            <a:extLst>
              <a:ext uri="{FF2B5EF4-FFF2-40B4-BE49-F238E27FC236}">
                <a16:creationId xmlns:a16="http://schemas.microsoft.com/office/drawing/2014/main" id="{56A75561-02BA-4D25-A459-BDDBF908B073}"/>
              </a:ext>
            </a:extLst>
          </p:cNvPr>
          <p:cNvSpPr>
            <a:spLocks noChangeArrowheads="1"/>
          </p:cNvSpPr>
          <p:nvPr/>
        </p:nvSpPr>
        <p:spPr bwMode="auto">
          <a:xfrm>
            <a:off x="10420351" y="4462567"/>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57" name="Oval 142">
            <a:extLst>
              <a:ext uri="{FF2B5EF4-FFF2-40B4-BE49-F238E27FC236}">
                <a16:creationId xmlns:a16="http://schemas.microsoft.com/office/drawing/2014/main" id="{EC45D6A4-BA1A-4923-AF4D-8683ABCC1885}"/>
              </a:ext>
            </a:extLst>
          </p:cNvPr>
          <p:cNvSpPr>
            <a:spLocks noChangeArrowheads="1"/>
          </p:cNvSpPr>
          <p:nvPr/>
        </p:nvSpPr>
        <p:spPr bwMode="auto">
          <a:xfrm>
            <a:off x="10363200" y="4462567"/>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58" name="Oval 143">
            <a:extLst>
              <a:ext uri="{FF2B5EF4-FFF2-40B4-BE49-F238E27FC236}">
                <a16:creationId xmlns:a16="http://schemas.microsoft.com/office/drawing/2014/main" id="{A8C05EFD-3ED7-4AC5-8320-C157FDCCF488}"/>
              </a:ext>
            </a:extLst>
          </p:cNvPr>
          <p:cNvSpPr>
            <a:spLocks noChangeArrowheads="1"/>
          </p:cNvSpPr>
          <p:nvPr/>
        </p:nvSpPr>
        <p:spPr bwMode="auto">
          <a:xfrm>
            <a:off x="10282767" y="4462567"/>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59" name="Oval 144">
            <a:extLst>
              <a:ext uri="{FF2B5EF4-FFF2-40B4-BE49-F238E27FC236}">
                <a16:creationId xmlns:a16="http://schemas.microsoft.com/office/drawing/2014/main" id="{82B7A644-9BED-48BD-8AE0-0E83114B26B5}"/>
              </a:ext>
            </a:extLst>
          </p:cNvPr>
          <p:cNvSpPr>
            <a:spLocks noChangeArrowheads="1"/>
          </p:cNvSpPr>
          <p:nvPr/>
        </p:nvSpPr>
        <p:spPr bwMode="auto">
          <a:xfrm>
            <a:off x="10147301" y="4504900"/>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60" name="Oval 145">
            <a:extLst>
              <a:ext uri="{FF2B5EF4-FFF2-40B4-BE49-F238E27FC236}">
                <a16:creationId xmlns:a16="http://schemas.microsoft.com/office/drawing/2014/main" id="{69A32F59-1D0F-408C-919D-8E0D8ABE42FF}"/>
              </a:ext>
            </a:extLst>
          </p:cNvPr>
          <p:cNvSpPr>
            <a:spLocks noChangeArrowheads="1"/>
          </p:cNvSpPr>
          <p:nvPr/>
        </p:nvSpPr>
        <p:spPr bwMode="auto">
          <a:xfrm>
            <a:off x="10085918" y="45324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61" name="Oval 146">
            <a:extLst>
              <a:ext uri="{FF2B5EF4-FFF2-40B4-BE49-F238E27FC236}">
                <a16:creationId xmlns:a16="http://schemas.microsoft.com/office/drawing/2014/main" id="{A62517CA-3E8B-40D3-8264-48828B8262C1}"/>
              </a:ext>
            </a:extLst>
          </p:cNvPr>
          <p:cNvSpPr>
            <a:spLocks noChangeArrowheads="1"/>
          </p:cNvSpPr>
          <p:nvPr/>
        </p:nvSpPr>
        <p:spPr bwMode="auto">
          <a:xfrm>
            <a:off x="10037234" y="45324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62" name="Oval 147">
            <a:extLst>
              <a:ext uri="{FF2B5EF4-FFF2-40B4-BE49-F238E27FC236}">
                <a16:creationId xmlns:a16="http://schemas.microsoft.com/office/drawing/2014/main" id="{7DA18B9B-2D53-4D83-8DB2-EEFB0954BEB7}"/>
              </a:ext>
            </a:extLst>
          </p:cNvPr>
          <p:cNvSpPr>
            <a:spLocks noChangeArrowheads="1"/>
          </p:cNvSpPr>
          <p:nvPr/>
        </p:nvSpPr>
        <p:spPr bwMode="auto">
          <a:xfrm>
            <a:off x="9774768" y="45324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63" name="Oval 148">
            <a:extLst>
              <a:ext uri="{FF2B5EF4-FFF2-40B4-BE49-F238E27FC236}">
                <a16:creationId xmlns:a16="http://schemas.microsoft.com/office/drawing/2014/main" id="{1A97D4C1-9E28-443D-8DCF-70611B4F5121}"/>
              </a:ext>
            </a:extLst>
          </p:cNvPr>
          <p:cNvSpPr>
            <a:spLocks noChangeArrowheads="1"/>
          </p:cNvSpPr>
          <p:nvPr/>
        </p:nvSpPr>
        <p:spPr bwMode="auto">
          <a:xfrm>
            <a:off x="9510184" y="453241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64" name="Oval 149">
            <a:extLst>
              <a:ext uri="{FF2B5EF4-FFF2-40B4-BE49-F238E27FC236}">
                <a16:creationId xmlns:a16="http://schemas.microsoft.com/office/drawing/2014/main" id="{2D4871B1-E7A5-4B35-9AEE-78561286520F}"/>
              </a:ext>
            </a:extLst>
          </p:cNvPr>
          <p:cNvSpPr>
            <a:spLocks noChangeArrowheads="1"/>
          </p:cNvSpPr>
          <p:nvPr/>
        </p:nvSpPr>
        <p:spPr bwMode="auto">
          <a:xfrm>
            <a:off x="9175752" y="45324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65" name="Oval 150">
            <a:extLst>
              <a:ext uri="{FF2B5EF4-FFF2-40B4-BE49-F238E27FC236}">
                <a16:creationId xmlns:a16="http://schemas.microsoft.com/office/drawing/2014/main" id="{96B9DE34-8394-4581-98F1-A53C7E5D4514}"/>
              </a:ext>
            </a:extLst>
          </p:cNvPr>
          <p:cNvSpPr>
            <a:spLocks noChangeArrowheads="1"/>
          </p:cNvSpPr>
          <p:nvPr/>
        </p:nvSpPr>
        <p:spPr bwMode="auto">
          <a:xfrm>
            <a:off x="9152468" y="45324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66" name="Oval 151">
            <a:extLst>
              <a:ext uri="{FF2B5EF4-FFF2-40B4-BE49-F238E27FC236}">
                <a16:creationId xmlns:a16="http://schemas.microsoft.com/office/drawing/2014/main" id="{A27715A8-F331-4169-860D-32BEC5D4E8CB}"/>
              </a:ext>
            </a:extLst>
          </p:cNvPr>
          <p:cNvSpPr>
            <a:spLocks noChangeArrowheads="1"/>
          </p:cNvSpPr>
          <p:nvPr/>
        </p:nvSpPr>
        <p:spPr bwMode="auto">
          <a:xfrm>
            <a:off x="9127067" y="453241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67" name="Oval 152">
            <a:extLst>
              <a:ext uri="{FF2B5EF4-FFF2-40B4-BE49-F238E27FC236}">
                <a16:creationId xmlns:a16="http://schemas.microsoft.com/office/drawing/2014/main" id="{B4D17D65-C2B8-4A3F-A674-311EB9BC70A9}"/>
              </a:ext>
            </a:extLst>
          </p:cNvPr>
          <p:cNvSpPr>
            <a:spLocks noChangeArrowheads="1"/>
          </p:cNvSpPr>
          <p:nvPr/>
        </p:nvSpPr>
        <p:spPr bwMode="auto">
          <a:xfrm>
            <a:off x="8930218" y="4619201"/>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68" name="Oval 153">
            <a:extLst>
              <a:ext uri="{FF2B5EF4-FFF2-40B4-BE49-F238E27FC236}">
                <a16:creationId xmlns:a16="http://schemas.microsoft.com/office/drawing/2014/main" id="{25112D34-6EFA-44D8-B202-FA6A6E607A6C}"/>
              </a:ext>
            </a:extLst>
          </p:cNvPr>
          <p:cNvSpPr>
            <a:spLocks noChangeArrowheads="1"/>
          </p:cNvSpPr>
          <p:nvPr/>
        </p:nvSpPr>
        <p:spPr bwMode="auto">
          <a:xfrm>
            <a:off x="8894234" y="4619201"/>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69" name="Oval 154">
            <a:extLst>
              <a:ext uri="{FF2B5EF4-FFF2-40B4-BE49-F238E27FC236}">
                <a16:creationId xmlns:a16="http://schemas.microsoft.com/office/drawing/2014/main" id="{223D6BD7-2C4A-4FE7-A683-6A78708AEECD}"/>
              </a:ext>
            </a:extLst>
          </p:cNvPr>
          <p:cNvSpPr>
            <a:spLocks noChangeArrowheads="1"/>
          </p:cNvSpPr>
          <p:nvPr/>
        </p:nvSpPr>
        <p:spPr bwMode="auto">
          <a:xfrm>
            <a:off x="8856134" y="4619201"/>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70" name="Oval 155">
            <a:extLst>
              <a:ext uri="{FF2B5EF4-FFF2-40B4-BE49-F238E27FC236}">
                <a16:creationId xmlns:a16="http://schemas.microsoft.com/office/drawing/2014/main" id="{70A5F212-2014-4EB3-89D3-FF2E8D30BABC}"/>
              </a:ext>
            </a:extLst>
          </p:cNvPr>
          <p:cNvSpPr>
            <a:spLocks noChangeArrowheads="1"/>
          </p:cNvSpPr>
          <p:nvPr/>
        </p:nvSpPr>
        <p:spPr bwMode="auto">
          <a:xfrm>
            <a:off x="8731252" y="46530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71" name="Oval 156">
            <a:extLst>
              <a:ext uri="{FF2B5EF4-FFF2-40B4-BE49-F238E27FC236}">
                <a16:creationId xmlns:a16="http://schemas.microsoft.com/office/drawing/2014/main" id="{421E2FC0-6641-499B-A678-69BF5ECD53FF}"/>
              </a:ext>
            </a:extLst>
          </p:cNvPr>
          <p:cNvSpPr>
            <a:spLocks noChangeArrowheads="1"/>
          </p:cNvSpPr>
          <p:nvPr/>
        </p:nvSpPr>
        <p:spPr bwMode="auto">
          <a:xfrm>
            <a:off x="8688918" y="465306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72" name="Oval 157">
            <a:extLst>
              <a:ext uri="{FF2B5EF4-FFF2-40B4-BE49-F238E27FC236}">
                <a16:creationId xmlns:a16="http://schemas.microsoft.com/office/drawing/2014/main" id="{90E93825-FCA9-4912-8E4E-EE2A97C53EE1}"/>
              </a:ext>
            </a:extLst>
          </p:cNvPr>
          <p:cNvSpPr>
            <a:spLocks noChangeArrowheads="1"/>
          </p:cNvSpPr>
          <p:nvPr/>
        </p:nvSpPr>
        <p:spPr bwMode="auto">
          <a:xfrm>
            <a:off x="8415868" y="46530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73" name="Oval 158">
            <a:extLst>
              <a:ext uri="{FF2B5EF4-FFF2-40B4-BE49-F238E27FC236}">
                <a16:creationId xmlns:a16="http://schemas.microsoft.com/office/drawing/2014/main" id="{03A95188-6FD5-40BB-BA68-59A461121829}"/>
              </a:ext>
            </a:extLst>
          </p:cNvPr>
          <p:cNvSpPr>
            <a:spLocks noChangeArrowheads="1"/>
          </p:cNvSpPr>
          <p:nvPr/>
        </p:nvSpPr>
        <p:spPr bwMode="auto">
          <a:xfrm>
            <a:off x="8250767" y="465306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74" name="Oval 159">
            <a:extLst>
              <a:ext uri="{FF2B5EF4-FFF2-40B4-BE49-F238E27FC236}">
                <a16:creationId xmlns:a16="http://schemas.microsoft.com/office/drawing/2014/main" id="{1FFABE71-1C79-4829-A9C3-D2E8B6C1A846}"/>
              </a:ext>
            </a:extLst>
          </p:cNvPr>
          <p:cNvSpPr>
            <a:spLocks noChangeArrowheads="1"/>
          </p:cNvSpPr>
          <p:nvPr/>
        </p:nvSpPr>
        <p:spPr bwMode="auto">
          <a:xfrm>
            <a:off x="8204201" y="46530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75" name="Oval 160">
            <a:extLst>
              <a:ext uri="{FF2B5EF4-FFF2-40B4-BE49-F238E27FC236}">
                <a16:creationId xmlns:a16="http://schemas.microsoft.com/office/drawing/2014/main" id="{AE45E49C-C58B-44D6-A530-F7E832E7F3E6}"/>
              </a:ext>
            </a:extLst>
          </p:cNvPr>
          <p:cNvSpPr>
            <a:spLocks noChangeArrowheads="1"/>
          </p:cNvSpPr>
          <p:nvPr/>
        </p:nvSpPr>
        <p:spPr bwMode="auto">
          <a:xfrm>
            <a:off x="8083551" y="465306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76" name="Oval 161">
            <a:extLst>
              <a:ext uri="{FF2B5EF4-FFF2-40B4-BE49-F238E27FC236}">
                <a16:creationId xmlns:a16="http://schemas.microsoft.com/office/drawing/2014/main" id="{E08ECC06-2A2C-47DC-B45C-6E25F9888608}"/>
              </a:ext>
            </a:extLst>
          </p:cNvPr>
          <p:cNvSpPr>
            <a:spLocks noChangeArrowheads="1"/>
          </p:cNvSpPr>
          <p:nvPr/>
        </p:nvSpPr>
        <p:spPr bwMode="auto">
          <a:xfrm>
            <a:off x="8068734" y="46848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77" name="Oval 162">
            <a:extLst>
              <a:ext uri="{FF2B5EF4-FFF2-40B4-BE49-F238E27FC236}">
                <a16:creationId xmlns:a16="http://schemas.microsoft.com/office/drawing/2014/main" id="{12A04594-2A2A-4392-96C3-4B2F328BBDD5}"/>
              </a:ext>
            </a:extLst>
          </p:cNvPr>
          <p:cNvSpPr>
            <a:spLocks noChangeArrowheads="1"/>
          </p:cNvSpPr>
          <p:nvPr/>
        </p:nvSpPr>
        <p:spPr bwMode="auto">
          <a:xfrm>
            <a:off x="8047567" y="469751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78" name="Oval 163">
            <a:extLst>
              <a:ext uri="{FF2B5EF4-FFF2-40B4-BE49-F238E27FC236}">
                <a16:creationId xmlns:a16="http://schemas.microsoft.com/office/drawing/2014/main" id="{F527A324-4D99-488E-9DDE-1B55C06E2B8D}"/>
              </a:ext>
            </a:extLst>
          </p:cNvPr>
          <p:cNvSpPr>
            <a:spLocks noChangeArrowheads="1"/>
          </p:cNvSpPr>
          <p:nvPr/>
        </p:nvSpPr>
        <p:spPr bwMode="auto">
          <a:xfrm>
            <a:off x="7986185" y="47292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79" name="Oval 164">
            <a:extLst>
              <a:ext uri="{FF2B5EF4-FFF2-40B4-BE49-F238E27FC236}">
                <a16:creationId xmlns:a16="http://schemas.microsoft.com/office/drawing/2014/main" id="{5B90C824-7CC5-4995-8B70-D184DBC2620B}"/>
              </a:ext>
            </a:extLst>
          </p:cNvPr>
          <p:cNvSpPr>
            <a:spLocks noChangeArrowheads="1"/>
          </p:cNvSpPr>
          <p:nvPr/>
        </p:nvSpPr>
        <p:spPr bwMode="auto">
          <a:xfrm>
            <a:off x="7986185" y="4769485"/>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80" name="Oval 165">
            <a:extLst>
              <a:ext uri="{FF2B5EF4-FFF2-40B4-BE49-F238E27FC236}">
                <a16:creationId xmlns:a16="http://schemas.microsoft.com/office/drawing/2014/main" id="{B4ECFD81-C955-423F-B062-CFFEFAEB2957}"/>
              </a:ext>
            </a:extLst>
          </p:cNvPr>
          <p:cNvSpPr>
            <a:spLocks noChangeArrowheads="1"/>
          </p:cNvSpPr>
          <p:nvPr/>
        </p:nvSpPr>
        <p:spPr bwMode="auto">
          <a:xfrm>
            <a:off x="7952318" y="4769485"/>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81" name="Oval 166">
            <a:extLst>
              <a:ext uri="{FF2B5EF4-FFF2-40B4-BE49-F238E27FC236}">
                <a16:creationId xmlns:a16="http://schemas.microsoft.com/office/drawing/2014/main" id="{6EC5C706-5563-4BC6-BF08-FA0E95B43248}"/>
              </a:ext>
            </a:extLst>
          </p:cNvPr>
          <p:cNvSpPr>
            <a:spLocks noChangeArrowheads="1"/>
          </p:cNvSpPr>
          <p:nvPr/>
        </p:nvSpPr>
        <p:spPr bwMode="auto">
          <a:xfrm>
            <a:off x="7912101" y="4769485"/>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82" name="Oval 167">
            <a:extLst>
              <a:ext uri="{FF2B5EF4-FFF2-40B4-BE49-F238E27FC236}">
                <a16:creationId xmlns:a16="http://schemas.microsoft.com/office/drawing/2014/main" id="{CF2426AF-4A77-4056-B57B-6067D6A9E822}"/>
              </a:ext>
            </a:extLst>
          </p:cNvPr>
          <p:cNvSpPr>
            <a:spLocks noChangeArrowheads="1"/>
          </p:cNvSpPr>
          <p:nvPr/>
        </p:nvSpPr>
        <p:spPr bwMode="auto">
          <a:xfrm>
            <a:off x="7747001" y="4769485"/>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83" name="Oval 168">
            <a:extLst>
              <a:ext uri="{FF2B5EF4-FFF2-40B4-BE49-F238E27FC236}">
                <a16:creationId xmlns:a16="http://schemas.microsoft.com/office/drawing/2014/main" id="{D21B0508-61F4-4940-AB1D-CFBBF87E39C6}"/>
              </a:ext>
            </a:extLst>
          </p:cNvPr>
          <p:cNvSpPr>
            <a:spLocks noChangeArrowheads="1"/>
          </p:cNvSpPr>
          <p:nvPr/>
        </p:nvSpPr>
        <p:spPr bwMode="auto">
          <a:xfrm>
            <a:off x="7702552" y="4769485"/>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84" name="Oval 169">
            <a:extLst>
              <a:ext uri="{FF2B5EF4-FFF2-40B4-BE49-F238E27FC236}">
                <a16:creationId xmlns:a16="http://schemas.microsoft.com/office/drawing/2014/main" id="{94B9C03E-CB24-4116-9590-10D7743B79CA}"/>
              </a:ext>
            </a:extLst>
          </p:cNvPr>
          <p:cNvSpPr>
            <a:spLocks noChangeArrowheads="1"/>
          </p:cNvSpPr>
          <p:nvPr/>
        </p:nvSpPr>
        <p:spPr bwMode="auto">
          <a:xfrm>
            <a:off x="7643285" y="4769485"/>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85" name="Oval 170">
            <a:extLst>
              <a:ext uri="{FF2B5EF4-FFF2-40B4-BE49-F238E27FC236}">
                <a16:creationId xmlns:a16="http://schemas.microsoft.com/office/drawing/2014/main" id="{C962D7E3-C5AD-4EB1-B474-B487BC5AACC6}"/>
              </a:ext>
            </a:extLst>
          </p:cNvPr>
          <p:cNvSpPr>
            <a:spLocks noChangeArrowheads="1"/>
          </p:cNvSpPr>
          <p:nvPr/>
        </p:nvSpPr>
        <p:spPr bwMode="auto">
          <a:xfrm>
            <a:off x="7537452" y="4803352"/>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86" name="Oval 171">
            <a:extLst>
              <a:ext uri="{FF2B5EF4-FFF2-40B4-BE49-F238E27FC236}">
                <a16:creationId xmlns:a16="http://schemas.microsoft.com/office/drawing/2014/main" id="{6D6F2788-6E26-4C43-889D-5ABD894836BE}"/>
              </a:ext>
            </a:extLst>
          </p:cNvPr>
          <p:cNvSpPr>
            <a:spLocks noChangeArrowheads="1"/>
          </p:cNvSpPr>
          <p:nvPr/>
        </p:nvSpPr>
        <p:spPr bwMode="auto">
          <a:xfrm>
            <a:off x="11410952" y="43546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87" name="Oval 172">
            <a:extLst>
              <a:ext uri="{FF2B5EF4-FFF2-40B4-BE49-F238E27FC236}">
                <a16:creationId xmlns:a16="http://schemas.microsoft.com/office/drawing/2014/main" id="{D551E127-9113-4998-9EE7-3018CDB64103}"/>
              </a:ext>
            </a:extLst>
          </p:cNvPr>
          <p:cNvSpPr>
            <a:spLocks noChangeArrowheads="1"/>
          </p:cNvSpPr>
          <p:nvPr/>
        </p:nvSpPr>
        <p:spPr bwMode="auto">
          <a:xfrm>
            <a:off x="11355918" y="4413884"/>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88" name="Oval 173">
            <a:extLst>
              <a:ext uri="{FF2B5EF4-FFF2-40B4-BE49-F238E27FC236}">
                <a16:creationId xmlns:a16="http://schemas.microsoft.com/office/drawing/2014/main" id="{14C5A188-104D-4931-8722-CB84A5BC03C2}"/>
              </a:ext>
            </a:extLst>
          </p:cNvPr>
          <p:cNvSpPr>
            <a:spLocks noChangeArrowheads="1"/>
          </p:cNvSpPr>
          <p:nvPr/>
        </p:nvSpPr>
        <p:spPr bwMode="auto">
          <a:xfrm>
            <a:off x="11271252" y="4413884"/>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89" name="Oval 174">
            <a:extLst>
              <a:ext uri="{FF2B5EF4-FFF2-40B4-BE49-F238E27FC236}">
                <a16:creationId xmlns:a16="http://schemas.microsoft.com/office/drawing/2014/main" id="{BCE48A02-8858-4985-8688-6F8EAAC3D1B5}"/>
              </a:ext>
            </a:extLst>
          </p:cNvPr>
          <p:cNvSpPr>
            <a:spLocks noChangeArrowheads="1"/>
          </p:cNvSpPr>
          <p:nvPr/>
        </p:nvSpPr>
        <p:spPr bwMode="auto">
          <a:xfrm>
            <a:off x="11211984" y="4413884"/>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90" name="Oval 175">
            <a:extLst>
              <a:ext uri="{FF2B5EF4-FFF2-40B4-BE49-F238E27FC236}">
                <a16:creationId xmlns:a16="http://schemas.microsoft.com/office/drawing/2014/main" id="{4456A168-4825-4237-9C4B-44B725129B9C}"/>
              </a:ext>
            </a:extLst>
          </p:cNvPr>
          <p:cNvSpPr>
            <a:spLocks noChangeArrowheads="1"/>
          </p:cNvSpPr>
          <p:nvPr/>
        </p:nvSpPr>
        <p:spPr bwMode="auto">
          <a:xfrm>
            <a:off x="10957985" y="4543000"/>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91" name="Oval 176">
            <a:extLst>
              <a:ext uri="{FF2B5EF4-FFF2-40B4-BE49-F238E27FC236}">
                <a16:creationId xmlns:a16="http://schemas.microsoft.com/office/drawing/2014/main" id="{983D4255-F5C4-4B3C-836D-995B0AAD3957}"/>
              </a:ext>
            </a:extLst>
          </p:cNvPr>
          <p:cNvSpPr>
            <a:spLocks noChangeArrowheads="1"/>
          </p:cNvSpPr>
          <p:nvPr/>
        </p:nvSpPr>
        <p:spPr bwMode="auto">
          <a:xfrm>
            <a:off x="10473268" y="4543000"/>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92" name="Oval 177">
            <a:extLst>
              <a:ext uri="{FF2B5EF4-FFF2-40B4-BE49-F238E27FC236}">
                <a16:creationId xmlns:a16="http://schemas.microsoft.com/office/drawing/2014/main" id="{D3ACE298-94F7-4254-9BF2-F9F3BBBF22CF}"/>
              </a:ext>
            </a:extLst>
          </p:cNvPr>
          <p:cNvSpPr>
            <a:spLocks noChangeArrowheads="1"/>
          </p:cNvSpPr>
          <p:nvPr/>
        </p:nvSpPr>
        <p:spPr bwMode="auto">
          <a:xfrm>
            <a:off x="10132485" y="45959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93" name="Oval 178">
            <a:extLst>
              <a:ext uri="{FF2B5EF4-FFF2-40B4-BE49-F238E27FC236}">
                <a16:creationId xmlns:a16="http://schemas.microsoft.com/office/drawing/2014/main" id="{20403E4A-D968-4BB7-9FD7-AE5910498E32}"/>
              </a:ext>
            </a:extLst>
          </p:cNvPr>
          <p:cNvSpPr>
            <a:spLocks noChangeArrowheads="1"/>
          </p:cNvSpPr>
          <p:nvPr/>
        </p:nvSpPr>
        <p:spPr bwMode="auto">
          <a:xfrm>
            <a:off x="9990668" y="45959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94" name="Oval 179">
            <a:extLst>
              <a:ext uri="{FF2B5EF4-FFF2-40B4-BE49-F238E27FC236}">
                <a16:creationId xmlns:a16="http://schemas.microsoft.com/office/drawing/2014/main" id="{D20AC95C-95AB-49E1-9D15-B5C744AA4DEC}"/>
              </a:ext>
            </a:extLst>
          </p:cNvPr>
          <p:cNvSpPr>
            <a:spLocks noChangeArrowheads="1"/>
          </p:cNvSpPr>
          <p:nvPr/>
        </p:nvSpPr>
        <p:spPr bwMode="auto">
          <a:xfrm>
            <a:off x="9914467" y="459591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95" name="Oval 180">
            <a:extLst>
              <a:ext uri="{FF2B5EF4-FFF2-40B4-BE49-F238E27FC236}">
                <a16:creationId xmlns:a16="http://schemas.microsoft.com/office/drawing/2014/main" id="{FEFE8EFC-E39D-4B29-8033-36D6242A041E}"/>
              </a:ext>
            </a:extLst>
          </p:cNvPr>
          <p:cNvSpPr>
            <a:spLocks noChangeArrowheads="1"/>
          </p:cNvSpPr>
          <p:nvPr/>
        </p:nvSpPr>
        <p:spPr bwMode="auto">
          <a:xfrm>
            <a:off x="9728201" y="45959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96" name="Oval 181">
            <a:extLst>
              <a:ext uri="{FF2B5EF4-FFF2-40B4-BE49-F238E27FC236}">
                <a16:creationId xmlns:a16="http://schemas.microsoft.com/office/drawing/2014/main" id="{85A073C0-8B6B-4FE1-AF99-68CC1C988AAF}"/>
              </a:ext>
            </a:extLst>
          </p:cNvPr>
          <p:cNvSpPr>
            <a:spLocks noChangeArrowheads="1"/>
          </p:cNvSpPr>
          <p:nvPr/>
        </p:nvSpPr>
        <p:spPr bwMode="auto">
          <a:xfrm>
            <a:off x="9196918" y="45959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97" name="Oval 182">
            <a:extLst>
              <a:ext uri="{FF2B5EF4-FFF2-40B4-BE49-F238E27FC236}">
                <a16:creationId xmlns:a16="http://schemas.microsoft.com/office/drawing/2014/main" id="{89B8A434-31BA-465A-8883-78CDAFA43817}"/>
              </a:ext>
            </a:extLst>
          </p:cNvPr>
          <p:cNvSpPr>
            <a:spLocks noChangeArrowheads="1"/>
          </p:cNvSpPr>
          <p:nvPr/>
        </p:nvSpPr>
        <p:spPr bwMode="auto">
          <a:xfrm>
            <a:off x="9086852" y="4725034"/>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98" name="Oval 183">
            <a:extLst>
              <a:ext uri="{FF2B5EF4-FFF2-40B4-BE49-F238E27FC236}">
                <a16:creationId xmlns:a16="http://schemas.microsoft.com/office/drawing/2014/main" id="{F8ADFBF0-DF7D-414E-9D84-25555FD0DA41}"/>
              </a:ext>
            </a:extLst>
          </p:cNvPr>
          <p:cNvSpPr>
            <a:spLocks noChangeArrowheads="1"/>
          </p:cNvSpPr>
          <p:nvPr/>
        </p:nvSpPr>
        <p:spPr bwMode="auto">
          <a:xfrm>
            <a:off x="8991601" y="4725034"/>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99" name="Oval 184">
            <a:extLst>
              <a:ext uri="{FF2B5EF4-FFF2-40B4-BE49-F238E27FC236}">
                <a16:creationId xmlns:a16="http://schemas.microsoft.com/office/drawing/2014/main" id="{0DFBF185-2C47-4D24-A165-9D6097C12108}"/>
              </a:ext>
            </a:extLst>
          </p:cNvPr>
          <p:cNvSpPr>
            <a:spLocks noChangeArrowheads="1"/>
          </p:cNvSpPr>
          <p:nvPr/>
        </p:nvSpPr>
        <p:spPr bwMode="auto">
          <a:xfrm>
            <a:off x="8868834" y="4725034"/>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00" name="Oval 185">
            <a:extLst>
              <a:ext uri="{FF2B5EF4-FFF2-40B4-BE49-F238E27FC236}">
                <a16:creationId xmlns:a16="http://schemas.microsoft.com/office/drawing/2014/main" id="{1CFA5A1D-D9ED-44B3-9B0B-C93552692821}"/>
              </a:ext>
            </a:extLst>
          </p:cNvPr>
          <p:cNvSpPr>
            <a:spLocks noChangeArrowheads="1"/>
          </p:cNvSpPr>
          <p:nvPr/>
        </p:nvSpPr>
        <p:spPr bwMode="auto">
          <a:xfrm>
            <a:off x="8794751" y="4725034"/>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01" name="Oval 186">
            <a:extLst>
              <a:ext uri="{FF2B5EF4-FFF2-40B4-BE49-F238E27FC236}">
                <a16:creationId xmlns:a16="http://schemas.microsoft.com/office/drawing/2014/main" id="{36C70227-AEC2-4BA2-9154-A7152FF9E042}"/>
              </a:ext>
            </a:extLst>
          </p:cNvPr>
          <p:cNvSpPr>
            <a:spLocks noChangeArrowheads="1"/>
          </p:cNvSpPr>
          <p:nvPr/>
        </p:nvSpPr>
        <p:spPr bwMode="auto">
          <a:xfrm>
            <a:off x="8231718" y="478641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02" name="Oval 187">
            <a:extLst>
              <a:ext uri="{FF2B5EF4-FFF2-40B4-BE49-F238E27FC236}">
                <a16:creationId xmlns:a16="http://schemas.microsoft.com/office/drawing/2014/main" id="{44750BDA-9409-4944-9951-8B3A43AB359D}"/>
              </a:ext>
            </a:extLst>
          </p:cNvPr>
          <p:cNvSpPr>
            <a:spLocks noChangeArrowheads="1"/>
          </p:cNvSpPr>
          <p:nvPr/>
        </p:nvSpPr>
        <p:spPr bwMode="auto">
          <a:xfrm>
            <a:off x="8193618" y="47864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03" name="Oval 188">
            <a:extLst>
              <a:ext uri="{FF2B5EF4-FFF2-40B4-BE49-F238E27FC236}">
                <a16:creationId xmlns:a16="http://schemas.microsoft.com/office/drawing/2014/main" id="{8343C934-3B56-45BB-884E-4974936A04AA}"/>
              </a:ext>
            </a:extLst>
          </p:cNvPr>
          <p:cNvSpPr>
            <a:spLocks noChangeArrowheads="1"/>
          </p:cNvSpPr>
          <p:nvPr/>
        </p:nvSpPr>
        <p:spPr bwMode="auto">
          <a:xfrm>
            <a:off x="7558618" y="4839334"/>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04" name="Line 189">
            <a:extLst>
              <a:ext uri="{FF2B5EF4-FFF2-40B4-BE49-F238E27FC236}">
                <a16:creationId xmlns:a16="http://schemas.microsoft.com/office/drawing/2014/main" id="{3D462462-4D1D-498C-8305-EA9B3BE7CDBF}"/>
              </a:ext>
            </a:extLst>
          </p:cNvPr>
          <p:cNvSpPr>
            <a:spLocks noChangeShapeType="1"/>
          </p:cNvSpPr>
          <p:nvPr/>
        </p:nvSpPr>
        <p:spPr bwMode="auto">
          <a:xfrm>
            <a:off x="7287863" y="1878077"/>
            <a:ext cx="23071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05" name="Line 190">
            <a:extLst>
              <a:ext uri="{FF2B5EF4-FFF2-40B4-BE49-F238E27FC236}">
                <a16:creationId xmlns:a16="http://schemas.microsoft.com/office/drawing/2014/main" id="{AF4436EB-0CD2-41EC-91D9-90DC5D9F1290}"/>
              </a:ext>
            </a:extLst>
          </p:cNvPr>
          <p:cNvSpPr>
            <a:spLocks noChangeShapeType="1"/>
          </p:cNvSpPr>
          <p:nvPr/>
        </p:nvSpPr>
        <p:spPr bwMode="auto">
          <a:xfrm>
            <a:off x="7287863" y="2056917"/>
            <a:ext cx="230717" cy="0"/>
          </a:xfrm>
          <a:prstGeom prst="line">
            <a:avLst/>
          </a:prstGeom>
          <a:noFill/>
          <a:ln w="12700" cap="flat">
            <a:solidFill>
              <a:srgbClr val="7A99AC"/>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06" name="Line 191">
            <a:extLst>
              <a:ext uri="{FF2B5EF4-FFF2-40B4-BE49-F238E27FC236}">
                <a16:creationId xmlns:a16="http://schemas.microsoft.com/office/drawing/2014/main" id="{5208A213-C977-4D01-8ED5-1CEF85C5BA44}"/>
              </a:ext>
            </a:extLst>
          </p:cNvPr>
          <p:cNvSpPr>
            <a:spLocks noChangeShapeType="1"/>
          </p:cNvSpPr>
          <p:nvPr/>
        </p:nvSpPr>
        <p:spPr bwMode="auto">
          <a:xfrm>
            <a:off x="7287863" y="2235756"/>
            <a:ext cx="230717" cy="0"/>
          </a:xfrm>
          <a:prstGeom prst="line">
            <a:avLst/>
          </a:prstGeom>
          <a:noFill/>
          <a:ln w="12700" cap="flat">
            <a:solidFill>
              <a:srgbClr val="7A99AC"/>
            </a:solidFill>
            <a:prstDash val="sysDash"/>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07" name="Line 192">
            <a:extLst>
              <a:ext uri="{FF2B5EF4-FFF2-40B4-BE49-F238E27FC236}">
                <a16:creationId xmlns:a16="http://schemas.microsoft.com/office/drawing/2014/main" id="{25B2CC3A-EEBA-40B5-A479-C684903E77BA}"/>
              </a:ext>
            </a:extLst>
          </p:cNvPr>
          <p:cNvSpPr>
            <a:spLocks noChangeShapeType="1"/>
          </p:cNvSpPr>
          <p:nvPr/>
        </p:nvSpPr>
        <p:spPr bwMode="auto">
          <a:xfrm>
            <a:off x="7287863" y="2414597"/>
            <a:ext cx="230717" cy="0"/>
          </a:xfrm>
          <a:prstGeom prst="line">
            <a:avLst/>
          </a:prstGeom>
          <a:noFill/>
          <a:ln w="12700" cap="flat">
            <a:solidFill>
              <a:schemeClr val="accent1"/>
            </a:solidFill>
            <a:prstDash val="sysDash"/>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grpSp>
        <p:nvGrpSpPr>
          <p:cNvPr id="229" name="Group 228">
            <a:extLst>
              <a:ext uri="{FF2B5EF4-FFF2-40B4-BE49-F238E27FC236}">
                <a16:creationId xmlns:a16="http://schemas.microsoft.com/office/drawing/2014/main" id="{9E0D40C8-91A2-4395-9869-7ACE62E5F3E5}"/>
              </a:ext>
            </a:extLst>
          </p:cNvPr>
          <p:cNvGrpSpPr/>
          <p:nvPr/>
        </p:nvGrpSpPr>
        <p:grpSpPr>
          <a:xfrm>
            <a:off x="6637233" y="1608367"/>
            <a:ext cx="287368" cy="3325191"/>
            <a:chOff x="4970891" y="1294700"/>
            <a:chExt cx="215526" cy="2493893"/>
          </a:xfrm>
        </p:grpSpPr>
        <p:sp>
          <p:nvSpPr>
            <p:cNvPr id="208" name="TextBox 207">
              <a:extLst>
                <a:ext uri="{FF2B5EF4-FFF2-40B4-BE49-F238E27FC236}">
                  <a16:creationId xmlns:a16="http://schemas.microsoft.com/office/drawing/2014/main" id="{8CACDB66-EF00-4191-A333-99B5A3A7398A}"/>
                </a:ext>
              </a:extLst>
            </p:cNvPr>
            <p:cNvSpPr txBox="1"/>
            <p:nvPr/>
          </p:nvSpPr>
          <p:spPr>
            <a:xfrm>
              <a:off x="4970891" y="3665434"/>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0</a:t>
              </a:r>
            </a:p>
          </p:txBody>
        </p:sp>
        <p:sp>
          <p:nvSpPr>
            <p:cNvPr id="209" name="TextBox 208">
              <a:extLst>
                <a:ext uri="{FF2B5EF4-FFF2-40B4-BE49-F238E27FC236}">
                  <a16:creationId xmlns:a16="http://schemas.microsoft.com/office/drawing/2014/main" id="{4B8380DF-918F-40B2-BC0B-6844F916BDC0}"/>
                </a:ext>
              </a:extLst>
            </p:cNvPr>
            <p:cNvSpPr txBox="1"/>
            <p:nvPr/>
          </p:nvSpPr>
          <p:spPr>
            <a:xfrm>
              <a:off x="4970891" y="3552801"/>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1</a:t>
              </a:r>
            </a:p>
          </p:txBody>
        </p:sp>
        <p:sp>
          <p:nvSpPr>
            <p:cNvPr id="210" name="TextBox 209">
              <a:extLst>
                <a:ext uri="{FF2B5EF4-FFF2-40B4-BE49-F238E27FC236}">
                  <a16:creationId xmlns:a16="http://schemas.microsoft.com/office/drawing/2014/main" id="{531B4AE8-DF42-4B05-A3FB-E78648438AC3}"/>
                </a:ext>
              </a:extLst>
            </p:cNvPr>
            <p:cNvSpPr txBox="1"/>
            <p:nvPr/>
          </p:nvSpPr>
          <p:spPr>
            <a:xfrm>
              <a:off x="4970891" y="3429690"/>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2</a:t>
              </a:r>
            </a:p>
          </p:txBody>
        </p:sp>
        <p:sp>
          <p:nvSpPr>
            <p:cNvPr id="211" name="TextBox 210">
              <a:extLst>
                <a:ext uri="{FF2B5EF4-FFF2-40B4-BE49-F238E27FC236}">
                  <a16:creationId xmlns:a16="http://schemas.microsoft.com/office/drawing/2014/main" id="{384F9764-55FD-4DC4-BBC2-4EC032A5D665}"/>
                </a:ext>
              </a:extLst>
            </p:cNvPr>
            <p:cNvSpPr txBox="1"/>
            <p:nvPr/>
          </p:nvSpPr>
          <p:spPr>
            <a:xfrm>
              <a:off x="4970891" y="3309000"/>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3</a:t>
              </a:r>
            </a:p>
          </p:txBody>
        </p:sp>
        <p:sp>
          <p:nvSpPr>
            <p:cNvPr id="212" name="TextBox 211">
              <a:extLst>
                <a:ext uri="{FF2B5EF4-FFF2-40B4-BE49-F238E27FC236}">
                  <a16:creationId xmlns:a16="http://schemas.microsoft.com/office/drawing/2014/main" id="{43A9A0AF-318F-4F47-B519-47F1D72C44BB}"/>
                </a:ext>
              </a:extLst>
            </p:cNvPr>
            <p:cNvSpPr txBox="1"/>
            <p:nvPr/>
          </p:nvSpPr>
          <p:spPr>
            <a:xfrm>
              <a:off x="4970891" y="3192795"/>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4</a:t>
              </a:r>
            </a:p>
          </p:txBody>
        </p:sp>
        <p:sp>
          <p:nvSpPr>
            <p:cNvPr id="213" name="TextBox 212">
              <a:extLst>
                <a:ext uri="{FF2B5EF4-FFF2-40B4-BE49-F238E27FC236}">
                  <a16:creationId xmlns:a16="http://schemas.microsoft.com/office/drawing/2014/main" id="{75A78DDA-B1FF-4BFE-82C8-0AD01289D37E}"/>
                </a:ext>
              </a:extLst>
            </p:cNvPr>
            <p:cNvSpPr txBox="1"/>
            <p:nvPr/>
          </p:nvSpPr>
          <p:spPr>
            <a:xfrm>
              <a:off x="4970891" y="3076590"/>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5</a:t>
              </a:r>
            </a:p>
          </p:txBody>
        </p:sp>
        <p:sp>
          <p:nvSpPr>
            <p:cNvPr id="214" name="TextBox 213">
              <a:extLst>
                <a:ext uri="{FF2B5EF4-FFF2-40B4-BE49-F238E27FC236}">
                  <a16:creationId xmlns:a16="http://schemas.microsoft.com/office/drawing/2014/main" id="{90F76C29-C998-40A2-91A9-86BD83044DF6}"/>
                </a:ext>
              </a:extLst>
            </p:cNvPr>
            <p:cNvSpPr txBox="1"/>
            <p:nvPr/>
          </p:nvSpPr>
          <p:spPr>
            <a:xfrm>
              <a:off x="4970891" y="2953479"/>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6</a:t>
              </a:r>
            </a:p>
          </p:txBody>
        </p:sp>
        <p:sp>
          <p:nvSpPr>
            <p:cNvPr id="215" name="TextBox 214">
              <a:extLst>
                <a:ext uri="{FF2B5EF4-FFF2-40B4-BE49-F238E27FC236}">
                  <a16:creationId xmlns:a16="http://schemas.microsoft.com/office/drawing/2014/main" id="{EDD90600-94AA-4471-810D-39B8375AA487}"/>
                </a:ext>
              </a:extLst>
            </p:cNvPr>
            <p:cNvSpPr txBox="1"/>
            <p:nvPr/>
          </p:nvSpPr>
          <p:spPr>
            <a:xfrm>
              <a:off x="4970891" y="2834464"/>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7</a:t>
              </a:r>
            </a:p>
          </p:txBody>
        </p:sp>
        <p:sp>
          <p:nvSpPr>
            <p:cNvPr id="216" name="TextBox 215">
              <a:extLst>
                <a:ext uri="{FF2B5EF4-FFF2-40B4-BE49-F238E27FC236}">
                  <a16:creationId xmlns:a16="http://schemas.microsoft.com/office/drawing/2014/main" id="{B0D494B8-E6C6-42CE-9FE4-8D25D3F7D993}"/>
                </a:ext>
              </a:extLst>
            </p:cNvPr>
            <p:cNvSpPr txBox="1"/>
            <p:nvPr/>
          </p:nvSpPr>
          <p:spPr>
            <a:xfrm>
              <a:off x="4970891" y="2715762"/>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8</a:t>
              </a:r>
            </a:p>
          </p:txBody>
        </p:sp>
        <p:sp>
          <p:nvSpPr>
            <p:cNvPr id="217" name="TextBox 216">
              <a:extLst>
                <a:ext uri="{FF2B5EF4-FFF2-40B4-BE49-F238E27FC236}">
                  <a16:creationId xmlns:a16="http://schemas.microsoft.com/office/drawing/2014/main" id="{963B41B4-8245-4AB0-9B5B-ED6757A56C1B}"/>
                </a:ext>
              </a:extLst>
            </p:cNvPr>
            <p:cNvSpPr txBox="1"/>
            <p:nvPr/>
          </p:nvSpPr>
          <p:spPr>
            <a:xfrm>
              <a:off x="4970891" y="2595350"/>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9</a:t>
              </a:r>
            </a:p>
          </p:txBody>
        </p:sp>
        <p:sp>
          <p:nvSpPr>
            <p:cNvPr id="218" name="TextBox 217">
              <a:extLst>
                <a:ext uri="{FF2B5EF4-FFF2-40B4-BE49-F238E27FC236}">
                  <a16:creationId xmlns:a16="http://schemas.microsoft.com/office/drawing/2014/main" id="{1A75C581-59EF-4639-A55A-08A481164CD4}"/>
                </a:ext>
              </a:extLst>
            </p:cNvPr>
            <p:cNvSpPr txBox="1"/>
            <p:nvPr/>
          </p:nvSpPr>
          <p:spPr>
            <a:xfrm>
              <a:off x="4970891" y="2478867"/>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10</a:t>
              </a:r>
            </a:p>
          </p:txBody>
        </p:sp>
        <p:sp>
          <p:nvSpPr>
            <p:cNvPr id="219" name="TextBox 218">
              <a:extLst>
                <a:ext uri="{FF2B5EF4-FFF2-40B4-BE49-F238E27FC236}">
                  <a16:creationId xmlns:a16="http://schemas.microsoft.com/office/drawing/2014/main" id="{05452D4F-8410-483A-B32A-4D5D9FA3F851}"/>
                </a:ext>
              </a:extLst>
            </p:cNvPr>
            <p:cNvSpPr txBox="1"/>
            <p:nvPr/>
          </p:nvSpPr>
          <p:spPr>
            <a:xfrm>
              <a:off x="4970891" y="2360452"/>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11</a:t>
              </a:r>
            </a:p>
          </p:txBody>
        </p:sp>
        <p:sp>
          <p:nvSpPr>
            <p:cNvPr id="220" name="TextBox 219">
              <a:extLst>
                <a:ext uri="{FF2B5EF4-FFF2-40B4-BE49-F238E27FC236}">
                  <a16:creationId xmlns:a16="http://schemas.microsoft.com/office/drawing/2014/main" id="{9D9997F9-1E8B-42A3-876B-8A4C46E92BED}"/>
                </a:ext>
              </a:extLst>
            </p:cNvPr>
            <p:cNvSpPr txBox="1"/>
            <p:nvPr/>
          </p:nvSpPr>
          <p:spPr>
            <a:xfrm>
              <a:off x="4970891" y="2242548"/>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12</a:t>
              </a:r>
            </a:p>
          </p:txBody>
        </p:sp>
        <p:sp>
          <p:nvSpPr>
            <p:cNvPr id="221" name="TextBox 220">
              <a:extLst>
                <a:ext uri="{FF2B5EF4-FFF2-40B4-BE49-F238E27FC236}">
                  <a16:creationId xmlns:a16="http://schemas.microsoft.com/office/drawing/2014/main" id="{EFF9AB79-57E4-4721-815B-A128899F7B12}"/>
                </a:ext>
              </a:extLst>
            </p:cNvPr>
            <p:cNvSpPr txBox="1"/>
            <p:nvPr/>
          </p:nvSpPr>
          <p:spPr>
            <a:xfrm>
              <a:off x="4970891" y="2126018"/>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13</a:t>
              </a:r>
            </a:p>
          </p:txBody>
        </p:sp>
        <p:sp>
          <p:nvSpPr>
            <p:cNvPr id="222" name="TextBox 221">
              <a:extLst>
                <a:ext uri="{FF2B5EF4-FFF2-40B4-BE49-F238E27FC236}">
                  <a16:creationId xmlns:a16="http://schemas.microsoft.com/office/drawing/2014/main" id="{8F958088-1781-4BDD-B766-C86226379114}"/>
                </a:ext>
              </a:extLst>
            </p:cNvPr>
            <p:cNvSpPr txBox="1"/>
            <p:nvPr/>
          </p:nvSpPr>
          <p:spPr>
            <a:xfrm>
              <a:off x="4970891" y="2009773"/>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14</a:t>
              </a:r>
            </a:p>
          </p:txBody>
        </p:sp>
        <p:sp>
          <p:nvSpPr>
            <p:cNvPr id="223" name="TextBox 222">
              <a:extLst>
                <a:ext uri="{FF2B5EF4-FFF2-40B4-BE49-F238E27FC236}">
                  <a16:creationId xmlns:a16="http://schemas.microsoft.com/office/drawing/2014/main" id="{78F7E5E8-6C41-4166-9DC4-D3AC81376CD8}"/>
                </a:ext>
              </a:extLst>
            </p:cNvPr>
            <p:cNvSpPr txBox="1"/>
            <p:nvPr/>
          </p:nvSpPr>
          <p:spPr>
            <a:xfrm>
              <a:off x="4970891" y="1886662"/>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15</a:t>
              </a:r>
            </a:p>
          </p:txBody>
        </p:sp>
        <p:sp>
          <p:nvSpPr>
            <p:cNvPr id="224" name="TextBox 223">
              <a:extLst>
                <a:ext uri="{FF2B5EF4-FFF2-40B4-BE49-F238E27FC236}">
                  <a16:creationId xmlns:a16="http://schemas.microsoft.com/office/drawing/2014/main" id="{F224514C-6790-4C64-BFB1-486355424DAA}"/>
                </a:ext>
              </a:extLst>
            </p:cNvPr>
            <p:cNvSpPr txBox="1"/>
            <p:nvPr/>
          </p:nvSpPr>
          <p:spPr>
            <a:xfrm>
              <a:off x="4970891" y="1772105"/>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16</a:t>
              </a:r>
            </a:p>
          </p:txBody>
        </p:sp>
        <p:sp>
          <p:nvSpPr>
            <p:cNvPr id="225" name="TextBox 224">
              <a:extLst>
                <a:ext uri="{FF2B5EF4-FFF2-40B4-BE49-F238E27FC236}">
                  <a16:creationId xmlns:a16="http://schemas.microsoft.com/office/drawing/2014/main" id="{E47A699B-FCDB-4868-87F6-B38933889FE5}"/>
                </a:ext>
              </a:extLst>
            </p:cNvPr>
            <p:cNvSpPr txBox="1"/>
            <p:nvPr/>
          </p:nvSpPr>
          <p:spPr>
            <a:xfrm>
              <a:off x="4970891" y="1651493"/>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17</a:t>
              </a:r>
            </a:p>
          </p:txBody>
        </p:sp>
        <p:sp>
          <p:nvSpPr>
            <p:cNvPr id="226" name="TextBox 225">
              <a:extLst>
                <a:ext uri="{FF2B5EF4-FFF2-40B4-BE49-F238E27FC236}">
                  <a16:creationId xmlns:a16="http://schemas.microsoft.com/office/drawing/2014/main" id="{537A65F5-BEA1-4AB2-A47C-9576C58797AA}"/>
                </a:ext>
              </a:extLst>
            </p:cNvPr>
            <p:cNvSpPr txBox="1"/>
            <p:nvPr/>
          </p:nvSpPr>
          <p:spPr>
            <a:xfrm>
              <a:off x="4970891" y="1531837"/>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18</a:t>
              </a:r>
            </a:p>
          </p:txBody>
        </p:sp>
        <p:sp>
          <p:nvSpPr>
            <p:cNvPr id="227" name="TextBox 226">
              <a:extLst>
                <a:ext uri="{FF2B5EF4-FFF2-40B4-BE49-F238E27FC236}">
                  <a16:creationId xmlns:a16="http://schemas.microsoft.com/office/drawing/2014/main" id="{47159497-5692-46E9-AE64-44862F12B0A7}"/>
                </a:ext>
              </a:extLst>
            </p:cNvPr>
            <p:cNvSpPr txBox="1"/>
            <p:nvPr/>
          </p:nvSpPr>
          <p:spPr>
            <a:xfrm>
              <a:off x="4970891" y="1417811"/>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19</a:t>
              </a:r>
            </a:p>
          </p:txBody>
        </p:sp>
        <p:sp>
          <p:nvSpPr>
            <p:cNvPr id="228" name="TextBox 227">
              <a:extLst>
                <a:ext uri="{FF2B5EF4-FFF2-40B4-BE49-F238E27FC236}">
                  <a16:creationId xmlns:a16="http://schemas.microsoft.com/office/drawing/2014/main" id="{8B684EAC-1A37-4A20-82D6-AAC7BE59E9A5}"/>
                </a:ext>
              </a:extLst>
            </p:cNvPr>
            <p:cNvSpPr txBox="1"/>
            <p:nvPr/>
          </p:nvSpPr>
          <p:spPr>
            <a:xfrm>
              <a:off x="4970891" y="1294700"/>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20</a:t>
              </a:r>
            </a:p>
          </p:txBody>
        </p:sp>
      </p:grpSp>
      <p:grpSp>
        <p:nvGrpSpPr>
          <p:cNvPr id="244" name="Group 243">
            <a:extLst>
              <a:ext uri="{FF2B5EF4-FFF2-40B4-BE49-F238E27FC236}">
                <a16:creationId xmlns:a16="http://schemas.microsoft.com/office/drawing/2014/main" id="{DE67DC98-AAFA-4BD2-BD0F-A3F4739F92A9}"/>
              </a:ext>
            </a:extLst>
          </p:cNvPr>
          <p:cNvGrpSpPr/>
          <p:nvPr/>
        </p:nvGrpSpPr>
        <p:grpSpPr>
          <a:xfrm>
            <a:off x="7094575" y="4986291"/>
            <a:ext cx="4654603" cy="164212"/>
            <a:chOff x="5320931" y="3831043"/>
            <a:chExt cx="3490952" cy="123159"/>
          </a:xfrm>
        </p:grpSpPr>
        <p:sp>
          <p:nvSpPr>
            <p:cNvPr id="230" name="TextBox 229">
              <a:extLst>
                <a:ext uri="{FF2B5EF4-FFF2-40B4-BE49-F238E27FC236}">
                  <a16:creationId xmlns:a16="http://schemas.microsoft.com/office/drawing/2014/main" id="{594A97AE-20EC-44F4-B968-E0D3628E9298}"/>
                </a:ext>
              </a:extLst>
            </p:cNvPr>
            <p:cNvSpPr txBox="1"/>
            <p:nvPr/>
          </p:nvSpPr>
          <p:spPr>
            <a:xfrm>
              <a:off x="5320931"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0</a:t>
              </a:r>
            </a:p>
          </p:txBody>
        </p:sp>
        <p:sp>
          <p:nvSpPr>
            <p:cNvPr id="231" name="TextBox 230">
              <a:extLst>
                <a:ext uri="{FF2B5EF4-FFF2-40B4-BE49-F238E27FC236}">
                  <a16:creationId xmlns:a16="http://schemas.microsoft.com/office/drawing/2014/main" id="{8589B840-75FD-4E2E-9C26-17036E9C8E5B}"/>
                </a:ext>
              </a:extLst>
            </p:cNvPr>
            <p:cNvSpPr txBox="1"/>
            <p:nvPr/>
          </p:nvSpPr>
          <p:spPr>
            <a:xfrm>
              <a:off x="5580029"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30</a:t>
              </a:r>
            </a:p>
          </p:txBody>
        </p:sp>
        <p:sp>
          <p:nvSpPr>
            <p:cNvPr id="232" name="TextBox 231">
              <a:extLst>
                <a:ext uri="{FF2B5EF4-FFF2-40B4-BE49-F238E27FC236}">
                  <a16:creationId xmlns:a16="http://schemas.microsoft.com/office/drawing/2014/main" id="{DE112065-3627-45C3-B288-A748B095DA32}"/>
                </a:ext>
              </a:extLst>
            </p:cNvPr>
            <p:cNvSpPr txBox="1"/>
            <p:nvPr/>
          </p:nvSpPr>
          <p:spPr>
            <a:xfrm>
              <a:off x="5843962"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60</a:t>
              </a:r>
            </a:p>
          </p:txBody>
        </p:sp>
        <p:sp>
          <p:nvSpPr>
            <p:cNvPr id="233" name="TextBox 232">
              <a:extLst>
                <a:ext uri="{FF2B5EF4-FFF2-40B4-BE49-F238E27FC236}">
                  <a16:creationId xmlns:a16="http://schemas.microsoft.com/office/drawing/2014/main" id="{77E9B452-159E-47D9-8392-5573D36EBA26}"/>
                </a:ext>
              </a:extLst>
            </p:cNvPr>
            <p:cNvSpPr txBox="1"/>
            <p:nvPr/>
          </p:nvSpPr>
          <p:spPr>
            <a:xfrm>
              <a:off x="6100763"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90</a:t>
              </a:r>
            </a:p>
          </p:txBody>
        </p:sp>
        <p:sp>
          <p:nvSpPr>
            <p:cNvPr id="234" name="TextBox 233">
              <a:extLst>
                <a:ext uri="{FF2B5EF4-FFF2-40B4-BE49-F238E27FC236}">
                  <a16:creationId xmlns:a16="http://schemas.microsoft.com/office/drawing/2014/main" id="{F3A771DB-35A8-4438-B15A-DE54FBC65790}"/>
                </a:ext>
              </a:extLst>
            </p:cNvPr>
            <p:cNvSpPr txBox="1"/>
            <p:nvPr/>
          </p:nvSpPr>
          <p:spPr>
            <a:xfrm>
              <a:off x="6363074"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120</a:t>
              </a:r>
            </a:p>
          </p:txBody>
        </p:sp>
        <p:sp>
          <p:nvSpPr>
            <p:cNvPr id="235" name="TextBox 234">
              <a:extLst>
                <a:ext uri="{FF2B5EF4-FFF2-40B4-BE49-F238E27FC236}">
                  <a16:creationId xmlns:a16="http://schemas.microsoft.com/office/drawing/2014/main" id="{90629D8B-9040-4DF5-A965-D9C742071D1B}"/>
                </a:ext>
              </a:extLst>
            </p:cNvPr>
            <p:cNvSpPr txBox="1"/>
            <p:nvPr/>
          </p:nvSpPr>
          <p:spPr>
            <a:xfrm>
              <a:off x="6618322"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150</a:t>
              </a:r>
            </a:p>
          </p:txBody>
        </p:sp>
        <p:sp>
          <p:nvSpPr>
            <p:cNvPr id="236" name="TextBox 235">
              <a:extLst>
                <a:ext uri="{FF2B5EF4-FFF2-40B4-BE49-F238E27FC236}">
                  <a16:creationId xmlns:a16="http://schemas.microsoft.com/office/drawing/2014/main" id="{F2C77E67-6D71-40EB-952B-B3D45BF9B363}"/>
                </a:ext>
              </a:extLst>
            </p:cNvPr>
            <p:cNvSpPr txBox="1"/>
            <p:nvPr/>
          </p:nvSpPr>
          <p:spPr>
            <a:xfrm>
              <a:off x="6873570"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180</a:t>
              </a:r>
            </a:p>
          </p:txBody>
        </p:sp>
        <p:sp>
          <p:nvSpPr>
            <p:cNvPr id="237" name="TextBox 236">
              <a:extLst>
                <a:ext uri="{FF2B5EF4-FFF2-40B4-BE49-F238E27FC236}">
                  <a16:creationId xmlns:a16="http://schemas.microsoft.com/office/drawing/2014/main" id="{AF5764A3-58B9-4049-947B-1859AC549130}"/>
                </a:ext>
              </a:extLst>
            </p:cNvPr>
            <p:cNvSpPr txBox="1"/>
            <p:nvPr/>
          </p:nvSpPr>
          <p:spPr>
            <a:xfrm>
              <a:off x="7142906"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210</a:t>
              </a:r>
            </a:p>
          </p:txBody>
        </p:sp>
        <p:sp>
          <p:nvSpPr>
            <p:cNvPr id="238" name="TextBox 237">
              <a:extLst>
                <a:ext uri="{FF2B5EF4-FFF2-40B4-BE49-F238E27FC236}">
                  <a16:creationId xmlns:a16="http://schemas.microsoft.com/office/drawing/2014/main" id="{D0D1C9FD-159C-45D8-A8B9-5EAC88C37D04}"/>
                </a:ext>
              </a:extLst>
            </p:cNvPr>
            <p:cNvSpPr txBox="1"/>
            <p:nvPr/>
          </p:nvSpPr>
          <p:spPr>
            <a:xfrm>
              <a:off x="7400318"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240</a:t>
              </a:r>
            </a:p>
          </p:txBody>
        </p:sp>
        <p:sp>
          <p:nvSpPr>
            <p:cNvPr id="239" name="TextBox 238">
              <a:extLst>
                <a:ext uri="{FF2B5EF4-FFF2-40B4-BE49-F238E27FC236}">
                  <a16:creationId xmlns:a16="http://schemas.microsoft.com/office/drawing/2014/main" id="{A180928E-74AA-435A-9407-C31A6BEAFBBC}"/>
                </a:ext>
              </a:extLst>
            </p:cNvPr>
            <p:cNvSpPr txBox="1"/>
            <p:nvPr/>
          </p:nvSpPr>
          <p:spPr>
            <a:xfrm>
              <a:off x="7660465"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270</a:t>
              </a:r>
            </a:p>
          </p:txBody>
        </p:sp>
        <p:sp>
          <p:nvSpPr>
            <p:cNvPr id="240" name="TextBox 239">
              <a:extLst>
                <a:ext uri="{FF2B5EF4-FFF2-40B4-BE49-F238E27FC236}">
                  <a16:creationId xmlns:a16="http://schemas.microsoft.com/office/drawing/2014/main" id="{69DB9EF0-159B-4758-BA46-E6D391C525E0}"/>
                </a:ext>
              </a:extLst>
            </p:cNvPr>
            <p:cNvSpPr txBox="1"/>
            <p:nvPr/>
          </p:nvSpPr>
          <p:spPr>
            <a:xfrm>
              <a:off x="7919164"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300</a:t>
              </a:r>
            </a:p>
          </p:txBody>
        </p:sp>
        <p:sp>
          <p:nvSpPr>
            <p:cNvPr id="241" name="TextBox 240">
              <a:extLst>
                <a:ext uri="{FF2B5EF4-FFF2-40B4-BE49-F238E27FC236}">
                  <a16:creationId xmlns:a16="http://schemas.microsoft.com/office/drawing/2014/main" id="{131C8292-00F2-48D4-A47A-DD477C534650}"/>
                </a:ext>
              </a:extLst>
            </p:cNvPr>
            <p:cNvSpPr txBox="1"/>
            <p:nvPr/>
          </p:nvSpPr>
          <p:spPr>
            <a:xfrm>
              <a:off x="8179718"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330</a:t>
              </a:r>
            </a:p>
          </p:txBody>
        </p:sp>
        <p:sp>
          <p:nvSpPr>
            <p:cNvPr id="242" name="TextBox 241">
              <a:extLst>
                <a:ext uri="{FF2B5EF4-FFF2-40B4-BE49-F238E27FC236}">
                  <a16:creationId xmlns:a16="http://schemas.microsoft.com/office/drawing/2014/main" id="{726A4B1E-FAD4-4766-AEEA-436FC55C7441}"/>
                </a:ext>
              </a:extLst>
            </p:cNvPr>
            <p:cNvSpPr txBox="1"/>
            <p:nvPr/>
          </p:nvSpPr>
          <p:spPr>
            <a:xfrm>
              <a:off x="8410223"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360</a:t>
              </a:r>
            </a:p>
          </p:txBody>
        </p:sp>
        <p:sp>
          <p:nvSpPr>
            <p:cNvPr id="243" name="TextBox 242">
              <a:extLst>
                <a:ext uri="{FF2B5EF4-FFF2-40B4-BE49-F238E27FC236}">
                  <a16:creationId xmlns:a16="http://schemas.microsoft.com/office/drawing/2014/main" id="{74144A1F-47B3-4102-AB8E-6B7521436614}"/>
                </a:ext>
              </a:extLst>
            </p:cNvPr>
            <p:cNvSpPr txBox="1"/>
            <p:nvPr/>
          </p:nvSpPr>
          <p:spPr>
            <a:xfrm>
              <a:off x="8596357"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373</a:t>
              </a:r>
            </a:p>
          </p:txBody>
        </p:sp>
      </p:grpSp>
      <p:sp>
        <p:nvSpPr>
          <p:cNvPr id="245" name="TextBox 244">
            <a:extLst>
              <a:ext uri="{FF2B5EF4-FFF2-40B4-BE49-F238E27FC236}">
                <a16:creationId xmlns:a16="http://schemas.microsoft.com/office/drawing/2014/main" id="{F68FABFE-D04B-44B9-A15E-17A60E7DDB6C}"/>
              </a:ext>
            </a:extLst>
          </p:cNvPr>
          <p:cNvSpPr txBox="1"/>
          <p:nvPr/>
        </p:nvSpPr>
        <p:spPr>
          <a:xfrm rot="16200000">
            <a:off x="4926543" y="3131014"/>
            <a:ext cx="3210983" cy="328423"/>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KM estimate of time to first </a:t>
            </a:r>
            <a:br>
              <a:rPr lang="en-US" sz="1067" dirty="0">
                <a:solidFill>
                  <a:srgbClr val="003366"/>
                </a:solidFill>
                <a:latin typeface="Arial" panose="020B0604020202020204"/>
              </a:rPr>
            </a:br>
            <a:r>
              <a:rPr lang="en-US" sz="1067" dirty="0">
                <a:solidFill>
                  <a:srgbClr val="003366"/>
                </a:solidFill>
                <a:latin typeface="Arial" panose="020B0604020202020204"/>
              </a:rPr>
              <a:t>investigator-reported acute exacerbation (%)</a:t>
            </a:r>
          </a:p>
        </p:txBody>
      </p:sp>
      <p:sp>
        <p:nvSpPr>
          <p:cNvPr id="246" name="TextBox 245">
            <a:extLst>
              <a:ext uri="{FF2B5EF4-FFF2-40B4-BE49-F238E27FC236}">
                <a16:creationId xmlns:a16="http://schemas.microsoft.com/office/drawing/2014/main" id="{2E6E987E-45FA-4E75-9EEF-5F292F90DA11}"/>
              </a:ext>
            </a:extLst>
          </p:cNvPr>
          <p:cNvSpPr txBox="1"/>
          <p:nvPr/>
        </p:nvSpPr>
        <p:spPr>
          <a:xfrm>
            <a:off x="7033683" y="5172922"/>
            <a:ext cx="4726516" cy="164212"/>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Time to first investigator-reported acute exacerbation (days)</a:t>
            </a:r>
          </a:p>
        </p:txBody>
      </p:sp>
      <p:sp>
        <p:nvSpPr>
          <p:cNvPr id="247" name="TextBox 246">
            <a:extLst>
              <a:ext uri="{FF2B5EF4-FFF2-40B4-BE49-F238E27FC236}">
                <a16:creationId xmlns:a16="http://schemas.microsoft.com/office/drawing/2014/main" id="{61970017-FF10-4D98-841D-9B7866AC7C88}"/>
              </a:ext>
            </a:extLst>
          </p:cNvPr>
          <p:cNvSpPr txBox="1"/>
          <p:nvPr/>
        </p:nvSpPr>
        <p:spPr>
          <a:xfrm>
            <a:off x="7627663" y="1795971"/>
            <a:ext cx="2215228" cy="164212"/>
          </a:xfrm>
          <a:prstGeom prst="rect">
            <a:avLst/>
          </a:prstGeom>
          <a:noFill/>
        </p:spPr>
        <p:txBody>
          <a:bodyPr wrap="square" lIns="0" tIns="0" rIns="0" bIns="0" rtlCol="0" anchor="ctr">
            <a:spAutoFit/>
          </a:bodyPr>
          <a:lstStyle/>
          <a:p>
            <a:pPr defTabSz="609585"/>
            <a:r>
              <a:rPr lang="en-US" sz="1067" dirty="0">
                <a:solidFill>
                  <a:srgbClr val="003366"/>
                </a:solidFill>
                <a:latin typeface="Arial" panose="020B0604020202020204"/>
              </a:rPr>
              <a:t>FVC ≤70% predicted – placebo</a:t>
            </a:r>
          </a:p>
        </p:txBody>
      </p:sp>
      <p:sp>
        <p:nvSpPr>
          <p:cNvPr id="248" name="TextBox 247">
            <a:extLst>
              <a:ext uri="{FF2B5EF4-FFF2-40B4-BE49-F238E27FC236}">
                <a16:creationId xmlns:a16="http://schemas.microsoft.com/office/drawing/2014/main" id="{31F45DCE-6878-4622-8157-4AF6FEA6F8DD}"/>
              </a:ext>
            </a:extLst>
          </p:cNvPr>
          <p:cNvSpPr txBox="1"/>
          <p:nvPr/>
        </p:nvSpPr>
        <p:spPr>
          <a:xfrm>
            <a:off x="7627663" y="1974811"/>
            <a:ext cx="2215228" cy="164212"/>
          </a:xfrm>
          <a:prstGeom prst="rect">
            <a:avLst/>
          </a:prstGeom>
          <a:noFill/>
        </p:spPr>
        <p:txBody>
          <a:bodyPr wrap="square" lIns="0" tIns="0" rIns="0" bIns="0" rtlCol="0" anchor="ctr">
            <a:spAutoFit/>
          </a:bodyPr>
          <a:lstStyle/>
          <a:p>
            <a:pPr defTabSz="609585"/>
            <a:r>
              <a:rPr lang="en-US" sz="1067" dirty="0">
                <a:solidFill>
                  <a:srgbClr val="003366"/>
                </a:solidFill>
                <a:latin typeface="Arial" panose="020B0604020202020204"/>
              </a:rPr>
              <a:t>FVC ≤70% predicted – nintedanib</a:t>
            </a:r>
          </a:p>
        </p:txBody>
      </p:sp>
      <p:sp>
        <p:nvSpPr>
          <p:cNvPr id="249" name="TextBox 248">
            <a:extLst>
              <a:ext uri="{FF2B5EF4-FFF2-40B4-BE49-F238E27FC236}">
                <a16:creationId xmlns:a16="http://schemas.microsoft.com/office/drawing/2014/main" id="{DEFBA7F0-A9F7-4571-B8CC-E4CEB66B122E}"/>
              </a:ext>
            </a:extLst>
          </p:cNvPr>
          <p:cNvSpPr txBox="1"/>
          <p:nvPr/>
        </p:nvSpPr>
        <p:spPr>
          <a:xfrm>
            <a:off x="7627663" y="2153651"/>
            <a:ext cx="2215228" cy="164212"/>
          </a:xfrm>
          <a:prstGeom prst="rect">
            <a:avLst/>
          </a:prstGeom>
          <a:noFill/>
        </p:spPr>
        <p:txBody>
          <a:bodyPr wrap="square" lIns="0" tIns="0" rIns="0" bIns="0" rtlCol="0" anchor="ctr">
            <a:spAutoFit/>
          </a:bodyPr>
          <a:lstStyle/>
          <a:p>
            <a:pPr defTabSz="609585"/>
            <a:r>
              <a:rPr lang="en-US" sz="1067" dirty="0">
                <a:solidFill>
                  <a:srgbClr val="003366"/>
                </a:solidFill>
                <a:latin typeface="Arial" panose="020B0604020202020204"/>
              </a:rPr>
              <a:t>FVC &gt;70% predicted – nintedanib</a:t>
            </a:r>
          </a:p>
        </p:txBody>
      </p:sp>
      <p:sp>
        <p:nvSpPr>
          <p:cNvPr id="250" name="TextBox 249">
            <a:extLst>
              <a:ext uri="{FF2B5EF4-FFF2-40B4-BE49-F238E27FC236}">
                <a16:creationId xmlns:a16="http://schemas.microsoft.com/office/drawing/2014/main" id="{C05B4079-7545-47DF-9181-64887CCAD4E8}"/>
              </a:ext>
            </a:extLst>
          </p:cNvPr>
          <p:cNvSpPr txBox="1"/>
          <p:nvPr/>
        </p:nvSpPr>
        <p:spPr>
          <a:xfrm>
            <a:off x="7627663" y="2332491"/>
            <a:ext cx="2215228" cy="164212"/>
          </a:xfrm>
          <a:prstGeom prst="rect">
            <a:avLst/>
          </a:prstGeom>
          <a:noFill/>
        </p:spPr>
        <p:txBody>
          <a:bodyPr wrap="square" lIns="0" tIns="0" rIns="0" bIns="0" rtlCol="0" anchor="ctr">
            <a:spAutoFit/>
          </a:bodyPr>
          <a:lstStyle/>
          <a:p>
            <a:pPr defTabSz="609585"/>
            <a:r>
              <a:rPr lang="en-US" sz="1067" dirty="0">
                <a:solidFill>
                  <a:srgbClr val="003366"/>
                </a:solidFill>
                <a:latin typeface="Arial" panose="020B0604020202020204"/>
              </a:rPr>
              <a:t>FVC &gt;70% predicted – placebo</a:t>
            </a:r>
          </a:p>
        </p:txBody>
      </p:sp>
    </p:spTree>
    <p:extLst>
      <p:ext uri="{BB962C8B-B14F-4D97-AF65-F5344CB8AC3E}">
        <p14:creationId xmlns:p14="http://schemas.microsoft.com/office/powerpoint/2010/main" val="28981282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C35E6-CFFE-6746-9356-63497F94A6F7}"/>
              </a:ext>
            </a:extLst>
          </p:cNvPr>
          <p:cNvSpPr>
            <a:spLocks noGrp="1"/>
          </p:cNvSpPr>
          <p:nvPr>
            <p:ph type="title"/>
          </p:nvPr>
        </p:nvSpPr>
        <p:spPr/>
        <p:txBody>
          <a:bodyPr>
            <a:noAutofit/>
          </a:bodyPr>
          <a:lstStyle/>
          <a:p>
            <a:r>
              <a:rPr lang="en-US" sz="3200" dirty="0" err="1"/>
              <a:t>Bảo</a:t>
            </a:r>
            <a:r>
              <a:rPr lang="en-US" sz="3200" dirty="0"/>
              <a:t> </a:t>
            </a:r>
            <a:r>
              <a:rPr lang="en-US" sz="3200" dirty="0" err="1"/>
              <a:t>tồn</a:t>
            </a:r>
            <a:r>
              <a:rPr lang="en-US" sz="3200" dirty="0"/>
              <a:t> </a:t>
            </a:r>
            <a:r>
              <a:rPr lang="en-US" sz="3200" dirty="0" err="1"/>
              <a:t>chức</a:t>
            </a:r>
            <a:r>
              <a:rPr lang="en-US" sz="3200" dirty="0"/>
              <a:t> </a:t>
            </a:r>
            <a:r>
              <a:rPr lang="en-US" sz="3200" dirty="0" err="1"/>
              <a:t>năng</a:t>
            </a:r>
            <a:r>
              <a:rPr lang="en-US" sz="3200" dirty="0"/>
              <a:t> </a:t>
            </a:r>
            <a:r>
              <a:rPr lang="en-US" sz="3200" dirty="0" err="1"/>
              <a:t>phổi</a:t>
            </a:r>
            <a:r>
              <a:rPr lang="en-US" sz="3200" dirty="0"/>
              <a:t> </a:t>
            </a:r>
            <a:r>
              <a:rPr lang="en-US" sz="3200" dirty="0" err="1"/>
              <a:t>giúp</a:t>
            </a:r>
            <a:r>
              <a:rPr lang="en-US" sz="3200" dirty="0"/>
              <a:t> </a:t>
            </a:r>
            <a:r>
              <a:rPr lang="en-US" sz="3200" dirty="0" err="1"/>
              <a:t>làm</a:t>
            </a:r>
            <a:r>
              <a:rPr lang="en-US" sz="3200" dirty="0"/>
              <a:t> </a:t>
            </a:r>
            <a:r>
              <a:rPr lang="en-US" sz="3200" dirty="0" err="1"/>
              <a:t>giảm</a:t>
            </a:r>
            <a:r>
              <a:rPr lang="en-US" sz="3200" dirty="0"/>
              <a:t> </a:t>
            </a:r>
            <a:r>
              <a:rPr lang="en-US" sz="3200" dirty="0" err="1"/>
              <a:t>nguy</a:t>
            </a:r>
            <a:r>
              <a:rPr lang="en-US" sz="3200" dirty="0"/>
              <a:t> </a:t>
            </a:r>
            <a:r>
              <a:rPr lang="en-US" sz="3200" dirty="0" err="1"/>
              <a:t>cơ</a:t>
            </a:r>
            <a:r>
              <a:rPr lang="en-US" sz="3200" dirty="0"/>
              <a:t> </a:t>
            </a:r>
            <a:r>
              <a:rPr lang="en-US" sz="3200" dirty="0" err="1"/>
              <a:t>xảy</a:t>
            </a:r>
            <a:r>
              <a:rPr lang="en-US" sz="3200" dirty="0"/>
              <a:t> ra </a:t>
            </a:r>
            <a:r>
              <a:rPr lang="en-US" sz="3200" dirty="0" err="1"/>
              <a:t>đợt</a:t>
            </a:r>
            <a:r>
              <a:rPr lang="en-US" sz="3200" dirty="0"/>
              <a:t> </a:t>
            </a:r>
            <a:r>
              <a:rPr lang="en-US" sz="3200" dirty="0" err="1"/>
              <a:t>cấp</a:t>
            </a:r>
            <a:br>
              <a:rPr lang="en-US" sz="3200" dirty="0"/>
            </a:br>
            <a:endParaRPr lang="en-US" sz="3200" dirty="0"/>
          </a:p>
        </p:txBody>
      </p:sp>
      <p:graphicFrame>
        <p:nvGraphicFramePr>
          <p:cNvPr id="5" name="Table 6">
            <a:extLst>
              <a:ext uri="{FF2B5EF4-FFF2-40B4-BE49-F238E27FC236}">
                <a16:creationId xmlns:a16="http://schemas.microsoft.com/office/drawing/2014/main" id="{C78D818F-0A43-7B4C-A908-584C101F9B3B}"/>
              </a:ext>
            </a:extLst>
          </p:cNvPr>
          <p:cNvGraphicFramePr>
            <a:graphicFrameLocks noGrp="1"/>
          </p:cNvGraphicFramePr>
          <p:nvPr>
            <p:ph sz="half" idx="2"/>
          </p:nvPr>
        </p:nvGraphicFramePr>
        <p:xfrm>
          <a:off x="462123" y="3890710"/>
          <a:ext cx="5633877" cy="1195493"/>
        </p:xfrm>
        <a:graphic>
          <a:graphicData uri="http://schemas.openxmlformats.org/drawingml/2006/table">
            <a:tbl>
              <a:tblPr firstRow="1" bandRow="1">
                <a:tableStyleId>{21E4AEA4-8DFA-4A89-87EB-49C32662AFE0}</a:tableStyleId>
              </a:tblPr>
              <a:tblGrid>
                <a:gridCol w="2290463">
                  <a:extLst>
                    <a:ext uri="{9D8B030D-6E8A-4147-A177-3AD203B41FA5}">
                      <a16:colId xmlns:a16="http://schemas.microsoft.com/office/drawing/2014/main" val="1332342701"/>
                    </a:ext>
                  </a:extLst>
                </a:gridCol>
                <a:gridCol w="796728">
                  <a:extLst>
                    <a:ext uri="{9D8B030D-6E8A-4147-A177-3AD203B41FA5}">
                      <a16:colId xmlns:a16="http://schemas.microsoft.com/office/drawing/2014/main" val="1277278716"/>
                    </a:ext>
                  </a:extLst>
                </a:gridCol>
                <a:gridCol w="1479637">
                  <a:extLst>
                    <a:ext uri="{9D8B030D-6E8A-4147-A177-3AD203B41FA5}">
                      <a16:colId xmlns:a16="http://schemas.microsoft.com/office/drawing/2014/main" val="2630157964"/>
                    </a:ext>
                  </a:extLst>
                </a:gridCol>
                <a:gridCol w="1067049">
                  <a:extLst>
                    <a:ext uri="{9D8B030D-6E8A-4147-A177-3AD203B41FA5}">
                      <a16:colId xmlns:a16="http://schemas.microsoft.com/office/drawing/2014/main" val="3700157541"/>
                    </a:ext>
                  </a:extLst>
                </a:gridCol>
              </a:tblGrid>
              <a:tr h="494453">
                <a:tc>
                  <a:txBody>
                    <a:bodyPr/>
                    <a:lstStyle/>
                    <a:p>
                      <a:r>
                        <a:rPr lang="en-US" sz="1500" noProof="0" dirty="0" err="1"/>
                        <a:t>Phân</a:t>
                      </a:r>
                      <a:r>
                        <a:rPr lang="en-US" sz="1500" noProof="0" dirty="0"/>
                        <a:t> </a:t>
                      </a:r>
                      <a:r>
                        <a:rPr lang="en-US" sz="1500" noProof="0" dirty="0" err="1"/>
                        <a:t>tích</a:t>
                      </a:r>
                      <a:r>
                        <a:rPr lang="en-US" sz="1500" noProof="0" dirty="0"/>
                        <a:t> Cox </a:t>
                      </a:r>
                      <a:r>
                        <a:rPr lang="en-US" sz="1500" noProof="0" dirty="0" err="1"/>
                        <a:t>đa</a:t>
                      </a:r>
                      <a:r>
                        <a:rPr lang="en-US" sz="1500" noProof="0" dirty="0"/>
                        <a:t> </a:t>
                      </a:r>
                      <a:r>
                        <a:rPr lang="en-US" sz="1500" noProof="0" dirty="0" err="1"/>
                        <a:t>biến</a:t>
                      </a:r>
                      <a:endParaRPr lang="en-US" sz="1500" noProof="0" dirty="0"/>
                    </a:p>
                  </a:txBody>
                  <a:tcPr marL="121920" marR="121920" marT="60960" marB="60960">
                    <a:solidFill>
                      <a:schemeClr val="tx2"/>
                    </a:solidFill>
                  </a:tcPr>
                </a:tc>
                <a:tc>
                  <a:txBody>
                    <a:bodyPr/>
                    <a:lstStyle/>
                    <a:p>
                      <a:pPr algn="ctr"/>
                      <a:r>
                        <a:rPr lang="en-US" sz="1500" noProof="0" dirty="0"/>
                        <a:t>HR</a:t>
                      </a:r>
                    </a:p>
                  </a:txBody>
                  <a:tcPr marL="121920" marR="121920" marT="60960" marB="60960" anchor="ctr">
                    <a:solidFill>
                      <a:schemeClr val="tx2"/>
                    </a:solidFill>
                  </a:tcPr>
                </a:tc>
                <a:tc>
                  <a:txBody>
                    <a:bodyPr/>
                    <a:lstStyle/>
                    <a:p>
                      <a:pPr algn="ctr"/>
                      <a:r>
                        <a:rPr lang="en-US" sz="1500" noProof="0" dirty="0"/>
                        <a:t>95% CI</a:t>
                      </a:r>
                    </a:p>
                  </a:txBody>
                  <a:tcPr marL="121920" marR="121920" marT="60960" marB="60960" anchor="ctr">
                    <a:solidFill>
                      <a:schemeClr val="tx2"/>
                    </a:solidFill>
                  </a:tcPr>
                </a:tc>
                <a:tc>
                  <a:txBody>
                    <a:bodyPr/>
                    <a:lstStyle/>
                    <a:p>
                      <a:pPr algn="ctr"/>
                      <a:r>
                        <a:rPr lang="en-US" sz="1500" i="1" noProof="0" dirty="0"/>
                        <a:t>P</a:t>
                      </a:r>
                      <a:r>
                        <a:rPr lang="en-US" sz="1500" noProof="0" dirty="0"/>
                        <a:t> value</a:t>
                      </a:r>
                    </a:p>
                  </a:txBody>
                  <a:tcPr marL="121920" marR="121920" marT="60960" marB="60960" anchor="ctr">
                    <a:solidFill>
                      <a:schemeClr val="tx2"/>
                    </a:solidFill>
                  </a:tcPr>
                </a:tc>
                <a:extLst>
                  <a:ext uri="{0D108BD9-81ED-4DB2-BD59-A6C34878D82A}">
                    <a16:rowId xmlns:a16="http://schemas.microsoft.com/office/drawing/2014/main" val="1544241617"/>
                  </a:ext>
                </a:extLst>
              </a:tr>
              <a:tr h="345440">
                <a:tc>
                  <a:txBody>
                    <a:bodyPr/>
                    <a:lstStyle/>
                    <a:p>
                      <a:r>
                        <a:rPr lang="en-US" sz="1500" noProof="0" dirty="0" err="1"/>
                        <a:t>Không</a:t>
                      </a:r>
                      <a:r>
                        <a:rPr lang="en-US" sz="1500" noProof="0" dirty="0"/>
                        <a:t> </a:t>
                      </a:r>
                      <a:r>
                        <a:rPr lang="en-US" sz="1500" noProof="0" dirty="0" err="1"/>
                        <a:t>hút</a:t>
                      </a:r>
                      <a:r>
                        <a:rPr lang="en-US" sz="1500" noProof="0" dirty="0"/>
                        <a:t> </a:t>
                      </a:r>
                      <a:r>
                        <a:rPr lang="en-US" sz="1500" noProof="0" dirty="0" err="1"/>
                        <a:t>thuốc</a:t>
                      </a:r>
                      <a:endParaRPr lang="en-US" sz="1500" noProof="0" dirty="0"/>
                    </a:p>
                  </a:txBody>
                  <a:tcPr marL="121920" marR="121920" marT="60960" marB="60960" anchor="ctr"/>
                </a:tc>
                <a:tc>
                  <a:txBody>
                    <a:bodyPr/>
                    <a:lstStyle/>
                    <a:p>
                      <a:pPr algn="ctr"/>
                      <a:r>
                        <a:rPr lang="en-US" sz="1500" noProof="0" dirty="0"/>
                        <a:t>0.585</a:t>
                      </a:r>
                    </a:p>
                  </a:txBody>
                  <a:tcPr marL="121920" marR="121920" marT="60960" marB="60960" anchor="ctr"/>
                </a:tc>
                <a:tc>
                  <a:txBody>
                    <a:bodyPr/>
                    <a:lstStyle/>
                    <a:p>
                      <a:pPr algn="ctr"/>
                      <a:r>
                        <a:rPr lang="en-US" sz="1500" noProof="0" dirty="0"/>
                        <a:t>0.342, 1.001</a:t>
                      </a:r>
                    </a:p>
                  </a:txBody>
                  <a:tcPr marL="121920" marR="121920" marT="60960" marB="60960" anchor="ctr"/>
                </a:tc>
                <a:tc>
                  <a:txBody>
                    <a:bodyPr/>
                    <a:lstStyle/>
                    <a:p>
                      <a:pPr algn="ctr"/>
                      <a:r>
                        <a:rPr lang="en-US" sz="1500" noProof="0" dirty="0"/>
                        <a:t>0.050</a:t>
                      </a:r>
                    </a:p>
                  </a:txBody>
                  <a:tcPr marL="121920" marR="121920" marT="60960" marB="60960" anchor="ctr"/>
                </a:tc>
                <a:extLst>
                  <a:ext uri="{0D108BD9-81ED-4DB2-BD59-A6C34878D82A}">
                    <a16:rowId xmlns:a16="http://schemas.microsoft.com/office/drawing/2014/main" val="2730601168"/>
                  </a:ext>
                </a:extLst>
              </a:tr>
              <a:tr h="345440">
                <a:tc>
                  <a:txBody>
                    <a:bodyPr/>
                    <a:lstStyle/>
                    <a:p>
                      <a:r>
                        <a:rPr lang="en-US" sz="1500" noProof="0" dirty="0"/>
                        <a:t>% FVC </a:t>
                      </a:r>
                      <a:r>
                        <a:rPr lang="en-US" sz="1500" noProof="0" dirty="0" err="1"/>
                        <a:t>dự</a:t>
                      </a:r>
                      <a:r>
                        <a:rPr lang="en-US" sz="1500" noProof="0" dirty="0"/>
                        <a:t> </a:t>
                      </a:r>
                      <a:r>
                        <a:rPr lang="en-US" sz="1500" noProof="0" dirty="0" err="1"/>
                        <a:t>đoán</a:t>
                      </a:r>
                      <a:r>
                        <a:rPr lang="en-US" sz="1500" noProof="0" dirty="0"/>
                        <a:t> </a:t>
                      </a:r>
                      <a:r>
                        <a:rPr lang="en-US" sz="1500" noProof="0" dirty="0" err="1"/>
                        <a:t>thấp</a:t>
                      </a:r>
                      <a:endParaRPr lang="en-US" sz="1500" noProof="0" dirty="0"/>
                    </a:p>
                  </a:txBody>
                  <a:tcPr marL="121920" marR="121920" marT="60960" marB="60960" anchor="ctr"/>
                </a:tc>
                <a:tc>
                  <a:txBody>
                    <a:bodyPr/>
                    <a:lstStyle/>
                    <a:p>
                      <a:pPr algn="ctr"/>
                      <a:r>
                        <a:rPr lang="en-US" sz="1500" noProof="0" dirty="0"/>
                        <a:t>0.979</a:t>
                      </a:r>
                    </a:p>
                  </a:txBody>
                  <a:tcPr marL="121920" marR="121920" marT="60960" marB="6096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noProof="0" dirty="0"/>
                        <a:t>0.964, 0.995</a:t>
                      </a:r>
                    </a:p>
                  </a:txBody>
                  <a:tcPr marL="121920" marR="121920" marT="60960" marB="6096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noProof="0" dirty="0"/>
                        <a:t>0.011</a:t>
                      </a:r>
                    </a:p>
                  </a:txBody>
                  <a:tcPr marL="121920" marR="121920" marT="60960" marB="60960" anchor="ctr"/>
                </a:tc>
                <a:extLst>
                  <a:ext uri="{0D108BD9-81ED-4DB2-BD59-A6C34878D82A}">
                    <a16:rowId xmlns:a16="http://schemas.microsoft.com/office/drawing/2014/main" val="2438434808"/>
                  </a:ext>
                </a:extLst>
              </a:tr>
            </a:tbl>
          </a:graphicData>
        </a:graphic>
      </p:graphicFrame>
      <p:sp>
        <p:nvSpPr>
          <p:cNvPr id="4" name="Slide Number Placeholder 3">
            <a:extLst>
              <a:ext uri="{FF2B5EF4-FFF2-40B4-BE49-F238E27FC236}">
                <a16:creationId xmlns:a16="http://schemas.microsoft.com/office/drawing/2014/main" id="{B4E2F57A-367A-9847-A1DC-CCA4008C8946}"/>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49</a:t>
            </a:fld>
            <a:endParaRPr lang="en-US" dirty="0">
              <a:solidFill>
                <a:srgbClr val="003366"/>
              </a:solidFill>
              <a:latin typeface="Arial" panose="020B0604020202020204"/>
            </a:endParaRPr>
          </a:p>
        </p:txBody>
      </p:sp>
      <p:sp>
        <p:nvSpPr>
          <p:cNvPr id="11" name="Text Placeholder 10">
            <a:extLst>
              <a:ext uri="{FF2B5EF4-FFF2-40B4-BE49-F238E27FC236}">
                <a16:creationId xmlns:a16="http://schemas.microsoft.com/office/drawing/2014/main" id="{26A7E9CA-806A-5645-A04A-E68C2BA642C0}"/>
              </a:ext>
            </a:extLst>
          </p:cNvPr>
          <p:cNvSpPr>
            <a:spLocks noGrp="1"/>
          </p:cNvSpPr>
          <p:nvPr>
            <p:ph type="body" sz="quarter" idx="13"/>
          </p:nvPr>
        </p:nvSpPr>
        <p:spPr/>
        <p:txBody>
          <a:bodyPr>
            <a:normAutofit lnSpcReduction="10000"/>
          </a:bodyPr>
          <a:lstStyle/>
          <a:p>
            <a:r>
              <a:rPr lang="en-US" dirty="0"/>
              <a:t>CI, confidence interval; FVC, forced vital capacity; HR, hazard ratio; KM, Kaplan-Meier; IPF, idiopathic pulmonary fibrosis</a:t>
            </a:r>
            <a:br>
              <a:rPr lang="en-US" dirty="0"/>
            </a:br>
            <a:r>
              <a:rPr lang="en-US" dirty="0"/>
              <a:t>1. Song JW </a:t>
            </a:r>
            <a:r>
              <a:rPr lang="en-US" i="1" dirty="0"/>
              <a:t>et al. Eur Respir J</a:t>
            </a:r>
            <a:r>
              <a:rPr lang="en-US" dirty="0"/>
              <a:t> 2011;37:356–63; 2. Costabel U </a:t>
            </a:r>
            <a:r>
              <a:rPr lang="en-US" i="1" dirty="0"/>
              <a:t>et al. Am J Respir Crit Care Med</a:t>
            </a:r>
            <a:r>
              <a:rPr lang="en-US" dirty="0"/>
              <a:t> 2016;193:178–85</a:t>
            </a:r>
          </a:p>
        </p:txBody>
      </p:sp>
      <p:sp>
        <p:nvSpPr>
          <p:cNvPr id="6" name="Rectangle: Diagonal Corners Rounded 23">
            <a:extLst>
              <a:ext uri="{FF2B5EF4-FFF2-40B4-BE49-F238E27FC236}">
                <a16:creationId xmlns:a16="http://schemas.microsoft.com/office/drawing/2014/main" id="{A650667A-3553-774B-A357-5957D47900A6}"/>
              </a:ext>
            </a:extLst>
          </p:cNvPr>
          <p:cNvSpPr/>
          <p:nvPr/>
        </p:nvSpPr>
        <p:spPr>
          <a:xfrm>
            <a:off x="439712" y="5433317"/>
            <a:ext cx="11320488" cy="478719"/>
          </a:xfrm>
          <a:prstGeom prst="round2DiagRect">
            <a:avLst/>
          </a:prstGeom>
          <a:solidFill>
            <a:schemeClr val="accent4">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b="1" dirty="0">
                <a:solidFill>
                  <a:srgbClr val="003366"/>
                </a:solidFill>
                <a:latin typeface="Arial" panose="020B0604020202020204"/>
              </a:rPr>
              <a:t>FVC </a:t>
            </a:r>
            <a:r>
              <a:rPr lang="en-US" sz="1600" b="1" dirty="0" err="1">
                <a:solidFill>
                  <a:srgbClr val="003366"/>
                </a:solidFill>
                <a:latin typeface="Arial" panose="020B0604020202020204"/>
              </a:rPr>
              <a:t>thấp</a:t>
            </a:r>
            <a:r>
              <a:rPr lang="en-US" sz="1600" b="1" dirty="0">
                <a:solidFill>
                  <a:srgbClr val="003366"/>
                </a:solidFill>
                <a:latin typeface="Arial" panose="020B0604020202020204"/>
              </a:rPr>
              <a:t> </a:t>
            </a:r>
            <a:r>
              <a:rPr lang="en-US" sz="1600" b="1" dirty="0" err="1">
                <a:solidFill>
                  <a:srgbClr val="003366"/>
                </a:solidFill>
                <a:latin typeface="Arial" panose="020B0604020202020204"/>
              </a:rPr>
              <a:t>hoặc</a:t>
            </a:r>
            <a:r>
              <a:rPr lang="en-US" sz="1600" b="1" dirty="0">
                <a:solidFill>
                  <a:srgbClr val="003366"/>
                </a:solidFill>
                <a:latin typeface="Arial" panose="020B0604020202020204"/>
              </a:rPr>
              <a:t> </a:t>
            </a:r>
            <a:r>
              <a:rPr lang="en-US" sz="1600" b="1" dirty="0" err="1">
                <a:solidFill>
                  <a:srgbClr val="003366"/>
                </a:solidFill>
                <a:latin typeface="Arial" panose="020B0604020202020204"/>
              </a:rPr>
              <a:t>sụt</a:t>
            </a:r>
            <a:r>
              <a:rPr lang="en-US" sz="1600" b="1" dirty="0">
                <a:solidFill>
                  <a:srgbClr val="003366"/>
                </a:solidFill>
                <a:latin typeface="Arial" panose="020B0604020202020204"/>
              </a:rPr>
              <a:t> </a:t>
            </a:r>
            <a:r>
              <a:rPr lang="en-US" sz="1600" b="1" dirty="0" err="1">
                <a:solidFill>
                  <a:srgbClr val="003366"/>
                </a:solidFill>
                <a:latin typeface="Arial" panose="020B0604020202020204"/>
              </a:rPr>
              <a:t>giảm</a:t>
            </a:r>
            <a:r>
              <a:rPr lang="en-US" sz="1600" b="1" dirty="0">
                <a:solidFill>
                  <a:srgbClr val="003366"/>
                </a:solidFill>
                <a:latin typeface="Arial" panose="020B0604020202020204"/>
              </a:rPr>
              <a:t> </a:t>
            </a:r>
            <a:r>
              <a:rPr lang="en-US" sz="1600" b="1" dirty="0" err="1">
                <a:solidFill>
                  <a:srgbClr val="003366"/>
                </a:solidFill>
                <a:latin typeface="Arial" panose="020B0604020202020204"/>
              </a:rPr>
              <a:t>là</a:t>
            </a:r>
            <a:r>
              <a:rPr lang="en-US" sz="1600" b="1" dirty="0">
                <a:solidFill>
                  <a:srgbClr val="003366"/>
                </a:solidFill>
                <a:latin typeface="Arial" panose="020B0604020202020204"/>
              </a:rPr>
              <a:t> </a:t>
            </a:r>
            <a:r>
              <a:rPr lang="en-US" sz="1600" b="1" dirty="0" err="1">
                <a:solidFill>
                  <a:srgbClr val="003366"/>
                </a:solidFill>
                <a:latin typeface="Arial" panose="020B0604020202020204"/>
              </a:rPr>
              <a:t>yếu</a:t>
            </a:r>
            <a:r>
              <a:rPr lang="en-US" sz="1600" b="1" dirty="0">
                <a:solidFill>
                  <a:srgbClr val="003366"/>
                </a:solidFill>
                <a:latin typeface="Arial" panose="020B0604020202020204"/>
              </a:rPr>
              <a:t> </a:t>
            </a:r>
            <a:r>
              <a:rPr lang="en-US" sz="1600" b="1" dirty="0" err="1">
                <a:solidFill>
                  <a:srgbClr val="003366"/>
                </a:solidFill>
                <a:latin typeface="Arial" panose="020B0604020202020204"/>
              </a:rPr>
              <a:t>tố</a:t>
            </a:r>
            <a:r>
              <a:rPr lang="en-US" sz="1600" b="1" dirty="0">
                <a:solidFill>
                  <a:srgbClr val="003366"/>
                </a:solidFill>
                <a:latin typeface="Arial" panose="020B0604020202020204"/>
              </a:rPr>
              <a:t> </a:t>
            </a:r>
            <a:r>
              <a:rPr lang="en-US" sz="1600" b="1" dirty="0" err="1">
                <a:solidFill>
                  <a:srgbClr val="003366"/>
                </a:solidFill>
                <a:latin typeface="Arial" panose="020B0604020202020204"/>
              </a:rPr>
              <a:t>nguy</a:t>
            </a:r>
            <a:r>
              <a:rPr lang="en-US" sz="1600" b="1" dirty="0">
                <a:solidFill>
                  <a:srgbClr val="003366"/>
                </a:solidFill>
                <a:latin typeface="Arial" panose="020B0604020202020204"/>
              </a:rPr>
              <a:t> </a:t>
            </a:r>
            <a:r>
              <a:rPr lang="en-US" sz="1600" b="1" dirty="0" err="1">
                <a:solidFill>
                  <a:srgbClr val="003366"/>
                </a:solidFill>
                <a:latin typeface="Arial" panose="020B0604020202020204"/>
              </a:rPr>
              <a:t>cơ</a:t>
            </a:r>
            <a:r>
              <a:rPr lang="en-US" sz="1600" b="1" dirty="0">
                <a:solidFill>
                  <a:srgbClr val="003366"/>
                </a:solidFill>
                <a:latin typeface="Arial" panose="020B0604020202020204"/>
              </a:rPr>
              <a:t> </a:t>
            </a:r>
            <a:r>
              <a:rPr lang="en-US" sz="1600" b="1" dirty="0" err="1">
                <a:solidFill>
                  <a:srgbClr val="003366"/>
                </a:solidFill>
                <a:latin typeface="Arial" panose="020B0604020202020204"/>
              </a:rPr>
              <a:t>dẫn</a:t>
            </a:r>
            <a:r>
              <a:rPr lang="en-US" sz="1600" b="1" dirty="0">
                <a:solidFill>
                  <a:srgbClr val="003366"/>
                </a:solidFill>
                <a:latin typeface="Arial" panose="020B0604020202020204"/>
              </a:rPr>
              <a:t> </a:t>
            </a:r>
            <a:r>
              <a:rPr lang="en-US" sz="1600" b="1" dirty="0" err="1">
                <a:solidFill>
                  <a:srgbClr val="003366"/>
                </a:solidFill>
                <a:latin typeface="Arial" panose="020B0604020202020204"/>
              </a:rPr>
              <a:t>đến</a:t>
            </a:r>
            <a:r>
              <a:rPr lang="en-US" sz="1600" b="1" dirty="0">
                <a:solidFill>
                  <a:srgbClr val="003366"/>
                </a:solidFill>
                <a:latin typeface="Arial" panose="020B0604020202020204"/>
              </a:rPr>
              <a:t> </a:t>
            </a:r>
            <a:r>
              <a:rPr lang="en-US" sz="1600" b="1" dirty="0" err="1">
                <a:solidFill>
                  <a:srgbClr val="003366"/>
                </a:solidFill>
                <a:latin typeface="Arial" panose="020B0604020202020204"/>
              </a:rPr>
              <a:t>đợt</a:t>
            </a:r>
            <a:r>
              <a:rPr lang="en-US" sz="1600" b="1" dirty="0">
                <a:solidFill>
                  <a:srgbClr val="003366"/>
                </a:solidFill>
                <a:latin typeface="Arial" panose="020B0604020202020204"/>
              </a:rPr>
              <a:t> </a:t>
            </a:r>
            <a:r>
              <a:rPr lang="en-US" sz="1600" b="1" dirty="0" err="1">
                <a:solidFill>
                  <a:srgbClr val="003366"/>
                </a:solidFill>
                <a:latin typeface="Arial" panose="020B0604020202020204"/>
              </a:rPr>
              <a:t>cấp</a:t>
            </a:r>
            <a:r>
              <a:rPr lang="en-US" sz="1600" b="1" dirty="0">
                <a:solidFill>
                  <a:srgbClr val="003366"/>
                </a:solidFill>
                <a:latin typeface="Arial" panose="020B0604020202020204"/>
              </a:rPr>
              <a:t> IPF</a:t>
            </a:r>
            <a:endParaRPr lang="en-US" sz="1600" b="1" baseline="30000" dirty="0">
              <a:solidFill>
                <a:srgbClr val="003366"/>
              </a:solidFill>
              <a:latin typeface="Arial" panose="020B0604020202020204"/>
            </a:endParaRPr>
          </a:p>
        </p:txBody>
      </p:sp>
      <p:grpSp>
        <p:nvGrpSpPr>
          <p:cNvPr id="3" name="Group 2">
            <a:extLst>
              <a:ext uri="{FF2B5EF4-FFF2-40B4-BE49-F238E27FC236}">
                <a16:creationId xmlns:a16="http://schemas.microsoft.com/office/drawing/2014/main" id="{1DBF93EB-3B62-6C40-B964-92F935A9D972}"/>
              </a:ext>
            </a:extLst>
          </p:cNvPr>
          <p:cNvGrpSpPr/>
          <p:nvPr/>
        </p:nvGrpSpPr>
        <p:grpSpPr>
          <a:xfrm>
            <a:off x="462122" y="1608399"/>
            <a:ext cx="5563425" cy="1480847"/>
            <a:chOff x="346591" y="1265933"/>
            <a:chExt cx="4172569" cy="1110635"/>
          </a:xfrm>
        </p:grpSpPr>
        <p:sp>
          <p:nvSpPr>
            <p:cNvPr id="13" name="TextBox 12">
              <a:extLst>
                <a:ext uri="{FF2B5EF4-FFF2-40B4-BE49-F238E27FC236}">
                  <a16:creationId xmlns:a16="http://schemas.microsoft.com/office/drawing/2014/main" id="{0AA40D42-75B4-5649-92FD-39CDE6DF7B95}"/>
                </a:ext>
              </a:extLst>
            </p:cNvPr>
            <p:cNvSpPr txBox="1"/>
            <p:nvPr/>
          </p:nvSpPr>
          <p:spPr>
            <a:xfrm>
              <a:off x="1393323" y="1436530"/>
              <a:ext cx="2079106" cy="577225"/>
            </a:xfrm>
            <a:prstGeom prst="rect">
              <a:avLst/>
            </a:prstGeom>
            <a:noFill/>
          </p:spPr>
          <p:txBody>
            <a:bodyPr wrap="square" rtlCol="0">
              <a:spAutoFit/>
            </a:bodyPr>
            <a:lstStyle/>
            <a:p>
              <a:pPr algn="ctr" defTabSz="609585"/>
              <a:r>
                <a:rPr lang="en-US" sz="1467" dirty="0" err="1">
                  <a:solidFill>
                    <a:srgbClr val="003366"/>
                  </a:solidFill>
                  <a:latin typeface="Arial" panose="020B0604020202020204"/>
                </a:rPr>
                <a:t>Bệnh</a:t>
              </a:r>
              <a:r>
                <a:rPr lang="en-US" sz="1467" dirty="0">
                  <a:solidFill>
                    <a:srgbClr val="003366"/>
                  </a:solidFill>
                  <a:latin typeface="Arial" panose="020B0604020202020204"/>
                </a:rPr>
                <a:t> </a:t>
              </a:r>
              <a:r>
                <a:rPr lang="en-US" sz="1467" dirty="0" err="1">
                  <a:solidFill>
                    <a:srgbClr val="003366"/>
                  </a:solidFill>
                  <a:latin typeface="Arial" panose="020B0604020202020204"/>
                </a:rPr>
                <a:t>nhân</a:t>
              </a:r>
              <a:r>
                <a:rPr lang="en-US" sz="1467" dirty="0">
                  <a:solidFill>
                    <a:srgbClr val="003366"/>
                  </a:solidFill>
                  <a:latin typeface="Arial" panose="020B0604020202020204"/>
                </a:rPr>
                <a:t> </a:t>
              </a:r>
              <a:r>
                <a:rPr lang="en-US" sz="1467" dirty="0" err="1">
                  <a:solidFill>
                    <a:srgbClr val="003366"/>
                  </a:solidFill>
                  <a:latin typeface="Arial" panose="020B0604020202020204"/>
                </a:rPr>
                <a:t>đã</a:t>
              </a:r>
              <a:r>
                <a:rPr lang="en-US" sz="1467" dirty="0">
                  <a:solidFill>
                    <a:srgbClr val="003366"/>
                  </a:solidFill>
                  <a:latin typeface="Arial" panose="020B0604020202020204"/>
                </a:rPr>
                <a:t> </a:t>
              </a:r>
              <a:r>
                <a:rPr lang="en-US" sz="1467" dirty="0" err="1">
                  <a:solidFill>
                    <a:srgbClr val="003366"/>
                  </a:solidFill>
                  <a:latin typeface="Arial" panose="020B0604020202020204"/>
                </a:rPr>
                <a:t>từng</a:t>
              </a:r>
              <a:r>
                <a:rPr lang="en-US" sz="1467" dirty="0">
                  <a:solidFill>
                    <a:srgbClr val="003366"/>
                  </a:solidFill>
                  <a:latin typeface="Arial" panose="020B0604020202020204"/>
                </a:rPr>
                <a:t> </a:t>
              </a:r>
              <a:r>
                <a:rPr lang="en-US" sz="1467" dirty="0" err="1">
                  <a:solidFill>
                    <a:srgbClr val="003366"/>
                  </a:solidFill>
                  <a:latin typeface="Arial" panose="020B0604020202020204"/>
                </a:rPr>
                <a:t>trải</a:t>
              </a:r>
              <a:r>
                <a:rPr lang="en-US" sz="1467" dirty="0">
                  <a:solidFill>
                    <a:srgbClr val="003366"/>
                  </a:solidFill>
                  <a:latin typeface="Arial" panose="020B0604020202020204"/>
                </a:rPr>
                <a:t> qua </a:t>
              </a:r>
              <a:r>
                <a:rPr lang="en-US" sz="1467" dirty="0" err="1">
                  <a:solidFill>
                    <a:srgbClr val="003366"/>
                  </a:solidFill>
                  <a:latin typeface="Arial" panose="020B0604020202020204"/>
                </a:rPr>
                <a:t>một</a:t>
              </a:r>
              <a:r>
                <a:rPr lang="en-US" sz="1467" dirty="0">
                  <a:solidFill>
                    <a:srgbClr val="003366"/>
                  </a:solidFill>
                  <a:latin typeface="Arial" panose="020B0604020202020204"/>
                </a:rPr>
                <a:t> </a:t>
              </a:r>
              <a:r>
                <a:rPr lang="en-US" sz="1467" dirty="0" err="1">
                  <a:solidFill>
                    <a:srgbClr val="003366"/>
                  </a:solidFill>
                  <a:latin typeface="Arial" panose="020B0604020202020204"/>
                </a:rPr>
                <a:t>đợt</a:t>
              </a:r>
              <a:r>
                <a:rPr lang="en-US" sz="1467" dirty="0">
                  <a:solidFill>
                    <a:srgbClr val="003366"/>
                  </a:solidFill>
                  <a:latin typeface="Arial" panose="020B0604020202020204"/>
                </a:rPr>
                <a:t> </a:t>
              </a:r>
              <a:r>
                <a:rPr lang="en-US" sz="1467" dirty="0" err="1">
                  <a:solidFill>
                    <a:srgbClr val="003366"/>
                  </a:solidFill>
                  <a:latin typeface="Arial" panose="020B0604020202020204"/>
                </a:rPr>
                <a:t>cấp</a:t>
              </a:r>
              <a:r>
                <a:rPr lang="en-US" sz="1467" dirty="0">
                  <a:solidFill>
                    <a:srgbClr val="003366"/>
                  </a:solidFill>
                  <a:latin typeface="Arial" panose="020B0604020202020204"/>
                </a:rPr>
                <a:t> </a:t>
              </a:r>
              <a:r>
                <a:rPr lang="en-US" sz="1467" dirty="0" err="1">
                  <a:solidFill>
                    <a:srgbClr val="003366"/>
                  </a:solidFill>
                  <a:latin typeface="Arial" panose="020B0604020202020204"/>
                </a:rPr>
                <a:t>có</a:t>
              </a:r>
              <a:r>
                <a:rPr lang="en-US" sz="1467" dirty="0">
                  <a:solidFill>
                    <a:srgbClr val="003366"/>
                  </a:solidFill>
                  <a:latin typeface="Arial" panose="020B0604020202020204"/>
                </a:rPr>
                <a:t> </a:t>
              </a:r>
              <a:r>
                <a:rPr lang="en-US" sz="1467" b="1" dirty="0">
                  <a:solidFill>
                    <a:srgbClr val="003366"/>
                  </a:solidFill>
                  <a:latin typeface="Arial" panose="020B0604020202020204"/>
                </a:rPr>
                <a:t>FVC </a:t>
              </a:r>
              <a:r>
                <a:rPr lang="en-US" sz="1467" b="1" dirty="0" err="1">
                  <a:solidFill>
                    <a:srgbClr val="003366"/>
                  </a:solidFill>
                  <a:latin typeface="Arial" panose="020B0604020202020204"/>
                </a:rPr>
                <a:t>thấp</a:t>
              </a:r>
              <a:r>
                <a:rPr lang="en-US" sz="1467" b="1" dirty="0">
                  <a:solidFill>
                    <a:srgbClr val="003366"/>
                  </a:solidFill>
                  <a:latin typeface="Arial" panose="020B0604020202020204"/>
                </a:rPr>
                <a:t> </a:t>
              </a:r>
              <a:r>
                <a:rPr lang="en-US" sz="1467" b="1" dirty="0" err="1">
                  <a:solidFill>
                    <a:srgbClr val="003366"/>
                  </a:solidFill>
                  <a:latin typeface="Arial" panose="020B0604020202020204"/>
                </a:rPr>
                <a:t>hơn</a:t>
              </a:r>
              <a:r>
                <a:rPr lang="en-US" sz="1467" dirty="0">
                  <a:solidFill>
                    <a:srgbClr val="003366"/>
                  </a:solidFill>
                  <a:latin typeface="Arial" panose="020B0604020202020204"/>
                </a:rPr>
                <a:t> </a:t>
              </a:r>
              <a:r>
                <a:rPr lang="en-US" sz="1467" dirty="0" err="1">
                  <a:solidFill>
                    <a:srgbClr val="003366"/>
                  </a:solidFill>
                  <a:latin typeface="Arial" panose="020B0604020202020204"/>
                </a:rPr>
                <a:t>đáng</a:t>
              </a:r>
              <a:r>
                <a:rPr lang="en-US" sz="1467" dirty="0">
                  <a:solidFill>
                    <a:srgbClr val="003366"/>
                  </a:solidFill>
                  <a:latin typeface="Arial" panose="020B0604020202020204"/>
                </a:rPr>
                <a:t> </a:t>
              </a:r>
              <a:r>
                <a:rPr lang="en-US" sz="1467" dirty="0" err="1">
                  <a:solidFill>
                    <a:srgbClr val="003366"/>
                  </a:solidFill>
                  <a:latin typeface="Arial" panose="020B0604020202020204"/>
                </a:rPr>
                <a:t>kể</a:t>
              </a:r>
              <a:r>
                <a:rPr lang="en-US" sz="1467" dirty="0">
                  <a:solidFill>
                    <a:srgbClr val="003366"/>
                  </a:solidFill>
                  <a:latin typeface="Arial" panose="020B0604020202020204"/>
                </a:rPr>
                <a:t> so </a:t>
              </a:r>
              <a:r>
                <a:rPr lang="en-US" sz="1467" dirty="0" err="1">
                  <a:solidFill>
                    <a:srgbClr val="003366"/>
                  </a:solidFill>
                  <a:latin typeface="Arial" panose="020B0604020202020204"/>
                </a:rPr>
                <a:t>với</a:t>
              </a:r>
              <a:r>
                <a:rPr lang="en-US" sz="1467" dirty="0">
                  <a:solidFill>
                    <a:srgbClr val="003366"/>
                  </a:solidFill>
                  <a:latin typeface="Arial" panose="020B0604020202020204"/>
                </a:rPr>
                <a:t> BN </a:t>
              </a:r>
              <a:r>
                <a:rPr lang="en-US" sz="1467" dirty="0" err="1">
                  <a:solidFill>
                    <a:srgbClr val="003366"/>
                  </a:solidFill>
                  <a:latin typeface="Arial" panose="020B0604020202020204"/>
                </a:rPr>
                <a:t>không</a:t>
              </a:r>
              <a:r>
                <a:rPr lang="en-US" sz="1467" dirty="0">
                  <a:solidFill>
                    <a:srgbClr val="003366"/>
                  </a:solidFill>
                  <a:latin typeface="Arial" panose="020B0604020202020204"/>
                </a:rPr>
                <a:t> có</a:t>
              </a:r>
              <a:r>
                <a:rPr lang="en-US" sz="1467" baseline="30000" dirty="0">
                  <a:solidFill>
                    <a:srgbClr val="003366"/>
                  </a:solidFill>
                  <a:latin typeface="Arial" panose="020B0604020202020204"/>
                </a:rPr>
                <a:t>1</a:t>
              </a:r>
            </a:p>
          </p:txBody>
        </p:sp>
        <p:sp>
          <p:nvSpPr>
            <p:cNvPr id="19" name="Oval 18">
              <a:extLst>
                <a:ext uri="{FF2B5EF4-FFF2-40B4-BE49-F238E27FC236}">
                  <a16:creationId xmlns:a16="http://schemas.microsoft.com/office/drawing/2014/main" id="{0586D7C5-6141-9B43-B395-6B5717737CEC}"/>
                </a:ext>
              </a:extLst>
            </p:cNvPr>
            <p:cNvSpPr/>
            <p:nvPr/>
          </p:nvSpPr>
          <p:spPr>
            <a:xfrm>
              <a:off x="3408525" y="1265933"/>
              <a:ext cx="1110635" cy="1110635"/>
            </a:xfrm>
            <a:prstGeom prst="ellipse">
              <a:avLst/>
            </a:prstGeom>
            <a:solidFill>
              <a:schemeClr val="accent5">
                <a:lumMod val="20000"/>
                <a:lumOff val="80000"/>
              </a:schemeClr>
            </a:solidFill>
            <a:ln w="19050">
              <a:solidFill>
                <a:srgbClr val="CBD3DE"/>
              </a:solidFill>
            </a:ln>
            <a:effectLst>
              <a:outerShdw blurRad="635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800" tIns="4800" rIns="4800" bIns="4800" rtlCol="0" anchor="ctr"/>
            <a:lstStyle/>
            <a:p>
              <a:pPr algn="ctr" defTabSz="609585"/>
              <a:r>
                <a:rPr lang="en-US" sz="1200" b="1" dirty="0" err="1">
                  <a:solidFill>
                    <a:srgbClr val="003366"/>
                  </a:solidFill>
                  <a:latin typeface="Arial" panose="020B0604020202020204"/>
                </a:rPr>
                <a:t>Không</a:t>
              </a:r>
              <a:r>
                <a:rPr lang="en-US" sz="1200" b="1" dirty="0">
                  <a:solidFill>
                    <a:srgbClr val="003366"/>
                  </a:solidFill>
                  <a:latin typeface="Arial" panose="020B0604020202020204"/>
                </a:rPr>
                <a:t> </a:t>
              </a:r>
              <a:r>
                <a:rPr lang="en-US" sz="1200" b="1" dirty="0" err="1">
                  <a:solidFill>
                    <a:srgbClr val="003366"/>
                  </a:solidFill>
                  <a:latin typeface="Arial" panose="020B0604020202020204"/>
                </a:rPr>
                <a:t>bị</a:t>
              </a:r>
              <a:r>
                <a:rPr lang="en-US" sz="1200" b="1" dirty="0">
                  <a:solidFill>
                    <a:srgbClr val="003366"/>
                  </a:solidFill>
                  <a:latin typeface="Arial" panose="020B0604020202020204"/>
                </a:rPr>
                <a:t> </a:t>
              </a:r>
              <a:r>
                <a:rPr lang="en-US" sz="1200" b="1" dirty="0" err="1">
                  <a:solidFill>
                    <a:srgbClr val="003366"/>
                  </a:solidFill>
                  <a:latin typeface="Arial" panose="020B0604020202020204"/>
                </a:rPr>
                <a:t>suy</a:t>
              </a:r>
              <a:r>
                <a:rPr lang="en-US" sz="1200" b="1" dirty="0">
                  <a:solidFill>
                    <a:srgbClr val="003366"/>
                  </a:solidFill>
                  <a:latin typeface="Arial" panose="020B0604020202020204"/>
                </a:rPr>
                <a:t> </a:t>
              </a:r>
              <a:r>
                <a:rPr lang="en-US" sz="1200" b="1" dirty="0" err="1">
                  <a:solidFill>
                    <a:srgbClr val="003366"/>
                  </a:solidFill>
                  <a:latin typeface="Arial" panose="020B0604020202020204"/>
                </a:rPr>
                <a:t>giảm</a:t>
              </a:r>
              <a:r>
                <a:rPr lang="en-US" sz="1200" b="1" dirty="0">
                  <a:solidFill>
                    <a:srgbClr val="003366"/>
                  </a:solidFill>
                  <a:latin typeface="Arial" panose="020B0604020202020204"/>
                </a:rPr>
                <a:t> </a:t>
              </a:r>
              <a:r>
                <a:rPr lang="en-US" sz="1200" b="1" dirty="0" err="1">
                  <a:solidFill>
                    <a:srgbClr val="003366"/>
                  </a:solidFill>
                  <a:latin typeface="Arial" panose="020B0604020202020204"/>
                </a:rPr>
                <a:t>nhanh</a:t>
              </a:r>
              <a:endParaRPr lang="en-US" sz="1200" b="1" dirty="0">
                <a:solidFill>
                  <a:srgbClr val="003366"/>
                </a:solidFill>
                <a:latin typeface="Arial" panose="020B0604020202020204"/>
              </a:endParaRPr>
            </a:p>
            <a:p>
              <a:pPr algn="ctr" defTabSz="609585"/>
              <a:r>
                <a:rPr lang="en-US" sz="933" dirty="0">
                  <a:solidFill>
                    <a:srgbClr val="003366"/>
                  </a:solidFill>
                  <a:latin typeface="Arial" panose="020B0604020202020204"/>
                </a:rPr>
                <a:t>N=298</a:t>
              </a:r>
            </a:p>
            <a:p>
              <a:pPr algn="ctr" defTabSz="609585">
                <a:spcBef>
                  <a:spcPts val="800"/>
                </a:spcBef>
                <a:spcAft>
                  <a:spcPts val="800"/>
                </a:spcAft>
              </a:pPr>
              <a:r>
                <a:rPr lang="en-US" sz="1600" b="1" dirty="0">
                  <a:solidFill>
                    <a:srgbClr val="003366"/>
                  </a:solidFill>
                  <a:latin typeface="Arial" panose="020B0604020202020204"/>
                </a:rPr>
                <a:t>FVC 77.6</a:t>
              </a:r>
              <a:br>
                <a:rPr lang="en-US" sz="1600" dirty="0">
                  <a:solidFill>
                    <a:srgbClr val="003366"/>
                  </a:solidFill>
                  <a:latin typeface="Arial" panose="020B0604020202020204"/>
                </a:rPr>
              </a:br>
              <a:r>
                <a:rPr lang="en-US" sz="1200" dirty="0">
                  <a:solidFill>
                    <a:srgbClr val="003366"/>
                  </a:solidFill>
                  <a:latin typeface="Arial" panose="020B0604020202020204"/>
                </a:rPr>
                <a:t>% predicted</a:t>
              </a:r>
            </a:p>
          </p:txBody>
        </p:sp>
        <p:sp>
          <p:nvSpPr>
            <p:cNvPr id="20" name="Oval 19">
              <a:extLst>
                <a:ext uri="{FF2B5EF4-FFF2-40B4-BE49-F238E27FC236}">
                  <a16:creationId xmlns:a16="http://schemas.microsoft.com/office/drawing/2014/main" id="{602A406C-B593-B643-BCF3-A5AE26D9E236}"/>
                </a:ext>
              </a:extLst>
            </p:cNvPr>
            <p:cNvSpPr/>
            <p:nvPr/>
          </p:nvSpPr>
          <p:spPr>
            <a:xfrm>
              <a:off x="346591" y="1265933"/>
              <a:ext cx="1110635" cy="1110635"/>
            </a:xfrm>
            <a:prstGeom prst="ellipse">
              <a:avLst/>
            </a:prstGeom>
            <a:solidFill>
              <a:schemeClr val="accent5">
                <a:lumMod val="20000"/>
                <a:lumOff val="80000"/>
              </a:schemeClr>
            </a:solidFill>
            <a:ln w="19050">
              <a:solidFill>
                <a:srgbClr val="CBD3DE"/>
              </a:solidFill>
            </a:ln>
            <a:effectLst>
              <a:outerShdw blurRad="635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800" tIns="4800" rIns="4800" bIns="4800" rtlCol="0" anchor="ctr"/>
            <a:lstStyle/>
            <a:p>
              <a:pPr algn="ctr" defTabSz="609585"/>
              <a:r>
                <a:rPr lang="en-US" sz="1200" b="1" dirty="0" err="1">
                  <a:solidFill>
                    <a:srgbClr val="003366"/>
                  </a:solidFill>
                  <a:latin typeface="Arial" panose="020B0604020202020204"/>
                </a:rPr>
                <a:t>Đợt</a:t>
              </a:r>
              <a:r>
                <a:rPr lang="en-US" sz="1200" b="1" dirty="0">
                  <a:solidFill>
                    <a:srgbClr val="003366"/>
                  </a:solidFill>
                  <a:latin typeface="Arial" panose="020B0604020202020204"/>
                </a:rPr>
                <a:t> </a:t>
              </a:r>
              <a:r>
                <a:rPr lang="en-US" sz="1200" b="1" dirty="0" err="1">
                  <a:solidFill>
                    <a:srgbClr val="003366"/>
                  </a:solidFill>
                  <a:latin typeface="Arial" panose="020B0604020202020204"/>
                </a:rPr>
                <a:t>cấp</a:t>
              </a:r>
              <a:endParaRPr lang="en-US" sz="1200" b="1" dirty="0">
                <a:solidFill>
                  <a:srgbClr val="003366"/>
                </a:solidFill>
                <a:latin typeface="Arial" panose="020B0604020202020204"/>
              </a:endParaRPr>
            </a:p>
            <a:p>
              <a:pPr algn="ctr" defTabSz="609585"/>
              <a:r>
                <a:rPr lang="en-US" sz="933" dirty="0">
                  <a:solidFill>
                    <a:srgbClr val="003366"/>
                  </a:solidFill>
                  <a:latin typeface="Arial" panose="020B0604020202020204"/>
                </a:rPr>
                <a:t>N=90</a:t>
              </a:r>
            </a:p>
            <a:p>
              <a:pPr algn="ctr" defTabSz="609585">
                <a:spcBef>
                  <a:spcPts val="800"/>
                </a:spcBef>
                <a:spcAft>
                  <a:spcPts val="800"/>
                </a:spcAft>
              </a:pPr>
              <a:r>
                <a:rPr lang="en-US" sz="1600" b="1" dirty="0">
                  <a:solidFill>
                    <a:srgbClr val="003366"/>
                  </a:solidFill>
                  <a:latin typeface="Arial" panose="020B0604020202020204"/>
                </a:rPr>
                <a:t>FVC 72.0</a:t>
              </a:r>
              <a:r>
                <a:rPr lang="en-US" sz="1200" dirty="0">
                  <a:solidFill>
                    <a:srgbClr val="003366"/>
                  </a:solidFill>
                  <a:latin typeface="Arial" panose="020B0604020202020204"/>
                </a:rPr>
                <a:t> </a:t>
              </a:r>
              <a:br>
                <a:rPr lang="en-US" sz="1200" dirty="0">
                  <a:solidFill>
                    <a:srgbClr val="003366"/>
                  </a:solidFill>
                  <a:latin typeface="Arial" panose="020B0604020202020204"/>
                </a:rPr>
              </a:br>
              <a:r>
                <a:rPr lang="en-US" sz="1200" dirty="0">
                  <a:solidFill>
                    <a:srgbClr val="003366"/>
                  </a:solidFill>
                  <a:latin typeface="Arial" panose="020B0604020202020204"/>
                </a:rPr>
                <a:t>% predicted</a:t>
              </a:r>
            </a:p>
          </p:txBody>
        </p:sp>
        <p:pic>
          <p:nvPicPr>
            <p:cNvPr id="21" name="Picture 20">
              <a:extLst>
                <a:ext uri="{FF2B5EF4-FFF2-40B4-BE49-F238E27FC236}">
                  <a16:creationId xmlns:a16="http://schemas.microsoft.com/office/drawing/2014/main" id="{3FCCB468-EE17-AC47-8778-351E30F062E5}"/>
                </a:ext>
              </a:extLst>
            </p:cNvPr>
            <p:cNvPicPr>
              <a:picLocks noChangeAspect="1"/>
            </p:cNvPicPr>
            <p:nvPr/>
          </p:nvPicPr>
          <p:blipFill>
            <a:blip r:embed="rId3">
              <a:alphaModFix amt="8000"/>
            </a:blip>
            <a:stretch>
              <a:fillRect/>
            </a:stretch>
          </p:blipFill>
          <p:spPr>
            <a:xfrm>
              <a:off x="3635569" y="1489298"/>
              <a:ext cx="721924" cy="659147"/>
            </a:xfrm>
            <a:prstGeom prst="rect">
              <a:avLst/>
            </a:prstGeom>
          </p:spPr>
        </p:pic>
        <p:pic>
          <p:nvPicPr>
            <p:cNvPr id="22" name="Picture 21">
              <a:extLst>
                <a:ext uri="{FF2B5EF4-FFF2-40B4-BE49-F238E27FC236}">
                  <a16:creationId xmlns:a16="http://schemas.microsoft.com/office/drawing/2014/main" id="{5816B36F-496F-6847-9360-CD041022255E}"/>
                </a:ext>
              </a:extLst>
            </p:cNvPr>
            <p:cNvPicPr>
              <a:picLocks noChangeAspect="1"/>
            </p:cNvPicPr>
            <p:nvPr/>
          </p:nvPicPr>
          <p:blipFill>
            <a:blip r:embed="rId3">
              <a:alphaModFix amt="8000"/>
            </a:blip>
            <a:stretch>
              <a:fillRect/>
            </a:stretch>
          </p:blipFill>
          <p:spPr>
            <a:xfrm>
              <a:off x="544512" y="1470435"/>
              <a:ext cx="721924" cy="659147"/>
            </a:xfrm>
            <a:prstGeom prst="rect">
              <a:avLst/>
            </a:prstGeom>
          </p:spPr>
        </p:pic>
      </p:grpSp>
      <p:sp>
        <p:nvSpPr>
          <p:cNvPr id="7" name="TextBox 6">
            <a:extLst>
              <a:ext uri="{FF2B5EF4-FFF2-40B4-BE49-F238E27FC236}">
                <a16:creationId xmlns:a16="http://schemas.microsoft.com/office/drawing/2014/main" id="{C2B038D3-8BAA-B545-AB37-C36F0633251F}"/>
              </a:ext>
            </a:extLst>
          </p:cNvPr>
          <p:cNvSpPr txBox="1"/>
          <p:nvPr/>
        </p:nvSpPr>
        <p:spPr>
          <a:xfrm>
            <a:off x="543889" y="3291390"/>
            <a:ext cx="5473148" cy="584775"/>
          </a:xfrm>
          <a:prstGeom prst="rect">
            <a:avLst/>
          </a:prstGeom>
          <a:noFill/>
        </p:spPr>
        <p:txBody>
          <a:bodyPr wrap="square" rtlCol="0">
            <a:spAutoFit/>
          </a:bodyPr>
          <a:lstStyle/>
          <a:p>
            <a:pPr algn="ctr" defTabSz="609585"/>
            <a:r>
              <a:rPr lang="en-US" sz="1600" b="1" dirty="0" err="1">
                <a:solidFill>
                  <a:srgbClr val="003366"/>
                </a:solidFill>
                <a:latin typeface="Arial" panose="020B0604020202020204"/>
              </a:rPr>
              <a:t>Yếu</a:t>
            </a:r>
            <a:r>
              <a:rPr lang="en-US" sz="1600" b="1" dirty="0">
                <a:solidFill>
                  <a:srgbClr val="003366"/>
                </a:solidFill>
                <a:latin typeface="Arial" panose="020B0604020202020204"/>
              </a:rPr>
              <a:t> </a:t>
            </a:r>
            <a:r>
              <a:rPr lang="en-US" sz="1600" b="1" dirty="0" err="1">
                <a:solidFill>
                  <a:srgbClr val="003366"/>
                </a:solidFill>
                <a:latin typeface="Arial" panose="020B0604020202020204"/>
              </a:rPr>
              <a:t>tố</a:t>
            </a:r>
            <a:r>
              <a:rPr lang="en-US" sz="1600" b="1" dirty="0">
                <a:solidFill>
                  <a:srgbClr val="003366"/>
                </a:solidFill>
                <a:latin typeface="Arial" panose="020B0604020202020204"/>
              </a:rPr>
              <a:t> </a:t>
            </a:r>
            <a:r>
              <a:rPr lang="en-US" sz="1600" b="1" dirty="0" err="1">
                <a:solidFill>
                  <a:srgbClr val="003366"/>
                </a:solidFill>
                <a:latin typeface="Arial" panose="020B0604020202020204"/>
              </a:rPr>
              <a:t>nguy</a:t>
            </a:r>
            <a:r>
              <a:rPr lang="en-US" sz="1600" b="1" dirty="0">
                <a:solidFill>
                  <a:srgbClr val="003366"/>
                </a:solidFill>
                <a:latin typeface="Arial" panose="020B0604020202020204"/>
              </a:rPr>
              <a:t> </a:t>
            </a:r>
            <a:r>
              <a:rPr lang="en-US" sz="1600" b="1" dirty="0" err="1">
                <a:solidFill>
                  <a:srgbClr val="003366"/>
                </a:solidFill>
                <a:latin typeface="Arial" panose="020B0604020202020204"/>
              </a:rPr>
              <a:t>cơ</a:t>
            </a:r>
            <a:r>
              <a:rPr lang="en-US" sz="1600" b="1" dirty="0">
                <a:solidFill>
                  <a:srgbClr val="003366"/>
                </a:solidFill>
                <a:latin typeface="Arial" panose="020B0604020202020204"/>
              </a:rPr>
              <a:t> </a:t>
            </a:r>
            <a:r>
              <a:rPr lang="en-US" sz="1600" b="1" dirty="0" err="1">
                <a:solidFill>
                  <a:srgbClr val="003366"/>
                </a:solidFill>
                <a:latin typeface="Arial" panose="020B0604020202020204"/>
              </a:rPr>
              <a:t>dẫn</a:t>
            </a:r>
            <a:r>
              <a:rPr lang="en-US" sz="1600" b="1" dirty="0">
                <a:solidFill>
                  <a:srgbClr val="003366"/>
                </a:solidFill>
                <a:latin typeface="Arial" panose="020B0604020202020204"/>
              </a:rPr>
              <a:t> </a:t>
            </a:r>
            <a:r>
              <a:rPr lang="en-US" sz="1600" b="1" dirty="0" err="1">
                <a:solidFill>
                  <a:srgbClr val="003366"/>
                </a:solidFill>
                <a:latin typeface="Arial" panose="020B0604020202020204"/>
              </a:rPr>
              <a:t>đến</a:t>
            </a:r>
            <a:r>
              <a:rPr lang="en-US" sz="1600" b="1" dirty="0">
                <a:solidFill>
                  <a:srgbClr val="003366"/>
                </a:solidFill>
                <a:latin typeface="Arial" panose="020B0604020202020204"/>
              </a:rPr>
              <a:t> </a:t>
            </a:r>
            <a:r>
              <a:rPr lang="en-US" sz="1600" b="1" dirty="0" err="1">
                <a:solidFill>
                  <a:srgbClr val="003366"/>
                </a:solidFill>
                <a:latin typeface="Arial" panose="020B0604020202020204"/>
              </a:rPr>
              <a:t>đợt</a:t>
            </a:r>
            <a:r>
              <a:rPr lang="en-US" sz="1600" b="1" dirty="0">
                <a:solidFill>
                  <a:srgbClr val="003366"/>
                </a:solidFill>
                <a:latin typeface="Arial" panose="020B0604020202020204"/>
              </a:rPr>
              <a:t> </a:t>
            </a:r>
            <a:r>
              <a:rPr lang="en-US" sz="1600" b="1" dirty="0" err="1">
                <a:solidFill>
                  <a:srgbClr val="003366"/>
                </a:solidFill>
                <a:latin typeface="Arial" panose="020B0604020202020204"/>
              </a:rPr>
              <a:t>cấp</a:t>
            </a:r>
            <a:r>
              <a:rPr lang="en-US" sz="1600" b="1" dirty="0">
                <a:solidFill>
                  <a:srgbClr val="003366"/>
                </a:solidFill>
                <a:latin typeface="Arial" panose="020B0604020202020204"/>
              </a:rPr>
              <a:t> so </a:t>
            </a:r>
            <a:r>
              <a:rPr lang="en-US" sz="1600" b="1" dirty="0" err="1">
                <a:solidFill>
                  <a:srgbClr val="003366"/>
                </a:solidFill>
                <a:latin typeface="Arial" panose="020B0604020202020204"/>
              </a:rPr>
              <a:t>với</a:t>
            </a:r>
            <a:r>
              <a:rPr lang="en-US" sz="1600" b="1" dirty="0">
                <a:solidFill>
                  <a:srgbClr val="003366"/>
                </a:solidFill>
                <a:latin typeface="Arial" panose="020B0604020202020204"/>
              </a:rPr>
              <a:t> </a:t>
            </a:r>
            <a:r>
              <a:rPr lang="en-US" sz="1600" b="1" dirty="0" err="1">
                <a:solidFill>
                  <a:srgbClr val="003366"/>
                </a:solidFill>
                <a:latin typeface="Arial" panose="020B0604020202020204"/>
              </a:rPr>
              <a:t>nhóm</a:t>
            </a:r>
            <a:r>
              <a:rPr lang="en-US" sz="1600" b="1" dirty="0">
                <a:solidFill>
                  <a:srgbClr val="003366"/>
                </a:solidFill>
                <a:latin typeface="Arial" panose="020B0604020202020204"/>
              </a:rPr>
              <a:t> </a:t>
            </a:r>
            <a:r>
              <a:rPr lang="en-US" sz="1600" b="1" dirty="0" err="1">
                <a:solidFill>
                  <a:srgbClr val="003366"/>
                </a:solidFill>
                <a:latin typeface="Arial" panose="020B0604020202020204"/>
              </a:rPr>
              <a:t>không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bị</a:t>
            </a:r>
            <a:r>
              <a:rPr lang="en-US" sz="1600" b="1" dirty="0">
                <a:solidFill>
                  <a:srgbClr val="003366"/>
                </a:solidFill>
                <a:latin typeface="Arial" panose="020B0604020202020204"/>
              </a:rPr>
              <a:t> </a:t>
            </a:r>
            <a:r>
              <a:rPr lang="en-US" sz="1600" b="1" dirty="0" err="1">
                <a:solidFill>
                  <a:srgbClr val="003366"/>
                </a:solidFill>
                <a:latin typeface="Arial" panose="020B0604020202020204"/>
              </a:rPr>
              <a:t>suy</a:t>
            </a:r>
            <a:r>
              <a:rPr lang="en-US" sz="1600" b="1" dirty="0">
                <a:solidFill>
                  <a:srgbClr val="003366"/>
                </a:solidFill>
                <a:latin typeface="Arial" panose="020B0604020202020204"/>
              </a:rPr>
              <a:t> </a:t>
            </a:r>
            <a:r>
              <a:rPr lang="en-US" sz="1600" b="1" dirty="0" err="1">
                <a:solidFill>
                  <a:srgbClr val="003366"/>
                </a:solidFill>
                <a:latin typeface="Arial" panose="020B0604020202020204"/>
              </a:rPr>
              <a:t>giảm</a:t>
            </a:r>
            <a:r>
              <a:rPr lang="en-US" sz="1600" b="1" dirty="0">
                <a:solidFill>
                  <a:srgbClr val="003366"/>
                </a:solidFill>
                <a:latin typeface="Arial" panose="020B0604020202020204"/>
              </a:rPr>
              <a:t> </a:t>
            </a:r>
            <a:r>
              <a:rPr lang="en-US" sz="1600" b="1" dirty="0" err="1">
                <a:solidFill>
                  <a:srgbClr val="003366"/>
                </a:solidFill>
                <a:latin typeface="Arial" panose="020B0604020202020204"/>
              </a:rPr>
              <a:t>chức</a:t>
            </a:r>
            <a:r>
              <a:rPr lang="en-US" sz="1600" b="1" dirty="0">
                <a:solidFill>
                  <a:srgbClr val="003366"/>
                </a:solidFill>
                <a:latin typeface="Arial" panose="020B0604020202020204"/>
              </a:rPr>
              <a:t> </a:t>
            </a:r>
            <a:r>
              <a:rPr lang="en-US" sz="1600" b="1" dirty="0" err="1">
                <a:solidFill>
                  <a:srgbClr val="003366"/>
                </a:solidFill>
                <a:latin typeface="Arial" panose="020B0604020202020204"/>
              </a:rPr>
              <a:t>năng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phổi</a:t>
            </a:r>
            <a:r>
              <a:rPr lang="en-US" sz="1600" b="1" dirty="0">
                <a:solidFill>
                  <a:srgbClr val="003366"/>
                </a:solidFill>
                <a:latin typeface="Arial" panose="020B0604020202020204"/>
              </a:rPr>
              <a:t> </a:t>
            </a:r>
            <a:r>
              <a:rPr lang="en-US" sz="1600" b="1" dirty="0" err="1">
                <a:solidFill>
                  <a:srgbClr val="003366"/>
                </a:solidFill>
                <a:latin typeface="Arial" panose="020B0604020202020204"/>
              </a:rPr>
              <a:t>nhanh</a:t>
            </a:r>
            <a:endParaRPr lang="en-US" sz="1600" b="1" baseline="30000" dirty="0">
              <a:solidFill>
                <a:srgbClr val="003366"/>
              </a:solidFill>
              <a:latin typeface="Arial" panose="020B0604020202020204"/>
            </a:endParaRPr>
          </a:p>
        </p:txBody>
      </p:sp>
      <p:sp>
        <p:nvSpPr>
          <p:cNvPr id="24" name="TextBox 23">
            <a:extLst>
              <a:ext uri="{FF2B5EF4-FFF2-40B4-BE49-F238E27FC236}">
                <a16:creationId xmlns:a16="http://schemas.microsoft.com/office/drawing/2014/main" id="{DE5244C3-E4BE-5643-8058-101373E8FC02}"/>
              </a:ext>
            </a:extLst>
          </p:cNvPr>
          <p:cNvSpPr txBox="1"/>
          <p:nvPr/>
        </p:nvSpPr>
        <p:spPr>
          <a:xfrm>
            <a:off x="6968431" y="1075902"/>
            <a:ext cx="4761447" cy="584775"/>
          </a:xfrm>
          <a:prstGeom prst="rect">
            <a:avLst/>
          </a:prstGeom>
          <a:noFill/>
        </p:spPr>
        <p:txBody>
          <a:bodyPr wrap="square" rtlCol="0">
            <a:spAutoFit/>
          </a:bodyPr>
          <a:lstStyle/>
          <a:p>
            <a:pPr algn="ctr" defTabSz="609585"/>
            <a:r>
              <a:rPr lang="en-US" sz="1600" b="1" dirty="0" err="1">
                <a:solidFill>
                  <a:srgbClr val="003366"/>
                </a:solidFill>
                <a:latin typeface="Arial" panose="020B0604020202020204"/>
              </a:rPr>
              <a:t>Thời</a:t>
            </a:r>
            <a:r>
              <a:rPr lang="en-US" sz="1600" b="1" dirty="0">
                <a:solidFill>
                  <a:srgbClr val="003366"/>
                </a:solidFill>
                <a:latin typeface="Arial" panose="020B0604020202020204"/>
              </a:rPr>
              <a:t> </a:t>
            </a:r>
            <a:r>
              <a:rPr lang="en-US" sz="1600" b="1" dirty="0" err="1">
                <a:solidFill>
                  <a:srgbClr val="003366"/>
                </a:solidFill>
                <a:latin typeface="Arial" panose="020B0604020202020204"/>
              </a:rPr>
              <a:t>gian</a:t>
            </a:r>
            <a:r>
              <a:rPr lang="en-US" sz="1600" b="1" dirty="0">
                <a:solidFill>
                  <a:srgbClr val="003366"/>
                </a:solidFill>
                <a:latin typeface="Arial" panose="020B0604020202020204"/>
              </a:rPr>
              <a:t> </a:t>
            </a:r>
            <a:r>
              <a:rPr lang="en-US" sz="1600" b="1" dirty="0" err="1">
                <a:solidFill>
                  <a:srgbClr val="003366"/>
                </a:solidFill>
                <a:latin typeface="Arial" panose="020B0604020202020204"/>
              </a:rPr>
              <a:t>xảy</a:t>
            </a:r>
            <a:r>
              <a:rPr lang="en-US" sz="1600" b="1" dirty="0">
                <a:solidFill>
                  <a:srgbClr val="003366"/>
                </a:solidFill>
                <a:latin typeface="Arial" panose="020B0604020202020204"/>
              </a:rPr>
              <a:t> ra </a:t>
            </a:r>
            <a:r>
              <a:rPr lang="en-US" sz="1600" b="1" dirty="0" err="1">
                <a:solidFill>
                  <a:srgbClr val="003366"/>
                </a:solidFill>
                <a:latin typeface="Arial" panose="020B0604020202020204"/>
              </a:rPr>
              <a:t>đợt</a:t>
            </a:r>
            <a:r>
              <a:rPr lang="en-US" sz="1600" b="1" dirty="0">
                <a:solidFill>
                  <a:srgbClr val="003366"/>
                </a:solidFill>
                <a:latin typeface="Arial" panose="020B0604020202020204"/>
              </a:rPr>
              <a:t> </a:t>
            </a:r>
            <a:r>
              <a:rPr lang="en-US" sz="1600" b="1" dirty="0" err="1">
                <a:solidFill>
                  <a:srgbClr val="003366"/>
                </a:solidFill>
                <a:latin typeface="Arial" panose="020B0604020202020204"/>
              </a:rPr>
              <a:t>cấp</a:t>
            </a:r>
            <a:r>
              <a:rPr lang="en-US" sz="1600" b="1" dirty="0">
                <a:solidFill>
                  <a:srgbClr val="003366"/>
                </a:solidFill>
                <a:latin typeface="Arial" panose="020B0604020202020204"/>
              </a:rPr>
              <a:t> </a:t>
            </a:r>
            <a:r>
              <a:rPr lang="en-US" sz="1600" b="1" dirty="0" err="1">
                <a:solidFill>
                  <a:srgbClr val="003366"/>
                </a:solidFill>
                <a:latin typeface="Arial" panose="020B0604020202020204"/>
              </a:rPr>
              <a:t>đầu</a:t>
            </a:r>
            <a:r>
              <a:rPr lang="en-US" sz="1600" b="1" dirty="0">
                <a:solidFill>
                  <a:srgbClr val="003366"/>
                </a:solidFill>
                <a:latin typeface="Arial" panose="020B0604020202020204"/>
              </a:rPr>
              <a:t> </a:t>
            </a:r>
            <a:r>
              <a:rPr lang="en-US" sz="1600" b="1" dirty="0" err="1">
                <a:solidFill>
                  <a:srgbClr val="003366"/>
                </a:solidFill>
                <a:latin typeface="Arial" panose="020B0604020202020204"/>
              </a:rPr>
              <a:t>tiên</a:t>
            </a:r>
            <a:r>
              <a:rPr lang="en-US" sz="1600" b="1" dirty="0">
                <a:solidFill>
                  <a:srgbClr val="003366"/>
                </a:solidFill>
                <a:latin typeface="Arial" panose="020B0604020202020204"/>
              </a:rPr>
              <a:t> qua 52 </a:t>
            </a:r>
            <a:r>
              <a:rPr lang="en-US" sz="1600" b="1" dirty="0" err="1">
                <a:solidFill>
                  <a:srgbClr val="003366"/>
                </a:solidFill>
                <a:latin typeface="Arial" panose="020B0604020202020204"/>
              </a:rPr>
              <a:t>tuần</a:t>
            </a:r>
            <a:r>
              <a:rPr lang="en-US" sz="1600" b="1" dirty="0">
                <a:solidFill>
                  <a:srgbClr val="003366"/>
                </a:solidFill>
                <a:latin typeface="Arial" panose="020B0604020202020204"/>
              </a:rPr>
              <a:t> </a:t>
            </a:r>
            <a:r>
              <a:rPr lang="en-US" sz="1600" b="1" dirty="0" err="1">
                <a:solidFill>
                  <a:srgbClr val="003366"/>
                </a:solidFill>
                <a:latin typeface="Arial" panose="020B0604020202020204"/>
              </a:rPr>
              <a:t>theo</a:t>
            </a:r>
            <a:r>
              <a:rPr lang="en-US" sz="1600" b="1" dirty="0">
                <a:solidFill>
                  <a:srgbClr val="003366"/>
                </a:solidFill>
                <a:latin typeface="Arial" panose="020B0604020202020204"/>
              </a:rPr>
              <a:t> % FVC </a:t>
            </a:r>
            <a:r>
              <a:rPr lang="en-US" sz="1600" b="1" dirty="0" err="1">
                <a:solidFill>
                  <a:srgbClr val="003366"/>
                </a:solidFill>
                <a:latin typeface="Arial" panose="020B0604020202020204"/>
              </a:rPr>
              <a:t>dự</a:t>
            </a:r>
            <a:r>
              <a:rPr lang="en-US" sz="1600" b="1" dirty="0">
                <a:solidFill>
                  <a:srgbClr val="003366"/>
                </a:solidFill>
                <a:latin typeface="Arial" panose="020B0604020202020204"/>
              </a:rPr>
              <a:t> </a:t>
            </a:r>
            <a:r>
              <a:rPr lang="en-US" sz="1600" b="1" dirty="0" err="1">
                <a:solidFill>
                  <a:srgbClr val="003366"/>
                </a:solidFill>
                <a:latin typeface="Arial" panose="020B0604020202020204"/>
              </a:rPr>
              <a:t>đoán</a:t>
            </a:r>
            <a:r>
              <a:rPr lang="en-US" sz="1600" b="1" dirty="0">
                <a:solidFill>
                  <a:srgbClr val="003366"/>
                </a:solidFill>
                <a:latin typeface="Arial" panose="020B0604020202020204"/>
              </a:rPr>
              <a:t> ban đầu</a:t>
            </a:r>
            <a:r>
              <a:rPr lang="en-US" sz="1600" b="1" baseline="30000" dirty="0">
                <a:solidFill>
                  <a:srgbClr val="003366"/>
                </a:solidFill>
                <a:latin typeface="Arial" panose="020B0604020202020204"/>
              </a:rPr>
              <a:t>2</a:t>
            </a:r>
          </a:p>
        </p:txBody>
      </p:sp>
      <p:sp>
        <p:nvSpPr>
          <p:cNvPr id="12" name="Freeform 5">
            <a:extLst>
              <a:ext uri="{FF2B5EF4-FFF2-40B4-BE49-F238E27FC236}">
                <a16:creationId xmlns:a16="http://schemas.microsoft.com/office/drawing/2014/main" id="{FF9512F3-F996-4B86-8086-50BEC8DCF3F3}"/>
              </a:ext>
            </a:extLst>
          </p:cNvPr>
          <p:cNvSpPr>
            <a:spLocks/>
          </p:cNvSpPr>
          <p:nvPr/>
        </p:nvSpPr>
        <p:spPr bwMode="auto">
          <a:xfrm>
            <a:off x="7033685" y="1645284"/>
            <a:ext cx="4730751" cy="3255433"/>
          </a:xfrm>
          <a:custGeom>
            <a:avLst/>
            <a:gdLst>
              <a:gd name="T0" fmla="*/ 0 w 2235"/>
              <a:gd name="T1" fmla="*/ 0 h 1538"/>
              <a:gd name="T2" fmla="*/ 0 w 2235"/>
              <a:gd name="T3" fmla="*/ 1538 h 1538"/>
              <a:gd name="T4" fmla="*/ 2235 w 2235"/>
              <a:gd name="T5" fmla="*/ 1538 h 1538"/>
            </a:gdLst>
            <a:ahLst/>
            <a:cxnLst>
              <a:cxn ang="0">
                <a:pos x="T0" y="T1"/>
              </a:cxn>
              <a:cxn ang="0">
                <a:pos x="T2" y="T3"/>
              </a:cxn>
              <a:cxn ang="0">
                <a:pos x="T4" y="T5"/>
              </a:cxn>
            </a:cxnLst>
            <a:rect l="0" t="0" r="r" b="b"/>
            <a:pathLst>
              <a:path w="2235" h="1538">
                <a:moveTo>
                  <a:pt x="0" y="0"/>
                </a:moveTo>
                <a:lnTo>
                  <a:pt x="0" y="1538"/>
                </a:lnTo>
                <a:lnTo>
                  <a:pt x="2235" y="1538"/>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5" name="Line 6">
            <a:extLst>
              <a:ext uri="{FF2B5EF4-FFF2-40B4-BE49-F238E27FC236}">
                <a16:creationId xmlns:a16="http://schemas.microsoft.com/office/drawing/2014/main" id="{16C4F985-1D72-4292-A1F0-36FE7C92CF0D}"/>
              </a:ext>
            </a:extLst>
          </p:cNvPr>
          <p:cNvSpPr>
            <a:spLocks noChangeShapeType="1"/>
          </p:cNvSpPr>
          <p:nvPr/>
        </p:nvSpPr>
        <p:spPr bwMode="auto">
          <a:xfrm>
            <a:off x="6970185" y="1689733"/>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6" name="Line 7">
            <a:extLst>
              <a:ext uri="{FF2B5EF4-FFF2-40B4-BE49-F238E27FC236}">
                <a16:creationId xmlns:a16="http://schemas.microsoft.com/office/drawing/2014/main" id="{A55D613E-80B5-414B-BE97-CD55D032FC8F}"/>
              </a:ext>
            </a:extLst>
          </p:cNvPr>
          <p:cNvSpPr>
            <a:spLocks noChangeShapeType="1"/>
          </p:cNvSpPr>
          <p:nvPr/>
        </p:nvSpPr>
        <p:spPr bwMode="auto">
          <a:xfrm>
            <a:off x="6970185" y="1848484"/>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8" name="Line 8">
            <a:extLst>
              <a:ext uri="{FF2B5EF4-FFF2-40B4-BE49-F238E27FC236}">
                <a16:creationId xmlns:a16="http://schemas.microsoft.com/office/drawing/2014/main" id="{3A9F662A-E8C2-4A7A-A9B4-213785EA9A5E}"/>
              </a:ext>
            </a:extLst>
          </p:cNvPr>
          <p:cNvSpPr>
            <a:spLocks noChangeShapeType="1"/>
          </p:cNvSpPr>
          <p:nvPr/>
        </p:nvSpPr>
        <p:spPr bwMode="auto">
          <a:xfrm>
            <a:off x="6970185" y="2007233"/>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3" name="Line 9">
            <a:extLst>
              <a:ext uri="{FF2B5EF4-FFF2-40B4-BE49-F238E27FC236}">
                <a16:creationId xmlns:a16="http://schemas.microsoft.com/office/drawing/2014/main" id="{423B0988-B55C-4EE9-8443-55745F24E0E4}"/>
              </a:ext>
            </a:extLst>
          </p:cNvPr>
          <p:cNvSpPr>
            <a:spLocks noChangeShapeType="1"/>
          </p:cNvSpPr>
          <p:nvPr/>
        </p:nvSpPr>
        <p:spPr bwMode="auto">
          <a:xfrm>
            <a:off x="6970185" y="2165984"/>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5" name="Line 10">
            <a:extLst>
              <a:ext uri="{FF2B5EF4-FFF2-40B4-BE49-F238E27FC236}">
                <a16:creationId xmlns:a16="http://schemas.microsoft.com/office/drawing/2014/main" id="{C1512043-B2F1-44F3-987A-C9D7021198CB}"/>
              </a:ext>
            </a:extLst>
          </p:cNvPr>
          <p:cNvSpPr>
            <a:spLocks noChangeShapeType="1"/>
          </p:cNvSpPr>
          <p:nvPr/>
        </p:nvSpPr>
        <p:spPr bwMode="auto">
          <a:xfrm>
            <a:off x="6970185" y="2324733"/>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6" name="Line 11">
            <a:extLst>
              <a:ext uri="{FF2B5EF4-FFF2-40B4-BE49-F238E27FC236}">
                <a16:creationId xmlns:a16="http://schemas.microsoft.com/office/drawing/2014/main" id="{35DE1066-83DF-43FB-962D-F7DFA8F086D2}"/>
              </a:ext>
            </a:extLst>
          </p:cNvPr>
          <p:cNvSpPr>
            <a:spLocks noChangeShapeType="1"/>
          </p:cNvSpPr>
          <p:nvPr/>
        </p:nvSpPr>
        <p:spPr bwMode="auto">
          <a:xfrm>
            <a:off x="6970185" y="2481367"/>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7" name="Line 12">
            <a:extLst>
              <a:ext uri="{FF2B5EF4-FFF2-40B4-BE49-F238E27FC236}">
                <a16:creationId xmlns:a16="http://schemas.microsoft.com/office/drawing/2014/main" id="{4278F316-3554-4D4E-B710-EC76AF435913}"/>
              </a:ext>
            </a:extLst>
          </p:cNvPr>
          <p:cNvSpPr>
            <a:spLocks noChangeShapeType="1"/>
          </p:cNvSpPr>
          <p:nvPr/>
        </p:nvSpPr>
        <p:spPr bwMode="auto">
          <a:xfrm>
            <a:off x="6970185" y="2640117"/>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8" name="Line 13">
            <a:extLst>
              <a:ext uri="{FF2B5EF4-FFF2-40B4-BE49-F238E27FC236}">
                <a16:creationId xmlns:a16="http://schemas.microsoft.com/office/drawing/2014/main" id="{FCA8FC79-8D66-4EB9-9018-55A7DE1256EC}"/>
              </a:ext>
            </a:extLst>
          </p:cNvPr>
          <p:cNvSpPr>
            <a:spLocks noChangeShapeType="1"/>
          </p:cNvSpPr>
          <p:nvPr/>
        </p:nvSpPr>
        <p:spPr bwMode="auto">
          <a:xfrm>
            <a:off x="6970185" y="2798867"/>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9" name="Line 14">
            <a:extLst>
              <a:ext uri="{FF2B5EF4-FFF2-40B4-BE49-F238E27FC236}">
                <a16:creationId xmlns:a16="http://schemas.microsoft.com/office/drawing/2014/main" id="{DE196639-3DD9-4024-9E79-EF78E60917FA}"/>
              </a:ext>
            </a:extLst>
          </p:cNvPr>
          <p:cNvSpPr>
            <a:spLocks noChangeShapeType="1"/>
          </p:cNvSpPr>
          <p:nvPr/>
        </p:nvSpPr>
        <p:spPr bwMode="auto">
          <a:xfrm>
            <a:off x="6970185" y="2957617"/>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30" name="Line 15">
            <a:extLst>
              <a:ext uri="{FF2B5EF4-FFF2-40B4-BE49-F238E27FC236}">
                <a16:creationId xmlns:a16="http://schemas.microsoft.com/office/drawing/2014/main" id="{29C42B91-39E5-431D-81CE-3C326C622D59}"/>
              </a:ext>
            </a:extLst>
          </p:cNvPr>
          <p:cNvSpPr>
            <a:spLocks noChangeShapeType="1"/>
          </p:cNvSpPr>
          <p:nvPr/>
        </p:nvSpPr>
        <p:spPr bwMode="auto">
          <a:xfrm>
            <a:off x="6970185" y="3114251"/>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31" name="Line 16">
            <a:extLst>
              <a:ext uri="{FF2B5EF4-FFF2-40B4-BE49-F238E27FC236}">
                <a16:creationId xmlns:a16="http://schemas.microsoft.com/office/drawing/2014/main" id="{9D213C7E-32EC-4621-8D0D-43A03DF37F52}"/>
              </a:ext>
            </a:extLst>
          </p:cNvPr>
          <p:cNvSpPr>
            <a:spLocks noChangeShapeType="1"/>
          </p:cNvSpPr>
          <p:nvPr/>
        </p:nvSpPr>
        <p:spPr bwMode="auto">
          <a:xfrm>
            <a:off x="6970185" y="3273000"/>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32" name="Line 17">
            <a:extLst>
              <a:ext uri="{FF2B5EF4-FFF2-40B4-BE49-F238E27FC236}">
                <a16:creationId xmlns:a16="http://schemas.microsoft.com/office/drawing/2014/main" id="{C78B5C1C-2504-4375-A3D6-879959225F80}"/>
              </a:ext>
            </a:extLst>
          </p:cNvPr>
          <p:cNvSpPr>
            <a:spLocks noChangeShapeType="1"/>
          </p:cNvSpPr>
          <p:nvPr/>
        </p:nvSpPr>
        <p:spPr bwMode="auto">
          <a:xfrm>
            <a:off x="6970185" y="3429633"/>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33" name="Line 18">
            <a:extLst>
              <a:ext uri="{FF2B5EF4-FFF2-40B4-BE49-F238E27FC236}">
                <a16:creationId xmlns:a16="http://schemas.microsoft.com/office/drawing/2014/main" id="{9AD8158E-4C1E-4564-ADE6-2F98EA805C90}"/>
              </a:ext>
            </a:extLst>
          </p:cNvPr>
          <p:cNvSpPr>
            <a:spLocks noChangeShapeType="1"/>
          </p:cNvSpPr>
          <p:nvPr/>
        </p:nvSpPr>
        <p:spPr bwMode="auto">
          <a:xfrm>
            <a:off x="6970185" y="3590500"/>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34" name="Line 19">
            <a:extLst>
              <a:ext uri="{FF2B5EF4-FFF2-40B4-BE49-F238E27FC236}">
                <a16:creationId xmlns:a16="http://schemas.microsoft.com/office/drawing/2014/main" id="{074F8C69-A57F-4B2F-A5C8-4015CA12501C}"/>
              </a:ext>
            </a:extLst>
          </p:cNvPr>
          <p:cNvSpPr>
            <a:spLocks noChangeShapeType="1"/>
          </p:cNvSpPr>
          <p:nvPr/>
        </p:nvSpPr>
        <p:spPr bwMode="auto">
          <a:xfrm>
            <a:off x="6970185" y="3747133"/>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35" name="Line 20">
            <a:extLst>
              <a:ext uri="{FF2B5EF4-FFF2-40B4-BE49-F238E27FC236}">
                <a16:creationId xmlns:a16="http://schemas.microsoft.com/office/drawing/2014/main" id="{A418EB92-098F-4112-9611-C3AF27F273FE}"/>
              </a:ext>
            </a:extLst>
          </p:cNvPr>
          <p:cNvSpPr>
            <a:spLocks noChangeShapeType="1"/>
          </p:cNvSpPr>
          <p:nvPr/>
        </p:nvSpPr>
        <p:spPr bwMode="auto">
          <a:xfrm>
            <a:off x="6970185" y="3905884"/>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36" name="Line 21">
            <a:extLst>
              <a:ext uri="{FF2B5EF4-FFF2-40B4-BE49-F238E27FC236}">
                <a16:creationId xmlns:a16="http://schemas.microsoft.com/office/drawing/2014/main" id="{B35D1E1D-F71D-402F-956C-6F9B6C5A065E}"/>
              </a:ext>
            </a:extLst>
          </p:cNvPr>
          <p:cNvSpPr>
            <a:spLocks noChangeShapeType="1"/>
          </p:cNvSpPr>
          <p:nvPr/>
        </p:nvSpPr>
        <p:spPr bwMode="auto">
          <a:xfrm>
            <a:off x="6970185" y="4064633"/>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37" name="Line 22">
            <a:extLst>
              <a:ext uri="{FF2B5EF4-FFF2-40B4-BE49-F238E27FC236}">
                <a16:creationId xmlns:a16="http://schemas.microsoft.com/office/drawing/2014/main" id="{E59F9635-E429-4DB7-98BD-167595E63B0D}"/>
              </a:ext>
            </a:extLst>
          </p:cNvPr>
          <p:cNvSpPr>
            <a:spLocks noChangeShapeType="1"/>
          </p:cNvSpPr>
          <p:nvPr/>
        </p:nvSpPr>
        <p:spPr bwMode="auto">
          <a:xfrm>
            <a:off x="6970185" y="4221267"/>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38" name="Line 23">
            <a:extLst>
              <a:ext uri="{FF2B5EF4-FFF2-40B4-BE49-F238E27FC236}">
                <a16:creationId xmlns:a16="http://schemas.microsoft.com/office/drawing/2014/main" id="{0D5D247C-3A89-4BC2-92A8-AC008D6DAA3A}"/>
              </a:ext>
            </a:extLst>
          </p:cNvPr>
          <p:cNvSpPr>
            <a:spLocks noChangeShapeType="1"/>
          </p:cNvSpPr>
          <p:nvPr/>
        </p:nvSpPr>
        <p:spPr bwMode="auto">
          <a:xfrm>
            <a:off x="6970185" y="4380017"/>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39" name="Line 24">
            <a:extLst>
              <a:ext uri="{FF2B5EF4-FFF2-40B4-BE49-F238E27FC236}">
                <a16:creationId xmlns:a16="http://schemas.microsoft.com/office/drawing/2014/main" id="{9DAC1619-4C2C-41A9-8D1C-AADCECA1E484}"/>
              </a:ext>
            </a:extLst>
          </p:cNvPr>
          <p:cNvSpPr>
            <a:spLocks noChangeShapeType="1"/>
          </p:cNvSpPr>
          <p:nvPr/>
        </p:nvSpPr>
        <p:spPr bwMode="auto">
          <a:xfrm>
            <a:off x="6970185" y="4538767"/>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40" name="Line 25">
            <a:extLst>
              <a:ext uri="{FF2B5EF4-FFF2-40B4-BE49-F238E27FC236}">
                <a16:creationId xmlns:a16="http://schemas.microsoft.com/office/drawing/2014/main" id="{762CF457-6CF4-4EAA-9178-59CC405E01F4}"/>
              </a:ext>
            </a:extLst>
          </p:cNvPr>
          <p:cNvSpPr>
            <a:spLocks noChangeShapeType="1"/>
          </p:cNvSpPr>
          <p:nvPr/>
        </p:nvSpPr>
        <p:spPr bwMode="auto">
          <a:xfrm>
            <a:off x="6970185" y="4697517"/>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41" name="Line 26">
            <a:extLst>
              <a:ext uri="{FF2B5EF4-FFF2-40B4-BE49-F238E27FC236}">
                <a16:creationId xmlns:a16="http://schemas.microsoft.com/office/drawing/2014/main" id="{AAD53694-5E0B-4188-8C33-4A9E761DD4B3}"/>
              </a:ext>
            </a:extLst>
          </p:cNvPr>
          <p:cNvSpPr>
            <a:spLocks noChangeShapeType="1"/>
          </p:cNvSpPr>
          <p:nvPr/>
        </p:nvSpPr>
        <p:spPr bwMode="auto">
          <a:xfrm flipV="1">
            <a:off x="7239000"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42" name="Line 27">
            <a:extLst>
              <a:ext uri="{FF2B5EF4-FFF2-40B4-BE49-F238E27FC236}">
                <a16:creationId xmlns:a16="http://schemas.microsoft.com/office/drawing/2014/main" id="{4E899110-1909-4CC7-A585-491FE3482B31}"/>
              </a:ext>
            </a:extLst>
          </p:cNvPr>
          <p:cNvSpPr>
            <a:spLocks noChangeShapeType="1"/>
          </p:cNvSpPr>
          <p:nvPr/>
        </p:nvSpPr>
        <p:spPr bwMode="auto">
          <a:xfrm flipV="1">
            <a:off x="7584017"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43" name="Line 28">
            <a:extLst>
              <a:ext uri="{FF2B5EF4-FFF2-40B4-BE49-F238E27FC236}">
                <a16:creationId xmlns:a16="http://schemas.microsoft.com/office/drawing/2014/main" id="{B1FC4B0D-5000-46A4-803F-66EADD6D88BE}"/>
              </a:ext>
            </a:extLst>
          </p:cNvPr>
          <p:cNvSpPr>
            <a:spLocks noChangeShapeType="1"/>
          </p:cNvSpPr>
          <p:nvPr/>
        </p:nvSpPr>
        <p:spPr bwMode="auto">
          <a:xfrm flipV="1">
            <a:off x="7931151"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44" name="Line 29">
            <a:extLst>
              <a:ext uri="{FF2B5EF4-FFF2-40B4-BE49-F238E27FC236}">
                <a16:creationId xmlns:a16="http://schemas.microsoft.com/office/drawing/2014/main" id="{47968CD2-EE29-4297-B900-F7DAC68A6809}"/>
              </a:ext>
            </a:extLst>
          </p:cNvPr>
          <p:cNvSpPr>
            <a:spLocks noChangeShapeType="1"/>
          </p:cNvSpPr>
          <p:nvPr/>
        </p:nvSpPr>
        <p:spPr bwMode="auto">
          <a:xfrm flipV="1">
            <a:off x="8276167"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45" name="Line 30">
            <a:extLst>
              <a:ext uri="{FF2B5EF4-FFF2-40B4-BE49-F238E27FC236}">
                <a16:creationId xmlns:a16="http://schemas.microsoft.com/office/drawing/2014/main" id="{45A6D8E1-BF16-4B64-8796-E2CB0E482251}"/>
              </a:ext>
            </a:extLst>
          </p:cNvPr>
          <p:cNvSpPr>
            <a:spLocks noChangeShapeType="1"/>
          </p:cNvSpPr>
          <p:nvPr/>
        </p:nvSpPr>
        <p:spPr bwMode="auto">
          <a:xfrm flipV="1">
            <a:off x="8621184"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46" name="Line 31">
            <a:extLst>
              <a:ext uri="{FF2B5EF4-FFF2-40B4-BE49-F238E27FC236}">
                <a16:creationId xmlns:a16="http://schemas.microsoft.com/office/drawing/2014/main" id="{32FC272F-09ED-4D76-A0DC-5C5889FAF914}"/>
              </a:ext>
            </a:extLst>
          </p:cNvPr>
          <p:cNvSpPr>
            <a:spLocks noChangeShapeType="1"/>
          </p:cNvSpPr>
          <p:nvPr/>
        </p:nvSpPr>
        <p:spPr bwMode="auto">
          <a:xfrm flipV="1">
            <a:off x="8968317"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47" name="Line 32">
            <a:extLst>
              <a:ext uri="{FF2B5EF4-FFF2-40B4-BE49-F238E27FC236}">
                <a16:creationId xmlns:a16="http://schemas.microsoft.com/office/drawing/2014/main" id="{147E061C-FACA-47E5-B34A-D92A5BE0DE26}"/>
              </a:ext>
            </a:extLst>
          </p:cNvPr>
          <p:cNvSpPr>
            <a:spLocks noChangeShapeType="1"/>
          </p:cNvSpPr>
          <p:nvPr/>
        </p:nvSpPr>
        <p:spPr bwMode="auto">
          <a:xfrm flipV="1">
            <a:off x="9313333"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48" name="Line 33">
            <a:extLst>
              <a:ext uri="{FF2B5EF4-FFF2-40B4-BE49-F238E27FC236}">
                <a16:creationId xmlns:a16="http://schemas.microsoft.com/office/drawing/2014/main" id="{0788A4BB-6E7D-499F-8E7F-D39D98D2EAFC}"/>
              </a:ext>
            </a:extLst>
          </p:cNvPr>
          <p:cNvSpPr>
            <a:spLocks noChangeShapeType="1"/>
          </p:cNvSpPr>
          <p:nvPr/>
        </p:nvSpPr>
        <p:spPr bwMode="auto">
          <a:xfrm flipV="1">
            <a:off x="9660467"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49" name="Line 34">
            <a:extLst>
              <a:ext uri="{FF2B5EF4-FFF2-40B4-BE49-F238E27FC236}">
                <a16:creationId xmlns:a16="http://schemas.microsoft.com/office/drawing/2014/main" id="{4B947F59-4CFC-4D1F-9D96-84A98452191D}"/>
              </a:ext>
            </a:extLst>
          </p:cNvPr>
          <p:cNvSpPr>
            <a:spLocks noChangeShapeType="1"/>
          </p:cNvSpPr>
          <p:nvPr/>
        </p:nvSpPr>
        <p:spPr bwMode="auto">
          <a:xfrm flipV="1">
            <a:off x="10005484"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50" name="Line 35">
            <a:extLst>
              <a:ext uri="{FF2B5EF4-FFF2-40B4-BE49-F238E27FC236}">
                <a16:creationId xmlns:a16="http://schemas.microsoft.com/office/drawing/2014/main" id="{90B3D347-CB65-4C93-B18E-9609D972C3E8}"/>
              </a:ext>
            </a:extLst>
          </p:cNvPr>
          <p:cNvSpPr>
            <a:spLocks noChangeShapeType="1"/>
          </p:cNvSpPr>
          <p:nvPr/>
        </p:nvSpPr>
        <p:spPr bwMode="auto">
          <a:xfrm flipV="1">
            <a:off x="10352617"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51" name="Line 36">
            <a:extLst>
              <a:ext uri="{FF2B5EF4-FFF2-40B4-BE49-F238E27FC236}">
                <a16:creationId xmlns:a16="http://schemas.microsoft.com/office/drawing/2014/main" id="{19B9B3DD-CCBD-43A4-8FF6-B1AC563065A6}"/>
              </a:ext>
            </a:extLst>
          </p:cNvPr>
          <p:cNvSpPr>
            <a:spLocks noChangeShapeType="1"/>
          </p:cNvSpPr>
          <p:nvPr/>
        </p:nvSpPr>
        <p:spPr bwMode="auto">
          <a:xfrm flipV="1">
            <a:off x="10697633"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52" name="Line 37">
            <a:extLst>
              <a:ext uri="{FF2B5EF4-FFF2-40B4-BE49-F238E27FC236}">
                <a16:creationId xmlns:a16="http://schemas.microsoft.com/office/drawing/2014/main" id="{71E09D96-BF0E-44B7-81AC-41B080B76623}"/>
              </a:ext>
            </a:extLst>
          </p:cNvPr>
          <p:cNvSpPr>
            <a:spLocks noChangeShapeType="1"/>
          </p:cNvSpPr>
          <p:nvPr/>
        </p:nvSpPr>
        <p:spPr bwMode="auto">
          <a:xfrm flipV="1">
            <a:off x="11044767"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53" name="Line 38">
            <a:extLst>
              <a:ext uri="{FF2B5EF4-FFF2-40B4-BE49-F238E27FC236}">
                <a16:creationId xmlns:a16="http://schemas.microsoft.com/office/drawing/2014/main" id="{2C9D08EA-3819-4B9D-8C17-3DF491BE6D7C}"/>
              </a:ext>
            </a:extLst>
          </p:cNvPr>
          <p:cNvSpPr>
            <a:spLocks noChangeShapeType="1"/>
          </p:cNvSpPr>
          <p:nvPr/>
        </p:nvSpPr>
        <p:spPr bwMode="auto">
          <a:xfrm flipV="1">
            <a:off x="11389784"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54" name="Line 39">
            <a:extLst>
              <a:ext uri="{FF2B5EF4-FFF2-40B4-BE49-F238E27FC236}">
                <a16:creationId xmlns:a16="http://schemas.microsoft.com/office/drawing/2014/main" id="{A29F3D40-B992-4CC1-B0BE-C958AA583A04}"/>
              </a:ext>
            </a:extLst>
          </p:cNvPr>
          <p:cNvSpPr>
            <a:spLocks noChangeShapeType="1"/>
          </p:cNvSpPr>
          <p:nvPr/>
        </p:nvSpPr>
        <p:spPr bwMode="auto">
          <a:xfrm flipV="1">
            <a:off x="11544300" y="4900718"/>
            <a:ext cx="0" cy="6561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55" name="Line 40">
            <a:extLst>
              <a:ext uri="{FF2B5EF4-FFF2-40B4-BE49-F238E27FC236}">
                <a16:creationId xmlns:a16="http://schemas.microsoft.com/office/drawing/2014/main" id="{CEF4999D-E48E-4167-9C8D-58A7023478EE}"/>
              </a:ext>
            </a:extLst>
          </p:cNvPr>
          <p:cNvSpPr>
            <a:spLocks noChangeShapeType="1"/>
          </p:cNvSpPr>
          <p:nvPr/>
        </p:nvSpPr>
        <p:spPr bwMode="auto">
          <a:xfrm>
            <a:off x="6970185" y="4854151"/>
            <a:ext cx="635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56" name="Freeform 41">
            <a:extLst>
              <a:ext uri="{FF2B5EF4-FFF2-40B4-BE49-F238E27FC236}">
                <a16:creationId xmlns:a16="http://schemas.microsoft.com/office/drawing/2014/main" id="{9BA43478-C58C-49A3-B594-45042FF566AA}"/>
              </a:ext>
            </a:extLst>
          </p:cNvPr>
          <p:cNvSpPr>
            <a:spLocks/>
          </p:cNvSpPr>
          <p:nvPr/>
        </p:nvSpPr>
        <p:spPr bwMode="auto">
          <a:xfrm>
            <a:off x="7260168" y="2339551"/>
            <a:ext cx="4282017" cy="2512484"/>
          </a:xfrm>
          <a:custGeom>
            <a:avLst/>
            <a:gdLst>
              <a:gd name="T0" fmla="*/ 2023 w 2023"/>
              <a:gd name="T1" fmla="*/ 0 h 1187"/>
              <a:gd name="T2" fmla="*/ 2023 w 2023"/>
              <a:gd name="T3" fmla="*/ 55 h 1187"/>
              <a:gd name="T4" fmla="*/ 1866 w 2023"/>
              <a:gd name="T5" fmla="*/ 55 h 1187"/>
              <a:gd name="T6" fmla="*/ 1866 w 2023"/>
              <a:gd name="T7" fmla="*/ 112 h 1187"/>
              <a:gd name="T8" fmla="*/ 1722 w 2023"/>
              <a:gd name="T9" fmla="*/ 112 h 1187"/>
              <a:gd name="T10" fmla="*/ 1722 w 2023"/>
              <a:gd name="T11" fmla="*/ 166 h 1187"/>
              <a:gd name="T12" fmla="*/ 1717 w 2023"/>
              <a:gd name="T13" fmla="*/ 166 h 1187"/>
              <a:gd name="T14" fmla="*/ 1717 w 2023"/>
              <a:gd name="T15" fmla="*/ 218 h 1187"/>
              <a:gd name="T16" fmla="*/ 1712 w 2023"/>
              <a:gd name="T17" fmla="*/ 218 h 1187"/>
              <a:gd name="T18" fmla="*/ 1712 w 2023"/>
              <a:gd name="T19" fmla="*/ 281 h 1187"/>
              <a:gd name="T20" fmla="*/ 1686 w 2023"/>
              <a:gd name="T21" fmla="*/ 281 h 1187"/>
              <a:gd name="T22" fmla="*/ 1686 w 2023"/>
              <a:gd name="T23" fmla="*/ 328 h 1187"/>
              <a:gd name="T24" fmla="*/ 1631 w 2023"/>
              <a:gd name="T25" fmla="*/ 328 h 1187"/>
              <a:gd name="T26" fmla="*/ 1631 w 2023"/>
              <a:gd name="T27" fmla="*/ 383 h 1187"/>
              <a:gd name="T28" fmla="*/ 1594 w 2023"/>
              <a:gd name="T29" fmla="*/ 383 h 1187"/>
              <a:gd name="T30" fmla="*/ 1594 w 2023"/>
              <a:gd name="T31" fmla="*/ 433 h 1187"/>
              <a:gd name="T32" fmla="*/ 1391 w 2023"/>
              <a:gd name="T33" fmla="*/ 433 h 1187"/>
              <a:gd name="T34" fmla="*/ 1391 w 2023"/>
              <a:gd name="T35" fmla="*/ 481 h 1187"/>
              <a:gd name="T36" fmla="*/ 1327 w 2023"/>
              <a:gd name="T37" fmla="*/ 481 h 1187"/>
              <a:gd name="T38" fmla="*/ 1327 w 2023"/>
              <a:gd name="T39" fmla="*/ 535 h 1187"/>
              <a:gd name="T40" fmla="*/ 1153 w 2023"/>
              <a:gd name="T41" fmla="*/ 535 h 1187"/>
              <a:gd name="T42" fmla="*/ 1153 w 2023"/>
              <a:gd name="T43" fmla="*/ 586 h 1187"/>
              <a:gd name="T44" fmla="*/ 1062 w 2023"/>
              <a:gd name="T45" fmla="*/ 586 h 1187"/>
              <a:gd name="T46" fmla="*/ 1062 w 2023"/>
              <a:gd name="T47" fmla="*/ 639 h 1187"/>
              <a:gd name="T48" fmla="*/ 1036 w 2023"/>
              <a:gd name="T49" fmla="*/ 639 h 1187"/>
              <a:gd name="T50" fmla="*/ 1036 w 2023"/>
              <a:gd name="T51" fmla="*/ 689 h 1187"/>
              <a:gd name="T52" fmla="*/ 952 w 2023"/>
              <a:gd name="T53" fmla="*/ 689 h 1187"/>
              <a:gd name="T54" fmla="*/ 952 w 2023"/>
              <a:gd name="T55" fmla="*/ 744 h 1187"/>
              <a:gd name="T56" fmla="*/ 914 w 2023"/>
              <a:gd name="T57" fmla="*/ 744 h 1187"/>
              <a:gd name="T58" fmla="*/ 914 w 2023"/>
              <a:gd name="T59" fmla="*/ 843 h 1187"/>
              <a:gd name="T60" fmla="*/ 900 w 2023"/>
              <a:gd name="T61" fmla="*/ 843 h 1187"/>
              <a:gd name="T62" fmla="*/ 900 w 2023"/>
              <a:gd name="T63" fmla="*/ 894 h 1187"/>
              <a:gd name="T64" fmla="*/ 836 w 2023"/>
              <a:gd name="T65" fmla="*/ 894 h 1187"/>
              <a:gd name="T66" fmla="*/ 836 w 2023"/>
              <a:gd name="T67" fmla="*/ 945 h 1187"/>
              <a:gd name="T68" fmla="*/ 417 w 2023"/>
              <a:gd name="T69" fmla="*/ 945 h 1187"/>
              <a:gd name="T70" fmla="*/ 417 w 2023"/>
              <a:gd name="T71" fmla="*/ 996 h 1187"/>
              <a:gd name="T72" fmla="*/ 370 w 2023"/>
              <a:gd name="T73" fmla="*/ 996 h 1187"/>
              <a:gd name="T74" fmla="*/ 370 w 2023"/>
              <a:gd name="T75" fmla="*/ 1042 h 1187"/>
              <a:gd name="T76" fmla="*/ 237 w 2023"/>
              <a:gd name="T77" fmla="*/ 1042 h 1187"/>
              <a:gd name="T78" fmla="*/ 237 w 2023"/>
              <a:gd name="T79" fmla="*/ 1093 h 1187"/>
              <a:gd name="T80" fmla="*/ 113 w 2023"/>
              <a:gd name="T81" fmla="*/ 1093 h 1187"/>
              <a:gd name="T82" fmla="*/ 113 w 2023"/>
              <a:gd name="T83" fmla="*/ 1140 h 1187"/>
              <a:gd name="T84" fmla="*/ 63 w 2023"/>
              <a:gd name="T85" fmla="*/ 1140 h 1187"/>
              <a:gd name="T86" fmla="*/ 63 w 2023"/>
              <a:gd name="T87" fmla="*/ 1187 h 1187"/>
              <a:gd name="T88" fmla="*/ 0 w 2023"/>
              <a:gd name="T89" fmla="*/ 1187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23" h="1187">
                <a:moveTo>
                  <a:pt x="2023" y="0"/>
                </a:moveTo>
                <a:lnTo>
                  <a:pt x="2023" y="55"/>
                </a:lnTo>
                <a:lnTo>
                  <a:pt x="1866" y="55"/>
                </a:lnTo>
                <a:lnTo>
                  <a:pt x="1866" y="112"/>
                </a:lnTo>
                <a:lnTo>
                  <a:pt x="1722" y="112"/>
                </a:lnTo>
                <a:lnTo>
                  <a:pt x="1722" y="166"/>
                </a:lnTo>
                <a:lnTo>
                  <a:pt x="1717" y="166"/>
                </a:lnTo>
                <a:lnTo>
                  <a:pt x="1717" y="218"/>
                </a:lnTo>
                <a:lnTo>
                  <a:pt x="1712" y="218"/>
                </a:lnTo>
                <a:lnTo>
                  <a:pt x="1712" y="281"/>
                </a:lnTo>
                <a:lnTo>
                  <a:pt x="1686" y="281"/>
                </a:lnTo>
                <a:lnTo>
                  <a:pt x="1686" y="328"/>
                </a:lnTo>
                <a:lnTo>
                  <a:pt x="1631" y="328"/>
                </a:lnTo>
                <a:lnTo>
                  <a:pt x="1631" y="383"/>
                </a:lnTo>
                <a:lnTo>
                  <a:pt x="1594" y="383"/>
                </a:lnTo>
                <a:lnTo>
                  <a:pt x="1594" y="433"/>
                </a:lnTo>
                <a:lnTo>
                  <a:pt x="1391" y="433"/>
                </a:lnTo>
                <a:lnTo>
                  <a:pt x="1391" y="481"/>
                </a:lnTo>
                <a:lnTo>
                  <a:pt x="1327" y="481"/>
                </a:lnTo>
                <a:lnTo>
                  <a:pt x="1327" y="535"/>
                </a:lnTo>
                <a:lnTo>
                  <a:pt x="1153" y="535"/>
                </a:lnTo>
                <a:lnTo>
                  <a:pt x="1153" y="586"/>
                </a:lnTo>
                <a:lnTo>
                  <a:pt x="1062" y="586"/>
                </a:lnTo>
                <a:lnTo>
                  <a:pt x="1062" y="639"/>
                </a:lnTo>
                <a:lnTo>
                  <a:pt x="1036" y="639"/>
                </a:lnTo>
                <a:lnTo>
                  <a:pt x="1036" y="689"/>
                </a:lnTo>
                <a:lnTo>
                  <a:pt x="952" y="689"/>
                </a:lnTo>
                <a:lnTo>
                  <a:pt x="952" y="744"/>
                </a:lnTo>
                <a:lnTo>
                  <a:pt x="914" y="744"/>
                </a:lnTo>
                <a:lnTo>
                  <a:pt x="914" y="843"/>
                </a:lnTo>
                <a:lnTo>
                  <a:pt x="900" y="843"/>
                </a:lnTo>
                <a:lnTo>
                  <a:pt x="900" y="894"/>
                </a:lnTo>
                <a:lnTo>
                  <a:pt x="836" y="894"/>
                </a:lnTo>
                <a:lnTo>
                  <a:pt x="836" y="945"/>
                </a:lnTo>
                <a:lnTo>
                  <a:pt x="417" y="945"/>
                </a:lnTo>
                <a:lnTo>
                  <a:pt x="417" y="996"/>
                </a:lnTo>
                <a:lnTo>
                  <a:pt x="370" y="996"/>
                </a:lnTo>
                <a:lnTo>
                  <a:pt x="370" y="1042"/>
                </a:lnTo>
                <a:lnTo>
                  <a:pt x="237" y="1042"/>
                </a:lnTo>
                <a:lnTo>
                  <a:pt x="237" y="1093"/>
                </a:lnTo>
                <a:lnTo>
                  <a:pt x="113" y="1093"/>
                </a:lnTo>
                <a:lnTo>
                  <a:pt x="113" y="1140"/>
                </a:lnTo>
                <a:lnTo>
                  <a:pt x="63" y="1140"/>
                </a:lnTo>
                <a:lnTo>
                  <a:pt x="63" y="1187"/>
                </a:lnTo>
                <a:lnTo>
                  <a:pt x="0" y="1187"/>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57" name="Freeform 42">
            <a:extLst>
              <a:ext uri="{FF2B5EF4-FFF2-40B4-BE49-F238E27FC236}">
                <a16:creationId xmlns:a16="http://schemas.microsoft.com/office/drawing/2014/main" id="{32148C39-9EED-4735-876C-BD892F678430}"/>
              </a:ext>
            </a:extLst>
          </p:cNvPr>
          <p:cNvSpPr>
            <a:spLocks/>
          </p:cNvSpPr>
          <p:nvPr/>
        </p:nvSpPr>
        <p:spPr bwMode="auto">
          <a:xfrm>
            <a:off x="7560734" y="3567218"/>
            <a:ext cx="3983567" cy="1274233"/>
          </a:xfrm>
          <a:custGeom>
            <a:avLst/>
            <a:gdLst>
              <a:gd name="T0" fmla="*/ 1882 w 1882"/>
              <a:gd name="T1" fmla="*/ 0 h 602"/>
              <a:gd name="T2" fmla="*/ 1838 w 1882"/>
              <a:gd name="T3" fmla="*/ 0 h 602"/>
              <a:gd name="T4" fmla="*/ 1838 w 1882"/>
              <a:gd name="T5" fmla="*/ 124 h 602"/>
              <a:gd name="T6" fmla="*/ 1647 w 1882"/>
              <a:gd name="T7" fmla="*/ 124 h 602"/>
              <a:gd name="T8" fmla="*/ 1647 w 1882"/>
              <a:gd name="T9" fmla="*/ 160 h 602"/>
              <a:gd name="T10" fmla="*/ 1314 w 1882"/>
              <a:gd name="T11" fmla="*/ 160 h 602"/>
              <a:gd name="T12" fmla="*/ 1314 w 1882"/>
              <a:gd name="T13" fmla="*/ 203 h 602"/>
              <a:gd name="T14" fmla="*/ 1202 w 1882"/>
              <a:gd name="T15" fmla="*/ 203 h 602"/>
              <a:gd name="T16" fmla="*/ 1202 w 1882"/>
              <a:gd name="T17" fmla="*/ 240 h 602"/>
              <a:gd name="T18" fmla="*/ 920 w 1882"/>
              <a:gd name="T19" fmla="*/ 240 h 602"/>
              <a:gd name="T20" fmla="*/ 920 w 1882"/>
              <a:gd name="T21" fmla="*/ 314 h 602"/>
              <a:gd name="T22" fmla="*/ 579 w 1882"/>
              <a:gd name="T23" fmla="*/ 314 h 602"/>
              <a:gd name="T24" fmla="*/ 579 w 1882"/>
              <a:gd name="T25" fmla="*/ 356 h 602"/>
              <a:gd name="T26" fmla="*/ 527 w 1882"/>
              <a:gd name="T27" fmla="*/ 356 h 602"/>
              <a:gd name="T28" fmla="*/ 527 w 1882"/>
              <a:gd name="T29" fmla="*/ 393 h 602"/>
              <a:gd name="T30" fmla="*/ 458 w 1882"/>
              <a:gd name="T31" fmla="*/ 393 h 602"/>
              <a:gd name="T32" fmla="*/ 458 w 1882"/>
              <a:gd name="T33" fmla="*/ 429 h 602"/>
              <a:gd name="T34" fmla="*/ 388 w 1882"/>
              <a:gd name="T35" fmla="*/ 429 h 602"/>
              <a:gd name="T36" fmla="*/ 388 w 1882"/>
              <a:gd name="T37" fmla="*/ 466 h 602"/>
              <a:gd name="T38" fmla="*/ 246 w 1882"/>
              <a:gd name="T39" fmla="*/ 466 h 602"/>
              <a:gd name="T40" fmla="*/ 246 w 1882"/>
              <a:gd name="T41" fmla="*/ 538 h 602"/>
              <a:gd name="T42" fmla="*/ 16 w 1882"/>
              <a:gd name="T43" fmla="*/ 538 h 602"/>
              <a:gd name="T44" fmla="*/ 16 w 1882"/>
              <a:gd name="T45" fmla="*/ 577 h 602"/>
              <a:gd name="T46" fmla="*/ 0 w 1882"/>
              <a:gd name="T47" fmla="*/ 577 h 602"/>
              <a:gd name="T48" fmla="*/ 0 w 1882"/>
              <a:gd name="T49" fmla="*/ 60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2" h="602">
                <a:moveTo>
                  <a:pt x="1882" y="0"/>
                </a:moveTo>
                <a:lnTo>
                  <a:pt x="1838" y="0"/>
                </a:lnTo>
                <a:lnTo>
                  <a:pt x="1838" y="124"/>
                </a:lnTo>
                <a:lnTo>
                  <a:pt x="1647" y="124"/>
                </a:lnTo>
                <a:lnTo>
                  <a:pt x="1647" y="160"/>
                </a:lnTo>
                <a:lnTo>
                  <a:pt x="1314" y="160"/>
                </a:lnTo>
                <a:lnTo>
                  <a:pt x="1314" y="203"/>
                </a:lnTo>
                <a:lnTo>
                  <a:pt x="1202" y="203"/>
                </a:lnTo>
                <a:lnTo>
                  <a:pt x="1202" y="240"/>
                </a:lnTo>
                <a:lnTo>
                  <a:pt x="920" y="240"/>
                </a:lnTo>
                <a:lnTo>
                  <a:pt x="920" y="314"/>
                </a:lnTo>
                <a:lnTo>
                  <a:pt x="579" y="314"/>
                </a:lnTo>
                <a:lnTo>
                  <a:pt x="579" y="356"/>
                </a:lnTo>
                <a:lnTo>
                  <a:pt x="527" y="356"/>
                </a:lnTo>
                <a:lnTo>
                  <a:pt x="527" y="393"/>
                </a:lnTo>
                <a:lnTo>
                  <a:pt x="458" y="393"/>
                </a:lnTo>
                <a:lnTo>
                  <a:pt x="458" y="429"/>
                </a:lnTo>
                <a:lnTo>
                  <a:pt x="388" y="429"/>
                </a:lnTo>
                <a:lnTo>
                  <a:pt x="388" y="466"/>
                </a:lnTo>
                <a:lnTo>
                  <a:pt x="246" y="466"/>
                </a:lnTo>
                <a:lnTo>
                  <a:pt x="246" y="538"/>
                </a:lnTo>
                <a:lnTo>
                  <a:pt x="16" y="538"/>
                </a:lnTo>
                <a:lnTo>
                  <a:pt x="16" y="577"/>
                </a:lnTo>
                <a:lnTo>
                  <a:pt x="0" y="577"/>
                </a:lnTo>
                <a:lnTo>
                  <a:pt x="0" y="602"/>
                </a:lnTo>
              </a:path>
            </a:pathLst>
          </a:custGeom>
          <a:noFill/>
          <a:ln w="12700" cap="flat">
            <a:solidFill>
              <a:srgbClr val="7A99A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58" name="Freeform 43">
            <a:extLst>
              <a:ext uri="{FF2B5EF4-FFF2-40B4-BE49-F238E27FC236}">
                <a16:creationId xmlns:a16="http://schemas.microsoft.com/office/drawing/2014/main" id="{138F1EDD-3631-45DD-A966-ECB70798B911}"/>
              </a:ext>
            </a:extLst>
          </p:cNvPr>
          <p:cNvSpPr>
            <a:spLocks/>
          </p:cNvSpPr>
          <p:nvPr/>
        </p:nvSpPr>
        <p:spPr bwMode="auto">
          <a:xfrm>
            <a:off x="7393518" y="4316517"/>
            <a:ext cx="4167717" cy="543984"/>
          </a:xfrm>
          <a:custGeom>
            <a:avLst/>
            <a:gdLst>
              <a:gd name="T0" fmla="*/ 1969 w 1969"/>
              <a:gd name="T1" fmla="*/ 0 h 257"/>
              <a:gd name="T2" fmla="*/ 1918 w 1969"/>
              <a:gd name="T3" fmla="*/ 0 h 257"/>
              <a:gd name="T4" fmla="*/ 1918 w 1969"/>
              <a:gd name="T5" fmla="*/ 27 h 257"/>
              <a:gd name="T6" fmla="*/ 1883 w 1969"/>
              <a:gd name="T7" fmla="*/ 27 h 257"/>
              <a:gd name="T8" fmla="*/ 1883 w 1969"/>
              <a:gd name="T9" fmla="*/ 56 h 257"/>
              <a:gd name="T10" fmla="*/ 1733 w 1969"/>
              <a:gd name="T11" fmla="*/ 56 h 257"/>
              <a:gd name="T12" fmla="*/ 1733 w 1969"/>
              <a:gd name="T13" fmla="*/ 92 h 257"/>
              <a:gd name="T14" fmla="*/ 1726 w 1969"/>
              <a:gd name="T15" fmla="*/ 92 h 257"/>
              <a:gd name="T16" fmla="*/ 1726 w 1969"/>
              <a:gd name="T17" fmla="*/ 118 h 257"/>
              <a:gd name="T18" fmla="*/ 1312 w 1969"/>
              <a:gd name="T19" fmla="*/ 118 h 257"/>
              <a:gd name="T20" fmla="*/ 1312 w 1969"/>
              <a:gd name="T21" fmla="*/ 141 h 257"/>
              <a:gd name="T22" fmla="*/ 840 w 1969"/>
              <a:gd name="T23" fmla="*/ 141 h 257"/>
              <a:gd name="T24" fmla="*/ 840 w 1969"/>
              <a:gd name="T25" fmla="*/ 176 h 257"/>
              <a:gd name="T26" fmla="*/ 829 w 1969"/>
              <a:gd name="T27" fmla="*/ 176 h 257"/>
              <a:gd name="T28" fmla="*/ 829 w 1969"/>
              <a:gd name="T29" fmla="*/ 202 h 257"/>
              <a:gd name="T30" fmla="*/ 531 w 1969"/>
              <a:gd name="T31" fmla="*/ 202 h 257"/>
              <a:gd name="T32" fmla="*/ 531 w 1969"/>
              <a:gd name="T33" fmla="*/ 231 h 257"/>
              <a:gd name="T34" fmla="*/ 355 w 1969"/>
              <a:gd name="T35" fmla="*/ 231 h 257"/>
              <a:gd name="T36" fmla="*/ 355 w 1969"/>
              <a:gd name="T37" fmla="*/ 257 h 257"/>
              <a:gd name="T38" fmla="*/ 0 w 1969"/>
              <a:gd name="T39"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69" h="257">
                <a:moveTo>
                  <a:pt x="1969" y="0"/>
                </a:moveTo>
                <a:lnTo>
                  <a:pt x="1918" y="0"/>
                </a:lnTo>
                <a:lnTo>
                  <a:pt x="1918" y="27"/>
                </a:lnTo>
                <a:lnTo>
                  <a:pt x="1883" y="27"/>
                </a:lnTo>
                <a:lnTo>
                  <a:pt x="1883" y="56"/>
                </a:lnTo>
                <a:lnTo>
                  <a:pt x="1733" y="56"/>
                </a:lnTo>
                <a:lnTo>
                  <a:pt x="1733" y="92"/>
                </a:lnTo>
                <a:lnTo>
                  <a:pt x="1726" y="92"/>
                </a:lnTo>
                <a:lnTo>
                  <a:pt x="1726" y="118"/>
                </a:lnTo>
                <a:lnTo>
                  <a:pt x="1312" y="118"/>
                </a:lnTo>
                <a:lnTo>
                  <a:pt x="1312" y="141"/>
                </a:lnTo>
                <a:lnTo>
                  <a:pt x="840" y="141"/>
                </a:lnTo>
                <a:lnTo>
                  <a:pt x="840" y="176"/>
                </a:lnTo>
                <a:lnTo>
                  <a:pt x="829" y="176"/>
                </a:lnTo>
                <a:lnTo>
                  <a:pt x="829" y="202"/>
                </a:lnTo>
                <a:lnTo>
                  <a:pt x="531" y="202"/>
                </a:lnTo>
                <a:lnTo>
                  <a:pt x="531" y="231"/>
                </a:lnTo>
                <a:lnTo>
                  <a:pt x="355" y="231"/>
                </a:lnTo>
                <a:lnTo>
                  <a:pt x="355" y="257"/>
                </a:lnTo>
                <a:lnTo>
                  <a:pt x="0" y="257"/>
                </a:lnTo>
              </a:path>
            </a:pathLst>
          </a:custGeom>
          <a:noFill/>
          <a:ln w="12700" cap="flat">
            <a:solidFill>
              <a:schemeClr val="accent1"/>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59" name="Freeform 44">
            <a:extLst>
              <a:ext uri="{FF2B5EF4-FFF2-40B4-BE49-F238E27FC236}">
                <a16:creationId xmlns:a16="http://schemas.microsoft.com/office/drawing/2014/main" id="{ADC76910-B9ED-451E-A309-B6A483CAE743}"/>
              </a:ext>
            </a:extLst>
          </p:cNvPr>
          <p:cNvSpPr>
            <a:spLocks/>
          </p:cNvSpPr>
          <p:nvPr/>
        </p:nvSpPr>
        <p:spPr bwMode="auto">
          <a:xfrm>
            <a:off x="7268634" y="4269951"/>
            <a:ext cx="4288367" cy="590551"/>
          </a:xfrm>
          <a:custGeom>
            <a:avLst/>
            <a:gdLst>
              <a:gd name="T0" fmla="*/ 2026 w 2026"/>
              <a:gd name="T1" fmla="*/ 0 h 279"/>
              <a:gd name="T2" fmla="*/ 1964 w 2026"/>
              <a:gd name="T3" fmla="*/ 0 h 279"/>
              <a:gd name="T4" fmla="*/ 1964 w 2026"/>
              <a:gd name="T5" fmla="*/ 20 h 279"/>
              <a:gd name="T6" fmla="*/ 1836 w 2026"/>
              <a:gd name="T7" fmla="*/ 20 h 279"/>
              <a:gd name="T8" fmla="*/ 1836 w 2026"/>
              <a:gd name="T9" fmla="*/ 63 h 279"/>
              <a:gd name="T10" fmla="*/ 1730 w 2026"/>
              <a:gd name="T11" fmla="*/ 63 h 279"/>
              <a:gd name="T12" fmla="*/ 1730 w 2026"/>
              <a:gd name="T13" fmla="*/ 84 h 279"/>
              <a:gd name="T14" fmla="*/ 1673 w 2026"/>
              <a:gd name="T15" fmla="*/ 84 h 279"/>
              <a:gd name="T16" fmla="*/ 1673 w 2026"/>
              <a:gd name="T17" fmla="*/ 101 h 279"/>
              <a:gd name="T18" fmla="*/ 1387 w 2026"/>
              <a:gd name="T19" fmla="*/ 101 h 279"/>
              <a:gd name="T20" fmla="*/ 1387 w 2026"/>
              <a:gd name="T21" fmla="*/ 122 h 279"/>
              <a:gd name="T22" fmla="*/ 1354 w 2026"/>
              <a:gd name="T23" fmla="*/ 122 h 279"/>
              <a:gd name="T24" fmla="*/ 1354 w 2026"/>
              <a:gd name="T25" fmla="*/ 134 h 279"/>
              <a:gd name="T26" fmla="*/ 876 w 2026"/>
              <a:gd name="T27" fmla="*/ 134 h 279"/>
              <a:gd name="T28" fmla="*/ 876 w 2026"/>
              <a:gd name="T29" fmla="*/ 157 h 279"/>
              <a:gd name="T30" fmla="*/ 832 w 2026"/>
              <a:gd name="T31" fmla="*/ 157 h 279"/>
              <a:gd name="T32" fmla="*/ 832 w 2026"/>
              <a:gd name="T33" fmla="*/ 174 h 279"/>
              <a:gd name="T34" fmla="*/ 762 w 2026"/>
              <a:gd name="T35" fmla="*/ 174 h 279"/>
              <a:gd name="T36" fmla="*/ 762 w 2026"/>
              <a:gd name="T37" fmla="*/ 190 h 279"/>
              <a:gd name="T38" fmla="*/ 394 w 2026"/>
              <a:gd name="T39" fmla="*/ 190 h 279"/>
              <a:gd name="T40" fmla="*/ 394 w 2026"/>
              <a:gd name="T41" fmla="*/ 211 h 279"/>
              <a:gd name="T42" fmla="*/ 380 w 2026"/>
              <a:gd name="T43" fmla="*/ 211 h 279"/>
              <a:gd name="T44" fmla="*/ 380 w 2026"/>
              <a:gd name="T45" fmla="*/ 224 h 279"/>
              <a:gd name="T46" fmla="*/ 348 w 2026"/>
              <a:gd name="T47" fmla="*/ 224 h 279"/>
              <a:gd name="T48" fmla="*/ 348 w 2026"/>
              <a:gd name="T49" fmla="*/ 246 h 279"/>
              <a:gd name="T50" fmla="*/ 137 w 2026"/>
              <a:gd name="T51" fmla="*/ 246 h 279"/>
              <a:gd name="T52" fmla="*/ 137 w 2026"/>
              <a:gd name="T53" fmla="*/ 263 h 279"/>
              <a:gd name="T54" fmla="*/ 53 w 2026"/>
              <a:gd name="T55" fmla="*/ 263 h 279"/>
              <a:gd name="T56" fmla="*/ 53 w 2026"/>
              <a:gd name="T57" fmla="*/ 279 h 279"/>
              <a:gd name="T58" fmla="*/ 0 w 2026"/>
              <a:gd name="T59"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6" h="279">
                <a:moveTo>
                  <a:pt x="2026" y="0"/>
                </a:moveTo>
                <a:lnTo>
                  <a:pt x="1964" y="0"/>
                </a:lnTo>
                <a:lnTo>
                  <a:pt x="1964" y="20"/>
                </a:lnTo>
                <a:lnTo>
                  <a:pt x="1836" y="20"/>
                </a:lnTo>
                <a:lnTo>
                  <a:pt x="1836" y="63"/>
                </a:lnTo>
                <a:lnTo>
                  <a:pt x="1730" y="63"/>
                </a:lnTo>
                <a:lnTo>
                  <a:pt x="1730" y="84"/>
                </a:lnTo>
                <a:lnTo>
                  <a:pt x="1673" y="84"/>
                </a:lnTo>
                <a:lnTo>
                  <a:pt x="1673" y="101"/>
                </a:lnTo>
                <a:lnTo>
                  <a:pt x="1387" y="101"/>
                </a:lnTo>
                <a:lnTo>
                  <a:pt x="1387" y="122"/>
                </a:lnTo>
                <a:lnTo>
                  <a:pt x="1354" y="122"/>
                </a:lnTo>
                <a:lnTo>
                  <a:pt x="1354" y="134"/>
                </a:lnTo>
                <a:lnTo>
                  <a:pt x="876" y="134"/>
                </a:lnTo>
                <a:lnTo>
                  <a:pt x="876" y="157"/>
                </a:lnTo>
                <a:lnTo>
                  <a:pt x="832" y="157"/>
                </a:lnTo>
                <a:lnTo>
                  <a:pt x="832" y="174"/>
                </a:lnTo>
                <a:lnTo>
                  <a:pt x="762" y="174"/>
                </a:lnTo>
                <a:lnTo>
                  <a:pt x="762" y="190"/>
                </a:lnTo>
                <a:lnTo>
                  <a:pt x="394" y="190"/>
                </a:lnTo>
                <a:lnTo>
                  <a:pt x="394" y="211"/>
                </a:lnTo>
                <a:lnTo>
                  <a:pt x="380" y="211"/>
                </a:lnTo>
                <a:lnTo>
                  <a:pt x="380" y="224"/>
                </a:lnTo>
                <a:lnTo>
                  <a:pt x="348" y="224"/>
                </a:lnTo>
                <a:lnTo>
                  <a:pt x="348" y="246"/>
                </a:lnTo>
                <a:lnTo>
                  <a:pt x="137" y="246"/>
                </a:lnTo>
                <a:lnTo>
                  <a:pt x="137" y="263"/>
                </a:lnTo>
                <a:lnTo>
                  <a:pt x="53" y="263"/>
                </a:lnTo>
                <a:lnTo>
                  <a:pt x="53" y="279"/>
                </a:lnTo>
                <a:lnTo>
                  <a:pt x="0" y="279"/>
                </a:lnTo>
              </a:path>
            </a:pathLst>
          </a:custGeom>
          <a:noFill/>
          <a:ln w="12700" cap="flat">
            <a:solidFill>
              <a:srgbClr val="7A99AC"/>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60" name="Oval 45">
            <a:extLst>
              <a:ext uri="{FF2B5EF4-FFF2-40B4-BE49-F238E27FC236}">
                <a16:creationId xmlns:a16="http://schemas.microsoft.com/office/drawing/2014/main" id="{DEAC985B-1A3E-4ED1-9692-19EA3291D960}"/>
              </a:ext>
            </a:extLst>
          </p:cNvPr>
          <p:cNvSpPr>
            <a:spLocks noChangeArrowheads="1"/>
          </p:cNvSpPr>
          <p:nvPr/>
        </p:nvSpPr>
        <p:spPr bwMode="auto">
          <a:xfrm>
            <a:off x="11523134" y="2320501"/>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61" name="Oval 46">
            <a:extLst>
              <a:ext uri="{FF2B5EF4-FFF2-40B4-BE49-F238E27FC236}">
                <a16:creationId xmlns:a16="http://schemas.microsoft.com/office/drawing/2014/main" id="{CA405838-2FED-422A-8A03-584692C9DDFA}"/>
              </a:ext>
            </a:extLst>
          </p:cNvPr>
          <p:cNvSpPr>
            <a:spLocks noChangeArrowheads="1"/>
          </p:cNvSpPr>
          <p:nvPr/>
        </p:nvSpPr>
        <p:spPr bwMode="auto">
          <a:xfrm>
            <a:off x="11523134" y="24369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62" name="Oval 47">
            <a:extLst>
              <a:ext uri="{FF2B5EF4-FFF2-40B4-BE49-F238E27FC236}">
                <a16:creationId xmlns:a16="http://schemas.microsoft.com/office/drawing/2014/main" id="{29587982-A040-4426-9621-D77100F7890A}"/>
              </a:ext>
            </a:extLst>
          </p:cNvPr>
          <p:cNvSpPr>
            <a:spLocks noChangeArrowheads="1"/>
          </p:cNvSpPr>
          <p:nvPr/>
        </p:nvSpPr>
        <p:spPr bwMode="auto">
          <a:xfrm>
            <a:off x="11512552" y="24369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63" name="Oval 48">
            <a:extLst>
              <a:ext uri="{FF2B5EF4-FFF2-40B4-BE49-F238E27FC236}">
                <a16:creationId xmlns:a16="http://schemas.microsoft.com/office/drawing/2014/main" id="{B3A06F91-8E7C-491F-A1B9-495472E8A1EC}"/>
              </a:ext>
            </a:extLst>
          </p:cNvPr>
          <p:cNvSpPr>
            <a:spLocks noChangeArrowheads="1"/>
          </p:cNvSpPr>
          <p:nvPr/>
        </p:nvSpPr>
        <p:spPr bwMode="auto">
          <a:xfrm>
            <a:off x="11501968" y="24369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64" name="Oval 49">
            <a:extLst>
              <a:ext uri="{FF2B5EF4-FFF2-40B4-BE49-F238E27FC236}">
                <a16:creationId xmlns:a16="http://schemas.microsoft.com/office/drawing/2014/main" id="{DAEE828D-B2C0-4E49-9E90-60FD660C2E0F}"/>
              </a:ext>
            </a:extLst>
          </p:cNvPr>
          <p:cNvSpPr>
            <a:spLocks noChangeArrowheads="1"/>
          </p:cNvSpPr>
          <p:nvPr/>
        </p:nvSpPr>
        <p:spPr bwMode="auto">
          <a:xfrm>
            <a:off x="11489267" y="243691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65" name="Oval 50">
            <a:extLst>
              <a:ext uri="{FF2B5EF4-FFF2-40B4-BE49-F238E27FC236}">
                <a16:creationId xmlns:a16="http://schemas.microsoft.com/office/drawing/2014/main" id="{CAD22170-4A67-4EC5-9486-EF556D20E421}"/>
              </a:ext>
            </a:extLst>
          </p:cNvPr>
          <p:cNvSpPr>
            <a:spLocks noChangeArrowheads="1"/>
          </p:cNvSpPr>
          <p:nvPr/>
        </p:nvSpPr>
        <p:spPr bwMode="auto">
          <a:xfrm>
            <a:off x="11480801" y="24369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66" name="Oval 51">
            <a:extLst>
              <a:ext uri="{FF2B5EF4-FFF2-40B4-BE49-F238E27FC236}">
                <a16:creationId xmlns:a16="http://schemas.microsoft.com/office/drawing/2014/main" id="{A2BEFCB2-E4AC-4577-ADCE-28ED176197CD}"/>
              </a:ext>
            </a:extLst>
          </p:cNvPr>
          <p:cNvSpPr>
            <a:spLocks noChangeArrowheads="1"/>
          </p:cNvSpPr>
          <p:nvPr/>
        </p:nvSpPr>
        <p:spPr bwMode="auto">
          <a:xfrm>
            <a:off x="11468101" y="24369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67" name="Oval 52">
            <a:extLst>
              <a:ext uri="{FF2B5EF4-FFF2-40B4-BE49-F238E27FC236}">
                <a16:creationId xmlns:a16="http://schemas.microsoft.com/office/drawing/2014/main" id="{B5701DAF-4A2B-4E77-ABF9-AF4C33C3B724}"/>
              </a:ext>
            </a:extLst>
          </p:cNvPr>
          <p:cNvSpPr>
            <a:spLocks noChangeArrowheads="1"/>
          </p:cNvSpPr>
          <p:nvPr/>
        </p:nvSpPr>
        <p:spPr bwMode="auto">
          <a:xfrm>
            <a:off x="11457518" y="243691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68" name="Oval 53">
            <a:extLst>
              <a:ext uri="{FF2B5EF4-FFF2-40B4-BE49-F238E27FC236}">
                <a16:creationId xmlns:a16="http://schemas.microsoft.com/office/drawing/2014/main" id="{C02C5B62-92FF-49C6-B7D6-1BEF203DA5AD}"/>
              </a:ext>
            </a:extLst>
          </p:cNvPr>
          <p:cNvSpPr>
            <a:spLocks noChangeArrowheads="1"/>
          </p:cNvSpPr>
          <p:nvPr/>
        </p:nvSpPr>
        <p:spPr bwMode="auto">
          <a:xfrm>
            <a:off x="11446934" y="24369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69" name="Oval 54">
            <a:extLst>
              <a:ext uri="{FF2B5EF4-FFF2-40B4-BE49-F238E27FC236}">
                <a16:creationId xmlns:a16="http://schemas.microsoft.com/office/drawing/2014/main" id="{F47E12D3-48FA-4822-9665-B876ACF2B21E}"/>
              </a:ext>
            </a:extLst>
          </p:cNvPr>
          <p:cNvSpPr>
            <a:spLocks noChangeArrowheads="1"/>
          </p:cNvSpPr>
          <p:nvPr/>
        </p:nvSpPr>
        <p:spPr bwMode="auto">
          <a:xfrm>
            <a:off x="11434234" y="243691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70" name="Oval 55">
            <a:extLst>
              <a:ext uri="{FF2B5EF4-FFF2-40B4-BE49-F238E27FC236}">
                <a16:creationId xmlns:a16="http://schemas.microsoft.com/office/drawing/2014/main" id="{D15A9071-F75E-457F-92FE-D2EE69859F50}"/>
              </a:ext>
            </a:extLst>
          </p:cNvPr>
          <p:cNvSpPr>
            <a:spLocks noChangeArrowheads="1"/>
          </p:cNvSpPr>
          <p:nvPr/>
        </p:nvSpPr>
        <p:spPr bwMode="auto">
          <a:xfrm>
            <a:off x="11425768" y="24369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71" name="Oval 56">
            <a:extLst>
              <a:ext uri="{FF2B5EF4-FFF2-40B4-BE49-F238E27FC236}">
                <a16:creationId xmlns:a16="http://schemas.microsoft.com/office/drawing/2014/main" id="{C79569EE-E6E2-4C56-93CE-739DFD467855}"/>
              </a:ext>
            </a:extLst>
          </p:cNvPr>
          <p:cNvSpPr>
            <a:spLocks noChangeArrowheads="1"/>
          </p:cNvSpPr>
          <p:nvPr/>
        </p:nvSpPr>
        <p:spPr bwMode="auto">
          <a:xfrm>
            <a:off x="11413068" y="24369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72" name="Oval 57">
            <a:extLst>
              <a:ext uri="{FF2B5EF4-FFF2-40B4-BE49-F238E27FC236}">
                <a16:creationId xmlns:a16="http://schemas.microsoft.com/office/drawing/2014/main" id="{BCB0E5E2-3047-4E3E-A56A-31576A118766}"/>
              </a:ext>
            </a:extLst>
          </p:cNvPr>
          <p:cNvSpPr>
            <a:spLocks noChangeArrowheads="1"/>
          </p:cNvSpPr>
          <p:nvPr/>
        </p:nvSpPr>
        <p:spPr bwMode="auto">
          <a:xfrm>
            <a:off x="11123085" y="2551218"/>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73" name="Oval 58">
            <a:extLst>
              <a:ext uri="{FF2B5EF4-FFF2-40B4-BE49-F238E27FC236}">
                <a16:creationId xmlns:a16="http://schemas.microsoft.com/office/drawing/2014/main" id="{48A23D16-7C21-424F-A520-B35AAB51E9CA}"/>
              </a:ext>
            </a:extLst>
          </p:cNvPr>
          <p:cNvSpPr>
            <a:spLocks noChangeArrowheads="1"/>
          </p:cNvSpPr>
          <p:nvPr/>
        </p:nvSpPr>
        <p:spPr bwMode="auto">
          <a:xfrm>
            <a:off x="10852151" y="2915285"/>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74" name="Oval 59">
            <a:extLst>
              <a:ext uri="{FF2B5EF4-FFF2-40B4-BE49-F238E27FC236}">
                <a16:creationId xmlns:a16="http://schemas.microsoft.com/office/drawing/2014/main" id="{0A40775D-1078-4829-B6EA-7D7EB2EEF856}"/>
              </a:ext>
            </a:extLst>
          </p:cNvPr>
          <p:cNvSpPr>
            <a:spLocks noChangeArrowheads="1"/>
          </p:cNvSpPr>
          <p:nvPr/>
        </p:nvSpPr>
        <p:spPr bwMode="auto">
          <a:xfrm>
            <a:off x="10733618" y="3012652"/>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75" name="Oval 60">
            <a:extLst>
              <a:ext uri="{FF2B5EF4-FFF2-40B4-BE49-F238E27FC236}">
                <a16:creationId xmlns:a16="http://schemas.microsoft.com/office/drawing/2014/main" id="{C7311848-16BA-4A16-868C-3198782102FF}"/>
              </a:ext>
            </a:extLst>
          </p:cNvPr>
          <p:cNvSpPr>
            <a:spLocks noChangeArrowheads="1"/>
          </p:cNvSpPr>
          <p:nvPr/>
        </p:nvSpPr>
        <p:spPr bwMode="auto">
          <a:xfrm>
            <a:off x="10612968" y="31290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76" name="Oval 61">
            <a:extLst>
              <a:ext uri="{FF2B5EF4-FFF2-40B4-BE49-F238E27FC236}">
                <a16:creationId xmlns:a16="http://schemas.microsoft.com/office/drawing/2014/main" id="{7683C3EE-D6FA-4F79-A5ED-1EE9B272E62A}"/>
              </a:ext>
            </a:extLst>
          </p:cNvPr>
          <p:cNvSpPr>
            <a:spLocks noChangeArrowheads="1"/>
          </p:cNvSpPr>
          <p:nvPr/>
        </p:nvSpPr>
        <p:spPr bwMode="auto">
          <a:xfrm>
            <a:off x="10579101" y="3234900"/>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77" name="Oval 62">
            <a:extLst>
              <a:ext uri="{FF2B5EF4-FFF2-40B4-BE49-F238E27FC236}">
                <a16:creationId xmlns:a16="http://schemas.microsoft.com/office/drawing/2014/main" id="{AF09E25A-A893-417E-822E-CDBD1565A502}"/>
              </a:ext>
            </a:extLst>
          </p:cNvPr>
          <p:cNvSpPr>
            <a:spLocks noChangeArrowheads="1"/>
          </p:cNvSpPr>
          <p:nvPr/>
        </p:nvSpPr>
        <p:spPr bwMode="auto">
          <a:xfrm>
            <a:off x="10498668" y="3234900"/>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78" name="Oval 63">
            <a:extLst>
              <a:ext uri="{FF2B5EF4-FFF2-40B4-BE49-F238E27FC236}">
                <a16:creationId xmlns:a16="http://schemas.microsoft.com/office/drawing/2014/main" id="{F1A93ED7-EA35-49B3-8BC4-0C88BC49D15E}"/>
              </a:ext>
            </a:extLst>
          </p:cNvPr>
          <p:cNvSpPr>
            <a:spLocks noChangeArrowheads="1"/>
          </p:cNvSpPr>
          <p:nvPr/>
        </p:nvSpPr>
        <p:spPr bwMode="auto">
          <a:xfrm>
            <a:off x="9611784" y="3562985"/>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79" name="Oval 64">
            <a:extLst>
              <a:ext uri="{FF2B5EF4-FFF2-40B4-BE49-F238E27FC236}">
                <a16:creationId xmlns:a16="http://schemas.microsoft.com/office/drawing/2014/main" id="{7E4D7CB0-7842-450B-BAD6-F9298A4583FB}"/>
              </a:ext>
            </a:extLst>
          </p:cNvPr>
          <p:cNvSpPr>
            <a:spLocks noChangeArrowheads="1"/>
          </p:cNvSpPr>
          <p:nvPr/>
        </p:nvSpPr>
        <p:spPr bwMode="auto">
          <a:xfrm>
            <a:off x="10822518" y="2915285"/>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80" name="Oval 65">
            <a:extLst>
              <a:ext uri="{FF2B5EF4-FFF2-40B4-BE49-F238E27FC236}">
                <a16:creationId xmlns:a16="http://schemas.microsoft.com/office/drawing/2014/main" id="{E54D423C-D8EE-471E-9D8E-26ACDC22D705}"/>
              </a:ext>
            </a:extLst>
          </p:cNvPr>
          <p:cNvSpPr>
            <a:spLocks noChangeArrowheads="1"/>
          </p:cNvSpPr>
          <p:nvPr/>
        </p:nvSpPr>
        <p:spPr bwMode="auto">
          <a:xfrm>
            <a:off x="9383185" y="3781001"/>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81" name="Oval 66">
            <a:extLst>
              <a:ext uri="{FF2B5EF4-FFF2-40B4-BE49-F238E27FC236}">
                <a16:creationId xmlns:a16="http://schemas.microsoft.com/office/drawing/2014/main" id="{696189EE-E63B-4F68-80E5-8D5D06CAED55}"/>
              </a:ext>
            </a:extLst>
          </p:cNvPr>
          <p:cNvSpPr>
            <a:spLocks noChangeArrowheads="1"/>
          </p:cNvSpPr>
          <p:nvPr/>
        </p:nvSpPr>
        <p:spPr bwMode="auto">
          <a:xfrm>
            <a:off x="9010651" y="4212801"/>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82" name="Oval 67">
            <a:extLst>
              <a:ext uri="{FF2B5EF4-FFF2-40B4-BE49-F238E27FC236}">
                <a16:creationId xmlns:a16="http://schemas.microsoft.com/office/drawing/2014/main" id="{D82287FB-08F2-4663-9038-DECEBF8FEE4C}"/>
              </a:ext>
            </a:extLst>
          </p:cNvPr>
          <p:cNvSpPr>
            <a:spLocks noChangeArrowheads="1"/>
          </p:cNvSpPr>
          <p:nvPr/>
        </p:nvSpPr>
        <p:spPr bwMode="auto">
          <a:xfrm>
            <a:off x="8919634" y="4320752"/>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83" name="Oval 68">
            <a:extLst>
              <a:ext uri="{FF2B5EF4-FFF2-40B4-BE49-F238E27FC236}">
                <a16:creationId xmlns:a16="http://schemas.microsoft.com/office/drawing/2014/main" id="{D3E56A02-73CE-444F-B7A0-A007D615ABB1}"/>
              </a:ext>
            </a:extLst>
          </p:cNvPr>
          <p:cNvSpPr>
            <a:spLocks noChangeArrowheads="1"/>
          </p:cNvSpPr>
          <p:nvPr/>
        </p:nvSpPr>
        <p:spPr bwMode="auto">
          <a:xfrm>
            <a:off x="8932334" y="4212801"/>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84" name="Oval 69">
            <a:extLst>
              <a:ext uri="{FF2B5EF4-FFF2-40B4-BE49-F238E27FC236}">
                <a16:creationId xmlns:a16="http://schemas.microsoft.com/office/drawing/2014/main" id="{1484EB8B-5F5B-4A88-AF26-0399C84CD34B}"/>
              </a:ext>
            </a:extLst>
          </p:cNvPr>
          <p:cNvSpPr>
            <a:spLocks noChangeArrowheads="1"/>
          </p:cNvSpPr>
          <p:nvPr/>
        </p:nvSpPr>
        <p:spPr bwMode="auto">
          <a:xfrm>
            <a:off x="8750300" y="4299585"/>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85" name="Oval 70">
            <a:extLst>
              <a:ext uri="{FF2B5EF4-FFF2-40B4-BE49-F238E27FC236}">
                <a16:creationId xmlns:a16="http://schemas.microsoft.com/office/drawing/2014/main" id="{99D12706-A97B-409F-B07E-50C80EAF0533}"/>
              </a:ext>
            </a:extLst>
          </p:cNvPr>
          <p:cNvSpPr>
            <a:spLocks noChangeArrowheads="1"/>
          </p:cNvSpPr>
          <p:nvPr/>
        </p:nvSpPr>
        <p:spPr bwMode="auto">
          <a:xfrm>
            <a:off x="8646585" y="4320752"/>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86" name="Oval 71">
            <a:extLst>
              <a:ext uri="{FF2B5EF4-FFF2-40B4-BE49-F238E27FC236}">
                <a16:creationId xmlns:a16="http://schemas.microsoft.com/office/drawing/2014/main" id="{A0BCBBD4-A378-4990-A11B-B01809589EFD}"/>
              </a:ext>
            </a:extLst>
          </p:cNvPr>
          <p:cNvSpPr>
            <a:spLocks noChangeArrowheads="1"/>
          </p:cNvSpPr>
          <p:nvPr/>
        </p:nvSpPr>
        <p:spPr bwMode="auto">
          <a:xfrm>
            <a:off x="8094134" y="44308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87" name="Oval 72">
            <a:extLst>
              <a:ext uri="{FF2B5EF4-FFF2-40B4-BE49-F238E27FC236}">
                <a16:creationId xmlns:a16="http://schemas.microsoft.com/office/drawing/2014/main" id="{ECC5F498-3614-462B-996E-8AD91FEFBA57}"/>
              </a:ext>
            </a:extLst>
          </p:cNvPr>
          <p:cNvSpPr>
            <a:spLocks noChangeArrowheads="1"/>
          </p:cNvSpPr>
          <p:nvPr/>
        </p:nvSpPr>
        <p:spPr bwMode="auto">
          <a:xfrm>
            <a:off x="7986185" y="45260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88" name="Oval 73">
            <a:extLst>
              <a:ext uri="{FF2B5EF4-FFF2-40B4-BE49-F238E27FC236}">
                <a16:creationId xmlns:a16="http://schemas.microsoft.com/office/drawing/2014/main" id="{445AF43A-EA68-4A48-BE36-29417DEA0877}"/>
              </a:ext>
            </a:extLst>
          </p:cNvPr>
          <p:cNvSpPr>
            <a:spLocks noChangeArrowheads="1"/>
          </p:cNvSpPr>
          <p:nvPr/>
        </p:nvSpPr>
        <p:spPr bwMode="auto">
          <a:xfrm>
            <a:off x="7734301" y="46340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89" name="Oval 74">
            <a:extLst>
              <a:ext uri="{FF2B5EF4-FFF2-40B4-BE49-F238E27FC236}">
                <a16:creationId xmlns:a16="http://schemas.microsoft.com/office/drawing/2014/main" id="{191B9047-0D9E-44A9-A196-781A077391B2}"/>
              </a:ext>
            </a:extLst>
          </p:cNvPr>
          <p:cNvSpPr>
            <a:spLocks noChangeArrowheads="1"/>
          </p:cNvSpPr>
          <p:nvPr/>
        </p:nvSpPr>
        <p:spPr bwMode="auto">
          <a:xfrm>
            <a:off x="7825318" y="4684818"/>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90" name="Oval 75">
            <a:extLst>
              <a:ext uri="{FF2B5EF4-FFF2-40B4-BE49-F238E27FC236}">
                <a16:creationId xmlns:a16="http://schemas.microsoft.com/office/drawing/2014/main" id="{0F28C938-0F89-4EE9-8C6C-3BF13BE5CD00}"/>
              </a:ext>
            </a:extLst>
          </p:cNvPr>
          <p:cNvSpPr>
            <a:spLocks noChangeArrowheads="1"/>
          </p:cNvSpPr>
          <p:nvPr/>
        </p:nvSpPr>
        <p:spPr bwMode="auto">
          <a:xfrm>
            <a:off x="7609418" y="46340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91" name="Oval 76">
            <a:extLst>
              <a:ext uri="{FF2B5EF4-FFF2-40B4-BE49-F238E27FC236}">
                <a16:creationId xmlns:a16="http://schemas.microsoft.com/office/drawing/2014/main" id="{46F10557-F582-4287-9374-8929AD70C2BD}"/>
              </a:ext>
            </a:extLst>
          </p:cNvPr>
          <p:cNvSpPr>
            <a:spLocks noChangeArrowheads="1"/>
          </p:cNvSpPr>
          <p:nvPr/>
        </p:nvSpPr>
        <p:spPr bwMode="auto">
          <a:xfrm>
            <a:off x="7537452" y="4765252"/>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92" name="Oval 77">
            <a:extLst>
              <a:ext uri="{FF2B5EF4-FFF2-40B4-BE49-F238E27FC236}">
                <a16:creationId xmlns:a16="http://schemas.microsoft.com/office/drawing/2014/main" id="{AAAD04CC-1ED0-4471-BB2B-8695AFFA81AF}"/>
              </a:ext>
            </a:extLst>
          </p:cNvPr>
          <p:cNvSpPr>
            <a:spLocks noChangeArrowheads="1"/>
          </p:cNvSpPr>
          <p:nvPr/>
        </p:nvSpPr>
        <p:spPr bwMode="auto">
          <a:xfrm>
            <a:off x="7401985" y="4837218"/>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93" name="Oval 78">
            <a:extLst>
              <a:ext uri="{FF2B5EF4-FFF2-40B4-BE49-F238E27FC236}">
                <a16:creationId xmlns:a16="http://schemas.microsoft.com/office/drawing/2014/main" id="{ED3F27CA-CE9A-4DC3-BD80-86DDB165828E}"/>
              </a:ext>
            </a:extLst>
          </p:cNvPr>
          <p:cNvSpPr>
            <a:spLocks noChangeArrowheads="1"/>
          </p:cNvSpPr>
          <p:nvPr/>
        </p:nvSpPr>
        <p:spPr bwMode="auto">
          <a:xfrm>
            <a:off x="7241118" y="4830867"/>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94" name="Oval 79">
            <a:extLst>
              <a:ext uri="{FF2B5EF4-FFF2-40B4-BE49-F238E27FC236}">
                <a16:creationId xmlns:a16="http://schemas.microsoft.com/office/drawing/2014/main" id="{D22F91B6-89C1-461E-B08F-A7F4A9E5CC92}"/>
              </a:ext>
            </a:extLst>
          </p:cNvPr>
          <p:cNvSpPr>
            <a:spLocks noChangeArrowheads="1"/>
          </p:cNvSpPr>
          <p:nvPr/>
        </p:nvSpPr>
        <p:spPr bwMode="auto">
          <a:xfrm>
            <a:off x="11521018" y="3546051"/>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95" name="Oval 80">
            <a:extLst>
              <a:ext uri="{FF2B5EF4-FFF2-40B4-BE49-F238E27FC236}">
                <a16:creationId xmlns:a16="http://schemas.microsoft.com/office/drawing/2014/main" id="{3878E1D8-4D7B-4F26-9F51-5410258E3634}"/>
              </a:ext>
            </a:extLst>
          </p:cNvPr>
          <p:cNvSpPr>
            <a:spLocks noChangeArrowheads="1"/>
          </p:cNvSpPr>
          <p:nvPr/>
        </p:nvSpPr>
        <p:spPr bwMode="auto">
          <a:xfrm>
            <a:off x="11501967" y="3546051"/>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96" name="Oval 81">
            <a:extLst>
              <a:ext uri="{FF2B5EF4-FFF2-40B4-BE49-F238E27FC236}">
                <a16:creationId xmlns:a16="http://schemas.microsoft.com/office/drawing/2014/main" id="{910BF873-A39B-4542-81BB-EB3EE40A75F6}"/>
              </a:ext>
            </a:extLst>
          </p:cNvPr>
          <p:cNvSpPr>
            <a:spLocks noChangeArrowheads="1"/>
          </p:cNvSpPr>
          <p:nvPr/>
        </p:nvSpPr>
        <p:spPr bwMode="auto">
          <a:xfrm>
            <a:off x="11493501" y="3546051"/>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97" name="Oval 82">
            <a:extLst>
              <a:ext uri="{FF2B5EF4-FFF2-40B4-BE49-F238E27FC236}">
                <a16:creationId xmlns:a16="http://schemas.microsoft.com/office/drawing/2014/main" id="{250D6C73-D647-4F7E-A5FB-74FA90930E8D}"/>
              </a:ext>
            </a:extLst>
          </p:cNvPr>
          <p:cNvSpPr>
            <a:spLocks noChangeArrowheads="1"/>
          </p:cNvSpPr>
          <p:nvPr/>
        </p:nvSpPr>
        <p:spPr bwMode="auto">
          <a:xfrm>
            <a:off x="11485034" y="3546051"/>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98" name="Oval 83">
            <a:extLst>
              <a:ext uri="{FF2B5EF4-FFF2-40B4-BE49-F238E27FC236}">
                <a16:creationId xmlns:a16="http://schemas.microsoft.com/office/drawing/2014/main" id="{A60AC0C1-E8B3-4B6F-8BD0-97DFEF8363E4}"/>
              </a:ext>
            </a:extLst>
          </p:cNvPr>
          <p:cNvSpPr>
            <a:spLocks noChangeArrowheads="1"/>
          </p:cNvSpPr>
          <p:nvPr/>
        </p:nvSpPr>
        <p:spPr bwMode="auto">
          <a:xfrm>
            <a:off x="11440584" y="3546051"/>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99" name="Oval 84">
            <a:extLst>
              <a:ext uri="{FF2B5EF4-FFF2-40B4-BE49-F238E27FC236}">
                <a16:creationId xmlns:a16="http://schemas.microsoft.com/office/drawing/2014/main" id="{ABD642D8-4DE9-47EE-BFE1-038A6E2C0378}"/>
              </a:ext>
            </a:extLst>
          </p:cNvPr>
          <p:cNvSpPr>
            <a:spLocks noChangeArrowheads="1"/>
          </p:cNvSpPr>
          <p:nvPr/>
        </p:nvSpPr>
        <p:spPr bwMode="auto">
          <a:xfrm>
            <a:off x="11432118" y="3723851"/>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00" name="Oval 85">
            <a:extLst>
              <a:ext uri="{FF2B5EF4-FFF2-40B4-BE49-F238E27FC236}">
                <a16:creationId xmlns:a16="http://schemas.microsoft.com/office/drawing/2014/main" id="{7FD06ADF-3159-410A-A8BF-D1AB06CEBF48}"/>
              </a:ext>
            </a:extLst>
          </p:cNvPr>
          <p:cNvSpPr>
            <a:spLocks noChangeArrowheads="1"/>
          </p:cNvSpPr>
          <p:nvPr/>
        </p:nvSpPr>
        <p:spPr bwMode="auto">
          <a:xfrm>
            <a:off x="11351685" y="38085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01" name="Oval 86">
            <a:extLst>
              <a:ext uri="{FF2B5EF4-FFF2-40B4-BE49-F238E27FC236}">
                <a16:creationId xmlns:a16="http://schemas.microsoft.com/office/drawing/2014/main" id="{5B908B9A-E939-4823-A806-17B0AD8B9BBB}"/>
              </a:ext>
            </a:extLst>
          </p:cNvPr>
          <p:cNvSpPr>
            <a:spLocks noChangeArrowheads="1"/>
          </p:cNvSpPr>
          <p:nvPr/>
        </p:nvSpPr>
        <p:spPr bwMode="auto">
          <a:xfrm>
            <a:off x="11144251" y="380851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02" name="Oval 87">
            <a:extLst>
              <a:ext uri="{FF2B5EF4-FFF2-40B4-BE49-F238E27FC236}">
                <a16:creationId xmlns:a16="http://schemas.microsoft.com/office/drawing/2014/main" id="{31393C95-A7FC-4F4C-A878-B270237C1417}"/>
              </a:ext>
            </a:extLst>
          </p:cNvPr>
          <p:cNvSpPr>
            <a:spLocks noChangeArrowheads="1"/>
          </p:cNvSpPr>
          <p:nvPr/>
        </p:nvSpPr>
        <p:spPr bwMode="auto">
          <a:xfrm>
            <a:off x="11042652" y="38085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03" name="Oval 88">
            <a:extLst>
              <a:ext uri="{FF2B5EF4-FFF2-40B4-BE49-F238E27FC236}">
                <a16:creationId xmlns:a16="http://schemas.microsoft.com/office/drawing/2014/main" id="{993607D9-7EB0-4A07-B126-9BA1B5CFF490}"/>
              </a:ext>
            </a:extLst>
          </p:cNvPr>
          <p:cNvSpPr>
            <a:spLocks noChangeArrowheads="1"/>
          </p:cNvSpPr>
          <p:nvPr/>
        </p:nvSpPr>
        <p:spPr bwMode="auto">
          <a:xfrm>
            <a:off x="11006667" y="3888952"/>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04" name="Oval 89">
            <a:extLst>
              <a:ext uri="{FF2B5EF4-FFF2-40B4-BE49-F238E27FC236}">
                <a16:creationId xmlns:a16="http://schemas.microsoft.com/office/drawing/2014/main" id="{40B8F26B-7F49-4E12-9B3D-8A933C8101FB}"/>
              </a:ext>
            </a:extLst>
          </p:cNvPr>
          <p:cNvSpPr>
            <a:spLocks noChangeArrowheads="1"/>
          </p:cNvSpPr>
          <p:nvPr/>
        </p:nvSpPr>
        <p:spPr bwMode="auto">
          <a:xfrm>
            <a:off x="10934701" y="3888952"/>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05" name="Oval 90">
            <a:extLst>
              <a:ext uri="{FF2B5EF4-FFF2-40B4-BE49-F238E27FC236}">
                <a16:creationId xmlns:a16="http://schemas.microsoft.com/office/drawing/2014/main" id="{32A37F8C-81C5-4E35-80DE-E72404C0B0A4}"/>
              </a:ext>
            </a:extLst>
          </p:cNvPr>
          <p:cNvSpPr>
            <a:spLocks noChangeArrowheads="1"/>
          </p:cNvSpPr>
          <p:nvPr/>
        </p:nvSpPr>
        <p:spPr bwMode="auto">
          <a:xfrm>
            <a:off x="10767485" y="3888952"/>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06" name="Oval 91">
            <a:extLst>
              <a:ext uri="{FF2B5EF4-FFF2-40B4-BE49-F238E27FC236}">
                <a16:creationId xmlns:a16="http://schemas.microsoft.com/office/drawing/2014/main" id="{CE2AB2C7-4217-4408-B258-69C1616A9704}"/>
              </a:ext>
            </a:extLst>
          </p:cNvPr>
          <p:cNvSpPr>
            <a:spLocks noChangeArrowheads="1"/>
          </p:cNvSpPr>
          <p:nvPr/>
        </p:nvSpPr>
        <p:spPr bwMode="auto">
          <a:xfrm>
            <a:off x="10524067" y="3888952"/>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07" name="Oval 92">
            <a:extLst>
              <a:ext uri="{FF2B5EF4-FFF2-40B4-BE49-F238E27FC236}">
                <a16:creationId xmlns:a16="http://schemas.microsoft.com/office/drawing/2014/main" id="{0A49D408-E35E-4FDE-9B2F-2A3B34B2AA56}"/>
              </a:ext>
            </a:extLst>
          </p:cNvPr>
          <p:cNvSpPr>
            <a:spLocks noChangeArrowheads="1"/>
          </p:cNvSpPr>
          <p:nvPr/>
        </p:nvSpPr>
        <p:spPr bwMode="auto">
          <a:xfrm>
            <a:off x="10418234" y="3888952"/>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08" name="Oval 93">
            <a:extLst>
              <a:ext uri="{FF2B5EF4-FFF2-40B4-BE49-F238E27FC236}">
                <a16:creationId xmlns:a16="http://schemas.microsoft.com/office/drawing/2014/main" id="{211F1616-D985-42E9-9C76-380431C3BAE6}"/>
              </a:ext>
            </a:extLst>
          </p:cNvPr>
          <p:cNvSpPr>
            <a:spLocks noChangeArrowheads="1"/>
          </p:cNvSpPr>
          <p:nvPr/>
        </p:nvSpPr>
        <p:spPr bwMode="auto">
          <a:xfrm>
            <a:off x="10166352" y="3977851"/>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09" name="Oval 94">
            <a:extLst>
              <a:ext uri="{FF2B5EF4-FFF2-40B4-BE49-F238E27FC236}">
                <a16:creationId xmlns:a16="http://schemas.microsoft.com/office/drawing/2014/main" id="{BFF90DEB-908C-4E02-A2EB-06E843B73521}"/>
              </a:ext>
            </a:extLst>
          </p:cNvPr>
          <p:cNvSpPr>
            <a:spLocks noChangeArrowheads="1"/>
          </p:cNvSpPr>
          <p:nvPr/>
        </p:nvSpPr>
        <p:spPr bwMode="auto">
          <a:xfrm>
            <a:off x="10085918" y="3977851"/>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10" name="Oval 95">
            <a:extLst>
              <a:ext uri="{FF2B5EF4-FFF2-40B4-BE49-F238E27FC236}">
                <a16:creationId xmlns:a16="http://schemas.microsoft.com/office/drawing/2014/main" id="{B35084B3-74BA-4FC0-A5D7-A739E11DD020}"/>
              </a:ext>
            </a:extLst>
          </p:cNvPr>
          <p:cNvSpPr>
            <a:spLocks noChangeArrowheads="1"/>
          </p:cNvSpPr>
          <p:nvPr/>
        </p:nvSpPr>
        <p:spPr bwMode="auto">
          <a:xfrm>
            <a:off x="9980085" y="40561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11" name="Oval 96">
            <a:extLst>
              <a:ext uri="{FF2B5EF4-FFF2-40B4-BE49-F238E27FC236}">
                <a16:creationId xmlns:a16="http://schemas.microsoft.com/office/drawing/2014/main" id="{5CF5DEB0-8ACB-429C-BA10-7E95C8FB9A0B}"/>
              </a:ext>
            </a:extLst>
          </p:cNvPr>
          <p:cNvSpPr>
            <a:spLocks noChangeArrowheads="1"/>
          </p:cNvSpPr>
          <p:nvPr/>
        </p:nvSpPr>
        <p:spPr bwMode="auto">
          <a:xfrm>
            <a:off x="9764184" y="405616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12" name="Oval 97">
            <a:extLst>
              <a:ext uri="{FF2B5EF4-FFF2-40B4-BE49-F238E27FC236}">
                <a16:creationId xmlns:a16="http://schemas.microsoft.com/office/drawing/2014/main" id="{54479DA7-DA2D-4389-823D-69F1AE86633B}"/>
              </a:ext>
            </a:extLst>
          </p:cNvPr>
          <p:cNvSpPr>
            <a:spLocks noChangeArrowheads="1"/>
          </p:cNvSpPr>
          <p:nvPr/>
        </p:nvSpPr>
        <p:spPr bwMode="auto">
          <a:xfrm>
            <a:off x="9679518" y="405616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13" name="Oval 98">
            <a:extLst>
              <a:ext uri="{FF2B5EF4-FFF2-40B4-BE49-F238E27FC236}">
                <a16:creationId xmlns:a16="http://schemas.microsoft.com/office/drawing/2014/main" id="{923F469B-4651-4A28-847C-C8EAABF58696}"/>
              </a:ext>
            </a:extLst>
          </p:cNvPr>
          <p:cNvSpPr>
            <a:spLocks noChangeArrowheads="1"/>
          </p:cNvSpPr>
          <p:nvPr/>
        </p:nvSpPr>
        <p:spPr bwMode="auto">
          <a:xfrm>
            <a:off x="9635068" y="40561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14" name="Oval 99">
            <a:extLst>
              <a:ext uri="{FF2B5EF4-FFF2-40B4-BE49-F238E27FC236}">
                <a16:creationId xmlns:a16="http://schemas.microsoft.com/office/drawing/2014/main" id="{4B33C9B7-2215-405F-BCBD-28D4A79E9D6B}"/>
              </a:ext>
            </a:extLst>
          </p:cNvPr>
          <p:cNvSpPr>
            <a:spLocks noChangeArrowheads="1"/>
          </p:cNvSpPr>
          <p:nvPr/>
        </p:nvSpPr>
        <p:spPr bwMode="auto">
          <a:xfrm>
            <a:off x="9552518" y="40561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15" name="Oval 100">
            <a:extLst>
              <a:ext uri="{FF2B5EF4-FFF2-40B4-BE49-F238E27FC236}">
                <a16:creationId xmlns:a16="http://schemas.microsoft.com/office/drawing/2014/main" id="{D5D31A6B-037E-4FE0-925E-A35F82B3FB1A}"/>
              </a:ext>
            </a:extLst>
          </p:cNvPr>
          <p:cNvSpPr>
            <a:spLocks noChangeArrowheads="1"/>
          </p:cNvSpPr>
          <p:nvPr/>
        </p:nvSpPr>
        <p:spPr bwMode="auto">
          <a:xfrm>
            <a:off x="8329085" y="4532418"/>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16" name="Oval 101">
            <a:extLst>
              <a:ext uri="{FF2B5EF4-FFF2-40B4-BE49-F238E27FC236}">
                <a16:creationId xmlns:a16="http://schemas.microsoft.com/office/drawing/2014/main" id="{747B14CE-12FF-4315-9BF4-5DFA328D74FF}"/>
              </a:ext>
            </a:extLst>
          </p:cNvPr>
          <p:cNvSpPr>
            <a:spLocks noChangeArrowheads="1"/>
          </p:cNvSpPr>
          <p:nvPr/>
        </p:nvSpPr>
        <p:spPr bwMode="auto">
          <a:xfrm>
            <a:off x="8238067" y="4532418"/>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17" name="Oval 102">
            <a:extLst>
              <a:ext uri="{FF2B5EF4-FFF2-40B4-BE49-F238E27FC236}">
                <a16:creationId xmlns:a16="http://schemas.microsoft.com/office/drawing/2014/main" id="{22E260AF-75A5-43FA-B9EF-52DB30430427}"/>
              </a:ext>
            </a:extLst>
          </p:cNvPr>
          <p:cNvSpPr>
            <a:spLocks noChangeArrowheads="1"/>
          </p:cNvSpPr>
          <p:nvPr/>
        </p:nvSpPr>
        <p:spPr bwMode="auto">
          <a:xfrm>
            <a:off x="8193618" y="4532418"/>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18" name="Oval 103">
            <a:extLst>
              <a:ext uri="{FF2B5EF4-FFF2-40B4-BE49-F238E27FC236}">
                <a16:creationId xmlns:a16="http://schemas.microsoft.com/office/drawing/2014/main" id="{6069C024-866D-463C-AB38-FE1EA61BE648}"/>
              </a:ext>
            </a:extLst>
          </p:cNvPr>
          <p:cNvSpPr>
            <a:spLocks noChangeArrowheads="1"/>
          </p:cNvSpPr>
          <p:nvPr/>
        </p:nvSpPr>
        <p:spPr bwMode="auto">
          <a:xfrm>
            <a:off x="8113185" y="4532418"/>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19" name="Oval 104">
            <a:extLst>
              <a:ext uri="{FF2B5EF4-FFF2-40B4-BE49-F238E27FC236}">
                <a16:creationId xmlns:a16="http://schemas.microsoft.com/office/drawing/2014/main" id="{A56801E3-F4EF-4C1B-9DA9-411116841463}"/>
              </a:ext>
            </a:extLst>
          </p:cNvPr>
          <p:cNvSpPr>
            <a:spLocks noChangeArrowheads="1"/>
          </p:cNvSpPr>
          <p:nvPr/>
        </p:nvSpPr>
        <p:spPr bwMode="auto">
          <a:xfrm>
            <a:off x="11535834" y="4248784"/>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20" name="Oval 105">
            <a:extLst>
              <a:ext uri="{FF2B5EF4-FFF2-40B4-BE49-F238E27FC236}">
                <a16:creationId xmlns:a16="http://schemas.microsoft.com/office/drawing/2014/main" id="{C0EFF53E-D4B5-449C-8A56-00B04F421FA5}"/>
              </a:ext>
            </a:extLst>
          </p:cNvPr>
          <p:cNvSpPr>
            <a:spLocks noChangeArrowheads="1"/>
          </p:cNvSpPr>
          <p:nvPr/>
        </p:nvSpPr>
        <p:spPr bwMode="auto">
          <a:xfrm>
            <a:off x="11525251" y="4248784"/>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21" name="Oval 106">
            <a:extLst>
              <a:ext uri="{FF2B5EF4-FFF2-40B4-BE49-F238E27FC236}">
                <a16:creationId xmlns:a16="http://schemas.microsoft.com/office/drawing/2014/main" id="{3A4E7DB7-D1E6-4063-83BC-78D70E6F74F2}"/>
              </a:ext>
            </a:extLst>
          </p:cNvPr>
          <p:cNvSpPr>
            <a:spLocks noChangeArrowheads="1"/>
          </p:cNvSpPr>
          <p:nvPr/>
        </p:nvSpPr>
        <p:spPr bwMode="auto">
          <a:xfrm>
            <a:off x="11516785" y="4248784"/>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22" name="Oval 107">
            <a:extLst>
              <a:ext uri="{FF2B5EF4-FFF2-40B4-BE49-F238E27FC236}">
                <a16:creationId xmlns:a16="http://schemas.microsoft.com/office/drawing/2014/main" id="{E8CEACB9-4E6A-461C-85CB-5ED26060E9C2}"/>
              </a:ext>
            </a:extLst>
          </p:cNvPr>
          <p:cNvSpPr>
            <a:spLocks noChangeArrowheads="1"/>
          </p:cNvSpPr>
          <p:nvPr/>
        </p:nvSpPr>
        <p:spPr bwMode="auto">
          <a:xfrm>
            <a:off x="11506201" y="4248784"/>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23" name="Oval 108">
            <a:extLst>
              <a:ext uri="{FF2B5EF4-FFF2-40B4-BE49-F238E27FC236}">
                <a16:creationId xmlns:a16="http://schemas.microsoft.com/office/drawing/2014/main" id="{A659C4A0-3666-47D0-8965-067CA4757E21}"/>
              </a:ext>
            </a:extLst>
          </p:cNvPr>
          <p:cNvSpPr>
            <a:spLocks noChangeArrowheads="1"/>
          </p:cNvSpPr>
          <p:nvPr/>
        </p:nvSpPr>
        <p:spPr bwMode="auto">
          <a:xfrm>
            <a:off x="11495618" y="4248784"/>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24" name="Oval 109">
            <a:extLst>
              <a:ext uri="{FF2B5EF4-FFF2-40B4-BE49-F238E27FC236}">
                <a16:creationId xmlns:a16="http://schemas.microsoft.com/office/drawing/2014/main" id="{F33DBB48-0B20-4B42-8908-402D75B389F9}"/>
              </a:ext>
            </a:extLst>
          </p:cNvPr>
          <p:cNvSpPr>
            <a:spLocks noChangeArrowheads="1"/>
          </p:cNvSpPr>
          <p:nvPr/>
        </p:nvSpPr>
        <p:spPr bwMode="auto">
          <a:xfrm>
            <a:off x="11487152" y="4248784"/>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25" name="Oval 110">
            <a:extLst>
              <a:ext uri="{FF2B5EF4-FFF2-40B4-BE49-F238E27FC236}">
                <a16:creationId xmlns:a16="http://schemas.microsoft.com/office/drawing/2014/main" id="{2C214D78-B03E-4057-96D2-D22FAA3868D9}"/>
              </a:ext>
            </a:extLst>
          </p:cNvPr>
          <p:cNvSpPr>
            <a:spLocks noChangeArrowheads="1"/>
          </p:cNvSpPr>
          <p:nvPr/>
        </p:nvSpPr>
        <p:spPr bwMode="auto">
          <a:xfrm>
            <a:off x="11476567" y="4248784"/>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26" name="Oval 111">
            <a:extLst>
              <a:ext uri="{FF2B5EF4-FFF2-40B4-BE49-F238E27FC236}">
                <a16:creationId xmlns:a16="http://schemas.microsoft.com/office/drawing/2014/main" id="{C38E9F9F-F779-45E6-AF89-342BCEB52A1A}"/>
              </a:ext>
            </a:extLst>
          </p:cNvPr>
          <p:cNvSpPr>
            <a:spLocks noChangeArrowheads="1"/>
          </p:cNvSpPr>
          <p:nvPr/>
        </p:nvSpPr>
        <p:spPr bwMode="auto">
          <a:xfrm>
            <a:off x="11465984" y="4248784"/>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27" name="Oval 112">
            <a:extLst>
              <a:ext uri="{FF2B5EF4-FFF2-40B4-BE49-F238E27FC236}">
                <a16:creationId xmlns:a16="http://schemas.microsoft.com/office/drawing/2014/main" id="{EA010BF8-BE6A-4918-A9E4-8457892550FC}"/>
              </a:ext>
            </a:extLst>
          </p:cNvPr>
          <p:cNvSpPr>
            <a:spLocks noChangeArrowheads="1"/>
          </p:cNvSpPr>
          <p:nvPr/>
        </p:nvSpPr>
        <p:spPr bwMode="auto">
          <a:xfrm>
            <a:off x="11457518" y="4248784"/>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28" name="Oval 113">
            <a:extLst>
              <a:ext uri="{FF2B5EF4-FFF2-40B4-BE49-F238E27FC236}">
                <a16:creationId xmlns:a16="http://schemas.microsoft.com/office/drawing/2014/main" id="{59693C9B-1041-443E-9615-4D1A553E99C1}"/>
              </a:ext>
            </a:extLst>
          </p:cNvPr>
          <p:cNvSpPr>
            <a:spLocks noChangeArrowheads="1"/>
          </p:cNvSpPr>
          <p:nvPr/>
        </p:nvSpPr>
        <p:spPr bwMode="auto">
          <a:xfrm>
            <a:off x="11446934" y="4248784"/>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29" name="Oval 114">
            <a:extLst>
              <a:ext uri="{FF2B5EF4-FFF2-40B4-BE49-F238E27FC236}">
                <a16:creationId xmlns:a16="http://schemas.microsoft.com/office/drawing/2014/main" id="{F8580923-93C4-40D5-9B1B-289B82FA535F}"/>
              </a:ext>
            </a:extLst>
          </p:cNvPr>
          <p:cNvSpPr>
            <a:spLocks noChangeArrowheads="1"/>
          </p:cNvSpPr>
          <p:nvPr/>
        </p:nvSpPr>
        <p:spPr bwMode="auto">
          <a:xfrm>
            <a:off x="11436352" y="4248784"/>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30" name="Oval 115">
            <a:extLst>
              <a:ext uri="{FF2B5EF4-FFF2-40B4-BE49-F238E27FC236}">
                <a16:creationId xmlns:a16="http://schemas.microsoft.com/office/drawing/2014/main" id="{B8F0C6DD-7CF9-4408-93F5-947A2480DF92}"/>
              </a:ext>
            </a:extLst>
          </p:cNvPr>
          <p:cNvSpPr>
            <a:spLocks noChangeArrowheads="1"/>
          </p:cNvSpPr>
          <p:nvPr/>
        </p:nvSpPr>
        <p:spPr bwMode="auto">
          <a:xfrm>
            <a:off x="11425768" y="4248784"/>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31" name="Oval 116">
            <a:extLst>
              <a:ext uri="{FF2B5EF4-FFF2-40B4-BE49-F238E27FC236}">
                <a16:creationId xmlns:a16="http://schemas.microsoft.com/office/drawing/2014/main" id="{E23365DA-F126-4D30-85FA-D32617057261}"/>
              </a:ext>
            </a:extLst>
          </p:cNvPr>
          <p:cNvSpPr>
            <a:spLocks noChangeArrowheads="1"/>
          </p:cNvSpPr>
          <p:nvPr/>
        </p:nvSpPr>
        <p:spPr bwMode="auto">
          <a:xfrm>
            <a:off x="11415184" y="4248784"/>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32" name="Oval 117">
            <a:extLst>
              <a:ext uri="{FF2B5EF4-FFF2-40B4-BE49-F238E27FC236}">
                <a16:creationId xmlns:a16="http://schemas.microsoft.com/office/drawing/2014/main" id="{B614EE60-1869-4591-9402-76617D2ACB89}"/>
              </a:ext>
            </a:extLst>
          </p:cNvPr>
          <p:cNvSpPr>
            <a:spLocks noChangeArrowheads="1"/>
          </p:cNvSpPr>
          <p:nvPr/>
        </p:nvSpPr>
        <p:spPr bwMode="auto">
          <a:xfrm>
            <a:off x="11537952" y="42974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33" name="Oval 118">
            <a:extLst>
              <a:ext uri="{FF2B5EF4-FFF2-40B4-BE49-F238E27FC236}">
                <a16:creationId xmlns:a16="http://schemas.microsoft.com/office/drawing/2014/main" id="{8C839172-C104-4E3E-9A83-1D610E6ED57D}"/>
              </a:ext>
            </a:extLst>
          </p:cNvPr>
          <p:cNvSpPr>
            <a:spLocks noChangeArrowheads="1"/>
          </p:cNvSpPr>
          <p:nvPr/>
        </p:nvSpPr>
        <p:spPr bwMode="auto">
          <a:xfrm>
            <a:off x="11525251" y="429746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34" name="Oval 119">
            <a:extLst>
              <a:ext uri="{FF2B5EF4-FFF2-40B4-BE49-F238E27FC236}">
                <a16:creationId xmlns:a16="http://schemas.microsoft.com/office/drawing/2014/main" id="{3070A771-C60F-4676-930C-32F4652A0A06}"/>
              </a:ext>
            </a:extLst>
          </p:cNvPr>
          <p:cNvSpPr>
            <a:spLocks noChangeArrowheads="1"/>
          </p:cNvSpPr>
          <p:nvPr/>
        </p:nvSpPr>
        <p:spPr bwMode="auto">
          <a:xfrm>
            <a:off x="11514667" y="429746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35" name="Oval 120">
            <a:extLst>
              <a:ext uri="{FF2B5EF4-FFF2-40B4-BE49-F238E27FC236}">
                <a16:creationId xmlns:a16="http://schemas.microsoft.com/office/drawing/2014/main" id="{14569D80-A048-4616-8B9D-8A910DF4A53C}"/>
              </a:ext>
            </a:extLst>
          </p:cNvPr>
          <p:cNvSpPr>
            <a:spLocks noChangeArrowheads="1"/>
          </p:cNvSpPr>
          <p:nvPr/>
        </p:nvSpPr>
        <p:spPr bwMode="auto">
          <a:xfrm>
            <a:off x="11506201" y="42974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36" name="Oval 121">
            <a:extLst>
              <a:ext uri="{FF2B5EF4-FFF2-40B4-BE49-F238E27FC236}">
                <a16:creationId xmlns:a16="http://schemas.microsoft.com/office/drawing/2014/main" id="{2851B9A9-5F2B-4AF7-AA37-6A5D71E15BD4}"/>
              </a:ext>
            </a:extLst>
          </p:cNvPr>
          <p:cNvSpPr>
            <a:spLocks noChangeArrowheads="1"/>
          </p:cNvSpPr>
          <p:nvPr/>
        </p:nvSpPr>
        <p:spPr bwMode="auto">
          <a:xfrm>
            <a:off x="11495618" y="42974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37" name="Oval 122">
            <a:extLst>
              <a:ext uri="{FF2B5EF4-FFF2-40B4-BE49-F238E27FC236}">
                <a16:creationId xmlns:a16="http://schemas.microsoft.com/office/drawing/2014/main" id="{F663A720-DC1D-408B-8DFE-6F7AF4E79743}"/>
              </a:ext>
            </a:extLst>
          </p:cNvPr>
          <p:cNvSpPr>
            <a:spLocks noChangeArrowheads="1"/>
          </p:cNvSpPr>
          <p:nvPr/>
        </p:nvSpPr>
        <p:spPr bwMode="auto">
          <a:xfrm>
            <a:off x="11482918" y="429746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38" name="Oval 123">
            <a:extLst>
              <a:ext uri="{FF2B5EF4-FFF2-40B4-BE49-F238E27FC236}">
                <a16:creationId xmlns:a16="http://schemas.microsoft.com/office/drawing/2014/main" id="{46E3FAD8-956C-4E9B-B75F-066008FEAACE}"/>
              </a:ext>
            </a:extLst>
          </p:cNvPr>
          <p:cNvSpPr>
            <a:spLocks noChangeArrowheads="1"/>
          </p:cNvSpPr>
          <p:nvPr/>
        </p:nvSpPr>
        <p:spPr bwMode="auto">
          <a:xfrm>
            <a:off x="11436352" y="42974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39" name="Oval 124">
            <a:extLst>
              <a:ext uri="{FF2B5EF4-FFF2-40B4-BE49-F238E27FC236}">
                <a16:creationId xmlns:a16="http://schemas.microsoft.com/office/drawing/2014/main" id="{760E57F9-2B4B-4EE6-A99F-A38CF91CC3F8}"/>
              </a:ext>
            </a:extLst>
          </p:cNvPr>
          <p:cNvSpPr>
            <a:spLocks noChangeArrowheads="1"/>
          </p:cNvSpPr>
          <p:nvPr/>
        </p:nvSpPr>
        <p:spPr bwMode="auto">
          <a:xfrm>
            <a:off x="11406718" y="42974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40" name="Oval 125">
            <a:extLst>
              <a:ext uri="{FF2B5EF4-FFF2-40B4-BE49-F238E27FC236}">
                <a16:creationId xmlns:a16="http://schemas.microsoft.com/office/drawing/2014/main" id="{BCE3BEC3-5940-4AF6-8CBD-C3D660604CFB}"/>
              </a:ext>
            </a:extLst>
          </p:cNvPr>
          <p:cNvSpPr>
            <a:spLocks noChangeArrowheads="1"/>
          </p:cNvSpPr>
          <p:nvPr/>
        </p:nvSpPr>
        <p:spPr bwMode="auto">
          <a:xfrm>
            <a:off x="11396134" y="429746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41" name="Oval 126">
            <a:extLst>
              <a:ext uri="{FF2B5EF4-FFF2-40B4-BE49-F238E27FC236}">
                <a16:creationId xmlns:a16="http://schemas.microsoft.com/office/drawing/2014/main" id="{D99196B6-116B-4B3D-9B3F-33AB9BF491FC}"/>
              </a:ext>
            </a:extLst>
          </p:cNvPr>
          <p:cNvSpPr>
            <a:spLocks noChangeArrowheads="1"/>
          </p:cNvSpPr>
          <p:nvPr/>
        </p:nvSpPr>
        <p:spPr bwMode="auto">
          <a:xfrm>
            <a:off x="11385551" y="429746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42" name="Oval 127">
            <a:extLst>
              <a:ext uri="{FF2B5EF4-FFF2-40B4-BE49-F238E27FC236}">
                <a16:creationId xmlns:a16="http://schemas.microsoft.com/office/drawing/2014/main" id="{A3C30BD5-AAA5-4D36-AB4B-C00235760D86}"/>
              </a:ext>
            </a:extLst>
          </p:cNvPr>
          <p:cNvSpPr>
            <a:spLocks noChangeArrowheads="1"/>
          </p:cNvSpPr>
          <p:nvPr/>
        </p:nvSpPr>
        <p:spPr bwMode="auto">
          <a:xfrm>
            <a:off x="11377085" y="42974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43" name="Oval 128">
            <a:extLst>
              <a:ext uri="{FF2B5EF4-FFF2-40B4-BE49-F238E27FC236}">
                <a16:creationId xmlns:a16="http://schemas.microsoft.com/office/drawing/2014/main" id="{D8439F51-0E55-4E02-8416-24E7567B84BC}"/>
              </a:ext>
            </a:extLst>
          </p:cNvPr>
          <p:cNvSpPr>
            <a:spLocks noChangeArrowheads="1"/>
          </p:cNvSpPr>
          <p:nvPr/>
        </p:nvSpPr>
        <p:spPr bwMode="auto">
          <a:xfrm>
            <a:off x="11366501" y="42974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44" name="Oval 129">
            <a:extLst>
              <a:ext uri="{FF2B5EF4-FFF2-40B4-BE49-F238E27FC236}">
                <a16:creationId xmlns:a16="http://schemas.microsoft.com/office/drawing/2014/main" id="{03880FEF-3C9B-4EC1-9162-9178364FBC0B}"/>
              </a:ext>
            </a:extLst>
          </p:cNvPr>
          <p:cNvSpPr>
            <a:spLocks noChangeArrowheads="1"/>
          </p:cNvSpPr>
          <p:nvPr/>
        </p:nvSpPr>
        <p:spPr bwMode="auto">
          <a:xfrm>
            <a:off x="11355918" y="42974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45" name="Oval 130">
            <a:extLst>
              <a:ext uri="{FF2B5EF4-FFF2-40B4-BE49-F238E27FC236}">
                <a16:creationId xmlns:a16="http://schemas.microsoft.com/office/drawing/2014/main" id="{6BAA3232-2CC4-4444-82B5-217AF51DB51A}"/>
              </a:ext>
            </a:extLst>
          </p:cNvPr>
          <p:cNvSpPr>
            <a:spLocks noChangeArrowheads="1"/>
          </p:cNvSpPr>
          <p:nvPr/>
        </p:nvSpPr>
        <p:spPr bwMode="auto">
          <a:xfrm>
            <a:off x="11345334" y="429746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46" name="Oval 131">
            <a:extLst>
              <a:ext uri="{FF2B5EF4-FFF2-40B4-BE49-F238E27FC236}">
                <a16:creationId xmlns:a16="http://schemas.microsoft.com/office/drawing/2014/main" id="{13E65A78-EBE5-4D1E-B6AD-F90CA9A64782}"/>
              </a:ext>
            </a:extLst>
          </p:cNvPr>
          <p:cNvSpPr>
            <a:spLocks noChangeArrowheads="1"/>
          </p:cNvSpPr>
          <p:nvPr/>
        </p:nvSpPr>
        <p:spPr bwMode="auto">
          <a:xfrm>
            <a:off x="11207752" y="42974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47" name="Oval 132">
            <a:extLst>
              <a:ext uri="{FF2B5EF4-FFF2-40B4-BE49-F238E27FC236}">
                <a16:creationId xmlns:a16="http://schemas.microsoft.com/office/drawing/2014/main" id="{A47A3C86-A96E-4FEC-B4DB-AA55A7FC901C}"/>
              </a:ext>
            </a:extLst>
          </p:cNvPr>
          <p:cNvSpPr>
            <a:spLocks noChangeArrowheads="1"/>
          </p:cNvSpPr>
          <p:nvPr/>
        </p:nvSpPr>
        <p:spPr bwMode="auto">
          <a:xfrm>
            <a:off x="11176001" y="42974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48" name="Oval 133">
            <a:extLst>
              <a:ext uri="{FF2B5EF4-FFF2-40B4-BE49-F238E27FC236}">
                <a16:creationId xmlns:a16="http://schemas.microsoft.com/office/drawing/2014/main" id="{8E48DA6C-6B89-491A-B069-5A91DE4C33AF}"/>
              </a:ext>
            </a:extLst>
          </p:cNvPr>
          <p:cNvSpPr>
            <a:spLocks noChangeArrowheads="1"/>
          </p:cNvSpPr>
          <p:nvPr/>
        </p:nvSpPr>
        <p:spPr bwMode="auto">
          <a:xfrm>
            <a:off x="11087100" y="4380018"/>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49" name="Oval 134">
            <a:extLst>
              <a:ext uri="{FF2B5EF4-FFF2-40B4-BE49-F238E27FC236}">
                <a16:creationId xmlns:a16="http://schemas.microsoft.com/office/drawing/2014/main" id="{3542F6DD-CAB3-4368-8813-53B999C77B09}"/>
              </a:ext>
            </a:extLst>
          </p:cNvPr>
          <p:cNvSpPr>
            <a:spLocks noChangeArrowheads="1"/>
          </p:cNvSpPr>
          <p:nvPr/>
        </p:nvSpPr>
        <p:spPr bwMode="auto">
          <a:xfrm>
            <a:off x="11013018" y="4380018"/>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50" name="Oval 135">
            <a:extLst>
              <a:ext uri="{FF2B5EF4-FFF2-40B4-BE49-F238E27FC236}">
                <a16:creationId xmlns:a16="http://schemas.microsoft.com/office/drawing/2014/main" id="{806C75CD-8DF7-4BC9-A86F-617F872E6029}"/>
              </a:ext>
            </a:extLst>
          </p:cNvPr>
          <p:cNvSpPr>
            <a:spLocks noChangeArrowheads="1"/>
          </p:cNvSpPr>
          <p:nvPr/>
        </p:nvSpPr>
        <p:spPr bwMode="auto">
          <a:xfrm>
            <a:off x="10936818" y="4380018"/>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51" name="Oval 136">
            <a:extLst>
              <a:ext uri="{FF2B5EF4-FFF2-40B4-BE49-F238E27FC236}">
                <a16:creationId xmlns:a16="http://schemas.microsoft.com/office/drawing/2014/main" id="{66A0F14A-270A-436A-9EF0-0BDC6D06E757}"/>
              </a:ext>
            </a:extLst>
          </p:cNvPr>
          <p:cNvSpPr>
            <a:spLocks noChangeArrowheads="1"/>
          </p:cNvSpPr>
          <p:nvPr/>
        </p:nvSpPr>
        <p:spPr bwMode="auto">
          <a:xfrm>
            <a:off x="10725151" y="4462567"/>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52" name="Oval 137">
            <a:extLst>
              <a:ext uri="{FF2B5EF4-FFF2-40B4-BE49-F238E27FC236}">
                <a16:creationId xmlns:a16="http://schemas.microsoft.com/office/drawing/2014/main" id="{439D549E-423C-49AE-BED0-529F796E1EF8}"/>
              </a:ext>
            </a:extLst>
          </p:cNvPr>
          <p:cNvSpPr>
            <a:spLocks noChangeArrowheads="1"/>
          </p:cNvSpPr>
          <p:nvPr/>
        </p:nvSpPr>
        <p:spPr bwMode="auto">
          <a:xfrm>
            <a:off x="10691284" y="4462567"/>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53" name="Oval 138">
            <a:extLst>
              <a:ext uri="{FF2B5EF4-FFF2-40B4-BE49-F238E27FC236}">
                <a16:creationId xmlns:a16="http://schemas.microsoft.com/office/drawing/2014/main" id="{D182C7DC-F02A-4265-AC24-338D9D74572A}"/>
              </a:ext>
            </a:extLst>
          </p:cNvPr>
          <p:cNvSpPr>
            <a:spLocks noChangeArrowheads="1"/>
          </p:cNvSpPr>
          <p:nvPr/>
        </p:nvSpPr>
        <p:spPr bwMode="auto">
          <a:xfrm>
            <a:off x="10623551" y="4462567"/>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54" name="Oval 139">
            <a:extLst>
              <a:ext uri="{FF2B5EF4-FFF2-40B4-BE49-F238E27FC236}">
                <a16:creationId xmlns:a16="http://schemas.microsoft.com/office/drawing/2014/main" id="{7B844529-A2AE-405E-B643-71971B18002C}"/>
              </a:ext>
            </a:extLst>
          </p:cNvPr>
          <p:cNvSpPr>
            <a:spLocks noChangeArrowheads="1"/>
          </p:cNvSpPr>
          <p:nvPr/>
        </p:nvSpPr>
        <p:spPr bwMode="auto">
          <a:xfrm>
            <a:off x="10519834" y="4462567"/>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55" name="Oval 140">
            <a:extLst>
              <a:ext uri="{FF2B5EF4-FFF2-40B4-BE49-F238E27FC236}">
                <a16:creationId xmlns:a16="http://schemas.microsoft.com/office/drawing/2014/main" id="{3C312FDE-1C8D-4BE4-B27A-CE9B893BB0FC}"/>
              </a:ext>
            </a:extLst>
          </p:cNvPr>
          <p:cNvSpPr>
            <a:spLocks noChangeArrowheads="1"/>
          </p:cNvSpPr>
          <p:nvPr/>
        </p:nvSpPr>
        <p:spPr bwMode="auto">
          <a:xfrm>
            <a:off x="10492318" y="4462567"/>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56" name="Oval 141">
            <a:extLst>
              <a:ext uri="{FF2B5EF4-FFF2-40B4-BE49-F238E27FC236}">
                <a16:creationId xmlns:a16="http://schemas.microsoft.com/office/drawing/2014/main" id="{56A75561-02BA-4D25-A459-BDDBF908B073}"/>
              </a:ext>
            </a:extLst>
          </p:cNvPr>
          <p:cNvSpPr>
            <a:spLocks noChangeArrowheads="1"/>
          </p:cNvSpPr>
          <p:nvPr/>
        </p:nvSpPr>
        <p:spPr bwMode="auto">
          <a:xfrm>
            <a:off x="10420351" y="4462567"/>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57" name="Oval 142">
            <a:extLst>
              <a:ext uri="{FF2B5EF4-FFF2-40B4-BE49-F238E27FC236}">
                <a16:creationId xmlns:a16="http://schemas.microsoft.com/office/drawing/2014/main" id="{EC45D6A4-BA1A-4923-AF4D-8683ABCC1885}"/>
              </a:ext>
            </a:extLst>
          </p:cNvPr>
          <p:cNvSpPr>
            <a:spLocks noChangeArrowheads="1"/>
          </p:cNvSpPr>
          <p:nvPr/>
        </p:nvSpPr>
        <p:spPr bwMode="auto">
          <a:xfrm>
            <a:off x="10363200" y="4462567"/>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58" name="Oval 143">
            <a:extLst>
              <a:ext uri="{FF2B5EF4-FFF2-40B4-BE49-F238E27FC236}">
                <a16:creationId xmlns:a16="http://schemas.microsoft.com/office/drawing/2014/main" id="{A8C05EFD-3ED7-4AC5-8320-C157FDCCF488}"/>
              </a:ext>
            </a:extLst>
          </p:cNvPr>
          <p:cNvSpPr>
            <a:spLocks noChangeArrowheads="1"/>
          </p:cNvSpPr>
          <p:nvPr/>
        </p:nvSpPr>
        <p:spPr bwMode="auto">
          <a:xfrm>
            <a:off x="10282767" y="4462567"/>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59" name="Oval 144">
            <a:extLst>
              <a:ext uri="{FF2B5EF4-FFF2-40B4-BE49-F238E27FC236}">
                <a16:creationId xmlns:a16="http://schemas.microsoft.com/office/drawing/2014/main" id="{82B7A644-9BED-48BD-8AE0-0E83114B26B5}"/>
              </a:ext>
            </a:extLst>
          </p:cNvPr>
          <p:cNvSpPr>
            <a:spLocks noChangeArrowheads="1"/>
          </p:cNvSpPr>
          <p:nvPr/>
        </p:nvSpPr>
        <p:spPr bwMode="auto">
          <a:xfrm>
            <a:off x="10147301" y="4504900"/>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60" name="Oval 145">
            <a:extLst>
              <a:ext uri="{FF2B5EF4-FFF2-40B4-BE49-F238E27FC236}">
                <a16:creationId xmlns:a16="http://schemas.microsoft.com/office/drawing/2014/main" id="{69A32F59-1D0F-408C-919D-8E0D8ABE42FF}"/>
              </a:ext>
            </a:extLst>
          </p:cNvPr>
          <p:cNvSpPr>
            <a:spLocks noChangeArrowheads="1"/>
          </p:cNvSpPr>
          <p:nvPr/>
        </p:nvSpPr>
        <p:spPr bwMode="auto">
          <a:xfrm>
            <a:off x="10085918" y="45324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61" name="Oval 146">
            <a:extLst>
              <a:ext uri="{FF2B5EF4-FFF2-40B4-BE49-F238E27FC236}">
                <a16:creationId xmlns:a16="http://schemas.microsoft.com/office/drawing/2014/main" id="{A62517CA-3E8B-40D3-8264-48828B8262C1}"/>
              </a:ext>
            </a:extLst>
          </p:cNvPr>
          <p:cNvSpPr>
            <a:spLocks noChangeArrowheads="1"/>
          </p:cNvSpPr>
          <p:nvPr/>
        </p:nvSpPr>
        <p:spPr bwMode="auto">
          <a:xfrm>
            <a:off x="10037234" y="45324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62" name="Oval 147">
            <a:extLst>
              <a:ext uri="{FF2B5EF4-FFF2-40B4-BE49-F238E27FC236}">
                <a16:creationId xmlns:a16="http://schemas.microsoft.com/office/drawing/2014/main" id="{7DA18B9B-2D53-4D83-8DB2-EEFB0954BEB7}"/>
              </a:ext>
            </a:extLst>
          </p:cNvPr>
          <p:cNvSpPr>
            <a:spLocks noChangeArrowheads="1"/>
          </p:cNvSpPr>
          <p:nvPr/>
        </p:nvSpPr>
        <p:spPr bwMode="auto">
          <a:xfrm>
            <a:off x="9774768" y="45324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63" name="Oval 148">
            <a:extLst>
              <a:ext uri="{FF2B5EF4-FFF2-40B4-BE49-F238E27FC236}">
                <a16:creationId xmlns:a16="http://schemas.microsoft.com/office/drawing/2014/main" id="{1A97D4C1-9E28-443D-8DCF-70611B4F5121}"/>
              </a:ext>
            </a:extLst>
          </p:cNvPr>
          <p:cNvSpPr>
            <a:spLocks noChangeArrowheads="1"/>
          </p:cNvSpPr>
          <p:nvPr/>
        </p:nvSpPr>
        <p:spPr bwMode="auto">
          <a:xfrm>
            <a:off x="9510184" y="453241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64" name="Oval 149">
            <a:extLst>
              <a:ext uri="{FF2B5EF4-FFF2-40B4-BE49-F238E27FC236}">
                <a16:creationId xmlns:a16="http://schemas.microsoft.com/office/drawing/2014/main" id="{2D4871B1-E7A5-4B35-9AEE-78561286520F}"/>
              </a:ext>
            </a:extLst>
          </p:cNvPr>
          <p:cNvSpPr>
            <a:spLocks noChangeArrowheads="1"/>
          </p:cNvSpPr>
          <p:nvPr/>
        </p:nvSpPr>
        <p:spPr bwMode="auto">
          <a:xfrm>
            <a:off x="9175752" y="45324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65" name="Oval 150">
            <a:extLst>
              <a:ext uri="{FF2B5EF4-FFF2-40B4-BE49-F238E27FC236}">
                <a16:creationId xmlns:a16="http://schemas.microsoft.com/office/drawing/2014/main" id="{96B9DE34-8394-4581-98F1-A53C7E5D4514}"/>
              </a:ext>
            </a:extLst>
          </p:cNvPr>
          <p:cNvSpPr>
            <a:spLocks noChangeArrowheads="1"/>
          </p:cNvSpPr>
          <p:nvPr/>
        </p:nvSpPr>
        <p:spPr bwMode="auto">
          <a:xfrm>
            <a:off x="9152468" y="45324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66" name="Oval 151">
            <a:extLst>
              <a:ext uri="{FF2B5EF4-FFF2-40B4-BE49-F238E27FC236}">
                <a16:creationId xmlns:a16="http://schemas.microsoft.com/office/drawing/2014/main" id="{A27715A8-F331-4169-860D-32BEC5D4E8CB}"/>
              </a:ext>
            </a:extLst>
          </p:cNvPr>
          <p:cNvSpPr>
            <a:spLocks noChangeArrowheads="1"/>
          </p:cNvSpPr>
          <p:nvPr/>
        </p:nvSpPr>
        <p:spPr bwMode="auto">
          <a:xfrm>
            <a:off x="9127067" y="453241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67" name="Oval 152">
            <a:extLst>
              <a:ext uri="{FF2B5EF4-FFF2-40B4-BE49-F238E27FC236}">
                <a16:creationId xmlns:a16="http://schemas.microsoft.com/office/drawing/2014/main" id="{B4D17D65-C2B8-4A3F-A674-311EB9BC70A9}"/>
              </a:ext>
            </a:extLst>
          </p:cNvPr>
          <p:cNvSpPr>
            <a:spLocks noChangeArrowheads="1"/>
          </p:cNvSpPr>
          <p:nvPr/>
        </p:nvSpPr>
        <p:spPr bwMode="auto">
          <a:xfrm>
            <a:off x="8930218" y="4619201"/>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68" name="Oval 153">
            <a:extLst>
              <a:ext uri="{FF2B5EF4-FFF2-40B4-BE49-F238E27FC236}">
                <a16:creationId xmlns:a16="http://schemas.microsoft.com/office/drawing/2014/main" id="{25112D34-6EFA-44D8-B202-FA6A6E607A6C}"/>
              </a:ext>
            </a:extLst>
          </p:cNvPr>
          <p:cNvSpPr>
            <a:spLocks noChangeArrowheads="1"/>
          </p:cNvSpPr>
          <p:nvPr/>
        </p:nvSpPr>
        <p:spPr bwMode="auto">
          <a:xfrm>
            <a:off x="8894234" y="4619201"/>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69" name="Oval 154">
            <a:extLst>
              <a:ext uri="{FF2B5EF4-FFF2-40B4-BE49-F238E27FC236}">
                <a16:creationId xmlns:a16="http://schemas.microsoft.com/office/drawing/2014/main" id="{223D6BD7-2C4A-4FE7-A683-6A78708AEECD}"/>
              </a:ext>
            </a:extLst>
          </p:cNvPr>
          <p:cNvSpPr>
            <a:spLocks noChangeArrowheads="1"/>
          </p:cNvSpPr>
          <p:nvPr/>
        </p:nvSpPr>
        <p:spPr bwMode="auto">
          <a:xfrm>
            <a:off x="8856134" y="4619201"/>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70" name="Oval 155">
            <a:extLst>
              <a:ext uri="{FF2B5EF4-FFF2-40B4-BE49-F238E27FC236}">
                <a16:creationId xmlns:a16="http://schemas.microsoft.com/office/drawing/2014/main" id="{70A5F212-2014-4EB3-89D3-FF2E8D30BABC}"/>
              </a:ext>
            </a:extLst>
          </p:cNvPr>
          <p:cNvSpPr>
            <a:spLocks noChangeArrowheads="1"/>
          </p:cNvSpPr>
          <p:nvPr/>
        </p:nvSpPr>
        <p:spPr bwMode="auto">
          <a:xfrm>
            <a:off x="8731252" y="46530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71" name="Oval 156">
            <a:extLst>
              <a:ext uri="{FF2B5EF4-FFF2-40B4-BE49-F238E27FC236}">
                <a16:creationId xmlns:a16="http://schemas.microsoft.com/office/drawing/2014/main" id="{421E2FC0-6641-499B-A678-69BF5ECD53FF}"/>
              </a:ext>
            </a:extLst>
          </p:cNvPr>
          <p:cNvSpPr>
            <a:spLocks noChangeArrowheads="1"/>
          </p:cNvSpPr>
          <p:nvPr/>
        </p:nvSpPr>
        <p:spPr bwMode="auto">
          <a:xfrm>
            <a:off x="8688918" y="465306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72" name="Oval 157">
            <a:extLst>
              <a:ext uri="{FF2B5EF4-FFF2-40B4-BE49-F238E27FC236}">
                <a16:creationId xmlns:a16="http://schemas.microsoft.com/office/drawing/2014/main" id="{90E93825-FCA9-4912-8E4E-EE2A97C53EE1}"/>
              </a:ext>
            </a:extLst>
          </p:cNvPr>
          <p:cNvSpPr>
            <a:spLocks noChangeArrowheads="1"/>
          </p:cNvSpPr>
          <p:nvPr/>
        </p:nvSpPr>
        <p:spPr bwMode="auto">
          <a:xfrm>
            <a:off x="8415868" y="46530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73" name="Oval 158">
            <a:extLst>
              <a:ext uri="{FF2B5EF4-FFF2-40B4-BE49-F238E27FC236}">
                <a16:creationId xmlns:a16="http://schemas.microsoft.com/office/drawing/2014/main" id="{03A95188-6FD5-40BB-BA68-59A461121829}"/>
              </a:ext>
            </a:extLst>
          </p:cNvPr>
          <p:cNvSpPr>
            <a:spLocks noChangeArrowheads="1"/>
          </p:cNvSpPr>
          <p:nvPr/>
        </p:nvSpPr>
        <p:spPr bwMode="auto">
          <a:xfrm>
            <a:off x="8250767" y="465306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74" name="Oval 159">
            <a:extLst>
              <a:ext uri="{FF2B5EF4-FFF2-40B4-BE49-F238E27FC236}">
                <a16:creationId xmlns:a16="http://schemas.microsoft.com/office/drawing/2014/main" id="{1FFABE71-1C79-4829-A9C3-D2E8B6C1A846}"/>
              </a:ext>
            </a:extLst>
          </p:cNvPr>
          <p:cNvSpPr>
            <a:spLocks noChangeArrowheads="1"/>
          </p:cNvSpPr>
          <p:nvPr/>
        </p:nvSpPr>
        <p:spPr bwMode="auto">
          <a:xfrm>
            <a:off x="8204201" y="46530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75" name="Oval 160">
            <a:extLst>
              <a:ext uri="{FF2B5EF4-FFF2-40B4-BE49-F238E27FC236}">
                <a16:creationId xmlns:a16="http://schemas.microsoft.com/office/drawing/2014/main" id="{AE45E49C-C58B-44D6-A530-F7E832E7F3E6}"/>
              </a:ext>
            </a:extLst>
          </p:cNvPr>
          <p:cNvSpPr>
            <a:spLocks noChangeArrowheads="1"/>
          </p:cNvSpPr>
          <p:nvPr/>
        </p:nvSpPr>
        <p:spPr bwMode="auto">
          <a:xfrm>
            <a:off x="8083551" y="465306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76" name="Oval 161">
            <a:extLst>
              <a:ext uri="{FF2B5EF4-FFF2-40B4-BE49-F238E27FC236}">
                <a16:creationId xmlns:a16="http://schemas.microsoft.com/office/drawing/2014/main" id="{E08ECC06-2A2C-47DC-B45C-6E25F9888608}"/>
              </a:ext>
            </a:extLst>
          </p:cNvPr>
          <p:cNvSpPr>
            <a:spLocks noChangeArrowheads="1"/>
          </p:cNvSpPr>
          <p:nvPr/>
        </p:nvSpPr>
        <p:spPr bwMode="auto">
          <a:xfrm>
            <a:off x="8068734" y="46848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77" name="Oval 162">
            <a:extLst>
              <a:ext uri="{FF2B5EF4-FFF2-40B4-BE49-F238E27FC236}">
                <a16:creationId xmlns:a16="http://schemas.microsoft.com/office/drawing/2014/main" id="{12A04594-2A2A-4392-96C3-4B2F328BBDD5}"/>
              </a:ext>
            </a:extLst>
          </p:cNvPr>
          <p:cNvSpPr>
            <a:spLocks noChangeArrowheads="1"/>
          </p:cNvSpPr>
          <p:nvPr/>
        </p:nvSpPr>
        <p:spPr bwMode="auto">
          <a:xfrm>
            <a:off x="8047567" y="469751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78" name="Oval 163">
            <a:extLst>
              <a:ext uri="{FF2B5EF4-FFF2-40B4-BE49-F238E27FC236}">
                <a16:creationId xmlns:a16="http://schemas.microsoft.com/office/drawing/2014/main" id="{F527A324-4D99-488E-9DDE-1B55C06E2B8D}"/>
              </a:ext>
            </a:extLst>
          </p:cNvPr>
          <p:cNvSpPr>
            <a:spLocks noChangeArrowheads="1"/>
          </p:cNvSpPr>
          <p:nvPr/>
        </p:nvSpPr>
        <p:spPr bwMode="auto">
          <a:xfrm>
            <a:off x="7986185" y="472926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79" name="Oval 164">
            <a:extLst>
              <a:ext uri="{FF2B5EF4-FFF2-40B4-BE49-F238E27FC236}">
                <a16:creationId xmlns:a16="http://schemas.microsoft.com/office/drawing/2014/main" id="{5B90C824-7CC5-4995-8B70-D184DBC2620B}"/>
              </a:ext>
            </a:extLst>
          </p:cNvPr>
          <p:cNvSpPr>
            <a:spLocks noChangeArrowheads="1"/>
          </p:cNvSpPr>
          <p:nvPr/>
        </p:nvSpPr>
        <p:spPr bwMode="auto">
          <a:xfrm>
            <a:off x="7986185" y="4769485"/>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80" name="Oval 165">
            <a:extLst>
              <a:ext uri="{FF2B5EF4-FFF2-40B4-BE49-F238E27FC236}">
                <a16:creationId xmlns:a16="http://schemas.microsoft.com/office/drawing/2014/main" id="{B4ECFD81-C955-423F-B062-CFFEFAEB2957}"/>
              </a:ext>
            </a:extLst>
          </p:cNvPr>
          <p:cNvSpPr>
            <a:spLocks noChangeArrowheads="1"/>
          </p:cNvSpPr>
          <p:nvPr/>
        </p:nvSpPr>
        <p:spPr bwMode="auto">
          <a:xfrm>
            <a:off x="7952318" y="4769485"/>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81" name="Oval 166">
            <a:extLst>
              <a:ext uri="{FF2B5EF4-FFF2-40B4-BE49-F238E27FC236}">
                <a16:creationId xmlns:a16="http://schemas.microsoft.com/office/drawing/2014/main" id="{6EC5C706-5563-4BC6-BF08-FA0E95B43248}"/>
              </a:ext>
            </a:extLst>
          </p:cNvPr>
          <p:cNvSpPr>
            <a:spLocks noChangeArrowheads="1"/>
          </p:cNvSpPr>
          <p:nvPr/>
        </p:nvSpPr>
        <p:spPr bwMode="auto">
          <a:xfrm>
            <a:off x="7912101" y="4769485"/>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82" name="Oval 167">
            <a:extLst>
              <a:ext uri="{FF2B5EF4-FFF2-40B4-BE49-F238E27FC236}">
                <a16:creationId xmlns:a16="http://schemas.microsoft.com/office/drawing/2014/main" id="{CF2426AF-4A77-4056-B57B-6067D6A9E822}"/>
              </a:ext>
            </a:extLst>
          </p:cNvPr>
          <p:cNvSpPr>
            <a:spLocks noChangeArrowheads="1"/>
          </p:cNvSpPr>
          <p:nvPr/>
        </p:nvSpPr>
        <p:spPr bwMode="auto">
          <a:xfrm>
            <a:off x="7747001" y="4769485"/>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83" name="Oval 168">
            <a:extLst>
              <a:ext uri="{FF2B5EF4-FFF2-40B4-BE49-F238E27FC236}">
                <a16:creationId xmlns:a16="http://schemas.microsoft.com/office/drawing/2014/main" id="{D21B0508-61F4-4940-AB1D-CFBBF87E39C6}"/>
              </a:ext>
            </a:extLst>
          </p:cNvPr>
          <p:cNvSpPr>
            <a:spLocks noChangeArrowheads="1"/>
          </p:cNvSpPr>
          <p:nvPr/>
        </p:nvSpPr>
        <p:spPr bwMode="auto">
          <a:xfrm>
            <a:off x="7702552" y="4769485"/>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84" name="Oval 169">
            <a:extLst>
              <a:ext uri="{FF2B5EF4-FFF2-40B4-BE49-F238E27FC236}">
                <a16:creationId xmlns:a16="http://schemas.microsoft.com/office/drawing/2014/main" id="{94B9C03E-CB24-4116-9590-10D7743B79CA}"/>
              </a:ext>
            </a:extLst>
          </p:cNvPr>
          <p:cNvSpPr>
            <a:spLocks noChangeArrowheads="1"/>
          </p:cNvSpPr>
          <p:nvPr/>
        </p:nvSpPr>
        <p:spPr bwMode="auto">
          <a:xfrm>
            <a:off x="7643285" y="4769485"/>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85" name="Oval 170">
            <a:extLst>
              <a:ext uri="{FF2B5EF4-FFF2-40B4-BE49-F238E27FC236}">
                <a16:creationId xmlns:a16="http://schemas.microsoft.com/office/drawing/2014/main" id="{C962D7E3-C5AD-4EB1-B474-B487BC5AACC6}"/>
              </a:ext>
            </a:extLst>
          </p:cNvPr>
          <p:cNvSpPr>
            <a:spLocks noChangeArrowheads="1"/>
          </p:cNvSpPr>
          <p:nvPr/>
        </p:nvSpPr>
        <p:spPr bwMode="auto">
          <a:xfrm>
            <a:off x="7537452" y="4803352"/>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86" name="Oval 171">
            <a:extLst>
              <a:ext uri="{FF2B5EF4-FFF2-40B4-BE49-F238E27FC236}">
                <a16:creationId xmlns:a16="http://schemas.microsoft.com/office/drawing/2014/main" id="{6D6F2788-6E26-4C43-889D-5ABD894836BE}"/>
              </a:ext>
            </a:extLst>
          </p:cNvPr>
          <p:cNvSpPr>
            <a:spLocks noChangeArrowheads="1"/>
          </p:cNvSpPr>
          <p:nvPr/>
        </p:nvSpPr>
        <p:spPr bwMode="auto">
          <a:xfrm>
            <a:off x="11410952" y="43546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87" name="Oval 172">
            <a:extLst>
              <a:ext uri="{FF2B5EF4-FFF2-40B4-BE49-F238E27FC236}">
                <a16:creationId xmlns:a16="http://schemas.microsoft.com/office/drawing/2014/main" id="{D551E127-9113-4998-9EE7-3018CDB64103}"/>
              </a:ext>
            </a:extLst>
          </p:cNvPr>
          <p:cNvSpPr>
            <a:spLocks noChangeArrowheads="1"/>
          </p:cNvSpPr>
          <p:nvPr/>
        </p:nvSpPr>
        <p:spPr bwMode="auto">
          <a:xfrm>
            <a:off x="11355918" y="4413884"/>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88" name="Oval 173">
            <a:extLst>
              <a:ext uri="{FF2B5EF4-FFF2-40B4-BE49-F238E27FC236}">
                <a16:creationId xmlns:a16="http://schemas.microsoft.com/office/drawing/2014/main" id="{14C5A188-104D-4931-8722-CB84A5BC03C2}"/>
              </a:ext>
            </a:extLst>
          </p:cNvPr>
          <p:cNvSpPr>
            <a:spLocks noChangeArrowheads="1"/>
          </p:cNvSpPr>
          <p:nvPr/>
        </p:nvSpPr>
        <p:spPr bwMode="auto">
          <a:xfrm>
            <a:off x="11271252" y="4413884"/>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89" name="Oval 174">
            <a:extLst>
              <a:ext uri="{FF2B5EF4-FFF2-40B4-BE49-F238E27FC236}">
                <a16:creationId xmlns:a16="http://schemas.microsoft.com/office/drawing/2014/main" id="{BCE48A02-8858-4985-8688-6F8EAAC3D1B5}"/>
              </a:ext>
            </a:extLst>
          </p:cNvPr>
          <p:cNvSpPr>
            <a:spLocks noChangeArrowheads="1"/>
          </p:cNvSpPr>
          <p:nvPr/>
        </p:nvSpPr>
        <p:spPr bwMode="auto">
          <a:xfrm>
            <a:off x="11211984" y="4413884"/>
            <a:ext cx="42333"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90" name="Oval 175">
            <a:extLst>
              <a:ext uri="{FF2B5EF4-FFF2-40B4-BE49-F238E27FC236}">
                <a16:creationId xmlns:a16="http://schemas.microsoft.com/office/drawing/2014/main" id="{4456A168-4825-4237-9C4B-44B725129B9C}"/>
              </a:ext>
            </a:extLst>
          </p:cNvPr>
          <p:cNvSpPr>
            <a:spLocks noChangeArrowheads="1"/>
          </p:cNvSpPr>
          <p:nvPr/>
        </p:nvSpPr>
        <p:spPr bwMode="auto">
          <a:xfrm>
            <a:off x="10957985" y="4543000"/>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91" name="Oval 176">
            <a:extLst>
              <a:ext uri="{FF2B5EF4-FFF2-40B4-BE49-F238E27FC236}">
                <a16:creationId xmlns:a16="http://schemas.microsoft.com/office/drawing/2014/main" id="{983D4255-F5C4-4B3C-836D-995B0AAD3957}"/>
              </a:ext>
            </a:extLst>
          </p:cNvPr>
          <p:cNvSpPr>
            <a:spLocks noChangeArrowheads="1"/>
          </p:cNvSpPr>
          <p:nvPr/>
        </p:nvSpPr>
        <p:spPr bwMode="auto">
          <a:xfrm>
            <a:off x="10473268" y="4543000"/>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92" name="Oval 177">
            <a:extLst>
              <a:ext uri="{FF2B5EF4-FFF2-40B4-BE49-F238E27FC236}">
                <a16:creationId xmlns:a16="http://schemas.microsoft.com/office/drawing/2014/main" id="{D3ACE298-94F7-4254-9BF2-F9F3BBBF22CF}"/>
              </a:ext>
            </a:extLst>
          </p:cNvPr>
          <p:cNvSpPr>
            <a:spLocks noChangeArrowheads="1"/>
          </p:cNvSpPr>
          <p:nvPr/>
        </p:nvSpPr>
        <p:spPr bwMode="auto">
          <a:xfrm>
            <a:off x="10132485" y="45959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93" name="Oval 178">
            <a:extLst>
              <a:ext uri="{FF2B5EF4-FFF2-40B4-BE49-F238E27FC236}">
                <a16:creationId xmlns:a16="http://schemas.microsoft.com/office/drawing/2014/main" id="{20403E4A-D968-4BB7-9FD7-AE5910498E32}"/>
              </a:ext>
            </a:extLst>
          </p:cNvPr>
          <p:cNvSpPr>
            <a:spLocks noChangeArrowheads="1"/>
          </p:cNvSpPr>
          <p:nvPr/>
        </p:nvSpPr>
        <p:spPr bwMode="auto">
          <a:xfrm>
            <a:off x="9990668" y="45959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94" name="Oval 179">
            <a:extLst>
              <a:ext uri="{FF2B5EF4-FFF2-40B4-BE49-F238E27FC236}">
                <a16:creationId xmlns:a16="http://schemas.microsoft.com/office/drawing/2014/main" id="{D20AC95C-95AB-49E1-9D15-B5C744AA4DEC}"/>
              </a:ext>
            </a:extLst>
          </p:cNvPr>
          <p:cNvSpPr>
            <a:spLocks noChangeArrowheads="1"/>
          </p:cNvSpPr>
          <p:nvPr/>
        </p:nvSpPr>
        <p:spPr bwMode="auto">
          <a:xfrm>
            <a:off x="9914467" y="459591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95" name="Oval 180">
            <a:extLst>
              <a:ext uri="{FF2B5EF4-FFF2-40B4-BE49-F238E27FC236}">
                <a16:creationId xmlns:a16="http://schemas.microsoft.com/office/drawing/2014/main" id="{FEFE8EFC-E39D-4B29-8033-36D6242A041E}"/>
              </a:ext>
            </a:extLst>
          </p:cNvPr>
          <p:cNvSpPr>
            <a:spLocks noChangeArrowheads="1"/>
          </p:cNvSpPr>
          <p:nvPr/>
        </p:nvSpPr>
        <p:spPr bwMode="auto">
          <a:xfrm>
            <a:off x="9728201" y="45959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96" name="Oval 181">
            <a:extLst>
              <a:ext uri="{FF2B5EF4-FFF2-40B4-BE49-F238E27FC236}">
                <a16:creationId xmlns:a16="http://schemas.microsoft.com/office/drawing/2014/main" id="{85A073C0-8B6B-4FE1-AF99-68CC1C988AAF}"/>
              </a:ext>
            </a:extLst>
          </p:cNvPr>
          <p:cNvSpPr>
            <a:spLocks noChangeArrowheads="1"/>
          </p:cNvSpPr>
          <p:nvPr/>
        </p:nvSpPr>
        <p:spPr bwMode="auto">
          <a:xfrm>
            <a:off x="9196918" y="45959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97" name="Oval 182">
            <a:extLst>
              <a:ext uri="{FF2B5EF4-FFF2-40B4-BE49-F238E27FC236}">
                <a16:creationId xmlns:a16="http://schemas.microsoft.com/office/drawing/2014/main" id="{89B8A434-31BA-465A-8883-78CDAFA43817}"/>
              </a:ext>
            </a:extLst>
          </p:cNvPr>
          <p:cNvSpPr>
            <a:spLocks noChangeArrowheads="1"/>
          </p:cNvSpPr>
          <p:nvPr/>
        </p:nvSpPr>
        <p:spPr bwMode="auto">
          <a:xfrm>
            <a:off x="9086852" y="4725034"/>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98" name="Oval 183">
            <a:extLst>
              <a:ext uri="{FF2B5EF4-FFF2-40B4-BE49-F238E27FC236}">
                <a16:creationId xmlns:a16="http://schemas.microsoft.com/office/drawing/2014/main" id="{F8ADFBF0-DF7D-414E-9D84-25555FD0DA41}"/>
              </a:ext>
            </a:extLst>
          </p:cNvPr>
          <p:cNvSpPr>
            <a:spLocks noChangeArrowheads="1"/>
          </p:cNvSpPr>
          <p:nvPr/>
        </p:nvSpPr>
        <p:spPr bwMode="auto">
          <a:xfrm>
            <a:off x="8991601" y="4725034"/>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199" name="Oval 184">
            <a:extLst>
              <a:ext uri="{FF2B5EF4-FFF2-40B4-BE49-F238E27FC236}">
                <a16:creationId xmlns:a16="http://schemas.microsoft.com/office/drawing/2014/main" id="{0DFBF185-2C47-4D24-A165-9D6097C12108}"/>
              </a:ext>
            </a:extLst>
          </p:cNvPr>
          <p:cNvSpPr>
            <a:spLocks noChangeArrowheads="1"/>
          </p:cNvSpPr>
          <p:nvPr/>
        </p:nvSpPr>
        <p:spPr bwMode="auto">
          <a:xfrm>
            <a:off x="8868834" y="4725034"/>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00" name="Oval 185">
            <a:extLst>
              <a:ext uri="{FF2B5EF4-FFF2-40B4-BE49-F238E27FC236}">
                <a16:creationId xmlns:a16="http://schemas.microsoft.com/office/drawing/2014/main" id="{1CFA5A1D-D9ED-44B3-9B0B-C93552692821}"/>
              </a:ext>
            </a:extLst>
          </p:cNvPr>
          <p:cNvSpPr>
            <a:spLocks noChangeArrowheads="1"/>
          </p:cNvSpPr>
          <p:nvPr/>
        </p:nvSpPr>
        <p:spPr bwMode="auto">
          <a:xfrm>
            <a:off x="8794751" y="4725034"/>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01" name="Oval 186">
            <a:extLst>
              <a:ext uri="{FF2B5EF4-FFF2-40B4-BE49-F238E27FC236}">
                <a16:creationId xmlns:a16="http://schemas.microsoft.com/office/drawing/2014/main" id="{36C70227-AEC2-4BA2-9154-A7152FF9E042}"/>
              </a:ext>
            </a:extLst>
          </p:cNvPr>
          <p:cNvSpPr>
            <a:spLocks noChangeArrowheads="1"/>
          </p:cNvSpPr>
          <p:nvPr/>
        </p:nvSpPr>
        <p:spPr bwMode="auto">
          <a:xfrm>
            <a:off x="8231718" y="4786418"/>
            <a:ext cx="42333"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02" name="Oval 187">
            <a:extLst>
              <a:ext uri="{FF2B5EF4-FFF2-40B4-BE49-F238E27FC236}">
                <a16:creationId xmlns:a16="http://schemas.microsoft.com/office/drawing/2014/main" id="{44750BDA-9409-4944-9951-8B3A43AB359D}"/>
              </a:ext>
            </a:extLst>
          </p:cNvPr>
          <p:cNvSpPr>
            <a:spLocks noChangeArrowheads="1"/>
          </p:cNvSpPr>
          <p:nvPr/>
        </p:nvSpPr>
        <p:spPr bwMode="auto">
          <a:xfrm>
            <a:off x="8193618" y="4786418"/>
            <a:ext cx="40217" cy="402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03" name="Oval 188">
            <a:extLst>
              <a:ext uri="{FF2B5EF4-FFF2-40B4-BE49-F238E27FC236}">
                <a16:creationId xmlns:a16="http://schemas.microsoft.com/office/drawing/2014/main" id="{8343C934-3B56-45BB-884E-4974936A04AA}"/>
              </a:ext>
            </a:extLst>
          </p:cNvPr>
          <p:cNvSpPr>
            <a:spLocks noChangeArrowheads="1"/>
          </p:cNvSpPr>
          <p:nvPr/>
        </p:nvSpPr>
        <p:spPr bwMode="auto">
          <a:xfrm>
            <a:off x="7558618" y="4839334"/>
            <a:ext cx="40217" cy="42333"/>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04" name="Line 189">
            <a:extLst>
              <a:ext uri="{FF2B5EF4-FFF2-40B4-BE49-F238E27FC236}">
                <a16:creationId xmlns:a16="http://schemas.microsoft.com/office/drawing/2014/main" id="{3D462462-4D1D-498C-8305-EA9B3BE7CDBF}"/>
              </a:ext>
            </a:extLst>
          </p:cNvPr>
          <p:cNvSpPr>
            <a:spLocks noChangeShapeType="1"/>
          </p:cNvSpPr>
          <p:nvPr/>
        </p:nvSpPr>
        <p:spPr bwMode="auto">
          <a:xfrm>
            <a:off x="7287863" y="1878077"/>
            <a:ext cx="23071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05" name="Line 190">
            <a:extLst>
              <a:ext uri="{FF2B5EF4-FFF2-40B4-BE49-F238E27FC236}">
                <a16:creationId xmlns:a16="http://schemas.microsoft.com/office/drawing/2014/main" id="{AF4436EB-0CD2-41EC-91D9-90DC5D9F1290}"/>
              </a:ext>
            </a:extLst>
          </p:cNvPr>
          <p:cNvSpPr>
            <a:spLocks noChangeShapeType="1"/>
          </p:cNvSpPr>
          <p:nvPr/>
        </p:nvSpPr>
        <p:spPr bwMode="auto">
          <a:xfrm>
            <a:off x="7287863" y="2056917"/>
            <a:ext cx="230717" cy="0"/>
          </a:xfrm>
          <a:prstGeom prst="line">
            <a:avLst/>
          </a:prstGeom>
          <a:noFill/>
          <a:ln w="12700" cap="flat">
            <a:solidFill>
              <a:srgbClr val="7A99AC"/>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06" name="Line 191">
            <a:extLst>
              <a:ext uri="{FF2B5EF4-FFF2-40B4-BE49-F238E27FC236}">
                <a16:creationId xmlns:a16="http://schemas.microsoft.com/office/drawing/2014/main" id="{5208A213-C977-4D01-8ED5-1CEF85C5BA44}"/>
              </a:ext>
            </a:extLst>
          </p:cNvPr>
          <p:cNvSpPr>
            <a:spLocks noChangeShapeType="1"/>
          </p:cNvSpPr>
          <p:nvPr/>
        </p:nvSpPr>
        <p:spPr bwMode="auto">
          <a:xfrm>
            <a:off x="7287863" y="2235756"/>
            <a:ext cx="230717" cy="0"/>
          </a:xfrm>
          <a:prstGeom prst="line">
            <a:avLst/>
          </a:prstGeom>
          <a:noFill/>
          <a:ln w="12700" cap="flat">
            <a:solidFill>
              <a:srgbClr val="7A99AC"/>
            </a:solidFill>
            <a:prstDash val="sysDash"/>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sp>
        <p:nvSpPr>
          <p:cNvPr id="207" name="Line 192">
            <a:extLst>
              <a:ext uri="{FF2B5EF4-FFF2-40B4-BE49-F238E27FC236}">
                <a16:creationId xmlns:a16="http://schemas.microsoft.com/office/drawing/2014/main" id="{25B2CC3A-EEBA-40B5-A479-C684903E77BA}"/>
              </a:ext>
            </a:extLst>
          </p:cNvPr>
          <p:cNvSpPr>
            <a:spLocks noChangeShapeType="1"/>
          </p:cNvSpPr>
          <p:nvPr/>
        </p:nvSpPr>
        <p:spPr bwMode="auto">
          <a:xfrm>
            <a:off x="7287863" y="2414597"/>
            <a:ext cx="230717" cy="0"/>
          </a:xfrm>
          <a:prstGeom prst="line">
            <a:avLst/>
          </a:prstGeom>
          <a:noFill/>
          <a:ln w="12700" cap="flat">
            <a:solidFill>
              <a:schemeClr val="accent1"/>
            </a:solidFill>
            <a:prstDash val="sysDash"/>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GB" sz="2400" dirty="0">
              <a:solidFill>
                <a:prstClr val="black"/>
              </a:solidFill>
              <a:latin typeface="Arial" panose="020B0604020202020204"/>
            </a:endParaRPr>
          </a:p>
        </p:txBody>
      </p:sp>
      <p:grpSp>
        <p:nvGrpSpPr>
          <p:cNvPr id="229" name="Group 228">
            <a:extLst>
              <a:ext uri="{FF2B5EF4-FFF2-40B4-BE49-F238E27FC236}">
                <a16:creationId xmlns:a16="http://schemas.microsoft.com/office/drawing/2014/main" id="{9E0D40C8-91A2-4395-9869-7ACE62E5F3E5}"/>
              </a:ext>
            </a:extLst>
          </p:cNvPr>
          <p:cNvGrpSpPr/>
          <p:nvPr/>
        </p:nvGrpSpPr>
        <p:grpSpPr>
          <a:xfrm>
            <a:off x="6637233" y="1608367"/>
            <a:ext cx="287368" cy="3325191"/>
            <a:chOff x="4970891" y="1294700"/>
            <a:chExt cx="215526" cy="2493893"/>
          </a:xfrm>
        </p:grpSpPr>
        <p:sp>
          <p:nvSpPr>
            <p:cNvPr id="208" name="TextBox 207">
              <a:extLst>
                <a:ext uri="{FF2B5EF4-FFF2-40B4-BE49-F238E27FC236}">
                  <a16:creationId xmlns:a16="http://schemas.microsoft.com/office/drawing/2014/main" id="{8CACDB66-EF00-4191-A333-99B5A3A7398A}"/>
                </a:ext>
              </a:extLst>
            </p:cNvPr>
            <p:cNvSpPr txBox="1"/>
            <p:nvPr/>
          </p:nvSpPr>
          <p:spPr>
            <a:xfrm>
              <a:off x="4970891" y="3665434"/>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0</a:t>
              </a:r>
            </a:p>
          </p:txBody>
        </p:sp>
        <p:sp>
          <p:nvSpPr>
            <p:cNvPr id="209" name="TextBox 208">
              <a:extLst>
                <a:ext uri="{FF2B5EF4-FFF2-40B4-BE49-F238E27FC236}">
                  <a16:creationId xmlns:a16="http://schemas.microsoft.com/office/drawing/2014/main" id="{4B8380DF-918F-40B2-BC0B-6844F916BDC0}"/>
                </a:ext>
              </a:extLst>
            </p:cNvPr>
            <p:cNvSpPr txBox="1"/>
            <p:nvPr/>
          </p:nvSpPr>
          <p:spPr>
            <a:xfrm>
              <a:off x="4970891" y="3552801"/>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1</a:t>
              </a:r>
            </a:p>
          </p:txBody>
        </p:sp>
        <p:sp>
          <p:nvSpPr>
            <p:cNvPr id="210" name="TextBox 209">
              <a:extLst>
                <a:ext uri="{FF2B5EF4-FFF2-40B4-BE49-F238E27FC236}">
                  <a16:creationId xmlns:a16="http://schemas.microsoft.com/office/drawing/2014/main" id="{531B4AE8-DF42-4B05-A3FB-E78648438AC3}"/>
                </a:ext>
              </a:extLst>
            </p:cNvPr>
            <p:cNvSpPr txBox="1"/>
            <p:nvPr/>
          </p:nvSpPr>
          <p:spPr>
            <a:xfrm>
              <a:off x="4970891" y="3429690"/>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2</a:t>
              </a:r>
            </a:p>
          </p:txBody>
        </p:sp>
        <p:sp>
          <p:nvSpPr>
            <p:cNvPr id="211" name="TextBox 210">
              <a:extLst>
                <a:ext uri="{FF2B5EF4-FFF2-40B4-BE49-F238E27FC236}">
                  <a16:creationId xmlns:a16="http://schemas.microsoft.com/office/drawing/2014/main" id="{384F9764-55FD-4DC4-BBC2-4EC032A5D665}"/>
                </a:ext>
              </a:extLst>
            </p:cNvPr>
            <p:cNvSpPr txBox="1"/>
            <p:nvPr/>
          </p:nvSpPr>
          <p:spPr>
            <a:xfrm>
              <a:off x="4970891" y="3309000"/>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3</a:t>
              </a:r>
            </a:p>
          </p:txBody>
        </p:sp>
        <p:sp>
          <p:nvSpPr>
            <p:cNvPr id="212" name="TextBox 211">
              <a:extLst>
                <a:ext uri="{FF2B5EF4-FFF2-40B4-BE49-F238E27FC236}">
                  <a16:creationId xmlns:a16="http://schemas.microsoft.com/office/drawing/2014/main" id="{43A9A0AF-318F-4F47-B519-47F1D72C44BB}"/>
                </a:ext>
              </a:extLst>
            </p:cNvPr>
            <p:cNvSpPr txBox="1"/>
            <p:nvPr/>
          </p:nvSpPr>
          <p:spPr>
            <a:xfrm>
              <a:off x="4970891" y="3192795"/>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4</a:t>
              </a:r>
            </a:p>
          </p:txBody>
        </p:sp>
        <p:sp>
          <p:nvSpPr>
            <p:cNvPr id="213" name="TextBox 212">
              <a:extLst>
                <a:ext uri="{FF2B5EF4-FFF2-40B4-BE49-F238E27FC236}">
                  <a16:creationId xmlns:a16="http://schemas.microsoft.com/office/drawing/2014/main" id="{75A78DDA-B1FF-4BFE-82C8-0AD01289D37E}"/>
                </a:ext>
              </a:extLst>
            </p:cNvPr>
            <p:cNvSpPr txBox="1"/>
            <p:nvPr/>
          </p:nvSpPr>
          <p:spPr>
            <a:xfrm>
              <a:off x="4970891" y="3076590"/>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5</a:t>
              </a:r>
            </a:p>
          </p:txBody>
        </p:sp>
        <p:sp>
          <p:nvSpPr>
            <p:cNvPr id="214" name="TextBox 213">
              <a:extLst>
                <a:ext uri="{FF2B5EF4-FFF2-40B4-BE49-F238E27FC236}">
                  <a16:creationId xmlns:a16="http://schemas.microsoft.com/office/drawing/2014/main" id="{90F76C29-C998-40A2-91A9-86BD83044DF6}"/>
                </a:ext>
              </a:extLst>
            </p:cNvPr>
            <p:cNvSpPr txBox="1"/>
            <p:nvPr/>
          </p:nvSpPr>
          <p:spPr>
            <a:xfrm>
              <a:off x="4970891" y="2953479"/>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6</a:t>
              </a:r>
            </a:p>
          </p:txBody>
        </p:sp>
        <p:sp>
          <p:nvSpPr>
            <p:cNvPr id="215" name="TextBox 214">
              <a:extLst>
                <a:ext uri="{FF2B5EF4-FFF2-40B4-BE49-F238E27FC236}">
                  <a16:creationId xmlns:a16="http://schemas.microsoft.com/office/drawing/2014/main" id="{EDD90600-94AA-4471-810D-39B8375AA487}"/>
                </a:ext>
              </a:extLst>
            </p:cNvPr>
            <p:cNvSpPr txBox="1"/>
            <p:nvPr/>
          </p:nvSpPr>
          <p:spPr>
            <a:xfrm>
              <a:off x="4970891" y="2834464"/>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7</a:t>
              </a:r>
            </a:p>
          </p:txBody>
        </p:sp>
        <p:sp>
          <p:nvSpPr>
            <p:cNvPr id="216" name="TextBox 215">
              <a:extLst>
                <a:ext uri="{FF2B5EF4-FFF2-40B4-BE49-F238E27FC236}">
                  <a16:creationId xmlns:a16="http://schemas.microsoft.com/office/drawing/2014/main" id="{B0D494B8-E6C6-42CE-9FE4-8D25D3F7D993}"/>
                </a:ext>
              </a:extLst>
            </p:cNvPr>
            <p:cNvSpPr txBox="1"/>
            <p:nvPr/>
          </p:nvSpPr>
          <p:spPr>
            <a:xfrm>
              <a:off x="4970891" y="2715762"/>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8</a:t>
              </a:r>
            </a:p>
          </p:txBody>
        </p:sp>
        <p:sp>
          <p:nvSpPr>
            <p:cNvPr id="217" name="TextBox 216">
              <a:extLst>
                <a:ext uri="{FF2B5EF4-FFF2-40B4-BE49-F238E27FC236}">
                  <a16:creationId xmlns:a16="http://schemas.microsoft.com/office/drawing/2014/main" id="{963B41B4-8245-4AB0-9B5B-ED6757A56C1B}"/>
                </a:ext>
              </a:extLst>
            </p:cNvPr>
            <p:cNvSpPr txBox="1"/>
            <p:nvPr/>
          </p:nvSpPr>
          <p:spPr>
            <a:xfrm>
              <a:off x="4970891" y="2595350"/>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9</a:t>
              </a:r>
            </a:p>
          </p:txBody>
        </p:sp>
        <p:sp>
          <p:nvSpPr>
            <p:cNvPr id="218" name="TextBox 217">
              <a:extLst>
                <a:ext uri="{FF2B5EF4-FFF2-40B4-BE49-F238E27FC236}">
                  <a16:creationId xmlns:a16="http://schemas.microsoft.com/office/drawing/2014/main" id="{1A75C581-59EF-4639-A55A-08A481164CD4}"/>
                </a:ext>
              </a:extLst>
            </p:cNvPr>
            <p:cNvSpPr txBox="1"/>
            <p:nvPr/>
          </p:nvSpPr>
          <p:spPr>
            <a:xfrm>
              <a:off x="4970891" y="2478867"/>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10</a:t>
              </a:r>
            </a:p>
          </p:txBody>
        </p:sp>
        <p:sp>
          <p:nvSpPr>
            <p:cNvPr id="219" name="TextBox 218">
              <a:extLst>
                <a:ext uri="{FF2B5EF4-FFF2-40B4-BE49-F238E27FC236}">
                  <a16:creationId xmlns:a16="http://schemas.microsoft.com/office/drawing/2014/main" id="{05452D4F-8410-483A-B32A-4D5D9FA3F851}"/>
                </a:ext>
              </a:extLst>
            </p:cNvPr>
            <p:cNvSpPr txBox="1"/>
            <p:nvPr/>
          </p:nvSpPr>
          <p:spPr>
            <a:xfrm>
              <a:off x="4970891" y="2360452"/>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11</a:t>
              </a:r>
            </a:p>
          </p:txBody>
        </p:sp>
        <p:sp>
          <p:nvSpPr>
            <p:cNvPr id="220" name="TextBox 219">
              <a:extLst>
                <a:ext uri="{FF2B5EF4-FFF2-40B4-BE49-F238E27FC236}">
                  <a16:creationId xmlns:a16="http://schemas.microsoft.com/office/drawing/2014/main" id="{9D9997F9-1E8B-42A3-876B-8A4C46E92BED}"/>
                </a:ext>
              </a:extLst>
            </p:cNvPr>
            <p:cNvSpPr txBox="1"/>
            <p:nvPr/>
          </p:nvSpPr>
          <p:spPr>
            <a:xfrm>
              <a:off x="4970891" y="2242548"/>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12</a:t>
              </a:r>
            </a:p>
          </p:txBody>
        </p:sp>
        <p:sp>
          <p:nvSpPr>
            <p:cNvPr id="221" name="TextBox 220">
              <a:extLst>
                <a:ext uri="{FF2B5EF4-FFF2-40B4-BE49-F238E27FC236}">
                  <a16:creationId xmlns:a16="http://schemas.microsoft.com/office/drawing/2014/main" id="{EFF9AB79-57E4-4721-815B-A128899F7B12}"/>
                </a:ext>
              </a:extLst>
            </p:cNvPr>
            <p:cNvSpPr txBox="1"/>
            <p:nvPr/>
          </p:nvSpPr>
          <p:spPr>
            <a:xfrm>
              <a:off x="4970891" y="2126018"/>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13</a:t>
              </a:r>
            </a:p>
          </p:txBody>
        </p:sp>
        <p:sp>
          <p:nvSpPr>
            <p:cNvPr id="222" name="TextBox 221">
              <a:extLst>
                <a:ext uri="{FF2B5EF4-FFF2-40B4-BE49-F238E27FC236}">
                  <a16:creationId xmlns:a16="http://schemas.microsoft.com/office/drawing/2014/main" id="{8F958088-1781-4BDD-B766-C86226379114}"/>
                </a:ext>
              </a:extLst>
            </p:cNvPr>
            <p:cNvSpPr txBox="1"/>
            <p:nvPr/>
          </p:nvSpPr>
          <p:spPr>
            <a:xfrm>
              <a:off x="4970891" y="2009773"/>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14</a:t>
              </a:r>
            </a:p>
          </p:txBody>
        </p:sp>
        <p:sp>
          <p:nvSpPr>
            <p:cNvPr id="223" name="TextBox 222">
              <a:extLst>
                <a:ext uri="{FF2B5EF4-FFF2-40B4-BE49-F238E27FC236}">
                  <a16:creationId xmlns:a16="http://schemas.microsoft.com/office/drawing/2014/main" id="{78F7E5E8-6C41-4166-9DC4-D3AC81376CD8}"/>
                </a:ext>
              </a:extLst>
            </p:cNvPr>
            <p:cNvSpPr txBox="1"/>
            <p:nvPr/>
          </p:nvSpPr>
          <p:spPr>
            <a:xfrm>
              <a:off x="4970891" y="1886662"/>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15</a:t>
              </a:r>
            </a:p>
          </p:txBody>
        </p:sp>
        <p:sp>
          <p:nvSpPr>
            <p:cNvPr id="224" name="TextBox 223">
              <a:extLst>
                <a:ext uri="{FF2B5EF4-FFF2-40B4-BE49-F238E27FC236}">
                  <a16:creationId xmlns:a16="http://schemas.microsoft.com/office/drawing/2014/main" id="{F224514C-6790-4C64-BFB1-486355424DAA}"/>
                </a:ext>
              </a:extLst>
            </p:cNvPr>
            <p:cNvSpPr txBox="1"/>
            <p:nvPr/>
          </p:nvSpPr>
          <p:spPr>
            <a:xfrm>
              <a:off x="4970891" y="1772105"/>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16</a:t>
              </a:r>
            </a:p>
          </p:txBody>
        </p:sp>
        <p:sp>
          <p:nvSpPr>
            <p:cNvPr id="225" name="TextBox 224">
              <a:extLst>
                <a:ext uri="{FF2B5EF4-FFF2-40B4-BE49-F238E27FC236}">
                  <a16:creationId xmlns:a16="http://schemas.microsoft.com/office/drawing/2014/main" id="{E47A699B-FCDB-4868-87F6-B38933889FE5}"/>
                </a:ext>
              </a:extLst>
            </p:cNvPr>
            <p:cNvSpPr txBox="1"/>
            <p:nvPr/>
          </p:nvSpPr>
          <p:spPr>
            <a:xfrm>
              <a:off x="4970891" y="1651493"/>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17</a:t>
              </a:r>
            </a:p>
          </p:txBody>
        </p:sp>
        <p:sp>
          <p:nvSpPr>
            <p:cNvPr id="226" name="TextBox 225">
              <a:extLst>
                <a:ext uri="{FF2B5EF4-FFF2-40B4-BE49-F238E27FC236}">
                  <a16:creationId xmlns:a16="http://schemas.microsoft.com/office/drawing/2014/main" id="{537A65F5-BEA1-4AB2-A47C-9576C58797AA}"/>
                </a:ext>
              </a:extLst>
            </p:cNvPr>
            <p:cNvSpPr txBox="1"/>
            <p:nvPr/>
          </p:nvSpPr>
          <p:spPr>
            <a:xfrm>
              <a:off x="4970891" y="1531837"/>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18</a:t>
              </a:r>
            </a:p>
          </p:txBody>
        </p:sp>
        <p:sp>
          <p:nvSpPr>
            <p:cNvPr id="227" name="TextBox 226">
              <a:extLst>
                <a:ext uri="{FF2B5EF4-FFF2-40B4-BE49-F238E27FC236}">
                  <a16:creationId xmlns:a16="http://schemas.microsoft.com/office/drawing/2014/main" id="{47159497-5692-46E9-AE64-44862F12B0A7}"/>
                </a:ext>
              </a:extLst>
            </p:cNvPr>
            <p:cNvSpPr txBox="1"/>
            <p:nvPr/>
          </p:nvSpPr>
          <p:spPr>
            <a:xfrm>
              <a:off x="4970891" y="1417811"/>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19</a:t>
              </a:r>
            </a:p>
          </p:txBody>
        </p:sp>
        <p:sp>
          <p:nvSpPr>
            <p:cNvPr id="228" name="TextBox 227">
              <a:extLst>
                <a:ext uri="{FF2B5EF4-FFF2-40B4-BE49-F238E27FC236}">
                  <a16:creationId xmlns:a16="http://schemas.microsoft.com/office/drawing/2014/main" id="{8B684EAC-1A37-4A20-82D6-AAC7BE59E9A5}"/>
                </a:ext>
              </a:extLst>
            </p:cNvPr>
            <p:cNvSpPr txBox="1"/>
            <p:nvPr/>
          </p:nvSpPr>
          <p:spPr>
            <a:xfrm>
              <a:off x="4970891" y="1294700"/>
              <a:ext cx="215526" cy="123159"/>
            </a:xfrm>
            <a:prstGeom prst="rect">
              <a:avLst/>
            </a:prstGeom>
            <a:noFill/>
          </p:spPr>
          <p:txBody>
            <a:bodyPr wrap="square" lIns="0" tIns="0" rIns="0" bIns="0" rtlCol="0" anchor="ctr">
              <a:spAutoFit/>
            </a:bodyPr>
            <a:lstStyle/>
            <a:p>
              <a:pPr algn="r" defTabSz="609585"/>
              <a:r>
                <a:rPr lang="en-US" sz="1067" dirty="0">
                  <a:solidFill>
                    <a:srgbClr val="003366"/>
                  </a:solidFill>
                  <a:latin typeface="Arial" panose="020B0604020202020204"/>
                </a:rPr>
                <a:t>20</a:t>
              </a:r>
            </a:p>
          </p:txBody>
        </p:sp>
      </p:grpSp>
      <p:grpSp>
        <p:nvGrpSpPr>
          <p:cNvPr id="244" name="Group 243">
            <a:extLst>
              <a:ext uri="{FF2B5EF4-FFF2-40B4-BE49-F238E27FC236}">
                <a16:creationId xmlns:a16="http://schemas.microsoft.com/office/drawing/2014/main" id="{DE67DC98-AAFA-4BD2-BD0F-A3F4739F92A9}"/>
              </a:ext>
            </a:extLst>
          </p:cNvPr>
          <p:cNvGrpSpPr/>
          <p:nvPr/>
        </p:nvGrpSpPr>
        <p:grpSpPr>
          <a:xfrm>
            <a:off x="7094575" y="4986291"/>
            <a:ext cx="4654603" cy="164212"/>
            <a:chOff x="5320931" y="3831043"/>
            <a:chExt cx="3490952" cy="123159"/>
          </a:xfrm>
        </p:grpSpPr>
        <p:sp>
          <p:nvSpPr>
            <p:cNvPr id="230" name="TextBox 229">
              <a:extLst>
                <a:ext uri="{FF2B5EF4-FFF2-40B4-BE49-F238E27FC236}">
                  <a16:creationId xmlns:a16="http://schemas.microsoft.com/office/drawing/2014/main" id="{594A97AE-20EC-44F4-B968-E0D3628E9298}"/>
                </a:ext>
              </a:extLst>
            </p:cNvPr>
            <p:cNvSpPr txBox="1"/>
            <p:nvPr/>
          </p:nvSpPr>
          <p:spPr>
            <a:xfrm>
              <a:off x="5320931"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0</a:t>
              </a:r>
            </a:p>
          </p:txBody>
        </p:sp>
        <p:sp>
          <p:nvSpPr>
            <p:cNvPr id="231" name="TextBox 230">
              <a:extLst>
                <a:ext uri="{FF2B5EF4-FFF2-40B4-BE49-F238E27FC236}">
                  <a16:creationId xmlns:a16="http://schemas.microsoft.com/office/drawing/2014/main" id="{8589B840-75FD-4E2E-9C26-17036E9C8E5B}"/>
                </a:ext>
              </a:extLst>
            </p:cNvPr>
            <p:cNvSpPr txBox="1"/>
            <p:nvPr/>
          </p:nvSpPr>
          <p:spPr>
            <a:xfrm>
              <a:off x="5580029"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30</a:t>
              </a:r>
            </a:p>
          </p:txBody>
        </p:sp>
        <p:sp>
          <p:nvSpPr>
            <p:cNvPr id="232" name="TextBox 231">
              <a:extLst>
                <a:ext uri="{FF2B5EF4-FFF2-40B4-BE49-F238E27FC236}">
                  <a16:creationId xmlns:a16="http://schemas.microsoft.com/office/drawing/2014/main" id="{DE112065-3627-45C3-B288-A748B095DA32}"/>
                </a:ext>
              </a:extLst>
            </p:cNvPr>
            <p:cNvSpPr txBox="1"/>
            <p:nvPr/>
          </p:nvSpPr>
          <p:spPr>
            <a:xfrm>
              <a:off x="5843962"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60</a:t>
              </a:r>
            </a:p>
          </p:txBody>
        </p:sp>
        <p:sp>
          <p:nvSpPr>
            <p:cNvPr id="233" name="TextBox 232">
              <a:extLst>
                <a:ext uri="{FF2B5EF4-FFF2-40B4-BE49-F238E27FC236}">
                  <a16:creationId xmlns:a16="http://schemas.microsoft.com/office/drawing/2014/main" id="{77E9B452-159E-47D9-8392-5573D36EBA26}"/>
                </a:ext>
              </a:extLst>
            </p:cNvPr>
            <p:cNvSpPr txBox="1"/>
            <p:nvPr/>
          </p:nvSpPr>
          <p:spPr>
            <a:xfrm>
              <a:off x="6100763"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90</a:t>
              </a:r>
            </a:p>
          </p:txBody>
        </p:sp>
        <p:sp>
          <p:nvSpPr>
            <p:cNvPr id="234" name="TextBox 233">
              <a:extLst>
                <a:ext uri="{FF2B5EF4-FFF2-40B4-BE49-F238E27FC236}">
                  <a16:creationId xmlns:a16="http://schemas.microsoft.com/office/drawing/2014/main" id="{F3A771DB-35A8-4438-B15A-DE54FBC65790}"/>
                </a:ext>
              </a:extLst>
            </p:cNvPr>
            <p:cNvSpPr txBox="1"/>
            <p:nvPr/>
          </p:nvSpPr>
          <p:spPr>
            <a:xfrm>
              <a:off x="6363074"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120</a:t>
              </a:r>
            </a:p>
          </p:txBody>
        </p:sp>
        <p:sp>
          <p:nvSpPr>
            <p:cNvPr id="235" name="TextBox 234">
              <a:extLst>
                <a:ext uri="{FF2B5EF4-FFF2-40B4-BE49-F238E27FC236}">
                  <a16:creationId xmlns:a16="http://schemas.microsoft.com/office/drawing/2014/main" id="{90629D8B-9040-4DF5-A965-D9C742071D1B}"/>
                </a:ext>
              </a:extLst>
            </p:cNvPr>
            <p:cNvSpPr txBox="1"/>
            <p:nvPr/>
          </p:nvSpPr>
          <p:spPr>
            <a:xfrm>
              <a:off x="6618322"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150</a:t>
              </a:r>
            </a:p>
          </p:txBody>
        </p:sp>
        <p:sp>
          <p:nvSpPr>
            <p:cNvPr id="236" name="TextBox 235">
              <a:extLst>
                <a:ext uri="{FF2B5EF4-FFF2-40B4-BE49-F238E27FC236}">
                  <a16:creationId xmlns:a16="http://schemas.microsoft.com/office/drawing/2014/main" id="{F2C77E67-6D71-40EB-952B-B3D45BF9B363}"/>
                </a:ext>
              </a:extLst>
            </p:cNvPr>
            <p:cNvSpPr txBox="1"/>
            <p:nvPr/>
          </p:nvSpPr>
          <p:spPr>
            <a:xfrm>
              <a:off x="6873570"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180</a:t>
              </a:r>
            </a:p>
          </p:txBody>
        </p:sp>
        <p:sp>
          <p:nvSpPr>
            <p:cNvPr id="237" name="TextBox 236">
              <a:extLst>
                <a:ext uri="{FF2B5EF4-FFF2-40B4-BE49-F238E27FC236}">
                  <a16:creationId xmlns:a16="http://schemas.microsoft.com/office/drawing/2014/main" id="{AF5764A3-58B9-4049-947B-1859AC549130}"/>
                </a:ext>
              </a:extLst>
            </p:cNvPr>
            <p:cNvSpPr txBox="1"/>
            <p:nvPr/>
          </p:nvSpPr>
          <p:spPr>
            <a:xfrm>
              <a:off x="7142906"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210</a:t>
              </a:r>
            </a:p>
          </p:txBody>
        </p:sp>
        <p:sp>
          <p:nvSpPr>
            <p:cNvPr id="238" name="TextBox 237">
              <a:extLst>
                <a:ext uri="{FF2B5EF4-FFF2-40B4-BE49-F238E27FC236}">
                  <a16:creationId xmlns:a16="http://schemas.microsoft.com/office/drawing/2014/main" id="{D0D1C9FD-159C-45D8-A8B9-5EAC88C37D04}"/>
                </a:ext>
              </a:extLst>
            </p:cNvPr>
            <p:cNvSpPr txBox="1"/>
            <p:nvPr/>
          </p:nvSpPr>
          <p:spPr>
            <a:xfrm>
              <a:off x="7400318"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240</a:t>
              </a:r>
            </a:p>
          </p:txBody>
        </p:sp>
        <p:sp>
          <p:nvSpPr>
            <p:cNvPr id="239" name="TextBox 238">
              <a:extLst>
                <a:ext uri="{FF2B5EF4-FFF2-40B4-BE49-F238E27FC236}">
                  <a16:creationId xmlns:a16="http://schemas.microsoft.com/office/drawing/2014/main" id="{A180928E-74AA-435A-9407-C31A6BEAFBBC}"/>
                </a:ext>
              </a:extLst>
            </p:cNvPr>
            <p:cNvSpPr txBox="1"/>
            <p:nvPr/>
          </p:nvSpPr>
          <p:spPr>
            <a:xfrm>
              <a:off x="7660465"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270</a:t>
              </a:r>
            </a:p>
          </p:txBody>
        </p:sp>
        <p:sp>
          <p:nvSpPr>
            <p:cNvPr id="240" name="TextBox 239">
              <a:extLst>
                <a:ext uri="{FF2B5EF4-FFF2-40B4-BE49-F238E27FC236}">
                  <a16:creationId xmlns:a16="http://schemas.microsoft.com/office/drawing/2014/main" id="{69DB9EF0-159B-4758-BA46-E6D391C525E0}"/>
                </a:ext>
              </a:extLst>
            </p:cNvPr>
            <p:cNvSpPr txBox="1"/>
            <p:nvPr/>
          </p:nvSpPr>
          <p:spPr>
            <a:xfrm>
              <a:off x="7919164"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300</a:t>
              </a:r>
            </a:p>
          </p:txBody>
        </p:sp>
        <p:sp>
          <p:nvSpPr>
            <p:cNvPr id="241" name="TextBox 240">
              <a:extLst>
                <a:ext uri="{FF2B5EF4-FFF2-40B4-BE49-F238E27FC236}">
                  <a16:creationId xmlns:a16="http://schemas.microsoft.com/office/drawing/2014/main" id="{131C8292-00F2-48D4-A47A-DD477C534650}"/>
                </a:ext>
              </a:extLst>
            </p:cNvPr>
            <p:cNvSpPr txBox="1"/>
            <p:nvPr/>
          </p:nvSpPr>
          <p:spPr>
            <a:xfrm>
              <a:off x="8179718"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330</a:t>
              </a:r>
            </a:p>
          </p:txBody>
        </p:sp>
        <p:sp>
          <p:nvSpPr>
            <p:cNvPr id="242" name="TextBox 241">
              <a:extLst>
                <a:ext uri="{FF2B5EF4-FFF2-40B4-BE49-F238E27FC236}">
                  <a16:creationId xmlns:a16="http://schemas.microsoft.com/office/drawing/2014/main" id="{726A4B1E-FAD4-4766-AEEA-436FC55C7441}"/>
                </a:ext>
              </a:extLst>
            </p:cNvPr>
            <p:cNvSpPr txBox="1"/>
            <p:nvPr/>
          </p:nvSpPr>
          <p:spPr>
            <a:xfrm>
              <a:off x="8410223"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360</a:t>
              </a:r>
            </a:p>
          </p:txBody>
        </p:sp>
        <p:sp>
          <p:nvSpPr>
            <p:cNvPr id="243" name="TextBox 242">
              <a:extLst>
                <a:ext uri="{FF2B5EF4-FFF2-40B4-BE49-F238E27FC236}">
                  <a16:creationId xmlns:a16="http://schemas.microsoft.com/office/drawing/2014/main" id="{74144A1F-47B3-4102-AB8E-6B7521436614}"/>
                </a:ext>
              </a:extLst>
            </p:cNvPr>
            <p:cNvSpPr txBox="1"/>
            <p:nvPr/>
          </p:nvSpPr>
          <p:spPr>
            <a:xfrm>
              <a:off x="8596357" y="3831043"/>
              <a:ext cx="215526" cy="123159"/>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373</a:t>
              </a:r>
            </a:p>
          </p:txBody>
        </p:sp>
      </p:grpSp>
      <p:sp>
        <p:nvSpPr>
          <p:cNvPr id="245" name="TextBox 244">
            <a:extLst>
              <a:ext uri="{FF2B5EF4-FFF2-40B4-BE49-F238E27FC236}">
                <a16:creationId xmlns:a16="http://schemas.microsoft.com/office/drawing/2014/main" id="{F68FABFE-D04B-44B9-A15E-17A60E7DDB6C}"/>
              </a:ext>
            </a:extLst>
          </p:cNvPr>
          <p:cNvSpPr txBox="1"/>
          <p:nvPr/>
        </p:nvSpPr>
        <p:spPr>
          <a:xfrm rot="16200000">
            <a:off x="4926543" y="3131014"/>
            <a:ext cx="3210983" cy="328423"/>
          </a:xfrm>
          <a:prstGeom prst="rect">
            <a:avLst/>
          </a:prstGeom>
          <a:noFill/>
        </p:spPr>
        <p:txBody>
          <a:bodyPr wrap="square" lIns="0" tIns="0" rIns="0" bIns="0" rtlCol="0" anchor="ctr">
            <a:spAutoFit/>
          </a:bodyPr>
          <a:lstStyle/>
          <a:p>
            <a:pPr algn="ctr" defTabSz="609585"/>
            <a:r>
              <a:rPr lang="en-US" sz="1067" dirty="0">
                <a:solidFill>
                  <a:srgbClr val="003366"/>
                </a:solidFill>
                <a:latin typeface="Arial" panose="020B0604020202020204"/>
              </a:rPr>
              <a:t>KM estimate of time to first </a:t>
            </a:r>
            <a:br>
              <a:rPr lang="en-US" sz="1067" dirty="0">
                <a:solidFill>
                  <a:srgbClr val="003366"/>
                </a:solidFill>
                <a:latin typeface="Arial" panose="020B0604020202020204"/>
              </a:rPr>
            </a:br>
            <a:r>
              <a:rPr lang="en-US" sz="1067" dirty="0">
                <a:solidFill>
                  <a:srgbClr val="003366"/>
                </a:solidFill>
                <a:latin typeface="Arial" panose="020B0604020202020204"/>
              </a:rPr>
              <a:t>investigator-reported acute exacerbation (%)</a:t>
            </a:r>
          </a:p>
        </p:txBody>
      </p:sp>
      <p:sp>
        <p:nvSpPr>
          <p:cNvPr id="246" name="TextBox 245">
            <a:extLst>
              <a:ext uri="{FF2B5EF4-FFF2-40B4-BE49-F238E27FC236}">
                <a16:creationId xmlns:a16="http://schemas.microsoft.com/office/drawing/2014/main" id="{2E6E987E-45FA-4E75-9EEF-5F292F90DA11}"/>
              </a:ext>
            </a:extLst>
          </p:cNvPr>
          <p:cNvSpPr txBox="1"/>
          <p:nvPr/>
        </p:nvSpPr>
        <p:spPr>
          <a:xfrm>
            <a:off x="7033683" y="5172922"/>
            <a:ext cx="4726516" cy="164212"/>
          </a:xfrm>
          <a:prstGeom prst="rect">
            <a:avLst/>
          </a:prstGeom>
          <a:noFill/>
        </p:spPr>
        <p:txBody>
          <a:bodyPr wrap="square" lIns="0" tIns="0" rIns="0" bIns="0" rtlCol="0" anchor="ctr">
            <a:spAutoFit/>
          </a:bodyPr>
          <a:lstStyle/>
          <a:p>
            <a:pPr algn="ctr" defTabSz="609585"/>
            <a:r>
              <a:rPr lang="en-US" sz="1067" dirty="0" err="1">
                <a:solidFill>
                  <a:srgbClr val="003366"/>
                </a:solidFill>
                <a:latin typeface="Arial" panose="020B0604020202020204"/>
              </a:rPr>
              <a:t>Thời</a:t>
            </a:r>
            <a:r>
              <a:rPr lang="en-US" sz="1067" dirty="0">
                <a:solidFill>
                  <a:srgbClr val="003366"/>
                </a:solidFill>
                <a:latin typeface="Arial" panose="020B0604020202020204"/>
              </a:rPr>
              <a:t> </a:t>
            </a:r>
            <a:r>
              <a:rPr lang="en-US" sz="1067" dirty="0" err="1">
                <a:solidFill>
                  <a:srgbClr val="003366"/>
                </a:solidFill>
                <a:latin typeface="Arial" panose="020B0604020202020204"/>
              </a:rPr>
              <a:t>gian</a:t>
            </a:r>
            <a:r>
              <a:rPr lang="en-US" sz="1067" dirty="0">
                <a:solidFill>
                  <a:srgbClr val="003366"/>
                </a:solidFill>
                <a:latin typeface="Arial" panose="020B0604020202020204"/>
              </a:rPr>
              <a:t> </a:t>
            </a:r>
            <a:r>
              <a:rPr lang="en-US" sz="1067" dirty="0" err="1">
                <a:solidFill>
                  <a:srgbClr val="003366"/>
                </a:solidFill>
                <a:latin typeface="Arial" panose="020B0604020202020204"/>
              </a:rPr>
              <a:t>xảy</a:t>
            </a:r>
            <a:r>
              <a:rPr lang="en-US" sz="1067" dirty="0">
                <a:solidFill>
                  <a:srgbClr val="003366"/>
                </a:solidFill>
                <a:latin typeface="Arial" panose="020B0604020202020204"/>
              </a:rPr>
              <a:t> ra </a:t>
            </a:r>
            <a:r>
              <a:rPr lang="en-US" sz="1067" dirty="0" err="1">
                <a:solidFill>
                  <a:srgbClr val="003366"/>
                </a:solidFill>
                <a:latin typeface="Arial" panose="020B0604020202020204"/>
              </a:rPr>
              <a:t>đợt</a:t>
            </a:r>
            <a:r>
              <a:rPr lang="en-US" sz="1067" dirty="0">
                <a:solidFill>
                  <a:srgbClr val="003366"/>
                </a:solidFill>
                <a:latin typeface="Arial" panose="020B0604020202020204"/>
              </a:rPr>
              <a:t> </a:t>
            </a:r>
            <a:r>
              <a:rPr lang="en-US" sz="1067" dirty="0" err="1">
                <a:solidFill>
                  <a:srgbClr val="003366"/>
                </a:solidFill>
                <a:latin typeface="Arial" panose="020B0604020202020204"/>
              </a:rPr>
              <a:t>cấp</a:t>
            </a:r>
            <a:r>
              <a:rPr lang="en-US" sz="1067" dirty="0">
                <a:solidFill>
                  <a:srgbClr val="003366"/>
                </a:solidFill>
                <a:latin typeface="Arial" panose="020B0604020202020204"/>
              </a:rPr>
              <a:t> </a:t>
            </a:r>
            <a:r>
              <a:rPr lang="en-US" sz="1067" dirty="0" err="1">
                <a:solidFill>
                  <a:srgbClr val="003366"/>
                </a:solidFill>
                <a:latin typeface="Arial" panose="020B0604020202020204"/>
              </a:rPr>
              <a:t>đầu</a:t>
            </a:r>
            <a:r>
              <a:rPr lang="en-US" sz="1067" dirty="0">
                <a:solidFill>
                  <a:srgbClr val="003366"/>
                </a:solidFill>
                <a:latin typeface="Arial" panose="020B0604020202020204"/>
              </a:rPr>
              <a:t> </a:t>
            </a:r>
            <a:r>
              <a:rPr lang="en-US" sz="1067" dirty="0" err="1">
                <a:solidFill>
                  <a:srgbClr val="003366"/>
                </a:solidFill>
                <a:latin typeface="Arial" panose="020B0604020202020204"/>
              </a:rPr>
              <a:t>tiên</a:t>
            </a:r>
            <a:r>
              <a:rPr lang="en-US" sz="1067" dirty="0">
                <a:solidFill>
                  <a:srgbClr val="003366"/>
                </a:solidFill>
                <a:latin typeface="Arial" panose="020B0604020202020204"/>
              </a:rPr>
              <a:t> </a:t>
            </a:r>
            <a:r>
              <a:rPr lang="en-US" sz="1067" dirty="0" err="1">
                <a:solidFill>
                  <a:srgbClr val="003366"/>
                </a:solidFill>
                <a:latin typeface="Arial" panose="020B0604020202020204"/>
              </a:rPr>
              <a:t>được</a:t>
            </a:r>
            <a:r>
              <a:rPr lang="en-US" sz="1067" dirty="0">
                <a:solidFill>
                  <a:srgbClr val="003366"/>
                </a:solidFill>
                <a:latin typeface="Arial" panose="020B0604020202020204"/>
              </a:rPr>
              <a:t> </a:t>
            </a:r>
            <a:r>
              <a:rPr lang="en-US" sz="1067" dirty="0" err="1">
                <a:solidFill>
                  <a:srgbClr val="003366"/>
                </a:solidFill>
                <a:latin typeface="Arial" panose="020B0604020202020204"/>
              </a:rPr>
              <a:t>báo</a:t>
            </a:r>
            <a:r>
              <a:rPr lang="en-US" sz="1067" dirty="0">
                <a:solidFill>
                  <a:srgbClr val="003366"/>
                </a:solidFill>
                <a:latin typeface="Arial" panose="020B0604020202020204"/>
              </a:rPr>
              <a:t> </a:t>
            </a:r>
            <a:r>
              <a:rPr lang="en-US" sz="1067" dirty="0" err="1">
                <a:solidFill>
                  <a:srgbClr val="003366"/>
                </a:solidFill>
                <a:latin typeface="Arial" panose="020B0604020202020204"/>
              </a:rPr>
              <a:t>cáo</a:t>
            </a:r>
            <a:r>
              <a:rPr lang="en-US" sz="1067" dirty="0">
                <a:solidFill>
                  <a:srgbClr val="003366"/>
                </a:solidFill>
                <a:latin typeface="Arial" panose="020B0604020202020204"/>
              </a:rPr>
              <a:t> </a:t>
            </a:r>
            <a:r>
              <a:rPr lang="en-US" sz="1067" dirty="0" err="1">
                <a:solidFill>
                  <a:srgbClr val="003366"/>
                </a:solidFill>
                <a:latin typeface="Arial" panose="020B0604020202020204"/>
              </a:rPr>
              <a:t>bởi</a:t>
            </a:r>
            <a:r>
              <a:rPr lang="en-US" sz="1067" dirty="0">
                <a:solidFill>
                  <a:srgbClr val="003366"/>
                </a:solidFill>
                <a:latin typeface="Arial" panose="020B0604020202020204"/>
              </a:rPr>
              <a:t> </a:t>
            </a:r>
            <a:r>
              <a:rPr lang="en-US" sz="1067" dirty="0" err="1">
                <a:solidFill>
                  <a:srgbClr val="003366"/>
                </a:solidFill>
                <a:latin typeface="Arial" panose="020B0604020202020204"/>
              </a:rPr>
              <a:t>điều</a:t>
            </a:r>
            <a:r>
              <a:rPr lang="en-US" sz="1067" dirty="0">
                <a:solidFill>
                  <a:srgbClr val="003366"/>
                </a:solidFill>
                <a:latin typeface="Arial" panose="020B0604020202020204"/>
              </a:rPr>
              <a:t> </a:t>
            </a:r>
            <a:r>
              <a:rPr lang="en-US" sz="1067" dirty="0" err="1">
                <a:solidFill>
                  <a:srgbClr val="003366"/>
                </a:solidFill>
                <a:latin typeface="Arial" panose="020B0604020202020204"/>
              </a:rPr>
              <a:t>tra</a:t>
            </a:r>
            <a:r>
              <a:rPr lang="en-US" sz="1067" dirty="0">
                <a:solidFill>
                  <a:srgbClr val="003366"/>
                </a:solidFill>
                <a:latin typeface="Arial" panose="020B0604020202020204"/>
              </a:rPr>
              <a:t> </a:t>
            </a:r>
            <a:r>
              <a:rPr lang="en-US" sz="1067" dirty="0" err="1">
                <a:solidFill>
                  <a:srgbClr val="003366"/>
                </a:solidFill>
                <a:latin typeface="Arial" panose="020B0604020202020204"/>
              </a:rPr>
              <a:t>viên</a:t>
            </a:r>
            <a:r>
              <a:rPr lang="en-US" sz="1067" dirty="0">
                <a:solidFill>
                  <a:srgbClr val="003366"/>
                </a:solidFill>
                <a:latin typeface="Arial" panose="020B0604020202020204"/>
              </a:rPr>
              <a:t> (</a:t>
            </a:r>
            <a:r>
              <a:rPr lang="en-US" sz="1067" dirty="0" err="1">
                <a:solidFill>
                  <a:srgbClr val="003366"/>
                </a:solidFill>
                <a:latin typeface="Arial" panose="020B0604020202020204"/>
              </a:rPr>
              <a:t>ngày</a:t>
            </a:r>
            <a:r>
              <a:rPr lang="en-US" sz="1067" dirty="0">
                <a:solidFill>
                  <a:srgbClr val="003366"/>
                </a:solidFill>
                <a:latin typeface="Arial" panose="020B0604020202020204"/>
              </a:rPr>
              <a:t>)</a:t>
            </a:r>
          </a:p>
        </p:txBody>
      </p:sp>
      <p:sp>
        <p:nvSpPr>
          <p:cNvPr id="247" name="TextBox 246">
            <a:extLst>
              <a:ext uri="{FF2B5EF4-FFF2-40B4-BE49-F238E27FC236}">
                <a16:creationId xmlns:a16="http://schemas.microsoft.com/office/drawing/2014/main" id="{61970017-FF10-4D98-841D-9B7866AC7C88}"/>
              </a:ext>
            </a:extLst>
          </p:cNvPr>
          <p:cNvSpPr txBox="1"/>
          <p:nvPr/>
        </p:nvSpPr>
        <p:spPr>
          <a:xfrm>
            <a:off x="7627663" y="1795971"/>
            <a:ext cx="2215228" cy="164212"/>
          </a:xfrm>
          <a:prstGeom prst="rect">
            <a:avLst/>
          </a:prstGeom>
          <a:noFill/>
        </p:spPr>
        <p:txBody>
          <a:bodyPr wrap="square" lIns="0" tIns="0" rIns="0" bIns="0" rtlCol="0" anchor="ctr">
            <a:spAutoFit/>
          </a:bodyPr>
          <a:lstStyle/>
          <a:p>
            <a:pPr defTabSz="609585"/>
            <a:r>
              <a:rPr lang="en-US" sz="1067" dirty="0">
                <a:solidFill>
                  <a:srgbClr val="003366"/>
                </a:solidFill>
                <a:latin typeface="Arial" panose="020B0604020202020204"/>
              </a:rPr>
              <a:t>FVC ≤70% predicted – placebo</a:t>
            </a:r>
          </a:p>
        </p:txBody>
      </p:sp>
      <p:sp>
        <p:nvSpPr>
          <p:cNvPr id="248" name="TextBox 247">
            <a:extLst>
              <a:ext uri="{FF2B5EF4-FFF2-40B4-BE49-F238E27FC236}">
                <a16:creationId xmlns:a16="http://schemas.microsoft.com/office/drawing/2014/main" id="{31F45DCE-6878-4622-8157-4AF6FEA6F8DD}"/>
              </a:ext>
            </a:extLst>
          </p:cNvPr>
          <p:cNvSpPr txBox="1"/>
          <p:nvPr/>
        </p:nvSpPr>
        <p:spPr>
          <a:xfrm>
            <a:off x="7627663" y="1974811"/>
            <a:ext cx="2215228" cy="164212"/>
          </a:xfrm>
          <a:prstGeom prst="rect">
            <a:avLst/>
          </a:prstGeom>
          <a:noFill/>
        </p:spPr>
        <p:txBody>
          <a:bodyPr wrap="square" lIns="0" tIns="0" rIns="0" bIns="0" rtlCol="0" anchor="ctr">
            <a:spAutoFit/>
          </a:bodyPr>
          <a:lstStyle/>
          <a:p>
            <a:pPr defTabSz="609585"/>
            <a:r>
              <a:rPr lang="en-US" sz="1067" dirty="0">
                <a:solidFill>
                  <a:srgbClr val="003366"/>
                </a:solidFill>
                <a:latin typeface="Arial" panose="020B0604020202020204"/>
              </a:rPr>
              <a:t>FVC ≤70% predicted – nintedanib</a:t>
            </a:r>
          </a:p>
        </p:txBody>
      </p:sp>
      <p:sp>
        <p:nvSpPr>
          <p:cNvPr id="249" name="TextBox 248">
            <a:extLst>
              <a:ext uri="{FF2B5EF4-FFF2-40B4-BE49-F238E27FC236}">
                <a16:creationId xmlns:a16="http://schemas.microsoft.com/office/drawing/2014/main" id="{DEFBA7F0-A9F7-4571-B8CC-E4CEB66B122E}"/>
              </a:ext>
            </a:extLst>
          </p:cNvPr>
          <p:cNvSpPr txBox="1"/>
          <p:nvPr/>
        </p:nvSpPr>
        <p:spPr>
          <a:xfrm>
            <a:off x="7627663" y="2153651"/>
            <a:ext cx="2215228" cy="164212"/>
          </a:xfrm>
          <a:prstGeom prst="rect">
            <a:avLst/>
          </a:prstGeom>
          <a:noFill/>
        </p:spPr>
        <p:txBody>
          <a:bodyPr wrap="square" lIns="0" tIns="0" rIns="0" bIns="0" rtlCol="0" anchor="ctr">
            <a:spAutoFit/>
          </a:bodyPr>
          <a:lstStyle/>
          <a:p>
            <a:pPr defTabSz="609585"/>
            <a:r>
              <a:rPr lang="en-US" sz="1067" dirty="0">
                <a:solidFill>
                  <a:srgbClr val="003366"/>
                </a:solidFill>
                <a:latin typeface="Arial" panose="020B0604020202020204"/>
              </a:rPr>
              <a:t>FVC &gt;70% predicted – nintedanib</a:t>
            </a:r>
          </a:p>
        </p:txBody>
      </p:sp>
      <p:sp>
        <p:nvSpPr>
          <p:cNvPr id="250" name="TextBox 249">
            <a:extLst>
              <a:ext uri="{FF2B5EF4-FFF2-40B4-BE49-F238E27FC236}">
                <a16:creationId xmlns:a16="http://schemas.microsoft.com/office/drawing/2014/main" id="{C05B4079-7545-47DF-9181-64887CCAD4E8}"/>
              </a:ext>
            </a:extLst>
          </p:cNvPr>
          <p:cNvSpPr txBox="1"/>
          <p:nvPr/>
        </p:nvSpPr>
        <p:spPr>
          <a:xfrm>
            <a:off x="7627663" y="2332491"/>
            <a:ext cx="2215228" cy="164212"/>
          </a:xfrm>
          <a:prstGeom prst="rect">
            <a:avLst/>
          </a:prstGeom>
          <a:noFill/>
        </p:spPr>
        <p:txBody>
          <a:bodyPr wrap="square" lIns="0" tIns="0" rIns="0" bIns="0" rtlCol="0" anchor="ctr">
            <a:spAutoFit/>
          </a:bodyPr>
          <a:lstStyle/>
          <a:p>
            <a:pPr defTabSz="609585"/>
            <a:r>
              <a:rPr lang="en-US" sz="1067" dirty="0">
                <a:solidFill>
                  <a:srgbClr val="003366"/>
                </a:solidFill>
                <a:latin typeface="Arial" panose="020B0604020202020204"/>
              </a:rPr>
              <a:t>FVC &gt;70% predicted – placebo</a:t>
            </a:r>
          </a:p>
        </p:txBody>
      </p:sp>
    </p:spTree>
    <p:extLst>
      <p:ext uri="{BB962C8B-B14F-4D97-AF65-F5344CB8AC3E}">
        <p14:creationId xmlns:p14="http://schemas.microsoft.com/office/powerpoint/2010/main" val="3066991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559F11-1D05-45FE-B27B-D6EC5289A76D}"/>
              </a:ext>
            </a:extLst>
          </p:cNvPr>
          <p:cNvSpPr>
            <a:spLocks noGrp="1"/>
          </p:cNvSpPr>
          <p:nvPr>
            <p:ph type="title"/>
          </p:nvPr>
        </p:nvSpPr>
        <p:spPr>
          <a:xfrm>
            <a:off x="47283" y="-99497"/>
            <a:ext cx="12144717" cy="946283"/>
          </a:xfrm>
        </p:spPr>
        <p:txBody>
          <a:bodyPr anchor="b"/>
          <a:lstStyle/>
          <a:p>
            <a:pPr algn="ctr"/>
            <a:r>
              <a:rPr lang="en-GB" sz="3200" dirty="0"/>
              <a:t>D</a:t>
            </a:r>
            <a:r>
              <a:rPr lang="en-US" sz="3600" dirty="0"/>
              <a:t>ữ </a:t>
            </a:r>
            <a:r>
              <a:rPr lang="en-US" sz="3600" dirty="0" err="1"/>
              <a:t>liệu</a:t>
            </a:r>
            <a:r>
              <a:rPr lang="en-US" sz="3600" dirty="0"/>
              <a:t> </a:t>
            </a:r>
            <a:r>
              <a:rPr lang="en-US" sz="3600" dirty="0" err="1"/>
              <a:t>từ</a:t>
            </a:r>
            <a:r>
              <a:rPr lang="en-US" sz="3600" dirty="0"/>
              <a:t> </a:t>
            </a:r>
            <a:r>
              <a:rPr lang="en-US" sz="3600" dirty="0" err="1"/>
              <a:t>các</a:t>
            </a:r>
            <a:r>
              <a:rPr lang="en-US" sz="3600" dirty="0"/>
              <a:t> NC </a:t>
            </a:r>
            <a:r>
              <a:rPr lang="en-US" sz="3600" dirty="0" err="1"/>
              <a:t>đời</a:t>
            </a:r>
            <a:r>
              <a:rPr lang="en-US" sz="3600" dirty="0"/>
              <a:t> </a:t>
            </a:r>
            <a:r>
              <a:rPr lang="en-US" sz="3600" dirty="0" err="1"/>
              <a:t>thực</a:t>
            </a:r>
            <a:r>
              <a:rPr lang="en-US" sz="3600" dirty="0"/>
              <a:t> </a:t>
            </a:r>
            <a:r>
              <a:rPr lang="en-US" sz="3600" dirty="0" err="1"/>
              <a:t>bổ</a:t>
            </a:r>
            <a:r>
              <a:rPr lang="en-US" sz="3600" dirty="0"/>
              <a:t> sung </a:t>
            </a:r>
            <a:r>
              <a:rPr lang="en-US" sz="3600" dirty="0" err="1"/>
              <a:t>các</a:t>
            </a:r>
            <a:r>
              <a:rPr lang="en-US" sz="3600" dirty="0"/>
              <a:t> NC </a:t>
            </a:r>
            <a:r>
              <a:rPr lang="en-US" sz="3600" dirty="0" err="1"/>
              <a:t>lâm</a:t>
            </a:r>
            <a:r>
              <a:rPr lang="en-US" sz="3600" dirty="0"/>
              <a:t> </a:t>
            </a:r>
            <a:r>
              <a:rPr lang="en-US" sz="3600" dirty="0" err="1"/>
              <a:t>sàng</a:t>
            </a:r>
            <a:r>
              <a:rPr lang="en-GB" baseline="30000" dirty="0"/>
              <a:t>1,2</a:t>
            </a:r>
          </a:p>
        </p:txBody>
      </p:sp>
      <p:sp>
        <p:nvSpPr>
          <p:cNvPr id="15" name="Slide Number Placeholder 14">
            <a:extLst>
              <a:ext uri="{FF2B5EF4-FFF2-40B4-BE49-F238E27FC236}">
                <a16:creationId xmlns:a16="http://schemas.microsoft.com/office/drawing/2014/main" id="{3B96C23A-2EAF-497D-A581-C35CC41358B8}"/>
              </a:ext>
            </a:extLst>
          </p:cNvPr>
          <p:cNvSpPr>
            <a:spLocks noGrp="1"/>
          </p:cNvSpPr>
          <p:nvPr>
            <p:ph type="sldNum" sz="quarter" idx="12"/>
          </p:nvPr>
        </p:nvSpPr>
        <p:spPr/>
        <p:txBody>
          <a:bodyPr/>
          <a:lstStyle/>
          <a:p>
            <a:pPr defTabSz="609585"/>
            <a:fld id="{DBB4437E-C8DB-4717-A182-F56AECCDC169}" type="slidenum">
              <a:rPr lang="en-GB">
                <a:solidFill>
                  <a:srgbClr val="003366"/>
                </a:solidFill>
                <a:latin typeface="Arial" panose="020B0604020202020204"/>
              </a:rPr>
              <a:pPr defTabSz="609585"/>
              <a:t>5</a:t>
            </a:fld>
            <a:endParaRPr lang="en-GB">
              <a:solidFill>
                <a:srgbClr val="003366"/>
              </a:solidFill>
              <a:latin typeface="Arial" panose="020B0604020202020204"/>
            </a:endParaRPr>
          </a:p>
        </p:txBody>
      </p:sp>
      <p:sp>
        <p:nvSpPr>
          <p:cNvPr id="2" name="Text Placeholder 1">
            <a:extLst>
              <a:ext uri="{FF2B5EF4-FFF2-40B4-BE49-F238E27FC236}">
                <a16:creationId xmlns:a16="http://schemas.microsoft.com/office/drawing/2014/main" id="{1CB926AA-2E88-46CD-8B77-9421485A86F6}"/>
              </a:ext>
            </a:extLst>
          </p:cNvPr>
          <p:cNvSpPr>
            <a:spLocks noGrp="1"/>
          </p:cNvSpPr>
          <p:nvPr>
            <p:ph type="body" sz="quarter" idx="13"/>
          </p:nvPr>
        </p:nvSpPr>
        <p:spPr>
          <a:xfrm>
            <a:off x="454285" y="6264143"/>
            <a:ext cx="11305915" cy="412127"/>
          </a:xfrm>
        </p:spPr>
        <p:txBody>
          <a:bodyPr/>
          <a:lstStyle/>
          <a:p>
            <a:r>
              <a:rPr lang="en-GB" dirty="0"/>
              <a:t>RCT, randomized controlled trial; RWE, real-world evidence</a:t>
            </a:r>
            <a:br>
              <a:rPr lang="en-GB" dirty="0"/>
            </a:br>
            <a:r>
              <a:rPr lang="en-GB" dirty="0"/>
              <a:t>1. Sherman RE </a:t>
            </a:r>
            <a:r>
              <a:rPr lang="en-GB" i="1" dirty="0"/>
              <a:t>et al. N </a:t>
            </a:r>
            <a:r>
              <a:rPr lang="en-GB" i="1" dirty="0" err="1"/>
              <a:t>Engl</a:t>
            </a:r>
            <a:r>
              <a:rPr lang="en-GB" i="1" dirty="0"/>
              <a:t> J Med </a:t>
            </a:r>
            <a:r>
              <a:rPr lang="en-GB" dirty="0"/>
              <a:t>2016;375:2293; 2. </a:t>
            </a:r>
            <a:r>
              <a:rPr lang="fr-FR" dirty="0" err="1"/>
              <a:t>Nallamothu</a:t>
            </a:r>
            <a:r>
              <a:rPr lang="fr-FR" dirty="0"/>
              <a:t> BK </a:t>
            </a:r>
            <a:r>
              <a:rPr lang="fr-FR" i="1" dirty="0"/>
              <a:t>et al. Circulation </a:t>
            </a:r>
            <a:r>
              <a:rPr lang="fr-FR" dirty="0"/>
              <a:t>2008;118:1294</a:t>
            </a:r>
          </a:p>
        </p:txBody>
      </p:sp>
      <p:sp>
        <p:nvSpPr>
          <p:cNvPr id="85" name="Evidence">
            <a:extLst>
              <a:ext uri="{FF2B5EF4-FFF2-40B4-BE49-F238E27FC236}">
                <a16:creationId xmlns:a16="http://schemas.microsoft.com/office/drawing/2014/main" id="{6C0C04C0-A15F-4713-8CD7-5DEED56CDF66}"/>
              </a:ext>
            </a:extLst>
          </p:cNvPr>
          <p:cNvSpPr txBox="1"/>
          <p:nvPr/>
        </p:nvSpPr>
        <p:spPr>
          <a:xfrm>
            <a:off x="640457" y="4001456"/>
            <a:ext cx="10584263" cy="2090856"/>
          </a:xfrm>
          <a:prstGeom prst="rect">
            <a:avLst/>
          </a:prstGeom>
          <a:noFill/>
          <a:ln w="25400">
            <a:solidFill>
              <a:schemeClr val="tx2"/>
            </a:solidFill>
          </a:ln>
        </p:spPr>
        <p:txBody>
          <a:bodyPr wrap="square" lIns="96000" tIns="144000" rIns="144000" bIns="144000" rtlCol="0" anchor="ctr">
            <a:noAutofit/>
          </a:bodyPr>
          <a:lstStyle/>
          <a:p>
            <a:pPr marL="361942" indent="-247644" defTabSz="609585">
              <a:lnSpc>
                <a:spcPct val="110000"/>
              </a:lnSpc>
              <a:spcBef>
                <a:spcPts val="400"/>
              </a:spcBef>
              <a:buFont typeface="Arial" panose="020B0604020202020204" pitchFamily="34" charset="0"/>
              <a:buChar char="•"/>
              <a:tabLst>
                <a:tab pos="120648" algn="l"/>
              </a:tabLst>
            </a:pPr>
            <a:r>
              <a:rPr lang="en-US" sz="1600" dirty="0">
                <a:solidFill>
                  <a:srgbClr val="003366"/>
                </a:solidFill>
                <a:latin typeface="Arial" panose="020B0604020202020204" pitchFamily="34" charset="0"/>
                <a:cs typeface="Arial" panose="020B0604020202020204" pitchFamily="34" charset="0"/>
              </a:rPr>
              <a:t>NC </a:t>
            </a:r>
            <a:r>
              <a:rPr lang="en-US" sz="1600" dirty="0" err="1">
                <a:solidFill>
                  <a:srgbClr val="003366"/>
                </a:solidFill>
                <a:latin typeface="Arial" panose="020B0604020202020204" pitchFamily="34" charset="0"/>
                <a:cs typeface="Arial" panose="020B0604020202020204" pitchFamily="34" charset="0"/>
              </a:rPr>
              <a:t>lâm</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sàng</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đóng</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vai</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trò</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quan</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trọng</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trong</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việc</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phát</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triên</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các</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bằng</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chứng</a:t>
            </a:r>
            <a:r>
              <a:rPr lang="en-US" sz="1600" dirty="0">
                <a:solidFill>
                  <a:srgbClr val="003366"/>
                </a:solidFill>
                <a:latin typeface="Arial" panose="020B0604020202020204" pitchFamily="34" charset="0"/>
                <a:cs typeface="Arial" panose="020B0604020202020204" pitchFamily="34" charset="0"/>
              </a:rPr>
              <a:t> khoa </a:t>
            </a:r>
            <a:r>
              <a:rPr lang="en-US" sz="1600" dirty="0" err="1">
                <a:solidFill>
                  <a:srgbClr val="003366"/>
                </a:solidFill>
                <a:latin typeface="Arial" panose="020B0604020202020204" pitchFamily="34" charset="0"/>
                <a:cs typeface="Arial" panose="020B0604020202020204" pitchFamily="34" charset="0"/>
              </a:rPr>
              <a:t>học</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về</a:t>
            </a:r>
            <a:r>
              <a:rPr lang="en-US" sz="1600" dirty="0">
                <a:solidFill>
                  <a:srgbClr val="003366"/>
                </a:solidFill>
                <a:latin typeface="Arial" panose="020B0604020202020204" pitchFamily="34" charset="0"/>
                <a:cs typeface="Arial" panose="020B0604020202020204" pitchFamily="34" charset="0"/>
              </a:rPr>
              <a:t> an </a:t>
            </a:r>
            <a:r>
              <a:rPr lang="en-US" sz="1600" dirty="0" err="1">
                <a:solidFill>
                  <a:srgbClr val="003366"/>
                </a:solidFill>
                <a:latin typeface="Arial" panose="020B0604020202020204" pitchFamily="34" charset="0"/>
                <a:cs typeface="Arial" panose="020B0604020202020204" pitchFamily="34" charset="0"/>
              </a:rPr>
              <a:t>toàn</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và</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hiệu</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quả</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của</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một</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thuốc</a:t>
            </a:r>
            <a:endParaRPr lang="en-US" sz="1600" dirty="0">
              <a:solidFill>
                <a:srgbClr val="003366"/>
              </a:solidFill>
              <a:latin typeface="Arial" panose="020B0604020202020204" pitchFamily="34" charset="0"/>
              <a:cs typeface="Arial" panose="020B0604020202020204" pitchFamily="34" charset="0"/>
            </a:endParaRPr>
          </a:p>
          <a:p>
            <a:pPr marL="361942" indent="-247644" defTabSz="609585">
              <a:lnSpc>
                <a:spcPct val="110000"/>
              </a:lnSpc>
              <a:spcBef>
                <a:spcPts val="400"/>
              </a:spcBef>
              <a:buFont typeface="Arial" panose="020B0604020202020204" pitchFamily="34" charset="0"/>
              <a:buChar char="•"/>
              <a:tabLst>
                <a:tab pos="120648" algn="l"/>
              </a:tabLst>
            </a:pPr>
            <a:r>
              <a:rPr lang="en-GB" sz="1600" dirty="0">
                <a:solidFill>
                  <a:srgbClr val="002060"/>
                </a:solidFill>
                <a:latin typeface="Arial" panose="020B0604020202020204" pitchFamily="34" charset="0"/>
                <a:cs typeface="Arial" panose="020B0604020202020204" pitchFamily="34" charset="0"/>
              </a:rPr>
              <a:t>D</a:t>
            </a:r>
            <a:r>
              <a:rPr lang="en-US" sz="1600" dirty="0">
                <a:solidFill>
                  <a:srgbClr val="002060"/>
                </a:solidFill>
                <a:latin typeface="Arial" panose="020B0604020202020204" pitchFamily="34" charset="0"/>
                <a:cs typeface="Arial" panose="020B0604020202020204" pitchFamily="34" charset="0"/>
              </a:rPr>
              <a:t>ử </a:t>
            </a:r>
            <a:r>
              <a:rPr lang="en-US" sz="1600" dirty="0" err="1">
                <a:solidFill>
                  <a:srgbClr val="002060"/>
                </a:solidFill>
                <a:latin typeface="Arial" panose="020B0604020202020204" pitchFamily="34" charset="0"/>
                <a:cs typeface="Arial" panose="020B0604020202020204" pitchFamily="34" charset="0"/>
              </a:rPr>
              <a:t>liệu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đời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thực</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cung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cấp</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thông</a:t>
            </a:r>
            <a:r>
              <a:rPr lang="en-US" sz="1600" dirty="0">
                <a:solidFill>
                  <a:srgbClr val="002060"/>
                </a:solidFill>
                <a:latin typeface="Arial" panose="020B0604020202020204" pitchFamily="34" charset="0"/>
                <a:cs typeface="Arial" panose="020B0604020202020204" pitchFamily="34" charset="0"/>
              </a:rPr>
              <a:t> tin </a:t>
            </a:r>
            <a:r>
              <a:rPr lang="en-US" sz="1600" dirty="0" err="1">
                <a:solidFill>
                  <a:srgbClr val="002060"/>
                </a:solidFill>
                <a:latin typeface="Arial" panose="020B0604020202020204" pitchFamily="34" charset="0"/>
                <a:cs typeface="Arial" panose="020B0604020202020204" pitchFamily="34" charset="0"/>
              </a:rPr>
              <a:t>từ</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nhiều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nguồn</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bên</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ngoài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khuôn</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khổ</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của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các</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thử</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nghiệm</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lâm</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sàng</a:t>
            </a:r>
            <a:r>
              <a:rPr lang="en-US" sz="1600" dirty="0">
                <a:solidFill>
                  <a:srgbClr val="002060"/>
                </a:solidFill>
                <a:latin typeface="Arial" panose="020B0604020202020204" pitchFamily="34" charset="0"/>
                <a:cs typeface="Arial" panose="020B0604020202020204" pitchFamily="34" charset="0"/>
              </a:rPr>
              <a:t>:</a:t>
            </a:r>
            <a:endParaRPr lang="en-GB" sz="1600" dirty="0">
              <a:solidFill>
                <a:srgbClr val="003366"/>
              </a:solidFill>
              <a:latin typeface="Arial" panose="020B0604020202020204" pitchFamily="34" charset="0"/>
              <a:cs typeface="Arial" panose="020B0604020202020204" pitchFamily="34" charset="0"/>
            </a:endParaRPr>
          </a:p>
          <a:p>
            <a:pPr marL="711182" lvl="1" indent="-228594" defTabSz="609585">
              <a:lnSpc>
                <a:spcPct val="110000"/>
              </a:lnSpc>
              <a:spcBef>
                <a:spcPts val="400"/>
              </a:spcBef>
              <a:buFont typeface="Arial" panose="020B0604020202020204" pitchFamily="34" charset="0"/>
              <a:buChar char="‒"/>
              <a:tabLst>
                <a:tab pos="120648" algn="l"/>
              </a:tabLst>
            </a:pPr>
            <a:r>
              <a:rPr lang="en-GB" sz="1600" dirty="0">
                <a:solidFill>
                  <a:srgbClr val="002060"/>
                </a:solidFill>
                <a:latin typeface="Arial" panose="020B0604020202020204" pitchFamily="34" charset="0"/>
                <a:cs typeface="Arial" panose="020B0604020202020204" pitchFamily="34" charset="0"/>
              </a:rPr>
              <a:t>Cho </a:t>
            </a:r>
            <a:r>
              <a:rPr lang="en-GB" sz="1600" dirty="0" err="1">
                <a:solidFill>
                  <a:srgbClr val="002060"/>
                </a:solidFill>
                <a:latin typeface="Arial" panose="020B0604020202020204" pitchFamily="34" charset="0"/>
                <a:cs typeface="Arial" panose="020B0604020202020204" pitchFamily="34" charset="0"/>
              </a:rPr>
              <a:t>thấy</a:t>
            </a:r>
            <a:r>
              <a:rPr lang="en-GB" sz="1600" dirty="0">
                <a:solidFill>
                  <a:srgbClr val="002060"/>
                </a:solidFill>
                <a:latin typeface="Arial" panose="020B0604020202020204" pitchFamily="34" charset="0"/>
                <a:cs typeface="Arial" panose="020B0604020202020204" pitchFamily="34" charset="0"/>
              </a:rPr>
              <a:t> an </a:t>
            </a:r>
            <a:r>
              <a:rPr lang="en-GB" sz="1600" dirty="0" err="1">
                <a:solidFill>
                  <a:srgbClr val="002060"/>
                </a:solidFill>
                <a:latin typeface="Arial" panose="020B0604020202020204" pitchFamily="34" charset="0"/>
                <a:cs typeface="Arial" panose="020B0604020202020204" pitchFamily="34" charset="0"/>
              </a:rPr>
              <a:t>toàn</a:t>
            </a:r>
            <a:r>
              <a:rPr lang="en-GB" sz="1600" dirty="0">
                <a:solidFill>
                  <a:srgbClr val="002060"/>
                </a:solidFill>
                <a:latin typeface="Arial" panose="020B0604020202020204" pitchFamily="34" charset="0"/>
                <a:cs typeface="Arial" panose="020B0604020202020204" pitchFamily="34" charset="0"/>
              </a:rPr>
              <a:t>, </a:t>
            </a:r>
            <a:r>
              <a:rPr lang="en-GB" sz="1600" dirty="0" err="1">
                <a:solidFill>
                  <a:srgbClr val="002060"/>
                </a:solidFill>
                <a:latin typeface="Arial" panose="020B0604020202020204" pitchFamily="34" charset="0"/>
                <a:cs typeface="Arial" panose="020B0604020202020204" pitchFamily="34" charset="0"/>
              </a:rPr>
              <a:t>hiệu</a:t>
            </a:r>
            <a:r>
              <a:rPr lang="en-GB" sz="1600" dirty="0">
                <a:solidFill>
                  <a:srgbClr val="002060"/>
                </a:solidFill>
                <a:latin typeface="Arial" panose="020B0604020202020204" pitchFamily="34" charset="0"/>
                <a:cs typeface="Arial" panose="020B0604020202020204" pitchFamily="34" charset="0"/>
              </a:rPr>
              <a:t> </a:t>
            </a:r>
            <a:r>
              <a:rPr lang="en-GB" sz="1600" dirty="0" err="1">
                <a:solidFill>
                  <a:srgbClr val="002060"/>
                </a:solidFill>
                <a:latin typeface="Arial" panose="020B0604020202020204" pitchFamily="34" charset="0"/>
                <a:cs typeface="Arial" panose="020B0604020202020204" pitchFamily="34" charset="0"/>
              </a:rPr>
              <a:t>quả</a:t>
            </a:r>
            <a:r>
              <a:rPr lang="en-GB" sz="1600" dirty="0">
                <a:solidFill>
                  <a:srgbClr val="002060"/>
                </a:solidFill>
                <a:latin typeface="Arial" panose="020B0604020202020204" pitchFamily="34" charset="0"/>
                <a:cs typeface="Arial" panose="020B0604020202020204" pitchFamily="34" charset="0"/>
              </a:rPr>
              <a:t>, </a:t>
            </a:r>
            <a:r>
              <a:rPr lang="en-GB" sz="1600" dirty="0" err="1">
                <a:solidFill>
                  <a:srgbClr val="002060"/>
                </a:solidFill>
                <a:latin typeface="Arial" panose="020B0604020202020204" pitchFamily="34" charset="0"/>
                <a:cs typeface="Arial" panose="020B0604020202020204" pitchFamily="34" charset="0"/>
              </a:rPr>
              <a:t>và</a:t>
            </a:r>
            <a:r>
              <a:rPr lang="en-GB" sz="1600" dirty="0">
                <a:solidFill>
                  <a:srgbClr val="002060"/>
                </a:solidFill>
                <a:latin typeface="Arial" panose="020B0604020202020204" pitchFamily="34" charset="0"/>
                <a:cs typeface="Arial" panose="020B0604020202020204" pitchFamily="34" charset="0"/>
              </a:rPr>
              <a:t> </a:t>
            </a:r>
            <a:r>
              <a:rPr lang="en-GB" sz="1600" dirty="0" err="1">
                <a:solidFill>
                  <a:srgbClr val="002060"/>
                </a:solidFill>
                <a:latin typeface="Arial" panose="020B0604020202020204" pitchFamily="34" charset="0"/>
                <a:cs typeface="Arial" panose="020B0604020202020204" pitchFamily="34" charset="0"/>
              </a:rPr>
              <a:t>dữ</a:t>
            </a:r>
            <a:r>
              <a:rPr lang="en-GB" sz="1600" dirty="0">
                <a:solidFill>
                  <a:srgbClr val="002060"/>
                </a:solidFill>
                <a:latin typeface="Arial" panose="020B0604020202020204" pitchFamily="34" charset="0"/>
                <a:cs typeface="Arial" panose="020B0604020202020204" pitchFamily="34" charset="0"/>
              </a:rPr>
              <a:t> </a:t>
            </a:r>
            <a:r>
              <a:rPr lang="en-GB" sz="1600" dirty="0" err="1">
                <a:solidFill>
                  <a:srgbClr val="002060"/>
                </a:solidFill>
                <a:latin typeface="Arial" panose="020B0604020202020204" pitchFamily="34" charset="0"/>
                <a:cs typeface="Arial" panose="020B0604020202020204" pitchFamily="34" charset="0"/>
              </a:rPr>
              <a:t>liệu</a:t>
            </a:r>
            <a:r>
              <a:rPr lang="en-GB" sz="1600" dirty="0">
                <a:solidFill>
                  <a:srgbClr val="002060"/>
                </a:solidFill>
                <a:latin typeface="Arial" panose="020B0604020202020204" pitchFamily="34" charset="0"/>
                <a:cs typeface="Arial" panose="020B0604020202020204" pitchFamily="34" charset="0"/>
              </a:rPr>
              <a:t> </a:t>
            </a:r>
            <a:r>
              <a:rPr lang="en-GB" sz="1600" dirty="0" err="1">
                <a:solidFill>
                  <a:srgbClr val="002060"/>
                </a:solidFill>
                <a:latin typeface="Arial" panose="020B0604020202020204" pitchFamily="34" charset="0"/>
                <a:cs typeface="Arial" panose="020B0604020202020204" pitchFamily="34" charset="0"/>
              </a:rPr>
              <a:t>về</a:t>
            </a:r>
            <a:r>
              <a:rPr lang="en-GB" sz="1600" dirty="0">
                <a:solidFill>
                  <a:srgbClr val="002060"/>
                </a:solidFill>
                <a:latin typeface="Arial" panose="020B0604020202020204" pitchFamily="34" charset="0"/>
                <a:cs typeface="Arial" panose="020B0604020202020204" pitchFamily="34" charset="0"/>
              </a:rPr>
              <a:t> </a:t>
            </a:r>
            <a:r>
              <a:rPr lang="en-GB" sz="1600" dirty="0" err="1">
                <a:solidFill>
                  <a:srgbClr val="002060"/>
                </a:solidFill>
                <a:latin typeface="Arial" panose="020B0604020202020204" pitchFamily="34" charset="0"/>
                <a:cs typeface="Arial" panose="020B0604020202020204" pitchFamily="34" charset="0"/>
              </a:rPr>
              <a:t>các</a:t>
            </a:r>
            <a:r>
              <a:rPr lang="en-GB" sz="1600" dirty="0">
                <a:solidFill>
                  <a:srgbClr val="002060"/>
                </a:solidFill>
                <a:latin typeface="Arial" panose="020B0604020202020204" pitchFamily="34" charset="0"/>
                <a:cs typeface="Arial" panose="020B0604020202020204" pitchFamily="34" charset="0"/>
              </a:rPr>
              <a:t> </a:t>
            </a:r>
            <a:r>
              <a:rPr lang="en-GB" sz="1600" dirty="0" err="1">
                <a:solidFill>
                  <a:srgbClr val="002060"/>
                </a:solidFill>
                <a:latin typeface="Arial" panose="020B0604020202020204" pitchFamily="34" charset="0"/>
                <a:cs typeface="Arial" panose="020B0604020202020204" pitchFamily="34" charset="0"/>
              </a:rPr>
              <a:t>nguồi</a:t>
            </a:r>
            <a:r>
              <a:rPr lang="en-GB" sz="1600" dirty="0">
                <a:solidFill>
                  <a:srgbClr val="002060"/>
                </a:solidFill>
                <a:latin typeface="Arial" panose="020B0604020202020204" pitchFamily="34" charset="0"/>
                <a:cs typeface="Arial" panose="020B0604020202020204" pitchFamily="34" charset="0"/>
              </a:rPr>
              <a:t> l</a:t>
            </a:r>
            <a:r>
              <a:rPr lang="en-US" sz="1600" dirty="0" err="1">
                <a:solidFill>
                  <a:srgbClr val="002060"/>
                </a:solidFill>
                <a:latin typeface="Arial" panose="020B0604020202020204" pitchFamily="34" charset="0"/>
                <a:cs typeface="Arial" panose="020B0604020202020204" pitchFamily="34" charset="0"/>
              </a:rPr>
              <a:t>ực</a:t>
            </a:r>
            <a:r>
              <a:rPr lang="en-US" sz="1600" dirty="0">
                <a:solidFill>
                  <a:srgbClr val="002060"/>
                </a:solidFill>
                <a:latin typeface="Arial" panose="020B0604020202020204" pitchFamily="34" charset="0"/>
                <a:cs typeface="Arial" panose="020B0604020202020204" pitchFamily="34" charset="0"/>
              </a:rPr>
              <a:t> y </a:t>
            </a:r>
            <a:r>
              <a:rPr lang="en-US" sz="1600" dirty="0" err="1">
                <a:solidFill>
                  <a:srgbClr val="002060"/>
                </a:solidFill>
                <a:latin typeface="Arial" panose="020B0604020202020204" pitchFamily="34" charset="0"/>
                <a:cs typeface="Arial" panose="020B0604020202020204" pitchFamily="34" charset="0"/>
              </a:rPr>
              <a:t>tế</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trong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thực</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hành</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th</a:t>
            </a:r>
            <a:r>
              <a:rPr lang="vi-VN" sz="1600" dirty="0">
                <a:solidFill>
                  <a:srgbClr val="002060"/>
                </a:solidFill>
                <a:latin typeface="Arial" panose="020B0604020202020204" pitchFamily="34" charset="0"/>
                <a:cs typeface="Arial" panose="020B0604020202020204" pitchFamily="34" charset="0"/>
              </a:rPr>
              <a:t>ư</a:t>
            </a:r>
            <a:r>
              <a:rPr lang="en-US" sz="1600" dirty="0" err="1">
                <a:solidFill>
                  <a:srgbClr val="002060"/>
                </a:solidFill>
                <a:latin typeface="Arial" panose="020B0604020202020204" pitchFamily="34" charset="0"/>
                <a:cs typeface="Arial" panose="020B0604020202020204" pitchFamily="34" charset="0"/>
              </a:rPr>
              <a:t>ờng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quy</a:t>
            </a:r>
            <a:endParaRPr lang="en-GB" sz="1600" dirty="0">
              <a:solidFill>
                <a:srgbClr val="002060"/>
              </a:solidFill>
              <a:latin typeface="Arial" panose="020B0604020202020204" pitchFamily="34" charset="0"/>
              <a:cs typeface="Arial" panose="020B0604020202020204" pitchFamily="34" charset="0"/>
            </a:endParaRPr>
          </a:p>
          <a:p>
            <a:pPr marL="711182" lvl="1" indent="-228594" defTabSz="609585">
              <a:lnSpc>
                <a:spcPct val="110000"/>
              </a:lnSpc>
              <a:spcBef>
                <a:spcPts val="400"/>
              </a:spcBef>
              <a:buFont typeface="Arial" panose="020B0604020202020204" pitchFamily="34" charset="0"/>
              <a:buChar char="‒"/>
              <a:tabLst>
                <a:tab pos="120648" algn="l"/>
              </a:tabLst>
            </a:pPr>
            <a:r>
              <a:rPr lang="en-GB" sz="1600" dirty="0" err="1">
                <a:solidFill>
                  <a:srgbClr val="002060"/>
                </a:solidFill>
                <a:latin typeface="Arial" panose="020B0604020202020204" pitchFamily="34" charset="0"/>
                <a:cs typeface="Arial" panose="020B0604020202020204" pitchFamily="34" charset="0"/>
              </a:rPr>
              <a:t>Củng</a:t>
            </a:r>
            <a:r>
              <a:rPr lang="en-GB" sz="1600" dirty="0">
                <a:solidFill>
                  <a:srgbClr val="002060"/>
                </a:solidFill>
                <a:latin typeface="Arial" panose="020B0604020202020204" pitchFamily="34" charset="0"/>
                <a:cs typeface="Arial" panose="020B0604020202020204" pitchFamily="34" charset="0"/>
              </a:rPr>
              <a:t> </a:t>
            </a:r>
            <a:r>
              <a:rPr lang="en-GB" sz="1600" dirty="0" err="1">
                <a:solidFill>
                  <a:srgbClr val="002060"/>
                </a:solidFill>
                <a:latin typeface="Arial" panose="020B0604020202020204" pitchFamily="34" charset="0"/>
                <a:cs typeface="Arial" panose="020B0604020202020204" pitchFamily="34" charset="0"/>
              </a:rPr>
              <a:t>cố</a:t>
            </a:r>
            <a:r>
              <a:rPr lang="en-GB" sz="1600" dirty="0">
                <a:solidFill>
                  <a:srgbClr val="002060"/>
                </a:solidFill>
                <a:latin typeface="Arial" panose="020B0604020202020204" pitchFamily="34" charset="0"/>
                <a:cs typeface="Arial" panose="020B0604020202020204" pitchFamily="34" charset="0"/>
              </a:rPr>
              <a:t> </a:t>
            </a:r>
            <a:r>
              <a:rPr lang="en-GB" sz="1600" dirty="0" err="1">
                <a:solidFill>
                  <a:srgbClr val="002060"/>
                </a:solidFill>
                <a:latin typeface="Arial" panose="020B0604020202020204" pitchFamily="34" charset="0"/>
                <a:cs typeface="Arial" panose="020B0604020202020204" pitchFamily="34" charset="0"/>
              </a:rPr>
              <a:t>bằng</a:t>
            </a:r>
            <a:r>
              <a:rPr lang="en-GB" sz="1600" dirty="0">
                <a:solidFill>
                  <a:srgbClr val="002060"/>
                </a:solidFill>
                <a:latin typeface="Arial" panose="020B0604020202020204" pitchFamily="34" charset="0"/>
                <a:cs typeface="Arial" panose="020B0604020202020204" pitchFamily="34" charset="0"/>
              </a:rPr>
              <a:t> </a:t>
            </a:r>
            <a:r>
              <a:rPr lang="en-GB" sz="1600" dirty="0" err="1">
                <a:solidFill>
                  <a:srgbClr val="002060"/>
                </a:solidFill>
                <a:latin typeface="Arial" panose="020B0604020202020204" pitchFamily="34" charset="0"/>
                <a:cs typeface="Arial" panose="020B0604020202020204" pitchFamily="34" charset="0"/>
              </a:rPr>
              <a:t>ch</a:t>
            </a:r>
            <a:r>
              <a:rPr lang="en-US" sz="1600" dirty="0" err="1">
                <a:solidFill>
                  <a:srgbClr val="002060"/>
                </a:solidFill>
                <a:latin typeface="Arial" panose="020B0604020202020204" pitchFamily="34" charset="0"/>
                <a:cs typeface="Arial" panose="020B0604020202020204" pitchFamily="34" charset="0"/>
              </a:rPr>
              <a:t>ứng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cho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quyết</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định</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của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các</a:t>
            </a:r>
            <a:r>
              <a:rPr lang="en-US" sz="1600" dirty="0">
                <a:solidFill>
                  <a:srgbClr val="002060"/>
                </a:solidFill>
                <a:latin typeface="Arial" panose="020B0604020202020204" pitchFamily="34" charset="0"/>
                <a:cs typeface="Arial" panose="020B0604020202020204" pitchFamily="34" charset="0"/>
              </a:rPr>
              <a:t> c</a:t>
            </a:r>
            <a:r>
              <a:rPr lang="vi-VN" sz="1600" dirty="0">
                <a:solidFill>
                  <a:srgbClr val="002060"/>
                </a:solidFill>
                <a:latin typeface="Arial" panose="020B0604020202020204" pitchFamily="34" charset="0"/>
                <a:cs typeface="Arial" panose="020B0604020202020204" pitchFamily="34" charset="0"/>
              </a:rPr>
              <a:t>ơ</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quan</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quản</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lý</a:t>
            </a:r>
            <a:r>
              <a:rPr lang="en-US" sz="1600" dirty="0">
                <a:solidFill>
                  <a:srgbClr val="002060"/>
                </a:solidFill>
                <a:latin typeface="Arial" panose="020B0604020202020204" pitchFamily="34" charset="0"/>
                <a:cs typeface="Arial" panose="020B0604020202020204" pitchFamily="34" charset="0"/>
              </a:rPr>
              <a:t>, đ</a:t>
            </a:r>
            <a:r>
              <a:rPr lang="vi-VN" sz="1600" dirty="0">
                <a:solidFill>
                  <a:srgbClr val="002060"/>
                </a:solidFill>
                <a:latin typeface="Arial" panose="020B0604020202020204" pitchFamily="34" charset="0"/>
                <a:cs typeface="Arial" panose="020B0604020202020204" pitchFamily="34" charset="0"/>
              </a:rPr>
              <a:t>ư</a:t>
            </a:r>
            <a:r>
              <a:rPr lang="en-US" sz="1600" dirty="0">
                <a:solidFill>
                  <a:srgbClr val="002060"/>
                </a:solidFill>
                <a:latin typeface="Arial" panose="020B0604020202020204" pitchFamily="34" charset="0"/>
                <a:cs typeface="Arial" panose="020B0604020202020204" pitchFamily="34" charset="0"/>
              </a:rPr>
              <a:t>a ra </a:t>
            </a:r>
            <a:r>
              <a:rPr lang="en-US" sz="1600" dirty="0" err="1">
                <a:solidFill>
                  <a:srgbClr val="002060"/>
                </a:solidFill>
                <a:latin typeface="Arial" panose="020B0604020202020204" pitchFamily="34" charset="0"/>
                <a:cs typeface="Arial" panose="020B0604020202020204" pitchFamily="34" charset="0"/>
              </a:rPr>
              <a:t>quyết</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định</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trên</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lâm</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sàng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cũng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nh</a:t>
            </a:r>
            <a:r>
              <a:rPr lang="vi-VN" sz="1600" dirty="0">
                <a:solidFill>
                  <a:srgbClr val="002060"/>
                </a:solidFill>
                <a:latin typeface="Arial" panose="020B0604020202020204" pitchFamily="34" charset="0"/>
                <a:cs typeface="Arial" panose="020B0604020202020204" pitchFamily="34" charset="0"/>
              </a:rPr>
              <a:t>ư</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việc</a:t>
            </a:r>
            <a:r>
              <a:rPr lang="en-US" sz="1600" dirty="0">
                <a:solidFill>
                  <a:srgbClr val="002060"/>
                </a:solidFill>
                <a:latin typeface="Arial" panose="020B0604020202020204" pitchFamily="34" charset="0"/>
                <a:cs typeface="Arial" panose="020B0604020202020204" pitchFamily="34" charset="0"/>
              </a:rPr>
              <a:t> chi </a:t>
            </a:r>
            <a:r>
              <a:rPr lang="en-US" sz="1600" dirty="0" err="1">
                <a:solidFill>
                  <a:srgbClr val="002060"/>
                </a:solidFill>
                <a:latin typeface="Arial" panose="020B0604020202020204" pitchFamily="34" charset="0"/>
                <a:cs typeface="Arial" panose="020B0604020202020204" pitchFamily="34" charset="0"/>
              </a:rPr>
              <a:t>trả</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bảo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hiểm</a:t>
            </a:r>
            <a:r>
              <a:rPr lang="en-US" sz="1600" dirty="0">
                <a:solidFill>
                  <a:srgbClr val="002060"/>
                </a:solidFill>
                <a:latin typeface="Arial" panose="020B0604020202020204" pitchFamily="34" charset="0"/>
                <a:cs typeface="Arial" panose="020B0604020202020204" pitchFamily="34" charset="0"/>
              </a:rPr>
              <a:t> y </a:t>
            </a:r>
            <a:r>
              <a:rPr lang="en-US" sz="1600" dirty="0" err="1">
                <a:solidFill>
                  <a:srgbClr val="002060"/>
                </a:solidFill>
                <a:latin typeface="Arial" panose="020B0604020202020204" pitchFamily="34" charset="0"/>
                <a:cs typeface="Arial" panose="020B0604020202020204" pitchFamily="34" charset="0"/>
              </a:rPr>
              <a:t>tế</a:t>
            </a:r>
            <a:endParaRPr lang="en-GB" sz="1600" b="1" dirty="0">
              <a:solidFill>
                <a:srgbClr val="002060"/>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BC3080B3-C8AC-4388-88E7-54C4D5768F6B}"/>
              </a:ext>
            </a:extLst>
          </p:cNvPr>
          <p:cNvGrpSpPr/>
          <p:nvPr/>
        </p:nvGrpSpPr>
        <p:grpSpPr>
          <a:xfrm>
            <a:off x="-122701" y="1390649"/>
            <a:ext cx="11428200" cy="2585244"/>
            <a:chOff x="670059" y="1034523"/>
            <a:chExt cx="7382076" cy="1669944"/>
          </a:xfrm>
        </p:grpSpPr>
        <p:sp>
          <p:nvSpPr>
            <p:cNvPr id="78" name="TextBox 77">
              <a:extLst>
                <a:ext uri="{FF2B5EF4-FFF2-40B4-BE49-F238E27FC236}">
                  <a16:creationId xmlns:a16="http://schemas.microsoft.com/office/drawing/2014/main" id="{37796F26-9B70-4069-80A5-7DBAA22110F7}"/>
                </a:ext>
              </a:extLst>
            </p:cNvPr>
            <p:cNvSpPr txBox="1"/>
            <p:nvPr/>
          </p:nvSpPr>
          <p:spPr>
            <a:xfrm>
              <a:off x="670059" y="1034523"/>
              <a:ext cx="2161871" cy="218690"/>
            </a:xfrm>
            <a:prstGeom prst="rect">
              <a:avLst/>
            </a:prstGeom>
            <a:noFill/>
            <a:ln>
              <a:noFill/>
            </a:ln>
          </p:spPr>
          <p:txBody>
            <a:bodyPr wrap="square" rtlCol="0">
              <a:spAutoFit/>
            </a:bodyPr>
            <a:lstStyle/>
            <a:p>
              <a:pPr algn="ctr" defTabSz="609585"/>
              <a:r>
                <a:rPr lang="en-GB" sz="1600" b="1" dirty="0" err="1">
                  <a:solidFill>
                    <a:srgbClr val="1E4784"/>
                  </a:solidFill>
                  <a:latin typeface="Arial" panose="020B0604020202020204" pitchFamily="34" charset="0"/>
                  <a:cs typeface="Arial" panose="020B0604020202020204" pitchFamily="34" charset="0"/>
                </a:rPr>
                <a:t>Nghiên</a:t>
              </a:r>
              <a:r>
                <a:rPr lang="en-GB" sz="1600" b="1" dirty="0">
                  <a:solidFill>
                    <a:srgbClr val="1E4784"/>
                  </a:solidFill>
                  <a:latin typeface="Arial" panose="020B0604020202020204" pitchFamily="34" charset="0"/>
                  <a:cs typeface="Arial" panose="020B0604020202020204" pitchFamily="34" charset="0"/>
                </a:rPr>
                <a:t> c</a:t>
              </a:r>
              <a:r>
                <a:rPr lang="en-US" sz="1600" b="1" dirty="0" err="1">
                  <a:solidFill>
                    <a:srgbClr val="1E4784"/>
                  </a:solidFill>
                  <a:latin typeface="Arial" panose="020B0604020202020204" pitchFamily="34" charset="0"/>
                  <a:cs typeface="Arial" panose="020B0604020202020204" pitchFamily="34" charset="0"/>
                </a:rPr>
                <a:t>ứu</a:t>
              </a:r>
              <a:r>
                <a:rPr lang="en-US" sz="1600" b="1" dirty="0">
                  <a:solidFill>
                    <a:srgbClr val="1E4784"/>
                  </a:solidFill>
                  <a:latin typeface="Arial" panose="020B0604020202020204" pitchFamily="34" charset="0"/>
                  <a:cs typeface="Arial" panose="020B0604020202020204" pitchFamily="34" charset="0"/>
                </a:rPr>
                <a:t> </a:t>
              </a:r>
              <a:r>
                <a:rPr lang="en-US" sz="1600" b="1" dirty="0" err="1">
                  <a:solidFill>
                    <a:srgbClr val="1E4784"/>
                  </a:solidFill>
                  <a:latin typeface="Arial" panose="020B0604020202020204" pitchFamily="34" charset="0"/>
                  <a:cs typeface="Arial" panose="020B0604020202020204" pitchFamily="34" charset="0"/>
                </a:rPr>
                <a:t>lâm</a:t>
              </a:r>
              <a:r>
                <a:rPr lang="en-US" sz="1600" b="1" dirty="0">
                  <a:solidFill>
                    <a:srgbClr val="1E4784"/>
                  </a:solidFill>
                  <a:latin typeface="Arial" panose="020B0604020202020204" pitchFamily="34" charset="0"/>
                  <a:cs typeface="Arial" panose="020B0604020202020204" pitchFamily="34" charset="0"/>
                </a:rPr>
                <a:t> </a:t>
              </a:r>
              <a:r>
                <a:rPr lang="en-US" sz="1600" b="1" dirty="0" err="1">
                  <a:solidFill>
                    <a:srgbClr val="1E4784"/>
                  </a:solidFill>
                  <a:latin typeface="Arial" panose="020B0604020202020204" pitchFamily="34" charset="0"/>
                  <a:cs typeface="Arial" panose="020B0604020202020204" pitchFamily="34" charset="0"/>
                </a:rPr>
                <a:t>sàng</a:t>
              </a:r>
              <a:endParaRPr lang="en-GB" sz="1467" b="1" dirty="0">
                <a:solidFill>
                  <a:srgbClr val="1E4784"/>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740E0879-CAB7-410D-B06F-AAC172DE2ED9}"/>
                </a:ext>
              </a:extLst>
            </p:cNvPr>
            <p:cNvSpPr txBox="1"/>
            <p:nvPr/>
          </p:nvSpPr>
          <p:spPr>
            <a:xfrm>
              <a:off x="1177037" y="2245245"/>
              <a:ext cx="1470523" cy="377737"/>
            </a:xfrm>
            <a:prstGeom prst="rect">
              <a:avLst/>
            </a:prstGeom>
            <a:noFill/>
            <a:ln>
              <a:noFill/>
            </a:ln>
          </p:spPr>
          <p:txBody>
            <a:bodyPr wrap="square" rtlCol="0">
              <a:spAutoFit/>
            </a:bodyPr>
            <a:lstStyle/>
            <a:p>
              <a:pPr algn="ctr" defTabSz="609585"/>
              <a:r>
                <a:rPr lang="en-GB" sz="1600" b="1" dirty="0" err="1">
                  <a:solidFill>
                    <a:srgbClr val="1E4784"/>
                  </a:solidFill>
                  <a:latin typeface="Arial" panose="020B0604020202020204" pitchFamily="34" charset="0"/>
                  <a:cs typeface="Arial" panose="020B0604020202020204" pitchFamily="34" charset="0"/>
                </a:rPr>
                <a:t>Nhóm</a:t>
              </a:r>
              <a:r>
                <a:rPr lang="en-GB" sz="1600" b="1" dirty="0">
                  <a:solidFill>
                    <a:srgbClr val="1E4784"/>
                  </a:solidFill>
                  <a:latin typeface="Arial" panose="020B0604020202020204" pitchFamily="34" charset="0"/>
                  <a:cs typeface="Arial" panose="020B0604020202020204" pitchFamily="34" charset="0"/>
                </a:rPr>
                <a:t> </a:t>
              </a:r>
              <a:r>
                <a:rPr lang="en-GB" sz="1600" b="1" dirty="0" err="1">
                  <a:solidFill>
                    <a:srgbClr val="1E4784"/>
                  </a:solidFill>
                  <a:latin typeface="Arial" panose="020B0604020202020204" pitchFamily="34" charset="0"/>
                  <a:cs typeface="Arial" panose="020B0604020202020204" pitchFamily="34" charset="0"/>
                </a:rPr>
                <a:t>bệnh</a:t>
              </a:r>
              <a:r>
                <a:rPr lang="en-GB" sz="1600" b="1" dirty="0">
                  <a:solidFill>
                    <a:srgbClr val="1E4784"/>
                  </a:solidFill>
                  <a:latin typeface="Arial" panose="020B0604020202020204" pitchFamily="34" charset="0"/>
                  <a:cs typeface="Arial" panose="020B0604020202020204" pitchFamily="34" charset="0"/>
                </a:rPr>
                <a:t> </a:t>
              </a:r>
              <a:r>
                <a:rPr lang="en-GB" sz="1600" b="1" dirty="0" err="1">
                  <a:solidFill>
                    <a:srgbClr val="1E4784"/>
                  </a:solidFill>
                  <a:latin typeface="Arial" panose="020B0604020202020204" pitchFamily="34" charset="0"/>
                  <a:cs typeface="Arial" panose="020B0604020202020204" pitchFamily="34" charset="0"/>
                </a:rPr>
                <a:t>nhân</a:t>
              </a:r>
              <a:r>
                <a:rPr lang="en-GB" sz="1600" b="1" dirty="0">
                  <a:solidFill>
                    <a:srgbClr val="1E4784"/>
                  </a:solidFill>
                  <a:latin typeface="Arial" panose="020B0604020202020204" pitchFamily="34" charset="0"/>
                  <a:cs typeface="Arial" panose="020B0604020202020204" pitchFamily="34" charset="0"/>
                </a:rPr>
                <a:t> </a:t>
              </a:r>
              <a:r>
                <a:rPr lang="en-GB" sz="1600" b="1" dirty="0" err="1">
                  <a:solidFill>
                    <a:srgbClr val="1E4784"/>
                  </a:solidFill>
                  <a:latin typeface="Arial" panose="020B0604020202020204" pitchFamily="34" charset="0"/>
                  <a:cs typeface="Arial" panose="020B0604020202020204" pitchFamily="34" charset="0"/>
                </a:rPr>
                <a:t>có</a:t>
              </a:r>
              <a:r>
                <a:rPr lang="en-GB" sz="1600" b="1" dirty="0">
                  <a:solidFill>
                    <a:srgbClr val="1E4784"/>
                  </a:solidFill>
                  <a:latin typeface="Arial" panose="020B0604020202020204" pitchFamily="34" charset="0"/>
                  <a:cs typeface="Arial" panose="020B0604020202020204" pitchFamily="34" charset="0"/>
                </a:rPr>
                <a:t> </a:t>
              </a:r>
              <a:r>
                <a:rPr lang="en-GB" sz="1600" b="1" dirty="0" err="1">
                  <a:solidFill>
                    <a:srgbClr val="1E4784"/>
                  </a:solidFill>
                  <a:latin typeface="Arial" panose="020B0604020202020204" pitchFamily="34" charset="0"/>
                  <a:cs typeface="Arial" panose="020B0604020202020204" pitchFamily="34" charset="0"/>
                </a:rPr>
                <a:t>tiêu</a:t>
              </a:r>
              <a:r>
                <a:rPr lang="en-GB" sz="1600" b="1" dirty="0">
                  <a:solidFill>
                    <a:srgbClr val="1E4784"/>
                  </a:solidFill>
                  <a:latin typeface="Arial" panose="020B0604020202020204" pitchFamily="34" charset="0"/>
                  <a:cs typeface="Arial" panose="020B0604020202020204" pitchFamily="34" charset="0"/>
                </a:rPr>
                <a:t> </a:t>
              </a:r>
              <a:r>
                <a:rPr lang="en-GB" sz="1600" b="1" dirty="0" err="1">
                  <a:solidFill>
                    <a:srgbClr val="1E4784"/>
                  </a:solidFill>
                  <a:latin typeface="Arial" panose="020B0604020202020204" pitchFamily="34" charset="0"/>
                  <a:cs typeface="Arial" panose="020B0604020202020204" pitchFamily="34" charset="0"/>
                </a:rPr>
                <a:t>chuẩn</a:t>
              </a:r>
              <a:r>
                <a:rPr lang="en-GB" sz="1600" b="1" dirty="0">
                  <a:solidFill>
                    <a:srgbClr val="1E4784"/>
                  </a:solidFill>
                  <a:latin typeface="Arial" panose="020B0604020202020204" pitchFamily="34" charset="0"/>
                  <a:cs typeface="Arial" panose="020B0604020202020204" pitchFamily="34" charset="0"/>
                </a:rPr>
                <a:t> </a:t>
              </a:r>
              <a:r>
                <a:rPr lang="en-GB" sz="1600" b="1" dirty="0" err="1">
                  <a:solidFill>
                    <a:srgbClr val="1E4784"/>
                  </a:solidFill>
                  <a:latin typeface="Arial" panose="020B0604020202020204" pitchFamily="34" charset="0"/>
                  <a:cs typeface="Arial" panose="020B0604020202020204" pitchFamily="34" charset="0"/>
                </a:rPr>
                <a:t>chắt</a:t>
              </a:r>
              <a:r>
                <a:rPr lang="en-GB" sz="1600" b="1" dirty="0">
                  <a:solidFill>
                    <a:srgbClr val="1E4784"/>
                  </a:solidFill>
                  <a:latin typeface="Arial" panose="020B0604020202020204" pitchFamily="34" charset="0"/>
                  <a:cs typeface="Arial" panose="020B0604020202020204" pitchFamily="34" charset="0"/>
                </a:rPr>
                <a:t> </a:t>
              </a:r>
              <a:r>
                <a:rPr lang="en-GB" sz="1600" b="1" dirty="0" err="1">
                  <a:solidFill>
                    <a:srgbClr val="1E4784"/>
                  </a:solidFill>
                  <a:latin typeface="Arial" panose="020B0604020202020204" pitchFamily="34" charset="0"/>
                  <a:cs typeface="Arial" panose="020B0604020202020204" pitchFamily="34" charset="0"/>
                </a:rPr>
                <a:t>chẽ</a:t>
              </a:r>
              <a:endParaRPr lang="en-GB" sz="1600" b="1" dirty="0">
                <a:solidFill>
                  <a:srgbClr val="1E4784"/>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589BD4C6-6091-4D8C-ABC4-460E258BAA05}"/>
                </a:ext>
              </a:extLst>
            </p:cNvPr>
            <p:cNvSpPr txBox="1"/>
            <p:nvPr/>
          </p:nvSpPr>
          <p:spPr>
            <a:xfrm>
              <a:off x="4980984" y="2134427"/>
              <a:ext cx="1037808" cy="536784"/>
            </a:xfrm>
            <a:prstGeom prst="rect">
              <a:avLst/>
            </a:prstGeom>
            <a:noFill/>
            <a:ln>
              <a:noFill/>
            </a:ln>
          </p:spPr>
          <p:txBody>
            <a:bodyPr wrap="square" rtlCol="0">
              <a:spAutoFit/>
            </a:bodyPr>
            <a:lstStyle/>
            <a:p>
              <a:pPr algn="ctr" defTabSz="609585">
                <a:defRPr/>
              </a:pPr>
              <a:r>
                <a:rPr lang="en-GB" sz="1600" b="1" kern="0" dirty="0">
                  <a:solidFill>
                    <a:srgbClr val="1E4784"/>
                  </a:solidFill>
                  <a:latin typeface="Arial"/>
                  <a:cs typeface="Arial" panose="020B0604020202020204" pitchFamily="34" charset="0"/>
                </a:rPr>
                <a:t>So </a:t>
              </a:r>
              <a:r>
                <a:rPr lang="en-GB" sz="1600" b="1" kern="0" dirty="0" err="1">
                  <a:solidFill>
                    <a:srgbClr val="1E4784"/>
                  </a:solidFill>
                  <a:latin typeface="Arial"/>
                  <a:cs typeface="Arial" panose="020B0604020202020204" pitchFamily="34" charset="0"/>
                </a:rPr>
                <a:t>sánh</a:t>
              </a:r>
              <a:r>
                <a:rPr lang="en-GB" sz="1600" b="1" kern="0" dirty="0">
                  <a:solidFill>
                    <a:srgbClr val="1E4784"/>
                  </a:solidFill>
                  <a:latin typeface="Arial"/>
                  <a:cs typeface="Arial" panose="020B0604020202020204" pitchFamily="34" charset="0"/>
                </a:rPr>
                <a:t> v</a:t>
              </a:r>
              <a:r>
                <a:rPr lang="en-US" sz="1600" b="1" kern="0" dirty="0" err="1">
                  <a:solidFill>
                    <a:srgbClr val="1E4784"/>
                  </a:solidFill>
                  <a:latin typeface="Arial"/>
                  <a:cs typeface="Arial" panose="020B0604020202020204" pitchFamily="34" charset="0"/>
                </a:rPr>
                <a:t>ới</a:t>
              </a:r>
              <a:r>
                <a:rPr lang="en-US" sz="1600" b="1" kern="0" dirty="0">
                  <a:solidFill>
                    <a:srgbClr val="1E4784"/>
                  </a:solidFill>
                  <a:latin typeface="Arial"/>
                  <a:cs typeface="Arial" panose="020B0604020202020204" pitchFamily="34" charset="0"/>
                </a:rPr>
                <a:t> </a:t>
              </a:r>
              <a:r>
                <a:rPr lang="en-US" sz="1600" b="1" kern="0" dirty="0" err="1">
                  <a:solidFill>
                    <a:srgbClr val="1E4784"/>
                  </a:solidFill>
                  <a:latin typeface="Arial"/>
                  <a:cs typeface="Arial" panose="020B0604020202020204" pitchFamily="34" charset="0"/>
                </a:rPr>
                <a:t>các</a:t>
              </a:r>
              <a:r>
                <a:rPr lang="en-US" sz="1600" b="1" kern="0" dirty="0">
                  <a:solidFill>
                    <a:srgbClr val="1E4784"/>
                  </a:solidFill>
                  <a:latin typeface="Arial"/>
                  <a:cs typeface="Arial" panose="020B0604020202020204" pitchFamily="34" charset="0"/>
                </a:rPr>
                <a:t> </a:t>
              </a:r>
              <a:r>
                <a:rPr lang="en-US" sz="1600" b="1" kern="0" dirty="0" err="1">
                  <a:solidFill>
                    <a:srgbClr val="1E4784"/>
                  </a:solidFill>
                  <a:latin typeface="Arial"/>
                  <a:cs typeface="Arial" panose="020B0604020202020204" pitchFamily="34" charset="0"/>
                </a:rPr>
                <a:t>lựa</a:t>
              </a:r>
              <a:r>
                <a:rPr lang="en-US" sz="1600" b="1" kern="0" dirty="0">
                  <a:solidFill>
                    <a:srgbClr val="1E4784"/>
                  </a:solidFill>
                  <a:latin typeface="Arial"/>
                  <a:cs typeface="Arial" panose="020B0604020202020204" pitchFamily="34" charset="0"/>
                </a:rPr>
                <a:t> </a:t>
              </a:r>
              <a:r>
                <a:rPr lang="en-US" sz="1600" b="1" kern="0" dirty="0" err="1">
                  <a:solidFill>
                    <a:srgbClr val="1E4784"/>
                  </a:solidFill>
                  <a:latin typeface="Arial"/>
                  <a:cs typeface="Arial" panose="020B0604020202020204" pitchFamily="34" charset="0"/>
                </a:rPr>
                <a:t>chọn</a:t>
              </a:r>
              <a:r>
                <a:rPr lang="en-US" sz="1600" b="1" kern="0" dirty="0">
                  <a:solidFill>
                    <a:srgbClr val="1E4784"/>
                  </a:solidFill>
                  <a:latin typeface="Arial"/>
                  <a:cs typeface="Arial" panose="020B0604020202020204" pitchFamily="34" charset="0"/>
                </a:rPr>
                <a:t> </a:t>
              </a:r>
              <a:r>
                <a:rPr lang="en-US" sz="1600" b="1" kern="0" dirty="0" err="1">
                  <a:solidFill>
                    <a:srgbClr val="1E4784"/>
                  </a:solidFill>
                  <a:latin typeface="Arial"/>
                  <a:cs typeface="Arial" panose="020B0604020202020204" pitchFamily="34" charset="0"/>
                </a:rPr>
                <a:t>điều</a:t>
              </a:r>
              <a:r>
                <a:rPr lang="en-US" sz="1600" b="1" kern="0" dirty="0">
                  <a:solidFill>
                    <a:srgbClr val="1E4784"/>
                  </a:solidFill>
                  <a:latin typeface="Arial"/>
                  <a:cs typeface="Arial" panose="020B0604020202020204" pitchFamily="34" charset="0"/>
                </a:rPr>
                <a:t> </a:t>
              </a:r>
              <a:r>
                <a:rPr lang="en-US" sz="1600" b="1" kern="0" dirty="0" err="1">
                  <a:solidFill>
                    <a:srgbClr val="1E4784"/>
                  </a:solidFill>
                  <a:latin typeface="Arial"/>
                  <a:cs typeface="Arial" panose="020B0604020202020204" pitchFamily="34" charset="0"/>
                </a:rPr>
                <a:t>trị</a:t>
              </a:r>
              <a:r>
                <a:rPr lang="en-US" sz="1600" b="1" kern="0" dirty="0">
                  <a:solidFill>
                    <a:srgbClr val="1E4784"/>
                  </a:solidFill>
                  <a:latin typeface="Arial"/>
                  <a:cs typeface="Arial" panose="020B0604020202020204" pitchFamily="34" charset="0"/>
                </a:rPr>
                <a:t> </a:t>
              </a:r>
              <a:r>
                <a:rPr lang="en-US" sz="1600" b="1" kern="0" dirty="0" err="1">
                  <a:solidFill>
                    <a:srgbClr val="1E4784"/>
                  </a:solidFill>
                  <a:latin typeface="Arial"/>
                  <a:cs typeface="Arial" panose="020B0604020202020204" pitchFamily="34" charset="0"/>
                </a:rPr>
                <a:t>khác</a:t>
              </a:r>
              <a:endParaRPr lang="en-GB" sz="1600" b="1" kern="0" dirty="0">
                <a:solidFill>
                  <a:srgbClr val="1E4784"/>
                </a:solidFill>
                <a:latin typeface="Arial"/>
                <a:cs typeface="Arial" panose="020B0604020202020204" pitchFamily="34" charset="0"/>
              </a:endParaRPr>
            </a:p>
          </p:txBody>
        </p:sp>
        <p:sp>
          <p:nvSpPr>
            <p:cNvPr id="81" name="TextBox 80">
              <a:extLst>
                <a:ext uri="{FF2B5EF4-FFF2-40B4-BE49-F238E27FC236}">
                  <a16:creationId xmlns:a16="http://schemas.microsoft.com/office/drawing/2014/main" id="{DAC62BC5-4DAB-48AF-97E3-FBB1858541BD}"/>
                </a:ext>
              </a:extLst>
            </p:cNvPr>
            <p:cNvSpPr txBox="1"/>
            <p:nvPr/>
          </p:nvSpPr>
          <p:spPr>
            <a:xfrm>
              <a:off x="7022579" y="2167683"/>
              <a:ext cx="1029556" cy="536784"/>
            </a:xfrm>
            <a:prstGeom prst="rect">
              <a:avLst/>
            </a:prstGeom>
            <a:noFill/>
            <a:ln>
              <a:noFill/>
            </a:ln>
          </p:spPr>
          <p:txBody>
            <a:bodyPr wrap="square" rtlCol="0">
              <a:spAutoFit/>
            </a:bodyPr>
            <a:lstStyle/>
            <a:p>
              <a:pPr algn="ctr" defTabSz="609585">
                <a:defRPr/>
              </a:pPr>
              <a:r>
                <a:rPr lang="en-GB" sz="1600" b="1" kern="0" dirty="0" err="1">
                  <a:solidFill>
                    <a:srgbClr val="1E4784"/>
                  </a:solidFill>
                  <a:latin typeface="Arial"/>
                  <a:cs typeface="Arial" panose="020B0604020202020204" pitchFamily="34" charset="0"/>
                </a:rPr>
                <a:t>Đối</a:t>
              </a:r>
              <a:r>
                <a:rPr lang="en-GB" sz="1600" b="1" kern="0" dirty="0">
                  <a:solidFill>
                    <a:srgbClr val="1E4784"/>
                  </a:solidFill>
                  <a:latin typeface="Arial"/>
                  <a:cs typeface="Arial" panose="020B0604020202020204" pitchFamily="34" charset="0"/>
                </a:rPr>
                <a:t> t</a:t>
              </a:r>
              <a:r>
                <a:rPr lang="vi-VN" sz="1600" b="1" kern="0" dirty="0">
                  <a:solidFill>
                    <a:srgbClr val="1E4784"/>
                  </a:solidFill>
                  <a:latin typeface="Arial"/>
                  <a:cs typeface="Arial" panose="020B0604020202020204" pitchFamily="34" charset="0"/>
                </a:rPr>
                <a:t>ư</a:t>
              </a:r>
              <a:r>
                <a:rPr lang="en-US" sz="1600" b="1" kern="0" dirty="0" err="1">
                  <a:solidFill>
                    <a:srgbClr val="1E4784"/>
                  </a:solidFill>
                  <a:latin typeface="Arial"/>
                  <a:cs typeface="Arial" panose="020B0604020202020204" pitchFamily="34" charset="0"/>
                </a:rPr>
                <a:t>ợng</a:t>
              </a:r>
              <a:r>
                <a:rPr lang="en-US" sz="1600" b="1" kern="0" dirty="0">
                  <a:solidFill>
                    <a:srgbClr val="1E4784"/>
                  </a:solidFill>
                  <a:latin typeface="Arial"/>
                  <a:cs typeface="Arial" panose="020B0604020202020204" pitchFamily="34" charset="0"/>
                </a:rPr>
                <a:t> </a:t>
              </a:r>
              <a:r>
                <a:rPr lang="en-US" sz="1600" b="1" kern="0" dirty="0" err="1">
                  <a:solidFill>
                    <a:srgbClr val="1E4784"/>
                  </a:solidFill>
                  <a:latin typeface="Arial"/>
                  <a:cs typeface="Arial" panose="020B0604020202020204" pitchFamily="34" charset="0"/>
                </a:rPr>
                <a:t>bệnh</a:t>
              </a:r>
              <a:r>
                <a:rPr lang="en-US" sz="1600" b="1" kern="0" dirty="0">
                  <a:solidFill>
                    <a:srgbClr val="1E4784"/>
                  </a:solidFill>
                  <a:latin typeface="Arial"/>
                  <a:cs typeface="Arial" panose="020B0604020202020204" pitchFamily="34" charset="0"/>
                </a:rPr>
                <a:t> </a:t>
              </a:r>
              <a:r>
                <a:rPr lang="en-US" sz="1600" b="1" kern="0" dirty="0" err="1">
                  <a:solidFill>
                    <a:srgbClr val="1E4784"/>
                  </a:solidFill>
                  <a:latin typeface="Arial"/>
                  <a:cs typeface="Arial" panose="020B0604020202020204" pitchFamily="34" charset="0"/>
                </a:rPr>
                <a:t>nhân</a:t>
              </a:r>
              <a:r>
                <a:rPr lang="en-US" sz="1600" b="1" kern="0" dirty="0">
                  <a:solidFill>
                    <a:srgbClr val="1E4784"/>
                  </a:solidFill>
                  <a:latin typeface="Arial"/>
                  <a:cs typeface="Arial" panose="020B0604020202020204" pitchFamily="34" charset="0"/>
                </a:rPr>
                <a:t> </a:t>
              </a:r>
              <a:r>
                <a:rPr lang="en-US" sz="1600" b="1" kern="0" dirty="0" err="1">
                  <a:solidFill>
                    <a:srgbClr val="1E4784"/>
                  </a:solidFill>
                  <a:latin typeface="Arial"/>
                  <a:cs typeface="Arial" panose="020B0604020202020204" pitchFamily="34" charset="0"/>
                </a:rPr>
                <a:t>khác</a:t>
              </a:r>
              <a:endParaRPr lang="en-GB" sz="1600" b="1" kern="0" dirty="0">
                <a:solidFill>
                  <a:srgbClr val="1E4784"/>
                </a:solidFill>
                <a:latin typeface="Arial"/>
                <a:cs typeface="Arial" panose="020B0604020202020204" pitchFamily="34" charset="0"/>
              </a:endParaRPr>
            </a:p>
          </p:txBody>
        </p:sp>
        <p:sp>
          <p:nvSpPr>
            <p:cNvPr id="82" name="TextBox 81">
              <a:extLst>
                <a:ext uri="{FF2B5EF4-FFF2-40B4-BE49-F238E27FC236}">
                  <a16:creationId xmlns:a16="http://schemas.microsoft.com/office/drawing/2014/main" id="{94DE6F90-676D-479B-9FC3-72EE2115BD01}"/>
                </a:ext>
              </a:extLst>
            </p:cNvPr>
            <p:cNvSpPr txBox="1"/>
            <p:nvPr/>
          </p:nvSpPr>
          <p:spPr>
            <a:xfrm>
              <a:off x="3609603" y="2240706"/>
              <a:ext cx="1253467" cy="377737"/>
            </a:xfrm>
            <a:prstGeom prst="rect">
              <a:avLst/>
            </a:prstGeom>
            <a:noFill/>
            <a:ln>
              <a:noFill/>
            </a:ln>
          </p:spPr>
          <p:txBody>
            <a:bodyPr wrap="square" rtlCol="0">
              <a:spAutoFit/>
            </a:bodyPr>
            <a:lstStyle/>
            <a:p>
              <a:pPr algn="ctr" defTabSz="609585">
                <a:defRPr/>
              </a:pPr>
              <a:r>
                <a:rPr lang="en-GB" sz="1600" b="1" kern="0" dirty="0" err="1">
                  <a:solidFill>
                    <a:srgbClr val="1E4784"/>
                  </a:solidFill>
                  <a:latin typeface="Arial"/>
                  <a:cs typeface="Arial" panose="020B0604020202020204" pitchFamily="34" charset="0"/>
                </a:rPr>
                <a:t>Nhóm</a:t>
              </a:r>
              <a:r>
                <a:rPr lang="en-GB" sz="1600" b="1" kern="0" dirty="0">
                  <a:solidFill>
                    <a:srgbClr val="1E4784"/>
                  </a:solidFill>
                  <a:latin typeface="Arial"/>
                  <a:cs typeface="Arial" panose="020B0604020202020204" pitchFamily="34" charset="0"/>
                </a:rPr>
                <a:t> </a:t>
              </a:r>
              <a:r>
                <a:rPr lang="en-GB" sz="1600" b="1" kern="0" dirty="0" err="1">
                  <a:solidFill>
                    <a:srgbClr val="1E4784"/>
                  </a:solidFill>
                  <a:latin typeface="Arial"/>
                  <a:cs typeface="Arial" panose="020B0604020202020204" pitchFamily="34" charset="0"/>
                </a:rPr>
                <a:t>bệnh</a:t>
              </a:r>
              <a:r>
                <a:rPr lang="en-GB" sz="1600" b="1" kern="0" dirty="0">
                  <a:solidFill>
                    <a:srgbClr val="1E4784"/>
                  </a:solidFill>
                  <a:latin typeface="Arial"/>
                  <a:cs typeface="Arial" panose="020B0604020202020204" pitchFamily="34" charset="0"/>
                </a:rPr>
                <a:t> </a:t>
              </a:r>
              <a:r>
                <a:rPr lang="en-GB" sz="1600" b="1" kern="0" dirty="0" err="1">
                  <a:solidFill>
                    <a:srgbClr val="1E4784"/>
                  </a:solidFill>
                  <a:latin typeface="Arial"/>
                  <a:cs typeface="Arial" panose="020B0604020202020204" pitchFamily="34" charset="0"/>
                </a:rPr>
                <a:t>nhân</a:t>
              </a:r>
              <a:r>
                <a:rPr lang="en-GB" sz="1600" b="1" kern="0" dirty="0">
                  <a:solidFill>
                    <a:srgbClr val="1E4784"/>
                  </a:solidFill>
                  <a:latin typeface="Arial"/>
                  <a:cs typeface="Arial" panose="020B0604020202020204" pitchFamily="34" charset="0"/>
                </a:rPr>
                <a:t> </a:t>
              </a:r>
              <a:r>
                <a:rPr lang="en-GB" sz="1600" b="1" kern="0" dirty="0" err="1">
                  <a:solidFill>
                    <a:srgbClr val="1E4784"/>
                  </a:solidFill>
                  <a:latin typeface="Arial"/>
                  <a:cs typeface="Arial" panose="020B0604020202020204" pitchFamily="34" charset="0"/>
                </a:rPr>
                <a:t>rộng</a:t>
              </a:r>
              <a:r>
                <a:rPr lang="en-GB" sz="1600" b="1" kern="0" dirty="0">
                  <a:solidFill>
                    <a:srgbClr val="1E4784"/>
                  </a:solidFill>
                  <a:latin typeface="Arial"/>
                  <a:cs typeface="Arial" panose="020B0604020202020204" pitchFamily="34" charset="0"/>
                </a:rPr>
                <a:t> h</a:t>
              </a:r>
              <a:r>
                <a:rPr lang="vi-VN" sz="1600" b="1" kern="0" dirty="0">
                  <a:solidFill>
                    <a:srgbClr val="1E4784"/>
                  </a:solidFill>
                  <a:latin typeface="Arial"/>
                  <a:cs typeface="Arial" panose="020B0604020202020204" pitchFamily="34" charset="0"/>
                </a:rPr>
                <a:t>ơ</a:t>
              </a:r>
              <a:r>
                <a:rPr lang="en-US" sz="1600" b="1" kern="0" dirty="0">
                  <a:solidFill>
                    <a:srgbClr val="1E4784"/>
                  </a:solidFill>
                  <a:latin typeface="Arial"/>
                  <a:cs typeface="Arial" panose="020B0604020202020204" pitchFamily="34" charset="0"/>
                </a:rPr>
                <a:t>n</a:t>
              </a:r>
              <a:endParaRPr lang="en-GB" sz="1600" b="1" kern="0" dirty="0">
                <a:solidFill>
                  <a:srgbClr val="1E4784"/>
                </a:solidFill>
                <a:latin typeface="Arial"/>
                <a:cs typeface="Arial" panose="020B0604020202020204" pitchFamily="34" charset="0"/>
              </a:endParaRPr>
            </a:p>
          </p:txBody>
        </p:sp>
        <p:sp>
          <p:nvSpPr>
            <p:cNvPr id="83" name="TextBox 82">
              <a:extLst>
                <a:ext uri="{FF2B5EF4-FFF2-40B4-BE49-F238E27FC236}">
                  <a16:creationId xmlns:a16="http://schemas.microsoft.com/office/drawing/2014/main" id="{8C3D593D-3CEA-4492-8ADA-E6215EEFB53D}"/>
                </a:ext>
              </a:extLst>
            </p:cNvPr>
            <p:cNvSpPr txBox="1"/>
            <p:nvPr/>
          </p:nvSpPr>
          <p:spPr>
            <a:xfrm>
              <a:off x="5841848" y="2246791"/>
              <a:ext cx="1279061" cy="218690"/>
            </a:xfrm>
            <a:prstGeom prst="rect">
              <a:avLst/>
            </a:prstGeom>
            <a:noFill/>
            <a:ln>
              <a:noFill/>
            </a:ln>
          </p:spPr>
          <p:txBody>
            <a:bodyPr wrap="square" rtlCol="0">
              <a:spAutoFit/>
            </a:bodyPr>
            <a:lstStyle/>
            <a:p>
              <a:pPr algn="ctr" defTabSz="609585">
                <a:defRPr/>
              </a:pPr>
              <a:r>
                <a:rPr lang="en-GB" sz="1600" b="1" kern="0" dirty="0" err="1">
                  <a:solidFill>
                    <a:srgbClr val="1E4784"/>
                  </a:solidFill>
                  <a:latin typeface="Arial"/>
                  <a:cs typeface="Arial" panose="020B0604020202020204" pitchFamily="34" charset="0"/>
                </a:rPr>
                <a:t>Kết</a:t>
              </a:r>
              <a:r>
                <a:rPr lang="en-GB" sz="1600" b="1" kern="0" dirty="0">
                  <a:solidFill>
                    <a:srgbClr val="1E4784"/>
                  </a:solidFill>
                  <a:latin typeface="Arial"/>
                  <a:cs typeface="Arial" panose="020B0604020202020204" pitchFamily="34" charset="0"/>
                </a:rPr>
                <a:t> </a:t>
              </a:r>
              <a:r>
                <a:rPr lang="en-GB" sz="1600" b="1" kern="0" dirty="0" err="1">
                  <a:solidFill>
                    <a:srgbClr val="1E4784"/>
                  </a:solidFill>
                  <a:latin typeface="Arial"/>
                  <a:cs typeface="Arial" panose="020B0604020202020204" pitchFamily="34" charset="0"/>
                </a:rPr>
                <a:t>quả</a:t>
              </a:r>
              <a:r>
                <a:rPr lang="en-GB" sz="1600" b="1" kern="0" dirty="0">
                  <a:solidFill>
                    <a:srgbClr val="1E4784"/>
                  </a:solidFill>
                  <a:latin typeface="Arial"/>
                  <a:cs typeface="Arial" panose="020B0604020202020204" pitchFamily="34" charset="0"/>
                </a:rPr>
                <a:t> </a:t>
              </a:r>
              <a:r>
                <a:rPr lang="en-GB" sz="1600" b="1" kern="0" dirty="0" err="1">
                  <a:solidFill>
                    <a:srgbClr val="1E4784"/>
                  </a:solidFill>
                  <a:latin typeface="Arial"/>
                  <a:cs typeface="Arial" panose="020B0604020202020204" pitchFamily="34" charset="0"/>
                </a:rPr>
                <a:t>khác</a:t>
              </a:r>
              <a:endParaRPr lang="en-GB" sz="1600" b="1" kern="0" dirty="0">
                <a:solidFill>
                  <a:srgbClr val="1E4784"/>
                </a:solidFill>
                <a:latin typeface="Arial"/>
                <a:cs typeface="Arial" panose="020B0604020202020204" pitchFamily="34" charset="0"/>
              </a:endParaRPr>
            </a:p>
          </p:txBody>
        </p:sp>
        <p:sp>
          <p:nvSpPr>
            <p:cNvPr id="84" name="TextBox 83">
              <a:extLst>
                <a:ext uri="{FF2B5EF4-FFF2-40B4-BE49-F238E27FC236}">
                  <a16:creationId xmlns:a16="http://schemas.microsoft.com/office/drawing/2014/main" id="{8C7F3745-D232-4B8F-9AA0-6702982912F5}"/>
                </a:ext>
              </a:extLst>
            </p:cNvPr>
            <p:cNvSpPr txBox="1"/>
            <p:nvPr/>
          </p:nvSpPr>
          <p:spPr>
            <a:xfrm>
              <a:off x="4086266" y="1034523"/>
              <a:ext cx="3729614" cy="218690"/>
            </a:xfrm>
            <a:prstGeom prst="rect">
              <a:avLst/>
            </a:prstGeom>
            <a:noFill/>
            <a:ln>
              <a:noFill/>
            </a:ln>
          </p:spPr>
          <p:txBody>
            <a:bodyPr wrap="square" rtlCol="0">
              <a:spAutoFit/>
            </a:bodyPr>
            <a:lstStyle/>
            <a:p>
              <a:pPr algn="ctr" defTabSz="609585"/>
              <a:r>
                <a:rPr lang="en-GB" sz="1600" b="1" dirty="0">
                  <a:solidFill>
                    <a:srgbClr val="1E4784"/>
                  </a:solidFill>
                  <a:latin typeface="Arial" panose="020B0604020202020204" pitchFamily="34" charset="0"/>
                  <a:cs typeface="Arial" panose="020B0604020202020204" pitchFamily="34" charset="0"/>
                </a:rPr>
                <a:t>D</a:t>
              </a:r>
              <a:r>
                <a:rPr lang="en-US" sz="1600" b="1" dirty="0">
                  <a:solidFill>
                    <a:srgbClr val="1E4784"/>
                  </a:solidFill>
                  <a:latin typeface="Arial" panose="020B0604020202020204" pitchFamily="34" charset="0"/>
                  <a:cs typeface="Arial" panose="020B0604020202020204" pitchFamily="34" charset="0"/>
                </a:rPr>
                <a:t>ữ </a:t>
              </a:r>
              <a:r>
                <a:rPr lang="en-US" sz="1600" b="1" dirty="0" err="1">
                  <a:solidFill>
                    <a:srgbClr val="1E4784"/>
                  </a:solidFill>
                  <a:latin typeface="Arial" panose="020B0604020202020204" pitchFamily="34" charset="0"/>
                  <a:cs typeface="Arial" panose="020B0604020202020204" pitchFamily="34" charset="0"/>
                </a:rPr>
                <a:t>liệu</a:t>
              </a:r>
              <a:r>
                <a:rPr lang="en-US" sz="1600" b="1" dirty="0">
                  <a:solidFill>
                    <a:srgbClr val="1E4784"/>
                  </a:solidFill>
                  <a:latin typeface="Arial" panose="020B0604020202020204" pitchFamily="34" charset="0"/>
                  <a:cs typeface="Arial" panose="020B0604020202020204" pitchFamily="34" charset="0"/>
                </a:rPr>
                <a:t> </a:t>
              </a:r>
              <a:r>
                <a:rPr lang="en-US" sz="1600" b="1" dirty="0" err="1">
                  <a:solidFill>
                    <a:srgbClr val="1E4784"/>
                  </a:solidFill>
                  <a:latin typeface="Arial" panose="020B0604020202020204" pitchFamily="34" charset="0"/>
                  <a:cs typeface="Arial" panose="020B0604020202020204" pitchFamily="34" charset="0"/>
                </a:rPr>
                <a:t>đời</a:t>
              </a:r>
              <a:r>
                <a:rPr lang="en-US" sz="1600" b="1" dirty="0">
                  <a:solidFill>
                    <a:srgbClr val="1E4784"/>
                  </a:solidFill>
                  <a:latin typeface="Arial" panose="020B0604020202020204" pitchFamily="34" charset="0"/>
                  <a:cs typeface="Arial" panose="020B0604020202020204" pitchFamily="34" charset="0"/>
                </a:rPr>
                <a:t> </a:t>
              </a:r>
              <a:r>
                <a:rPr lang="en-US" sz="1600" b="1" dirty="0" err="1">
                  <a:solidFill>
                    <a:srgbClr val="1E4784"/>
                  </a:solidFill>
                  <a:latin typeface="Arial" panose="020B0604020202020204" pitchFamily="34" charset="0"/>
                  <a:cs typeface="Arial" panose="020B0604020202020204" pitchFamily="34" charset="0"/>
                </a:rPr>
                <a:t>thực</a:t>
              </a:r>
              <a:endParaRPr lang="en-GB" sz="1600" b="1" dirty="0">
                <a:solidFill>
                  <a:srgbClr val="1E4784"/>
                </a:solidFill>
                <a:latin typeface="Arial" panose="020B0604020202020204" pitchFamily="34" charset="0"/>
                <a:cs typeface="Arial" panose="020B0604020202020204" pitchFamily="34" charset="0"/>
              </a:endParaRPr>
            </a:p>
          </p:txBody>
        </p:sp>
        <p:grpSp>
          <p:nvGrpSpPr>
            <p:cNvPr id="86" name="Group 85">
              <a:extLst>
                <a:ext uri="{FF2B5EF4-FFF2-40B4-BE49-F238E27FC236}">
                  <a16:creationId xmlns:a16="http://schemas.microsoft.com/office/drawing/2014/main" id="{4775DBBE-B875-4079-BE17-B2D8DCB35A62}"/>
                </a:ext>
              </a:extLst>
            </p:cNvPr>
            <p:cNvGrpSpPr/>
            <p:nvPr/>
          </p:nvGrpSpPr>
          <p:grpSpPr>
            <a:xfrm>
              <a:off x="1370147" y="1273196"/>
              <a:ext cx="925318" cy="978395"/>
              <a:chOff x="628612" y="2685039"/>
              <a:chExt cx="1172092" cy="1247048"/>
            </a:xfrm>
          </p:grpSpPr>
          <p:grpSp>
            <p:nvGrpSpPr>
              <p:cNvPr id="87" name="Group 86">
                <a:extLst>
                  <a:ext uri="{FF2B5EF4-FFF2-40B4-BE49-F238E27FC236}">
                    <a16:creationId xmlns:a16="http://schemas.microsoft.com/office/drawing/2014/main" id="{3AFFC502-DFF9-485F-9664-0EA51E011798}"/>
                  </a:ext>
                </a:extLst>
              </p:cNvPr>
              <p:cNvGrpSpPr/>
              <p:nvPr/>
            </p:nvGrpSpPr>
            <p:grpSpPr>
              <a:xfrm>
                <a:off x="628612" y="2979041"/>
                <a:ext cx="1172092" cy="528976"/>
                <a:chOff x="-3091279" y="466064"/>
                <a:chExt cx="1196933" cy="540187"/>
              </a:xfrm>
              <a:solidFill>
                <a:schemeClr val="accent2"/>
              </a:solidFill>
            </p:grpSpPr>
            <p:sp>
              <p:nvSpPr>
                <p:cNvPr id="93" name="Rounded Rectangle 11">
                  <a:extLst>
                    <a:ext uri="{FF2B5EF4-FFF2-40B4-BE49-F238E27FC236}">
                      <a16:creationId xmlns:a16="http://schemas.microsoft.com/office/drawing/2014/main" id="{E1BE13BF-EB39-41B7-92D0-27C1FB4D85D9}"/>
                    </a:ext>
                  </a:extLst>
                </p:cNvPr>
                <p:cNvSpPr>
                  <a:spLocks noChangeAspect="1"/>
                </p:cNvSpPr>
                <p:nvPr/>
              </p:nvSpPr>
              <p:spPr>
                <a:xfrm>
                  <a:off x="-3091279" y="466251"/>
                  <a:ext cx="300847" cy="540000"/>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grpFill/>
                <a:ln w="25400" cap="flat" cmpd="sng" algn="ctr">
                  <a:noFill/>
                  <a:prstDash val="solid"/>
                </a:ln>
                <a:effectLst/>
              </p:spPr>
              <p:txBody>
                <a:bodyPr rtlCol="0" anchor="ctr"/>
                <a:lstStyle/>
                <a:p>
                  <a:pPr algn="ctr" defTabSz="609585">
                    <a:defRPr/>
                  </a:pPr>
                  <a:endParaRPr lang="en-GB" sz="1600" kern="0" dirty="0">
                    <a:solidFill>
                      <a:srgbClr val="0F5385"/>
                    </a:solidFill>
                    <a:latin typeface="Arial"/>
                    <a:cs typeface="Arial" panose="020B0604020202020204" pitchFamily="34" charset="0"/>
                  </a:endParaRPr>
                </a:p>
              </p:txBody>
            </p:sp>
            <p:sp>
              <p:nvSpPr>
                <p:cNvPr id="94" name="Rounded Rectangle 11">
                  <a:extLst>
                    <a:ext uri="{FF2B5EF4-FFF2-40B4-BE49-F238E27FC236}">
                      <a16:creationId xmlns:a16="http://schemas.microsoft.com/office/drawing/2014/main" id="{1013CA9D-100E-44EF-B8FE-B20D7CFFB6E1}"/>
                    </a:ext>
                  </a:extLst>
                </p:cNvPr>
                <p:cNvSpPr>
                  <a:spLocks noChangeAspect="1"/>
                </p:cNvSpPr>
                <p:nvPr/>
              </p:nvSpPr>
              <p:spPr>
                <a:xfrm>
                  <a:off x="-2788380" y="466064"/>
                  <a:ext cx="300847" cy="540000"/>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grpFill/>
                <a:ln w="25400" cap="flat" cmpd="sng" algn="ctr">
                  <a:noFill/>
                  <a:prstDash val="solid"/>
                </a:ln>
                <a:effectLst/>
              </p:spPr>
              <p:txBody>
                <a:bodyPr rtlCol="0" anchor="ctr"/>
                <a:lstStyle/>
                <a:p>
                  <a:pPr algn="ctr" defTabSz="609585">
                    <a:defRPr/>
                  </a:pPr>
                  <a:endParaRPr lang="en-GB" sz="1600" kern="0" dirty="0">
                    <a:solidFill>
                      <a:srgbClr val="0F5385"/>
                    </a:solidFill>
                    <a:latin typeface="Arial"/>
                    <a:cs typeface="Arial" panose="020B0604020202020204" pitchFamily="34" charset="0"/>
                  </a:endParaRPr>
                </a:p>
              </p:txBody>
            </p:sp>
            <p:sp>
              <p:nvSpPr>
                <p:cNvPr id="95" name="Rounded Rectangle 11">
                  <a:extLst>
                    <a:ext uri="{FF2B5EF4-FFF2-40B4-BE49-F238E27FC236}">
                      <a16:creationId xmlns:a16="http://schemas.microsoft.com/office/drawing/2014/main" id="{D022BA1C-87E1-4D90-9675-81192236078B}"/>
                    </a:ext>
                  </a:extLst>
                </p:cNvPr>
                <p:cNvSpPr>
                  <a:spLocks noChangeAspect="1"/>
                </p:cNvSpPr>
                <p:nvPr/>
              </p:nvSpPr>
              <p:spPr>
                <a:xfrm>
                  <a:off x="-2495957" y="466064"/>
                  <a:ext cx="300847" cy="540000"/>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grpFill/>
                <a:ln w="25400" cap="flat" cmpd="sng" algn="ctr">
                  <a:noFill/>
                  <a:prstDash val="solid"/>
                </a:ln>
                <a:effectLst/>
              </p:spPr>
              <p:txBody>
                <a:bodyPr rtlCol="0" anchor="ctr"/>
                <a:lstStyle/>
                <a:p>
                  <a:pPr algn="ctr" defTabSz="609585">
                    <a:defRPr/>
                  </a:pPr>
                  <a:endParaRPr lang="en-GB" sz="1600" kern="0" dirty="0">
                    <a:solidFill>
                      <a:srgbClr val="0F5385"/>
                    </a:solidFill>
                    <a:latin typeface="Arial"/>
                    <a:cs typeface="Arial" panose="020B0604020202020204" pitchFamily="34" charset="0"/>
                  </a:endParaRPr>
                </a:p>
              </p:txBody>
            </p:sp>
            <p:sp>
              <p:nvSpPr>
                <p:cNvPr id="96" name="Rounded Rectangle 11">
                  <a:extLst>
                    <a:ext uri="{FF2B5EF4-FFF2-40B4-BE49-F238E27FC236}">
                      <a16:creationId xmlns:a16="http://schemas.microsoft.com/office/drawing/2014/main" id="{02FD3B5F-8479-4256-82DA-0BFA4E834841}"/>
                    </a:ext>
                  </a:extLst>
                </p:cNvPr>
                <p:cNvSpPr>
                  <a:spLocks noChangeAspect="1"/>
                </p:cNvSpPr>
                <p:nvPr/>
              </p:nvSpPr>
              <p:spPr>
                <a:xfrm>
                  <a:off x="-2195193" y="466251"/>
                  <a:ext cx="300847" cy="540000"/>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grpFill/>
                <a:ln w="25400" cap="flat" cmpd="sng" algn="ctr">
                  <a:noFill/>
                  <a:prstDash val="solid"/>
                </a:ln>
                <a:effectLst/>
              </p:spPr>
              <p:txBody>
                <a:bodyPr rtlCol="0" anchor="ctr"/>
                <a:lstStyle/>
                <a:p>
                  <a:pPr algn="ctr" defTabSz="609585">
                    <a:defRPr/>
                  </a:pPr>
                  <a:endParaRPr lang="en-GB" sz="1600" kern="0" dirty="0">
                    <a:solidFill>
                      <a:srgbClr val="0F5385"/>
                    </a:solidFill>
                    <a:latin typeface="Arial"/>
                    <a:cs typeface="Arial" panose="020B0604020202020204" pitchFamily="34" charset="0"/>
                  </a:endParaRPr>
                </a:p>
              </p:txBody>
            </p:sp>
          </p:grpSp>
          <p:grpSp>
            <p:nvGrpSpPr>
              <p:cNvPr id="88" name="Group 87">
                <a:extLst>
                  <a:ext uri="{FF2B5EF4-FFF2-40B4-BE49-F238E27FC236}">
                    <a16:creationId xmlns:a16="http://schemas.microsoft.com/office/drawing/2014/main" id="{B5BAC801-E2F8-4A69-8744-AA22EE570749}"/>
                  </a:ext>
                </a:extLst>
              </p:cNvPr>
              <p:cNvGrpSpPr/>
              <p:nvPr/>
            </p:nvGrpSpPr>
            <p:grpSpPr>
              <a:xfrm rot="13593297">
                <a:off x="677425" y="3003880"/>
                <a:ext cx="1247048" cy="609365"/>
                <a:chOff x="-201324" y="5012402"/>
                <a:chExt cx="1361692" cy="665385"/>
              </a:xfrm>
            </p:grpSpPr>
            <p:sp>
              <p:nvSpPr>
                <p:cNvPr id="89" name="Oval 44">
                  <a:extLst>
                    <a:ext uri="{FF2B5EF4-FFF2-40B4-BE49-F238E27FC236}">
                      <a16:creationId xmlns:a16="http://schemas.microsoft.com/office/drawing/2014/main" id="{99E20E9B-85B2-4538-BAE1-7702727B7AC6}"/>
                    </a:ext>
                  </a:extLst>
                </p:cNvPr>
                <p:cNvSpPr/>
                <p:nvPr/>
              </p:nvSpPr>
              <p:spPr>
                <a:xfrm flipH="1">
                  <a:off x="494982" y="5012402"/>
                  <a:ext cx="665386" cy="665385"/>
                </a:xfrm>
                <a:custGeom>
                  <a:avLst/>
                  <a:gdLst/>
                  <a:ahLst/>
                  <a:cxnLst/>
                  <a:rect l="l" t="t" r="r" b="b"/>
                  <a:pathLst>
                    <a:path w="288000" h="288000">
                      <a:moveTo>
                        <a:pt x="144000" y="36000"/>
                      </a:moveTo>
                      <a:cubicBezTo>
                        <a:pt x="84353" y="36000"/>
                        <a:pt x="36000" y="84353"/>
                        <a:pt x="36000" y="144000"/>
                      </a:cubicBezTo>
                      <a:cubicBezTo>
                        <a:pt x="36000" y="203647"/>
                        <a:pt x="84353" y="252000"/>
                        <a:pt x="144000" y="252000"/>
                      </a:cubicBezTo>
                      <a:cubicBezTo>
                        <a:pt x="203647" y="252000"/>
                        <a:pt x="252000" y="203647"/>
                        <a:pt x="252000" y="144000"/>
                      </a:cubicBezTo>
                      <a:cubicBezTo>
                        <a:pt x="252000" y="84353"/>
                        <a:pt x="203647" y="36000"/>
                        <a:pt x="144000" y="36000"/>
                      </a:cubicBezTo>
                      <a:close/>
                      <a:moveTo>
                        <a:pt x="144000" y="0"/>
                      </a:moveTo>
                      <a:cubicBezTo>
                        <a:pt x="223529" y="0"/>
                        <a:pt x="288000" y="64471"/>
                        <a:pt x="288000" y="144000"/>
                      </a:cubicBezTo>
                      <a:cubicBezTo>
                        <a:pt x="288000" y="223529"/>
                        <a:pt x="223529" y="288000"/>
                        <a:pt x="144000" y="288000"/>
                      </a:cubicBezTo>
                      <a:cubicBezTo>
                        <a:pt x="64471" y="288000"/>
                        <a:pt x="0" y="223529"/>
                        <a:pt x="0" y="144000"/>
                      </a:cubicBezTo>
                      <a:cubicBezTo>
                        <a:pt x="0" y="64471"/>
                        <a:pt x="64471" y="0"/>
                        <a:pt x="144000" y="0"/>
                      </a:cubicBezTo>
                      <a:close/>
                    </a:path>
                  </a:pathLst>
                </a:custGeom>
                <a:solidFill>
                  <a:schemeClr val="tx2"/>
                </a:solidFill>
                <a:ln w="12700" cap="flat" cmpd="sng" algn="ctr">
                  <a:solidFill>
                    <a:schemeClr val="tx2"/>
                  </a:solidFill>
                  <a:prstDash val="solid"/>
                </a:ln>
                <a:effectLst/>
              </p:spPr>
              <p:txBody>
                <a:bodyPr rtlCol="0" anchor="ctr"/>
                <a:lstStyle/>
                <a:p>
                  <a:pPr algn="ctr" defTabSz="609585">
                    <a:defRPr/>
                  </a:pPr>
                  <a:endParaRPr lang="en-GB" sz="1600" kern="0" dirty="0">
                    <a:solidFill>
                      <a:prstClr val="white"/>
                    </a:solidFill>
                    <a:latin typeface="Arial"/>
                  </a:endParaRPr>
                </a:p>
              </p:txBody>
            </p:sp>
            <p:sp>
              <p:nvSpPr>
                <p:cNvPr id="90" name="Rectangle: Rounded Corners 89">
                  <a:extLst>
                    <a:ext uri="{FF2B5EF4-FFF2-40B4-BE49-F238E27FC236}">
                      <a16:creationId xmlns:a16="http://schemas.microsoft.com/office/drawing/2014/main" id="{6E6E03D8-3239-4BFF-8B84-6C4083436FEE}"/>
                    </a:ext>
                  </a:extLst>
                </p:cNvPr>
                <p:cNvSpPr/>
                <p:nvPr/>
              </p:nvSpPr>
              <p:spPr>
                <a:xfrm>
                  <a:off x="-201324" y="5277370"/>
                  <a:ext cx="664076" cy="170159"/>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1600" dirty="0">
                    <a:solidFill>
                      <a:prstClr val="white"/>
                    </a:solidFill>
                    <a:latin typeface="Arial"/>
                  </a:endParaRPr>
                </a:p>
              </p:txBody>
            </p:sp>
            <p:sp>
              <p:nvSpPr>
                <p:cNvPr id="91" name="Rectangle 90">
                  <a:extLst>
                    <a:ext uri="{FF2B5EF4-FFF2-40B4-BE49-F238E27FC236}">
                      <a16:creationId xmlns:a16="http://schemas.microsoft.com/office/drawing/2014/main" id="{671B086A-80F0-4E7D-8191-598C43978AB9}"/>
                    </a:ext>
                  </a:extLst>
                </p:cNvPr>
                <p:cNvSpPr/>
                <p:nvPr/>
              </p:nvSpPr>
              <p:spPr>
                <a:xfrm>
                  <a:off x="444949" y="5314951"/>
                  <a:ext cx="92075" cy="95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1600" dirty="0">
                    <a:solidFill>
                      <a:prstClr val="white"/>
                    </a:solidFill>
                    <a:latin typeface="Arial"/>
                  </a:endParaRPr>
                </a:p>
              </p:txBody>
            </p:sp>
            <p:sp>
              <p:nvSpPr>
                <p:cNvPr id="92" name="Arc 91">
                  <a:extLst>
                    <a:ext uri="{FF2B5EF4-FFF2-40B4-BE49-F238E27FC236}">
                      <a16:creationId xmlns:a16="http://schemas.microsoft.com/office/drawing/2014/main" id="{092BF75F-B564-4BF7-B051-CBCB203D05DE}"/>
                    </a:ext>
                  </a:extLst>
                </p:cNvPr>
                <p:cNvSpPr/>
                <p:nvPr/>
              </p:nvSpPr>
              <p:spPr>
                <a:xfrm rot="16200000" flipH="1">
                  <a:off x="656171" y="5190021"/>
                  <a:ext cx="343008" cy="343008"/>
                </a:xfrm>
                <a:prstGeom prst="arc">
                  <a:avLst>
                    <a:gd name="adj1" fmla="val 16200000"/>
                    <a:gd name="adj2" fmla="val 834521"/>
                  </a:avLst>
                </a:prstGeom>
                <a:ln w="25400" cap="rnd">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09585"/>
                  <a:endParaRPr lang="en-GB" sz="1600" dirty="0">
                    <a:solidFill>
                      <a:srgbClr val="1E4784"/>
                    </a:solidFill>
                    <a:latin typeface="Arial"/>
                  </a:endParaRPr>
                </a:p>
              </p:txBody>
            </p:sp>
          </p:grpSp>
        </p:grpSp>
        <p:grpSp>
          <p:nvGrpSpPr>
            <p:cNvPr id="97" name="Group 96">
              <a:extLst>
                <a:ext uri="{FF2B5EF4-FFF2-40B4-BE49-F238E27FC236}">
                  <a16:creationId xmlns:a16="http://schemas.microsoft.com/office/drawing/2014/main" id="{7D99F7AA-6F87-4DC1-A3ED-33E73FFDA54F}"/>
                </a:ext>
              </a:extLst>
            </p:cNvPr>
            <p:cNvGrpSpPr/>
            <p:nvPr/>
          </p:nvGrpSpPr>
          <p:grpSpPr>
            <a:xfrm>
              <a:off x="3725418" y="1272832"/>
              <a:ext cx="1153495" cy="978395"/>
              <a:chOff x="1993691" y="1646840"/>
              <a:chExt cx="1461122" cy="1247048"/>
            </a:xfrm>
          </p:grpSpPr>
          <p:sp>
            <p:nvSpPr>
              <p:cNvPr id="98" name="Rounded Rectangle 11">
                <a:extLst>
                  <a:ext uri="{FF2B5EF4-FFF2-40B4-BE49-F238E27FC236}">
                    <a16:creationId xmlns:a16="http://schemas.microsoft.com/office/drawing/2014/main" id="{FE35E81E-FB90-4359-8E68-48E130A14978}"/>
                  </a:ext>
                </a:extLst>
              </p:cNvPr>
              <p:cNvSpPr>
                <a:spLocks noChangeAspect="1"/>
              </p:cNvSpPr>
              <p:nvPr/>
            </p:nvSpPr>
            <p:spPr>
              <a:xfrm>
                <a:off x="2282721" y="1963885"/>
                <a:ext cx="294603" cy="528793"/>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accent2"/>
              </a:solidFill>
              <a:ln w="25400" cap="flat" cmpd="sng" algn="ctr">
                <a:noFill/>
                <a:prstDash val="solid"/>
              </a:ln>
              <a:effectLst/>
            </p:spPr>
            <p:txBody>
              <a:bodyPr rtlCol="0" anchor="ctr"/>
              <a:lstStyle/>
              <a:p>
                <a:pPr algn="ctr" defTabSz="609585">
                  <a:defRPr/>
                </a:pPr>
                <a:endParaRPr lang="en-GB" sz="1600" kern="0" dirty="0">
                  <a:solidFill>
                    <a:srgbClr val="0F5385"/>
                  </a:solidFill>
                  <a:latin typeface="Arial"/>
                  <a:cs typeface="Arial" panose="020B0604020202020204" pitchFamily="34" charset="0"/>
                </a:endParaRPr>
              </a:p>
            </p:txBody>
          </p:sp>
          <p:sp>
            <p:nvSpPr>
              <p:cNvPr id="99" name="Rounded Rectangle 11">
                <a:extLst>
                  <a:ext uri="{FF2B5EF4-FFF2-40B4-BE49-F238E27FC236}">
                    <a16:creationId xmlns:a16="http://schemas.microsoft.com/office/drawing/2014/main" id="{20A64077-7E4F-41B2-800E-4F774026FB7C}"/>
                  </a:ext>
                </a:extLst>
              </p:cNvPr>
              <p:cNvSpPr>
                <a:spLocks noChangeAspect="1"/>
              </p:cNvSpPr>
              <p:nvPr/>
            </p:nvSpPr>
            <p:spPr>
              <a:xfrm>
                <a:off x="2579334" y="1963702"/>
                <a:ext cx="294603" cy="528793"/>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accent4"/>
              </a:solidFill>
              <a:ln w="25400" cap="flat" cmpd="sng" algn="ctr">
                <a:noFill/>
                <a:prstDash val="solid"/>
              </a:ln>
              <a:effectLst/>
            </p:spPr>
            <p:txBody>
              <a:bodyPr rtlCol="0" anchor="ctr"/>
              <a:lstStyle/>
              <a:p>
                <a:pPr algn="ctr" defTabSz="609585">
                  <a:defRPr/>
                </a:pPr>
                <a:endParaRPr lang="en-GB" sz="1600" kern="0" dirty="0">
                  <a:solidFill>
                    <a:srgbClr val="0F5385"/>
                  </a:solidFill>
                  <a:latin typeface="Arial"/>
                  <a:cs typeface="Arial" panose="020B0604020202020204" pitchFamily="34" charset="0"/>
                </a:endParaRPr>
              </a:p>
            </p:txBody>
          </p:sp>
          <p:sp>
            <p:nvSpPr>
              <p:cNvPr id="100" name="Rounded Rectangle 11">
                <a:extLst>
                  <a:ext uri="{FF2B5EF4-FFF2-40B4-BE49-F238E27FC236}">
                    <a16:creationId xmlns:a16="http://schemas.microsoft.com/office/drawing/2014/main" id="{7224FC85-E768-4CEB-89B5-6A5FFCF0805D}"/>
                  </a:ext>
                </a:extLst>
              </p:cNvPr>
              <p:cNvSpPr>
                <a:spLocks noChangeAspect="1"/>
              </p:cNvSpPr>
              <p:nvPr/>
            </p:nvSpPr>
            <p:spPr>
              <a:xfrm>
                <a:off x="2865688" y="1963702"/>
                <a:ext cx="294603" cy="528793"/>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accent1"/>
              </a:solidFill>
              <a:ln w="25400" cap="flat" cmpd="sng" algn="ctr">
                <a:noFill/>
                <a:prstDash val="solid"/>
              </a:ln>
              <a:effectLst/>
            </p:spPr>
            <p:txBody>
              <a:bodyPr rtlCol="0" anchor="ctr"/>
              <a:lstStyle/>
              <a:p>
                <a:pPr algn="ctr" defTabSz="609585">
                  <a:defRPr/>
                </a:pPr>
                <a:endParaRPr lang="en-GB" sz="1600" kern="0" dirty="0">
                  <a:solidFill>
                    <a:srgbClr val="0F5385"/>
                  </a:solidFill>
                  <a:latin typeface="Arial"/>
                  <a:cs typeface="Arial" panose="020B0604020202020204" pitchFamily="34" charset="0"/>
                </a:endParaRPr>
              </a:p>
            </p:txBody>
          </p:sp>
          <p:sp>
            <p:nvSpPr>
              <p:cNvPr id="101" name="Rounded Rectangle 11">
                <a:extLst>
                  <a:ext uri="{FF2B5EF4-FFF2-40B4-BE49-F238E27FC236}">
                    <a16:creationId xmlns:a16="http://schemas.microsoft.com/office/drawing/2014/main" id="{340D5277-D2B9-4155-B458-352251261F45}"/>
                  </a:ext>
                </a:extLst>
              </p:cNvPr>
              <p:cNvSpPr>
                <a:spLocks noChangeAspect="1"/>
              </p:cNvSpPr>
              <p:nvPr/>
            </p:nvSpPr>
            <p:spPr>
              <a:xfrm>
                <a:off x="3160210" y="1963885"/>
                <a:ext cx="294603" cy="528793"/>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accent2"/>
              </a:solidFill>
              <a:ln w="25400" cap="flat" cmpd="sng" algn="ctr">
                <a:noFill/>
                <a:prstDash val="solid"/>
              </a:ln>
              <a:effectLst/>
            </p:spPr>
            <p:txBody>
              <a:bodyPr rtlCol="0" anchor="ctr"/>
              <a:lstStyle/>
              <a:p>
                <a:pPr algn="ctr" defTabSz="609585">
                  <a:defRPr/>
                </a:pPr>
                <a:endParaRPr lang="en-GB" sz="1600" kern="0" dirty="0">
                  <a:solidFill>
                    <a:srgbClr val="0F5385"/>
                  </a:solidFill>
                  <a:latin typeface="Arial"/>
                  <a:cs typeface="Arial" panose="020B0604020202020204" pitchFamily="34" charset="0"/>
                </a:endParaRPr>
              </a:p>
            </p:txBody>
          </p:sp>
          <p:grpSp>
            <p:nvGrpSpPr>
              <p:cNvPr id="102" name="Group 101">
                <a:extLst>
                  <a:ext uri="{FF2B5EF4-FFF2-40B4-BE49-F238E27FC236}">
                    <a16:creationId xmlns:a16="http://schemas.microsoft.com/office/drawing/2014/main" id="{87C88ACE-614F-4ED4-9128-6A356DA2369E}"/>
                  </a:ext>
                </a:extLst>
              </p:cNvPr>
              <p:cNvGrpSpPr/>
              <p:nvPr/>
            </p:nvGrpSpPr>
            <p:grpSpPr>
              <a:xfrm rot="8006703" flipH="1">
                <a:off x="2163894" y="1965681"/>
                <a:ext cx="1247048" cy="609365"/>
                <a:chOff x="-201324" y="5012402"/>
                <a:chExt cx="1361692" cy="665385"/>
              </a:xfrm>
            </p:grpSpPr>
            <p:sp>
              <p:nvSpPr>
                <p:cNvPr id="104" name="Oval 44">
                  <a:extLst>
                    <a:ext uri="{FF2B5EF4-FFF2-40B4-BE49-F238E27FC236}">
                      <a16:creationId xmlns:a16="http://schemas.microsoft.com/office/drawing/2014/main" id="{A2A4811B-5F4B-4012-AA2D-887278A77B51}"/>
                    </a:ext>
                  </a:extLst>
                </p:cNvPr>
                <p:cNvSpPr/>
                <p:nvPr/>
              </p:nvSpPr>
              <p:spPr>
                <a:xfrm flipH="1">
                  <a:off x="494982" y="5012402"/>
                  <a:ext cx="665386" cy="665385"/>
                </a:xfrm>
                <a:custGeom>
                  <a:avLst/>
                  <a:gdLst/>
                  <a:ahLst/>
                  <a:cxnLst/>
                  <a:rect l="l" t="t" r="r" b="b"/>
                  <a:pathLst>
                    <a:path w="288000" h="288000">
                      <a:moveTo>
                        <a:pt x="144000" y="36000"/>
                      </a:moveTo>
                      <a:cubicBezTo>
                        <a:pt x="84353" y="36000"/>
                        <a:pt x="36000" y="84353"/>
                        <a:pt x="36000" y="144000"/>
                      </a:cubicBezTo>
                      <a:cubicBezTo>
                        <a:pt x="36000" y="203647"/>
                        <a:pt x="84353" y="252000"/>
                        <a:pt x="144000" y="252000"/>
                      </a:cubicBezTo>
                      <a:cubicBezTo>
                        <a:pt x="203647" y="252000"/>
                        <a:pt x="252000" y="203647"/>
                        <a:pt x="252000" y="144000"/>
                      </a:cubicBezTo>
                      <a:cubicBezTo>
                        <a:pt x="252000" y="84353"/>
                        <a:pt x="203647" y="36000"/>
                        <a:pt x="144000" y="36000"/>
                      </a:cubicBezTo>
                      <a:close/>
                      <a:moveTo>
                        <a:pt x="144000" y="0"/>
                      </a:moveTo>
                      <a:cubicBezTo>
                        <a:pt x="223529" y="0"/>
                        <a:pt x="288000" y="64471"/>
                        <a:pt x="288000" y="144000"/>
                      </a:cubicBezTo>
                      <a:cubicBezTo>
                        <a:pt x="288000" y="223529"/>
                        <a:pt x="223529" y="288000"/>
                        <a:pt x="144000" y="288000"/>
                      </a:cubicBezTo>
                      <a:cubicBezTo>
                        <a:pt x="64471" y="288000"/>
                        <a:pt x="0" y="223529"/>
                        <a:pt x="0" y="144000"/>
                      </a:cubicBezTo>
                      <a:cubicBezTo>
                        <a:pt x="0" y="64471"/>
                        <a:pt x="64471" y="0"/>
                        <a:pt x="144000" y="0"/>
                      </a:cubicBezTo>
                      <a:close/>
                    </a:path>
                  </a:pathLst>
                </a:custGeom>
                <a:solidFill>
                  <a:schemeClr val="tx2"/>
                </a:solidFill>
                <a:ln w="12700" cap="flat" cmpd="sng" algn="ctr">
                  <a:solidFill>
                    <a:schemeClr val="tx2"/>
                  </a:solidFill>
                  <a:prstDash val="solid"/>
                </a:ln>
                <a:effectLst/>
              </p:spPr>
              <p:txBody>
                <a:bodyPr rtlCol="0" anchor="ctr"/>
                <a:lstStyle/>
                <a:p>
                  <a:pPr algn="ctr" defTabSz="609585">
                    <a:defRPr/>
                  </a:pPr>
                  <a:endParaRPr lang="en-GB" sz="1600" kern="0" dirty="0">
                    <a:solidFill>
                      <a:prstClr val="white"/>
                    </a:solidFill>
                    <a:latin typeface="Arial"/>
                  </a:endParaRPr>
                </a:p>
              </p:txBody>
            </p:sp>
            <p:sp>
              <p:nvSpPr>
                <p:cNvPr id="105" name="Rectangle: Rounded Corners 104">
                  <a:extLst>
                    <a:ext uri="{FF2B5EF4-FFF2-40B4-BE49-F238E27FC236}">
                      <a16:creationId xmlns:a16="http://schemas.microsoft.com/office/drawing/2014/main" id="{75FC242E-A1E6-4AFD-AE44-A2C5D2FD76CB}"/>
                    </a:ext>
                  </a:extLst>
                </p:cNvPr>
                <p:cNvSpPr/>
                <p:nvPr/>
              </p:nvSpPr>
              <p:spPr>
                <a:xfrm>
                  <a:off x="-201324" y="5277370"/>
                  <a:ext cx="664076" cy="170159"/>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1600" dirty="0">
                    <a:solidFill>
                      <a:prstClr val="white"/>
                    </a:solidFill>
                    <a:latin typeface="Arial"/>
                  </a:endParaRPr>
                </a:p>
              </p:txBody>
            </p:sp>
            <p:sp>
              <p:nvSpPr>
                <p:cNvPr id="106" name="Rectangle 105">
                  <a:extLst>
                    <a:ext uri="{FF2B5EF4-FFF2-40B4-BE49-F238E27FC236}">
                      <a16:creationId xmlns:a16="http://schemas.microsoft.com/office/drawing/2014/main" id="{0E6565DF-509E-41BD-BFB3-BFF48702F3FA}"/>
                    </a:ext>
                  </a:extLst>
                </p:cNvPr>
                <p:cNvSpPr/>
                <p:nvPr/>
              </p:nvSpPr>
              <p:spPr>
                <a:xfrm>
                  <a:off x="444949" y="5314951"/>
                  <a:ext cx="92075" cy="95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1600" dirty="0">
                    <a:solidFill>
                      <a:prstClr val="white"/>
                    </a:solidFill>
                    <a:latin typeface="Arial"/>
                  </a:endParaRPr>
                </a:p>
              </p:txBody>
            </p:sp>
            <p:sp>
              <p:nvSpPr>
                <p:cNvPr id="107" name="Arc 106">
                  <a:extLst>
                    <a:ext uri="{FF2B5EF4-FFF2-40B4-BE49-F238E27FC236}">
                      <a16:creationId xmlns:a16="http://schemas.microsoft.com/office/drawing/2014/main" id="{0B8077C5-971B-4CE3-B80D-0DC82F7596D0}"/>
                    </a:ext>
                  </a:extLst>
                </p:cNvPr>
                <p:cNvSpPr/>
                <p:nvPr/>
              </p:nvSpPr>
              <p:spPr>
                <a:xfrm rot="16200000" flipH="1">
                  <a:off x="656171" y="5190021"/>
                  <a:ext cx="343008" cy="343008"/>
                </a:xfrm>
                <a:prstGeom prst="arc">
                  <a:avLst>
                    <a:gd name="adj1" fmla="val 16200000"/>
                    <a:gd name="adj2" fmla="val 834521"/>
                  </a:avLst>
                </a:prstGeom>
                <a:ln w="25400" cap="rnd">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09585"/>
                  <a:endParaRPr lang="en-GB" sz="1600" dirty="0">
                    <a:solidFill>
                      <a:srgbClr val="1E4784"/>
                    </a:solidFill>
                    <a:latin typeface="Arial"/>
                  </a:endParaRPr>
                </a:p>
              </p:txBody>
            </p:sp>
          </p:grpSp>
          <p:sp>
            <p:nvSpPr>
              <p:cNvPr id="103" name="Rounded Rectangle 11">
                <a:extLst>
                  <a:ext uri="{FF2B5EF4-FFF2-40B4-BE49-F238E27FC236}">
                    <a16:creationId xmlns:a16="http://schemas.microsoft.com/office/drawing/2014/main" id="{F771E425-7F40-48A0-A13A-355AA0E2A1B4}"/>
                  </a:ext>
                </a:extLst>
              </p:cNvPr>
              <p:cNvSpPr>
                <a:spLocks noChangeAspect="1"/>
              </p:cNvSpPr>
              <p:nvPr/>
            </p:nvSpPr>
            <p:spPr>
              <a:xfrm>
                <a:off x="1993691" y="1963885"/>
                <a:ext cx="294603" cy="528793"/>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chemeClr val="tx2"/>
              </a:solidFill>
              <a:ln w="25400" cap="flat" cmpd="sng" algn="ctr">
                <a:noFill/>
                <a:prstDash val="solid"/>
              </a:ln>
              <a:effectLst/>
            </p:spPr>
            <p:txBody>
              <a:bodyPr rtlCol="0" anchor="ctr"/>
              <a:lstStyle/>
              <a:p>
                <a:pPr algn="ctr" defTabSz="609585">
                  <a:defRPr/>
                </a:pPr>
                <a:endParaRPr lang="en-GB" sz="1600" kern="0" dirty="0">
                  <a:solidFill>
                    <a:srgbClr val="0F5385"/>
                  </a:solidFill>
                  <a:latin typeface="Arial"/>
                  <a:cs typeface="Arial" panose="020B0604020202020204" pitchFamily="34" charset="0"/>
                </a:endParaRPr>
              </a:p>
            </p:txBody>
          </p:sp>
        </p:grpSp>
        <p:grpSp>
          <p:nvGrpSpPr>
            <p:cNvPr id="108" name="Group 107">
              <a:extLst>
                <a:ext uri="{FF2B5EF4-FFF2-40B4-BE49-F238E27FC236}">
                  <a16:creationId xmlns:a16="http://schemas.microsoft.com/office/drawing/2014/main" id="{984193C4-D99A-4605-BA21-BF679427935B}"/>
                </a:ext>
              </a:extLst>
            </p:cNvPr>
            <p:cNvGrpSpPr/>
            <p:nvPr/>
          </p:nvGrpSpPr>
          <p:grpSpPr>
            <a:xfrm>
              <a:off x="5086455" y="1274915"/>
              <a:ext cx="776311" cy="978395"/>
              <a:chOff x="5553307" y="2696284"/>
              <a:chExt cx="983347" cy="1247048"/>
            </a:xfrm>
          </p:grpSpPr>
          <p:grpSp>
            <p:nvGrpSpPr>
              <p:cNvPr id="109" name="Group 108">
                <a:extLst>
                  <a:ext uri="{FF2B5EF4-FFF2-40B4-BE49-F238E27FC236}">
                    <a16:creationId xmlns:a16="http://schemas.microsoft.com/office/drawing/2014/main" id="{98C3C38C-B958-475E-AB9A-34FAA6BDF93B}"/>
                  </a:ext>
                </a:extLst>
              </p:cNvPr>
              <p:cNvGrpSpPr/>
              <p:nvPr/>
            </p:nvGrpSpPr>
            <p:grpSpPr>
              <a:xfrm rot="5400000">
                <a:off x="5989935" y="2992564"/>
                <a:ext cx="546719" cy="546719"/>
                <a:chOff x="8339265" y="2623862"/>
                <a:chExt cx="451993" cy="451993"/>
              </a:xfrm>
            </p:grpSpPr>
            <p:sp>
              <p:nvSpPr>
                <p:cNvPr id="115" name="Oval 114">
                  <a:extLst>
                    <a:ext uri="{FF2B5EF4-FFF2-40B4-BE49-F238E27FC236}">
                      <a16:creationId xmlns:a16="http://schemas.microsoft.com/office/drawing/2014/main" id="{7B222ACC-6595-48BE-A8A9-FEF0A3A5B281}"/>
                    </a:ext>
                  </a:extLst>
                </p:cNvPr>
                <p:cNvSpPr/>
                <p:nvPr/>
              </p:nvSpPr>
              <p:spPr>
                <a:xfrm>
                  <a:off x="8339265" y="2623862"/>
                  <a:ext cx="451993" cy="451993"/>
                </a:xfrm>
                <a:prstGeom prst="ellipse">
                  <a:avLst/>
                </a:prstGeom>
                <a:solidFill>
                  <a:schemeClr val="accent1">
                    <a:alpha val="50000"/>
                  </a:schemeClr>
                </a:solidFill>
                <a:ln w="9525" cap="flat" cmpd="sng" algn="ctr">
                  <a:noFill/>
                  <a:prstDash val="solid"/>
                </a:ln>
                <a:effectLst/>
              </p:spPr>
              <p:txBody>
                <a:bodyPr rtlCol="0" anchor="ctr"/>
                <a:lstStyle/>
                <a:p>
                  <a:pPr algn="ctr" defTabSz="609585">
                    <a:defRPr/>
                  </a:pPr>
                  <a:endParaRPr lang="en-GB" sz="1600" kern="0" dirty="0">
                    <a:solidFill>
                      <a:prstClr val="white"/>
                    </a:solidFill>
                    <a:latin typeface="Arial"/>
                  </a:endParaRPr>
                </a:p>
              </p:txBody>
            </p:sp>
            <p:cxnSp>
              <p:nvCxnSpPr>
                <p:cNvPr id="116" name="Straight Connector 115">
                  <a:extLst>
                    <a:ext uri="{FF2B5EF4-FFF2-40B4-BE49-F238E27FC236}">
                      <a16:creationId xmlns:a16="http://schemas.microsoft.com/office/drawing/2014/main" id="{9422CB12-7C80-4516-B142-5F0B0B8B69B6}"/>
                    </a:ext>
                  </a:extLst>
                </p:cNvPr>
                <p:cNvCxnSpPr/>
                <p:nvPr/>
              </p:nvCxnSpPr>
              <p:spPr>
                <a:xfrm flipH="1">
                  <a:off x="8445806" y="2736713"/>
                  <a:ext cx="232601" cy="232601"/>
                </a:xfrm>
                <a:prstGeom prst="line">
                  <a:avLst/>
                </a:prstGeom>
                <a:noFill/>
                <a:ln w="34925" cap="rnd" cmpd="sng" algn="ctr">
                  <a:solidFill>
                    <a:srgbClr val="FFFFFF"/>
                  </a:solidFill>
                  <a:prstDash val="solid"/>
                </a:ln>
                <a:effectLst/>
              </p:spPr>
            </p:cxnSp>
          </p:grpSp>
          <p:grpSp>
            <p:nvGrpSpPr>
              <p:cNvPr id="110" name="Group 109">
                <a:extLst>
                  <a:ext uri="{FF2B5EF4-FFF2-40B4-BE49-F238E27FC236}">
                    <a16:creationId xmlns:a16="http://schemas.microsoft.com/office/drawing/2014/main" id="{CD6E708B-3D8D-42DE-BEA2-3F4E86543C9D}"/>
                  </a:ext>
                </a:extLst>
              </p:cNvPr>
              <p:cNvGrpSpPr/>
              <p:nvPr/>
            </p:nvGrpSpPr>
            <p:grpSpPr>
              <a:xfrm rot="8006703" flipH="1">
                <a:off x="5234466" y="3015125"/>
                <a:ext cx="1247048" cy="609365"/>
                <a:chOff x="-201324" y="5012402"/>
                <a:chExt cx="1361692" cy="665385"/>
              </a:xfrm>
            </p:grpSpPr>
            <p:sp>
              <p:nvSpPr>
                <p:cNvPr id="111" name="Oval 44">
                  <a:extLst>
                    <a:ext uri="{FF2B5EF4-FFF2-40B4-BE49-F238E27FC236}">
                      <a16:creationId xmlns:a16="http://schemas.microsoft.com/office/drawing/2014/main" id="{BB8DB8C3-7988-4D1C-BA42-1F7E95E2C991}"/>
                    </a:ext>
                  </a:extLst>
                </p:cNvPr>
                <p:cNvSpPr/>
                <p:nvPr/>
              </p:nvSpPr>
              <p:spPr>
                <a:xfrm flipH="1">
                  <a:off x="494982" y="5012402"/>
                  <a:ext cx="665386" cy="665385"/>
                </a:xfrm>
                <a:custGeom>
                  <a:avLst/>
                  <a:gdLst/>
                  <a:ahLst/>
                  <a:cxnLst/>
                  <a:rect l="l" t="t" r="r" b="b"/>
                  <a:pathLst>
                    <a:path w="288000" h="288000">
                      <a:moveTo>
                        <a:pt x="144000" y="36000"/>
                      </a:moveTo>
                      <a:cubicBezTo>
                        <a:pt x="84353" y="36000"/>
                        <a:pt x="36000" y="84353"/>
                        <a:pt x="36000" y="144000"/>
                      </a:cubicBezTo>
                      <a:cubicBezTo>
                        <a:pt x="36000" y="203647"/>
                        <a:pt x="84353" y="252000"/>
                        <a:pt x="144000" y="252000"/>
                      </a:cubicBezTo>
                      <a:cubicBezTo>
                        <a:pt x="203647" y="252000"/>
                        <a:pt x="252000" y="203647"/>
                        <a:pt x="252000" y="144000"/>
                      </a:cubicBezTo>
                      <a:cubicBezTo>
                        <a:pt x="252000" y="84353"/>
                        <a:pt x="203647" y="36000"/>
                        <a:pt x="144000" y="36000"/>
                      </a:cubicBezTo>
                      <a:close/>
                      <a:moveTo>
                        <a:pt x="144000" y="0"/>
                      </a:moveTo>
                      <a:cubicBezTo>
                        <a:pt x="223529" y="0"/>
                        <a:pt x="288000" y="64471"/>
                        <a:pt x="288000" y="144000"/>
                      </a:cubicBezTo>
                      <a:cubicBezTo>
                        <a:pt x="288000" y="223529"/>
                        <a:pt x="223529" y="288000"/>
                        <a:pt x="144000" y="288000"/>
                      </a:cubicBezTo>
                      <a:cubicBezTo>
                        <a:pt x="64471" y="288000"/>
                        <a:pt x="0" y="223529"/>
                        <a:pt x="0" y="144000"/>
                      </a:cubicBezTo>
                      <a:cubicBezTo>
                        <a:pt x="0" y="64471"/>
                        <a:pt x="64471" y="0"/>
                        <a:pt x="144000" y="0"/>
                      </a:cubicBezTo>
                      <a:close/>
                    </a:path>
                  </a:pathLst>
                </a:custGeom>
                <a:solidFill>
                  <a:schemeClr val="tx2"/>
                </a:solidFill>
                <a:ln w="12700" cap="flat" cmpd="sng" algn="ctr">
                  <a:solidFill>
                    <a:schemeClr val="tx2"/>
                  </a:solidFill>
                  <a:prstDash val="solid"/>
                </a:ln>
                <a:effectLst/>
              </p:spPr>
              <p:txBody>
                <a:bodyPr rtlCol="0" anchor="ctr"/>
                <a:lstStyle/>
                <a:p>
                  <a:pPr algn="ctr" defTabSz="609585">
                    <a:defRPr/>
                  </a:pPr>
                  <a:endParaRPr lang="en-GB" sz="1600" kern="0" dirty="0">
                    <a:solidFill>
                      <a:prstClr val="white"/>
                    </a:solidFill>
                    <a:latin typeface="Arial"/>
                  </a:endParaRPr>
                </a:p>
              </p:txBody>
            </p:sp>
            <p:sp>
              <p:nvSpPr>
                <p:cNvPr id="112" name="Rectangle: Rounded Corners 111">
                  <a:extLst>
                    <a:ext uri="{FF2B5EF4-FFF2-40B4-BE49-F238E27FC236}">
                      <a16:creationId xmlns:a16="http://schemas.microsoft.com/office/drawing/2014/main" id="{7458B15C-67C4-49C9-890B-43918D24116A}"/>
                    </a:ext>
                  </a:extLst>
                </p:cNvPr>
                <p:cNvSpPr/>
                <p:nvPr/>
              </p:nvSpPr>
              <p:spPr>
                <a:xfrm>
                  <a:off x="-201324" y="5277370"/>
                  <a:ext cx="664076" cy="170159"/>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1600" dirty="0">
                    <a:solidFill>
                      <a:prstClr val="white"/>
                    </a:solidFill>
                    <a:latin typeface="Arial"/>
                  </a:endParaRPr>
                </a:p>
              </p:txBody>
            </p:sp>
            <p:sp>
              <p:nvSpPr>
                <p:cNvPr id="113" name="Rectangle 112">
                  <a:extLst>
                    <a:ext uri="{FF2B5EF4-FFF2-40B4-BE49-F238E27FC236}">
                      <a16:creationId xmlns:a16="http://schemas.microsoft.com/office/drawing/2014/main" id="{FF691923-22D6-4197-AEC4-6DDE2C4C47A5}"/>
                    </a:ext>
                  </a:extLst>
                </p:cNvPr>
                <p:cNvSpPr/>
                <p:nvPr/>
              </p:nvSpPr>
              <p:spPr>
                <a:xfrm>
                  <a:off x="444949" y="5314951"/>
                  <a:ext cx="92075" cy="95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1600" dirty="0">
                    <a:solidFill>
                      <a:prstClr val="white"/>
                    </a:solidFill>
                    <a:latin typeface="Arial"/>
                  </a:endParaRPr>
                </a:p>
              </p:txBody>
            </p:sp>
            <p:sp>
              <p:nvSpPr>
                <p:cNvPr id="114" name="Arc 113">
                  <a:extLst>
                    <a:ext uri="{FF2B5EF4-FFF2-40B4-BE49-F238E27FC236}">
                      <a16:creationId xmlns:a16="http://schemas.microsoft.com/office/drawing/2014/main" id="{EE6FF885-D976-40A0-84B1-09EECCBC9BD3}"/>
                    </a:ext>
                  </a:extLst>
                </p:cNvPr>
                <p:cNvSpPr/>
                <p:nvPr/>
              </p:nvSpPr>
              <p:spPr>
                <a:xfrm rot="16200000" flipH="1">
                  <a:off x="656171" y="5190021"/>
                  <a:ext cx="343008" cy="343008"/>
                </a:xfrm>
                <a:prstGeom prst="arc">
                  <a:avLst>
                    <a:gd name="adj1" fmla="val 16200000"/>
                    <a:gd name="adj2" fmla="val 834521"/>
                  </a:avLst>
                </a:prstGeom>
                <a:ln w="25400" cap="rnd">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09585"/>
                  <a:endParaRPr lang="en-GB" sz="1600" dirty="0">
                    <a:solidFill>
                      <a:srgbClr val="1E4784"/>
                    </a:solidFill>
                    <a:latin typeface="Arial"/>
                  </a:endParaRPr>
                </a:p>
              </p:txBody>
            </p:sp>
          </p:grpSp>
        </p:grpSp>
        <p:grpSp>
          <p:nvGrpSpPr>
            <p:cNvPr id="117" name="Group 116">
              <a:extLst>
                <a:ext uri="{FF2B5EF4-FFF2-40B4-BE49-F238E27FC236}">
                  <a16:creationId xmlns:a16="http://schemas.microsoft.com/office/drawing/2014/main" id="{FDD59833-EDA3-4FB5-86F8-E712446AFA0F}"/>
                </a:ext>
              </a:extLst>
            </p:cNvPr>
            <p:cNvGrpSpPr/>
            <p:nvPr/>
          </p:nvGrpSpPr>
          <p:grpSpPr>
            <a:xfrm>
              <a:off x="6069669" y="1274915"/>
              <a:ext cx="1051240" cy="978395"/>
              <a:chOff x="6762529" y="2696283"/>
              <a:chExt cx="1331596" cy="1247048"/>
            </a:xfrm>
          </p:grpSpPr>
          <p:pic>
            <p:nvPicPr>
              <p:cNvPr id="118" name="Picture 2" descr="\\192.169.1.216\Amiculum\7.4\7point4\Clients\BI\Pradaxa\SPAF ACADEMY\601218_BI Open day launch event\Edit\04 Slides\Plenary\noun_77325.png">
                <a:extLst>
                  <a:ext uri="{FF2B5EF4-FFF2-40B4-BE49-F238E27FC236}">
                    <a16:creationId xmlns:a16="http://schemas.microsoft.com/office/drawing/2014/main" id="{81958109-357D-4EB5-9549-F320392F4F31}"/>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48289" y="2708939"/>
                <a:ext cx="1045836" cy="1045836"/>
              </a:xfrm>
              <a:prstGeom prst="rect">
                <a:avLst/>
              </a:prstGeom>
              <a:noFill/>
              <a:extLst>
                <a:ext uri="{909E8E84-426E-40DD-AFC4-6F175D3DCCD1}">
                  <a14:hiddenFill xmlns:a14="http://schemas.microsoft.com/office/drawing/2010/main">
                    <a:solidFill>
                      <a:srgbClr val="FFFFFF"/>
                    </a:solidFill>
                  </a14:hiddenFill>
                </a:ext>
              </a:extLst>
            </p:spPr>
          </p:pic>
          <p:grpSp>
            <p:nvGrpSpPr>
              <p:cNvPr id="119" name="Group 118">
                <a:extLst>
                  <a:ext uri="{FF2B5EF4-FFF2-40B4-BE49-F238E27FC236}">
                    <a16:creationId xmlns:a16="http://schemas.microsoft.com/office/drawing/2014/main" id="{AEE403D4-9774-4134-A8DC-13014A7BAA59}"/>
                  </a:ext>
                </a:extLst>
              </p:cNvPr>
              <p:cNvGrpSpPr/>
              <p:nvPr/>
            </p:nvGrpSpPr>
            <p:grpSpPr>
              <a:xfrm rot="8006703" flipH="1">
                <a:off x="6443688" y="3015124"/>
                <a:ext cx="1247048" cy="609365"/>
                <a:chOff x="-201324" y="5012402"/>
                <a:chExt cx="1361692" cy="665385"/>
              </a:xfrm>
            </p:grpSpPr>
            <p:sp>
              <p:nvSpPr>
                <p:cNvPr id="120" name="Oval 44">
                  <a:extLst>
                    <a:ext uri="{FF2B5EF4-FFF2-40B4-BE49-F238E27FC236}">
                      <a16:creationId xmlns:a16="http://schemas.microsoft.com/office/drawing/2014/main" id="{1584B7EB-4312-410D-862E-D916C5747585}"/>
                    </a:ext>
                  </a:extLst>
                </p:cNvPr>
                <p:cNvSpPr/>
                <p:nvPr/>
              </p:nvSpPr>
              <p:spPr>
                <a:xfrm flipH="1">
                  <a:off x="494982" y="5012402"/>
                  <a:ext cx="665386" cy="665385"/>
                </a:xfrm>
                <a:custGeom>
                  <a:avLst/>
                  <a:gdLst/>
                  <a:ahLst/>
                  <a:cxnLst/>
                  <a:rect l="l" t="t" r="r" b="b"/>
                  <a:pathLst>
                    <a:path w="288000" h="288000">
                      <a:moveTo>
                        <a:pt x="144000" y="36000"/>
                      </a:moveTo>
                      <a:cubicBezTo>
                        <a:pt x="84353" y="36000"/>
                        <a:pt x="36000" y="84353"/>
                        <a:pt x="36000" y="144000"/>
                      </a:cubicBezTo>
                      <a:cubicBezTo>
                        <a:pt x="36000" y="203647"/>
                        <a:pt x="84353" y="252000"/>
                        <a:pt x="144000" y="252000"/>
                      </a:cubicBezTo>
                      <a:cubicBezTo>
                        <a:pt x="203647" y="252000"/>
                        <a:pt x="252000" y="203647"/>
                        <a:pt x="252000" y="144000"/>
                      </a:cubicBezTo>
                      <a:cubicBezTo>
                        <a:pt x="252000" y="84353"/>
                        <a:pt x="203647" y="36000"/>
                        <a:pt x="144000" y="36000"/>
                      </a:cubicBezTo>
                      <a:close/>
                      <a:moveTo>
                        <a:pt x="144000" y="0"/>
                      </a:moveTo>
                      <a:cubicBezTo>
                        <a:pt x="223529" y="0"/>
                        <a:pt x="288000" y="64471"/>
                        <a:pt x="288000" y="144000"/>
                      </a:cubicBezTo>
                      <a:cubicBezTo>
                        <a:pt x="288000" y="223529"/>
                        <a:pt x="223529" y="288000"/>
                        <a:pt x="144000" y="288000"/>
                      </a:cubicBezTo>
                      <a:cubicBezTo>
                        <a:pt x="64471" y="288000"/>
                        <a:pt x="0" y="223529"/>
                        <a:pt x="0" y="144000"/>
                      </a:cubicBezTo>
                      <a:cubicBezTo>
                        <a:pt x="0" y="64471"/>
                        <a:pt x="64471" y="0"/>
                        <a:pt x="144000" y="0"/>
                      </a:cubicBezTo>
                      <a:close/>
                    </a:path>
                  </a:pathLst>
                </a:custGeom>
                <a:solidFill>
                  <a:schemeClr val="tx2"/>
                </a:solidFill>
                <a:ln w="12700" cap="flat" cmpd="sng" algn="ctr">
                  <a:solidFill>
                    <a:schemeClr val="tx2"/>
                  </a:solidFill>
                  <a:prstDash val="solid"/>
                </a:ln>
                <a:effectLst/>
              </p:spPr>
              <p:txBody>
                <a:bodyPr rtlCol="0" anchor="ctr"/>
                <a:lstStyle/>
                <a:p>
                  <a:pPr algn="ctr" defTabSz="609585">
                    <a:defRPr/>
                  </a:pPr>
                  <a:endParaRPr lang="en-GB" sz="1600" kern="0" dirty="0">
                    <a:solidFill>
                      <a:prstClr val="white"/>
                    </a:solidFill>
                    <a:latin typeface="Arial"/>
                  </a:endParaRPr>
                </a:p>
              </p:txBody>
            </p:sp>
            <p:sp>
              <p:nvSpPr>
                <p:cNvPr id="121" name="Rectangle: Rounded Corners 120">
                  <a:extLst>
                    <a:ext uri="{FF2B5EF4-FFF2-40B4-BE49-F238E27FC236}">
                      <a16:creationId xmlns:a16="http://schemas.microsoft.com/office/drawing/2014/main" id="{57B33FDC-9DEA-4C73-B928-61AFC624F28E}"/>
                    </a:ext>
                  </a:extLst>
                </p:cNvPr>
                <p:cNvSpPr/>
                <p:nvPr/>
              </p:nvSpPr>
              <p:spPr>
                <a:xfrm>
                  <a:off x="-201324" y="5277370"/>
                  <a:ext cx="664076" cy="170159"/>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1600" dirty="0">
                    <a:solidFill>
                      <a:prstClr val="white"/>
                    </a:solidFill>
                    <a:latin typeface="Arial"/>
                  </a:endParaRPr>
                </a:p>
              </p:txBody>
            </p:sp>
            <p:sp>
              <p:nvSpPr>
                <p:cNvPr id="122" name="Rectangle 121">
                  <a:extLst>
                    <a:ext uri="{FF2B5EF4-FFF2-40B4-BE49-F238E27FC236}">
                      <a16:creationId xmlns:a16="http://schemas.microsoft.com/office/drawing/2014/main" id="{502A25C3-5338-49A9-9C9F-B5C6BC675F5E}"/>
                    </a:ext>
                  </a:extLst>
                </p:cNvPr>
                <p:cNvSpPr/>
                <p:nvPr/>
              </p:nvSpPr>
              <p:spPr>
                <a:xfrm>
                  <a:off x="444949" y="5314951"/>
                  <a:ext cx="92075" cy="95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1600" dirty="0">
                    <a:solidFill>
                      <a:prstClr val="white"/>
                    </a:solidFill>
                    <a:latin typeface="Arial"/>
                  </a:endParaRPr>
                </a:p>
              </p:txBody>
            </p:sp>
            <p:sp>
              <p:nvSpPr>
                <p:cNvPr id="123" name="Arc 122">
                  <a:extLst>
                    <a:ext uri="{FF2B5EF4-FFF2-40B4-BE49-F238E27FC236}">
                      <a16:creationId xmlns:a16="http://schemas.microsoft.com/office/drawing/2014/main" id="{BF87FBEB-3E31-429C-82C9-6F6E99FF7A54}"/>
                    </a:ext>
                  </a:extLst>
                </p:cNvPr>
                <p:cNvSpPr/>
                <p:nvPr/>
              </p:nvSpPr>
              <p:spPr>
                <a:xfrm rot="16200000" flipH="1">
                  <a:off x="656171" y="5190021"/>
                  <a:ext cx="343008" cy="343008"/>
                </a:xfrm>
                <a:prstGeom prst="arc">
                  <a:avLst>
                    <a:gd name="adj1" fmla="val 16200000"/>
                    <a:gd name="adj2" fmla="val 834521"/>
                  </a:avLst>
                </a:prstGeom>
                <a:ln w="25400" cap="rnd">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09585"/>
                  <a:endParaRPr lang="en-GB" sz="1600" dirty="0">
                    <a:solidFill>
                      <a:srgbClr val="1E4784"/>
                    </a:solidFill>
                    <a:latin typeface="Arial"/>
                  </a:endParaRPr>
                </a:p>
              </p:txBody>
            </p:sp>
          </p:grpSp>
        </p:grpSp>
        <p:grpSp>
          <p:nvGrpSpPr>
            <p:cNvPr id="124" name="Group 123">
              <a:extLst>
                <a:ext uri="{FF2B5EF4-FFF2-40B4-BE49-F238E27FC236}">
                  <a16:creationId xmlns:a16="http://schemas.microsoft.com/office/drawing/2014/main" id="{0D0D16E9-6768-43B5-BED6-5E4A34039F78}"/>
                </a:ext>
              </a:extLst>
            </p:cNvPr>
            <p:cNvGrpSpPr/>
            <p:nvPr/>
          </p:nvGrpSpPr>
          <p:grpSpPr>
            <a:xfrm>
              <a:off x="7124804" y="1274915"/>
              <a:ext cx="811048" cy="978395"/>
              <a:chOff x="8181392" y="2696283"/>
              <a:chExt cx="1027348" cy="1247048"/>
            </a:xfrm>
          </p:grpSpPr>
          <p:grpSp>
            <p:nvGrpSpPr>
              <p:cNvPr id="125" name="Group 124">
                <a:extLst>
                  <a:ext uri="{FF2B5EF4-FFF2-40B4-BE49-F238E27FC236}">
                    <a16:creationId xmlns:a16="http://schemas.microsoft.com/office/drawing/2014/main" id="{2BC97A15-F2E9-4523-9A33-F28D857F2B45}"/>
                  </a:ext>
                </a:extLst>
              </p:cNvPr>
              <p:cNvGrpSpPr/>
              <p:nvPr/>
            </p:nvGrpSpPr>
            <p:grpSpPr>
              <a:xfrm>
                <a:off x="8353955" y="2987626"/>
                <a:ext cx="854785" cy="619459"/>
                <a:chOff x="9261777" y="5369500"/>
                <a:chExt cx="745128" cy="539991"/>
              </a:xfrm>
            </p:grpSpPr>
            <p:sp>
              <p:nvSpPr>
                <p:cNvPr id="131" name="Rectangle 202">
                  <a:extLst>
                    <a:ext uri="{FF2B5EF4-FFF2-40B4-BE49-F238E27FC236}">
                      <a16:creationId xmlns:a16="http://schemas.microsoft.com/office/drawing/2014/main" id="{3699415B-7795-41FA-A87A-85883E2A75AF}"/>
                    </a:ext>
                  </a:extLst>
                </p:cNvPr>
                <p:cNvSpPr/>
                <p:nvPr/>
              </p:nvSpPr>
              <p:spPr>
                <a:xfrm>
                  <a:off x="9282971" y="5413320"/>
                  <a:ext cx="698233" cy="496171"/>
                </a:xfrm>
                <a:custGeom>
                  <a:avLst/>
                  <a:gdLst/>
                  <a:ahLst/>
                  <a:cxnLst/>
                  <a:rect l="l" t="t" r="r" b="b"/>
                  <a:pathLst>
                    <a:path w="698233" h="496171">
                      <a:moveTo>
                        <a:pt x="362616" y="495903"/>
                      </a:moveTo>
                      <a:lnTo>
                        <a:pt x="499223" y="495903"/>
                      </a:lnTo>
                      <a:lnTo>
                        <a:pt x="499223" y="496171"/>
                      </a:lnTo>
                      <a:lnTo>
                        <a:pt x="362616" y="496171"/>
                      </a:lnTo>
                      <a:close/>
                      <a:moveTo>
                        <a:pt x="0" y="0"/>
                      </a:moveTo>
                      <a:lnTo>
                        <a:pt x="698233" y="0"/>
                      </a:lnTo>
                      <a:lnTo>
                        <a:pt x="698233" y="495903"/>
                      </a:lnTo>
                      <a:lnTo>
                        <a:pt x="499223" y="495903"/>
                      </a:lnTo>
                      <a:lnTo>
                        <a:pt x="499223" y="358255"/>
                      </a:lnTo>
                      <a:lnTo>
                        <a:pt x="362616" y="358255"/>
                      </a:lnTo>
                      <a:lnTo>
                        <a:pt x="362616" y="495903"/>
                      </a:lnTo>
                      <a:lnTo>
                        <a:pt x="338907" y="495903"/>
                      </a:lnTo>
                      <a:lnTo>
                        <a:pt x="338907" y="357987"/>
                      </a:lnTo>
                      <a:lnTo>
                        <a:pt x="202300" y="357987"/>
                      </a:lnTo>
                      <a:lnTo>
                        <a:pt x="202300" y="495903"/>
                      </a:lnTo>
                      <a:lnTo>
                        <a:pt x="0" y="495903"/>
                      </a:lnTo>
                      <a:close/>
                    </a:path>
                  </a:pathLst>
                </a:custGeom>
                <a:solidFill>
                  <a:schemeClr val="accent1"/>
                </a:solidFill>
                <a:ln w="25400" cap="flat" cmpd="sng" algn="ctr">
                  <a:noFill/>
                  <a:prstDash val="solid"/>
                </a:ln>
                <a:effectLst/>
              </p:spPr>
              <p:txBody>
                <a:bodyPr rtlCol="0" anchor="ctr"/>
                <a:lstStyle/>
                <a:p>
                  <a:pPr algn="ctr" defTabSz="609585">
                    <a:defRPr/>
                  </a:pPr>
                  <a:endParaRPr lang="en-GB" sz="1600" kern="0" dirty="0">
                    <a:solidFill>
                      <a:srgbClr val="0F5385"/>
                    </a:solidFill>
                    <a:latin typeface="Arial"/>
                    <a:cs typeface="Arial" panose="020B0604020202020204" pitchFamily="34" charset="0"/>
                  </a:endParaRPr>
                </a:p>
              </p:txBody>
            </p:sp>
            <p:sp>
              <p:nvSpPr>
                <p:cNvPr id="132" name="Rectangle 131">
                  <a:extLst>
                    <a:ext uri="{FF2B5EF4-FFF2-40B4-BE49-F238E27FC236}">
                      <a16:creationId xmlns:a16="http://schemas.microsoft.com/office/drawing/2014/main" id="{F6A77970-49BE-4B41-BDFE-BFA204AB7AD5}"/>
                    </a:ext>
                  </a:extLst>
                </p:cNvPr>
                <p:cNvSpPr/>
                <p:nvPr/>
              </p:nvSpPr>
              <p:spPr>
                <a:xfrm>
                  <a:off x="9324955" y="5514295"/>
                  <a:ext cx="136607" cy="107530"/>
                </a:xfrm>
                <a:prstGeom prst="rect">
                  <a:avLst/>
                </a:prstGeom>
                <a:solidFill>
                  <a:sysClr val="window" lastClr="FFFFFF"/>
                </a:solidFill>
                <a:ln w="25400" cap="flat" cmpd="sng" algn="ctr">
                  <a:noFill/>
                  <a:prstDash val="solid"/>
                </a:ln>
                <a:effectLst/>
              </p:spPr>
              <p:txBody>
                <a:bodyPr rtlCol="0" anchor="ctr"/>
                <a:lstStyle/>
                <a:p>
                  <a:pPr algn="ctr" defTabSz="609585">
                    <a:defRPr/>
                  </a:pPr>
                  <a:endParaRPr lang="en-GB" sz="1600" kern="0" dirty="0">
                    <a:solidFill>
                      <a:srgbClr val="0F5385"/>
                    </a:solidFill>
                    <a:latin typeface="Arial"/>
                    <a:cs typeface="Arial" panose="020B0604020202020204" pitchFamily="34" charset="0"/>
                  </a:endParaRPr>
                </a:p>
              </p:txBody>
            </p:sp>
            <p:sp>
              <p:nvSpPr>
                <p:cNvPr id="133" name="Rectangle 132">
                  <a:extLst>
                    <a:ext uri="{FF2B5EF4-FFF2-40B4-BE49-F238E27FC236}">
                      <a16:creationId xmlns:a16="http://schemas.microsoft.com/office/drawing/2014/main" id="{F2EFDAE0-C007-4B00-A5E3-A6CAA680210E}"/>
                    </a:ext>
                  </a:extLst>
                </p:cNvPr>
                <p:cNvSpPr/>
                <p:nvPr/>
              </p:nvSpPr>
              <p:spPr>
                <a:xfrm>
                  <a:off x="9485271" y="5514295"/>
                  <a:ext cx="136607" cy="107530"/>
                </a:xfrm>
                <a:prstGeom prst="rect">
                  <a:avLst/>
                </a:prstGeom>
                <a:solidFill>
                  <a:sysClr val="window" lastClr="FFFFFF"/>
                </a:solidFill>
                <a:ln w="25400" cap="flat" cmpd="sng" algn="ctr">
                  <a:noFill/>
                  <a:prstDash val="solid"/>
                </a:ln>
                <a:effectLst/>
              </p:spPr>
              <p:txBody>
                <a:bodyPr rtlCol="0" anchor="ctr"/>
                <a:lstStyle/>
                <a:p>
                  <a:pPr algn="ctr" defTabSz="609585">
                    <a:defRPr/>
                  </a:pPr>
                  <a:endParaRPr lang="en-GB" sz="1600" kern="0" dirty="0">
                    <a:solidFill>
                      <a:srgbClr val="0F5385"/>
                    </a:solidFill>
                    <a:latin typeface="Arial"/>
                    <a:cs typeface="Arial" panose="020B0604020202020204" pitchFamily="34" charset="0"/>
                  </a:endParaRPr>
                </a:p>
              </p:txBody>
            </p:sp>
            <p:sp>
              <p:nvSpPr>
                <p:cNvPr id="134" name="Rectangle 133">
                  <a:extLst>
                    <a:ext uri="{FF2B5EF4-FFF2-40B4-BE49-F238E27FC236}">
                      <a16:creationId xmlns:a16="http://schemas.microsoft.com/office/drawing/2014/main" id="{B066CFD9-58FC-4D1D-BA9D-977D9CF8F398}"/>
                    </a:ext>
                  </a:extLst>
                </p:cNvPr>
                <p:cNvSpPr/>
                <p:nvPr/>
              </p:nvSpPr>
              <p:spPr>
                <a:xfrm>
                  <a:off x="9645587" y="5514564"/>
                  <a:ext cx="136607" cy="107530"/>
                </a:xfrm>
                <a:prstGeom prst="rect">
                  <a:avLst/>
                </a:prstGeom>
                <a:solidFill>
                  <a:sysClr val="window" lastClr="FFFFFF"/>
                </a:solidFill>
                <a:ln w="25400" cap="flat" cmpd="sng" algn="ctr">
                  <a:noFill/>
                  <a:prstDash val="solid"/>
                </a:ln>
                <a:effectLst/>
              </p:spPr>
              <p:txBody>
                <a:bodyPr rtlCol="0" anchor="ctr"/>
                <a:lstStyle/>
                <a:p>
                  <a:pPr algn="ctr" defTabSz="609585">
                    <a:defRPr/>
                  </a:pPr>
                  <a:endParaRPr lang="en-GB" sz="1600" kern="0" dirty="0">
                    <a:solidFill>
                      <a:srgbClr val="0F5385"/>
                    </a:solidFill>
                    <a:latin typeface="Arial"/>
                    <a:cs typeface="Arial" panose="020B0604020202020204" pitchFamily="34" charset="0"/>
                  </a:endParaRPr>
                </a:p>
              </p:txBody>
            </p:sp>
            <p:sp>
              <p:nvSpPr>
                <p:cNvPr id="135" name="Rectangle 134">
                  <a:extLst>
                    <a:ext uri="{FF2B5EF4-FFF2-40B4-BE49-F238E27FC236}">
                      <a16:creationId xmlns:a16="http://schemas.microsoft.com/office/drawing/2014/main" id="{8C5C078B-A952-4A41-B289-C4BF233B434B}"/>
                    </a:ext>
                  </a:extLst>
                </p:cNvPr>
                <p:cNvSpPr/>
                <p:nvPr/>
              </p:nvSpPr>
              <p:spPr>
                <a:xfrm>
                  <a:off x="9805904" y="5514564"/>
                  <a:ext cx="136607" cy="107530"/>
                </a:xfrm>
                <a:prstGeom prst="rect">
                  <a:avLst/>
                </a:prstGeom>
                <a:solidFill>
                  <a:sysClr val="window" lastClr="FFFFFF"/>
                </a:solidFill>
                <a:ln w="25400" cap="flat" cmpd="sng" algn="ctr">
                  <a:noFill/>
                  <a:prstDash val="solid"/>
                </a:ln>
                <a:effectLst/>
              </p:spPr>
              <p:txBody>
                <a:bodyPr rtlCol="0" anchor="ctr"/>
                <a:lstStyle/>
                <a:p>
                  <a:pPr algn="ctr" defTabSz="609585">
                    <a:defRPr/>
                  </a:pPr>
                  <a:endParaRPr lang="en-GB" sz="1600" kern="0" dirty="0">
                    <a:solidFill>
                      <a:srgbClr val="0F5385"/>
                    </a:solidFill>
                    <a:latin typeface="Arial"/>
                    <a:cs typeface="Arial" panose="020B0604020202020204" pitchFamily="34" charset="0"/>
                  </a:endParaRPr>
                </a:p>
              </p:txBody>
            </p:sp>
            <p:sp>
              <p:nvSpPr>
                <p:cNvPr id="136" name="Rectangle 135">
                  <a:extLst>
                    <a:ext uri="{FF2B5EF4-FFF2-40B4-BE49-F238E27FC236}">
                      <a16:creationId xmlns:a16="http://schemas.microsoft.com/office/drawing/2014/main" id="{69DBC677-98AF-4E31-8FBB-06E01471EBDD}"/>
                    </a:ext>
                  </a:extLst>
                </p:cNvPr>
                <p:cNvSpPr/>
                <p:nvPr/>
              </p:nvSpPr>
              <p:spPr>
                <a:xfrm>
                  <a:off x="9324955" y="5632391"/>
                  <a:ext cx="136607" cy="107530"/>
                </a:xfrm>
                <a:prstGeom prst="rect">
                  <a:avLst/>
                </a:prstGeom>
                <a:solidFill>
                  <a:sysClr val="window" lastClr="FFFFFF"/>
                </a:solidFill>
                <a:ln w="25400" cap="flat" cmpd="sng" algn="ctr">
                  <a:noFill/>
                  <a:prstDash val="solid"/>
                </a:ln>
                <a:effectLst/>
              </p:spPr>
              <p:txBody>
                <a:bodyPr rtlCol="0" anchor="ctr"/>
                <a:lstStyle/>
                <a:p>
                  <a:pPr algn="ctr" defTabSz="609585">
                    <a:defRPr/>
                  </a:pPr>
                  <a:endParaRPr lang="en-GB" sz="1600" kern="0" dirty="0">
                    <a:solidFill>
                      <a:srgbClr val="0F5385"/>
                    </a:solidFill>
                    <a:latin typeface="Arial"/>
                    <a:cs typeface="Arial" panose="020B0604020202020204" pitchFamily="34" charset="0"/>
                  </a:endParaRPr>
                </a:p>
              </p:txBody>
            </p:sp>
            <p:sp>
              <p:nvSpPr>
                <p:cNvPr id="137" name="Rectangle 136">
                  <a:extLst>
                    <a:ext uri="{FF2B5EF4-FFF2-40B4-BE49-F238E27FC236}">
                      <a16:creationId xmlns:a16="http://schemas.microsoft.com/office/drawing/2014/main" id="{7BD77731-61E2-4492-8F56-A0B397AEE078}"/>
                    </a:ext>
                  </a:extLst>
                </p:cNvPr>
                <p:cNvSpPr/>
                <p:nvPr/>
              </p:nvSpPr>
              <p:spPr>
                <a:xfrm>
                  <a:off x="9485271" y="5632391"/>
                  <a:ext cx="136607" cy="107530"/>
                </a:xfrm>
                <a:prstGeom prst="rect">
                  <a:avLst/>
                </a:prstGeom>
                <a:solidFill>
                  <a:sysClr val="window" lastClr="FFFFFF"/>
                </a:solidFill>
                <a:ln w="25400" cap="flat" cmpd="sng" algn="ctr">
                  <a:noFill/>
                  <a:prstDash val="solid"/>
                </a:ln>
                <a:effectLst/>
              </p:spPr>
              <p:txBody>
                <a:bodyPr rtlCol="0" anchor="ctr"/>
                <a:lstStyle/>
                <a:p>
                  <a:pPr algn="ctr" defTabSz="609585">
                    <a:defRPr/>
                  </a:pPr>
                  <a:endParaRPr lang="en-GB" sz="1600" kern="0" dirty="0">
                    <a:solidFill>
                      <a:srgbClr val="0F5385"/>
                    </a:solidFill>
                    <a:latin typeface="Arial"/>
                    <a:cs typeface="Arial" panose="020B0604020202020204" pitchFamily="34" charset="0"/>
                  </a:endParaRPr>
                </a:p>
              </p:txBody>
            </p:sp>
            <p:sp>
              <p:nvSpPr>
                <p:cNvPr id="138" name="Rectangle 137">
                  <a:extLst>
                    <a:ext uri="{FF2B5EF4-FFF2-40B4-BE49-F238E27FC236}">
                      <a16:creationId xmlns:a16="http://schemas.microsoft.com/office/drawing/2014/main" id="{1EC1A1A4-B076-464F-ACE2-29EC926E8A7C}"/>
                    </a:ext>
                  </a:extLst>
                </p:cNvPr>
                <p:cNvSpPr/>
                <p:nvPr/>
              </p:nvSpPr>
              <p:spPr>
                <a:xfrm>
                  <a:off x="9645587" y="5632660"/>
                  <a:ext cx="136607" cy="107530"/>
                </a:xfrm>
                <a:prstGeom prst="rect">
                  <a:avLst/>
                </a:prstGeom>
                <a:solidFill>
                  <a:sysClr val="window" lastClr="FFFFFF"/>
                </a:solidFill>
                <a:ln w="25400" cap="flat" cmpd="sng" algn="ctr">
                  <a:noFill/>
                  <a:prstDash val="solid"/>
                </a:ln>
                <a:effectLst/>
              </p:spPr>
              <p:txBody>
                <a:bodyPr rtlCol="0" anchor="ctr"/>
                <a:lstStyle/>
                <a:p>
                  <a:pPr algn="ctr" defTabSz="609585">
                    <a:defRPr/>
                  </a:pPr>
                  <a:endParaRPr lang="en-GB" sz="1600" kern="0" dirty="0">
                    <a:solidFill>
                      <a:srgbClr val="0F5385"/>
                    </a:solidFill>
                    <a:latin typeface="Arial"/>
                    <a:cs typeface="Arial" panose="020B0604020202020204" pitchFamily="34" charset="0"/>
                  </a:endParaRPr>
                </a:p>
              </p:txBody>
            </p:sp>
            <p:sp>
              <p:nvSpPr>
                <p:cNvPr id="139" name="Rectangle 138">
                  <a:extLst>
                    <a:ext uri="{FF2B5EF4-FFF2-40B4-BE49-F238E27FC236}">
                      <a16:creationId xmlns:a16="http://schemas.microsoft.com/office/drawing/2014/main" id="{75988DBE-B59E-46FA-B2F2-02F4E44F479B}"/>
                    </a:ext>
                  </a:extLst>
                </p:cNvPr>
                <p:cNvSpPr/>
                <p:nvPr/>
              </p:nvSpPr>
              <p:spPr>
                <a:xfrm>
                  <a:off x="9805904" y="5632660"/>
                  <a:ext cx="136607" cy="107530"/>
                </a:xfrm>
                <a:prstGeom prst="rect">
                  <a:avLst/>
                </a:prstGeom>
                <a:solidFill>
                  <a:sysClr val="window" lastClr="FFFFFF"/>
                </a:solidFill>
                <a:ln w="25400" cap="flat" cmpd="sng" algn="ctr">
                  <a:noFill/>
                  <a:prstDash val="solid"/>
                </a:ln>
                <a:effectLst/>
              </p:spPr>
              <p:txBody>
                <a:bodyPr rtlCol="0" anchor="ctr"/>
                <a:lstStyle/>
                <a:p>
                  <a:pPr algn="ctr" defTabSz="609585">
                    <a:defRPr/>
                  </a:pPr>
                  <a:endParaRPr lang="en-GB" sz="1600" kern="0" dirty="0">
                    <a:solidFill>
                      <a:srgbClr val="0F5385"/>
                    </a:solidFill>
                    <a:latin typeface="Arial"/>
                    <a:cs typeface="Arial" panose="020B0604020202020204" pitchFamily="34" charset="0"/>
                  </a:endParaRPr>
                </a:p>
              </p:txBody>
            </p:sp>
            <p:sp>
              <p:nvSpPr>
                <p:cNvPr id="140" name="Rectangle 139">
                  <a:extLst>
                    <a:ext uri="{FF2B5EF4-FFF2-40B4-BE49-F238E27FC236}">
                      <a16:creationId xmlns:a16="http://schemas.microsoft.com/office/drawing/2014/main" id="{39D6D8AB-2DDD-4E04-8645-7C2E5018ACA0}"/>
                    </a:ext>
                  </a:extLst>
                </p:cNvPr>
                <p:cNvSpPr/>
                <p:nvPr/>
              </p:nvSpPr>
              <p:spPr>
                <a:xfrm>
                  <a:off x="9324955" y="5771307"/>
                  <a:ext cx="136607" cy="107530"/>
                </a:xfrm>
                <a:prstGeom prst="rect">
                  <a:avLst/>
                </a:prstGeom>
                <a:solidFill>
                  <a:sysClr val="window" lastClr="FFFFFF"/>
                </a:solidFill>
                <a:ln w="25400" cap="flat" cmpd="sng" algn="ctr">
                  <a:noFill/>
                  <a:prstDash val="solid"/>
                </a:ln>
                <a:effectLst/>
              </p:spPr>
              <p:txBody>
                <a:bodyPr rtlCol="0" anchor="ctr"/>
                <a:lstStyle/>
                <a:p>
                  <a:pPr algn="ctr" defTabSz="609585">
                    <a:defRPr/>
                  </a:pPr>
                  <a:endParaRPr lang="en-GB" sz="1600" kern="0" dirty="0">
                    <a:solidFill>
                      <a:srgbClr val="0F5385"/>
                    </a:solidFill>
                    <a:latin typeface="Arial"/>
                    <a:cs typeface="Arial" panose="020B0604020202020204" pitchFamily="34" charset="0"/>
                  </a:endParaRPr>
                </a:p>
              </p:txBody>
            </p:sp>
            <p:sp>
              <p:nvSpPr>
                <p:cNvPr id="141" name="Rectangle 140">
                  <a:extLst>
                    <a:ext uri="{FF2B5EF4-FFF2-40B4-BE49-F238E27FC236}">
                      <a16:creationId xmlns:a16="http://schemas.microsoft.com/office/drawing/2014/main" id="{209CE515-32A7-4CE2-91BA-7435028779EA}"/>
                    </a:ext>
                  </a:extLst>
                </p:cNvPr>
                <p:cNvSpPr/>
                <p:nvPr/>
              </p:nvSpPr>
              <p:spPr>
                <a:xfrm>
                  <a:off x="9805904" y="5771575"/>
                  <a:ext cx="136607" cy="107530"/>
                </a:xfrm>
                <a:prstGeom prst="rect">
                  <a:avLst/>
                </a:prstGeom>
                <a:solidFill>
                  <a:sysClr val="window" lastClr="FFFFFF"/>
                </a:solidFill>
                <a:ln w="25400" cap="flat" cmpd="sng" algn="ctr">
                  <a:noFill/>
                  <a:prstDash val="solid"/>
                </a:ln>
                <a:effectLst/>
              </p:spPr>
              <p:txBody>
                <a:bodyPr rtlCol="0" anchor="ctr"/>
                <a:lstStyle/>
                <a:p>
                  <a:pPr algn="ctr" defTabSz="609585">
                    <a:defRPr/>
                  </a:pPr>
                  <a:endParaRPr lang="en-GB" sz="1600" kern="0" dirty="0">
                    <a:solidFill>
                      <a:srgbClr val="0F5385"/>
                    </a:solidFill>
                    <a:latin typeface="Arial"/>
                    <a:cs typeface="Arial" panose="020B0604020202020204" pitchFamily="34" charset="0"/>
                  </a:endParaRPr>
                </a:p>
              </p:txBody>
            </p:sp>
            <p:sp>
              <p:nvSpPr>
                <p:cNvPr id="142" name="Rounded Rectangle 215">
                  <a:extLst>
                    <a:ext uri="{FF2B5EF4-FFF2-40B4-BE49-F238E27FC236}">
                      <a16:creationId xmlns:a16="http://schemas.microsoft.com/office/drawing/2014/main" id="{4A4D84E3-D53D-4DEE-8817-484B6D18E179}"/>
                    </a:ext>
                  </a:extLst>
                </p:cNvPr>
                <p:cNvSpPr/>
                <p:nvPr/>
              </p:nvSpPr>
              <p:spPr>
                <a:xfrm>
                  <a:off x="9261777" y="5743206"/>
                  <a:ext cx="745128" cy="24838"/>
                </a:xfrm>
                <a:prstGeom prst="roundRect">
                  <a:avLst>
                    <a:gd name="adj" fmla="val 50000"/>
                  </a:avLst>
                </a:prstGeom>
                <a:solidFill>
                  <a:schemeClr val="accent1"/>
                </a:solidFill>
                <a:ln w="25400" cap="flat" cmpd="sng" algn="ctr">
                  <a:noFill/>
                  <a:prstDash val="solid"/>
                </a:ln>
                <a:effectLst/>
              </p:spPr>
              <p:txBody>
                <a:bodyPr rtlCol="0" anchor="ctr"/>
                <a:lstStyle/>
                <a:p>
                  <a:pPr algn="ctr" defTabSz="609585">
                    <a:defRPr/>
                  </a:pPr>
                  <a:endParaRPr lang="en-GB" sz="1600" kern="0" dirty="0">
                    <a:solidFill>
                      <a:srgbClr val="0F5385"/>
                    </a:solidFill>
                    <a:latin typeface="Arial"/>
                    <a:cs typeface="Arial" panose="020B0604020202020204" pitchFamily="34" charset="0"/>
                  </a:endParaRPr>
                </a:p>
              </p:txBody>
            </p:sp>
            <p:sp>
              <p:nvSpPr>
                <p:cNvPr id="143" name="Cross 142">
                  <a:extLst>
                    <a:ext uri="{FF2B5EF4-FFF2-40B4-BE49-F238E27FC236}">
                      <a16:creationId xmlns:a16="http://schemas.microsoft.com/office/drawing/2014/main" id="{8821F18F-8080-48F5-AF33-1BC3B1138B0C}"/>
                    </a:ext>
                  </a:extLst>
                </p:cNvPr>
                <p:cNvSpPr/>
                <p:nvPr/>
              </p:nvSpPr>
              <p:spPr>
                <a:xfrm>
                  <a:off x="9577378" y="5369500"/>
                  <a:ext cx="99350" cy="99350"/>
                </a:xfrm>
                <a:prstGeom prst="plus">
                  <a:avLst/>
                </a:prstGeom>
                <a:solidFill>
                  <a:schemeClr val="accent1"/>
                </a:solidFill>
                <a:ln w="12700" cap="flat" cmpd="sng" algn="ctr">
                  <a:solidFill>
                    <a:sysClr val="window" lastClr="FFFFFF"/>
                  </a:solidFill>
                  <a:prstDash val="solid"/>
                </a:ln>
                <a:effectLst/>
              </p:spPr>
              <p:txBody>
                <a:bodyPr rtlCol="0" anchor="ctr"/>
                <a:lstStyle/>
                <a:p>
                  <a:pPr algn="ctr" defTabSz="609585">
                    <a:defRPr/>
                  </a:pPr>
                  <a:endParaRPr lang="en-GB" sz="1600" kern="0" dirty="0">
                    <a:solidFill>
                      <a:srgbClr val="0F5385"/>
                    </a:solidFill>
                    <a:latin typeface="Arial"/>
                    <a:cs typeface="Arial" panose="020B0604020202020204" pitchFamily="34" charset="0"/>
                  </a:endParaRPr>
                </a:p>
              </p:txBody>
            </p:sp>
          </p:grpSp>
          <p:grpSp>
            <p:nvGrpSpPr>
              <p:cNvPr id="126" name="Group 125">
                <a:extLst>
                  <a:ext uri="{FF2B5EF4-FFF2-40B4-BE49-F238E27FC236}">
                    <a16:creationId xmlns:a16="http://schemas.microsoft.com/office/drawing/2014/main" id="{1B028AB3-6D86-4AEC-B66B-241771FBB239}"/>
                  </a:ext>
                </a:extLst>
              </p:cNvPr>
              <p:cNvGrpSpPr/>
              <p:nvPr/>
            </p:nvGrpSpPr>
            <p:grpSpPr>
              <a:xfrm rot="8006703" flipH="1">
                <a:off x="7862551" y="3015124"/>
                <a:ext cx="1247048" cy="609365"/>
                <a:chOff x="-201324" y="5012402"/>
                <a:chExt cx="1361692" cy="665385"/>
              </a:xfrm>
            </p:grpSpPr>
            <p:sp>
              <p:nvSpPr>
                <p:cNvPr id="127" name="Oval 44">
                  <a:extLst>
                    <a:ext uri="{FF2B5EF4-FFF2-40B4-BE49-F238E27FC236}">
                      <a16:creationId xmlns:a16="http://schemas.microsoft.com/office/drawing/2014/main" id="{074DDCD6-E5ED-4515-BCA9-3FF6B5A294F1}"/>
                    </a:ext>
                  </a:extLst>
                </p:cNvPr>
                <p:cNvSpPr/>
                <p:nvPr/>
              </p:nvSpPr>
              <p:spPr>
                <a:xfrm flipH="1">
                  <a:off x="494982" y="5012402"/>
                  <a:ext cx="665386" cy="665385"/>
                </a:xfrm>
                <a:custGeom>
                  <a:avLst/>
                  <a:gdLst/>
                  <a:ahLst/>
                  <a:cxnLst/>
                  <a:rect l="l" t="t" r="r" b="b"/>
                  <a:pathLst>
                    <a:path w="288000" h="288000">
                      <a:moveTo>
                        <a:pt x="144000" y="36000"/>
                      </a:moveTo>
                      <a:cubicBezTo>
                        <a:pt x="84353" y="36000"/>
                        <a:pt x="36000" y="84353"/>
                        <a:pt x="36000" y="144000"/>
                      </a:cubicBezTo>
                      <a:cubicBezTo>
                        <a:pt x="36000" y="203647"/>
                        <a:pt x="84353" y="252000"/>
                        <a:pt x="144000" y="252000"/>
                      </a:cubicBezTo>
                      <a:cubicBezTo>
                        <a:pt x="203647" y="252000"/>
                        <a:pt x="252000" y="203647"/>
                        <a:pt x="252000" y="144000"/>
                      </a:cubicBezTo>
                      <a:cubicBezTo>
                        <a:pt x="252000" y="84353"/>
                        <a:pt x="203647" y="36000"/>
                        <a:pt x="144000" y="36000"/>
                      </a:cubicBezTo>
                      <a:close/>
                      <a:moveTo>
                        <a:pt x="144000" y="0"/>
                      </a:moveTo>
                      <a:cubicBezTo>
                        <a:pt x="223529" y="0"/>
                        <a:pt x="288000" y="64471"/>
                        <a:pt x="288000" y="144000"/>
                      </a:cubicBezTo>
                      <a:cubicBezTo>
                        <a:pt x="288000" y="223529"/>
                        <a:pt x="223529" y="288000"/>
                        <a:pt x="144000" y="288000"/>
                      </a:cubicBezTo>
                      <a:cubicBezTo>
                        <a:pt x="64471" y="288000"/>
                        <a:pt x="0" y="223529"/>
                        <a:pt x="0" y="144000"/>
                      </a:cubicBezTo>
                      <a:cubicBezTo>
                        <a:pt x="0" y="64471"/>
                        <a:pt x="64471" y="0"/>
                        <a:pt x="144000" y="0"/>
                      </a:cubicBezTo>
                      <a:close/>
                    </a:path>
                  </a:pathLst>
                </a:custGeom>
                <a:solidFill>
                  <a:schemeClr val="tx2"/>
                </a:solidFill>
                <a:ln w="12700" cap="flat" cmpd="sng" algn="ctr">
                  <a:solidFill>
                    <a:schemeClr val="tx2"/>
                  </a:solidFill>
                  <a:prstDash val="solid"/>
                </a:ln>
                <a:effectLst/>
              </p:spPr>
              <p:txBody>
                <a:bodyPr rtlCol="0" anchor="ctr"/>
                <a:lstStyle/>
                <a:p>
                  <a:pPr algn="ctr" defTabSz="609585">
                    <a:defRPr/>
                  </a:pPr>
                  <a:endParaRPr lang="en-GB" sz="1600" kern="0" dirty="0">
                    <a:solidFill>
                      <a:prstClr val="white"/>
                    </a:solidFill>
                    <a:latin typeface="Arial"/>
                  </a:endParaRPr>
                </a:p>
              </p:txBody>
            </p:sp>
            <p:sp>
              <p:nvSpPr>
                <p:cNvPr id="128" name="Rectangle: Rounded Corners 127">
                  <a:extLst>
                    <a:ext uri="{FF2B5EF4-FFF2-40B4-BE49-F238E27FC236}">
                      <a16:creationId xmlns:a16="http://schemas.microsoft.com/office/drawing/2014/main" id="{D2E27F58-4BB6-4604-B115-993281455B53}"/>
                    </a:ext>
                  </a:extLst>
                </p:cNvPr>
                <p:cNvSpPr/>
                <p:nvPr/>
              </p:nvSpPr>
              <p:spPr>
                <a:xfrm>
                  <a:off x="-201324" y="5277370"/>
                  <a:ext cx="664076" cy="170159"/>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1600" dirty="0">
                    <a:solidFill>
                      <a:prstClr val="white"/>
                    </a:solidFill>
                    <a:latin typeface="Arial"/>
                  </a:endParaRPr>
                </a:p>
              </p:txBody>
            </p:sp>
            <p:sp>
              <p:nvSpPr>
                <p:cNvPr id="129" name="Rectangle 128">
                  <a:extLst>
                    <a:ext uri="{FF2B5EF4-FFF2-40B4-BE49-F238E27FC236}">
                      <a16:creationId xmlns:a16="http://schemas.microsoft.com/office/drawing/2014/main" id="{794BF87D-47AE-4AE7-815A-FD84489C9497}"/>
                    </a:ext>
                  </a:extLst>
                </p:cNvPr>
                <p:cNvSpPr/>
                <p:nvPr/>
              </p:nvSpPr>
              <p:spPr>
                <a:xfrm>
                  <a:off x="444949" y="5314951"/>
                  <a:ext cx="92075" cy="95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1600" dirty="0">
                    <a:solidFill>
                      <a:prstClr val="white"/>
                    </a:solidFill>
                    <a:latin typeface="Arial"/>
                  </a:endParaRPr>
                </a:p>
              </p:txBody>
            </p:sp>
            <p:sp>
              <p:nvSpPr>
                <p:cNvPr id="130" name="Arc 129">
                  <a:extLst>
                    <a:ext uri="{FF2B5EF4-FFF2-40B4-BE49-F238E27FC236}">
                      <a16:creationId xmlns:a16="http://schemas.microsoft.com/office/drawing/2014/main" id="{75480A1A-5A91-4FB1-A5E3-025C69C8B3C8}"/>
                    </a:ext>
                  </a:extLst>
                </p:cNvPr>
                <p:cNvSpPr/>
                <p:nvPr/>
              </p:nvSpPr>
              <p:spPr>
                <a:xfrm rot="16200000" flipH="1">
                  <a:off x="656171" y="5190021"/>
                  <a:ext cx="343008" cy="343008"/>
                </a:xfrm>
                <a:prstGeom prst="arc">
                  <a:avLst>
                    <a:gd name="adj1" fmla="val 16200000"/>
                    <a:gd name="adj2" fmla="val 834521"/>
                  </a:avLst>
                </a:prstGeom>
                <a:ln w="25400" cap="rnd">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09585"/>
                  <a:endParaRPr lang="en-GB" sz="1600" dirty="0">
                    <a:solidFill>
                      <a:srgbClr val="1E4784"/>
                    </a:solidFill>
                    <a:latin typeface="Arial"/>
                  </a:endParaRPr>
                </a:p>
              </p:txBody>
            </p:sp>
          </p:grpSp>
        </p:grpSp>
        <p:cxnSp>
          <p:nvCxnSpPr>
            <p:cNvPr id="144" name="Straight Arrow Connector 143">
              <a:extLst>
                <a:ext uri="{FF2B5EF4-FFF2-40B4-BE49-F238E27FC236}">
                  <a16:creationId xmlns:a16="http://schemas.microsoft.com/office/drawing/2014/main" id="{1EE53B9D-55FD-46FA-987A-DA57D192E023}"/>
                </a:ext>
              </a:extLst>
            </p:cNvPr>
            <p:cNvCxnSpPr>
              <a:cxnSpLocks/>
            </p:cNvCxnSpPr>
            <p:nvPr/>
          </p:nvCxnSpPr>
          <p:spPr>
            <a:xfrm>
              <a:off x="2550176" y="1698977"/>
              <a:ext cx="968217" cy="0"/>
            </a:xfrm>
            <a:prstGeom prst="straightConnector1">
              <a:avLst/>
            </a:prstGeom>
            <a:ln w="6350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145" name="TextBox 144">
              <a:extLst>
                <a:ext uri="{FF2B5EF4-FFF2-40B4-BE49-F238E27FC236}">
                  <a16:creationId xmlns:a16="http://schemas.microsoft.com/office/drawing/2014/main" id="{0D821C46-573D-4353-ACF8-30E9CA4BA888}"/>
                </a:ext>
              </a:extLst>
            </p:cNvPr>
            <p:cNvSpPr txBox="1"/>
            <p:nvPr/>
          </p:nvSpPr>
          <p:spPr>
            <a:xfrm>
              <a:off x="2438185" y="1411614"/>
              <a:ext cx="1199274" cy="205477"/>
            </a:xfrm>
            <a:prstGeom prst="rect">
              <a:avLst/>
            </a:prstGeom>
            <a:noFill/>
          </p:spPr>
          <p:txBody>
            <a:bodyPr wrap="none" rtlCol="0">
              <a:spAutoFit/>
            </a:bodyPr>
            <a:lstStyle/>
            <a:p>
              <a:pPr defTabSz="609585"/>
              <a:r>
                <a:rPr lang="en-GB" sz="1467" dirty="0" err="1">
                  <a:solidFill>
                    <a:srgbClr val="1E4784"/>
                  </a:solidFill>
                  <a:latin typeface="Arial"/>
                </a:rPr>
                <a:t>Chấp</a:t>
              </a:r>
              <a:r>
                <a:rPr lang="en-GB" sz="1467" dirty="0">
                  <a:solidFill>
                    <a:srgbClr val="1E4784"/>
                  </a:solidFill>
                  <a:latin typeface="Arial"/>
                </a:rPr>
                <a:t> </a:t>
              </a:r>
              <a:r>
                <a:rPr lang="en-GB" sz="1467" dirty="0" err="1">
                  <a:solidFill>
                    <a:srgbClr val="1E4784"/>
                  </a:solidFill>
                  <a:latin typeface="Arial"/>
                </a:rPr>
                <a:t>thuận</a:t>
              </a:r>
              <a:r>
                <a:rPr lang="en-GB" sz="1467" dirty="0">
                  <a:solidFill>
                    <a:srgbClr val="1E4784"/>
                  </a:solidFill>
                  <a:latin typeface="Arial"/>
                </a:rPr>
                <a:t> </a:t>
              </a:r>
              <a:r>
                <a:rPr lang="en-GB" sz="1467" dirty="0" err="1">
                  <a:solidFill>
                    <a:srgbClr val="1E4784"/>
                  </a:solidFill>
                  <a:latin typeface="Arial"/>
                </a:rPr>
                <a:t>chỉ</a:t>
              </a:r>
              <a:r>
                <a:rPr lang="en-GB" sz="1467" dirty="0">
                  <a:solidFill>
                    <a:srgbClr val="1E4784"/>
                  </a:solidFill>
                  <a:latin typeface="Arial"/>
                </a:rPr>
                <a:t> </a:t>
              </a:r>
              <a:r>
                <a:rPr lang="en-GB" sz="1467" dirty="0" err="1">
                  <a:solidFill>
                    <a:srgbClr val="1E4784"/>
                  </a:solidFill>
                  <a:latin typeface="Arial"/>
                </a:rPr>
                <a:t>định</a:t>
              </a:r>
              <a:endParaRPr lang="en-GB" sz="1467" dirty="0">
                <a:solidFill>
                  <a:srgbClr val="1E4784"/>
                </a:solidFill>
                <a:latin typeface="Arial"/>
              </a:endParaRPr>
            </a:p>
          </p:txBody>
        </p:sp>
      </p:grpSp>
    </p:spTree>
    <p:extLst>
      <p:ext uri="{BB962C8B-B14F-4D97-AF65-F5344CB8AC3E}">
        <p14:creationId xmlns:p14="http://schemas.microsoft.com/office/powerpoint/2010/main" val="42761842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96A88-180A-9B4D-958A-66BC585CD7EC}"/>
              </a:ext>
            </a:extLst>
          </p:cNvPr>
          <p:cNvSpPr>
            <a:spLocks noGrp="1"/>
          </p:cNvSpPr>
          <p:nvPr>
            <p:ph type="title"/>
          </p:nvPr>
        </p:nvSpPr>
        <p:spPr/>
        <p:txBody>
          <a:bodyPr>
            <a:normAutofit fontScale="90000"/>
          </a:bodyPr>
          <a:lstStyle/>
          <a:p>
            <a:r>
              <a:rPr lang="en-US" dirty="0" err="1"/>
              <a:t>Điều</a:t>
            </a:r>
            <a:r>
              <a:rPr lang="en-US" dirty="0"/>
              <a:t> </a:t>
            </a:r>
            <a:r>
              <a:rPr lang="en-US" dirty="0" err="1"/>
              <a:t>trị</a:t>
            </a:r>
            <a:r>
              <a:rPr lang="en-US" dirty="0"/>
              <a:t> </a:t>
            </a:r>
            <a:r>
              <a:rPr lang="en-US" dirty="0" err="1"/>
              <a:t>thuốc</a:t>
            </a:r>
            <a:r>
              <a:rPr lang="en-US" dirty="0"/>
              <a:t> </a:t>
            </a:r>
            <a:r>
              <a:rPr lang="en-US" dirty="0" err="1"/>
              <a:t>kháng</a:t>
            </a:r>
            <a:r>
              <a:rPr lang="en-US" dirty="0"/>
              <a:t> </a:t>
            </a:r>
            <a:r>
              <a:rPr lang="en-US" dirty="0" err="1"/>
              <a:t>xơ</a:t>
            </a:r>
            <a:r>
              <a:rPr lang="en-US" dirty="0"/>
              <a:t> </a:t>
            </a:r>
            <a:r>
              <a:rPr lang="en-US" dirty="0" err="1"/>
              <a:t>giúp</a:t>
            </a:r>
            <a:r>
              <a:rPr lang="en-US" dirty="0"/>
              <a:t> </a:t>
            </a:r>
            <a:r>
              <a:rPr lang="en-US" dirty="0" err="1"/>
              <a:t>cải</a:t>
            </a:r>
            <a:r>
              <a:rPr lang="en-US" dirty="0"/>
              <a:t> </a:t>
            </a:r>
            <a:r>
              <a:rPr lang="en-US" dirty="0" err="1"/>
              <a:t>thiện</a:t>
            </a:r>
            <a:r>
              <a:rPr lang="en-US" dirty="0"/>
              <a:t> </a:t>
            </a:r>
            <a:r>
              <a:rPr lang="en-US" dirty="0" err="1"/>
              <a:t>tỉ</a:t>
            </a:r>
            <a:r>
              <a:rPr lang="en-US" dirty="0"/>
              <a:t> </a:t>
            </a:r>
            <a:r>
              <a:rPr lang="en-US" dirty="0" err="1"/>
              <a:t>lệ</a:t>
            </a:r>
            <a:r>
              <a:rPr lang="en-US" dirty="0"/>
              <a:t> </a:t>
            </a:r>
            <a:r>
              <a:rPr lang="en-US" dirty="0" err="1"/>
              <a:t>sống</a:t>
            </a:r>
            <a:r>
              <a:rPr lang="en-US" dirty="0"/>
              <a:t> </a:t>
            </a:r>
            <a:r>
              <a:rPr lang="en-US" dirty="0" err="1"/>
              <a:t>còn</a:t>
            </a:r>
            <a:r>
              <a:rPr lang="en-US" dirty="0"/>
              <a:t> </a:t>
            </a:r>
            <a:r>
              <a:rPr lang="en-US" dirty="0" err="1"/>
              <a:t>bất</a:t>
            </a:r>
            <a:r>
              <a:rPr lang="en-US" dirty="0"/>
              <a:t> </a:t>
            </a:r>
            <a:r>
              <a:rPr lang="en-US" dirty="0" err="1"/>
              <a:t>kể</a:t>
            </a:r>
            <a:r>
              <a:rPr lang="en-US" dirty="0"/>
              <a:t> </a:t>
            </a:r>
            <a:r>
              <a:rPr lang="en-US" dirty="0" err="1"/>
              <a:t>mức</a:t>
            </a:r>
            <a:r>
              <a:rPr lang="en-US" dirty="0"/>
              <a:t> </a:t>
            </a:r>
            <a:r>
              <a:rPr lang="en-US" dirty="0" err="1"/>
              <a:t>độ</a:t>
            </a:r>
            <a:r>
              <a:rPr lang="en-US" dirty="0"/>
              <a:t> </a:t>
            </a:r>
            <a:r>
              <a:rPr lang="en-US" dirty="0" err="1"/>
              <a:t>nặng</a:t>
            </a:r>
            <a:r>
              <a:rPr lang="en-US" dirty="0"/>
              <a:t> </a:t>
            </a:r>
            <a:r>
              <a:rPr lang="en-US" dirty="0" err="1"/>
              <a:t>của</a:t>
            </a:r>
            <a:r>
              <a:rPr lang="en-US" dirty="0"/>
              <a:t> </a:t>
            </a:r>
            <a:r>
              <a:rPr lang="en-US" dirty="0" err="1"/>
              <a:t>bệnh</a:t>
            </a:r>
            <a:r>
              <a:rPr lang="en-US" dirty="0"/>
              <a:t> ban </a:t>
            </a:r>
            <a:r>
              <a:rPr lang="en-US" dirty="0" err="1"/>
              <a:t>đầu</a:t>
            </a:r>
            <a:endParaRPr lang="en-US" dirty="0"/>
          </a:p>
        </p:txBody>
      </p:sp>
      <p:sp>
        <p:nvSpPr>
          <p:cNvPr id="4" name="Slide Number Placeholder 3">
            <a:extLst>
              <a:ext uri="{FF2B5EF4-FFF2-40B4-BE49-F238E27FC236}">
                <a16:creationId xmlns:a16="http://schemas.microsoft.com/office/drawing/2014/main" id="{9EC14365-3A80-E74F-B87F-4E563858AB7A}"/>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50</a:t>
            </a:fld>
            <a:endParaRPr lang="en-US" dirty="0">
              <a:solidFill>
                <a:srgbClr val="003366"/>
              </a:solidFill>
              <a:latin typeface="Arial" panose="020B0604020202020204"/>
            </a:endParaRPr>
          </a:p>
        </p:txBody>
      </p:sp>
      <p:sp>
        <p:nvSpPr>
          <p:cNvPr id="20" name="Text Placeholder 19">
            <a:extLst>
              <a:ext uri="{FF2B5EF4-FFF2-40B4-BE49-F238E27FC236}">
                <a16:creationId xmlns:a16="http://schemas.microsoft.com/office/drawing/2014/main" id="{C47766CF-A62D-A243-BE7C-9E911564C664}"/>
              </a:ext>
            </a:extLst>
          </p:cNvPr>
          <p:cNvSpPr>
            <a:spLocks noGrp="1"/>
          </p:cNvSpPr>
          <p:nvPr>
            <p:ph type="body" sz="quarter" idx="13"/>
          </p:nvPr>
        </p:nvSpPr>
        <p:spPr/>
        <p:txBody>
          <a:bodyPr>
            <a:normAutofit fontScale="77500" lnSpcReduction="20000"/>
          </a:bodyPr>
          <a:lstStyle/>
          <a:p>
            <a:r>
              <a:rPr lang="en-US" dirty="0"/>
              <a:t>*768 patients have been enrolled in the registry as of 2019</a:t>
            </a:r>
            <a:r>
              <a:rPr lang="en-US" baseline="30000" dirty="0"/>
              <a:t>2</a:t>
            </a:r>
            <a:br>
              <a:rPr lang="en-US" dirty="0"/>
            </a:br>
            <a:r>
              <a:rPr lang="en-US" dirty="0"/>
              <a:t>GAP, Gender, Age, Physiology; IPF, idiopathic pulmonary fibrosis</a:t>
            </a:r>
            <a:br>
              <a:rPr lang="en-US" dirty="0"/>
            </a:br>
            <a:r>
              <a:rPr lang="en-US" dirty="0"/>
              <a:t>1. Jo HE </a:t>
            </a:r>
            <a:r>
              <a:rPr lang="en-US" i="1" dirty="0"/>
              <a:t>et al. Eur Respir J </a:t>
            </a:r>
            <a:r>
              <a:rPr lang="en-US" dirty="0"/>
              <a:t>2017;49:1601592; 2. Culver DA </a:t>
            </a:r>
            <a:r>
              <a:rPr lang="en-US" i="1" dirty="0"/>
              <a:t>et al. Am J Respir Crit Care Med</a:t>
            </a:r>
            <a:r>
              <a:rPr lang="en-US" dirty="0"/>
              <a:t> 2019;200:160–7</a:t>
            </a:r>
          </a:p>
        </p:txBody>
      </p:sp>
      <p:sp>
        <p:nvSpPr>
          <p:cNvPr id="7" name="Freeform 6">
            <a:extLst>
              <a:ext uri="{FF2B5EF4-FFF2-40B4-BE49-F238E27FC236}">
                <a16:creationId xmlns:a16="http://schemas.microsoft.com/office/drawing/2014/main" id="{645E7600-9EBF-AA4E-9CC0-7200E67228FB}"/>
              </a:ext>
            </a:extLst>
          </p:cNvPr>
          <p:cNvSpPr/>
          <p:nvPr/>
        </p:nvSpPr>
        <p:spPr>
          <a:xfrm>
            <a:off x="2282529" y="1490793"/>
            <a:ext cx="4521007" cy="680496"/>
          </a:xfrm>
          <a:custGeom>
            <a:avLst/>
            <a:gdLst>
              <a:gd name="connsiteX0" fmla="*/ 0 w 4467010"/>
              <a:gd name="connsiteY0" fmla="*/ 96674 h 579928"/>
              <a:gd name="connsiteX1" fmla="*/ 96674 w 4467010"/>
              <a:gd name="connsiteY1" fmla="*/ 0 h 579928"/>
              <a:gd name="connsiteX2" fmla="*/ 4370336 w 4467010"/>
              <a:gd name="connsiteY2" fmla="*/ 0 h 579928"/>
              <a:gd name="connsiteX3" fmla="*/ 4467010 w 4467010"/>
              <a:gd name="connsiteY3" fmla="*/ 96674 h 579928"/>
              <a:gd name="connsiteX4" fmla="*/ 4467010 w 4467010"/>
              <a:gd name="connsiteY4" fmla="*/ 483254 h 579928"/>
              <a:gd name="connsiteX5" fmla="*/ 4370336 w 4467010"/>
              <a:gd name="connsiteY5" fmla="*/ 579928 h 579928"/>
              <a:gd name="connsiteX6" fmla="*/ 96674 w 4467010"/>
              <a:gd name="connsiteY6" fmla="*/ 579928 h 579928"/>
              <a:gd name="connsiteX7" fmla="*/ 0 w 4467010"/>
              <a:gd name="connsiteY7" fmla="*/ 483254 h 579928"/>
              <a:gd name="connsiteX8" fmla="*/ 0 w 4467010"/>
              <a:gd name="connsiteY8" fmla="*/ 96674 h 57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7010" h="579928">
                <a:moveTo>
                  <a:pt x="0" y="96674"/>
                </a:moveTo>
                <a:cubicBezTo>
                  <a:pt x="0" y="43282"/>
                  <a:pt x="43282" y="0"/>
                  <a:pt x="96674" y="0"/>
                </a:cubicBezTo>
                <a:lnTo>
                  <a:pt x="4370336" y="0"/>
                </a:lnTo>
                <a:cubicBezTo>
                  <a:pt x="4423728" y="0"/>
                  <a:pt x="4467010" y="43282"/>
                  <a:pt x="4467010" y="96674"/>
                </a:cubicBezTo>
                <a:lnTo>
                  <a:pt x="4467010" y="483254"/>
                </a:lnTo>
                <a:cubicBezTo>
                  <a:pt x="4467010" y="536646"/>
                  <a:pt x="4423728" y="579928"/>
                  <a:pt x="4370336" y="579928"/>
                </a:cubicBezTo>
                <a:lnTo>
                  <a:pt x="96674" y="579928"/>
                </a:lnTo>
                <a:cubicBezTo>
                  <a:pt x="43282" y="579928"/>
                  <a:pt x="0" y="536646"/>
                  <a:pt x="0" y="483254"/>
                </a:cubicBezTo>
                <a:lnTo>
                  <a:pt x="0" y="96674"/>
                </a:lnTo>
                <a:close/>
              </a:path>
            </a:pathLst>
          </a:custGeom>
          <a:solidFill>
            <a:schemeClr val="accent4">
              <a:lumMod val="20000"/>
              <a:lumOff val="80000"/>
            </a:schemeClr>
          </a:solidFill>
          <a:ln w="15875">
            <a:solidFill>
              <a:schemeClr val="accent4"/>
            </a:solidFill>
          </a:ln>
          <a:effectLst>
            <a:outerShdw blurRad="63500" algn="ctr" rotWithShape="0">
              <a:srgbClr val="000000">
                <a:alpha val="20000"/>
              </a:srgbClr>
            </a:outerShdw>
          </a:effectLst>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2000" tIns="151545" rIns="151545" bIns="151545" numCol="1" spcCol="1270" anchor="ctr" anchorCtr="0">
            <a:noAutofit/>
          </a:bodyPr>
          <a:lstStyle/>
          <a:p>
            <a:pPr defTabSz="711182">
              <a:lnSpc>
                <a:spcPct val="90000"/>
              </a:lnSpc>
              <a:spcBef>
                <a:spcPct val="0"/>
              </a:spcBef>
              <a:spcAft>
                <a:spcPct val="35000"/>
              </a:spcAft>
            </a:pPr>
            <a:r>
              <a:rPr lang="en-US" sz="1467" b="1" i="1" dirty="0">
                <a:solidFill>
                  <a:srgbClr val="FF0000"/>
                </a:solidFill>
                <a:latin typeface="Arial" panose="020B0604020202020204"/>
              </a:rPr>
              <a:t>Registry overview</a:t>
            </a:r>
          </a:p>
          <a:p>
            <a:pPr marL="228594" indent="-228594" defTabSz="711182">
              <a:lnSpc>
                <a:spcPct val="90000"/>
              </a:lnSpc>
              <a:spcBef>
                <a:spcPct val="0"/>
              </a:spcBef>
              <a:spcAft>
                <a:spcPct val="35000"/>
              </a:spcAft>
              <a:buFont typeface="Arial" panose="020B0604020202020204" pitchFamily="34" charset="0"/>
              <a:buChar char="•"/>
            </a:pPr>
            <a:r>
              <a:rPr lang="en-US" sz="1467" dirty="0" err="1">
                <a:solidFill>
                  <a:srgbClr val="003366"/>
                </a:solidFill>
                <a:latin typeface="Arial" panose="020B0604020202020204"/>
              </a:rPr>
              <a:t>Các</a:t>
            </a:r>
            <a:r>
              <a:rPr lang="en-US" sz="1467" dirty="0">
                <a:solidFill>
                  <a:srgbClr val="003366"/>
                </a:solidFill>
                <a:latin typeface="Arial" panose="020B0604020202020204"/>
              </a:rPr>
              <a:t> BN IPF </a:t>
            </a:r>
            <a:r>
              <a:rPr lang="en-US" sz="1467" dirty="0" err="1">
                <a:solidFill>
                  <a:srgbClr val="003366"/>
                </a:solidFill>
                <a:latin typeface="Arial" panose="020B0604020202020204"/>
              </a:rPr>
              <a:t>ở</a:t>
            </a:r>
            <a:r>
              <a:rPr lang="en-US" sz="1467" dirty="0">
                <a:solidFill>
                  <a:srgbClr val="003366"/>
                </a:solidFill>
                <a:latin typeface="Arial" panose="020B0604020202020204"/>
              </a:rPr>
              <a:t> </a:t>
            </a:r>
            <a:r>
              <a:rPr lang="en-US" sz="1467" dirty="0" err="1">
                <a:solidFill>
                  <a:srgbClr val="003366"/>
                </a:solidFill>
                <a:latin typeface="Arial" panose="020B0604020202020204"/>
              </a:rPr>
              <a:t>Úc</a:t>
            </a:r>
            <a:endParaRPr lang="en-US" sz="1467" baseline="30000" dirty="0">
              <a:solidFill>
                <a:srgbClr val="003366"/>
              </a:solidFill>
              <a:latin typeface="Arial" panose="020B0604020202020204"/>
            </a:endParaRPr>
          </a:p>
        </p:txBody>
      </p:sp>
      <p:sp>
        <p:nvSpPr>
          <p:cNvPr id="8" name="Freeform 7">
            <a:extLst>
              <a:ext uri="{FF2B5EF4-FFF2-40B4-BE49-F238E27FC236}">
                <a16:creationId xmlns:a16="http://schemas.microsoft.com/office/drawing/2014/main" id="{31162A7F-D13E-C645-A10B-846EB88E251C}"/>
              </a:ext>
            </a:extLst>
          </p:cNvPr>
          <p:cNvSpPr/>
          <p:nvPr/>
        </p:nvSpPr>
        <p:spPr>
          <a:xfrm>
            <a:off x="2282529" y="2453351"/>
            <a:ext cx="4521007" cy="1467995"/>
          </a:xfrm>
          <a:custGeom>
            <a:avLst/>
            <a:gdLst>
              <a:gd name="connsiteX0" fmla="*/ 0 w 4467010"/>
              <a:gd name="connsiteY0" fmla="*/ 96674 h 579928"/>
              <a:gd name="connsiteX1" fmla="*/ 96674 w 4467010"/>
              <a:gd name="connsiteY1" fmla="*/ 0 h 579928"/>
              <a:gd name="connsiteX2" fmla="*/ 4370336 w 4467010"/>
              <a:gd name="connsiteY2" fmla="*/ 0 h 579928"/>
              <a:gd name="connsiteX3" fmla="*/ 4467010 w 4467010"/>
              <a:gd name="connsiteY3" fmla="*/ 96674 h 579928"/>
              <a:gd name="connsiteX4" fmla="*/ 4467010 w 4467010"/>
              <a:gd name="connsiteY4" fmla="*/ 483254 h 579928"/>
              <a:gd name="connsiteX5" fmla="*/ 4370336 w 4467010"/>
              <a:gd name="connsiteY5" fmla="*/ 579928 h 579928"/>
              <a:gd name="connsiteX6" fmla="*/ 96674 w 4467010"/>
              <a:gd name="connsiteY6" fmla="*/ 579928 h 579928"/>
              <a:gd name="connsiteX7" fmla="*/ 0 w 4467010"/>
              <a:gd name="connsiteY7" fmla="*/ 483254 h 579928"/>
              <a:gd name="connsiteX8" fmla="*/ 0 w 4467010"/>
              <a:gd name="connsiteY8" fmla="*/ 96674 h 57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7010" h="579928">
                <a:moveTo>
                  <a:pt x="0" y="96674"/>
                </a:moveTo>
                <a:cubicBezTo>
                  <a:pt x="0" y="43282"/>
                  <a:pt x="43282" y="0"/>
                  <a:pt x="96674" y="0"/>
                </a:cubicBezTo>
                <a:lnTo>
                  <a:pt x="4370336" y="0"/>
                </a:lnTo>
                <a:cubicBezTo>
                  <a:pt x="4423728" y="0"/>
                  <a:pt x="4467010" y="43282"/>
                  <a:pt x="4467010" y="96674"/>
                </a:cubicBezTo>
                <a:lnTo>
                  <a:pt x="4467010" y="483254"/>
                </a:lnTo>
                <a:cubicBezTo>
                  <a:pt x="4467010" y="536646"/>
                  <a:pt x="4423728" y="579928"/>
                  <a:pt x="4370336" y="579928"/>
                </a:cubicBezTo>
                <a:lnTo>
                  <a:pt x="96674" y="579928"/>
                </a:lnTo>
                <a:cubicBezTo>
                  <a:pt x="43282" y="579928"/>
                  <a:pt x="0" y="536646"/>
                  <a:pt x="0" y="483254"/>
                </a:cubicBezTo>
                <a:lnTo>
                  <a:pt x="0" y="96674"/>
                </a:lnTo>
                <a:close/>
              </a:path>
            </a:pathLst>
          </a:custGeom>
          <a:solidFill>
            <a:schemeClr val="accent4">
              <a:lumMod val="20000"/>
              <a:lumOff val="80000"/>
            </a:schemeClr>
          </a:solidFill>
          <a:ln w="15875">
            <a:solidFill>
              <a:schemeClr val="accent4"/>
            </a:solidFill>
          </a:ln>
          <a:effectLst>
            <a:outerShdw blurRad="63500" algn="ctr" rotWithShape="0">
              <a:srgbClr val="000000">
                <a:alpha val="20000"/>
              </a:srgbClr>
            </a:outerShdw>
          </a:effectLst>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2000" tIns="151545" rIns="151545" bIns="151545" numCol="1" spcCol="1270" anchor="ctr" anchorCtr="0">
            <a:noAutofit/>
          </a:bodyPr>
          <a:lstStyle/>
          <a:p>
            <a:pPr defTabSz="711182">
              <a:lnSpc>
                <a:spcPct val="90000"/>
              </a:lnSpc>
              <a:spcBef>
                <a:spcPct val="0"/>
              </a:spcBef>
              <a:spcAft>
                <a:spcPct val="35000"/>
              </a:spcAft>
            </a:pPr>
            <a:r>
              <a:rPr lang="en-US" sz="1467" b="1" dirty="0" err="1">
                <a:solidFill>
                  <a:srgbClr val="003366"/>
                </a:solidFill>
                <a:latin typeface="Arial" panose="020B0604020202020204"/>
              </a:rPr>
              <a:t>Phương</a:t>
            </a:r>
            <a:r>
              <a:rPr lang="en-US" sz="1467" b="1" dirty="0">
                <a:solidFill>
                  <a:srgbClr val="003366"/>
                </a:solidFill>
                <a:latin typeface="Arial" panose="020B0604020202020204"/>
              </a:rPr>
              <a:t> </a:t>
            </a:r>
            <a:r>
              <a:rPr lang="en-US" sz="1467" b="1" dirty="0" err="1">
                <a:solidFill>
                  <a:srgbClr val="003366"/>
                </a:solidFill>
                <a:latin typeface="Arial" panose="020B0604020202020204"/>
              </a:rPr>
              <a:t>pháp</a:t>
            </a:r>
            <a:endParaRPr lang="en-US" sz="1467" b="1" dirty="0">
              <a:solidFill>
                <a:srgbClr val="003366"/>
              </a:solidFill>
              <a:latin typeface="Arial" panose="020B0604020202020204"/>
            </a:endParaRPr>
          </a:p>
          <a:p>
            <a:pPr marL="228594" indent="-228594" defTabSz="711182">
              <a:lnSpc>
                <a:spcPct val="90000"/>
              </a:lnSpc>
              <a:spcBef>
                <a:spcPct val="0"/>
              </a:spcBef>
              <a:spcAft>
                <a:spcPct val="35000"/>
              </a:spcAft>
              <a:buFont typeface="Arial" panose="020B0604020202020204" pitchFamily="34" charset="0"/>
              <a:buChar char="•"/>
            </a:pPr>
            <a:r>
              <a:rPr lang="en-US" sz="1467" dirty="0" err="1">
                <a:solidFill>
                  <a:srgbClr val="003366"/>
                </a:solidFill>
                <a:latin typeface="Arial" panose="020B0604020202020204"/>
              </a:rPr>
              <a:t>Nghiên</a:t>
            </a:r>
            <a:r>
              <a:rPr lang="en-US" sz="1467" dirty="0">
                <a:solidFill>
                  <a:srgbClr val="003366"/>
                </a:solidFill>
                <a:latin typeface="Arial" panose="020B0604020202020204"/>
              </a:rPr>
              <a:t> </a:t>
            </a:r>
            <a:r>
              <a:rPr lang="en-US" sz="1467" dirty="0" err="1">
                <a:solidFill>
                  <a:srgbClr val="003366"/>
                </a:solidFill>
                <a:latin typeface="Arial" panose="020B0604020202020204"/>
              </a:rPr>
              <a:t>cứu</a:t>
            </a:r>
            <a:r>
              <a:rPr lang="en-US" sz="1467" dirty="0">
                <a:solidFill>
                  <a:srgbClr val="003366"/>
                </a:solidFill>
                <a:latin typeface="Arial" panose="020B0604020202020204"/>
              </a:rPr>
              <a:t> </a:t>
            </a:r>
            <a:r>
              <a:rPr lang="en-US" sz="1467" dirty="0" err="1">
                <a:solidFill>
                  <a:srgbClr val="003366"/>
                </a:solidFill>
                <a:latin typeface="Arial" panose="020B0604020202020204"/>
              </a:rPr>
              <a:t>hồi</a:t>
            </a:r>
            <a:r>
              <a:rPr lang="en-US" sz="1467" dirty="0">
                <a:solidFill>
                  <a:srgbClr val="003366"/>
                </a:solidFill>
                <a:latin typeface="Arial" panose="020B0604020202020204"/>
              </a:rPr>
              <a:t> </a:t>
            </a:r>
            <a:r>
              <a:rPr lang="en-US" sz="1467" dirty="0" err="1">
                <a:solidFill>
                  <a:srgbClr val="003366"/>
                </a:solidFill>
                <a:latin typeface="Arial" panose="020B0604020202020204"/>
              </a:rPr>
              <a:t>cứu</a:t>
            </a:r>
            <a:r>
              <a:rPr lang="en-US" sz="1467" dirty="0">
                <a:solidFill>
                  <a:srgbClr val="003366"/>
                </a:solidFill>
                <a:latin typeface="Arial" panose="020B0604020202020204"/>
              </a:rPr>
              <a:t> </a:t>
            </a:r>
            <a:r>
              <a:rPr lang="en-US" sz="1467" dirty="0" err="1">
                <a:solidFill>
                  <a:srgbClr val="003366"/>
                </a:solidFill>
                <a:latin typeface="Arial" panose="020B0604020202020204"/>
              </a:rPr>
              <a:t>trên</a:t>
            </a:r>
            <a:r>
              <a:rPr lang="en-US" sz="1467" dirty="0">
                <a:solidFill>
                  <a:srgbClr val="003366"/>
                </a:solidFill>
                <a:latin typeface="Arial" panose="020B0604020202020204"/>
              </a:rPr>
              <a:t> 674 </a:t>
            </a:r>
            <a:r>
              <a:rPr lang="en-US" sz="1467" dirty="0" err="1">
                <a:solidFill>
                  <a:srgbClr val="003366"/>
                </a:solidFill>
                <a:latin typeface="Arial" panose="020B0604020202020204"/>
              </a:rPr>
              <a:t>bệnh</a:t>
            </a:r>
            <a:r>
              <a:rPr lang="en-US" sz="1467" dirty="0">
                <a:solidFill>
                  <a:srgbClr val="003366"/>
                </a:solidFill>
                <a:latin typeface="Arial" panose="020B0604020202020204"/>
              </a:rPr>
              <a:t> </a:t>
            </a:r>
            <a:r>
              <a:rPr lang="en-US" sz="1467" dirty="0" err="1">
                <a:solidFill>
                  <a:srgbClr val="003366"/>
                </a:solidFill>
                <a:latin typeface="Arial" panose="020B0604020202020204"/>
              </a:rPr>
              <a:t>nhân</a:t>
            </a:r>
            <a:r>
              <a:rPr lang="en-US" sz="1467" dirty="0">
                <a:solidFill>
                  <a:srgbClr val="003366"/>
                </a:solidFill>
                <a:latin typeface="Arial" panose="020B0604020202020204"/>
              </a:rPr>
              <a:t>*</a:t>
            </a:r>
          </a:p>
          <a:p>
            <a:pPr marL="228594" indent="-228594" defTabSz="711182">
              <a:lnSpc>
                <a:spcPct val="90000"/>
              </a:lnSpc>
              <a:spcBef>
                <a:spcPct val="0"/>
              </a:spcBef>
              <a:spcAft>
                <a:spcPct val="35000"/>
              </a:spcAft>
              <a:buFont typeface="Arial" panose="020B0604020202020204" pitchFamily="34" charset="0"/>
              <a:buChar char="•"/>
            </a:pPr>
            <a:r>
              <a:rPr lang="en-US" sz="1467" dirty="0" err="1">
                <a:solidFill>
                  <a:srgbClr val="003366"/>
                </a:solidFill>
                <a:latin typeface="Arial" panose="020B0604020202020204"/>
              </a:rPr>
              <a:t>Phân</a:t>
            </a:r>
            <a:r>
              <a:rPr lang="en-US" sz="1467" dirty="0">
                <a:solidFill>
                  <a:srgbClr val="003366"/>
                </a:solidFill>
                <a:latin typeface="Arial" panose="020B0604020202020204"/>
              </a:rPr>
              <a:t> </a:t>
            </a:r>
            <a:r>
              <a:rPr lang="en-US" sz="1467" dirty="0" err="1">
                <a:solidFill>
                  <a:srgbClr val="003366"/>
                </a:solidFill>
                <a:latin typeface="Arial" panose="020B0604020202020204"/>
              </a:rPr>
              <a:t>tích</a:t>
            </a:r>
            <a:r>
              <a:rPr lang="en-US" sz="1467" dirty="0">
                <a:solidFill>
                  <a:srgbClr val="003366"/>
                </a:solidFill>
                <a:latin typeface="Arial" panose="020B0604020202020204"/>
              </a:rPr>
              <a:t> </a:t>
            </a:r>
            <a:r>
              <a:rPr lang="en-US" sz="1467" dirty="0" err="1">
                <a:solidFill>
                  <a:srgbClr val="003366"/>
                </a:solidFill>
                <a:latin typeface="Arial" panose="020B0604020202020204"/>
              </a:rPr>
              <a:t>ảnh</a:t>
            </a:r>
            <a:r>
              <a:rPr lang="en-US" sz="1467" dirty="0">
                <a:solidFill>
                  <a:srgbClr val="003366"/>
                </a:solidFill>
                <a:latin typeface="Arial" panose="020B0604020202020204"/>
              </a:rPr>
              <a:t> </a:t>
            </a:r>
            <a:r>
              <a:rPr lang="en-US" sz="1467" dirty="0" err="1">
                <a:solidFill>
                  <a:srgbClr val="003366"/>
                </a:solidFill>
                <a:latin typeface="Arial" panose="020B0604020202020204"/>
              </a:rPr>
              <a:t>hưởng</a:t>
            </a:r>
            <a:r>
              <a:rPr lang="en-US" sz="1467" dirty="0">
                <a:solidFill>
                  <a:srgbClr val="003366"/>
                </a:solidFill>
                <a:latin typeface="Arial" panose="020B0604020202020204"/>
              </a:rPr>
              <a:t> </a:t>
            </a:r>
            <a:r>
              <a:rPr lang="en-US" sz="1467" dirty="0" err="1">
                <a:solidFill>
                  <a:srgbClr val="003366"/>
                </a:solidFill>
                <a:latin typeface="Arial" panose="020B0604020202020204"/>
              </a:rPr>
              <a:t>của</a:t>
            </a:r>
            <a:r>
              <a:rPr lang="en-US" sz="1467" dirty="0">
                <a:solidFill>
                  <a:srgbClr val="003366"/>
                </a:solidFill>
                <a:latin typeface="Arial" panose="020B0604020202020204"/>
              </a:rPr>
              <a:t> </a:t>
            </a:r>
            <a:r>
              <a:rPr lang="en-US" sz="1467" dirty="0" err="1">
                <a:solidFill>
                  <a:srgbClr val="003366"/>
                </a:solidFill>
                <a:latin typeface="Arial" panose="020B0604020202020204"/>
              </a:rPr>
              <a:t>đặc</a:t>
            </a:r>
            <a:r>
              <a:rPr lang="en-US" sz="1467" dirty="0">
                <a:solidFill>
                  <a:srgbClr val="003366"/>
                </a:solidFill>
                <a:latin typeface="Arial" panose="020B0604020202020204"/>
              </a:rPr>
              <a:t> </a:t>
            </a:r>
            <a:r>
              <a:rPr lang="en-US" sz="1467" dirty="0" err="1">
                <a:solidFill>
                  <a:srgbClr val="003366"/>
                </a:solidFill>
                <a:latin typeface="Arial" panose="020B0604020202020204"/>
              </a:rPr>
              <a:t>điểm</a:t>
            </a:r>
            <a:r>
              <a:rPr lang="en-US" sz="1467" dirty="0">
                <a:solidFill>
                  <a:srgbClr val="003366"/>
                </a:solidFill>
                <a:latin typeface="Arial" panose="020B0604020202020204"/>
              </a:rPr>
              <a:t> ban </a:t>
            </a:r>
            <a:r>
              <a:rPr lang="en-US" sz="1467" dirty="0" err="1">
                <a:solidFill>
                  <a:srgbClr val="003366"/>
                </a:solidFill>
                <a:latin typeface="Arial" panose="020B0604020202020204"/>
              </a:rPr>
              <a:t>đầu</a:t>
            </a:r>
            <a:r>
              <a:rPr lang="en-US" sz="1467" dirty="0">
                <a:solidFill>
                  <a:srgbClr val="003366"/>
                </a:solidFill>
                <a:latin typeface="Arial" panose="020B0604020202020204"/>
              </a:rPr>
              <a:t> </a:t>
            </a:r>
            <a:r>
              <a:rPr lang="en-US" sz="1467" dirty="0" err="1">
                <a:solidFill>
                  <a:srgbClr val="003366"/>
                </a:solidFill>
                <a:latin typeface="Arial" panose="020B0604020202020204"/>
              </a:rPr>
              <a:t>của</a:t>
            </a:r>
            <a:r>
              <a:rPr lang="en-US" sz="1467" dirty="0">
                <a:solidFill>
                  <a:srgbClr val="003366"/>
                </a:solidFill>
                <a:latin typeface="Arial" panose="020B0604020202020204"/>
              </a:rPr>
              <a:t> </a:t>
            </a:r>
            <a:r>
              <a:rPr lang="en-US" sz="1467" dirty="0" err="1">
                <a:solidFill>
                  <a:srgbClr val="003366"/>
                </a:solidFill>
                <a:latin typeface="Arial" panose="020B0604020202020204"/>
              </a:rPr>
              <a:t>bệnh</a:t>
            </a:r>
            <a:r>
              <a:rPr lang="en-US" sz="1467" dirty="0">
                <a:solidFill>
                  <a:srgbClr val="003366"/>
                </a:solidFill>
                <a:latin typeface="Arial" panose="020B0604020202020204"/>
              </a:rPr>
              <a:t> </a:t>
            </a:r>
            <a:r>
              <a:rPr lang="en-US" sz="1467" dirty="0" err="1">
                <a:solidFill>
                  <a:srgbClr val="003366"/>
                </a:solidFill>
                <a:latin typeface="Arial" panose="020B0604020202020204"/>
              </a:rPr>
              <a:t>nhân</a:t>
            </a:r>
            <a:r>
              <a:rPr lang="en-US" sz="1467" dirty="0">
                <a:solidFill>
                  <a:srgbClr val="003366"/>
                </a:solidFill>
                <a:latin typeface="Arial" panose="020B0604020202020204"/>
              </a:rPr>
              <a:t> </a:t>
            </a:r>
            <a:r>
              <a:rPr lang="en-US" sz="1467" dirty="0" err="1">
                <a:solidFill>
                  <a:srgbClr val="003366"/>
                </a:solidFill>
                <a:latin typeface="Arial" panose="020B0604020202020204"/>
              </a:rPr>
              <a:t>và</a:t>
            </a:r>
            <a:r>
              <a:rPr lang="en-US" sz="1467" dirty="0">
                <a:solidFill>
                  <a:srgbClr val="003366"/>
                </a:solidFill>
                <a:latin typeface="Arial" panose="020B0604020202020204"/>
              </a:rPr>
              <a:t> </a:t>
            </a:r>
            <a:r>
              <a:rPr lang="en-US" sz="1467" dirty="0" err="1">
                <a:solidFill>
                  <a:srgbClr val="003366"/>
                </a:solidFill>
                <a:latin typeface="Arial" panose="020B0604020202020204"/>
              </a:rPr>
              <a:t>thuốc</a:t>
            </a:r>
            <a:r>
              <a:rPr lang="en-US" sz="1467" dirty="0">
                <a:solidFill>
                  <a:srgbClr val="003366"/>
                </a:solidFill>
                <a:latin typeface="Arial" panose="020B0604020202020204"/>
              </a:rPr>
              <a:t> </a:t>
            </a:r>
            <a:r>
              <a:rPr lang="en-US" sz="1467" dirty="0" err="1">
                <a:solidFill>
                  <a:srgbClr val="003366"/>
                </a:solidFill>
                <a:latin typeface="Arial" panose="020B0604020202020204"/>
              </a:rPr>
              <a:t>kháng</a:t>
            </a:r>
            <a:r>
              <a:rPr lang="en-US" sz="1467" dirty="0">
                <a:solidFill>
                  <a:srgbClr val="003366"/>
                </a:solidFill>
                <a:latin typeface="Arial" panose="020B0604020202020204"/>
              </a:rPr>
              <a:t> </a:t>
            </a:r>
            <a:r>
              <a:rPr lang="en-US" sz="1467" dirty="0" err="1">
                <a:solidFill>
                  <a:srgbClr val="003366"/>
                </a:solidFill>
                <a:latin typeface="Arial" panose="020B0604020202020204"/>
              </a:rPr>
              <a:t>xơ</a:t>
            </a:r>
            <a:r>
              <a:rPr lang="en-US" sz="1467" dirty="0">
                <a:solidFill>
                  <a:srgbClr val="003366"/>
                </a:solidFill>
                <a:latin typeface="Arial" panose="020B0604020202020204"/>
              </a:rPr>
              <a:t> </a:t>
            </a:r>
            <a:r>
              <a:rPr lang="en-US" sz="1467" dirty="0" err="1">
                <a:solidFill>
                  <a:srgbClr val="003366"/>
                </a:solidFill>
                <a:latin typeface="Arial" panose="020B0604020202020204"/>
              </a:rPr>
              <a:t>đến</a:t>
            </a:r>
            <a:r>
              <a:rPr lang="en-US" sz="1467" dirty="0">
                <a:solidFill>
                  <a:srgbClr val="003366"/>
                </a:solidFill>
                <a:latin typeface="Arial" panose="020B0604020202020204"/>
              </a:rPr>
              <a:t> </a:t>
            </a:r>
            <a:r>
              <a:rPr lang="en-US" sz="1467" dirty="0" err="1">
                <a:solidFill>
                  <a:srgbClr val="003366"/>
                </a:solidFill>
                <a:latin typeface="Arial" panose="020B0604020202020204"/>
              </a:rPr>
              <a:t>tỉ</a:t>
            </a:r>
            <a:r>
              <a:rPr lang="en-US" sz="1467" dirty="0">
                <a:solidFill>
                  <a:srgbClr val="003366"/>
                </a:solidFill>
                <a:latin typeface="Arial" panose="020B0604020202020204"/>
              </a:rPr>
              <a:t> </a:t>
            </a:r>
            <a:r>
              <a:rPr lang="en-US" sz="1467" dirty="0" err="1">
                <a:solidFill>
                  <a:srgbClr val="003366"/>
                </a:solidFill>
                <a:latin typeface="Arial" panose="020B0604020202020204"/>
              </a:rPr>
              <a:t>lệ</a:t>
            </a:r>
            <a:r>
              <a:rPr lang="en-US" sz="1467" dirty="0">
                <a:solidFill>
                  <a:srgbClr val="003366"/>
                </a:solidFill>
                <a:latin typeface="Arial" panose="020B0604020202020204"/>
              </a:rPr>
              <a:t> </a:t>
            </a:r>
            <a:r>
              <a:rPr lang="en-US" sz="1467" dirty="0" err="1">
                <a:solidFill>
                  <a:srgbClr val="003366"/>
                </a:solidFill>
                <a:latin typeface="Arial" panose="020B0604020202020204"/>
              </a:rPr>
              <a:t>sống</a:t>
            </a:r>
            <a:r>
              <a:rPr lang="en-US" sz="1467" dirty="0">
                <a:solidFill>
                  <a:srgbClr val="003366"/>
                </a:solidFill>
                <a:latin typeface="Arial" panose="020B0604020202020204"/>
              </a:rPr>
              <a:t> </a:t>
            </a:r>
            <a:r>
              <a:rPr lang="en-US" sz="1467" dirty="0" err="1">
                <a:solidFill>
                  <a:srgbClr val="003366"/>
                </a:solidFill>
                <a:latin typeface="Arial" panose="020B0604020202020204"/>
              </a:rPr>
              <a:t>còn</a:t>
            </a:r>
            <a:endParaRPr lang="en-US" sz="1467" baseline="30000" dirty="0">
              <a:solidFill>
                <a:srgbClr val="003366"/>
              </a:solidFill>
              <a:latin typeface="Arial" panose="020B0604020202020204"/>
            </a:endParaRPr>
          </a:p>
        </p:txBody>
      </p:sp>
      <p:sp>
        <p:nvSpPr>
          <p:cNvPr id="9" name="Freeform 8">
            <a:extLst>
              <a:ext uri="{FF2B5EF4-FFF2-40B4-BE49-F238E27FC236}">
                <a16:creationId xmlns:a16="http://schemas.microsoft.com/office/drawing/2014/main" id="{63AAAAA2-47C3-5C43-95CD-4D2C086B7929}"/>
              </a:ext>
            </a:extLst>
          </p:cNvPr>
          <p:cNvSpPr/>
          <p:nvPr/>
        </p:nvSpPr>
        <p:spPr>
          <a:xfrm>
            <a:off x="2282529" y="4203407"/>
            <a:ext cx="4521007" cy="1698287"/>
          </a:xfrm>
          <a:custGeom>
            <a:avLst/>
            <a:gdLst>
              <a:gd name="connsiteX0" fmla="*/ 0 w 4467010"/>
              <a:gd name="connsiteY0" fmla="*/ 96674 h 579928"/>
              <a:gd name="connsiteX1" fmla="*/ 96674 w 4467010"/>
              <a:gd name="connsiteY1" fmla="*/ 0 h 579928"/>
              <a:gd name="connsiteX2" fmla="*/ 4370336 w 4467010"/>
              <a:gd name="connsiteY2" fmla="*/ 0 h 579928"/>
              <a:gd name="connsiteX3" fmla="*/ 4467010 w 4467010"/>
              <a:gd name="connsiteY3" fmla="*/ 96674 h 579928"/>
              <a:gd name="connsiteX4" fmla="*/ 4467010 w 4467010"/>
              <a:gd name="connsiteY4" fmla="*/ 483254 h 579928"/>
              <a:gd name="connsiteX5" fmla="*/ 4370336 w 4467010"/>
              <a:gd name="connsiteY5" fmla="*/ 579928 h 579928"/>
              <a:gd name="connsiteX6" fmla="*/ 96674 w 4467010"/>
              <a:gd name="connsiteY6" fmla="*/ 579928 h 579928"/>
              <a:gd name="connsiteX7" fmla="*/ 0 w 4467010"/>
              <a:gd name="connsiteY7" fmla="*/ 483254 h 579928"/>
              <a:gd name="connsiteX8" fmla="*/ 0 w 4467010"/>
              <a:gd name="connsiteY8" fmla="*/ 96674 h 57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7010" h="579928">
                <a:moveTo>
                  <a:pt x="0" y="96674"/>
                </a:moveTo>
                <a:cubicBezTo>
                  <a:pt x="0" y="43282"/>
                  <a:pt x="43282" y="0"/>
                  <a:pt x="96674" y="0"/>
                </a:cubicBezTo>
                <a:lnTo>
                  <a:pt x="4370336" y="0"/>
                </a:lnTo>
                <a:cubicBezTo>
                  <a:pt x="4423728" y="0"/>
                  <a:pt x="4467010" y="43282"/>
                  <a:pt x="4467010" y="96674"/>
                </a:cubicBezTo>
                <a:lnTo>
                  <a:pt x="4467010" y="483254"/>
                </a:lnTo>
                <a:cubicBezTo>
                  <a:pt x="4467010" y="536646"/>
                  <a:pt x="4423728" y="579928"/>
                  <a:pt x="4370336" y="579928"/>
                </a:cubicBezTo>
                <a:lnTo>
                  <a:pt x="96674" y="579928"/>
                </a:lnTo>
                <a:cubicBezTo>
                  <a:pt x="43282" y="579928"/>
                  <a:pt x="0" y="536646"/>
                  <a:pt x="0" y="483254"/>
                </a:cubicBezTo>
                <a:lnTo>
                  <a:pt x="0" y="96674"/>
                </a:lnTo>
                <a:close/>
              </a:path>
            </a:pathLst>
          </a:custGeom>
          <a:solidFill>
            <a:schemeClr val="accent4">
              <a:lumMod val="20000"/>
              <a:lumOff val="80000"/>
            </a:schemeClr>
          </a:solidFill>
          <a:ln w="15875">
            <a:solidFill>
              <a:schemeClr val="accent4"/>
            </a:solidFill>
          </a:ln>
          <a:effectLst>
            <a:outerShdw blurRad="63500" algn="ctr" rotWithShape="0">
              <a:srgbClr val="000000">
                <a:alpha val="20000"/>
              </a:srgbClr>
            </a:outerShdw>
          </a:effectLst>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2000" tIns="151545" rIns="151545" bIns="151545" numCol="1" spcCol="1270" anchor="ctr" anchorCtr="0">
            <a:noAutofit/>
          </a:bodyPr>
          <a:lstStyle/>
          <a:p>
            <a:pPr defTabSz="711182">
              <a:lnSpc>
                <a:spcPct val="90000"/>
              </a:lnSpc>
              <a:spcBef>
                <a:spcPct val="0"/>
              </a:spcBef>
              <a:spcAft>
                <a:spcPct val="35000"/>
              </a:spcAft>
            </a:pPr>
            <a:r>
              <a:rPr lang="en-US" sz="1467" b="1" dirty="0" err="1">
                <a:solidFill>
                  <a:srgbClr val="003366"/>
                </a:solidFill>
                <a:latin typeface="Arial" panose="020B0604020202020204"/>
              </a:rPr>
              <a:t>Kết</a:t>
            </a:r>
            <a:r>
              <a:rPr lang="en-US" sz="1467" b="1" dirty="0">
                <a:solidFill>
                  <a:srgbClr val="003366"/>
                </a:solidFill>
                <a:latin typeface="Arial" panose="020B0604020202020204"/>
              </a:rPr>
              <a:t> </a:t>
            </a:r>
            <a:r>
              <a:rPr lang="en-US" sz="1467" b="1" dirty="0" err="1">
                <a:solidFill>
                  <a:srgbClr val="003366"/>
                </a:solidFill>
                <a:latin typeface="Arial" panose="020B0604020202020204"/>
              </a:rPr>
              <a:t>quả</a:t>
            </a:r>
            <a:r>
              <a:rPr lang="en-US" sz="1467" b="1" dirty="0">
                <a:solidFill>
                  <a:srgbClr val="003366"/>
                </a:solidFill>
                <a:latin typeface="Arial" panose="020B0604020202020204"/>
              </a:rPr>
              <a:t> </a:t>
            </a:r>
            <a:r>
              <a:rPr lang="en-US" sz="1467" b="1" dirty="0" err="1">
                <a:solidFill>
                  <a:srgbClr val="003366"/>
                </a:solidFill>
                <a:latin typeface="Arial" panose="020B0604020202020204"/>
              </a:rPr>
              <a:t>nghiên</a:t>
            </a:r>
            <a:r>
              <a:rPr lang="en-US" sz="1467" b="1" dirty="0">
                <a:solidFill>
                  <a:srgbClr val="003366"/>
                </a:solidFill>
                <a:latin typeface="Arial" panose="020B0604020202020204"/>
              </a:rPr>
              <a:t> </a:t>
            </a:r>
            <a:r>
              <a:rPr lang="en-US" sz="1467" b="1" dirty="0" err="1">
                <a:solidFill>
                  <a:srgbClr val="003366"/>
                </a:solidFill>
                <a:latin typeface="Arial" panose="020B0604020202020204"/>
              </a:rPr>
              <a:t>cứu</a:t>
            </a:r>
            <a:r>
              <a:rPr lang="en-US" sz="1467" b="1" dirty="0">
                <a:solidFill>
                  <a:srgbClr val="003366"/>
                </a:solidFill>
                <a:latin typeface="Arial" panose="020B0604020202020204"/>
              </a:rPr>
              <a:t> </a:t>
            </a:r>
            <a:r>
              <a:rPr lang="en-US" sz="1467" b="1" dirty="0" err="1">
                <a:solidFill>
                  <a:srgbClr val="003366"/>
                </a:solidFill>
                <a:latin typeface="Arial" panose="020B0604020202020204"/>
              </a:rPr>
              <a:t>chính</a:t>
            </a:r>
            <a:endParaRPr lang="en-US" sz="1467" b="1" dirty="0">
              <a:solidFill>
                <a:srgbClr val="003366"/>
              </a:solidFill>
              <a:latin typeface="Arial" panose="020B0604020202020204"/>
            </a:endParaRPr>
          </a:p>
          <a:p>
            <a:pPr marL="228594" indent="-228594" defTabSz="711182">
              <a:lnSpc>
                <a:spcPct val="90000"/>
              </a:lnSpc>
              <a:spcBef>
                <a:spcPct val="0"/>
              </a:spcBef>
              <a:spcAft>
                <a:spcPct val="35000"/>
              </a:spcAft>
              <a:buFont typeface="Arial" panose="020B0604020202020204" pitchFamily="34" charset="0"/>
              <a:buChar char="•"/>
            </a:pPr>
            <a:r>
              <a:rPr lang="en-US" sz="1467" dirty="0" err="1">
                <a:solidFill>
                  <a:srgbClr val="003366"/>
                </a:solidFill>
                <a:latin typeface="Arial" panose="020B0604020202020204"/>
              </a:rPr>
              <a:t>Giai</a:t>
            </a:r>
            <a:r>
              <a:rPr lang="en-US" sz="1467" dirty="0">
                <a:solidFill>
                  <a:srgbClr val="003366"/>
                </a:solidFill>
                <a:latin typeface="Arial" panose="020B0604020202020204"/>
              </a:rPr>
              <a:t> </a:t>
            </a:r>
            <a:r>
              <a:rPr lang="en-US" sz="1467" dirty="0" err="1">
                <a:solidFill>
                  <a:srgbClr val="003366"/>
                </a:solidFill>
                <a:latin typeface="Arial" panose="020B0604020202020204"/>
              </a:rPr>
              <a:t>đoạn</a:t>
            </a:r>
            <a:r>
              <a:rPr lang="en-US" sz="1467" dirty="0">
                <a:solidFill>
                  <a:srgbClr val="003366"/>
                </a:solidFill>
                <a:latin typeface="Arial" panose="020B0604020202020204"/>
              </a:rPr>
              <a:t> </a:t>
            </a:r>
            <a:r>
              <a:rPr lang="en-US" sz="1467" dirty="0" err="1">
                <a:solidFill>
                  <a:srgbClr val="003366"/>
                </a:solidFill>
                <a:latin typeface="Arial" panose="020B0604020202020204"/>
              </a:rPr>
              <a:t>bệnh</a:t>
            </a:r>
            <a:r>
              <a:rPr lang="en-US" sz="1467" dirty="0">
                <a:solidFill>
                  <a:srgbClr val="003366"/>
                </a:solidFill>
                <a:latin typeface="Arial" panose="020B0604020202020204"/>
              </a:rPr>
              <a:t> </a:t>
            </a:r>
            <a:r>
              <a:rPr lang="en-US" sz="1467" dirty="0" err="1">
                <a:solidFill>
                  <a:srgbClr val="003366"/>
                </a:solidFill>
                <a:latin typeface="Arial" panose="020B0604020202020204"/>
              </a:rPr>
              <a:t>theo</a:t>
            </a:r>
            <a:r>
              <a:rPr lang="en-US" sz="1467" dirty="0">
                <a:solidFill>
                  <a:srgbClr val="003366"/>
                </a:solidFill>
                <a:latin typeface="Arial" panose="020B0604020202020204"/>
              </a:rPr>
              <a:t> GAP </a:t>
            </a:r>
            <a:r>
              <a:rPr lang="en-US" sz="1467" dirty="0" err="1">
                <a:solidFill>
                  <a:srgbClr val="003366"/>
                </a:solidFill>
                <a:latin typeface="Arial" panose="020B0604020202020204"/>
              </a:rPr>
              <a:t>là</a:t>
            </a:r>
            <a:r>
              <a:rPr lang="en-US" sz="1467" dirty="0">
                <a:solidFill>
                  <a:srgbClr val="003366"/>
                </a:solidFill>
                <a:latin typeface="Arial" panose="020B0604020202020204"/>
              </a:rPr>
              <a:t> </a:t>
            </a:r>
            <a:r>
              <a:rPr lang="en-US" sz="1467" dirty="0" err="1">
                <a:solidFill>
                  <a:srgbClr val="003366"/>
                </a:solidFill>
                <a:latin typeface="Arial" panose="020B0604020202020204"/>
              </a:rPr>
              <a:t>yếu</a:t>
            </a:r>
            <a:r>
              <a:rPr lang="en-US" sz="1467" dirty="0">
                <a:solidFill>
                  <a:srgbClr val="003366"/>
                </a:solidFill>
                <a:latin typeface="Arial" panose="020B0604020202020204"/>
              </a:rPr>
              <a:t> </a:t>
            </a:r>
            <a:r>
              <a:rPr lang="en-US" sz="1467" dirty="0" err="1">
                <a:solidFill>
                  <a:srgbClr val="003366"/>
                </a:solidFill>
                <a:latin typeface="Arial" panose="020B0604020202020204"/>
              </a:rPr>
              <a:t>tố</a:t>
            </a:r>
            <a:r>
              <a:rPr lang="en-US" sz="1467" dirty="0">
                <a:solidFill>
                  <a:srgbClr val="003366"/>
                </a:solidFill>
                <a:latin typeface="Arial" panose="020B0604020202020204"/>
              </a:rPr>
              <a:t> </a:t>
            </a:r>
            <a:r>
              <a:rPr lang="en-US" sz="1467" dirty="0" err="1">
                <a:solidFill>
                  <a:srgbClr val="003366"/>
                </a:solidFill>
                <a:latin typeface="Arial" panose="020B0604020202020204"/>
              </a:rPr>
              <a:t>tiên</a:t>
            </a:r>
            <a:r>
              <a:rPr lang="en-US" sz="1467" dirty="0">
                <a:solidFill>
                  <a:srgbClr val="003366"/>
                </a:solidFill>
                <a:latin typeface="Arial" panose="020B0604020202020204"/>
              </a:rPr>
              <a:t> </a:t>
            </a:r>
            <a:r>
              <a:rPr lang="en-US" sz="1467" dirty="0" err="1">
                <a:solidFill>
                  <a:srgbClr val="003366"/>
                </a:solidFill>
                <a:latin typeface="Arial" panose="020B0604020202020204"/>
              </a:rPr>
              <a:t>lượng</a:t>
            </a:r>
            <a:r>
              <a:rPr lang="en-US" sz="1467" dirty="0">
                <a:solidFill>
                  <a:srgbClr val="003366"/>
                </a:solidFill>
                <a:latin typeface="Arial" panose="020B0604020202020204"/>
              </a:rPr>
              <a:t> </a:t>
            </a:r>
            <a:r>
              <a:rPr lang="en-US" sz="1467" dirty="0" err="1">
                <a:solidFill>
                  <a:srgbClr val="003366"/>
                </a:solidFill>
                <a:latin typeface="Arial" panose="020B0604020202020204"/>
              </a:rPr>
              <a:t>mạnh</a:t>
            </a:r>
            <a:r>
              <a:rPr lang="en-US" sz="1467" dirty="0">
                <a:solidFill>
                  <a:srgbClr val="003366"/>
                </a:solidFill>
                <a:latin typeface="Arial" panose="020B0604020202020204"/>
              </a:rPr>
              <a:t> </a:t>
            </a:r>
            <a:r>
              <a:rPr lang="en-US" sz="1467" dirty="0" err="1">
                <a:solidFill>
                  <a:srgbClr val="003366"/>
                </a:solidFill>
                <a:latin typeface="Arial" panose="020B0604020202020204"/>
              </a:rPr>
              <a:t>mẽ</a:t>
            </a:r>
            <a:r>
              <a:rPr lang="en-US" sz="1467" dirty="0">
                <a:solidFill>
                  <a:srgbClr val="003366"/>
                </a:solidFill>
                <a:latin typeface="Arial" panose="020B0604020202020204"/>
              </a:rPr>
              <a:t> </a:t>
            </a:r>
            <a:r>
              <a:rPr lang="en-US" sz="1467" dirty="0" err="1">
                <a:solidFill>
                  <a:srgbClr val="003366"/>
                </a:solidFill>
                <a:latin typeface="Arial" panose="020B0604020202020204"/>
              </a:rPr>
              <a:t>nguy</a:t>
            </a:r>
            <a:r>
              <a:rPr lang="en-US" sz="1467" dirty="0">
                <a:solidFill>
                  <a:srgbClr val="003366"/>
                </a:solidFill>
                <a:latin typeface="Arial" panose="020B0604020202020204"/>
              </a:rPr>
              <a:t> </a:t>
            </a:r>
            <a:r>
              <a:rPr lang="en-US" sz="1467" dirty="0" err="1">
                <a:solidFill>
                  <a:srgbClr val="003366"/>
                </a:solidFill>
                <a:latin typeface="Arial" panose="020B0604020202020204"/>
              </a:rPr>
              <a:t>cơ</a:t>
            </a:r>
            <a:r>
              <a:rPr lang="en-US" sz="1467" dirty="0">
                <a:solidFill>
                  <a:srgbClr val="003366"/>
                </a:solidFill>
                <a:latin typeface="Arial" panose="020B0604020202020204"/>
              </a:rPr>
              <a:t> </a:t>
            </a:r>
            <a:r>
              <a:rPr lang="en-US" sz="1467" dirty="0" err="1">
                <a:solidFill>
                  <a:srgbClr val="003366"/>
                </a:solidFill>
                <a:latin typeface="Arial" panose="020B0604020202020204"/>
              </a:rPr>
              <a:t>tử</a:t>
            </a:r>
            <a:r>
              <a:rPr lang="en-US" sz="1467" dirty="0">
                <a:solidFill>
                  <a:srgbClr val="003366"/>
                </a:solidFill>
                <a:latin typeface="Arial" panose="020B0604020202020204"/>
              </a:rPr>
              <a:t> </a:t>
            </a:r>
            <a:r>
              <a:rPr lang="en-US" sz="1467" dirty="0" err="1">
                <a:solidFill>
                  <a:srgbClr val="003366"/>
                </a:solidFill>
                <a:latin typeface="Arial" panose="020B0604020202020204"/>
              </a:rPr>
              <a:t>vong</a:t>
            </a:r>
            <a:endParaRPr lang="en-US" sz="1467" dirty="0">
              <a:solidFill>
                <a:srgbClr val="003366"/>
              </a:solidFill>
              <a:latin typeface="Arial" panose="020B0604020202020204"/>
            </a:endParaRPr>
          </a:p>
          <a:p>
            <a:pPr marL="228594" indent="-228594" defTabSz="711182">
              <a:lnSpc>
                <a:spcPct val="90000"/>
              </a:lnSpc>
              <a:spcBef>
                <a:spcPct val="0"/>
              </a:spcBef>
              <a:spcAft>
                <a:spcPct val="35000"/>
              </a:spcAft>
              <a:buFont typeface="Arial" panose="020B0604020202020204" pitchFamily="34" charset="0"/>
              <a:buChar char="•"/>
            </a:pPr>
            <a:r>
              <a:rPr lang="en-US" sz="1467" dirty="0" err="1">
                <a:solidFill>
                  <a:srgbClr val="003366"/>
                </a:solidFill>
                <a:latin typeface="Arial" panose="020B0604020202020204"/>
              </a:rPr>
              <a:t>Bệnh</a:t>
            </a:r>
            <a:r>
              <a:rPr lang="en-US" sz="1467" dirty="0">
                <a:solidFill>
                  <a:srgbClr val="003366"/>
                </a:solidFill>
                <a:latin typeface="Arial" panose="020B0604020202020204"/>
              </a:rPr>
              <a:t> </a:t>
            </a:r>
            <a:r>
              <a:rPr lang="en-US" sz="1467" dirty="0" err="1">
                <a:solidFill>
                  <a:srgbClr val="003366"/>
                </a:solidFill>
                <a:latin typeface="Arial" panose="020B0604020202020204"/>
              </a:rPr>
              <a:t>nhân</a:t>
            </a:r>
            <a:r>
              <a:rPr lang="en-US" sz="1467" dirty="0">
                <a:solidFill>
                  <a:srgbClr val="003366"/>
                </a:solidFill>
                <a:latin typeface="Arial" panose="020B0604020202020204"/>
              </a:rPr>
              <a:t> </a:t>
            </a:r>
            <a:r>
              <a:rPr lang="en-US" sz="1467" dirty="0" err="1">
                <a:solidFill>
                  <a:srgbClr val="003366"/>
                </a:solidFill>
                <a:latin typeface="Arial" panose="020B0604020202020204"/>
              </a:rPr>
              <a:t>được</a:t>
            </a:r>
            <a:r>
              <a:rPr lang="en-US" sz="1467" dirty="0">
                <a:solidFill>
                  <a:srgbClr val="003366"/>
                </a:solidFill>
                <a:latin typeface="Arial" panose="020B0604020202020204"/>
              </a:rPr>
              <a:t> </a:t>
            </a:r>
            <a:r>
              <a:rPr lang="en-US" sz="1467" dirty="0" err="1">
                <a:solidFill>
                  <a:srgbClr val="003366"/>
                </a:solidFill>
                <a:latin typeface="Arial" panose="020B0604020202020204"/>
              </a:rPr>
              <a:t>điều</a:t>
            </a:r>
            <a:r>
              <a:rPr lang="en-US" sz="1467" dirty="0">
                <a:solidFill>
                  <a:srgbClr val="003366"/>
                </a:solidFill>
                <a:latin typeface="Arial" panose="020B0604020202020204"/>
              </a:rPr>
              <a:t> </a:t>
            </a:r>
            <a:r>
              <a:rPr lang="en-US" sz="1467" dirty="0" err="1">
                <a:solidFill>
                  <a:srgbClr val="003366"/>
                </a:solidFill>
                <a:latin typeface="Arial" panose="020B0604020202020204"/>
              </a:rPr>
              <a:t>trị</a:t>
            </a:r>
            <a:r>
              <a:rPr lang="en-US" sz="1467" dirty="0">
                <a:solidFill>
                  <a:srgbClr val="003366"/>
                </a:solidFill>
                <a:latin typeface="Arial" panose="020B0604020202020204"/>
              </a:rPr>
              <a:t> </a:t>
            </a:r>
            <a:r>
              <a:rPr lang="en-US" sz="1467" dirty="0" err="1">
                <a:solidFill>
                  <a:srgbClr val="003366"/>
                </a:solidFill>
                <a:latin typeface="Arial" panose="020B0604020202020204"/>
              </a:rPr>
              <a:t>với</a:t>
            </a:r>
            <a:r>
              <a:rPr lang="en-US" sz="1467" dirty="0">
                <a:solidFill>
                  <a:srgbClr val="003366"/>
                </a:solidFill>
                <a:latin typeface="Arial" panose="020B0604020202020204"/>
              </a:rPr>
              <a:t> </a:t>
            </a:r>
            <a:r>
              <a:rPr lang="en-US" sz="1467" dirty="0" err="1">
                <a:solidFill>
                  <a:srgbClr val="003366"/>
                </a:solidFill>
                <a:latin typeface="Arial" panose="020B0604020202020204"/>
              </a:rPr>
              <a:t>thuốc</a:t>
            </a:r>
            <a:r>
              <a:rPr lang="en-US" sz="1467" dirty="0">
                <a:solidFill>
                  <a:srgbClr val="003366"/>
                </a:solidFill>
                <a:latin typeface="Arial" panose="020B0604020202020204"/>
              </a:rPr>
              <a:t> </a:t>
            </a:r>
            <a:r>
              <a:rPr lang="en-US" sz="1467" dirty="0" err="1">
                <a:solidFill>
                  <a:srgbClr val="003366"/>
                </a:solidFill>
                <a:latin typeface="Arial" panose="020B0604020202020204"/>
              </a:rPr>
              <a:t>kháng</a:t>
            </a:r>
            <a:r>
              <a:rPr lang="en-US" sz="1467" dirty="0">
                <a:solidFill>
                  <a:srgbClr val="003366"/>
                </a:solidFill>
                <a:latin typeface="Arial" panose="020B0604020202020204"/>
              </a:rPr>
              <a:t> </a:t>
            </a:r>
            <a:r>
              <a:rPr lang="en-US" sz="1467" dirty="0" err="1">
                <a:solidFill>
                  <a:srgbClr val="003366"/>
                </a:solidFill>
                <a:latin typeface="Arial" panose="020B0604020202020204"/>
              </a:rPr>
              <a:t>xơ</a:t>
            </a:r>
            <a:r>
              <a:rPr lang="en-US" sz="1467" dirty="0">
                <a:solidFill>
                  <a:srgbClr val="003366"/>
                </a:solidFill>
                <a:latin typeface="Arial" panose="020B0604020202020204"/>
              </a:rPr>
              <a:t> </a:t>
            </a:r>
            <a:r>
              <a:rPr lang="en-US" sz="1467" dirty="0" err="1">
                <a:solidFill>
                  <a:srgbClr val="003366"/>
                </a:solidFill>
                <a:latin typeface="Arial" panose="020B0604020202020204"/>
              </a:rPr>
              <a:t>có</a:t>
            </a:r>
            <a:r>
              <a:rPr lang="en-US" sz="1467" dirty="0">
                <a:solidFill>
                  <a:srgbClr val="003366"/>
                </a:solidFill>
                <a:latin typeface="Arial" panose="020B0604020202020204"/>
              </a:rPr>
              <a:t> </a:t>
            </a:r>
            <a:r>
              <a:rPr lang="en-US" sz="1467" dirty="0" err="1">
                <a:solidFill>
                  <a:srgbClr val="003366"/>
                </a:solidFill>
                <a:latin typeface="Arial" panose="020B0604020202020204"/>
              </a:rPr>
              <a:t>sự</a:t>
            </a:r>
            <a:r>
              <a:rPr lang="en-US" sz="1467" dirty="0">
                <a:solidFill>
                  <a:srgbClr val="003366"/>
                </a:solidFill>
                <a:latin typeface="Arial" panose="020B0604020202020204"/>
              </a:rPr>
              <a:t> </a:t>
            </a:r>
            <a:r>
              <a:rPr lang="en-US" sz="1467" dirty="0" err="1">
                <a:solidFill>
                  <a:srgbClr val="003366"/>
                </a:solidFill>
                <a:latin typeface="Arial" panose="020B0604020202020204"/>
              </a:rPr>
              <a:t>cải</a:t>
            </a:r>
            <a:r>
              <a:rPr lang="en-US" sz="1467" dirty="0">
                <a:solidFill>
                  <a:srgbClr val="003366"/>
                </a:solidFill>
                <a:latin typeface="Arial" panose="020B0604020202020204"/>
              </a:rPr>
              <a:t> </a:t>
            </a:r>
            <a:r>
              <a:rPr lang="en-US" sz="1467" dirty="0" err="1">
                <a:solidFill>
                  <a:srgbClr val="003366"/>
                </a:solidFill>
                <a:latin typeface="Arial" panose="020B0604020202020204"/>
              </a:rPr>
              <a:t>thiện</a:t>
            </a:r>
            <a:r>
              <a:rPr lang="en-US" sz="1467" dirty="0">
                <a:solidFill>
                  <a:srgbClr val="003366"/>
                </a:solidFill>
                <a:latin typeface="Arial" panose="020B0604020202020204"/>
              </a:rPr>
              <a:t> </a:t>
            </a:r>
            <a:r>
              <a:rPr lang="en-US" sz="1467" dirty="0" err="1">
                <a:solidFill>
                  <a:srgbClr val="003366"/>
                </a:solidFill>
                <a:latin typeface="Arial" panose="020B0604020202020204"/>
              </a:rPr>
              <a:t>về</a:t>
            </a:r>
            <a:r>
              <a:rPr lang="en-US" sz="1467" dirty="0">
                <a:solidFill>
                  <a:srgbClr val="003366"/>
                </a:solidFill>
                <a:latin typeface="Arial" panose="020B0604020202020204"/>
              </a:rPr>
              <a:t> </a:t>
            </a:r>
            <a:r>
              <a:rPr lang="en-US" sz="1467" dirty="0" err="1">
                <a:solidFill>
                  <a:srgbClr val="003366"/>
                </a:solidFill>
                <a:latin typeface="Arial" panose="020B0604020202020204"/>
              </a:rPr>
              <a:t>sự</a:t>
            </a:r>
            <a:r>
              <a:rPr lang="en-US" sz="1467" dirty="0">
                <a:solidFill>
                  <a:srgbClr val="003366"/>
                </a:solidFill>
                <a:latin typeface="Arial" panose="020B0604020202020204"/>
              </a:rPr>
              <a:t> </a:t>
            </a:r>
            <a:r>
              <a:rPr lang="en-US" sz="1467" dirty="0" err="1">
                <a:solidFill>
                  <a:srgbClr val="003366"/>
                </a:solidFill>
                <a:latin typeface="Arial" panose="020B0604020202020204"/>
              </a:rPr>
              <a:t>sống</a:t>
            </a:r>
            <a:r>
              <a:rPr lang="en-US" sz="1467" dirty="0">
                <a:solidFill>
                  <a:srgbClr val="003366"/>
                </a:solidFill>
                <a:latin typeface="Arial" panose="020B0604020202020204"/>
              </a:rPr>
              <a:t> </a:t>
            </a:r>
            <a:r>
              <a:rPr lang="en-US" sz="1467" dirty="0" err="1">
                <a:solidFill>
                  <a:srgbClr val="003366"/>
                </a:solidFill>
                <a:latin typeface="Arial" panose="020B0604020202020204"/>
              </a:rPr>
              <a:t>còn</a:t>
            </a:r>
            <a:r>
              <a:rPr lang="en-US" sz="1467" dirty="0">
                <a:solidFill>
                  <a:srgbClr val="003366"/>
                </a:solidFill>
                <a:latin typeface="Arial" panose="020B0604020202020204"/>
              </a:rPr>
              <a:t> so </a:t>
            </a:r>
            <a:r>
              <a:rPr lang="en-US" sz="1467" dirty="0" err="1">
                <a:solidFill>
                  <a:srgbClr val="003366"/>
                </a:solidFill>
                <a:latin typeface="Arial" panose="020B0604020202020204"/>
              </a:rPr>
              <a:t>với</a:t>
            </a:r>
            <a:r>
              <a:rPr lang="en-US" sz="1467" dirty="0">
                <a:solidFill>
                  <a:srgbClr val="003366"/>
                </a:solidFill>
                <a:latin typeface="Arial" panose="020B0604020202020204"/>
              </a:rPr>
              <a:t> </a:t>
            </a:r>
            <a:r>
              <a:rPr lang="en-US" sz="1467" dirty="0" err="1">
                <a:solidFill>
                  <a:srgbClr val="003366"/>
                </a:solidFill>
                <a:latin typeface="Arial" panose="020B0604020202020204"/>
              </a:rPr>
              <a:t>nhóm</a:t>
            </a:r>
            <a:r>
              <a:rPr lang="en-US" sz="1467" dirty="0">
                <a:solidFill>
                  <a:srgbClr val="003366"/>
                </a:solidFill>
                <a:latin typeface="Arial" panose="020B0604020202020204"/>
              </a:rPr>
              <a:t> </a:t>
            </a:r>
            <a:r>
              <a:rPr lang="en-US" sz="1467" dirty="0" err="1">
                <a:solidFill>
                  <a:srgbClr val="003366"/>
                </a:solidFill>
                <a:latin typeface="Arial" panose="020B0604020202020204"/>
              </a:rPr>
              <a:t>không</a:t>
            </a:r>
            <a:r>
              <a:rPr lang="en-US" sz="1467" dirty="0">
                <a:solidFill>
                  <a:srgbClr val="003366"/>
                </a:solidFill>
                <a:latin typeface="Arial" panose="020B0604020202020204"/>
              </a:rPr>
              <a:t> </a:t>
            </a:r>
            <a:r>
              <a:rPr lang="en-US" sz="1467" dirty="0" err="1">
                <a:solidFill>
                  <a:srgbClr val="003366"/>
                </a:solidFill>
                <a:latin typeface="Arial" panose="020B0604020202020204"/>
              </a:rPr>
              <a:t>được</a:t>
            </a:r>
            <a:r>
              <a:rPr lang="en-US" sz="1467" dirty="0">
                <a:solidFill>
                  <a:srgbClr val="003366"/>
                </a:solidFill>
                <a:latin typeface="Arial" panose="020B0604020202020204"/>
              </a:rPr>
              <a:t> </a:t>
            </a:r>
            <a:r>
              <a:rPr lang="en-US" sz="1467" dirty="0" err="1">
                <a:solidFill>
                  <a:srgbClr val="003366"/>
                </a:solidFill>
                <a:latin typeface="Arial" panose="020B0604020202020204"/>
              </a:rPr>
              <a:t>điều</a:t>
            </a:r>
            <a:r>
              <a:rPr lang="en-US" sz="1467" dirty="0">
                <a:solidFill>
                  <a:srgbClr val="003366"/>
                </a:solidFill>
                <a:latin typeface="Arial" panose="020B0604020202020204"/>
              </a:rPr>
              <a:t> </a:t>
            </a:r>
            <a:r>
              <a:rPr lang="en-US" sz="1467" dirty="0" err="1">
                <a:solidFill>
                  <a:srgbClr val="003366"/>
                </a:solidFill>
                <a:latin typeface="Arial" panose="020B0604020202020204"/>
              </a:rPr>
              <a:t>trị</a:t>
            </a:r>
            <a:r>
              <a:rPr lang="en-US" sz="1467" dirty="0">
                <a:solidFill>
                  <a:srgbClr val="003366"/>
                </a:solidFill>
                <a:latin typeface="Arial" panose="020B0604020202020204"/>
              </a:rPr>
              <a:t> </a:t>
            </a:r>
            <a:r>
              <a:rPr lang="en-US" sz="1467" dirty="0" err="1">
                <a:solidFill>
                  <a:srgbClr val="003366"/>
                </a:solidFill>
                <a:latin typeface="Arial" panose="020B0604020202020204"/>
              </a:rPr>
              <a:t>bất</a:t>
            </a:r>
            <a:r>
              <a:rPr lang="en-US" sz="1467" dirty="0">
                <a:solidFill>
                  <a:srgbClr val="003366"/>
                </a:solidFill>
                <a:latin typeface="Arial" panose="020B0604020202020204"/>
              </a:rPr>
              <a:t> </a:t>
            </a:r>
            <a:r>
              <a:rPr lang="en-US" sz="1467" dirty="0" err="1">
                <a:solidFill>
                  <a:srgbClr val="003366"/>
                </a:solidFill>
                <a:latin typeface="Arial" panose="020B0604020202020204"/>
              </a:rPr>
              <a:t>kể</a:t>
            </a:r>
            <a:r>
              <a:rPr lang="en-US" sz="1467" dirty="0">
                <a:solidFill>
                  <a:srgbClr val="003366"/>
                </a:solidFill>
                <a:latin typeface="Arial" panose="020B0604020202020204"/>
              </a:rPr>
              <a:t> </a:t>
            </a:r>
            <a:r>
              <a:rPr lang="en-US" sz="1467" dirty="0" err="1">
                <a:solidFill>
                  <a:srgbClr val="003366"/>
                </a:solidFill>
                <a:latin typeface="Arial" panose="020B0604020202020204"/>
              </a:rPr>
              <a:t>mức</a:t>
            </a:r>
            <a:r>
              <a:rPr lang="en-US" sz="1467" dirty="0">
                <a:solidFill>
                  <a:srgbClr val="003366"/>
                </a:solidFill>
                <a:latin typeface="Arial" panose="020B0604020202020204"/>
              </a:rPr>
              <a:t> </a:t>
            </a:r>
            <a:r>
              <a:rPr lang="en-US" sz="1467" dirty="0" err="1">
                <a:solidFill>
                  <a:srgbClr val="003366"/>
                </a:solidFill>
                <a:latin typeface="Arial" panose="020B0604020202020204"/>
              </a:rPr>
              <a:t>độ</a:t>
            </a:r>
            <a:r>
              <a:rPr lang="en-US" sz="1467" dirty="0">
                <a:solidFill>
                  <a:srgbClr val="003366"/>
                </a:solidFill>
                <a:latin typeface="Arial" panose="020B0604020202020204"/>
              </a:rPr>
              <a:t> </a:t>
            </a:r>
            <a:r>
              <a:rPr lang="en-US" sz="1467" dirty="0" err="1">
                <a:solidFill>
                  <a:srgbClr val="003366"/>
                </a:solidFill>
                <a:latin typeface="Arial" panose="020B0604020202020204"/>
              </a:rPr>
              <a:t>nghiêm</a:t>
            </a:r>
            <a:r>
              <a:rPr lang="en-US" sz="1467" dirty="0">
                <a:solidFill>
                  <a:srgbClr val="003366"/>
                </a:solidFill>
                <a:latin typeface="Arial" panose="020B0604020202020204"/>
              </a:rPr>
              <a:t> </a:t>
            </a:r>
            <a:r>
              <a:rPr lang="en-US" sz="1467" dirty="0" err="1">
                <a:solidFill>
                  <a:srgbClr val="003366"/>
                </a:solidFill>
                <a:latin typeface="Arial" panose="020B0604020202020204"/>
              </a:rPr>
              <a:t>trọng</a:t>
            </a:r>
            <a:r>
              <a:rPr lang="en-US" sz="1467" dirty="0">
                <a:solidFill>
                  <a:srgbClr val="003366"/>
                </a:solidFill>
                <a:latin typeface="Arial" panose="020B0604020202020204"/>
              </a:rPr>
              <a:t> </a:t>
            </a:r>
            <a:r>
              <a:rPr lang="en-US" sz="1467" dirty="0" err="1">
                <a:solidFill>
                  <a:srgbClr val="003366"/>
                </a:solidFill>
                <a:latin typeface="Arial" panose="020B0604020202020204"/>
              </a:rPr>
              <a:t>của</a:t>
            </a:r>
            <a:r>
              <a:rPr lang="en-US" sz="1467" dirty="0">
                <a:solidFill>
                  <a:srgbClr val="003366"/>
                </a:solidFill>
                <a:latin typeface="Arial" panose="020B0604020202020204"/>
              </a:rPr>
              <a:t> </a:t>
            </a:r>
            <a:r>
              <a:rPr lang="en-US" sz="1467" dirty="0" err="1">
                <a:solidFill>
                  <a:srgbClr val="003366"/>
                </a:solidFill>
                <a:latin typeface="Arial" panose="020B0604020202020204"/>
              </a:rPr>
              <a:t>bệnh</a:t>
            </a:r>
            <a:r>
              <a:rPr lang="en-US" sz="1467" dirty="0">
                <a:solidFill>
                  <a:srgbClr val="003366"/>
                </a:solidFill>
                <a:latin typeface="Arial" panose="020B0604020202020204"/>
              </a:rPr>
              <a:t> </a:t>
            </a:r>
            <a:r>
              <a:rPr lang="en-US" sz="1467" dirty="0" err="1">
                <a:solidFill>
                  <a:srgbClr val="003366"/>
                </a:solidFill>
                <a:latin typeface="Arial" panose="020B0604020202020204"/>
              </a:rPr>
              <a:t>lúc</a:t>
            </a:r>
            <a:r>
              <a:rPr lang="en-US" sz="1467" dirty="0">
                <a:solidFill>
                  <a:srgbClr val="003366"/>
                </a:solidFill>
                <a:latin typeface="Arial" panose="020B0604020202020204"/>
              </a:rPr>
              <a:t> </a:t>
            </a:r>
            <a:r>
              <a:rPr lang="en-US" sz="1467" dirty="0" err="1">
                <a:solidFill>
                  <a:srgbClr val="003366"/>
                </a:solidFill>
                <a:latin typeface="Arial" panose="020B0604020202020204"/>
              </a:rPr>
              <a:t>đầu</a:t>
            </a:r>
            <a:endParaRPr lang="en-US" sz="1467" baseline="30000" dirty="0">
              <a:solidFill>
                <a:srgbClr val="003366"/>
              </a:solidFill>
              <a:latin typeface="Arial" panose="020B0604020202020204"/>
            </a:endParaRPr>
          </a:p>
        </p:txBody>
      </p:sp>
      <p:sp>
        <p:nvSpPr>
          <p:cNvPr id="12" name="Rectangle 11">
            <a:extLst>
              <a:ext uri="{FF2B5EF4-FFF2-40B4-BE49-F238E27FC236}">
                <a16:creationId xmlns:a16="http://schemas.microsoft.com/office/drawing/2014/main" id="{DC699AB7-5279-6242-A25B-121DE8C31FD0}"/>
              </a:ext>
            </a:extLst>
          </p:cNvPr>
          <p:cNvSpPr/>
          <p:nvPr/>
        </p:nvSpPr>
        <p:spPr>
          <a:xfrm>
            <a:off x="6858380" y="2239060"/>
            <a:ext cx="338672" cy="3386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sp>
        <p:nvSpPr>
          <p:cNvPr id="22" name="TextBox 21">
            <a:extLst>
              <a:ext uri="{FF2B5EF4-FFF2-40B4-BE49-F238E27FC236}">
                <a16:creationId xmlns:a16="http://schemas.microsoft.com/office/drawing/2014/main" id="{B1863769-FB37-1847-AFEE-199944A76FC4}"/>
              </a:ext>
            </a:extLst>
          </p:cNvPr>
          <p:cNvSpPr txBox="1"/>
          <p:nvPr/>
        </p:nvSpPr>
        <p:spPr>
          <a:xfrm>
            <a:off x="6887496" y="1392195"/>
            <a:ext cx="5076485" cy="666977"/>
          </a:xfrm>
          <a:prstGeom prst="rect">
            <a:avLst/>
          </a:prstGeom>
          <a:noFill/>
        </p:spPr>
        <p:txBody>
          <a:bodyPr wrap="square" rtlCol="0">
            <a:spAutoFit/>
          </a:bodyPr>
          <a:lstStyle/>
          <a:p>
            <a:pPr algn="ctr" defTabSz="609585"/>
            <a:r>
              <a:rPr lang="en-US" sz="1867" b="1" dirty="0">
                <a:solidFill>
                  <a:srgbClr val="003366"/>
                </a:solidFill>
                <a:latin typeface="Arial" panose="020B0604020202020204"/>
              </a:rPr>
              <a:t>Kaplan–Meier </a:t>
            </a:r>
            <a:r>
              <a:rPr lang="en-US" sz="1867" b="1" dirty="0" err="1">
                <a:solidFill>
                  <a:srgbClr val="003366"/>
                </a:solidFill>
                <a:latin typeface="Arial" panose="020B0604020202020204"/>
              </a:rPr>
              <a:t>ước</a:t>
            </a:r>
            <a:r>
              <a:rPr lang="en-US" sz="1867" b="1" dirty="0">
                <a:solidFill>
                  <a:srgbClr val="003366"/>
                </a:solidFill>
                <a:latin typeface="Arial" panose="020B0604020202020204"/>
              </a:rPr>
              <a:t> </a:t>
            </a:r>
            <a:r>
              <a:rPr lang="en-US" sz="1867" b="1" dirty="0" err="1">
                <a:solidFill>
                  <a:srgbClr val="003366"/>
                </a:solidFill>
                <a:latin typeface="Arial" panose="020B0604020202020204"/>
              </a:rPr>
              <a:t>tính</a:t>
            </a:r>
            <a:r>
              <a:rPr lang="en-US" sz="1867" b="1" dirty="0">
                <a:solidFill>
                  <a:srgbClr val="003366"/>
                </a:solidFill>
                <a:latin typeface="Arial" panose="020B0604020202020204"/>
              </a:rPr>
              <a:t> </a:t>
            </a:r>
            <a:r>
              <a:rPr lang="en-US" sz="1867" b="1" dirty="0" err="1">
                <a:solidFill>
                  <a:srgbClr val="003366"/>
                </a:solidFill>
                <a:latin typeface="Arial" panose="020B0604020202020204"/>
              </a:rPr>
              <a:t>tỉ</a:t>
            </a:r>
            <a:r>
              <a:rPr lang="en-US" sz="1867" b="1" dirty="0">
                <a:solidFill>
                  <a:srgbClr val="003366"/>
                </a:solidFill>
                <a:latin typeface="Arial" panose="020B0604020202020204"/>
              </a:rPr>
              <a:t> </a:t>
            </a:r>
            <a:r>
              <a:rPr lang="en-US" sz="1867" b="1" dirty="0" err="1">
                <a:solidFill>
                  <a:srgbClr val="003366"/>
                </a:solidFill>
                <a:latin typeface="Arial" panose="020B0604020202020204"/>
              </a:rPr>
              <a:t>lệ</a:t>
            </a:r>
            <a:r>
              <a:rPr lang="en-US" sz="1867" b="1" dirty="0">
                <a:solidFill>
                  <a:srgbClr val="003366"/>
                </a:solidFill>
                <a:latin typeface="Arial" panose="020B0604020202020204"/>
              </a:rPr>
              <a:t> </a:t>
            </a:r>
            <a:r>
              <a:rPr lang="en-US" sz="1867" b="1" dirty="0" err="1">
                <a:solidFill>
                  <a:srgbClr val="003366"/>
                </a:solidFill>
                <a:latin typeface="Arial" panose="020B0604020202020204"/>
              </a:rPr>
              <a:t>tử</a:t>
            </a:r>
            <a:r>
              <a:rPr lang="en-US" sz="1867" b="1" dirty="0">
                <a:solidFill>
                  <a:srgbClr val="003366"/>
                </a:solidFill>
                <a:latin typeface="Arial" panose="020B0604020202020204"/>
              </a:rPr>
              <a:t> </a:t>
            </a:r>
            <a:r>
              <a:rPr lang="en-US" sz="1867" b="1" dirty="0" err="1">
                <a:solidFill>
                  <a:srgbClr val="003366"/>
                </a:solidFill>
                <a:latin typeface="Arial" panose="020B0604020202020204"/>
              </a:rPr>
              <a:t>vong</a:t>
            </a:r>
            <a:r>
              <a:rPr lang="en-US" sz="1867" b="1" dirty="0">
                <a:solidFill>
                  <a:srgbClr val="003366"/>
                </a:solidFill>
                <a:latin typeface="Arial" panose="020B0604020202020204"/>
              </a:rPr>
              <a:t> </a:t>
            </a:r>
            <a:r>
              <a:rPr lang="en-US" sz="1867" b="1" dirty="0" err="1">
                <a:solidFill>
                  <a:srgbClr val="003366"/>
                </a:solidFill>
                <a:latin typeface="Arial" panose="020B0604020202020204"/>
              </a:rPr>
              <a:t>ở</a:t>
            </a:r>
            <a:r>
              <a:rPr lang="en-US" sz="1867" b="1" dirty="0">
                <a:solidFill>
                  <a:srgbClr val="003366"/>
                </a:solidFill>
                <a:latin typeface="Arial" panose="020B0604020202020204"/>
              </a:rPr>
              <a:t> BN </a:t>
            </a:r>
            <a:r>
              <a:rPr lang="en-US" sz="1867" b="1" dirty="0" err="1">
                <a:solidFill>
                  <a:srgbClr val="003366"/>
                </a:solidFill>
                <a:latin typeface="Arial" panose="020B0604020202020204"/>
              </a:rPr>
              <a:t>sử</a:t>
            </a:r>
            <a:r>
              <a:rPr lang="en-US" sz="1867" b="1" dirty="0">
                <a:solidFill>
                  <a:srgbClr val="003366"/>
                </a:solidFill>
                <a:latin typeface="Arial" panose="020B0604020202020204"/>
              </a:rPr>
              <a:t> </a:t>
            </a:r>
            <a:r>
              <a:rPr lang="en-US" sz="1867" b="1" dirty="0" err="1">
                <a:solidFill>
                  <a:srgbClr val="003366"/>
                </a:solidFill>
                <a:latin typeface="Arial" panose="020B0604020202020204"/>
              </a:rPr>
              <a:t>dụng</a:t>
            </a:r>
            <a:r>
              <a:rPr lang="en-US" sz="1867" b="1" dirty="0">
                <a:solidFill>
                  <a:srgbClr val="003366"/>
                </a:solidFill>
                <a:latin typeface="Arial" panose="020B0604020202020204"/>
              </a:rPr>
              <a:t> </a:t>
            </a:r>
            <a:r>
              <a:rPr lang="en-US" sz="1867" b="1" dirty="0" err="1">
                <a:solidFill>
                  <a:srgbClr val="003366"/>
                </a:solidFill>
                <a:latin typeface="Arial" panose="020B0604020202020204"/>
              </a:rPr>
              <a:t>thuốc</a:t>
            </a:r>
            <a:r>
              <a:rPr lang="en-US" sz="1867" b="1" dirty="0">
                <a:solidFill>
                  <a:srgbClr val="003366"/>
                </a:solidFill>
                <a:latin typeface="Arial" panose="020B0604020202020204"/>
              </a:rPr>
              <a:t> </a:t>
            </a:r>
            <a:r>
              <a:rPr lang="en-US" sz="1867" b="1" dirty="0" err="1">
                <a:solidFill>
                  <a:srgbClr val="003366"/>
                </a:solidFill>
                <a:latin typeface="Arial" panose="020B0604020202020204"/>
              </a:rPr>
              <a:t>kháng</a:t>
            </a:r>
            <a:r>
              <a:rPr lang="en-US" sz="1867" b="1" dirty="0">
                <a:solidFill>
                  <a:srgbClr val="003366"/>
                </a:solidFill>
                <a:latin typeface="Arial" panose="020B0604020202020204"/>
              </a:rPr>
              <a:t> xơ</a:t>
            </a:r>
            <a:r>
              <a:rPr lang="en-US" sz="1867" b="1" baseline="30000" dirty="0">
                <a:solidFill>
                  <a:srgbClr val="003366"/>
                </a:solidFill>
                <a:latin typeface="Arial" panose="020B0604020202020204"/>
              </a:rPr>
              <a:t>1</a:t>
            </a:r>
          </a:p>
        </p:txBody>
      </p:sp>
      <p:sp>
        <p:nvSpPr>
          <p:cNvPr id="23" name="Left Bracket 22">
            <a:extLst>
              <a:ext uri="{FF2B5EF4-FFF2-40B4-BE49-F238E27FC236}">
                <a16:creationId xmlns:a16="http://schemas.microsoft.com/office/drawing/2014/main" id="{87523A17-A387-794E-8242-E95D6FEC8DD3}"/>
              </a:ext>
            </a:extLst>
          </p:cNvPr>
          <p:cNvSpPr/>
          <p:nvPr/>
        </p:nvSpPr>
        <p:spPr>
          <a:xfrm>
            <a:off x="1272789" y="1647932"/>
            <a:ext cx="768348" cy="4127779"/>
          </a:xfrm>
          <a:prstGeom prst="leftBracket">
            <a:avLst>
              <a:gd name="adj"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US" sz="2400" dirty="0">
              <a:solidFill>
                <a:prstClr val="black"/>
              </a:solidFill>
              <a:latin typeface="Arial" panose="020B0604020202020204"/>
            </a:endParaRPr>
          </a:p>
        </p:txBody>
      </p:sp>
      <p:sp>
        <p:nvSpPr>
          <p:cNvPr id="6" name="Oval 5">
            <a:extLst>
              <a:ext uri="{FF2B5EF4-FFF2-40B4-BE49-F238E27FC236}">
                <a16:creationId xmlns:a16="http://schemas.microsoft.com/office/drawing/2014/main" id="{3EF36CA8-E61F-E645-A930-8303A5A3243B}"/>
              </a:ext>
            </a:extLst>
          </p:cNvPr>
          <p:cNvSpPr/>
          <p:nvPr/>
        </p:nvSpPr>
        <p:spPr>
          <a:xfrm>
            <a:off x="439712" y="2869199"/>
            <a:ext cx="1685245" cy="1685245"/>
          </a:xfrm>
          <a:prstGeom prst="ellipse">
            <a:avLst/>
          </a:prstGeom>
          <a:solidFill>
            <a:schemeClr val="accent4">
              <a:lumMod val="20000"/>
              <a:lumOff val="80000"/>
            </a:schemeClr>
          </a:solidFill>
          <a:ln w="19050">
            <a:solidFill>
              <a:schemeClr val="accent4"/>
            </a:solidFill>
          </a:ln>
          <a:effectLst>
            <a:outerShdw blurRad="635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800" tIns="4800" rIns="4800" bIns="4800" rtlCol="0" anchor="ctr"/>
          <a:lstStyle/>
          <a:p>
            <a:pPr algn="ctr" defTabSz="609585">
              <a:spcAft>
                <a:spcPts val="400"/>
              </a:spcAft>
            </a:pPr>
            <a:r>
              <a:rPr lang="en-US" sz="1400" b="1" dirty="0">
                <a:solidFill>
                  <a:srgbClr val="003366"/>
                </a:solidFill>
                <a:latin typeface="Arial" panose="020B0604020202020204"/>
              </a:rPr>
              <a:t>Australian IPF Registry</a:t>
            </a:r>
            <a:r>
              <a:rPr lang="en-US" sz="1400" b="1" baseline="30000" dirty="0">
                <a:solidFill>
                  <a:srgbClr val="003366"/>
                </a:solidFill>
                <a:latin typeface="Arial" panose="020B0604020202020204"/>
              </a:rPr>
              <a:t>1</a:t>
            </a:r>
            <a:endParaRPr lang="en-US" sz="1400" baseline="30000" dirty="0">
              <a:solidFill>
                <a:srgbClr val="003366"/>
              </a:solidFill>
              <a:latin typeface="Arial" panose="020B0604020202020204"/>
            </a:endParaRPr>
          </a:p>
        </p:txBody>
      </p:sp>
      <p:pic>
        <p:nvPicPr>
          <p:cNvPr id="25" name="Graphic 24" descr="Australia">
            <a:extLst>
              <a:ext uri="{FF2B5EF4-FFF2-40B4-BE49-F238E27FC236}">
                <a16:creationId xmlns:a16="http://schemas.microsoft.com/office/drawing/2014/main" id="{5B269F58-46D4-7A43-998C-95C712A29E9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27520" r="27803"/>
          <a:stretch/>
        </p:blipFill>
        <p:spPr>
          <a:xfrm rot="21165349">
            <a:off x="627282" y="3144429"/>
            <a:ext cx="1513625" cy="1519548"/>
          </a:xfrm>
          <a:prstGeom prst="rect">
            <a:avLst/>
          </a:prstGeom>
        </p:spPr>
      </p:pic>
      <p:grpSp>
        <p:nvGrpSpPr>
          <p:cNvPr id="17" name="Group 16">
            <a:extLst>
              <a:ext uri="{FF2B5EF4-FFF2-40B4-BE49-F238E27FC236}">
                <a16:creationId xmlns:a16="http://schemas.microsoft.com/office/drawing/2014/main" id="{E4E5E3C3-9AD0-4182-8D95-6F48DE549B7C}"/>
              </a:ext>
            </a:extLst>
          </p:cNvPr>
          <p:cNvGrpSpPr/>
          <p:nvPr/>
        </p:nvGrpSpPr>
        <p:grpSpPr>
          <a:xfrm>
            <a:off x="6932655" y="2089822"/>
            <a:ext cx="4812974" cy="3753909"/>
            <a:chOff x="5155078" y="1862521"/>
            <a:chExt cx="3621798" cy="1798782"/>
          </a:xfrm>
        </p:grpSpPr>
        <p:sp>
          <p:nvSpPr>
            <p:cNvPr id="18" name="TextBox 17">
              <a:extLst>
                <a:ext uri="{FF2B5EF4-FFF2-40B4-BE49-F238E27FC236}">
                  <a16:creationId xmlns:a16="http://schemas.microsoft.com/office/drawing/2014/main" id="{C2C96576-B93B-4BED-9DCD-25D8BC12B75B}"/>
                </a:ext>
              </a:extLst>
            </p:cNvPr>
            <p:cNvSpPr txBox="1">
              <a:spLocks noChangeAspect="1"/>
            </p:cNvSpPr>
            <p:nvPr/>
          </p:nvSpPr>
          <p:spPr>
            <a:xfrm>
              <a:off x="5252374" y="2551338"/>
              <a:ext cx="328715" cy="178477"/>
            </a:xfrm>
            <a:prstGeom prst="rect">
              <a:avLst/>
            </a:prstGeom>
            <a:noFill/>
          </p:spPr>
          <p:txBody>
            <a:bodyPr wrap="square" lIns="0" rIns="0" rtlCol="0" anchor="ctr" anchorCtr="0">
              <a:noAutofit/>
            </a:bodyPr>
            <a:lstStyle/>
            <a:p>
              <a:pPr algn="r" defTabSz="609585">
                <a:defRPr/>
              </a:pPr>
              <a:r>
                <a:rPr lang="en-GB" sz="1067" dirty="0">
                  <a:solidFill>
                    <a:srgbClr val="003366"/>
                  </a:solidFill>
                  <a:latin typeface="Arial" panose="020B0604020202020204" pitchFamily="34" charset="0"/>
                  <a:cs typeface="Arial" panose="020B0604020202020204" pitchFamily="34" charset="0"/>
                </a:rPr>
                <a:t>50</a:t>
              </a:r>
            </a:p>
          </p:txBody>
        </p:sp>
        <p:sp>
          <p:nvSpPr>
            <p:cNvPr id="19" name="TextBox 18">
              <a:extLst>
                <a:ext uri="{FF2B5EF4-FFF2-40B4-BE49-F238E27FC236}">
                  <a16:creationId xmlns:a16="http://schemas.microsoft.com/office/drawing/2014/main" id="{D27859FD-D89D-46C6-B439-5EABE66B4208}"/>
                </a:ext>
              </a:extLst>
            </p:cNvPr>
            <p:cNvSpPr txBox="1">
              <a:spLocks noChangeAspect="1"/>
            </p:cNvSpPr>
            <p:nvPr/>
          </p:nvSpPr>
          <p:spPr>
            <a:xfrm>
              <a:off x="5155078" y="1862521"/>
              <a:ext cx="449278" cy="178477"/>
            </a:xfrm>
            <a:prstGeom prst="rect">
              <a:avLst/>
            </a:prstGeom>
            <a:noFill/>
          </p:spPr>
          <p:txBody>
            <a:bodyPr wrap="square" lIns="0" rIns="0" rtlCol="0" anchor="ctr" anchorCtr="0">
              <a:noAutofit/>
            </a:bodyPr>
            <a:lstStyle/>
            <a:p>
              <a:pPr algn="r" defTabSz="609585">
                <a:defRPr/>
              </a:pPr>
              <a:r>
                <a:rPr lang="en-GB" sz="1067" dirty="0">
                  <a:solidFill>
                    <a:srgbClr val="003366"/>
                  </a:solidFill>
                  <a:latin typeface="Arial" panose="020B0604020202020204" pitchFamily="34" charset="0"/>
                  <a:cs typeface="Arial" panose="020B0604020202020204" pitchFamily="34" charset="0"/>
                </a:rPr>
                <a:t>100</a:t>
              </a:r>
            </a:p>
          </p:txBody>
        </p:sp>
        <p:cxnSp>
          <p:nvCxnSpPr>
            <p:cNvPr id="24" name="Straight Connector 23">
              <a:extLst>
                <a:ext uri="{FF2B5EF4-FFF2-40B4-BE49-F238E27FC236}">
                  <a16:creationId xmlns:a16="http://schemas.microsoft.com/office/drawing/2014/main" id="{05DBC07B-9168-4D4E-A5E9-E3994709247A}"/>
                </a:ext>
              </a:extLst>
            </p:cNvPr>
            <p:cNvCxnSpPr>
              <a:cxnSpLocks noChangeAspect="1"/>
            </p:cNvCxnSpPr>
            <p:nvPr/>
          </p:nvCxnSpPr>
          <p:spPr>
            <a:xfrm>
              <a:off x="5671573" y="3343745"/>
              <a:ext cx="2986955"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26" name="Straight Connector 25">
              <a:extLst>
                <a:ext uri="{FF2B5EF4-FFF2-40B4-BE49-F238E27FC236}">
                  <a16:creationId xmlns:a16="http://schemas.microsoft.com/office/drawing/2014/main" id="{6C520809-06E4-4C6B-A1D3-9F9386DD1723}"/>
                </a:ext>
              </a:extLst>
            </p:cNvPr>
            <p:cNvCxnSpPr>
              <a:cxnSpLocks noChangeAspect="1"/>
            </p:cNvCxnSpPr>
            <p:nvPr/>
          </p:nvCxnSpPr>
          <p:spPr>
            <a:xfrm>
              <a:off x="5620561" y="1953845"/>
              <a:ext cx="51012"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27" name="Straight Connector 26">
              <a:extLst>
                <a:ext uri="{FF2B5EF4-FFF2-40B4-BE49-F238E27FC236}">
                  <a16:creationId xmlns:a16="http://schemas.microsoft.com/office/drawing/2014/main" id="{5954978C-026F-43B0-AA68-74FD631B94BC}"/>
                </a:ext>
              </a:extLst>
            </p:cNvPr>
            <p:cNvCxnSpPr>
              <a:cxnSpLocks noChangeAspect="1"/>
            </p:cNvCxnSpPr>
            <p:nvPr/>
          </p:nvCxnSpPr>
          <p:spPr>
            <a:xfrm>
              <a:off x="5620561" y="2646471"/>
              <a:ext cx="51012"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28" name="Straight Connector 27">
              <a:extLst>
                <a:ext uri="{FF2B5EF4-FFF2-40B4-BE49-F238E27FC236}">
                  <a16:creationId xmlns:a16="http://schemas.microsoft.com/office/drawing/2014/main" id="{E2AC1AC6-2298-4D53-BFDB-69EAE98581BB}"/>
                </a:ext>
              </a:extLst>
            </p:cNvPr>
            <p:cNvCxnSpPr>
              <a:cxnSpLocks noChangeAspect="1"/>
            </p:cNvCxnSpPr>
            <p:nvPr/>
          </p:nvCxnSpPr>
          <p:spPr>
            <a:xfrm>
              <a:off x="5620561" y="3343745"/>
              <a:ext cx="51012"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9" name="TextBox 28">
              <a:extLst>
                <a:ext uri="{FF2B5EF4-FFF2-40B4-BE49-F238E27FC236}">
                  <a16:creationId xmlns:a16="http://schemas.microsoft.com/office/drawing/2014/main" id="{AD3DECB9-F231-4902-8DDC-AFE2EE32A649}"/>
                </a:ext>
              </a:extLst>
            </p:cNvPr>
            <p:cNvSpPr txBox="1">
              <a:spLocks noChangeAspect="1"/>
            </p:cNvSpPr>
            <p:nvPr/>
          </p:nvSpPr>
          <p:spPr>
            <a:xfrm>
              <a:off x="5292495" y="3246072"/>
              <a:ext cx="304349" cy="178477"/>
            </a:xfrm>
            <a:prstGeom prst="rect">
              <a:avLst/>
            </a:prstGeom>
            <a:noFill/>
          </p:spPr>
          <p:txBody>
            <a:bodyPr wrap="square" lIns="0" rIns="0" rtlCol="0" anchor="ctr" anchorCtr="0">
              <a:noAutofit/>
            </a:bodyPr>
            <a:lstStyle/>
            <a:p>
              <a:pPr algn="r" defTabSz="609585">
                <a:defRPr/>
              </a:pPr>
              <a:r>
                <a:rPr lang="en-GB" sz="1067" dirty="0">
                  <a:solidFill>
                    <a:srgbClr val="003366"/>
                  </a:solidFill>
                  <a:latin typeface="Arial" panose="020B0604020202020204" pitchFamily="34" charset="0"/>
                  <a:cs typeface="Arial" panose="020B0604020202020204" pitchFamily="34" charset="0"/>
                </a:rPr>
                <a:t>0</a:t>
              </a:r>
            </a:p>
          </p:txBody>
        </p:sp>
        <p:sp>
          <p:nvSpPr>
            <p:cNvPr id="30" name="TextBox 29">
              <a:extLst>
                <a:ext uri="{FF2B5EF4-FFF2-40B4-BE49-F238E27FC236}">
                  <a16:creationId xmlns:a16="http://schemas.microsoft.com/office/drawing/2014/main" id="{0DB46085-BA14-427D-A439-7E7EFE562981}"/>
                </a:ext>
              </a:extLst>
            </p:cNvPr>
            <p:cNvSpPr txBox="1">
              <a:spLocks noChangeAspect="1"/>
            </p:cNvSpPr>
            <p:nvPr/>
          </p:nvSpPr>
          <p:spPr>
            <a:xfrm rot="16200000">
              <a:off x="4621147" y="2592738"/>
              <a:ext cx="1455177" cy="208444"/>
            </a:xfrm>
            <a:prstGeom prst="rect">
              <a:avLst/>
            </a:prstGeom>
            <a:noFill/>
          </p:spPr>
          <p:txBody>
            <a:bodyPr wrap="square" rtlCol="0">
              <a:spAutoFit/>
            </a:bodyPr>
            <a:lstStyle/>
            <a:p>
              <a:pPr algn="ctr" defTabSz="609585">
                <a:defRPr/>
              </a:pPr>
              <a:r>
                <a:rPr lang="en-GB" sz="1200" b="1" dirty="0" err="1">
                  <a:solidFill>
                    <a:srgbClr val="003366"/>
                  </a:solidFill>
                  <a:latin typeface="Arial" panose="020B0604020202020204" pitchFamily="34" charset="0"/>
                  <a:cs typeface="Arial" panose="020B0604020202020204" pitchFamily="34" charset="0"/>
                </a:rPr>
                <a:t>Sống</a:t>
              </a:r>
              <a:r>
                <a:rPr lang="en-GB" sz="1200" b="1" dirty="0">
                  <a:solidFill>
                    <a:srgbClr val="003366"/>
                  </a:solidFill>
                  <a:latin typeface="Arial" panose="020B0604020202020204" pitchFamily="34" charset="0"/>
                  <a:cs typeface="Arial" panose="020B0604020202020204" pitchFamily="34" charset="0"/>
                </a:rPr>
                <a:t> </a:t>
              </a:r>
              <a:r>
                <a:rPr lang="en-GB" sz="1200" b="1" dirty="0" err="1">
                  <a:solidFill>
                    <a:srgbClr val="003366"/>
                  </a:solidFill>
                  <a:latin typeface="Arial" panose="020B0604020202020204" pitchFamily="34" charset="0"/>
                  <a:cs typeface="Arial" panose="020B0604020202020204" pitchFamily="34" charset="0"/>
                </a:rPr>
                <a:t>còn</a:t>
              </a:r>
              <a:r>
                <a:rPr lang="en-GB" sz="1200" b="1" dirty="0">
                  <a:solidFill>
                    <a:srgbClr val="003366"/>
                  </a:solidFill>
                  <a:latin typeface="Arial" panose="020B0604020202020204" pitchFamily="34" charset="0"/>
                  <a:cs typeface="Arial" panose="020B0604020202020204" pitchFamily="34" charset="0"/>
                </a:rPr>
                <a:t> </a:t>
              </a:r>
              <a:r>
                <a:rPr lang="en-GB" sz="1200" b="1" dirty="0" err="1">
                  <a:solidFill>
                    <a:srgbClr val="003366"/>
                  </a:solidFill>
                  <a:latin typeface="Arial" panose="020B0604020202020204" pitchFamily="34" charset="0"/>
                  <a:cs typeface="Arial" panose="020B0604020202020204" pitchFamily="34" charset="0"/>
                </a:rPr>
                <a:t>ở</a:t>
              </a:r>
              <a:r>
                <a:rPr lang="en-GB" sz="1200" b="1" dirty="0">
                  <a:solidFill>
                    <a:srgbClr val="003366"/>
                  </a:solidFill>
                  <a:latin typeface="Arial" panose="020B0604020202020204" pitchFamily="34" charset="0"/>
                  <a:cs typeface="Arial" panose="020B0604020202020204" pitchFamily="34" charset="0"/>
                </a:rPr>
                <a:t> BN </a:t>
              </a:r>
              <a:r>
                <a:rPr lang="en-GB" sz="1200" b="1" dirty="0" err="1">
                  <a:solidFill>
                    <a:srgbClr val="003366"/>
                  </a:solidFill>
                  <a:latin typeface="Arial" panose="020B0604020202020204" pitchFamily="34" charset="0"/>
                  <a:cs typeface="Arial" panose="020B0604020202020204" pitchFamily="34" charset="0"/>
                </a:rPr>
                <a:t>không</a:t>
              </a:r>
              <a:r>
                <a:rPr lang="en-GB" sz="1200" b="1" dirty="0">
                  <a:solidFill>
                    <a:srgbClr val="003366"/>
                  </a:solidFill>
                  <a:latin typeface="Arial" panose="020B0604020202020204" pitchFamily="34" charset="0"/>
                  <a:cs typeface="Arial" panose="020B0604020202020204" pitchFamily="34" charset="0"/>
                </a:rPr>
                <a:t> </a:t>
              </a:r>
              <a:r>
                <a:rPr lang="en-GB" sz="1200" b="1" dirty="0" err="1">
                  <a:solidFill>
                    <a:srgbClr val="003366"/>
                  </a:solidFill>
                  <a:latin typeface="Arial" panose="020B0604020202020204" pitchFamily="34" charset="0"/>
                  <a:cs typeface="Arial" panose="020B0604020202020204" pitchFamily="34" charset="0"/>
                </a:rPr>
                <a:t>ghép</a:t>
              </a:r>
              <a:r>
                <a:rPr lang="en-GB" sz="1200" b="1" dirty="0">
                  <a:solidFill>
                    <a:srgbClr val="003366"/>
                  </a:solidFill>
                  <a:latin typeface="Arial" panose="020B0604020202020204" pitchFamily="34" charset="0"/>
                  <a:cs typeface="Arial" panose="020B0604020202020204" pitchFamily="34" charset="0"/>
                </a:rPr>
                <a:t> </a:t>
              </a:r>
              <a:r>
                <a:rPr lang="en-GB" sz="1200" b="1" dirty="0" err="1">
                  <a:solidFill>
                    <a:srgbClr val="003366"/>
                  </a:solidFill>
                  <a:latin typeface="Arial" panose="020B0604020202020204" pitchFamily="34" charset="0"/>
                  <a:cs typeface="Arial" panose="020B0604020202020204" pitchFamily="34" charset="0"/>
                </a:rPr>
                <a:t>tạng</a:t>
              </a:r>
              <a:r>
                <a:rPr lang="en-GB" sz="1200" b="1" dirty="0">
                  <a:solidFill>
                    <a:srgbClr val="003366"/>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2D7E2F7D-F398-48AF-863F-B5C8453B4D31}"/>
                </a:ext>
              </a:extLst>
            </p:cNvPr>
            <p:cNvSpPr txBox="1">
              <a:spLocks noChangeAspect="1"/>
            </p:cNvSpPr>
            <p:nvPr/>
          </p:nvSpPr>
          <p:spPr>
            <a:xfrm>
              <a:off x="5594263" y="3396662"/>
              <a:ext cx="195658" cy="122930"/>
            </a:xfrm>
            <a:prstGeom prst="rect">
              <a:avLst/>
            </a:prstGeom>
            <a:noFill/>
          </p:spPr>
          <p:txBody>
            <a:bodyPr wrap="none" rtlCol="0" anchor="ctr" anchorCtr="0">
              <a:spAutoFit/>
            </a:bodyPr>
            <a:lstStyle/>
            <a:p>
              <a:pPr algn="r" defTabSz="609585">
                <a:defRPr/>
              </a:pPr>
              <a:r>
                <a:rPr lang="en-GB" sz="1067" dirty="0">
                  <a:solidFill>
                    <a:srgbClr val="003366"/>
                  </a:solidFill>
                  <a:latin typeface="Arial" panose="020B0604020202020204" pitchFamily="34" charset="0"/>
                  <a:cs typeface="Arial" panose="020B0604020202020204" pitchFamily="34" charset="0"/>
                </a:rPr>
                <a:t>0</a:t>
              </a:r>
            </a:p>
          </p:txBody>
        </p:sp>
        <p:cxnSp>
          <p:nvCxnSpPr>
            <p:cNvPr id="32" name="Straight Connector 31">
              <a:extLst>
                <a:ext uri="{FF2B5EF4-FFF2-40B4-BE49-F238E27FC236}">
                  <a16:creationId xmlns:a16="http://schemas.microsoft.com/office/drawing/2014/main" id="{D3032E8A-8118-4FE5-8A4A-E794C4538423}"/>
                </a:ext>
              </a:extLst>
            </p:cNvPr>
            <p:cNvCxnSpPr>
              <a:cxnSpLocks noChangeAspect="1"/>
            </p:cNvCxnSpPr>
            <p:nvPr/>
          </p:nvCxnSpPr>
          <p:spPr>
            <a:xfrm rot="16200000">
              <a:off x="5641751" y="3370668"/>
              <a:ext cx="59646"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33" name="TextBox 32">
              <a:extLst>
                <a:ext uri="{FF2B5EF4-FFF2-40B4-BE49-F238E27FC236}">
                  <a16:creationId xmlns:a16="http://schemas.microsoft.com/office/drawing/2014/main" id="{62CBA033-64D3-4C45-BF1E-5E62B31D23EF}"/>
                </a:ext>
              </a:extLst>
            </p:cNvPr>
            <p:cNvSpPr txBox="1"/>
            <p:nvPr/>
          </p:nvSpPr>
          <p:spPr>
            <a:xfrm>
              <a:off x="5671573" y="3538373"/>
              <a:ext cx="2994732" cy="122930"/>
            </a:xfrm>
            <a:prstGeom prst="rect">
              <a:avLst/>
            </a:prstGeom>
            <a:noFill/>
          </p:spPr>
          <p:txBody>
            <a:bodyPr wrap="square" rtlCol="0" anchor="ctr" anchorCtr="0">
              <a:spAutoFit/>
            </a:bodyPr>
            <a:lstStyle/>
            <a:p>
              <a:pPr algn="ctr" defTabSz="609585">
                <a:defRPr/>
              </a:pPr>
              <a:r>
                <a:rPr lang="en-GB" sz="1067" b="1" dirty="0" err="1">
                  <a:solidFill>
                    <a:srgbClr val="003366"/>
                  </a:solidFill>
                  <a:latin typeface="Arial" panose="020B0604020202020204" pitchFamily="34" charset="0"/>
                  <a:cs typeface="Arial" panose="020B0604020202020204" pitchFamily="34" charset="0"/>
                </a:rPr>
                <a:t>Thời</a:t>
              </a:r>
              <a:r>
                <a:rPr lang="en-GB" sz="1067" b="1" dirty="0">
                  <a:solidFill>
                    <a:srgbClr val="003366"/>
                  </a:solidFill>
                  <a:latin typeface="Arial" panose="020B0604020202020204" pitchFamily="34" charset="0"/>
                  <a:cs typeface="Arial" panose="020B0604020202020204" pitchFamily="34" charset="0"/>
                </a:rPr>
                <a:t> </a:t>
              </a:r>
              <a:r>
                <a:rPr lang="en-GB" sz="1067" b="1" dirty="0" err="1">
                  <a:solidFill>
                    <a:srgbClr val="003366"/>
                  </a:solidFill>
                  <a:latin typeface="Arial" panose="020B0604020202020204" pitchFamily="34" charset="0"/>
                  <a:cs typeface="Arial" panose="020B0604020202020204" pitchFamily="34" charset="0"/>
                </a:rPr>
                <a:t>gian</a:t>
              </a:r>
              <a:r>
                <a:rPr lang="en-GB" sz="1067" b="1" dirty="0">
                  <a:solidFill>
                    <a:srgbClr val="003366"/>
                  </a:solidFill>
                  <a:latin typeface="Arial" panose="020B0604020202020204" pitchFamily="34" charset="0"/>
                  <a:cs typeface="Arial" panose="020B0604020202020204" pitchFamily="34" charset="0"/>
                </a:rPr>
                <a:t> (</a:t>
              </a:r>
              <a:r>
                <a:rPr lang="en-GB" sz="1067" b="1" dirty="0" err="1">
                  <a:solidFill>
                    <a:srgbClr val="003366"/>
                  </a:solidFill>
                  <a:latin typeface="Arial" panose="020B0604020202020204" pitchFamily="34" charset="0"/>
                  <a:cs typeface="Arial" panose="020B0604020202020204" pitchFamily="34" charset="0"/>
                </a:rPr>
                <a:t>năm</a:t>
              </a:r>
              <a:r>
                <a:rPr lang="en-GB" sz="1067" b="1" dirty="0">
                  <a:solidFill>
                    <a:srgbClr val="003366"/>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6D843A32-372E-4A38-A564-7624E19F4877}"/>
                </a:ext>
              </a:extLst>
            </p:cNvPr>
            <p:cNvSpPr txBox="1"/>
            <p:nvPr/>
          </p:nvSpPr>
          <p:spPr>
            <a:xfrm>
              <a:off x="6196254" y="3396663"/>
              <a:ext cx="195658" cy="122930"/>
            </a:xfrm>
            <a:prstGeom prst="rect">
              <a:avLst/>
            </a:prstGeom>
            <a:noFill/>
          </p:spPr>
          <p:txBody>
            <a:bodyPr wrap="none" rtlCol="0" anchor="ctr" anchorCtr="0">
              <a:spAutoFit/>
            </a:bodyPr>
            <a:lstStyle/>
            <a:p>
              <a:pPr algn="r" defTabSz="609585">
                <a:defRPr/>
              </a:pPr>
              <a:r>
                <a:rPr lang="en-GB" sz="1067" dirty="0">
                  <a:solidFill>
                    <a:srgbClr val="003366"/>
                  </a:solidFill>
                  <a:latin typeface="Arial" panose="020B0604020202020204" pitchFamily="34" charset="0"/>
                  <a:cs typeface="Arial" panose="020B0604020202020204" pitchFamily="34" charset="0"/>
                </a:rPr>
                <a:t>1</a:t>
              </a:r>
            </a:p>
          </p:txBody>
        </p:sp>
        <p:sp>
          <p:nvSpPr>
            <p:cNvPr id="35" name="TextBox 34">
              <a:extLst>
                <a:ext uri="{FF2B5EF4-FFF2-40B4-BE49-F238E27FC236}">
                  <a16:creationId xmlns:a16="http://schemas.microsoft.com/office/drawing/2014/main" id="{6F02F4F6-5EF8-4C8E-BF99-6EA4CFF4FEBB}"/>
                </a:ext>
              </a:extLst>
            </p:cNvPr>
            <p:cNvSpPr txBox="1">
              <a:spLocks noChangeAspect="1"/>
            </p:cNvSpPr>
            <p:nvPr/>
          </p:nvSpPr>
          <p:spPr>
            <a:xfrm>
              <a:off x="7385577" y="3396663"/>
              <a:ext cx="195658" cy="122930"/>
            </a:xfrm>
            <a:prstGeom prst="rect">
              <a:avLst/>
            </a:prstGeom>
            <a:noFill/>
          </p:spPr>
          <p:txBody>
            <a:bodyPr wrap="none" rtlCol="0" anchor="ctr" anchorCtr="0">
              <a:spAutoFit/>
            </a:bodyPr>
            <a:lstStyle/>
            <a:p>
              <a:pPr algn="r" defTabSz="609585">
                <a:defRPr/>
              </a:pPr>
              <a:r>
                <a:rPr lang="en-GB" sz="1067" dirty="0">
                  <a:solidFill>
                    <a:srgbClr val="003366"/>
                  </a:solidFill>
                  <a:latin typeface="Arial" panose="020B0604020202020204" pitchFamily="34" charset="0"/>
                  <a:cs typeface="Arial" panose="020B0604020202020204" pitchFamily="34" charset="0"/>
                </a:rPr>
                <a:t>3</a:t>
              </a:r>
            </a:p>
          </p:txBody>
        </p:sp>
        <p:sp>
          <p:nvSpPr>
            <p:cNvPr id="36" name="TextBox 35">
              <a:extLst>
                <a:ext uri="{FF2B5EF4-FFF2-40B4-BE49-F238E27FC236}">
                  <a16:creationId xmlns:a16="http://schemas.microsoft.com/office/drawing/2014/main" id="{918F6B5E-97FC-4E25-8ABF-711DB1292DB3}"/>
                </a:ext>
              </a:extLst>
            </p:cNvPr>
            <p:cNvSpPr txBox="1">
              <a:spLocks noChangeAspect="1"/>
            </p:cNvSpPr>
            <p:nvPr/>
          </p:nvSpPr>
          <p:spPr>
            <a:xfrm>
              <a:off x="8581218" y="3396663"/>
              <a:ext cx="195658" cy="122930"/>
            </a:xfrm>
            <a:prstGeom prst="rect">
              <a:avLst/>
            </a:prstGeom>
            <a:noFill/>
          </p:spPr>
          <p:txBody>
            <a:bodyPr wrap="none" rtlCol="0" anchor="ctr" anchorCtr="0">
              <a:spAutoFit/>
            </a:bodyPr>
            <a:lstStyle/>
            <a:p>
              <a:pPr algn="r" defTabSz="609585">
                <a:defRPr/>
              </a:pPr>
              <a:r>
                <a:rPr lang="en-GB" sz="1067" dirty="0">
                  <a:solidFill>
                    <a:srgbClr val="003366"/>
                  </a:solidFill>
                  <a:latin typeface="Arial" panose="020B0604020202020204" pitchFamily="34" charset="0"/>
                  <a:cs typeface="Arial" panose="020B0604020202020204" pitchFamily="34" charset="0"/>
                </a:rPr>
                <a:t>5</a:t>
              </a:r>
            </a:p>
          </p:txBody>
        </p:sp>
        <p:sp>
          <p:nvSpPr>
            <p:cNvPr id="37" name="TextBox 36">
              <a:extLst>
                <a:ext uri="{FF2B5EF4-FFF2-40B4-BE49-F238E27FC236}">
                  <a16:creationId xmlns:a16="http://schemas.microsoft.com/office/drawing/2014/main" id="{18EDEE63-BF78-4185-AFE7-9199DF48DE98}"/>
                </a:ext>
              </a:extLst>
            </p:cNvPr>
            <p:cNvSpPr txBox="1">
              <a:spLocks noChangeAspect="1"/>
            </p:cNvSpPr>
            <p:nvPr/>
          </p:nvSpPr>
          <p:spPr>
            <a:xfrm>
              <a:off x="7975846" y="3396663"/>
              <a:ext cx="195658" cy="122930"/>
            </a:xfrm>
            <a:prstGeom prst="rect">
              <a:avLst/>
            </a:prstGeom>
            <a:noFill/>
          </p:spPr>
          <p:txBody>
            <a:bodyPr wrap="none" rtlCol="0" anchor="ctr" anchorCtr="0">
              <a:spAutoFit/>
            </a:bodyPr>
            <a:lstStyle/>
            <a:p>
              <a:pPr algn="r" defTabSz="609585">
                <a:defRPr/>
              </a:pPr>
              <a:r>
                <a:rPr lang="en-GB" sz="1067" dirty="0">
                  <a:solidFill>
                    <a:srgbClr val="003366"/>
                  </a:solidFill>
                  <a:latin typeface="Arial" panose="020B0604020202020204" pitchFamily="34" charset="0"/>
                  <a:cs typeface="Arial" panose="020B0604020202020204" pitchFamily="34" charset="0"/>
                </a:rPr>
                <a:t>4</a:t>
              </a:r>
            </a:p>
          </p:txBody>
        </p:sp>
        <p:sp>
          <p:nvSpPr>
            <p:cNvPr id="38" name="TextBox 37">
              <a:extLst>
                <a:ext uri="{FF2B5EF4-FFF2-40B4-BE49-F238E27FC236}">
                  <a16:creationId xmlns:a16="http://schemas.microsoft.com/office/drawing/2014/main" id="{6F8579EE-B7EF-49BD-A52C-3087F4956534}"/>
                </a:ext>
              </a:extLst>
            </p:cNvPr>
            <p:cNvSpPr txBox="1"/>
            <p:nvPr/>
          </p:nvSpPr>
          <p:spPr>
            <a:xfrm>
              <a:off x="6791572" y="3396663"/>
              <a:ext cx="195658" cy="122930"/>
            </a:xfrm>
            <a:prstGeom prst="rect">
              <a:avLst/>
            </a:prstGeom>
            <a:noFill/>
          </p:spPr>
          <p:txBody>
            <a:bodyPr wrap="none" rtlCol="0" anchor="ctr" anchorCtr="0">
              <a:spAutoFit/>
            </a:bodyPr>
            <a:lstStyle/>
            <a:p>
              <a:pPr algn="r" defTabSz="609585">
                <a:defRPr/>
              </a:pPr>
              <a:r>
                <a:rPr lang="en-GB" sz="1067" dirty="0">
                  <a:solidFill>
                    <a:srgbClr val="003366"/>
                  </a:solidFill>
                  <a:latin typeface="Arial" panose="020B0604020202020204" pitchFamily="34" charset="0"/>
                  <a:cs typeface="Arial" panose="020B0604020202020204" pitchFamily="34" charset="0"/>
                </a:rPr>
                <a:t>2</a:t>
              </a:r>
            </a:p>
          </p:txBody>
        </p:sp>
        <p:grpSp>
          <p:nvGrpSpPr>
            <p:cNvPr id="39" name="Group 38">
              <a:extLst>
                <a:ext uri="{FF2B5EF4-FFF2-40B4-BE49-F238E27FC236}">
                  <a16:creationId xmlns:a16="http://schemas.microsoft.com/office/drawing/2014/main" id="{22B4467D-BB41-428F-8B71-00EB14E5607E}"/>
                </a:ext>
              </a:extLst>
            </p:cNvPr>
            <p:cNvGrpSpPr/>
            <p:nvPr/>
          </p:nvGrpSpPr>
          <p:grpSpPr>
            <a:xfrm>
              <a:off x="5829193" y="3008987"/>
              <a:ext cx="2342308" cy="201616"/>
              <a:chOff x="5426258" y="3403083"/>
              <a:chExt cx="2342308" cy="201616"/>
            </a:xfrm>
          </p:grpSpPr>
          <p:sp>
            <p:nvSpPr>
              <p:cNvPr id="43" name="TextBox 42">
                <a:extLst>
                  <a:ext uri="{FF2B5EF4-FFF2-40B4-BE49-F238E27FC236}">
                    <a16:creationId xmlns:a16="http://schemas.microsoft.com/office/drawing/2014/main" id="{CAEF9A78-936D-4631-A6AA-55ABE1DD786C}"/>
                  </a:ext>
                </a:extLst>
              </p:cNvPr>
              <p:cNvSpPr txBox="1">
                <a:spLocks noChangeAspect="1"/>
              </p:cNvSpPr>
              <p:nvPr/>
            </p:nvSpPr>
            <p:spPr>
              <a:xfrm>
                <a:off x="5538716" y="3403083"/>
                <a:ext cx="2229850" cy="201616"/>
              </a:xfrm>
              <a:prstGeom prst="rect">
                <a:avLst/>
              </a:prstGeom>
              <a:noFill/>
            </p:spPr>
            <p:txBody>
              <a:bodyPr wrap="square" rtlCol="0" anchor="ctr" anchorCtr="0">
                <a:spAutoFit/>
              </a:bodyPr>
              <a:lstStyle/>
              <a:p>
                <a:pPr defTabSz="609585">
                  <a:defRPr/>
                </a:pPr>
                <a:r>
                  <a:rPr lang="en-GB" sz="1067" dirty="0" err="1">
                    <a:solidFill>
                      <a:srgbClr val="003366"/>
                    </a:solidFill>
                    <a:latin typeface="Arial" panose="020B0604020202020204" pitchFamily="34" charset="0"/>
                    <a:cs typeface="Arial" panose="020B0604020202020204" pitchFamily="34" charset="0"/>
                  </a:rPr>
                  <a:t>Không</a:t>
                </a:r>
                <a:r>
                  <a:rPr lang="en-GB" sz="1067" dirty="0">
                    <a:solidFill>
                      <a:srgbClr val="003366"/>
                    </a:solidFill>
                    <a:latin typeface="Arial" panose="020B0604020202020204" pitchFamily="34" charset="0"/>
                    <a:cs typeface="Arial" panose="020B0604020202020204" pitchFamily="34" charset="0"/>
                  </a:rPr>
                  <a:t> </a:t>
                </a:r>
                <a:r>
                  <a:rPr lang="en-GB" sz="1067" dirty="0" err="1">
                    <a:solidFill>
                      <a:srgbClr val="003366"/>
                    </a:solidFill>
                    <a:latin typeface="Arial" panose="020B0604020202020204" pitchFamily="34" charset="0"/>
                    <a:cs typeface="Arial" panose="020B0604020202020204" pitchFamily="34" charset="0"/>
                  </a:rPr>
                  <a:t>sử</a:t>
                </a:r>
                <a:r>
                  <a:rPr lang="en-GB" sz="1067" dirty="0">
                    <a:solidFill>
                      <a:srgbClr val="003366"/>
                    </a:solidFill>
                    <a:latin typeface="Arial" panose="020B0604020202020204" pitchFamily="34" charset="0"/>
                    <a:cs typeface="Arial" panose="020B0604020202020204" pitchFamily="34" charset="0"/>
                  </a:rPr>
                  <a:t> </a:t>
                </a:r>
                <a:r>
                  <a:rPr lang="en-GB" sz="1067" dirty="0" err="1">
                    <a:solidFill>
                      <a:srgbClr val="003366"/>
                    </a:solidFill>
                    <a:latin typeface="Arial" panose="020B0604020202020204" pitchFamily="34" charset="0"/>
                    <a:cs typeface="Arial" panose="020B0604020202020204" pitchFamily="34" charset="0"/>
                  </a:rPr>
                  <a:t>dụng</a:t>
                </a:r>
                <a:r>
                  <a:rPr lang="en-GB" sz="1067" dirty="0">
                    <a:solidFill>
                      <a:srgbClr val="003366"/>
                    </a:solidFill>
                    <a:latin typeface="Arial" panose="020B0604020202020204" pitchFamily="34" charset="0"/>
                    <a:cs typeface="Arial" panose="020B0604020202020204" pitchFamily="34" charset="0"/>
                  </a:rPr>
                  <a:t> </a:t>
                </a:r>
                <a:r>
                  <a:rPr lang="en-GB" sz="1067" dirty="0" err="1">
                    <a:solidFill>
                      <a:srgbClr val="003366"/>
                    </a:solidFill>
                    <a:latin typeface="Arial" panose="020B0604020202020204" pitchFamily="34" charset="0"/>
                    <a:cs typeface="Arial" panose="020B0604020202020204" pitchFamily="34" charset="0"/>
                  </a:rPr>
                  <a:t>thuốc</a:t>
                </a:r>
                <a:r>
                  <a:rPr lang="en-GB" sz="1067" dirty="0">
                    <a:solidFill>
                      <a:srgbClr val="003366"/>
                    </a:solidFill>
                    <a:latin typeface="Arial" panose="020B0604020202020204" pitchFamily="34" charset="0"/>
                    <a:cs typeface="Arial" panose="020B0604020202020204" pitchFamily="34" charset="0"/>
                  </a:rPr>
                  <a:t> </a:t>
                </a:r>
                <a:r>
                  <a:rPr lang="en-GB" sz="1067" dirty="0" err="1">
                    <a:solidFill>
                      <a:srgbClr val="003366"/>
                    </a:solidFill>
                    <a:latin typeface="Arial" panose="020B0604020202020204" pitchFamily="34" charset="0"/>
                    <a:cs typeface="Arial" panose="020B0604020202020204" pitchFamily="34" charset="0"/>
                  </a:rPr>
                  <a:t>kháng</a:t>
                </a:r>
                <a:r>
                  <a:rPr lang="en-GB" sz="1067" dirty="0">
                    <a:solidFill>
                      <a:srgbClr val="003366"/>
                    </a:solidFill>
                    <a:latin typeface="Arial" panose="020B0604020202020204" pitchFamily="34" charset="0"/>
                    <a:cs typeface="Arial" panose="020B0604020202020204" pitchFamily="34" charset="0"/>
                  </a:rPr>
                  <a:t> </a:t>
                </a:r>
                <a:r>
                  <a:rPr lang="en-GB" sz="1067" dirty="0" err="1">
                    <a:solidFill>
                      <a:srgbClr val="003366"/>
                    </a:solidFill>
                    <a:latin typeface="Arial" panose="020B0604020202020204" pitchFamily="34" charset="0"/>
                    <a:cs typeface="Arial" panose="020B0604020202020204" pitchFamily="34" charset="0"/>
                  </a:rPr>
                  <a:t>xơ</a:t>
                </a:r>
                <a:r>
                  <a:rPr lang="en-GB" sz="1067" dirty="0">
                    <a:solidFill>
                      <a:srgbClr val="003366"/>
                    </a:solidFill>
                    <a:latin typeface="Arial" panose="020B0604020202020204" pitchFamily="34" charset="0"/>
                    <a:cs typeface="Arial" panose="020B0604020202020204" pitchFamily="34" charset="0"/>
                  </a:rPr>
                  <a:t> (n=501)</a:t>
                </a:r>
              </a:p>
              <a:p>
                <a:pPr defTabSz="609585">
                  <a:defRPr/>
                </a:pPr>
                <a:r>
                  <a:rPr lang="en-GB" sz="1067" dirty="0" err="1">
                    <a:solidFill>
                      <a:srgbClr val="003366"/>
                    </a:solidFill>
                    <a:latin typeface="Arial" panose="020B0604020202020204" pitchFamily="34" charset="0"/>
                    <a:cs typeface="Arial" panose="020B0604020202020204" pitchFamily="34" charset="0"/>
                  </a:rPr>
                  <a:t>Sử</a:t>
                </a:r>
                <a:r>
                  <a:rPr lang="en-GB" sz="1067" dirty="0">
                    <a:solidFill>
                      <a:srgbClr val="003366"/>
                    </a:solidFill>
                    <a:latin typeface="Arial" panose="020B0604020202020204" pitchFamily="34" charset="0"/>
                    <a:cs typeface="Arial" panose="020B0604020202020204" pitchFamily="34" charset="0"/>
                  </a:rPr>
                  <a:t> </a:t>
                </a:r>
                <a:r>
                  <a:rPr lang="en-GB" sz="1067" dirty="0" err="1">
                    <a:solidFill>
                      <a:srgbClr val="003366"/>
                    </a:solidFill>
                    <a:latin typeface="Arial" panose="020B0604020202020204" pitchFamily="34" charset="0"/>
                    <a:cs typeface="Arial" panose="020B0604020202020204" pitchFamily="34" charset="0"/>
                  </a:rPr>
                  <a:t>dụng</a:t>
                </a:r>
                <a:r>
                  <a:rPr lang="en-GB" sz="1067" dirty="0">
                    <a:solidFill>
                      <a:srgbClr val="003366"/>
                    </a:solidFill>
                    <a:latin typeface="Arial" panose="020B0604020202020204" pitchFamily="34" charset="0"/>
                    <a:cs typeface="Arial" panose="020B0604020202020204" pitchFamily="34" charset="0"/>
                  </a:rPr>
                  <a:t> </a:t>
                </a:r>
                <a:r>
                  <a:rPr lang="en-GB" sz="1067" dirty="0" err="1">
                    <a:solidFill>
                      <a:srgbClr val="003366"/>
                    </a:solidFill>
                    <a:latin typeface="Arial" panose="020B0604020202020204" pitchFamily="34" charset="0"/>
                    <a:cs typeface="Arial" panose="020B0604020202020204" pitchFamily="34" charset="0"/>
                  </a:rPr>
                  <a:t>thuốc</a:t>
                </a:r>
                <a:r>
                  <a:rPr lang="en-GB" sz="1067" dirty="0">
                    <a:solidFill>
                      <a:srgbClr val="003366"/>
                    </a:solidFill>
                    <a:latin typeface="Arial" panose="020B0604020202020204" pitchFamily="34" charset="0"/>
                    <a:cs typeface="Arial" panose="020B0604020202020204" pitchFamily="34" charset="0"/>
                  </a:rPr>
                  <a:t> </a:t>
                </a:r>
                <a:r>
                  <a:rPr lang="en-GB" sz="1067" dirty="0" err="1">
                    <a:solidFill>
                      <a:srgbClr val="003366"/>
                    </a:solidFill>
                    <a:latin typeface="Arial" panose="020B0604020202020204" pitchFamily="34" charset="0"/>
                    <a:cs typeface="Arial" panose="020B0604020202020204" pitchFamily="34" charset="0"/>
                  </a:rPr>
                  <a:t>kháng</a:t>
                </a:r>
                <a:r>
                  <a:rPr lang="en-GB" sz="1067" dirty="0">
                    <a:solidFill>
                      <a:srgbClr val="003366"/>
                    </a:solidFill>
                    <a:latin typeface="Arial" panose="020B0604020202020204" pitchFamily="34" charset="0"/>
                    <a:cs typeface="Arial" panose="020B0604020202020204" pitchFamily="34" charset="0"/>
                  </a:rPr>
                  <a:t> </a:t>
                </a:r>
                <a:r>
                  <a:rPr lang="en-GB" sz="1067" dirty="0" err="1">
                    <a:solidFill>
                      <a:srgbClr val="003366"/>
                    </a:solidFill>
                    <a:latin typeface="Arial" panose="020B0604020202020204" pitchFamily="34" charset="0"/>
                    <a:cs typeface="Arial" panose="020B0604020202020204" pitchFamily="34" charset="0"/>
                  </a:rPr>
                  <a:t>xơ</a:t>
                </a:r>
                <a:r>
                  <a:rPr lang="en-GB" sz="1067" dirty="0">
                    <a:solidFill>
                      <a:srgbClr val="003366"/>
                    </a:solidFill>
                    <a:latin typeface="Arial" panose="020B0604020202020204" pitchFamily="34" charset="0"/>
                    <a:cs typeface="Arial" panose="020B0604020202020204" pitchFamily="34" charset="0"/>
                  </a:rPr>
                  <a:t> (n=146)</a:t>
                </a:r>
              </a:p>
            </p:txBody>
          </p:sp>
          <p:grpSp>
            <p:nvGrpSpPr>
              <p:cNvPr id="44" name="Group 43">
                <a:extLst>
                  <a:ext uri="{FF2B5EF4-FFF2-40B4-BE49-F238E27FC236}">
                    <a16:creationId xmlns:a16="http://schemas.microsoft.com/office/drawing/2014/main" id="{8B90097E-B076-4722-A21D-2B4A6F3032DD}"/>
                  </a:ext>
                </a:extLst>
              </p:cNvPr>
              <p:cNvGrpSpPr>
                <a:grpSpLocks noChangeAspect="1"/>
              </p:cNvGrpSpPr>
              <p:nvPr/>
            </p:nvGrpSpPr>
            <p:grpSpPr>
              <a:xfrm>
                <a:off x="5426258" y="3472520"/>
                <a:ext cx="164327" cy="78343"/>
                <a:chOff x="1136925" y="3149467"/>
                <a:chExt cx="116264" cy="89188"/>
              </a:xfrm>
            </p:grpSpPr>
            <p:cxnSp>
              <p:nvCxnSpPr>
                <p:cNvPr id="45" name="Straight Connector 44">
                  <a:extLst>
                    <a:ext uri="{FF2B5EF4-FFF2-40B4-BE49-F238E27FC236}">
                      <a16:creationId xmlns:a16="http://schemas.microsoft.com/office/drawing/2014/main" id="{2D8C84FE-ECE1-4D37-929E-58C631F97EC0}"/>
                    </a:ext>
                  </a:extLst>
                </p:cNvPr>
                <p:cNvCxnSpPr/>
                <p:nvPr/>
              </p:nvCxnSpPr>
              <p:spPr>
                <a:xfrm>
                  <a:off x="1136925" y="3149467"/>
                  <a:ext cx="116261" cy="0"/>
                </a:xfrm>
                <a:prstGeom prst="line">
                  <a:avLst/>
                </a:prstGeom>
                <a:noFill/>
                <a:ln w="19050">
                  <a:solidFill>
                    <a:schemeClr val="tx2"/>
                  </a:solidFill>
                  <a:prstDash val="solid"/>
                </a:ln>
                <a:effectLst/>
              </p:spPr>
              <p:style>
                <a:lnRef idx="1">
                  <a:schemeClr val="accent1"/>
                </a:lnRef>
                <a:fillRef idx="3">
                  <a:schemeClr val="accent1"/>
                </a:fillRef>
                <a:effectRef idx="2">
                  <a:schemeClr val="accent1"/>
                </a:effectRef>
                <a:fontRef idx="minor">
                  <a:schemeClr val="lt1"/>
                </a:fontRef>
              </p:style>
            </p:cxnSp>
            <p:cxnSp>
              <p:nvCxnSpPr>
                <p:cNvPr id="46" name="Straight Connector 45">
                  <a:extLst>
                    <a:ext uri="{FF2B5EF4-FFF2-40B4-BE49-F238E27FC236}">
                      <a16:creationId xmlns:a16="http://schemas.microsoft.com/office/drawing/2014/main" id="{17A04A32-49CB-439E-9E55-4C86579BE063}"/>
                    </a:ext>
                  </a:extLst>
                </p:cNvPr>
                <p:cNvCxnSpPr/>
                <p:nvPr/>
              </p:nvCxnSpPr>
              <p:spPr>
                <a:xfrm>
                  <a:off x="1136928" y="3238655"/>
                  <a:ext cx="116261" cy="0"/>
                </a:xfrm>
                <a:prstGeom prst="line">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cxnSp>
          </p:grpSp>
        </p:grpSp>
        <p:sp>
          <p:nvSpPr>
            <p:cNvPr id="40" name="Freeform 9">
              <a:extLst>
                <a:ext uri="{FF2B5EF4-FFF2-40B4-BE49-F238E27FC236}">
                  <a16:creationId xmlns:a16="http://schemas.microsoft.com/office/drawing/2014/main" id="{E63D661B-A892-42BC-914A-351B48BE57DB}"/>
                </a:ext>
              </a:extLst>
            </p:cNvPr>
            <p:cNvSpPr>
              <a:spLocks noChangeAspect="1"/>
            </p:cNvSpPr>
            <p:nvPr/>
          </p:nvSpPr>
          <p:spPr bwMode="auto">
            <a:xfrm>
              <a:off x="5671690" y="1969263"/>
              <a:ext cx="2731670" cy="855664"/>
            </a:xfrm>
            <a:custGeom>
              <a:avLst/>
              <a:gdLst>
                <a:gd name="T0" fmla="*/ 248 w 3056"/>
                <a:gd name="T1" fmla="*/ 0 h 767"/>
                <a:gd name="T2" fmla="*/ 352 w 3056"/>
                <a:gd name="T3" fmla="*/ 6 h 767"/>
                <a:gd name="T4" fmla="*/ 407 w 3056"/>
                <a:gd name="T5" fmla="*/ 16 h 767"/>
                <a:gd name="T6" fmla="*/ 480 w 3056"/>
                <a:gd name="T7" fmla="*/ 16 h 767"/>
                <a:gd name="T8" fmla="*/ 500 w 3056"/>
                <a:gd name="T9" fmla="*/ 28 h 767"/>
                <a:gd name="T10" fmla="*/ 516 w 3056"/>
                <a:gd name="T11" fmla="*/ 42 h 767"/>
                <a:gd name="T12" fmla="*/ 572 w 3056"/>
                <a:gd name="T13" fmla="*/ 52 h 767"/>
                <a:gd name="T14" fmla="*/ 596 w 3056"/>
                <a:gd name="T15" fmla="*/ 57 h 767"/>
                <a:gd name="T16" fmla="*/ 631 w 3056"/>
                <a:gd name="T17" fmla="*/ 64 h 767"/>
                <a:gd name="T18" fmla="*/ 655 w 3056"/>
                <a:gd name="T19" fmla="*/ 69 h 767"/>
                <a:gd name="T20" fmla="*/ 667 w 3056"/>
                <a:gd name="T21" fmla="*/ 99 h 767"/>
                <a:gd name="T22" fmla="*/ 715 w 3056"/>
                <a:gd name="T23" fmla="*/ 111 h 767"/>
                <a:gd name="T24" fmla="*/ 749 w 3056"/>
                <a:gd name="T25" fmla="*/ 131 h 767"/>
                <a:gd name="T26" fmla="*/ 868 w 3056"/>
                <a:gd name="T27" fmla="*/ 131 h 767"/>
                <a:gd name="T28" fmla="*/ 887 w 3056"/>
                <a:gd name="T29" fmla="*/ 134 h 767"/>
                <a:gd name="T30" fmla="*/ 887 w 3056"/>
                <a:gd name="T31" fmla="*/ 149 h 767"/>
                <a:gd name="T32" fmla="*/ 921 w 3056"/>
                <a:gd name="T33" fmla="*/ 164 h 767"/>
                <a:gd name="T34" fmla="*/ 950 w 3056"/>
                <a:gd name="T35" fmla="*/ 175 h 767"/>
                <a:gd name="T36" fmla="*/ 985 w 3056"/>
                <a:gd name="T37" fmla="*/ 191 h 767"/>
                <a:gd name="T38" fmla="*/ 1019 w 3056"/>
                <a:gd name="T39" fmla="*/ 200 h 767"/>
                <a:gd name="T40" fmla="*/ 1036 w 3056"/>
                <a:gd name="T41" fmla="*/ 215 h 767"/>
                <a:gd name="T42" fmla="*/ 1069 w 3056"/>
                <a:gd name="T43" fmla="*/ 227 h 767"/>
                <a:gd name="T44" fmla="*/ 1087 w 3056"/>
                <a:gd name="T45" fmla="*/ 240 h 767"/>
                <a:gd name="T46" fmla="*/ 1110 w 3056"/>
                <a:gd name="T47" fmla="*/ 255 h 767"/>
                <a:gd name="T48" fmla="*/ 1144 w 3056"/>
                <a:gd name="T49" fmla="*/ 279 h 767"/>
                <a:gd name="T50" fmla="*/ 1183 w 3056"/>
                <a:gd name="T51" fmla="*/ 286 h 767"/>
                <a:gd name="T52" fmla="*/ 1201 w 3056"/>
                <a:gd name="T53" fmla="*/ 302 h 767"/>
                <a:gd name="T54" fmla="*/ 1242 w 3056"/>
                <a:gd name="T55" fmla="*/ 314 h 767"/>
                <a:gd name="T56" fmla="*/ 1259 w 3056"/>
                <a:gd name="T57" fmla="*/ 326 h 767"/>
                <a:gd name="T58" fmla="*/ 1341 w 3056"/>
                <a:gd name="T59" fmla="*/ 338 h 767"/>
                <a:gd name="T60" fmla="*/ 1351 w 3056"/>
                <a:gd name="T61" fmla="*/ 348 h 767"/>
                <a:gd name="T62" fmla="*/ 1423 w 3056"/>
                <a:gd name="T63" fmla="*/ 373 h 767"/>
                <a:gd name="T64" fmla="*/ 1475 w 3056"/>
                <a:gd name="T65" fmla="*/ 385 h 767"/>
                <a:gd name="T66" fmla="*/ 1515 w 3056"/>
                <a:gd name="T67" fmla="*/ 405 h 767"/>
                <a:gd name="T68" fmla="*/ 1571 w 3056"/>
                <a:gd name="T69" fmla="*/ 418 h 767"/>
                <a:gd name="T70" fmla="*/ 1622 w 3056"/>
                <a:gd name="T71" fmla="*/ 432 h 767"/>
                <a:gd name="T72" fmla="*/ 1634 w 3056"/>
                <a:gd name="T73" fmla="*/ 444 h 767"/>
                <a:gd name="T74" fmla="*/ 1686 w 3056"/>
                <a:gd name="T75" fmla="*/ 444 h 767"/>
                <a:gd name="T76" fmla="*/ 1736 w 3056"/>
                <a:gd name="T77" fmla="*/ 454 h 767"/>
                <a:gd name="T78" fmla="*/ 1788 w 3056"/>
                <a:gd name="T79" fmla="*/ 462 h 767"/>
                <a:gd name="T80" fmla="*/ 1817 w 3056"/>
                <a:gd name="T81" fmla="*/ 462 h 767"/>
                <a:gd name="T82" fmla="*/ 1902 w 3056"/>
                <a:gd name="T83" fmla="*/ 479 h 767"/>
                <a:gd name="T84" fmla="*/ 1913 w 3056"/>
                <a:gd name="T85" fmla="*/ 491 h 767"/>
                <a:gd name="T86" fmla="*/ 1962 w 3056"/>
                <a:gd name="T87" fmla="*/ 506 h 767"/>
                <a:gd name="T88" fmla="*/ 2037 w 3056"/>
                <a:gd name="T89" fmla="*/ 521 h 767"/>
                <a:gd name="T90" fmla="*/ 2108 w 3056"/>
                <a:gd name="T91" fmla="*/ 533 h 767"/>
                <a:gd name="T92" fmla="*/ 2124 w 3056"/>
                <a:gd name="T93" fmla="*/ 538 h 767"/>
                <a:gd name="T94" fmla="*/ 2151 w 3056"/>
                <a:gd name="T95" fmla="*/ 545 h 767"/>
                <a:gd name="T96" fmla="*/ 2193 w 3056"/>
                <a:gd name="T97" fmla="*/ 556 h 767"/>
                <a:gd name="T98" fmla="*/ 2234 w 3056"/>
                <a:gd name="T99" fmla="*/ 570 h 767"/>
                <a:gd name="T100" fmla="*/ 2272 w 3056"/>
                <a:gd name="T101" fmla="*/ 597 h 767"/>
                <a:gd name="T102" fmla="*/ 2325 w 3056"/>
                <a:gd name="T103" fmla="*/ 600 h 767"/>
                <a:gd name="T104" fmla="*/ 2348 w 3056"/>
                <a:gd name="T105" fmla="*/ 609 h 767"/>
                <a:gd name="T106" fmla="*/ 2697 w 3056"/>
                <a:gd name="T107" fmla="*/ 647 h 767"/>
                <a:gd name="T108" fmla="*/ 2913 w 3056"/>
                <a:gd name="T109" fmla="*/ 647 h 767"/>
                <a:gd name="T110" fmla="*/ 3056 w 3056"/>
                <a:gd name="T11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56" h="767">
                  <a:moveTo>
                    <a:pt x="0" y="0"/>
                  </a:moveTo>
                  <a:lnTo>
                    <a:pt x="248" y="0"/>
                  </a:lnTo>
                  <a:lnTo>
                    <a:pt x="352" y="0"/>
                  </a:lnTo>
                  <a:lnTo>
                    <a:pt x="352" y="6"/>
                  </a:lnTo>
                  <a:lnTo>
                    <a:pt x="407" y="6"/>
                  </a:lnTo>
                  <a:lnTo>
                    <a:pt x="407" y="16"/>
                  </a:lnTo>
                  <a:lnTo>
                    <a:pt x="425" y="16"/>
                  </a:lnTo>
                  <a:lnTo>
                    <a:pt x="480" y="16"/>
                  </a:lnTo>
                  <a:lnTo>
                    <a:pt x="480" y="28"/>
                  </a:lnTo>
                  <a:lnTo>
                    <a:pt x="500" y="28"/>
                  </a:lnTo>
                  <a:lnTo>
                    <a:pt x="500" y="42"/>
                  </a:lnTo>
                  <a:lnTo>
                    <a:pt x="516" y="42"/>
                  </a:lnTo>
                  <a:lnTo>
                    <a:pt x="516" y="52"/>
                  </a:lnTo>
                  <a:lnTo>
                    <a:pt x="572" y="52"/>
                  </a:lnTo>
                  <a:lnTo>
                    <a:pt x="572" y="57"/>
                  </a:lnTo>
                  <a:lnTo>
                    <a:pt x="596" y="57"/>
                  </a:lnTo>
                  <a:lnTo>
                    <a:pt x="596" y="64"/>
                  </a:lnTo>
                  <a:lnTo>
                    <a:pt x="631" y="64"/>
                  </a:lnTo>
                  <a:lnTo>
                    <a:pt x="631" y="69"/>
                  </a:lnTo>
                  <a:lnTo>
                    <a:pt x="655" y="69"/>
                  </a:lnTo>
                  <a:lnTo>
                    <a:pt x="667" y="69"/>
                  </a:lnTo>
                  <a:lnTo>
                    <a:pt x="667" y="99"/>
                  </a:lnTo>
                  <a:lnTo>
                    <a:pt x="715" y="99"/>
                  </a:lnTo>
                  <a:lnTo>
                    <a:pt x="715" y="111"/>
                  </a:lnTo>
                  <a:lnTo>
                    <a:pt x="749" y="111"/>
                  </a:lnTo>
                  <a:lnTo>
                    <a:pt x="749" y="131"/>
                  </a:lnTo>
                  <a:lnTo>
                    <a:pt x="854" y="131"/>
                  </a:lnTo>
                  <a:lnTo>
                    <a:pt x="868" y="131"/>
                  </a:lnTo>
                  <a:lnTo>
                    <a:pt x="868" y="134"/>
                  </a:lnTo>
                  <a:lnTo>
                    <a:pt x="887" y="134"/>
                  </a:lnTo>
                  <a:lnTo>
                    <a:pt x="887" y="146"/>
                  </a:lnTo>
                  <a:lnTo>
                    <a:pt x="887" y="149"/>
                  </a:lnTo>
                  <a:lnTo>
                    <a:pt x="921" y="149"/>
                  </a:lnTo>
                  <a:lnTo>
                    <a:pt x="921" y="164"/>
                  </a:lnTo>
                  <a:lnTo>
                    <a:pt x="950" y="164"/>
                  </a:lnTo>
                  <a:lnTo>
                    <a:pt x="950" y="175"/>
                  </a:lnTo>
                  <a:lnTo>
                    <a:pt x="985" y="175"/>
                  </a:lnTo>
                  <a:lnTo>
                    <a:pt x="985" y="191"/>
                  </a:lnTo>
                  <a:lnTo>
                    <a:pt x="1019" y="191"/>
                  </a:lnTo>
                  <a:lnTo>
                    <a:pt x="1019" y="200"/>
                  </a:lnTo>
                  <a:lnTo>
                    <a:pt x="1036" y="200"/>
                  </a:lnTo>
                  <a:lnTo>
                    <a:pt x="1036" y="215"/>
                  </a:lnTo>
                  <a:lnTo>
                    <a:pt x="1069" y="215"/>
                  </a:lnTo>
                  <a:lnTo>
                    <a:pt x="1069" y="227"/>
                  </a:lnTo>
                  <a:lnTo>
                    <a:pt x="1087" y="227"/>
                  </a:lnTo>
                  <a:lnTo>
                    <a:pt x="1087" y="240"/>
                  </a:lnTo>
                  <a:lnTo>
                    <a:pt x="1110" y="240"/>
                  </a:lnTo>
                  <a:lnTo>
                    <a:pt x="1110" y="255"/>
                  </a:lnTo>
                  <a:lnTo>
                    <a:pt x="1144" y="255"/>
                  </a:lnTo>
                  <a:lnTo>
                    <a:pt x="1144" y="279"/>
                  </a:lnTo>
                  <a:lnTo>
                    <a:pt x="1183" y="279"/>
                  </a:lnTo>
                  <a:lnTo>
                    <a:pt x="1183" y="286"/>
                  </a:lnTo>
                  <a:lnTo>
                    <a:pt x="1201" y="286"/>
                  </a:lnTo>
                  <a:lnTo>
                    <a:pt x="1201" y="302"/>
                  </a:lnTo>
                  <a:lnTo>
                    <a:pt x="1242" y="302"/>
                  </a:lnTo>
                  <a:lnTo>
                    <a:pt x="1242" y="314"/>
                  </a:lnTo>
                  <a:lnTo>
                    <a:pt x="1259" y="314"/>
                  </a:lnTo>
                  <a:lnTo>
                    <a:pt x="1259" y="326"/>
                  </a:lnTo>
                  <a:lnTo>
                    <a:pt x="1341" y="326"/>
                  </a:lnTo>
                  <a:lnTo>
                    <a:pt x="1341" y="338"/>
                  </a:lnTo>
                  <a:lnTo>
                    <a:pt x="1351" y="338"/>
                  </a:lnTo>
                  <a:lnTo>
                    <a:pt x="1351" y="348"/>
                  </a:lnTo>
                  <a:lnTo>
                    <a:pt x="1423" y="348"/>
                  </a:lnTo>
                  <a:lnTo>
                    <a:pt x="1423" y="373"/>
                  </a:lnTo>
                  <a:lnTo>
                    <a:pt x="1475" y="373"/>
                  </a:lnTo>
                  <a:lnTo>
                    <a:pt x="1475" y="385"/>
                  </a:lnTo>
                  <a:lnTo>
                    <a:pt x="1515" y="385"/>
                  </a:lnTo>
                  <a:lnTo>
                    <a:pt x="1515" y="405"/>
                  </a:lnTo>
                  <a:lnTo>
                    <a:pt x="1571" y="405"/>
                  </a:lnTo>
                  <a:lnTo>
                    <a:pt x="1571" y="418"/>
                  </a:lnTo>
                  <a:lnTo>
                    <a:pt x="1622" y="418"/>
                  </a:lnTo>
                  <a:lnTo>
                    <a:pt x="1622" y="432"/>
                  </a:lnTo>
                  <a:lnTo>
                    <a:pt x="1634" y="432"/>
                  </a:lnTo>
                  <a:lnTo>
                    <a:pt x="1634" y="444"/>
                  </a:lnTo>
                  <a:lnTo>
                    <a:pt x="1666" y="444"/>
                  </a:lnTo>
                  <a:lnTo>
                    <a:pt x="1686" y="444"/>
                  </a:lnTo>
                  <a:lnTo>
                    <a:pt x="1686" y="454"/>
                  </a:lnTo>
                  <a:lnTo>
                    <a:pt x="1736" y="454"/>
                  </a:lnTo>
                  <a:lnTo>
                    <a:pt x="1788" y="454"/>
                  </a:lnTo>
                  <a:lnTo>
                    <a:pt x="1788" y="462"/>
                  </a:lnTo>
                  <a:lnTo>
                    <a:pt x="1812" y="462"/>
                  </a:lnTo>
                  <a:lnTo>
                    <a:pt x="1817" y="462"/>
                  </a:lnTo>
                  <a:lnTo>
                    <a:pt x="1817" y="479"/>
                  </a:lnTo>
                  <a:lnTo>
                    <a:pt x="1902" y="479"/>
                  </a:lnTo>
                  <a:lnTo>
                    <a:pt x="1902" y="491"/>
                  </a:lnTo>
                  <a:lnTo>
                    <a:pt x="1913" y="491"/>
                  </a:lnTo>
                  <a:lnTo>
                    <a:pt x="1913" y="506"/>
                  </a:lnTo>
                  <a:lnTo>
                    <a:pt x="1962" y="506"/>
                  </a:lnTo>
                  <a:lnTo>
                    <a:pt x="2037" y="506"/>
                  </a:lnTo>
                  <a:lnTo>
                    <a:pt x="2037" y="521"/>
                  </a:lnTo>
                  <a:lnTo>
                    <a:pt x="2108" y="521"/>
                  </a:lnTo>
                  <a:lnTo>
                    <a:pt x="2108" y="533"/>
                  </a:lnTo>
                  <a:lnTo>
                    <a:pt x="2124" y="533"/>
                  </a:lnTo>
                  <a:lnTo>
                    <a:pt x="2124" y="538"/>
                  </a:lnTo>
                  <a:lnTo>
                    <a:pt x="2151" y="538"/>
                  </a:lnTo>
                  <a:lnTo>
                    <a:pt x="2151" y="545"/>
                  </a:lnTo>
                  <a:lnTo>
                    <a:pt x="2193" y="545"/>
                  </a:lnTo>
                  <a:lnTo>
                    <a:pt x="2193" y="556"/>
                  </a:lnTo>
                  <a:lnTo>
                    <a:pt x="2234" y="556"/>
                  </a:lnTo>
                  <a:lnTo>
                    <a:pt x="2234" y="570"/>
                  </a:lnTo>
                  <a:lnTo>
                    <a:pt x="2272" y="570"/>
                  </a:lnTo>
                  <a:lnTo>
                    <a:pt x="2272" y="597"/>
                  </a:lnTo>
                  <a:lnTo>
                    <a:pt x="2272" y="600"/>
                  </a:lnTo>
                  <a:lnTo>
                    <a:pt x="2325" y="600"/>
                  </a:lnTo>
                  <a:lnTo>
                    <a:pt x="2325" y="609"/>
                  </a:lnTo>
                  <a:lnTo>
                    <a:pt x="2348" y="609"/>
                  </a:lnTo>
                  <a:lnTo>
                    <a:pt x="2697" y="609"/>
                  </a:lnTo>
                  <a:lnTo>
                    <a:pt x="2697" y="647"/>
                  </a:lnTo>
                  <a:lnTo>
                    <a:pt x="2764" y="647"/>
                  </a:lnTo>
                  <a:lnTo>
                    <a:pt x="2913" y="647"/>
                  </a:lnTo>
                  <a:lnTo>
                    <a:pt x="2913" y="767"/>
                  </a:lnTo>
                  <a:lnTo>
                    <a:pt x="3056" y="767"/>
                  </a:lnTo>
                </a:path>
              </a:pathLst>
            </a:custGeom>
            <a:noFill/>
            <a:ln w="19050">
              <a:solidFill>
                <a:schemeClr val="tx2"/>
              </a:solidFill>
              <a:prstDash val="solid"/>
            </a:ln>
            <a:effectLst/>
            <a:extLst>
              <a:ext uri="{909E8E84-426E-40DD-AFC4-6F175D3DCCD1}">
                <a14:hiddenFill xmlns:a14="http://schemas.microsoft.com/office/drawing/2010/main">
                  <a:solidFill>
                    <a:srgbClr val="FFFFFF"/>
                  </a:solidFill>
                </a14:hiddenFill>
              </a:ext>
            </a:extLst>
          </p:spPr>
          <p:style>
            <a:lnRef idx="1">
              <a:schemeClr val="accent1"/>
            </a:lnRef>
            <a:fillRef idx="3">
              <a:schemeClr val="accent1"/>
            </a:fillRef>
            <a:effectRef idx="2">
              <a:schemeClr val="accent1"/>
            </a:effectRef>
            <a:fontRef idx="minor">
              <a:schemeClr val="lt1"/>
            </a:fontRef>
          </p:style>
          <p:txBody>
            <a:bodyPr vert="horz" wrap="square" lIns="121920" tIns="60960" rIns="121920" bIns="60960" numCol="1" anchor="t" anchorCtr="0" compatLnSpc="1">
              <a:prstTxWarp prst="textNoShape">
                <a:avLst/>
              </a:prstTxWarp>
            </a:bodyPr>
            <a:lstStyle/>
            <a:p>
              <a:pPr defTabSz="609585">
                <a:defRPr/>
              </a:pPr>
              <a:endParaRPr lang="en-US" sz="1467" dirty="0">
                <a:solidFill>
                  <a:srgbClr val="003366"/>
                </a:solidFill>
                <a:latin typeface="Arial" panose="020B0604020202020204"/>
              </a:endParaRPr>
            </a:p>
          </p:txBody>
        </p:sp>
        <p:sp>
          <p:nvSpPr>
            <p:cNvPr id="41" name="Freeform 5">
              <a:extLst>
                <a:ext uri="{FF2B5EF4-FFF2-40B4-BE49-F238E27FC236}">
                  <a16:creationId xmlns:a16="http://schemas.microsoft.com/office/drawing/2014/main" id="{51057A60-1AED-42DB-B528-3C6C33E7EA75}"/>
                </a:ext>
              </a:extLst>
            </p:cNvPr>
            <p:cNvSpPr>
              <a:spLocks noChangeAspect="1"/>
            </p:cNvSpPr>
            <p:nvPr/>
          </p:nvSpPr>
          <p:spPr bwMode="auto">
            <a:xfrm>
              <a:off x="5671690" y="1970374"/>
              <a:ext cx="2756699" cy="401162"/>
            </a:xfrm>
            <a:custGeom>
              <a:avLst/>
              <a:gdLst>
                <a:gd name="T0" fmla="*/ 0 w 3084"/>
                <a:gd name="T1" fmla="*/ 0 h 361"/>
                <a:gd name="T2" fmla="*/ 588 w 3084"/>
                <a:gd name="T3" fmla="*/ 0 h 361"/>
                <a:gd name="T4" fmla="*/ 588 w 3084"/>
                <a:gd name="T5" fmla="*/ 6 h 361"/>
                <a:gd name="T6" fmla="*/ 671 w 3084"/>
                <a:gd name="T7" fmla="*/ 6 h 361"/>
                <a:gd name="T8" fmla="*/ 671 w 3084"/>
                <a:gd name="T9" fmla="*/ 11 h 361"/>
                <a:gd name="T10" fmla="*/ 736 w 3084"/>
                <a:gd name="T11" fmla="*/ 11 h 361"/>
                <a:gd name="T12" fmla="*/ 736 w 3084"/>
                <a:gd name="T13" fmla="*/ 23 h 361"/>
                <a:gd name="T14" fmla="*/ 765 w 3084"/>
                <a:gd name="T15" fmla="*/ 23 h 361"/>
                <a:gd name="T16" fmla="*/ 902 w 3084"/>
                <a:gd name="T17" fmla="*/ 23 h 361"/>
                <a:gd name="T18" fmla="*/ 902 w 3084"/>
                <a:gd name="T19" fmla="*/ 35 h 361"/>
                <a:gd name="T20" fmla="*/ 909 w 3084"/>
                <a:gd name="T21" fmla="*/ 35 h 361"/>
                <a:gd name="T22" fmla="*/ 909 w 3084"/>
                <a:gd name="T23" fmla="*/ 46 h 361"/>
                <a:gd name="T24" fmla="*/ 977 w 3084"/>
                <a:gd name="T25" fmla="*/ 46 h 361"/>
                <a:gd name="T26" fmla="*/ 977 w 3084"/>
                <a:gd name="T27" fmla="*/ 51 h 361"/>
                <a:gd name="T28" fmla="*/ 992 w 3084"/>
                <a:gd name="T29" fmla="*/ 51 h 361"/>
                <a:gd name="T30" fmla="*/ 992 w 3084"/>
                <a:gd name="T31" fmla="*/ 63 h 361"/>
                <a:gd name="T32" fmla="*/ 1018 w 3084"/>
                <a:gd name="T33" fmla="*/ 63 h 361"/>
                <a:gd name="T34" fmla="*/ 1018 w 3084"/>
                <a:gd name="T35" fmla="*/ 70 h 361"/>
                <a:gd name="T36" fmla="*/ 1099 w 3084"/>
                <a:gd name="T37" fmla="*/ 70 h 361"/>
                <a:gd name="T38" fmla="*/ 1099 w 3084"/>
                <a:gd name="T39" fmla="*/ 87 h 361"/>
                <a:gd name="T40" fmla="*/ 1118 w 3084"/>
                <a:gd name="T41" fmla="*/ 87 h 361"/>
                <a:gd name="T42" fmla="*/ 1118 w 3084"/>
                <a:gd name="T43" fmla="*/ 100 h 361"/>
                <a:gd name="T44" fmla="*/ 1125 w 3084"/>
                <a:gd name="T45" fmla="*/ 100 h 361"/>
                <a:gd name="T46" fmla="*/ 1125 w 3084"/>
                <a:gd name="T47" fmla="*/ 110 h 361"/>
                <a:gd name="T48" fmla="*/ 1133 w 3084"/>
                <a:gd name="T49" fmla="*/ 110 h 361"/>
                <a:gd name="T50" fmla="*/ 1133 w 3084"/>
                <a:gd name="T51" fmla="*/ 117 h 361"/>
                <a:gd name="T52" fmla="*/ 1249 w 3084"/>
                <a:gd name="T53" fmla="*/ 117 h 361"/>
                <a:gd name="T54" fmla="*/ 1249 w 3084"/>
                <a:gd name="T55" fmla="*/ 133 h 361"/>
                <a:gd name="T56" fmla="*/ 1264 w 3084"/>
                <a:gd name="T57" fmla="*/ 133 h 361"/>
                <a:gd name="T58" fmla="*/ 1264 w 3084"/>
                <a:gd name="T59" fmla="*/ 145 h 361"/>
                <a:gd name="T60" fmla="*/ 1298 w 3084"/>
                <a:gd name="T61" fmla="*/ 145 h 361"/>
                <a:gd name="T62" fmla="*/ 1298 w 3084"/>
                <a:gd name="T63" fmla="*/ 158 h 361"/>
                <a:gd name="T64" fmla="*/ 1337 w 3084"/>
                <a:gd name="T65" fmla="*/ 158 h 361"/>
                <a:gd name="T66" fmla="*/ 1463 w 3084"/>
                <a:gd name="T67" fmla="*/ 158 h 361"/>
                <a:gd name="T68" fmla="*/ 1463 w 3084"/>
                <a:gd name="T69" fmla="*/ 175 h 361"/>
                <a:gd name="T70" fmla="*/ 1495 w 3084"/>
                <a:gd name="T71" fmla="*/ 175 h 361"/>
                <a:gd name="T72" fmla="*/ 1495 w 3084"/>
                <a:gd name="T73" fmla="*/ 187 h 361"/>
                <a:gd name="T74" fmla="*/ 1541 w 3084"/>
                <a:gd name="T75" fmla="*/ 187 h 361"/>
                <a:gd name="T76" fmla="*/ 1703 w 3084"/>
                <a:gd name="T77" fmla="*/ 187 h 361"/>
                <a:gd name="T78" fmla="*/ 1703 w 3084"/>
                <a:gd name="T79" fmla="*/ 209 h 361"/>
                <a:gd name="T80" fmla="*/ 1720 w 3084"/>
                <a:gd name="T81" fmla="*/ 209 h 361"/>
                <a:gd name="T82" fmla="*/ 1720 w 3084"/>
                <a:gd name="T83" fmla="*/ 227 h 361"/>
                <a:gd name="T84" fmla="*/ 1743 w 3084"/>
                <a:gd name="T85" fmla="*/ 227 h 361"/>
                <a:gd name="T86" fmla="*/ 1934 w 3084"/>
                <a:gd name="T87" fmla="*/ 227 h 361"/>
                <a:gd name="T88" fmla="*/ 1934 w 3084"/>
                <a:gd name="T89" fmla="*/ 249 h 361"/>
                <a:gd name="T90" fmla="*/ 1957 w 3084"/>
                <a:gd name="T91" fmla="*/ 249 h 361"/>
                <a:gd name="T92" fmla="*/ 1957 w 3084"/>
                <a:gd name="T93" fmla="*/ 267 h 361"/>
                <a:gd name="T94" fmla="*/ 2017 w 3084"/>
                <a:gd name="T95" fmla="*/ 267 h 361"/>
                <a:gd name="T96" fmla="*/ 2824 w 3084"/>
                <a:gd name="T97" fmla="*/ 267 h 361"/>
                <a:gd name="T98" fmla="*/ 2824 w 3084"/>
                <a:gd name="T99" fmla="*/ 361 h 361"/>
                <a:gd name="T100" fmla="*/ 2878 w 3084"/>
                <a:gd name="T101" fmla="*/ 361 h 361"/>
                <a:gd name="T102" fmla="*/ 3084 w 3084"/>
                <a:gd name="T103"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84" h="361">
                  <a:moveTo>
                    <a:pt x="0" y="0"/>
                  </a:moveTo>
                  <a:lnTo>
                    <a:pt x="588" y="0"/>
                  </a:lnTo>
                  <a:lnTo>
                    <a:pt x="588" y="6"/>
                  </a:lnTo>
                  <a:lnTo>
                    <a:pt x="671" y="6"/>
                  </a:lnTo>
                  <a:lnTo>
                    <a:pt x="671" y="11"/>
                  </a:lnTo>
                  <a:lnTo>
                    <a:pt x="736" y="11"/>
                  </a:lnTo>
                  <a:lnTo>
                    <a:pt x="736" y="23"/>
                  </a:lnTo>
                  <a:lnTo>
                    <a:pt x="765" y="23"/>
                  </a:lnTo>
                  <a:lnTo>
                    <a:pt x="902" y="23"/>
                  </a:lnTo>
                  <a:lnTo>
                    <a:pt x="902" y="35"/>
                  </a:lnTo>
                  <a:lnTo>
                    <a:pt x="909" y="35"/>
                  </a:lnTo>
                  <a:lnTo>
                    <a:pt x="909" y="46"/>
                  </a:lnTo>
                  <a:lnTo>
                    <a:pt x="977" y="46"/>
                  </a:lnTo>
                  <a:lnTo>
                    <a:pt x="977" y="51"/>
                  </a:lnTo>
                  <a:lnTo>
                    <a:pt x="992" y="51"/>
                  </a:lnTo>
                  <a:lnTo>
                    <a:pt x="992" y="63"/>
                  </a:lnTo>
                  <a:lnTo>
                    <a:pt x="1018" y="63"/>
                  </a:lnTo>
                  <a:lnTo>
                    <a:pt x="1018" y="70"/>
                  </a:lnTo>
                  <a:lnTo>
                    <a:pt x="1099" y="70"/>
                  </a:lnTo>
                  <a:lnTo>
                    <a:pt x="1099" y="87"/>
                  </a:lnTo>
                  <a:lnTo>
                    <a:pt x="1118" y="87"/>
                  </a:lnTo>
                  <a:lnTo>
                    <a:pt x="1118" y="100"/>
                  </a:lnTo>
                  <a:lnTo>
                    <a:pt x="1125" y="100"/>
                  </a:lnTo>
                  <a:lnTo>
                    <a:pt x="1125" y="110"/>
                  </a:lnTo>
                  <a:lnTo>
                    <a:pt x="1133" y="110"/>
                  </a:lnTo>
                  <a:lnTo>
                    <a:pt x="1133" y="117"/>
                  </a:lnTo>
                  <a:lnTo>
                    <a:pt x="1249" y="117"/>
                  </a:lnTo>
                  <a:lnTo>
                    <a:pt x="1249" y="133"/>
                  </a:lnTo>
                  <a:lnTo>
                    <a:pt x="1264" y="133"/>
                  </a:lnTo>
                  <a:lnTo>
                    <a:pt x="1264" y="145"/>
                  </a:lnTo>
                  <a:lnTo>
                    <a:pt x="1298" y="145"/>
                  </a:lnTo>
                  <a:lnTo>
                    <a:pt x="1298" y="158"/>
                  </a:lnTo>
                  <a:lnTo>
                    <a:pt x="1337" y="158"/>
                  </a:lnTo>
                  <a:lnTo>
                    <a:pt x="1463" y="158"/>
                  </a:lnTo>
                  <a:lnTo>
                    <a:pt x="1463" y="175"/>
                  </a:lnTo>
                  <a:lnTo>
                    <a:pt x="1495" y="175"/>
                  </a:lnTo>
                  <a:lnTo>
                    <a:pt x="1495" y="187"/>
                  </a:lnTo>
                  <a:lnTo>
                    <a:pt x="1541" y="187"/>
                  </a:lnTo>
                  <a:lnTo>
                    <a:pt x="1703" y="187"/>
                  </a:lnTo>
                  <a:lnTo>
                    <a:pt x="1703" y="209"/>
                  </a:lnTo>
                  <a:lnTo>
                    <a:pt x="1720" y="209"/>
                  </a:lnTo>
                  <a:lnTo>
                    <a:pt x="1720" y="227"/>
                  </a:lnTo>
                  <a:lnTo>
                    <a:pt x="1743" y="227"/>
                  </a:lnTo>
                  <a:lnTo>
                    <a:pt x="1934" y="227"/>
                  </a:lnTo>
                  <a:lnTo>
                    <a:pt x="1934" y="249"/>
                  </a:lnTo>
                  <a:lnTo>
                    <a:pt x="1957" y="249"/>
                  </a:lnTo>
                  <a:lnTo>
                    <a:pt x="1957" y="267"/>
                  </a:lnTo>
                  <a:lnTo>
                    <a:pt x="2017" y="267"/>
                  </a:lnTo>
                  <a:lnTo>
                    <a:pt x="2824" y="267"/>
                  </a:lnTo>
                  <a:lnTo>
                    <a:pt x="2824" y="361"/>
                  </a:lnTo>
                  <a:lnTo>
                    <a:pt x="2878" y="361"/>
                  </a:lnTo>
                  <a:lnTo>
                    <a:pt x="3084" y="361"/>
                  </a:lnTo>
                </a:path>
              </a:pathLst>
            </a:custGeom>
            <a:noFill/>
            <a:ln w="19050">
              <a:solidFill>
                <a:schemeClr val="accent1"/>
              </a:solidFill>
            </a:ln>
            <a:effectLst/>
            <a:extLst>
              <a:ext uri="{909E8E84-426E-40DD-AFC4-6F175D3DCCD1}">
                <a14:hiddenFill xmlns:a14="http://schemas.microsoft.com/office/drawing/2010/main">
                  <a:solidFill>
                    <a:srgbClr val="FFFFFF"/>
                  </a:solidFill>
                </a14:hiddenFill>
              </a:ext>
            </a:extLst>
          </p:spPr>
          <p:style>
            <a:lnRef idx="1">
              <a:schemeClr val="accent1"/>
            </a:lnRef>
            <a:fillRef idx="3">
              <a:schemeClr val="accent1"/>
            </a:fillRef>
            <a:effectRef idx="2">
              <a:schemeClr val="accent1"/>
            </a:effectRef>
            <a:fontRef idx="minor">
              <a:schemeClr val="lt1"/>
            </a:fontRef>
          </p:style>
          <p:txBody>
            <a:bodyPr vert="horz" wrap="square" lIns="121920" tIns="60960" rIns="121920" bIns="60960" numCol="1" anchor="t" anchorCtr="0" compatLnSpc="1">
              <a:prstTxWarp prst="textNoShape">
                <a:avLst/>
              </a:prstTxWarp>
            </a:bodyPr>
            <a:lstStyle/>
            <a:p>
              <a:pPr defTabSz="609585">
                <a:defRPr/>
              </a:pPr>
              <a:endParaRPr lang="en-US" sz="1467" dirty="0">
                <a:solidFill>
                  <a:srgbClr val="003366"/>
                </a:solidFill>
                <a:latin typeface="Arial" panose="020B0604020202020204"/>
              </a:endParaRPr>
            </a:p>
          </p:txBody>
        </p:sp>
        <p:cxnSp>
          <p:nvCxnSpPr>
            <p:cNvPr id="42" name="Straight Connector 41">
              <a:extLst>
                <a:ext uri="{FF2B5EF4-FFF2-40B4-BE49-F238E27FC236}">
                  <a16:creationId xmlns:a16="http://schemas.microsoft.com/office/drawing/2014/main" id="{88DB2147-5815-4F8B-AFDD-A437A35BCC52}"/>
                </a:ext>
              </a:extLst>
            </p:cNvPr>
            <p:cNvCxnSpPr>
              <a:cxnSpLocks noChangeAspect="1"/>
            </p:cNvCxnSpPr>
            <p:nvPr/>
          </p:nvCxnSpPr>
          <p:spPr>
            <a:xfrm flipV="1">
              <a:off x="5671573" y="1951759"/>
              <a:ext cx="0" cy="1391986"/>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grpSp>
      <p:cxnSp>
        <p:nvCxnSpPr>
          <p:cNvPr id="47" name="Straight Connector 46">
            <a:extLst>
              <a:ext uri="{FF2B5EF4-FFF2-40B4-BE49-F238E27FC236}">
                <a16:creationId xmlns:a16="http://schemas.microsoft.com/office/drawing/2014/main" id="{C72F2FAE-E681-47D1-AD21-3F7B7B38B73C}"/>
              </a:ext>
            </a:extLst>
          </p:cNvPr>
          <p:cNvCxnSpPr>
            <a:cxnSpLocks noChangeAspect="1"/>
          </p:cNvCxnSpPr>
          <p:nvPr/>
        </p:nvCxnSpPr>
        <p:spPr>
          <a:xfrm rot="16200000">
            <a:off x="8353707" y="5245529"/>
            <a:ext cx="124476"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48" name="Straight Connector 47">
            <a:extLst>
              <a:ext uri="{FF2B5EF4-FFF2-40B4-BE49-F238E27FC236}">
                <a16:creationId xmlns:a16="http://schemas.microsoft.com/office/drawing/2014/main" id="{D36245B1-2C82-4722-83E9-43046B0DEF8B}"/>
              </a:ext>
            </a:extLst>
          </p:cNvPr>
          <p:cNvCxnSpPr>
            <a:cxnSpLocks noChangeAspect="1"/>
          </p:cNvCxnSpPr>
          <p:nvPr/>
        </p:nvCxnSpPr>
        <p:spPr>
          <a:xfrm rot="16200000">
            <a:off x="9141106" y="5237060"/>
            <a:ext cx="124476"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49" name="Straight Connector 48">
            <a:extLst>
              <a:ext uri="{FF2B5EF4-FFF2-40B4-BE49-F238E27FC236}">
                <a16:creationId xmlns:a16="http://schemas.microsoft.com/office/drawing/2014/main" id="{8CCD2DEA-B126-4423-9AA3-67AEF893A05F}"/>
              </a:ext>
            </a:extLst>
          </p:cNvPr>
          <p:cNvCxnSpPr>
            <a:cxnSpLocks noChangeAspect="1"/>
          </p:cNvCxnSpPr>
          <p:nvPr/>
        </p:nvCxnSpPr>
        <p:spPr>
          <a:xfrm rot="16200000">
            <a:off x="9934877" y="5236005"/>
            <a:ext cx="124476"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50" name="Straight Connector 49">
            <a:extLst>
              <a:ext uri="{FF2B5EF4-FFF2-40B4-BE49-F238E27FC236}">
                <a16:creationId xmlns:a16="http://schemas.microsoft.com/office/drawing/2014/main" id="{E23ED9CB-B686-4471-AFBF-0752A5E35766}"/>
              </a:ext>
            </a:extLst>
          </p:cNvPr>
          <p:cNvCxnSpPr>
            <a:cxnSpLocks noChangeAspect="1"/>
          </p:cNvCxnSpPr>
          <p:nvPr/>
        </p:nvCxnSpPr>
        <p:spPr>
          <a:xfrm rot="16200000">
            <a:off x="10722259" y="5242353"/>
            <a:ext cx="124476"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51" name="Straight Connector 50">
            <a:extLst>
              <a:ext uri="{FF2B5EF4-FFF2-40B4-BE49-F238E27FC236}">
                <a16:creationId xmlns:a16="http://schemas.microsoft.com/office/drawing/2014/main" id="{F03EFE7F-105F-4598-B395-983681450FA3}"/>
              </a:ext>
            </a:extLst>
          </p:cNvPr>
          <p:cNvCxnSpPr>
            <a:cxnSpLocks noChangeAspect="1"/>
          </p:cNvCxnSpPr>
          <p:nvPr/>
        </p:nvCxnSpPr>
        <p:spPr>
          <a:xfrm rot="16200000">
            <a:off x="11518790" y="5234024"/>
            <a:ext cx="124476"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23705161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399E6-C8CA-A848-A426-37A5320FD4AC}"/>
              </a:ext>
            </a:extLst>
          </p:cNvPr>
          <p:cNvSpPr>
            <a:spLocks noGrp="1"/>
          </p:cNvSpPr>
          <p:nvPr>
            <p:ph type="title"/>
          </p:nvPr>
        </p:nvSpPr>
        <p:spPr/>
        <p:txBody>
          <a:bodyPr>
            <a:normAutofit fontScale="90000"/>
          </a:bodyPr>
          <a:lstStyle/>
          <a:p>
            <a:r>
              <a:rPr lang="en-US" dirty="0"/>
              <a:t>Antifibrotics consistently reduce FVC decline versus placebo regardless of disease severity at baseline  </a:t>
            </a:r>
          </a:p>
        </p:txBody>
      </p:sp>
      <p:sp>
        <p:nvSpPr>
          <p:cNvPr id="5" name="Slide Number Placeholder 4">
            <a:extLst>
              <a:ext uri="{FF2B5EF4-FFF2-40B4-BE49-F238E27FC236}">
                <a16:creationId xmlns:a16="http://schemas.microsoft.com/office/drawing/2014/main" id="{CF8DC127-85CB-0A43-8C1E-6B7F6FC99C7F}"/>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51</a:t>
            </a:fld>
            <a:endParaRPr lang="en-US" dirty="0">
              <a:solidFill>
                <a:srgbClr val="003366"/>
              </a:solidFill>
              <a:latin typeface="Arial" panose="020B0604020202020204"/>
            </a:endParaRPr>
          </a:p>
        </p:txBody>
      </p:sp>
      <p:sp>
        <p:nvSpPr>
          <p:cNvPr id="10" name="Textfeld 7">
            <a:extLst>
              <a:ext uri="{FF2B5EF4-FFF2-40B4-BE49-F238E27FC236}">
                <a16:creationId xmlns:a16="http://schemas.microsoft.com/office/drawing/2014/main" id="{902E823D-14F1-134E-89A3-96D280AF51DC}"/>
              </a:ext>
            </a:extLst>
          </p:cNvPr>
          <p:cNvSpPr txBox="1"/>
          <p:nvPr/>
        </p:nvSpPr>
        <p:spPr>
          <a:xfrm>
            <a:off x="2517045" y="1467797"/>
            <a:ext cx="3334527" cy="666977"/>
          </a:xfrm>
          <a:prstGeom prst="rect">
            <a:avLst/>
          </a:prstGeom>
          <a:noFill/>
        </p:spPr>
        <p:txBody>
          <a:bodyPr wrap="square" rtlCol="0">
            <a:spAutoFit/>
          </a:bodyPr>
          <a:lstStyle/>
          <a:p>
            <a:pPr algn="ctr" defTabSz="609585"/>
            <a:r>
              <a:rPr lang="en-US" sz="1867" b="1" dirty="0">
                <a:solidFill>
                  <a:srgbClr val="003366"/>
                </a:solidFill>
                <a:latin typeface="Arial" panose="020B0604020202020204" pitchFamily="34" charset="0"/>
                <a:cs typeface="Arial" panose="020B0604020202020204" pitchFamily="34" charset="0"/>
              </a:rPr>
              <a:t>Nintedanib </a:t>
            </a:r>
            <a:br>
              <a:rPr lang="en-US" sz="1867" b="1" dirty="0">
                <a:solidFill>
                  <a:srgbClr val="003366"/>
                </a:solidFill>
                <a:latin typeface="Arial" panose="020B0604020202020204" pitchFamily="34" charset="0"/>
                <a:cs typeface="Arial" panose="020B0604020202020204" pitchFamily="34" charset="0"/>
              </a:rPr>
            </a:br>
            <a:r>
              <a:rPr lang="en-US" sz="1867" b="1" dirty="0">
                <a:solidFill>
                  <a:srgbClr val="003366"/>
                </a:solidFill>
                <a:latin typeface="Arial" panose="020B0604020202020204" pitchFamily="34" charset="0"/>
                <a:cs typeface="Arial" panose="020B0604020202020204" pitchFamily="34" charset="0"/>
              </a:rPr>
              <a:t>(INPULSIS</a:t>
            </a:r>
            <a:r>
              <a:rPr lang="en-US" sz="1867" b="1" baseline="30000" dirty="0">
                <a:solidFill>
                  <a:srgbClr val="003366"/>
                </a:solidFill>
                <a:latin typeface="Arial" panose="020B0604020202020204" pitchFamily="34" charset="0"/>
                <a:cs typeface="Arial" panose="020B0604020202020204" pitchFamily="34" charset="0"/>
              </a:rPr>
              <a:t>®</a:t>
            </a:r>
            <a:r>
              <a:rPr lang="en-US" sz="1867" b="1" dirty="0">
                <a:solidFill>
                  <a:srgbClr val="003366"/>
                </a:solidFill>
                <a:latin typeface="Arial" panose="020B0604020202020204" pitchFamily="34" charset="0"/>
                <a:cs typeface="Arial" panose="020B0604020202020204" pitchFamily="34" charset="0"/>
              </a:rPr>
              <a:t>)</a:t>
            </a:r>
          </a:p>
        </p:txBody>
      </p:sp>
      <p:sp>
        <p:nvSpPr>
          <p:cNvPr id="22" name="Rounded Rectangle 21">
            <a:extLst>
              <a:ext uri="{FF2B5EF4-FFF2-40B4-BE49-F238E27FC236}">
                <a16:creationId xmlns:a16="http://schemas.microsoft.com/office/drawing/2014/main" id="{3FB908E9-50DE-4E44-BCD3-D05604124572}"/>
              </a:ext>
            </a:extLst>
          </p:cNvPr>
          <p:cNvSpPr/>
          <p:nvPr/>
        </p:nvSpPr>
        <p:spPr>
          <a:xfrm>
            <a:off x="446388" y="2234125"/>
            <a:ext cx="11313827" cy="2797841"/>
          </a:xfrm>
          <a:prstGeom prst="roundRect">
            <a:avLst/>
          </a:prstGeom>
          <a:solidFill>
            <a:schemeClr val="accent4">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sp>
        <p:nvSpPr>
          <p:cNvPr id="19" name="TextBox 18">
            <a:extLst>
              <a:ext uri="{FF2B5EF4-FFF2-40B4-BE49-F238E27FC236}">
                <a16:creationId xmlns:a16="http://schemas.microsoft.com/office/drawing/2014/main" id="{BB6B278D-2D66-8940-A9CD-BD00E2AAD2A4}"/>
              </a:ext>
            </a:extLst>
          </p:cNvPr>
          <p:cNvSpPr txBox="1"/>
          <p:nvPr/>
        </p:nvSpPr>
        <p:spPr>
          <a:xfrm>
            <a:off x="442581" y="3345787"/>
            <a:ext cx="1809479" cy="584775"/>
          </a:xfrm>
          <a:prstGeom prst="rect">
            <a:avLst/>
          </a:prstGeom>
          <a:noFill/>
        </p:spPr>
        <p:txBody>
          <a:bodyPr wrap="square" rtlCol="0">
            <a:spAutoFit/>
          </a:bodyPr>
          <a:lstStyle/>
          <a:p>
            <a:pPr algn="ctr" defTabSz="609585"/>
            <a:r>
              <a:rPr lang="en-US" sz="1600" b="1" dirty="0">
                <a:solidFill>
                  <a:srgbClr val="003366"/>
                </a:solidFill>
                <a:latin typeface="Arial" panose="020B0604020202020204"/>
              </a:rPr>
              <a:t>Lung function impairment</a:t>
            </a:r>
          </a:p>
        </p:txBody>
      </p:sp>
      <p:sp>
        <p:nvSpPr>
          <p:cNvPr id="7" name="Textfeld 7">
            <a:extLst>
              <a:ext uri="{FF2B5EF4-FFF2-40B4-BE49-F238E27FC236}">
                <a16:creationId xmlns:a16="http://schemas.microsoft.com/office/drawing/2014/main" id="{64C9F405-F4CE-B048-ACC3-0C5C639135EA}"/>
              </a:ext>
            </a:extLst>
          </p:cNvPr>
          <p:cNvSpPr txBox="1"/>
          <p:nvPr/>
        </p:nvSpPr>
        <p:spPr>
          <a:xfrm>
            <a:off x="6062424" y="2378321"/>
            <a:ext cx="1728000" cy="465305"/>
          </a:xfrm>
          <a:prstGeom prst="roundRect">
            <a:avLst/>
          </a:prstGeom>
          <a:solidFill>
            <a:srgbClr val="DDF4FF"/>
          </a:solidFill>
          <a:ln w="19050">
            <a:solidFill>
              <a:schemeClr val="tx2"/>
            </a:solidFill>
          </a:ln>
        </p:spPr>
        <p:txBody>
          <a:bodyPr wrap="square" rtlCol="0">
            <a:spAutoFit/>
          </a:bodyPr>
          <a:lstStyle/>
          <a:p>
            <a:pPr algn="ctr" defTabSz="609585"/>
            <a:r>
              <a:rPr lang="en-US" sz="2133" b="1" dirty="0">
                <a:solidFill>
                  <a:srgbClr val="003366"/>
                </a:solidFill>
                <a:latin typeface="Arial" panose="020B0604020202020204" pitchFamily="34" charset="0"/>
                <a:cs typeface="Arial" panose="020B0604020202020204" pitchFamily="34" charset="0"/>
              </a:rPr>
              <a:t>FVC</a:t>
            </a:r>
            <a:endParaRPr lang="en-US" sz="2133" dirty="0">
              <a:solidFill>
                <a:srgbClr val="003366"/>
              </a:solidFill>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84792CB8-50B5-954A-AF56-97845371E916}"/>
              </a:ext>
            </a:extLst>
          </p:cNvPr>
          <p:cNvSpPr txBox="1"/>
          <p:nvPr/>
        </p:nvSpPr>
        <p:spPr>
          <a:xfrm>
            <a:off x="6062884" y="3322049"/>
            <a:ext cx="1728000" cy="465305"/>
          </a:xfrm>
          <a:prstGeom prst="roundRect">
            <a:avLst/>
          </a:prstGeom>
          <a:solidFill>
            <a:srgbClr val="DDF4FF"/>
          </a:solidFill>
          <a:ln w="19050">
            <a:solidFill>
              <a:schemeClr val="tx2"/>
            </a:solidFill>
          </a:ln>
        </p:spPr>
        <p:txBody>
          <a:bodyPr wrap="square" rtlCol="0">
            <a:spAutoFit/>
          </a:bodyPr>
          <a:lstStyle/>
          <a:p>
            <a:pPr algn="ctr" defTabSz="609585"/>
            <a:r>
              <a:rPr lang="en-US" sz="2133" b="1" dirty="0">
                <a:solidFill>
                  <a:srgbClr val="003366"/>
                </a:solidFill>
                <a:latin typeface="Arial" panose="020B0604020202020204" pitchFamily="34" charset="0"/>
                <a:cs typeface="Arial" panose="020B0604020202020204" pitchFamily="34" charset="0"/>
              </a:rPr>
              <a:t>DL</a:t>
            </a:r>
            <a:r>
              <a:rPr lang="en-US" sz="2133" b="1" baseline="-25000" dirty="0">
                <a:solidFill>
                  <a:srgbClr val="003366"/>
                </a:solidFill>
                <a:latin typeface="Arial" panose="020B0604020202020204" pitchFamily="34" charset="0"/>
                <a:cs typeface="Arial" panose="020B0604020202020204" pitchFamily="34" charset="0"/>
              </a:rPr>
              <a:t>CO</a:t>
            </a:r>
            <a:endParaRPr lang="en-US" sz="2133" baseline="-25000" dirty="0">
              <a:solidFill>
                <a:srgbClr val="003366"/>
              </a:solidFill>
              <a:latin typeface="Arial" panose="020B0604020202020204" pitchFamily="34" charset="0"/>
              <a:cs typeface="Arial" panose="020B0604020202020204" pitchFamily="34" charset="0"/>
            </a:endParaRPr>
          </a:p>
        </p:txBody>
      </p:sp>
      <p:sp>
        <p:nvSpPr>
          <p:cNvPr id="11" name="Textfeld 7">
            <a:extLst>
              <a:ext uri="{FF2B5EF4-FFF2-40B4-BE49-F238E27FC236}">
                <a16:creationId xmlns:a16="http://schemas.microsoft.com/office/drawing/2014/main" id="{CA2A9AAE-F26A-1042-8DCA-70FA0F951D96}"/>
              </a:ext>
            </a:extLst>
          </p:cNvPr>
          <p:cNvSpPr txBox="1"/>
          <p:nvPr/>
        </p:nvSpPr>
        <p:spPr>
          <a:xfrm>
            <a:off x="7478585" y="1477167"/>
            <a:ext cx="4555851" cy="666977"/>
          </a:xfrm>
          <a:prstGeom prst="rect">
            <a:avLst/>
          </a:prstGeom>
          <a:noFill/>
        </p:spPr>
        <p:txBody>
          <a:bodyPr wrap="square" rtlCol="0">
            <a:spAutoFit/>
          </a:bodyPr>
          <a:lstStyle/>
          <a:p>
            <a:pPr algn="ctr" defTabSz="609585"/>
            <a:r>
              <a:rPr lang="en-US" sz="1867" b="1" dirty="0">
                <a:solidFill>
                  <a:srgbClr val="003366"/>
                </a:solidFill>
                <a:latin typeface="Arial" panose="020B0604020202020204" pitchFamily="34" charset="0"/>
                <a:cs typeface="Arial" panose="020B0604020202020204" pitchFamily="34" charset="0"/>
              </a:rPr>
              <a:t>Pirfenidone </a:t>
            </a:r>
            <a:br>
              <a:rPr lang="en-US" sz="1867" b="1" dirty="0">
                <a:solidFill>
                  <a:srgbClr val="003366"/>
                </a:solidFill>
                <a:latin typeface="Arial" panose="020B0604020202020204" pitchFamily="34" charset="0"/>
                <a:cs typeface="Arial" panose="020B0604020202020204" pitchFamily="34" charset="0"/>
              </a:rPr>
            </a:br>
            <a:r>
              <a:rPr lang="en-US" sz="1867" b="1" dirty="0">
                <a:solidFill>
                  <a:srgbClr val="003366"/>
                </a:solidFill>
                <a:latin typeface="Arial" panose="020B0604020202020204" pitchFamily="34" charset="0"/>
                <a:cs typeface="Arial" panose="020B0604020202020204" pitchFamily="34" charset="0"/>
              </a:rPr>
              <a:t>(CAPACITY and ASCEND)</a:t>
            </a:r>
          </a:p>
        </p:txBody>
      </p:sp>
      <p:sp>
        <p:nvSpPr>
          <p:cNvPr id="12" name="Textfeld 7">
            <a:extLst>
              <a:ext uri="{FF2B5EF4-FFF2-40B4-BE49-F238E27FC236}">
                <a16:creationId xmlns:a16="http://schemas.microsoft.com/office/drawing/2014/main" id="{6C001FEA-656A-FC4F-8696-BA5618A86C3A}"/>
              </a:ext>
            </a:extLst>
          </p:cNvPr>
          <p:cNvSpPr txBox="1"/>
          <p:nvPr/>
        </p:nvSpPr>
        <p:spPr>
          <a:xfrm>
            <a:off x="2057281" y="2436034"/>
            <a:ext cx="4032000" cy="338554"/>
          </a:xfrm>
          <a:prstGeom prst="rect">
            <a:avLst/>
          </a:prstGeom>
          <a:noFill/>
        </p:spPr>
        <p:txBody>
          <a:bodyPr wrap="square" rtlCol="0">
            <a:spAutoFit/>
          </a:bodyPr>
          <a:lstStyle/>
          <a:p>
            <a:pPr algn="ctr" defTabSz="609585"/>
            <a:r>
              <a:rPr lang="en-US" sz="1600" dirty="0">
                <a:solidFill>
                  <a:srgbClr val="003366"/>
                </a:solidFill>
                <a:latin typeface="Arial" panose="020B0604020202020204" pitchFamily="34" charset="0"/>
                <a:cs typeface="Arial" panose="020B0604020202020204" pitchFamily="34" charset="0"/>
              </a:rPr>
              <a:t>Subgroups by ≤50% to &gt;90% predicted</a:t>
            </a:r>
            <a:r>
              <a:rPr lang="en-US" sz="1600" baseline="30000" dirty="0">
                <a:solidFill>
                  <a:srgbClr val="003366"/>
                </a:solidFill>
                <a:latin typeface="Arial" panose="020B0604020202020204" pitchFamily="34" charset="0"/>
                <a:cs typeface="Arial" panose="020B0604020202020204" pitchFamily="34" charset="0"/>
              </a:rPr>
              <a:t>1–3</a:t>
            </a:r>
          </a:p>
        </p:txBody>
      </p:sp>
      <p:sp>
        <p:nvSpPr>
          <p:cNvPr id="13" name="Textfeld 7">
            <a:extLst>
              <a:ext uri="{FF2B5EF4-FFF2-40B4-BE49-F238E27FC236}">
                <a16:creationId xmlns:a16="http://schemas.microsoft.com/office/drawing/2014/main" id="{D2BEC4B5-9470-AA47-B17B-85994B7A75CA}"/>
              </a:ext>
            </a:extLst>
          </p:cNvPr>
          <p:cNvSpPr txBox="1"/>
          <p:nvPr/>
        </p:nvSpPr>
        <p:spPr>
          <a:xfrm>
            <a:off x="2057281" y="3379762"/>
            <a:ext cx="4032000" cy="338554"/>
          </a:xfrm>
          <a:prstGeom prst="rect">
            <a:avLst/>
          </a:prstGeom>
          <a:noFill/>
        </p:spPr>
        <p:txBody>
          <a:bodyPr wrap="square" rtlCol="0">
            <a:spAutoFit/>
          </a:bodyPr>
          <a:lstStyle/>
          <a:p>
            <a:pPr algn="ctr" defTabSz="609585"/>
            <a:r>
              <a:rPr lang="en-US" sz="1600" dirty="0">
                <a:solidFill>
                  <a:srgbClr val="003366"/>
                </a:solidFill>
                <a:latin typeface="Arial" panose="020B0604020202020204" pitchFamily="34" charset="0"/>
                <a:cs typeface="Arial" panose="020B0604020202020204" pitchFamily="34" charset="0"/>
              </a:rPr>
              <a:t>Subgroups by ≤40% and &gt;40% predicted</a:t>
            </a:r>
            <a:r>
              <a:rPr lang="en-US" sz="1600" baseline="30000" dirty="0">
                <a:solidFill>
                  <a:srgbClr val="003366"/>
                </a:solidFill>
                <a:latin typeface="Arial" panose="020B0604020202020204" pitchFamily="34" charset="0"/>
                <a:cs typeface="Arial" panose="020B0604020202020204" pitchFamily="34" charset="0"/>
              </a:rPr>
              <a:t>6</a:t>
            </a:r>
          </a:p>
        </p:txBody>
      </p:sp>
      <p:sp>
        <p:nvSpPr>
          <p:cNvPr id="15" name="Textfeld 7">
            <a:extLst>
              <a:ext uri="{FF2B5EF4-FFF2-40B4-BE49-F238E27FC236}">
                <a16:creationId xmlns:a16="http://schemas.microsoft.com/office/drawing/2014/main" id="{7F1B3255-4220-B745-AD03-B7E46278AB98}"/>
              </a:ext>
            </a:extLst>
          </p:cNvPr>
          <p:cNvSpPr txBox="1"/>
          <p:nvPr/>
        </p:nvSpPr>
        <p:spPr>
          <a:xfrm>
            <a:off x="7740511" y="2436034"/>
            <a:ext cx="4032000" cy="338554"/>
          </a:xfrm>
          <a:prstGeom prst="rect">
            <a:avLst/>
          </a:prstGeom>
          <a:noFill/>
        </p:spPr>
        <p:txBody>
          <a:bodyPr wrap="square" rtlCol="0">
            <a:spAutoFit/>
          </a:bodyPr>
          <a:lstStyle/>
          <a:p>
            <a:pPr algn="ctr" defTabSz="609585"/>
            <a:r>
              <a:rPr lang="en-US" sz="1600" dirty="0">
                <a:solidFill>
                  <a:srgbClr val="003366"/>
                </a:solidFill>
                <a:latin typeface="Arial" panose="020B0604020202020204" pitchFamily="34" charset="0"/>
                <a:cs typeface="Arial" panose="020B0604020202020204" pitchFamily="34" charset="0"/>
              </a:rPr>
              <a:t>Subgroups by &lt;65% to &gt;80% predicted</a:t>
            </a:r>
            <a:r>
              <a:rPr lang="en-US" sz="1600" baseline="30000" dirty="0">
                <a:solidFill>
                  <a:srgbClr val="003366"/>
                </a:solidFill>
                <a:latin typeface="Arial" panose="020B0604020202020204" pitchFamily="34" charset="0"/>
                <a:cs typeface="Arial" panose="020B0604020202020204" pitchFamily="34" charset="0"/>
              </a:rPr>
              <a:t>4,5</a:t>
            </a:r>
          </a:p>
        </p:txBody>
      </p:sp>
      <p:sp>
        <p:nvSpPr>
          <p:cNvPr id="16" name="Textfeld 7">
            <a:extLst>
              <a:ext uri="{FF2B5EF4-FFF2-40B4-BE49-F238E27FC236}">
                <a16:creationId xmlns:a16="http://schemas.microsoft.com/office/drawing/2014/main" id="{044D6A6C-458E-A145-92F6-F2A7BD02022E}"/>
              </a:ext>
            </a:extLst>
          </p:cNvPr>
          <p:cNvSpPr txBox="1"/>
          <p:nvPr/>
        </p:nvSpPr>
        <p:spPr>
          <a:xfrm>
            <a:off x="7740511" y="3379762"/>
            <a:ext cx="4032000" cy="338554"/>
          </a:xfrm>
          <a:prstGeom prst="rect">
            <a:avLst/>
          </a:prstGeom>
          <a:noFill/>
        </p:spPr>
        <p:txBody>
          <a:bodyPr wrap="square" rtlCol="0">
            <a:spAutoFit/>
          </a:bodyPr>
          <a:lstStyle/>
          <a:p>
            <a:pPr algn="ctr" defTabSz="609585"/>
            <a:r>
              <a:rPr lang="en-US" sz="1600" dirty="0">
                <a:solidFill>
                  <a:srgbClr val="003366"/>
                </a:solidFill>
                <a:latin typeface="Arial" panose="020B0604020202020204" pitchFamily="34" charset="0"/>
                <a:cs typeface="Arial" panose="020B0604020202020204" pitchFamily="34" charset="0"/>
              </a:rPr>
              <a:t>Subgroups by &lt;40% to ≥50% predicted</a:t>
            </a:r>
            <a:r>
              <a:rPr lang="en-US" sz="1600" baseline="30000" dirty="0">
                <a:solidFill>
                  <a:srgbClr val="003366"/>
                </a:solidFill>
                <a:latin typeface="Arial" panose="020B0604020202020204" pitchFamily="34" charset="0"/>
                <a:cs typeface="Arial" panose="020B0604020202020204" pitchFamily="34" charset="0"/>
              </a:rPr>
              <a:t>5</a:t>
            </a:r>
          </a:p>
        </p:txBody>
      </p:sp>
      <p:sp>
        <p:nvSpPr>
          <p:cNvPr id="24" name="Text Placeholder 4">
            <a:extLst>
              <a:ext uri="{FF2B5EF4-FFF2-40B4-BE49-F238E27FC236}">
                <a16:creationId xmlns:a16="http://schemas.microsoft.com/office/drawing/2014/main" id="{DABC9863-387D-F147-96D4-7AB5A910B209}"/>
              </a:ext>
            </a:extLst>
          </p:cNvPr>
          <p:cNvSpPr>
            <a:spLocks noGrp="1"/>
          </p:cNvSpPr>
          <p:nvPr>
            <p:ph type="body" sz="quarter" idx="13"/>
          </p:nvPr>
        </p:nvSpPr>
        <p:spPr>
          <a:xfrm>
            <a:off x="440267" y="6263084"/>
            <a:ext cx="10615084" cy="366184"/>
          </a:xfrm>
        </p:spPr>
        <p:txBody>
          <a:bodyPr>
            <a:normAutofit fontScale="55000" lnSpcReduction="20000"/>
          </a:bodyPr>
          <a:lstStyle/>
          <a:p>
            <a:r>
              <a:rPr lang="en-US" dirty="0"/>
              <a:t>DL</a:t>
            </a:r>
            <a:r>
              <a:rPr lang="en-US" baseline="-25000" dirty="0"/>
              <a:t>CO</a:t>
            </a:r>
            <a:r>
              <a:rPr lang="en-US" dirty="0"/>
              <a:t>, diffusing capacity of the lungs for carbon monoxide; FVC, forced vital capacity; GAP, Gender, Age, Physiology</a:t>
            </a:r>
            <a:br>
              <a:rPr lang="en-US" dirty="0"/>
            </a:br>
            <a:r>
              <a:rPr lang="en-US" dirty="0"/>
              <a:t>1. Kolb M </a:t>
            </a:r>
            <a:r>
              <a:rPr lang="en-US" i="1" dirty="0"/>
              <a:t>et al. Thorax</a:t>
            </a:r>
            <a:r>
              <a:rPr lang="en-US" dirty="0"/>
              <a:t> 2017;72:340–6; 2. Costabel U </a:t>
            </a:r>
            <a:r>
              <a:rPr lang="en-US" i="1" dirty="0"/>
              <a:t>et al. Am J Respir Crit Care Med</a:t>
            </a:r>
            <a:r>
              <a:rPr lang="en-US" dirty="0"/>
              <a:t> 2016;193:178–85; 3. Wuyts WA </a:t>
            </a:r>
            <a:r>
              <a:rPr lang="en-US" i="1" dirty="0"/>
              <a:t>et al. Lung</a:t>
            </a:r>
            <a:r>
              <a:rPr lang="en-US" dirty="0"/>
              <a:t> 2016;194:739–43; </a:t>
            </a:r>
            <a:br>
              <a:rPr lang="en-US" dirty="0"/>
            </a:br>
            <a:r>
              <a:rPr lang="en-US" dirty="0"/>
              <a:t>4. Albera C </a:t>
            </a:r>
            <a:r>
              <a:rPr lang="en-US" i="1" dirty="0"/>
              <a:t>et al. Eur Respir J</a:t>
            </a:r>
            <a:r>
              <a:rPr lang="en-US" dirty="0"/>
              <a:t> 2016;48:843–51; 5. Noble PW </a:t>
            </a:r>
            <a:r>
              <a:rPr lang="en-US" i="1" dirty="0"/>
              <a:t>et al. Eur Respir J</a:t>
            </a:r>
            <a:r>
              <a:rPr lang="en-US" dirty="0"/>
              <a:t> 2016;47:243–53; 6. Brown KK </a:t>
            </a:r>
            <a:r>
              <a:rPr lang="en-US" i="1" dirty="0"/>
              <a:t>et al. Respir Med</a:t>
            </a:r>
            <a:r>
              <a:rPr lang="en-US" dirty="0"/>
              <a:t> 2019;146:42–8;</a:t>
            </a:r>
            <a:br>
              <a:rPr lang="en-US" dirty="0"/>
            </a:br>
            <a:r>
              <a:rPr lang="en-US" dirty="0"/>
              <a:t>7. Ryerson CJ </a:t>
            </a:r>
            <a:r>
              <a:rPr lang="en-US" i="1" dirty="0"/>
              <a:t>et al. ERJ Open Res</a:t>
            </a:r>
            <a:r>
              <a:rPr lang="en-US" dirty="0"/>
              <a:t> 2019;5:00127-2018</a:t>
            </a:r>
          </a:p>
        </p:txBody>
      </p:sp>
      <p:pic>
        <p:nvPicPr>
          <p:cNvPr id="25" name="Picture 24">
            <a:extLst>
              <a:ext uri="{FF2B5EF4-FFF2-40B4-BE49-F238E27FC236}">
                <a16:creationId xmlns:a16="http://schemas.microsoft.com/office/drawing/2014/main" id="{F482F5BA-0208-4242-AA7B-E740EBA30C1A}"/>
              </a:ext>
            </a:extLst>
          </p:cNvPr>
          <p:cNvPicPr>
            <a:picLocks noChangeAspect="1"/>
          </p:cNvPicPr>
          <p:nvPr/>
        </p:nvPicPr>
        <p:blipFill>
          <a:blip r:embed="rId3">
            <a:alphaModFix amt="8000"/>
          </a:blip>
          <a:stretch>
            <a:fillRect/>
          </a:stretch>
        </p:blipFill>
        <p:spPr>
          <a:xfrm>
            <a:off x="676772" y="3020807"/>
            <a:ext cx="1341093" cy="1224476"/>
          </a:xfrm>
          <a:prstGeom prst="rect">
            <a:avLst/>
          </a:prstGeom>
        </p:spPr>
      </p:pic>
      <p:sp>
        <p:nvSpPr>
          <p:cNvPr id="9" name="Textfeld 7">
            <a:extLst>
              <a:ext uri="{FF2B5EF4-FFF2-40B4-BE49-F238E27FC236}">
                <a16:creationId xmlns:a16="http://schemas.microsoft.com/office/drawing/2014/main" id="{C06EE092-FDF2-CB4E-BFA8-AB345273CF3A}"/>
              </a:ext>
            </a:extLst>
          </p:cNvPr>
          <p:cNvSpPr txBox="1"/>
          <p:nvPr/>
        </p:nvSpPr>
        <p:spPr>
          <a:xfrm>
            <a:off x="6062884" y="4265776"/>
            <a:ext cx="1728000" cy="465305"/>
          </a:xfrm>
          <a:prstGeom prst="roundRect">
            <a:avLst/>
          </a:prstGeom>
          <a:solidFill>
            <a:srgbClr val="DDF4FF"/>
          </a:solidFill>
          <a:ln w="19050">
            <a:solidFill>
              <a:schemeClr val="tx2"/>
            </a:solidFill>
          </a:ln>
        </p:spPr>
        <p:txBody>
          <a:bodyPr wrap="square" rtlCol="0">
            <a:spAutoFit/>
          </a:bodyPr>
          <a:lstStyle/>
          <a:p>
            <a:pPr algn="ctr" defTabSz="609585"/>
            <a:r>
              <a:rPr lang="en-US" sz="2133" b="1" dirty="0">
                <a:solidFill>
                  <a:srgbClr val="003366"/>
                </a:solidFill>
                <a:latin typeface="Arial" panose="020B0604020202020204" pitchFamily="34" charset="0"/>
                <a:cs typeface="Arial" panose="020B0604020202020204" pitchFamily="34" charset="0"/>
              </a:rPr>
              <a:t>GAP stage</a:t>
            </a:r>
            <a:endParaRPr lang="en-US" sz="2133" dirty="0">
              <a:solidFill>
                <a:srgbClr val="003366"/>
              </a:solidFill>
              <a:latin typeface="Arial" panose="020B0604020202020204" pitchFamily="34" charset="0"/>
              <a:cs typeface="Arial" panose="020B0604020202020204" pitchFamily="34" charset="0"/>
            </a:endParaRPr>
          </a:p>
        </p:txBody>
      </p:sp>
      <p:sp>
        <p:nvSpPr>
          <p:cNvPr id="14" name="Textfeld 7">
            <a:extLst>
              <a:ext uri="{FF2B5EF4-FFF2-40B4-BE49-F238E27FC236}">
                <a16:creationId xmlns:a16="http://schemas.microsoft.com/office/drawing/2014/main" id="{9CA097B3-C4CD-F146-82D7-EB2303E83546}"/>
              </a:ext>
            </a:extLst>
          </p:cNvPr>
          <p:cNvSpPr txBox="1"/>
          <p:nvPr/>
        </p:nvSpPr>
        <p:spPr>
          <a:xfrm>
            <a:off x="2057281" y="4323490"/>
            <a:ext cx="4032000" cy="338554"/>
          </a:xfrm>
          <a:prstGeom prst="rect">
            <a:avLst/>
          </a:prstGeom>
          <a:noFill/>
        </p:spPr>
        <p:txBody>
          <a:bodyPr wrap="square" rtlCol="0">
            <a:spAutoFit/>
          </a:bodyPr>
          <a:lstStyle/>
          <a:p>
            <a:pPr algn="ctr" defTabSz="609585"/>
            <a:r>
              <a:rPr lang="en-US" sz="1600" dirty="0">
                <a:solidFill>
                  <a:srgbClr val="003366"/>
                </a:solidFill>
                <a:latin typeface="Arial" panose="020B0604020202020204" pitchFamily="34" charset="0"/>
                <a:cs typeface="Arial" panose="020B0604020202020204" pitchFamily="34" charset="0"/>
              </a:rPr>
              <a:t>Subgroups by GAP stage II/III vs I</a:t>
            </a:r>
            <a:r>
              <a:rPr lang="en-US" sz="1600" baseline="30000" dirty="0">
                <a:solidFill>
                  <a:srgbClr val="003366"/>
                </a:solidFill>
                <a:latin typeface="Arial" panose="020B0604020202020204" pitchFamily="34" charset="0"/>
                <a:cs typeface="Arial" panose="020B0604020202020204" pitchFamily="34" charset="0"/>
              </a:rPr>
              <a:t>7</a:t>
            </a:r>
          </a:p>
        </p:txBody>
      </p:sp>
      <p:sp>
        <p:nvSpPr>
          <p:cNvPr id="17" name="Textfeld 7">
            <a:extLst>
              <a:ext uri="{FF2B5EF4-FFF2-40B4-BE49-F238E27FC236}">
                <a16:creationId xmlns:a16="http://schemas.microsoft.com/office/drawing/2014/main" id="{A004886E-F913-544B-B7C1-FDAB1B66FBC2}"/>
              </a:ext>
            </a:extLst>
          </p:cNvPr>
          <p:cNvSpPr txBox="1"/>
          <p:nvPr/>
        </p:nvSpPr>
        <p:spPr>
          <a:xfrm>
            <a:off x="7740511" y="4323490"/>
            <a:ext cx="4032000" cy="338554"/>
          </a:xfrm>
          <a:prstGeom prst="rect">
            <a:avLst/>
          </a:prstGeom>
          <a:noFill/>
        </p:spPr>
        <p:txBody>
          <a:bodyPr wrap="square" rtlCol="0">
            <a:spAutoFit/>
          </a:bodyPr>
          <a:lstStyle/>
          <a:p>
            <a:pPr algn="ctr" defTabSz="609585"/>
            <a:r>
              <a:rPr lang="en-US" sz="1600" dirty="0">
                <a:solidFill>
                  <a:srgbClr val="003366"/>
                </a:solidFill>
                <a:latin typeface="Arial" panose="020B0604020202020204" pitchFamily="34" charset="0"/>
                <a:cs typeface="Arial" panose="020B0604020202020204" pitchFamily="34" charset="0"/>
              </a:rPr>
              <a:t>Subgroups by GAP stage II/III vs I</a:t>
            </a:r>
            <a:r>
              <a:rPr lang="en-US" sz="1600" baseline="30000" dirty="0">
                <a:solidFill>
                  <a:srgbClr val="003366"/>
                </a:solidFill>
                <a:latin typeface="Arial" panose="020B0604020202020204" pitchFamily="34" charset="0"/>
                <a:cs typeface="Arial" panose="020B0604020202020204" pitchFamily="34" charset="0"/>
              </a:rPr>
              <a:t>4</a:t>
            </a:r>
          </a:p>
        </p:txBody>
      </p:sp>
      <p:cxnSp>
        <p:nvCxnSpPr>
          <p:cNvPr id="30" name="Straight Arrow Connector 29">
            <a:extLst>
              <a:ext uri="{FF2B5EF4-FFF2-40B4-BE49-F238E27FC236}">
                <a16:creationId xmlns:a16="http://schemas.microsoft.com/office/drawing/2014/main" id="{20C58029-CC9F-4744-894E-BF83F4DEA3DD}"/>
              </a:ext>
            </a:extLst>
          </p:cNvPr>
          <p:cNvCxnSpPr>
            <a:cxnSpLocks/>
          </p:cNvCxnSpPr>
          <p:nvPr/>
        </p:nvCxnSpPr>
        <p:spPr>
          <a:xfrm>
            <a:off x="2571507" y="5164969"/>
            <a:ext cx="3225600" cy="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BB3ACD6-1750-7C43-BEAC-901E032C87CC}"/>
              </a:ext>
            </a:extLst>
          </p:cNvPr>
          <p:cNvSpPr txBox="1"/>
          <p:nvPr/>
        </p:nvSpPr>
        <p:spPr>
          <a:xfrm>
            <a:off x="2517045" y="5183250"/>
            <a:ext cx="3334527" cy="523220"/>
          </a:xfrm>
          <a:prstGeom prst="rect">
            <a:avLst/>
          </a:prstGeom>
          <a:noFill/>
        </p:spPr>
        <p:txBody>
          <a:bodyPr wrap="square" rIns="0" rtlCol="0">
            <a:spAutoFit/>
          </a:bodyPr>
          <a:lstStyle/>
          <a:p>
            <a:pPr algn="ctr" defTabSz="609585"/>
            <a:r>
              <a:rPr lang="en-US" sz="1400" b="1" dirty="0">
                <a:solidFill>
                  <a:srgbClr val="003366"/>
                </a:solidFill>
                <a:latin typeface="Arial" panose="020B0604020202020204"/>
              </a:rPr>
              <a:t>Less preserved and more preserved </a:t>
            </a:r>
            <a:br>
              <a:rPr lang="en-US" sz="1400" b="1" dirty="0">
                <a:solidFill>
                  <a:srgbClr val="003366"/>
                </a:solidFill>
                <a:latin typeface="Arial" panose="020B0604020202020204"/>
              </a:rPr>
            </a:br>
            <a:r>
              <a:rPr lang="en-US" sz="1400" b="1" dirty="0">
                <a:solidFill>
                  <a:srgbClr val="003366"/>
                </a:solidFill>
                <a:latin typeface="Arial" panose="020B0604020202020204"/>
              </a:rPr>
              <a:t>lung function</a:t>
            </a:r>
          </a:p>
        </p:txBody>
      </p:sp>
      <p:cxnSp>
        <p:nvCxnSpPr>
          <p:cNvPr id="36" name="Straight Arrow Connector 35">
            <a:extLst>
              <a:ext uri="{FF2B5EF4-FFF2-40B4-BE49-F238E27FC236}">
                <a16:creationId xmlns:a16="http://schemas.microsoft.com/office/drawing/2014/main" id="{0E243884-819D-274E-AF1C-EC9CD97CD89D}"/>
              </a:ext>
            </a:extLst>
          </p:cNvPr>
          <p:cNvCxnSpPr>
            <a:cxnSpLocks/>
          </p:cNvCxnSpPr>
          <p:nvPr/>
        </p:nvCxnSpPr>
        <p:spPr>
          <a:xfrm>
            <a:off x="8142664" y="5164969"/>
            <a:ext cx="3227697" cy="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304A81A-7BAF-2B4B-9B33-8ADED07E2E33}"/>
              </a:ext>
            </a:extLst>
          </p:cNvPr>
          <p:cNvSpPr txBox="1"/>
          <p:nvPr/>
        </p:nvSpPr>
        <p:spPr>
          <a:xfrm>
            <a:off x="8089249" y="5183250"/>
            <a:ext cx="3334527" cy="523220"/>
          </a:xfrm>
          <a:prstGeom prst="rect">
            <a:avLst/>
          </a:prstGeom>
          <a:noFill/>
        </p:spPr>
        <p:txBody>
          <a:bodyPr wrap="square" rIns="0" rtlCol="0">
            <a:spAutoFit/>
          </a:bodyPr>
          <a:lstStyle/>
          <a:p>
            <a:pPr algn="ctr" defTabSz="609585"/>
            <a:r>
              <a:rPr lang="en-US" sz="1400" b="1" dirty="0">
                <a:solidFill>
                  <a:srgbClr val="003366"/>
                </a:solidFill>
                <a:latin typeface="Arial" panose="020B0604020202020204"/>
              </a:rPr>
              <a:t>Less preserved and more preserved </a:t>
            </a:r>
            <a:br>
              <a:rPr lang="en-US" sz="1400" b="1" dirty="0">
                <a:solidFill>
                  <a:srgbClr val="003366"/>
                </a:solidFill>
                <a:latin typeface="Arial" panose="020B0604020202020204"/>
              </a:rPr>
            </a:br>
            <a:r>
              <a:rPr lang="en-US" sz="1400" b="1" dirty="0">
                <a:solidFill>
                  <a:srgbClr val="003366"/>
                </a:solidFill>
                <a:latin typeface="Arial" panose="020B0604020202020204"/>
              </a:rPr>
              <a:t>lung function</a:t>
            </a:r>
          </a:p>
        </p:txBody>
      </p:sp>
    </p:spTree>
    <p:extLst>
      <p:ext uri="{BB962C8B-B14F-4D97-AF65-F5344CB8AC3E}">
        <p14:creationId xmlns:p14="http://schemas.microsoft.com/office/powerpoint/2010/main" val="4196700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399E6-C8CA-A848-A426-37A5320FD4AC}"/>
              </a:ext>
            </a:extLst>
          </p:cNvPr>
          <p:cNvSpPr>
            <a:spLocks noGrp="1"/>
          </p:cNvSpPr>
          <p:nvPr>
            <p:ph type="title"/>
          </p:nvPr>
        </p:nvSpPr>
        <p:spPr/>
        <p:txBody>
          <a:bodyPr>
            <a:noAutofit/>
          </a:bodyPr>
          <a:lstStyle/>
          <a:p>
            <a:r>
              <a:rPr lang="en-US" sz="3600" dirty="0" err="1"/>
              <a:t>Hiệu</a:t>
            </a:r>
            <a:r>
              <a:rPr lang="en-US" sz="3600" dirty="0"/>
              <a:t> </a:t>
            </a:r>
            <a:r>
              <a:rPr lang="en-US" sz="3600" dirty="0" err="1"/>
              <a:t>quả</a:t>
            </a:r>
            <a:r>
              <a:rPr lang="en-US" sz="3600" dirty="0"/>
              <a:t> </a:t>
            </a:r>
            <a:r>
              <a:rPr lang="en-US" sz="3600" dirty="0" err="1"/>
              <a:t>làm</a:t>
            </a:r>
            <a:r>
              <a:rPr lang="en-US" sz="3600" dirty="0"/>
              <a:t> </a:t>
            </a:r>
            <a:r>
              <a:rPr lang="en-US" sz="3600" dirty="0" err="1"/>
              <a:t>giảm</a:t>
            </a:r>
            <a:r>
              <a:rPr lang="en-US" sz="3600" dirty="0"/>
              <a:t> </a:t>
            </a:r>
            <a:r>
              <a:rPr lang="en-US" sz="3600" dirty="0" err="1"/>
              <a:t>tốc</a:t>
            </a:r>
            <a:r>
              <a:rPr lang="en-US" sz="3600" dirty="0"/>
              <a:t> </a:t>
            </a:r>
            <a:r>
              <a:rPr lang="en-US" sz="3600" dirty="0" err="1"/>
              <a:t>độ</a:t>
            </a:r>
            <a:r>
              <a:rPr lang="en-US" sz="3600" dirty="0"/>
              <a:t> </a:t>
            </a:r>
            <a:r>
              <a:rPr lang="en-US" sz="3600" dirty="0" err="1"/>
              <a:t>sụt</a:t>
            </a:r>
            <a:r>
              <a:rPr lang="en-US" sz="3600" dirty="0"/>
              <a:t> </a:t>
            </a:r>
            <a:r>
              <a:rPr lang="en-US" sz="3600" dirty="0" err="1"/>
              <a:t>giảm</a:t>
            </a:r>
            <a:r>
              <a:rPr lang="en-US" sz="3600" dirty="0"/>
              <a:t> FVC </a:t>
            </a:r>
            <a:r>
              <a:rPr lang="en-US" sz="3600" dirty="0" err="1"/>
              <a:t>của</a:t>
            </a:r>
            <a:r>
              <a:rPr lang="en-US" sz="3600" dirty="0"/>
              <a:t> </a:t>
            </a:r>
            <a:r>
              <a:rPr lang="en-US" sz="3600" dirty="0" err="1"/>
              <a:t>thuốc</a:t>
            </a:r>
            <a:r>
              <a:rPr lang="en-US" sz="3600" dirty="0"/>
              <a:t> </a:t>
            </a:r>
            <a:r>
              <a:rPr lang="en-US" sz="3600" dirty="0" err="1"/>
              <a:t>kháng</a:t>
            </a:r>
            <a:r>
              <a:rPr lang="en-US" sz="3600" dirty="0"/>
              <a:t> </a:t>
            </a:r>
            <a:r>
              <a:rPr lang="en-US" sz="3600" dirty="0" err="1"/>
              <a:t>xơ</a:t>
            </a:r>
            <a:r>
              <a:rPr lang="en-US" sz="3600" dirty="0"/>
              <a:t> so </a:t>
            </a:r>
            <a:r>
              <a:rPr lang="en-US" sz="3600" dirty="0" err="1"/>
              <a:t>với</a:t>
            </a:r>
            <a:r>
              <a:rPr lang="en-US" sz="3600" dirty="0"/>
              <a:t> </a:t>
            </a:r>
            <a:r>
              <a:rPr lang="en-US" sz="3600" dirty="0" err="1"/>
              <a:t>giả</a:t>
            </a:r>
            <a:r>
              <a:rPr lang="en-US" sz="3600" dirty="0"/>
              <a:t> </a:t>
            </a:r>
            <a:r>
              <a:rPr lang="en-US" sz="3600" dirty="0" err="1"/>
              <a:t>dược</a:t>
            </a:r>
            <a:r>
              <a:rPr lang="en-US" sz="3600" dirty="0"/>
              <a:t> </a:t>
            </a:r>
            <a:r>
              <a:rPr lang="en-US" sz="3600" dirty="0" err="1"/>
              <a:t>nhất</a:t>
            </a:r>
            <a:r>
              <a:rPr lang="en-US" sz="3600" dirty="0"/>
              <a:t> </a:t>
            </a:r>
            <a:r>
              <a:rPr lang="en-US" sz="3600" dirty="0" err="1"/>
              <a:t>quán</a:t>
            </a:r>
            <a:r>
              <a:rPr lang="en-US" sz="3600" dirty="0"/>
              <a:t> </a:t>
            </a:r>
            <a:r>
              <a:rPr lang="en-US" sz="3600" dirty="0" err="1"/>
              <a:t>ở</a:t>
            </a:r>
            <a:r>
              <a:rPr lang="en-US" sz="3600" dirty="0"/>
              <a:t> </a:t>
            </a:r>
            <a:r>
              <a:rPr lang="en-US" sz="3600" dirty="0" err="1"/>
              <a:t>bất</a:t>
            </a:r>
            <a:r>
              <a:rPr lang="en-US" sz="3600" dirty="0"/>
              <a:t> </a:t>
            </a:r>
            <a:r>
              <a:rPr lang="en-US" sz="3600" dirty="0" err="1"/>
              <a:t>kỳ</a:t>
            </a:r>
            <a:r>
              <a:rPr lang="en-US" sz="3600" dirty="0"/>
              <a:t> </a:t>
            </a:r>
            <a:r>
              <a:rPr lang="en-US" sz="3600" dirty="0" err="1"/>
              <a:t>mức</a:t>
            </a:r>
            <a:r>
              <a:rPr lang="en-US" sz="3600" dirty="0"/>
              <a:t> </a:t>
            </a:r>
            <a:r>
              <a:rPr lang="en-US" sz="3600" dirty="0" err="1"/>
              <a:t>nặng</a:t>
            </a:r>
            <a:r>
              <a:rPr lang="en-US" sz="3600" dirty="0"/>
              <a:t> ban </a:t>
            </a:r>
            <a:r>
              <a:rPr lang="en-US" sz="3600" dirty="0" err="1"/>
              <a:t>đầu</a:t>
            </a:r>
            <a:endParaRPr lang="en-US" sz="3600" dirty="0"/>
          </a:p>
        </p:txBody>
      </p:sp>
      <p:sp>
        <p:nvSpPr>
          <p:cNvPr id="5" name="Slide Number Placeholder 4">
            <a:extLst>
              <a:ext uri="{FF2B5EF4-FFF2-40B4-BE49-F238E27FC236}">
                <a16:creationId xmlns:a16="http://schemas.microsoft.com/office/drawing/2014/main" id="{CF8DC127-85CB-0A43-8C1E-6B7F6FC99C7F}"/>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52</a:t>
            </a:fld>
            <a:endParaRPr lang="en-US" dirty="0">
              <a:solidFill>
                <a:srgbClr val="003366"/>
              </a:solidFill>
              <a:latin typeface="Arial" panose="020B0604020202020204"/>
            </a:endParaRPr>
          </a:p>
        </p:txBody>
      </p:sp>
      <p:sp>
        <p:nvSpPr>
          <p:cNvPr id="10" name="Textfeld 7">
            <a:extLst>
              <a:ext uri="{FF2B5EF4-FFF2-40B4-BE49-F238E27FC236}">
                <a16:creationId xmlns:a16="http://schemas.microsoft.com/office/drawing/2014/main" id="{902E823D-14F1-134E-89A3-96D280AF51DC}"/>
              </a:ext>
            </a:extLst>
          </p:cNvPr>
          <p:cNvSpPr txBox="1"/>
          <p:nvPr/>
        </p:nvSpPr>
        <p:spPr>
          <a:xfrm>
            <a:off x="2517045" y="1467797"/>
            <a:ext cx="3334527" cy="666977"/>
          </a:xfrm>
          <a:prstGeom prst="rect">
            <a:avLst/>
          </a:prstGeom>
          <a:noFill/>
        </p:spPr>
        <p:txBody>
          <a:bodyPr wrap="square" rtlCol="0">
            <a:spAutoFit/>
          </a:bodyPr>
          <a:lstStyle/>
          <a:p>
            <a:pPr algn="ctr" defTabSz="609585"/>
            <a:r>
              <a:rPr lang="en-US" sz="1867" b="1" dirty="0">
                <a:solidFill>
                  <a:srgbClr val="003366"/>
                </a:solidFill>
                <a:latin typeface="Arial" panose="020B0604020202020204" pitchFamily="34" charset="0"/>
                <a:cs typeface="Arial" panose="020B0604020202020204" pitchFamily="34" charset="0"/>
              </a:rPr>
              <a:t>Nintedanib </a:t>
            </a:r>
            <a:br>
              <a:rPr lang="en-US" sz="1867" b="1" dirty="0">
                <a:solidFill>
                  <a:srgbClr val="003366"/>
                </a:solidFill>
                <a:latin typeface="Arial" panose="020B0604020202020204" pitchFamily="34" charset="0"/>
                <a:cs typeface="Arial" panose="020B0604020202020204" pitchFamily="34" charset="0"/>
              </a:rPr>
            </a:br>
            <a:r>
              <a:rPr lang="en-US" sz="1867" b="1" dirty="0">
                <a:solidFill>
                  <a:srgbClr val="003366"/>
                </a:solidFill>
                <a:latin typeface="Arial" panose="020B0604020202020204" pitchFamily="34" charset="0"/>
                <a:cs typeface="Arial" panose="020B0604020202020204" pitchFamily="34" charset="0"/>
              </a:rPr>
              <a:t>(INPULSIS</a:t>
            </a:r>
            <a:r>
              <a:rPr lang="en-US" sz="1867" b="1" baseline="30000" dirty="0">
                <a:solidFill>
                  <a:srgbClr val="003366"/>
                </a:solidFill>
                <a:latin typeface="Arial" panose="020B0604020202020204" pitchFamily="34" charset="0"/>
                <a:cs typeface="Arial" panose="020B0604020202020204" pitchFamily="34" charset="0"/>
              </a:rPr>
              <a:t>®</a:t>
            </a:r>
            <a:r>
              <a:rPr lang="en-US" sz="1867" b="1" dirty="0">
                <a:solidFill>
                  <a:srgbClr val="003366"/>
                </a:solidFill>
                <a:latin typeface="Arial" panose="020B0604020202020204" pitchFamily="34" charset="0"/>
                <a:cs typeface="Arial" panose="020B0604020202020204" pitchFamily="34" charset="0"/>
              </a:rPr>
              <a:t>)</a:t>
            </a:r>
          </a:p>
        </p:txBody>
      </p:sp>
      <p:sp>
        <p:nvSpPr>
          <p:cNvPr id="22" name="Rounded Rectangle 21">
            <a:extLst>
              <a:ext uri="{FF2B5EF4-FFF2-40B4-BE49-F238E27FC236}">
                <a16:creationId xmlns:a16="http://schemas.microsoft.com/office/drawing/2014/main" id="{3FB908E9-50DE-4E44-BCD3-D05604124572}"/>
              </a:ext>
            </a:extLst>
          </p:cNvPr>
          <p:cNvSpPr/>
          <p:nvPr/>
        </p:nvSpPr>
        <p:spPr>
          <a:xfrm>
            <a:off x="446388" y="2234125"/>
            <a:ext cx="11313827" cy="2797841"/>
          </a:xfrm>
          <a:prstGeom prst="roundRect">
            <a:avLst/>
          </a:prstGeom>
          <a:solidFill>
            <a:schemeClr val="accent4">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sp>
        <p:nvSpPr>
          <p:cNvPr id="19" name="TextBox 18">
            <a:extLst>
              <a:ext uri="{FF2B5EF4-FFF2-40B4-BE49-F238E27FC236}">
                <a16:creationId xmlns:a16="http://schemas.microsoft.com/office/drawing/2014/main" id="{BB6B278D-2D66-8940-A9CD-BD00E2AAD2A4}"/>
              </a:ext>
            </a:extLst>
          </p:cNvPr>
          <p:cNvSpPr txBox="1"/>
          <p:nvPr/>
        </p:nvSpPr>
        <p:spPr>
          <a:xfrm>
            <a:off x="442581" y="3345787"/>
            <a:ext cx="1809479" cy="584775"/>
          </a:xfrm>
          <a:prstGeom prst="rect">
            <a:avLst/>
          </a:prstGeom>
          <a:noFill/>
        </p:spPr>
        <p:txBody>
          <a:bodyPr wrap="square" rtlCol="0">
            <a:spAutoFit/>
          </a:bodyPr>
          <a:lstStyle/>
          <a:p>
            <a:pPr algn="ctr" defTabSz="609585"/>
            <a:r>
              <a:rPr lang="en-US" sz="1600" b="1" dirty="0" err="1">
                <a:solidFill>
                  <a:srgbClr val="003366"/>
                </a:solidFill>
                <a:latin typeface="Arial" panose="020B0604020202020204"/>
              </a:rPr>
              <a:t>Suy</a:t>
            </a:r>
            <a:r>
              <a:rPr lang="en-US" sz="1600" b="1" dirty="0">
                <a:solidFill>
                  <a:srgbClr val="003366"/>
                </a:solidFill>
                <a:latin typeface="Arial" panose="020B0604020202020204"/>
              </a:rPr>
              <a:t> </a:t>
            </a:r>
            <a:r>
              <a:rPr lang="en-US" sz="1600" b="1" dirty="0" err="1">
                <a:solidFill>
                  <a:srgbClr val="003366"/>
                </a:solidFill>
                <a:latin typeface="Arial" panose="020B0604020202020204"/>
              </a:rPr>
              <a:t>giảm</a:t>
            </a:r>
            <a:endParaRPr lang="en-US" sz="1600" b="1" dirty="0">
              <a:solidFill>
                <a:srgbClr val="003366"/>
              </a:solidFill>
              <a:latin typeface="Arial" panose="020B0604020202020204"/>
            </a:endParaRPr>
          </a:p>
          <a:p>
            <a:pPr algn="ctr" defTabSz="609585"/>
            <a:r>
              <a:rPr lang="en-US" sz="1600" b="1" dirty="0" err="1">
                <a:solidFill>
                  <a:srgbClr val="003366"/>
                </a:solidFill>
                <a:latin typeface="Arial" panose="020B0604020202020204"/>
              </a:rPr>
              <a:t>chức</a:t>
            </a:r>
            <a:r>
              <a:rPr lang="en-US" sz="1600" b="1" dirty="0">
                <a:solidFill>
                  <a:srgbClr val="003366"/>
                </a:solidFill>
                <a:latin typeface="Arial" panose="020B0604020202020204"/>
              </a:rPr>
              <a:t> </a:t>
            </a:r>
            <a:r>
              <a:rPr lang="en-US" sz="1600" b="1" dirty="0" err="1">
                <a:solidFill>
                  <a:srgbClr val="003366"/>
                </a:solidFill>
                <a:latin typeface="Arial" panose="020B0604020202020204"/>
              </a:rPr>
              <a:t>năng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phổi</a:t>
            </a:r>
            <a:endParaRPr lang="en-US" sz="1600" b="1" dirty="0">
              <a:solidFill>
                <a:srgbClr val="003366"/>
              </a:solidFill>
              <a:latin typeface="Arial" panose="020B0604020202020204"/>
            </a:endParaRPr>
          </a:p>
        </p:txBody>
      </p:sp>
      <p:sp>
        <p:nvSpPr>
          <p:cNvPr id="7" name="Textfeld 7">
            <a:extLst>
              <a:ext uri="{FF2B5EF4-FFF2-40B4-BE49-F238E27FC236}">
                <a16:creationId xmlns:a16="http://schemas.microsoft.com/office/drawing/2014/main" id="{64C9F405-F4CE-B048-ACC3-0C5C639135EA}"/>
              </a:ext>
            </a:extLst>
          </p:cNvPr>
          <p:cNvSpPr txBox="1"/>
          <p:nvPr/>
        </p:nvSpPr>
        <p:spPr>
          <a:xfrm>
            <a:off x="6062424" y="2378321"/>
            <a:ext cx="1728000" cy="465305"/>
          </a:xfrm>
          <a:prstGeom prst="roundRect">
            <a:avLst/>
          </a:prstGeom>
          <a:solidFill>
            <a:srgbClr val="DDF4FF"/>
          </a:solidFill>
          <a:ln w="19050">
            <a:solidFill>
              <a:schemeClr val="tx2"/>
            </a:solidFill>
          </a:ln>
        </p:spPr>
        <p:txBody>
          <a:bodyPr wrap="square" rtlCol="0">
            <a:spAutoFit/>
          </a:bodyPr>
          <a:lstStyle/>
          <a:p>
            <a:pPr algn="ctr" defTabSz="609585"/>
            <a:r>
              <a:rPr lang="en-US" sz="2133" b="1" dirty="0">
                <a:solidFill>
                  <a:srgbClr val="003366"/>
                </a:solidFill>
                <a:latin typeface="Arial" panose="020B0604020202020204" pitchFamily="34" charset="0"/>
                <a:cs typeface="Arial" panose="020B0604020202020204" pitchFamily="34" charset="0"/>
              </a:rPr>
              <a:t>FVC</a:t>
            </a:r>
            <a:endParaRPr lang="en-US" sz="2133" dirty="0">
              <a:solidFill>
                <a:srgbClr val="003366"/>
              </a:solidFill>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84792CB8-50B5-954A-AF56-97845371E916}"/>
              </a:ext>
            </a:extLst>
          </p:cNvPr>
          <p:cNvSpPr txBox="1"/>
          <p:nvPr/>
        </p:nvSpPr>
        <p:spPr>
          <a:xfrm>
            <a:off x="6062884" y="3322049"/>
            <a:ext cx="1728000" cy="465305"/>
          </a:xfrm>
          <a:prstGeom prst="roundRect">
            <a:avLst/>
          </a:prstGeom>
          <a:solidFill>
            <a:srgbClr val="DDF4FF"/>
          </a:solidFill>
          <a:ln w="19050">
            <a:solidFill>
              <a:schemeClr val="tx2"/>
            </a:solidFill>
          </a:ln>
        </p:spPr>
        <p:txBody>
          <a:bodyPr wrap="square" rtlCol="0">
            <a:spAutoFit/>
          </a:bodyPr>
          <a:lstStyle/>
          <a:p>
            <a:pPr algn="ctr" defTabSz="609585"/>
            <a:r>
              <a:rPr lang="en-US" sz="2133" b="1" dirty="0">
                <a:solidFill>
                  <a:srgbClr val="003366"/>
                </a:solidFill>
                <a:latin typeface="Arial" panose="020B0604020202020204" pitchFamily="34" charset="0"/>
                <a:cs typeface="Arial" panose="020B0604020202020204" pitchFamily="34" charset="0"/>
              </a:rPr>
              <a:t>DL</a:t>
            </a:r>
            <a:r>
              <a:rPr lang="en-US" sz="2133" b="1" baseline="-25000" dirty="0">
                <a:solidFill>
                  <a:srgbClr val="003366"/>
                </a:solidFill>
                <a:latin typeface="Arial" panose="020B0604020202020204" pitchFamily="34" charset="0"/>
                <a:cs typeface="Arial" panose="020B0604020202020204" pitchFamily="34" charset="0"/>
              </a:rPr>
              <a:t>CO</a:t>
            </a:r>
            <a:endParaRPr lang="en-US" sz="2133" baseline="-25000" dirty="0">
              <a:solidFill>
                <a:srgbClr val="003366"/>
              </a:solidFill>
              <a:latin typeface="Arial" panose="020B0604020202020204" pitchFamily="34" charset="0"/>
              <a:cs typeface="Arial" panose="020B0604020202020204" pitchFamily="34" charset="0"/>
            </a:endParaRPr>
          </a:p>
        </p:txBody>
      </p:sp>
      <p:sp>
        <p:nvSpPr>
          <p:cNvPr id="11" name="Textfeld 7">
            <a:extLst>
              <a:ext uri="{FF2B5EF4-FFF2-40B4-BE49-F238E27FC236}">
                <a16:creationId xmlns:a16="http://schemas.microsoft.com/office/drawing/2014/main" id="{CA2A9AAE-F26A-1042-8DCA-70FA0F951D96}"/>
              </a:ext>
            </a:extLst>
          </p:cNvPr>
          <p:cNvSpPr txBox="1"/>
          <p:nvPr/>
        </p:nvSpPr>
        <p:spPr>
          <a:xfrm>
            <a:off x="7478585" y="1477167"/>
            <a:ext cx="4555851" cy="666977"/>
          </a:xfrm>
          <a:prstGeom prst="rect">
            <a:avLst/>
          </a:prstGeom>
          <a:noFill/>
        </p:spPr>
        <p:txBody>
          <a:bodyPr wrap="square" rtlCol="0">
            <a:spAutoFit/>
          </a:bodyPr>
          <a:lstStyle/>
          <a:p>
            <a:pPr algn="ctr" defTabSz="609585"/>
            <a:r>
              <a:rPr lang="en-US" sz="1867" b="1" dirty="0">
                <a:solidFill>
                  <a:srgbClr val="003366"/>
                </a:solidFill>
                <a:latin typeface="Arial" panose="020B0604020202020204" pitchFamily="34" charset="0"/>
                <a:cs typeface="Arial" panose="020B0604020202020204" pitchFamily="34" charset="0"/>
              </a:rPr>
              <a:t>Pirfenidone </a:t>
            </a:r>
            <a:br>
              <a:rPr lang="en-US" sz="1867" b="1" dirty="0">
                <a:solidFill>
                  <a:srgbClr val="003366"/>
                </a:solidFill>
                <a:latin typeface="Arial" panose="020B0604020202020204" pitchFamily="34" charset="0"/>
                <a:cs typeface="Arial" panose="020B0604020202020204" pitchFamily="34" charset="0"/>
              </a:rPr>
            </a:br>
            <a:r>
              <a:rPr lang="en-US" sz="1867" b="1" dirty="0">
                <a:solidFill>
                  <a:srgbClr val="003366"/>
                </a:solidFill>
                <a:latin typeface="Arial" panose="020B0604020202020204" pitchFamily="34" charset="0"/>
                <a:cs typeface="Arial" panose="020B0604020202020204" pitchFamily="34" charset="0"/>
              </a:rPr>
              <a:t>(CAPACITY and ASCEND)</a:t>
            </a:r>
          </a:p>
        </p:txBody>
      </p:sp>
      <p:sp>
        <p:nvSpPr>
          <p:cNvPr id="12" name="Textfeld 7">
            <a:extLst>
              <a:ext uri="{FF2B5EF4-FFF2-40B4-BE49-F238E27FC236}">
                <a16:creationId xmlns:a16="http://schemas.microsoft.com/office/drawing/2014/main" id="{6C001FEA-656A-FC4F-8696-BA5618A86C3A}"/>
              </a:ext>
            </a:extLst>
          </p:cNvPr>
          <p:cNvSpPr txBox="1"/>
          <p:nvPr/>
        </p:nvSpPr>
        <p:spPr>
          <a:xfrm>
            <a:off x="2057281" y="2436034"/>
            <a:ext cx="4032000" cy="338554"/>
          </a:xfrm>
          <a:prstGeom prst="rect">
            <a:avLst/>
          </a:prstGeom>
          <a:noFill/>
        </p:spPr>
        <p:txBody>
          <a:bodyPr wrap="square" rtlCol="0">
            <a:spAutoFit/>
          </a:bodyPr>
          <a:lstStyle/>
          <a:p>
            <a:pPr algn="ctr" defTabSz="609585"/>
            <a:r>
              <a:rPr lang="en-US" sz="1600" dirty="0" err="1">
                <a:solidFill>
                  <a:srgbClr val="003366"/>
                </a:solidFill>
                <a:latin typeface="Arial" panose="020B0604020202020204" pitchFamily="34" charset="0"/>
                <a:cs typeface="Arial" panose="020B0604020202020204" pitchFamily="34" charset="0"/>
              </a:rPr>
              <a:t>Phân</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nhóm</a:t>
            </a:r>
            <a:r>
              <a:rPr lang="en-US" sz="1600" dirty="0">
                <a:solidFill>
                  <a:srgbClr val="003366"/>
                </a:solidFill>
                <a:latin typeface="Arial" panose="020B0604020202020204" pitchFamily="34" charset="0"/>
                <a:cs typeface="Arial" panose="020B0604020202020204" pitchFamily="34" charset="0"/>
              </a:rPr>
              <a:t> ≤50% </a:t>
            </a:r>
            <a:r>
              <a:rPr lang="en-US" sz="1600" dirty="0" err="1">
                <a:solidFill>
                  <a:srgbClr val="003366"/>
                </a:solidFill>
                <a:latin typeface="Arial" panose="020B0604020202020204" pitchFamily="34" charset="0"/>
                <a:cs typeface="Arial" panose="020B0604020202020204" pitchFamily="34" charset="0"/>
              </a:rPr>
              <a:t>và</a:t>
            </a:r>
            <a:r>
              <a:rPr lang="en-US" sz="1600" dirty="0">
                <a:solidFill>
                  <a:srgbClr val="003366"/>
                </a:solidFill>
                <a:latin typeface="Arial" panose="020B0604020202020204" pitchFamily="34" charset="0"/>
                <a:cs typeface="Arial" panose="020B0604020202020204" pitchFamily="34" charset="0"/>
              </a:rPr>
              <a:t> &gt;90% </a:t>
            </a:r>
            <a:r>
              <a:rPr lang="en-US" sz="1600" dirty="0" err="1">
                <a:solidFill>
                  <a:srgbClr val="003366"/>
                </a:solidFill>
                <a:latin typeface="Arial" panose="020B0604020202020204" pitchFamily="34" charset="0"/>
                <a:cs typeface="Arial" panose="020B0604020202020204" pitchFamily="34" charset="0"/>
              </a:rPr>
              <a:t>dự</a:t>
            </a:r>
            <a:r>
              <a:rPr lang="en-US" sz="1600" dirty="0">
                <a:solidFill>
                  <a:srgbClr val="003366"/>
                </a:solidFill>
                <a:latin typeface="Arial" panose="020B0604020202020204" pitchFamily="34" charset="0"/>
                <a:cs typeface="Arial" panose="020B0604020202020204" pitchFamily="34" charset="0"/>
              </a:rPr>
              <a:t> đoán</a:t>
            </a:r>
            <a:r>
              <a:rPr lang="en-US" sz="1600" baseline="30000" dirty="0">
                <a:solidFill>
                  <a:srgbClr val="003366"/>
                </a:solidFill>
                <a:latin typeface="Arial" panose="020B0604020202020204" pitchFamily="34" charset="0"/>
                <a:cs typeface="Arial" panose="020B0604020202020204" pitchFamily="34" charset="0"/>
              </a:rPr>
              <a:t>1–3</a:t>
            </a:r>
          </a:p>
        </p:txBody>
      </p:sp>
      <p:sp>
        <p:nvSpPr>
          <p:cNvPr id="13" name="Textfeld 7">
            <a:extLst>
              <a:ext uri="{FF2B5EF4-FFF2-40B4-BE49-F238E27FC236}">
                <a16:creationId xmlns:a16="http://schemas.microsoft.com/office/drawing/2014/main" id="{D2BEC4B5-9470-AA47-B17B-85994B7A75CA}"/>
              </a:ext>
            </a:extLst>
          </p:cNvPr>
          <p:cNvSpPr txBox="1"/>
          <p:nvPr/>
        </p:nvSpPr>
        <p:spPr>
          <a:xfrm>
            <a:off x="2057281" y="3379762"/>
            <a:ext cx="4032000" cy="338554"/>
          </a:xfrm>
          <a:prstGeom prst="rect">
            <a:avLst/>
          </a:prstGeom>
          <a:noFill/>
        </p:spPr>
        <p:txBody>
          <a:bodyPr wrap="square" rtlCol="0">
            <a:spAutoFit/>
          </a:bodyPr>
          <a:lstStyle/>
          <a:p>
            <a:pPr algn="ctr" defTabSz="609585"/>
            <a:r>
              <a:rPr lang="en-US" sz="1600" dirty="0" err="1">
                <a:solidFill>
                  <a:srgbClr val="003366"/>
                </a:solidFill>
                <a:latin typeface="Arial" panose="020B0604020202020204" pitchFamily="34" charset="0"/>
                <a:cs typeface="Arial" panose="020B0604020202020204" pitchFamily="34" charset="0"/>
              </a:rPr>
              <a:t>Phân</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nhóm</a:t>
            </a:r>
            <a:r>
              <a:rPr lang="en-US" sz="1600" dirty="0">
                <a:solidFill>
                  <a:srgbClr val="003366"/>
                </a:solidFill>
                <a:latin typeface="Arial" panose="020B0604020202020204" pitchFamily="34" charset="0"/>
                <a:cs typeface="Arial" panose="020B0604020202020204" pitchFamily="34" charset="0"/>
              </a:rPr>
              <a:t> ≤40% </a:t>
            </a:r>
            <a:r>
              <a:rPr lang="en-US" sz="1600" dirty="0" err="1">
                <a:solidFill>
                  <a:srgbClr val="003366"/>
                </a:solidFill>
                <a:latin typeface="Arial" panose="020B0604020202020204" pitchFamily="34" charset="0"/>
                <a:cs typeface="Arial" panose="020B0604020202020204" pitchFamily="34" charset="0"/>
              </a:rPr>
              <a:t>và</a:t>
            </a:r>
            <a:r>
              <a:rPr lang="en-US" sz="1600" dirty="0">
                <a:solidFill>
                  <a:srgbClr val="003366"/>
                </a:solidFill>
                <a:latin typeface="Arial" panose="020B0604020202020204" pitchFamily="34" charset="0"/>
                <a:cs typeface="Arial" panose="020B0604020202020204" pitchFamily="34" charset="0"/>
              </a:rPr>
              <a:t> &gt;40% </a:t>
            </a:r>
            <a:r>
              <a:rPr lang="en-US" sz="1600" dirty="0" err="1">
                <a:solidFill>
                  <a:srgbClr val="003366"/>
                </a:solidFill>
                <a:latin typeface="Arial" panose="020B0604020202020204" pitchFamily="34" charset="0"/>
                <a:cs typeface="Arial" panose="020B0604020202020204" pitchFamily="34" charset="0"/>
              </a:rPr>
              <a:t>dự</a:t>
            </a:r>
            <a:r>
              <a:rPr lang="en-US" sz="1600" dirty="0">
                <a:solidFill>
                  <a:srgbClr val="003366"/>
                </a:solidFill>
                <a:latin typeface="Arial" panose="020B0604020202020204" pitchFamily="34" charset="0"/>
                <a:cs typeface="Arial" panose="020B0604020202020204" pitchFamily="34" charset="0"/>
              </a:rPr>
              <a:t> đoán</a:t>
            </a:r>
            <a:r>
              <a:rPr lang="en-US" sz="1600" baseline="30000" dirty="0">
                <a:solidFill>
                  <a:srgbClr val="003366"/>
                </a:solidFill>
                <a:latin typeface="Arial" panose="020B0604020202020204" pitchFamily="34" charset="0"/>
                <a:cs typeface="Arial" panose="020B0604020202020204" pitchFamily="34" charset="0"/>
              </a:rPr>
              <a:t>6</a:t>
            </a:r>
          </a:p>
        </p:txBody>
      </p:sp>
      <p:sp>
        <p:nvSpPr>
          <p:cNvPr id="15" name="Textfeld 7">
            <a:extLst>
              <a:ext uri="{FF2B5EF4-FFF2-40B4-BE49-F238E27FC236}">
                <a16:creationId xmlns:a16="http://schemas.microsoft.com/office/drawing/2014/main" id="{7F1B3255-4220-B745-AD03-B7E46278AB98}"/>
              </a:ext>
            </a:extLst>
          </p:cNvPr>
          <p:cNvSpPr txBox="1"/>
          <p:nvPr/>
        </p:nvSpPr>
        <p:spPr>
          <a:xfrm>
            <a:off x="7740511" y="2436034"/>
            <a:ext cx="4032000" cy="338554"/>
          </a:xfrm>
          <a:prstGeom prst="rect">
            <a:avLst/>
          </a:prstGeom>
          <a:noFill/>
        </p:spPr>
        <p:txBody>
          <a:bodyPr wrap="square" rtlCol="0">
            <a:spAutoFit/>
          </a:bodyPr>
          <a:lstStyle/>
          <a:p>
            <a:pPr algn="ctr" defTabSz="609585"/>
            <a:r>
              <a:rPr lang="en-US" sz="1600" dirty="0" err="1">
                <a:solidFill>
                  <a:srgbClr val="003366"/>
                </a:solidFill>
                <a:latin typeface="Arial" panose="020B0604020202020204" pitchFamily="34" charset="0"/>
                <a:cs typeface="Arial" panose="020B0604020202020204" pitchFamily="34" charset="0"/>
              </a:rPr>
              <a:t>Phân</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nhóm</a:t>
            </a:r>
            <a:r>
              <a:rPr lang="en-US" sz="1600" dirty="0">
                <a:solidFill>
                  <a:srgbClr val="003366"/>
                </a:solidFill>
                <a:latin typeface="Arial" panose="020B0604020202020204" pitchFamily="34" charset="0"/>
                <a:cs typeface="Arial" panose="020B0604020202020204" pitchFamily="34" charset="0"/>
              </a:rPr>
              <a:t> &lt;65% to &gt;80% </a:t>
            </a:r>
            <a:r>
              <a:rPr lang="en-US" sz="1600" dirty="0" err="1">
                <a:solidFill>
                  <a:srgbClr val="003366"/>
                </a:solidFill>
                <a:latin typeface="Arial" panose="020B0604020202020204" pitchFamily="34" charset="0"/>
                <a:cs typeface="Arial" panose="020B0604020202020204" pitchFamily="34" charset="0"/>
              </a:rPr>
              <a:t>dự</a:t>
            </a:r>
            <a:r>
              <a:rPr lang="en-US" sz="1600" dirty="0">
                <a:solidFill>
                  <a:srgbClr val="003366"/>
                </a:solidFill>
                <a:latin typeface="Arial" panose="020B0604020202020204" pitchFamily="34" charset="0"/>
                <a:cs typeface="Arial" panose="020B0604020202020204" pitchFamily="34" charset="0"/>
              </a:rPr>
              <a:t> đoán</a:t>
            </a:r>
            <a:r>
              <a:rPr lang="en-US" sz="1600" baseline="30000" dirty="0">
                <a:solidFill>
                  <a:srgbClr val="003366"/>
                </a:solidFill>
                <a:latin typeface="Arial" panose="020B0604020202020204" pitchFamily="34" charset="0"/>
                <a:cs typeface="Arial" panose="020B0604020202020204" pitchFamily="34" charset="0"/>
              </a:rPr>
              <a:t>4,5</a:t>
            </a:r>
          </a:p>
        </p:txBody>
      </p:sp>
      <p:sp>
        <p:nvSpPr>
          <p:cNvPr id="16" name="Textfeld 7">
            <a:extLst>
              <a:ext uri="{FF2B5EF4-FFF2-40B4-BE49-F238E27FC236}">
                <a16:creationId xmlns:a16="http://schemas.microsoft.com/office/drawing/2014/main" id="{044D6A6C-458E-A145-92F6-F2A7BD02022E}"/>
              </a:ext>
            </a:extLst>
          </p:cNvPr>
          <p:cNvSpPr txBox="1"/>
          <p:nvPr/>
        </p:nvSpPr>
        <p:spPr>
          <a:xfrm>
            <a:off x="7740511" y="3379762"/>
            <a:ext cx="4032000" cy="338554"/>
          </a:xfrm>
          <a:prstGeom prst="rect">
            <a:avLst/>
          </a:prstGeom>
          <a:noFill/>
        </p:spPr>
        <p:txBody>
          <a:bodyPr wrap="square" rtlCol="0">
            <a:spAutoFit/>
          </a:bodyPr>
          <a:lstStyle/>
          <a:p>
            <a:pPr algn="ctr" defTabSz="609585"/>
            <a:r>
              <a:rPr lang="en-US" sz="1600" dirty="0" err="1">
                <a:solidFill>
                  <a:srgbClr val="003366"/>
                </a:solidFill>
                <a:latin typeface="Arial" panose="020B0604020202020204" pitchFamily="34" charset="0"/>
                <a:cs typeface="Arial" panose="020B0604020202020204" pitchFamily="34" charset="0"/>
              </a:rPr>
              <a:t>Phân</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nhóm</a:t>
            </a:r>
            <a:r>
              <a:rPr lang="en-US" sz="1600" dirty="0">
                <a:solidFill>
                  <a:srgbClr val="003366"/>
                </a:solidFill>
                <a:latin typeface="Arial" panose="020B0604020202020204" pitchFamily="34" charset="0"/>
                <a:cs typeface="Arial" panose="020B0604020202020204" pitchFamily="34" charset="0"/>
              </a:rPr>
              <a:t> &lt;40% to ≥50% </a:t>
            </a:r>
            <a:r>
              <a:rPr lang="en-US" sz="1600" dirty="0" err="1">
                <a:solidFill>
                  <a:srgbClr val="003366"/>
                </a:solidFill>
                <a:latin typeface="Arial" panose="020B0604020202020204" pitchFamily="34" charset="0"/>
                <a:cs typeface="Arial" panose="020B0604020202020204" pitchFamily="34" charset="0"/>
              </a:rPr>
              <a:t>dự</a:t>
            </a:r>
            <a:r>
              <a:rPr lang="en-US" sz="1600" dirty="0">
                <a:solidFill>
                  <a:srgbClr val="003366"/>
                </a:solidFill>
                <a:latin typeface="Arial" panose="020B0604020202020204" pitchFamily="34" charset="0"/>
                <a:cs typeface="Arial" panose="020B0604020202020204" pitchFamily="34" charset="0"/>
              </a:rPr>
              <a:t> đoán</a:t>
            </a:r>
            <a:r>
              <a:rPr lang="en-US" sz="1600" baseline="30000" dirty="0">
                <a:solidFill>
                  <a:srgbClr val="003366"/>
                </a:solidFill>
                <a:latin typeface="Arial" panose="020B0604020202020204" pitchFamily="34" charset="0"/>
                <a:cs typeface="Arial" panose="020B0604020202020204" pitchFamily="34" charset="0"/>
              </a:rPr>
              <a:t>5</a:t>
            </a:r>
          </a:p>
        </p:txBody>
      </p:sp>
      <p:sp>
        <p:nvSpPr>
          <p:cNvPr id="24" name="Text Placeholder 4">
            <a:extLst>
              <a:ext uri="{FF2B5EF4-FFF2-40B4-BE49-F238E27FC236}">
                <a16:creationId xmlns:a16="http://schemas.microsoft.com/office/drawing/2014/main" id="{DABC9863-387D-F147-96D4-7AB5A910B209}"/>
              </a:ext>
            </a:extLst>
          </p:cNvPr>
          <p:cNvSpPr>
            <a:spLocks noGrp="1"/>
          </p:cNvSpPr>
          <p:nvPr>
            <p:ph type="body" sz="quarter" idx="13"/>
          </p:nvPr>
        </p:nvSpPr>
        <p:spPr>
          <a:xfrm>
            <a:off x="440267" y="6263084"/>
            <a:ext cx="10615084" cy="366184"/>
          </a:xfrm>
        </p:spPr>
        <p:txBody>
          <a:bodyPr>
            <a:normAutofit fontScale="55000" lnSpcReduction="20000"/>
          </a:bodyPr>
          <a:lstStyle/>
          <a:p>
            <a:r>
              <a:rPr lang="en-US" dirty="0"/>
              <a:t>DL</a:t>
            </a:r>
            <a:r>
              <a:rPr lang="en-US" baseline="-25000" dirty="0"/>
              <a:t>CO</a:t>
            </a:r>
            <a:r>
              <a:rPr lang="en-US" dirty="0"/>
              <a:t>, diffusing capacity of the lungs for carbon monoxide; FVC, forced vital capacity; GAP, Gender, Age, Physiology</a:t>
            </a:r>
            <a:br>
              <a:rPr lang="en-US" dirty="0"/>
            </a:br>
            <a:r>
              <a:rPr lang="en-US" dirty="0"/>
              <a:t>1. Kolb M </a:t>
            </a:r>
            <a:r>
              <a:rPr lang="en-US" i="1" dirty="0"/>
              <a:t>et al. Thorax</a:t>
            </a:r>
            <a:r>
              <a:rPr lang="en-US" dirty="0"/>
              <a:t> 2017;72:340–6; 2. Costabel U </a:t>
            </a:r>
            <a:r>
              <a:rPr lang="en-US" i="1" dirty="0"/>
              <a:t>et al. Am J Respir Crit Care Med</a:t>
            </a:r>
            <a:r>
              <a:rPr lang="en-US" dirty="0"/>
              <a:t> 2016;193:178–85; 3. Wuyts WA </a:t>
            </a:r>
            <a:r>
              <a:rPr lang="en-US" i="1" dirty="0"/>
              <a:t>et al. Lung</a:t>
            </a:r>
            <a:r>
              <a:rPr lang="en-US" dirty="0"/>
              <a:t> 2016;194:739–43; </a:t>
            </a:r>
            <a:br>
              <a:rPr lang="en-US" dirty="0"/>
            </a:br>
            <a:r>
              <a:rPr lang="en-US" dirty="0"/>
              <a:t>4. Albera C </a:t>
            </a:r>
            <a:r>
              <a:rPr lang="en-US" i="1" dirty="0"/>
              <a:t>et al. Eur Respir J</a:t>
            </a:r>
            <a:r>
              <a:rPr lang="en-US" dirty="0"/>
              <a:t> 2016;48:843–51; 5. Noble PW </a:t>
            </a:r>
            <a:r>
              <a:rPr lang="en-US" i="1" dirty="0"/>
              <a:t>et al. Eur Respir J</a:t>
            </a:r>
            <a:r>
              <a:rPr lang="en-US" dirty="0"/>
              <a:t> 2016;47:243–53; 6. Brown KK </a:t>
            </a:r>
            <a:r>
              <a:rPr lang="en-US" i="1" dirty="0"/>
              <a:t>et al. Respir Med</a:t>
            </a:r>
            <a:r>
              <a:rPr lang="en-US" dirty="0"/>
              <a:t> 2019;146:42–8;</a:t>
            </a:r>
            <a:br>
              <a:rPr lang="en-US" dirty="0"/>
            </a:br>
            <a:r>
              <a:rPr lang="en-US" dirty="0"/>
              <a:t>7. Ryerson CJ </a:t>
            </a:r>
            <a:r>
              <a:rPr lang="en-US" i="1" dirty="0"/>
              <a:t>et al. ERJ Open Res</a:t>
            </a:r>
            <a:r>
              <a:rPr lang="en-US" dirty="0"/>
              <a:t> 2019;5:00127-2018</a:t>
            </a:r>
          </a:p>
        </p:txBody>
      </p:sp>
      <p:pic>
        <p:nvPicPr>
          <p:cNvPr id="25" name="Picture 24">
            <a:extLst>
              <a:ext uri="{FF2B5EF4-FFF2-40B4-BE49-F238E27FC236}">
                <a16:creationId xmlns:a16="http://schemas.microsoft.com/office/drawing/2014/main" id="{F482F5BA-0208-4242-AA7B-E740EBA30C1A}"/>
              </a:ext>
            </a:extLst>
          </p:cNvPr>
          <p:cNvPicPr>
            <a:picLocks noChangeAspect="1"/>
          </p:cNvPicPr>
          <p:nvPr/>
        </p:nvPicPr>
        <p:blipFill>
          <a:blip r:embed="rId3">
            <a:alphaModFix amt="8000"/>
          </a:blip>
          <a:stretch>
            <a:fillRect/>
          </a:stretch>
        </p:blipFill>
        <p:spPr>
          <a:xfrm>
            <a:off x="676772" y="3020807"/>
            <a:ext cx="1341093" cy="1224476"/>
          </a:xfrm>
          <a:prstGeom prst="rect">
            <a:avLst/>
          </a:prstGeom>
        </p:spPr>
      </p:pic>
      <p:sp>
        <p:nvSpPr>
          <p:cNvPr id="9" name="Textfeld 7">
            <a:extLst>
              <a:ext uri="{FF2B5EF4-FFF2-40B4-BE49-F238E27FC236}">
                <a16:creationId xmlns:a16="http://schemas.microsoft.com/office/drawing/2014/main" id="{C06EE092-FDF2-CB4E-BFA8-AB345273CF3A}"/>
              </a:ext>
            </a:extLst>
          </p:cNvPr>
          <p:cNvSpPr txBox="1"/>
          <p:nvPr/>
        </p:nvSpPr>
        <p:spPr>
          <a:xfrm>
            <a:off x="6062884" y="4265776"/>
            <a:ext cx="1728000" cy="465305"/>
          </a:xfrm>
          <a:prstGeom prst="roundRect">
            <a:avLst/>
          </a:prstGeom>
          <a:solidFill>
            <a:srgbClr val="DDF4FF"/>
          </a:solidFill>
          <a:ln w="19050">
            <a:solidFill>
              <a:schemeClr val="tx2"/>
            </a:solidFill>
          </a:ln>
        </p:spPr>
        <p:txBody>
          <a:bodyPr wrap="square" rtlCol="0">
            <a:spAutoFit/>
          </a:bodyPr>
          <a:lstStyle/>
          <a:p>
            <a:pPr algn="ctr" defTabSz="609585"/>
            <a:r>
              <a:rPr lang="en-US" sz="2133" b="1" dirty="0">
                <a:solidFill>
                  <a:srgbClr val="003366"/>
                </a:solidFill>
                <a:latin typeface="Arial" panose="020B0604020202020204" pitchFamily="34" charset="0"/>
                <a:cs typeface="Arial" panose="020B0604020202020204" pitchFamily="34" charset="0"/>
              </a:rPr>
              <a:t>GAP stage</a:t>
            </a:r>
            <a:endParaRPr lang="en-US" sz="2133" dirty="0">
              <a:solidFill>
                <a:srgbClr val="003366"/>
              </a:solidFill>
              <a:latin typeface="Arial" panose="020B0604020202020204" pitchFamily="34" charset="0"/>
              <a:cs typeface="Arial" panose="020B0604020202020204" pitchFamily="34" charset="0"/>
            </a:endParaRPr>
          </a:p>
        </p:txBody>
      </p:sp>
      <p:sp>
        <p:nvSpPr>
          <p:cNvPr id="14" name="Textfeld 7">
            <a:extLst>
              <a:ext uri="{FF2B5EF4-FFF2-40B4-BE49-F238E27FC236}">
                <a16:creationId xmlns:a16="http://schemas.microsoft.com/office/drawing/2014/main" id="{9CA097B3-C4CD-F146-82D7-EB2303E83546}"/>
              </a:ext>
            </a:extLst>
          </p:cNvPr>
          <p:cNvSpPr txBox="1"/>
          <p:nvPr/>
        </p:nvSpPr>
        <p:spPr>
          <a:xfrm>
            <a:off x="2057281" y="4323490"/>
            <a:ext cx="4032000" cy="338554"/>
          </a:xfrm>
          <a:prstGeom prst="rect">
            <a:avLst/>
          </a:prstGeom>
          <a:noFill/>
        </p:spPr>
        <p:txBody>
          <a:bodyPr wrap="square" rtlCol="0">
            <a:spAutoFit/>
          </a:bodyPr>
          <a:lstStyle/>
          <a:p>
            <a:pPr algn="ctr" defTabSz="609585"/>
            <a:r>
              <a:rPr lang="en-US" sz="1600" dirty="0" err="1">
                <a:solidFill>
                  <a:srgbClr val="003366"/>
                </a:solidFill>
                <a:latin typeface="Arial" panose="020B0604020202020204" pitchFamily="34" charset="0"/>
                <a:cs typeface="Arial" panose="020B0604020202020204" pitchFamily="34" charset="0"/>
              </a:rPr>
              <a:t>Phân</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nhóm</a:t>
            </a:r>
            <a:r>
              <a:rPr lang="en-US" sz="1600" dirty="0">
                <a:solidFill>
                  <a:srgbClr val="003366"/>
                </a:solidFill>
                <a:latin typeface="Arial" panose="020B0604020202020204" pitchFamily="34" charset="0"/>
                <a:cs typeface="Arial" panose="020B0604020202020204" pitchFamily="34" charset="0"/>
              </a:rPr>
              <a:t> GAP </a:t>
            </a:r>
            <a:r>
              <a:rPr lang="en-US" sz="1600" dirty="0" err="1">
                <a:solidFill>
                  <a:srgbClr val="003366"/>
                </a:solidFill>
                <a:latin typeface="Arial" panose="020B0604020202020204" pitchFamily="34" charset="0"/>
                <a:cs typeface="Arial" panose="020B0604020202020204" pitchFamily="34" charset="0"/>
              </a:rPr>
              <a:t>giai</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đoạn</a:t>
            </a:r>
            <a:r>
              <a:rPr lang="en-US" sz="1600" dirty="0">
                <a:solidFill>
                  <a:srgbClr val="003366"/>
                </a:solidFill>
                <a:latin typeface="Arial" panose="020B0604020202020204" pitchFamily="34" charset="0"/>
                <a:cs typeface="Arial" panose="020B0604020202020204" pitchFamily="34" charset="0"/>
              </a:rPr>
              <a:t> II/III vs I</a:t>
            </a:r>
            <a:r>
              <a:rPr lang="en-US" sz="1600" baseline="30000" dirty="0">
                <a:solidFill>
                  <a:srgbClr val="003366"/>
                </a:solidFill>
                <a:latin typeface="Arial" panose="020B0604020202020204" pitchFamily="34" charset="0"/>
                <a:cs typeface="Arial" panose="020B0604020202020204" pitchFamily="34" charset="0"/>
              </a:rPr>
              <a:t>7</a:t>
            </a:r>
          </a:p>
        </p:txBody>
      </p:sp>
      <p:sp>
        <p:nvSpPr>
          <p:cNvPr id="17" name="Textfeld 7">
            <a:extLst>
              <a:ext uri="{FF2B5EF4-FFF2-40B4-BE49-F238E27FC236}">
                <a16:creationId xmlns:a16="http://schemas.microsoft.com/office/drawing/2014/main" id="{A004886E-F913-544B-B7C1-FDAB1B66FBC2}"/>
              </a:ext>
            </a:extLst>
          </p:cNvPr>
          <p:cNvSpPr txBox="1"/>
          <p:nvPr/>
        </p:nvSpPr>
        <p:spPr>
          <a:xfrm>
            <a:off x="7740511" y="4323490"/>
            <a:ext cx="4032000" cy="338554"/>
          </a:xfrm>
          <a:prstGeom prst="rect">
            <a:avLst/>
          </a:prstGeom>
          <a:noFill/>
        </p:spPr>
        <p:txBody>
          <a:bodyPr wrap="square" rtlCol="0">
            <a:spAutoFit/>
          </a:bodyPr>
          <a:lstStyle/>
          <a:p>
            <a:pPr algn="ctr" defTabSz="609585"/>
            <a:r>
              <a:rPr lang="en-US" sz="1600" dirty="0" err="1">
                <a:solidFill>
                  <a:srgbClr val="003366"/>
                </a:solidFill>
                <a:latin typeface="Arial" panose="020B0604020202020204" pitchFamily="34" charset="0"/>
                <a:cs typeface="Arial" panose="020B0604020202020204" pitchFamily="34" charset="0"/>
              </a:rPr>
              <a:t>Phân</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nhóm</a:t>
            </a:r>
            <a:r>
              <a:rPr lang="en-US" sz="1600" dirty="0">
                <a:solidFill>
                  <a:srgbClr val="003366"/>
                </a:solidFill>
                <a:latin typeface="Arial" panose="020B0604020202020204" pitchFamily="34" charset="0"/>
                <a:cs typeface="Arial" panose="020B0604020202020204" pitchFamily="34" charset="0"/>
              </a:rPr>
              <a:t> GAP </a:t>
            </a:r>
            <a:r>
              <a:rPr lang="en-US" sz="1600" dirty="0" err="1">
                <a:solidFill>
                  <a:srgbClr val="003366"/>
                </a:solidFill>
                <a:latin typeface="Arial" panose="020B0604020202020204" pitchFamily="34" charset="0"/>
                <a:cs typeface="Arial" panose="020B0604020202020204" pitchFamily="34" charset="0"/>
              </a:rPr>
              <a:t>giai</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đoạn</a:t>
            </a:r>
            <a:r>
              <a:rPr lang="en-US" sz="1600" dirty="0">
                <a:solidFill>
                  <a:srgbClr val="003366"/>
                </a:solidFill>
                <a:latin typeface="Arial" panose="020B0604020202020204" pitchFamily="34" charset="0"/>
                <a:cs typeface="Arial" panose="020B0604020202020204" pitchFamily="34" charset="0"/>
              </a:rPr>
              <a:t> II/III vs I</a:t>
            </a:r>
            <a:r>
              <a:rPr lang="en-US" sz="1600" baseline="30000" dirty="0">
                <a:solidFill>
                  <a:srgbClr val="003366"/>
                </a:solidFill>
                <a:latin typeface="Arial" panose="020B0604020202020204" pitchFamily="34" charset="0"/>
                <a:cs typeface="Arial" panose="020B0604020202020204" pitchFamily="34" charset="0"/>
              </a:rPr>
              <a:t>4</a:t>
            </a:r>
          </a:p>
        </p:txBody>
      </p:sp>
      <p:cxnSp>
        <p:nvCxnSpPr>
          <p:cNvPr id="30" name="Straight Arrow Connector 29">
            <a:extLst>
              <a:ext uri="{FF2B5EF4-FFF2-40B4-BE49-F238E27FC236}">
                <a16:creationId xmlns:a16="http://schemas.microsoft.com/office/drawing/2014/main" id="{20C58029-CC9F-4744-894E-BF83F4DEA3DD}"/>
              </a:ext>
            </a:extLst>
          </p:cNvPr>
          <p:cNvCxnSpPr>
            <a:cxnSpLocks/>
          </p:cNvCxnSpPr>
          <p:nvPr/>
        </p:nvCxnSpPr>
        <p:spPr>
          <a:xfrm>
            <a:off x="2571507" y="5164969"/>
            <a:ext cx="3225600" cy="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BB3ACD6-1750-7C43-BEAC-901E032C87CC}"/>
              </a:ext>
            </a:extLst>
          </p:cNvPr>
          <p:cNvSpPr txBox="1"/>
          <p:nvPr/>
        </p:nvSpPr>
        <p:spPr>
          <a:xfrm>
            <a:off x="2517045" y="5183250"/>
            <a:ext cx="3334527" cy="523220"/>
          </a:xfrm>
          <a:prstGeom prst="rect">
            <a:avLst/>
          </a:prstGeom>
          <a:noFill/>
        </p:spPr>
        <p:txBody>
          <a:bodyPr wrap="square" rIns="0" rtlCol="0">
            <a:spAutoFit/>
          </a:bodyPr>
          <a:lstStyle/>
          <a:p>
            <a:pPr algn="ctr" defTabSz="609585"/>
            <a:r>
              <a:rPr lang="en-US" sz="1400" b="1" i="1" dirty="0" err="1">
                <a:solidFill>
                  <a:srgbClr val="003366"/>
                </a:solidFill>
                <a:latin typeface="Arial" panose="020B0604020202020204"/>
              </a:rPr>
              <a:t>Ít</a:t>
            </a:r>
            <a:r>
              <a:rPr lang="en-US" sz="1400" b="1" i="1" dirty="0">
                <a:solidFill>
                  <a:srgbClr val="003366"/>
                </a:solidFill>
                <a:latin typeface="Arial" panose="020B0604020202020204"/>
              </a:rPr>
              <a:t> </a:t>
            </a:r>
            <a:r>
              <a:rPr lang="en-US" sz="1400" b="1" i="1" dirty="0" err="1">
                <a:solidFill>
                  <a:srgbClr val="003366"/>
                </a:solidFill>
                <a:latin typeface="Arial" panose="020B0604020202020204"/>
              </a:rPr>
              <a:t>hơn</a:t>
            </a:r>
            <a:r>
              <a:rPr lang="en-US" sz="1400" b="1" i="1" dirty="0">
                <a:solidFill>
                  <a:srgbClr val="003366"/>
                </a:solidFill>
                <a:latin typeface="Arial" panose="020B0604020202020204"/>
              </a:rPr>
              <a:t> 			</a:t>
            </a:r>
            <a:r>
              <a:rPr lang="en-US" sz="1400" b="1" i="1" dirty="0" err="1">
                <a:solidFill>
                  <a:srgbClr val="003366"/>
                </a:solidFill>
                <a:latin typeface="Arial" panose="020B0604020202020204"/>
              </a:rPr>
              <a:t>Nhiều</a:t>
            </a:r>
            <a:r>
              <a:rPr lang="en-US" sz="1400" b="1" i="1" dirty="0">
                <a:solidFill>
                  <a:srgbClr val="003366"/>
                </a:solidFill>
                <a:latin typeface="Arial" panose="020B0604020202020204"/>
              </a:rPr>
              <a:t> </a:t>
            </a:r>
            <a:r>
              <a:rPr lang="en-US" sz="1400" b="1" i="1" dirty="0" err="1">
                <a:solidFill>
                  <a:srgbClr val="003366"/>
                </a:solidFill>
                <a:latin typeface="Arial" panose="020B0604020202020204"/>
              </a:rPr>
              <a:t>hơn</a:t>
            </a:r>
            <a:r>
              <a:rPr lang="en-US" sz="1400" b="1" i="1" dirty="0">
                <a:solidFill>
                  <a:srgbClr val="003366"/>
                </a:solidFill>
                <a:latin typeface="Arial" panose="020B0604020202020204"/>
              </a:rPr>
              <a:t>  </a:t>
            </a:r>
            <a:br>
              <a:rPr lang="en-US" sz="1400" b="1" dirty="0">
                <a:solidFill>
                  <a:srgbClr val="003366"/>
                </a:solidFill>
                <a:latin typeface="Arial" panose="020B0604020202020204"/>
              </a:rPr>
            </a:br>
            <a:r>
              <a:rPr lang="en-US" sz="1400" b="1" dirty="0" err="1">
                <a:solidFill>
                  <a:srgbClr val="003366"/>
                </a:solidFill>
                <a:latin typeface="Arial" panose="020B0604020202020204"/>
              </a:rPr>
              <a:t>Bảo</a:t>
            </a:r>
            <a:r>
              <a:rPr lang="en-US" sz="1400" b="1" dirty="0">
                <a:solidFill>
                  <a:srgbClr val="003366"/>
                </a:solidFill>
                <a:latin typeface="Arial" panose="020B0604020202020204"/>
              </a:rPr>
              <a:t> </a:t>
            </a:r>
            <a:r>
              <a:rPr lang="en-US" sz="1400" b="1" dirty="0" err="1">
                <a:solidFill>
                  <a:srgbClr val="003366"/>
                </a:solidFill>
                <a:latin typeface="Arial" panose="020B0604020202020204"/>
              </a:rPr>
              <a:t>tồn</a:t>
            </a:r>
            <a:r>
              <a:rPr lang="en-US" sz="1400" b="1" dirty="0">
                <a:solidFill>
                  <a:srgbClr val="003366"/>
                </a:solidFill>
                <a:latin typeface="Arial" panose="020B0604020202020204"/>
              </a:rPr>
              <a:t> </a:t>
            </a:r>
            <a:r>
              <a:rPr lang="en-US" sz="1400" b="1" dirty="0" err="1">
                <a:solidFill>
                  <a:srgbClr val="003366"/>
                </a:solidFill>
                <a:latin typeface="Arial" panose="020B0604020202020204"/>
              </a:rPr>
              <a:t>chức</a:t>
            </a:r>
            <a:r>
              <a:rPr lang="en-US" sz="1400" b="1" dirty="0">
                <a:solidFill>
                  <a:srgbClr val="003366"/>
                </a:solidFill>
                <a:latin typeface="Arial" panose="020B0604020202020204"/>
              </a:rPr>
              <a:t> </a:t>
            </a:r>
            <a:r>
              <a:rPr lang="en-US" sz="1400" b="1" dirty="0" err="1">
                <a:solidFill>
                  <a:srgbClr val="003366"/>
                </a:solidFill>
                <a:latin typeface="Arial" panose="020B0604020202020204"/>
              </a:rPr>
              <a:t>năng</a:t>
            </a:r>
            <a:r>
              <a:rPr lang="en-US" sz="1400" b="1" dirty="0">
                <a:solidFill>
                  <a:srgbClr val="003366"/>
                </a:solidFill>
                <a:latin typeface="Arial" panose="020B0604020202020204"/>
              </a:rPr>
              <a:t> </a:t>
            </a:r>
            <a:r>
              <a:rPr lang="en-US" sz="1400" b="1" dirty="0" err="1">
                <a:solidFill>
                  <a:srgbClr val="003366"/>
                </a:solidFill>
                <a:latin typeface="Arial" panose="020B0604020202020204"/>
              </a:rPr>
              <a:t>phổi</a:t>
            </a:r>
            <a:endParaRPr lang="en-US" sz="1400" b="1" dirty="0">
              <a:solidFill>
                <a:srgbClr val="003366"/>
              </a:solidFill>
              <a:latin typeface="Arial" panose="020B0604020202020204"/>
            </a:endParaRPr>
          </a:p>
        </p:txBody>
      </p:sp>
      <p:cxnSp>
        <p:nvCxnSpPr>
          <p:cNvPr id="36" name="Straight Arrow Connector 35">
            <a:extLst>
              <a:ext uri="{FF2B5EF4-FFF2-40B4-BE49-F238E27FC236}">
                <a16:creationId xmlns:a16="http://schemas.microsoft.com/office/drawing/2014/main" id="{0E243884-819D-274E-AF1C-EC9CD97CD89D}"/>
              </a:ext>
            </a:extLst>
          </p:cNvPr>
          <p:cNvCxnSpPr>
            <a:cxnSpLocks/>
          </p:cNvCxnSpPr>
          <p:nvPr/>
        </p:nvCxnSpPr>
        <p:spPr>
          <a:xfrm>
            <a:off x="8142664" y="5164969"/>
            <a:ext cx="3227697" cy="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C7CFA81-A9D7-A243-9984-46084F8B130F}"/>
              </a:ext>
            </a:extLst>
          </p:cNvPr>
          <p:cNvSpPr txBox="1"/>
          <p:nvPr/>
        </p:nvSpPr>
        <p:spPr>
          <a:xfrm>
            <a:off x="8082153" y="5219416"/>
            <a:ext cx="3334527" cy="523220"/>
          </a:xfrm>
          <a:prstGeom prst="rect">
            <a:avLst/>
          </a:prstGeom>
          <a:noFill/>
        </p:spPr>
        <p:txBody>
          <a:bodyPr wrap="square" rIns="0" rtlCol="0">
            <a:spAutoFit/>
          </a:bodyPr>
          <a:lstStyle/>
          <a:p>
            <a:pPr algn="ctr" defTabSz="609585"/>
            <a:r>
              <a:rPr lang="en-US" sz="1400" b="1" i="1" dirty="0" err="1">
                <a:solidFill>
                  <a:srgbClr val="003366"/>
                </a:solidFill>
                <a:latin typeface="Arial" panose="020B0604020202020204"/>
              </a:rPr>
              <a:t>Ít</a:t>
            </a:r>
            <a:r>
              <a:rPr lang="en-US" sz="1400" b="1" i="1" dirty="0">
                <a:solidFill>
                  <a:srgbClr val="003366"/>
                </a:solidFill>
                <a:latin typeface="Arial" panose="020B0604020202020204"/>
              </a:rPr>
              <a:t> </a:t>
            </a:r>
            <a:r>
              <a:rPr lang="en-US" sz="1400" b="1" i="1" dirty="0" err="1">
                <a:solidFill>
                  <a:srgbClr val="003366"/>
                </a:solidFill>
                <a:latin typeface="Arial" panose="020B0604020202020204"/>
              </a:rPr>
              <a:t>hơn</a:t>
            </a:r>
            <a:r>
              <a:rPr lang="en-US" sz="1400" b="1" i="1" dirty="0">
                <a:solidFill>
                  <a:srgbClr val="003366"/>
                </a:solidFill>
                <a:latin typeface="Arial" panose="020B0604020202020204"/>
              </a:rPr>
              <a:t> 			</a:t>
            </a:r>
            <a:r>
              <a:rPr lang="en-US" sz="1400" b="1" i="1" dirty="0" err="1">
                <a:solidFill>
                  <a:srgbClr val="003366"/>
                </a:solidFill>
                <a:latin typeface="Arial" panose="020B0604020202020204"/>
              </a:rPr>
              <a:t>Nhiều</a:t>
            </a:r>
            <a:r>
              <a:rPr lang="en-US" sz="1400" b="1" i="1" dirty="0">
                <a:solidFill>
                  <a:srgbClr val="003366"/>
                </a:solidFill>
                <a:latin typeface="Arial" panose="020B0604020202020204"/>
              </a:rPr>
              <a:t> </a:t>
            </a:r>
            <a:r>
              <a:rPr lang="en-US" sz="1400" b="1" i="1" dirty="0" err="1">
                <a:solidFill>
                  <a:srgbClr val="003366"/>
                </a:solidFill>
                <a:latin typeface="Arial" panose="020B0604020202020204"/>
              </a:rPr>
              <a:t>hơn</a:t>
            </a:r>
            <a:r>
              <a:rPr lang="en-US" sz="1400" b="1" i="1" dirty="0">
                <a:solidFill>
                  <a:srgbClr val="003366"/>
                </a:solidFill>
                <a:latin typeface="Arial" panose="020B0604020202020204"/>
              </a:rPr>
              <a:t>  </a:t>
            </a:r>
            <a:br>
              <a:rPr lang="en-US" sz="1400" b="1" dirty="0">
                <a:solidFill>
                  <a:srgbClr val="003366"/>
                </a:solidFill>
                <a:latin typeface="Arial" panose="020B0604020202020204"/>
              </a:rPr>
            </a:br>
            <a:r>
              <a:rPr lang="en-US" sz="1400" b="1" dirty="0" err="1">
                <a:solidFill>
                  <a:srgbClr val="003366"/>
                </a:solidFill>
                <a:latin typeface="Arial" panose="020B0604020202020204"/>
              </a:rPr>
              <a:t>Bảo</a:t>
            </a:r>
            <a:r>
              <a:rPr lang="en-US" sz="1400" b="1" dirty="0">
                <a:solidFill>
                  <a:srgbClr val="003366"/>
                </a:solidFill>
                <a:latin typeface="Arial" panose="020B0604020202020204"/>
              </a:rPr>
              <a:t> </a:t>
            </a:r>
            <a:r>
              <a:rPr lang="en-US" sz="1400" b="1" dirty="0" err="1">
                <a:solidFill>
                  <a:srgbClr val="003366"/>
                </a:solidFill>
                <a:latin typeface="Arial" panose="020B0604020202020204"/>
              </a:rPr>
              <a:t>tồn</a:t>
            </a:r>
            <a:r>
              <a:rPr lang="en-US" sz="1400" b="1" dirty="0">
                <a:solidFill>
                  <a:srgbClr val="003366"/>
                </a:solidFill>
                <a:latin typeface="Arial" panose="020B0604020202020204"/>
              </a:rPr>
              <a:t> </a:t>
            </a:r>
            <a:r>
              <a:rPr lang="en-US" sz="1400" b="1" dirty="0" err="1">
                <a:solidFill>
                  <a:srgbClr val="003366"/>
                </a:solidFill>
                <a:latin typeface="Arial" panose="020B0604020202020204"/>
              </a:rPr>
              <a:t>chức</a:t>
            </a:r>
            <a:r>
              <a:rPr lang="en-US" sz="1400" b="1" dirty="0">
                <a:solidFill>
                  <a:srgbClr val="003366"/>
                </a:solidFill>
                <a:latin typeface="Arial" panose="020B0604020202020204"/>
              </a:rPr>
              <a:t> </a:t>
            </a:r>
            <a:r>
              <a:rPr lang="en-US" sz="1400" b="1" dirty="0" err="1">
                <a:solidFill>
                  <a:srgbClr val="003366"/>
                </a:solidFill>
                <a:latin typeface="Arial" panose="020B0604020202020204"/>
              </a:rPr>
              <a:t>năng</a:t>
            </a:r>
            <a:r>
              <a:rPr lang="en-US" sz="1400" b="1" dirty="0">
                <a:solidFill>
                  <a:srgbClr val="003366"/>
                </a:solidFill>
                <a:latin typeface="Arial" panose="020B0604020202020204"/>
              </a:rPr>
              <a:t> </a:t>
            </a:r>
            <a:r>
              <a:rPr lang="en-US" sz="1400" b="1" dirty="0" err="1">
                <a:solidFill>
                  <a:srgbClr val="003366"/>
                </a:solidFill>
                <a:latin typeface="Arial" panose="020B0604020202020204"/>
              </a:rPr>
              <a:t>phổi</a:t>
            </a:r>
            <a:endParaRPr lang="en-US" sz="1400" b="1" dirty="0">
              <a:solidFill>
                <a:srgbClr val="003366"/>
              </a:solidFill>
              <a:latin typeface="Arial" panose="020B0604020202020204"/>
            </a:endParaRPr>
          </a:p>
        </p:txBody>
      </p:sp>
      <p:sp>
        <p:nvSpPr>
          <p:cNvPr id="27" name="TextBox 26">
            <a:extLst>
              <a:ext uri="{FF2B5EF4-FFF2-40B4-BE49-F238E27FC236}">
                <a16:creationId xmlns:a16="http://schemas.microsoft.com/office/drawing/2014/main" id="{73794060-4290-E44A-AC8F-5726F0FF9E42}"/>
              </a:ext>
            </a:extLst>
          </p:cNvPr>
          <p:cNvSpPr txBox="1"/>
          <p:nvPr/>
        </p:nvSpPr>
        <p:spPr>
          <a:xfrm>
            <a:off x="8082153" y="6446176"/>
            <a:ext cx="5539684" cy="273388"/>
          </a:xfrm>
          <a:prstGeom prst="rect">
            <a:avLst/>
          </a:prstGeom>
          <a:noFill/>
        </p:spPr>
        <p:txBody>
          <a:bodyPr wrap="square" lIns="0" tIns="62400" rIns="0" rtlCol="0">
            <a:spAutoFit/>
          </a:bodyPr>
          <a:lstStyle/>
          <a:p>
            <a:pPr defTabSz="609585"/>
            <a:r>
              <a:rPr lang="en-US" sz="1067" i="1" dirty="0">
                <a:solidFill>
                  <a:srgbClr val="003366"/>
                </a:solidFill>
                <a:latin typeface="Arial" panose="020B0604020202020204" pitchFamily="34" charset="0"/>
                <a:cs typeface="Arial" panose="020B0604020202020204" pitchFamily="34" charset="0"/>
              </a:rPr>
              <a:t>Pirfenidone </a:t>
            </a:r>
            <a:r>
              <a:rPr lang="en-US" sz="1067" i="1" dirty="0" err="1">
                <a:solidFill>
                  <a:srgbClr val="003366"/>
                </a:solidFill>
                <a:latin typeface="Arial" panose="020B0604020202020204" pitchFamily="34" charset="0"/>
                <a:cs typeface="Arial" panose="020B0604020202020204" pitchFamily="34" charset="0"/>
              </a:rPr>
              <a:t>chưa</a:t>
            </a:r>
            <a:r>
              <a:rPr lang="en-US" sz="1067" i="1" dirty="0">
                <a:solidFill>
                  <a:srgbClr val="003366"/>
                </a:solidFill>
                <a:latin typeface="Arial" panose="020B0604020202020204" pitchFamily="34" charset="0"/>
                <a:cs typeface="Arial" panose="020B0604020202020204" pitchFamily="34" charset="0"/>
              </a:rPr>
              <a:t> </a:t>
            </a:r>
            <a:r>
              <a:rPr lang="en-US" sz="1067" i="1" dirty="0" err="1">
                <a:solidFill>
                  <a:srgbClr val="003366"/>
                </a:solidFill>
                <a:latin typeface="Arial" panose="020B0604020202020204" pitchFamily="34" charset="0"/>
                <a:cs typeface="Arial" panose="020B0604020202020204" pitchFamily="34" charset="0"/>
              </a:rPr>
              <a:t>được</a:t>
            </a:r>
            <a:r>
              <a:rPr lang="en-US" sz="1067" i="1" dirty="0">
                <a:solidFill>
                  <a:srgbClr val="003366"/>
                </a:solidFill>
                <a:latin typeface="Arial" panose="020B0604020202020204" pitchFamily="34" charset="0"/>
                <a:cs typeface="Arial" panose="020B0604020202020204" pitchFamily="34" charset="0"/>
              </a:rPr>
              <a:t> </a:t>
            </a:r>
            <a:r>
              <a:rPr lang="en-US" sz="1067" i="1" dirty="0" err="1">
                <a:solidFill>
                  <a:srgbClr val="003366"/>
                </a:solidFill>
                <a:latin typeface="Arial" panose="020B0604020202020204" pitchFamily="34" charset="0"/>
                <a:cs typeface="Arial" panose="020B0604020202020204" pitchFamily="34" charset="0"/>
              </a:rPr>
              <a:t>cấp</a:t>
            </a:r>
            <a:r>
              <a:rPr lang="en-US" sz="1067" i="1" dirty="0">
                <a:solidFill>
                  <a:srgbClr val="003366"/>
                </a:solidFill>
                <a:latin typeface="Arial" panose="020B0604020202020204" pitchFamily="34" charset="0"/>
                <a:cs typeface="Arial" panose="020B0604020202020204" pitchFamily="34" charset="0"/>
              </a:rPr>
              <a:t> </a:t>
            </a:r>
            <a:r>
              <a:rPr lang="en-US" sz="1067" i="1" dirty="0" err="1">
                <a:solidFill>
                  <a:srgbClr val="003366"/>
                </a:solidFill>
                <a:latin typeface="Arial" panose="020B0604020202020204" pitchFamily="34" charset="0"/>
                <a:cs typeface="Arial" panose="020B0604020202020204" pitchFamily="34" charset="0"/>
              </a:rPr>
              <a:t>phép</a:t>
            </a:r>
            <a:r>
              <a:rPr lang="en-US" sz="1067" i="1" dirty="0">
                <a:solidFill>
                  <a:srgbClr val="003366"/>
                </a:solidFill>
                <a:latin typeface="Arial" panose="020B0604020202020204" pitchFamily="34" charset="0"/>
                <a:cs typeface="Arial" panose="020B0604020202020204" pitchFamily="34" charset="0"/>
              </a:rPr>
              <a:t> </a:t>
            </a:r>
            <a:r>
              <a:rPr lang="en-US" sz="1067" i="1" dirty="0" err="1">
                <a:solidFill>
                  <a:srgbClr val="003366"/>
                </a:solidFill>
                <a:latin typeface="Arial" panose="020B0604020202020204" pitchFamily="34" charset="0"/>
                <a:cs typeface="Arial" panose="020B0604020202020204" pitchFamily="34" charset="0"/>
              </a:rPr>
              <a:t>lưu</a:t>
            </a:r>
            <a:r>
              <a:rPr lang="en-US" sz="1067" i="1" dirty="0">
                <a:solidFill>
                  <a:srgbClr val="003366"/>
                </a:solidFill>
                <a:latin typeface="Arial" panose="020B0604020202020204" pitchFamily="34" charset="0"/>
                <a:cs typeface="Arial" panose="020B0604020202020204" pitchFamily="34" charset="0"/>
              </a:rPr>
              <a:t> </a:t>
            </a:r>
            <a:r>
              <a:rPr lang="en-US" sz="1067" i="1" dirty="0" err="1">
                <a:solidFill>
                  <a:srgbClr val="003366"/>
                </a:solidFill>
                <a:latin typeface="Arial" panose="020B0604020202020204" pitchFamily="34" charset="0"/>
                <a:cs typeface="Arial" panose="020B0604020202020204" pitchFamily="34" charset="0"/>
              </a:rPr>
              <a:t>hành</a:t>
            </a:r>
            <a:r>
              <a:rPr lang="en-US" sz="1067" i="1" dirty="0">
                <a:solidFill>
                  <a:srgbClr val="003366"/>
                </a:solidFill>
                <a:latin typeface="Arial" panose="020B0604020202020204" pitchFamily="34" charset="0"/>
                <a:cs typeface="Arial" panose="020B0604020202020204" pitchFamily="34" charset="0"/>
              </a:rPr>
              <a:t> </a:t>
            </a:r>
            <a:r>
              <a:rPr lang="en-US" sz="1067" i="1" dirty="0" err="1">
                <a:solidFill>
                  <a:srgbClr val="003366"/>
                </a:solidFill>
                <a:latin typeface="Arial" panose="020B0604020202020204" pitchFamily="34" charset="0"/>
                <a:cs typeface="Arial" panose="020B0604020202020204" pitchFamily="34" charset="0"/>
              </a:rPr>
              <a:t>tại</a:t>
            </a:r>
            <a:r>
              <a:rPr lang="en-US" sz="1067" i="1" dirty="0">
                <a:solidFill>
                  <a:srgbClr val="003366"/>
                </a:solidFill>
                <a:latin typeface="Arial" panose="020B0604020202020204" pitchFamily="34" charset="0"/>
                <a:cs typeface="Arial" panose="020B0604020202020204" pitchFamily="34" charset="0"/>
              </a:rPr>
              <a:t> </a:t>
            </a:r>
            <a:r>
              <a:rPr lang="en-US" sz="1067" i="1" dirty="0" err="1">
                <a:solidFill>
                  <a:srgbClr val="003366"/>
                </a:solidFill>
                <a:latin typeface="Arial" panose="020B0604020202020204" pitchFamily="34" charset="0"/>
                <a:cs typeface="Arial" panose="020B0604020202020204" pitchFamily="34" charset="0"/>
              </a:rPr>
              <a:t>Việt</a:t>
            </a:r>
            <a:r>
              <a:rPr lang="en-US" sz="1067" i="1" dirty="0">
                <a:solidFill>
                  <a:srgbClr val="003366"/>
                </a:solidFill>
                <a:latin typeface="Arial" panose="020B0604020202020204" pitchFamily="34" charset="0"/>
                <a:cs typeface="Arial" panose="020B0604020202020204" pitchFamily="34" charset="0"/>
              </a:rPr>
              <a:t> Nam</a:t>
            </a:r>
          </a:p>
        </p:txBody>
      </p:sp>
    </p:spTree>
    <p:extLst>
      <p:ext uri="{BB962C8B-B14F-4D97-AF65-F5344CB8AC3E}">
        <p14:creationId xmlns:p14="http://schemas.microsoft.com/office/powerpoint/2010/main" val="38161554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ctangle 156">
            <a:extLst>
              <a:ext uri="{FF2B5EF4-FFF2-40B4-BE49-F238E27FC236}">
                <a16:creationId xmlns:a16="http://schemas.microsoft.com/office/drawing/2014/main" id="{33511D2B-28D2-7648-A675-6E0EA11B7611}"/>
              </a:ext>
            </a:extLst>
          </p:cNvPr>
          <p:cNvSpPr/>
          <p:nvPr/>
        </p:nvSpPr>
        <p:spPr>
          <a:xfrm>
            <a:off x="4978217" y="1317123"/>
            <a:ext cx="3473220" cy="4320000"/>
          </a:xfrm>
          <a:prstGeom prst="rect">
            <a:avLst/>
          </a:prstGeom>
          <a:solidFill>
            <a:srgbClr val="CBD3DE">
              <a:alpha val="25000"/>
            </a:srgbClr>
          </a:solidFill>
          <a:ln w="190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sp>
        <p:nvSpPr>
          <p:cNvPr id="2" name="Title 1">
            <a:extLst>
              <a:ext uri="{FF2B5EF4-FFF2-40B4-BE49-F238E27FC236}">
                <a16:creationId xmlns:a16="http://schemas.microsoft.com/office/drawing/2014/main" id="{CEBB5E56-B987-F945-9E62-CBAF7C2C54FF}"/>
              </a:ext>
            </a:extLst>
          </p:cNvPr>
          <p:cNvSpPr>
            <a:spLocks noGrp="1"/>
          </p:cNvSpPr>
          <p:nvPr>
            <p:ph type="title"/>
          </p:nvPr>
        </p:nvSpPr>
        <p:spPr/>
        <p:txBody>
          <a:bodyPr>
            <a:noAutofit/>
          </a:bodyPr>
          <a:lstStyle/>
          <a:p>
            <a:r>
              <a:rPr lang="en-US" sz="3200" dirty="0" err="1"/>
              <a:t>Nintedanib</a:t>
            </a:r>
            <a:r>
              <a:rPr lang="en-US" sz="3200" dirty="0"/>
              <a:t> </a:t>
            </a:r>
            <a:r>
              <a:rPr lang="en-US" sz="3200" dirty="0" err="1"/>
              <a:t>có</a:t>
            </a:r>
            <a:r>
              <a:rPr lang="en-US" sz="3200" dirty="0"/>
              <a:t> </a:t>
            </a:r>
            <a:r>
              <a:rPr lang="en-US" sz="3200" dirty="0" err="1"/>
              <a:t>hiệu</a:t>
            </a:r>
            <a:r>
              <a:rPr lang="en-US" sz="3200" dirty="0"/>
              <a:t> </a:t>
            </a:r>
            <a:r>
              <a:rPr lang="en-US" sz="3200" dirty="0" err="1"/>
              <a:t>quả</a:t>
            </a:r>
            <a:r>
              <a:rPr lang="en-US" sz="3200" dirty="0"/>
              <a:t> </a:t>
            </a:r>
            <a:r>
              <a:rPr lang="en-US" sz="3200" dirty="0" err="1"/>
              <a:t>nhất</a:t>
            </a:r>
            <a:r>
              <a:rPr lang="en-US" sz="3200" dirty="0"/>
              <a:t> </a:t>
            </a:r>
            <a:r>
              <a:rPr lang="en-US" sz="3200" dirty="0" err="1"/>
              <a:t>quán</a:t>
            </a:r>
            <a:r>
              <a:rPr lang="en-US" sz="3200" dirty="0"/>
              <a:t> </a:t>
            </a:r>
            <a:r>
              <a:rPr lang="en-US" sz="3200" dirty="0" err="1"/>
              <a:t>làm</a:t>
            </a:r>
            <a:r>
              <a:rPr lang="en-US" sz="3200" dirty="0"/>
              <a:t> </a:t>
            </a:r>
            <a:r>
              <a:rPr lang="en-US" sz="3200" dirty="0" err="1"/>
              <a:t>giảm</a:t>
            </a:r>
            <a:r>
              <a:rPr lang="en-US" sz="3200" dirty="0"/>
              <a:t> </a:t>
            </a:r>
            <a:r>
              <a:rPr lang="en-US" sz="3200" dirty="0" err="1"/>
              <a:t>tốc</a:t>
            </a:r>
            <a:r>
              <a:rPr lang="en-US" sz="3200" dirty="0"/>
              <a:t> </a:t>
            </a:r>
            <a:r>
              <a:rPr lang="en-US" sz="3200" dirty="0" err="1"/>
              <a:t>độ</a:t>
            </a:r>
            <a:r>
              <a:rPr lang="en-US" sz="3200" dirty="0"/>
              <a:t> </a:t>
            </a:r>
            <a:r>
              <a:rPr lang="en-US" sz="3200" dirty="0" err="1"/>
              <a:t>sụt</a:t>
            </a:r>
            <a:r>
              <a:rPr lang="en-US" sz="3200" dirty="0"/>
              <a:t> </a:t>
            </a:r>
            <a:r>
              <a:rPr lang="en-US" sz="3200" dirty="0" err="1"/>
              <a:t>giảm</a:t>
            </a:r>
            <a:r>
              <a:rPr lang="en-US" sz="3200" dirty="0"/>
              <a:t> FVC </a:t>
            </a:r>
            <a:br>
              <a:rPr lang="en-US" sz="3200" dirty="0"/>
            </a:br>
            <a:r>
              <a:rPr lang="en-US" sz="3200" dirty="0" err="1"/>
              <a:t>bất</a:t>
            </a:r>
            <a:r>
              <a:rPr lang="en-US" sz="3200" dirty="0"/>
              <a:t> </a:t>
            </a:r>
            <a:r>
              <a:rPr lang="en-US" sz="3200" dirty="0" err="1"/>
              <a:t>kể</a:t>
            </a:r>
            <a:r>
              <a:rPr lang="en-US" sz="3200" dirty="0"/>
              <a:t> </a:t>
            </a:r>
            <a:r>
              <a:rPr lang="en-US" sz="3200" dirty="0" err="1"/>
              <a:t>suy</a:t>
            </a:r>
            <a:r>
              <a:rPr lang="en-US" sz="3200" dirty="0"/>
              <a:t> </a:t>
            </a:r>
            <a:r>
              <a:rPr lang="en-US" sz="3200" dirty="0" err="1"/>
              <a:t>giảm</a:t>
            </a:r>
            <a:r>
              <a:rPr lang="en-US" sz="3200" dirty="0"/>
              <a:t> </a:t>
            </a:r>
            <a:r>
              <a:rPr lang="en-US" sz="3200" dirty="0" err="1"/>
              <a:t>chức</a:t>
            </a:r>
            <a:r>
              <a:rPr lang="en-US" sz="3200" dirty="0"/>
              <a:t> </a:t>
            </a:r>
            <a:r>
              <a:rPr lang="en-US" sz="3200" dirty="0" err="1"/>
              <a:t>năng</a:t>
            </a:r>
            <a:r>
              <a:rPr lang="en-US" sz="3200" dirty="0"/>
              <a:t> </a:t>
            </a:r>
            <a:r>
              <a:rPr lang="en-US" sz="3200" dirty="0" err="1"/>
              <a:t>phổi</a:t>
            </a:r>
            <a:r>
              <a:rPr lang="en-US" sz="3200" dirty="0"/>
              <a:t> ban </a:t>
            </a:r>
            <a:r>
              <a:rPr lang="en-US" sz="3200" dirty="0" err="1"/>
              <a:t>đầu</a:t>
            </a:r>
            <a:endParaRPr lang="en-US" sz="3200" dirty="0"/>
          </a:p>
        </p:txBody>
      </p:sp>
      <p:graphicFrame>
        <p:nvGraphicFramePr>
          <p:cNvPr id="104" name="Content Placeholder 103">
            <a:extLst>
              <a:ext uri="{FF2B5EF4-FFF2-40B4-BE49-F238E27FC236}">
                <a16:creationId xmlns:a16="http://schemas.microsoft.com/office/drawing/2014/main" id="{304031F5-74BC-084F-92F8-29E344500EB3}"/>
              </a:ext>
            </a:extLst>
          </p:cNvPr>
          <p:cNvGraphicFramePr>
            <a:graphicFrameLocks noGrp="1"/>
          </p:cNvGraphicFramePr>
          <p:nvPr>
            <p:ph sz="half" idx="1"/>
          </p:nvPr>
        </p:nvGraphicFramePr>
        <p:xfrm>
          <a:off x="1013012" y="1969642"/>
          <a:ext cx="4080000" cy="352146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B0967FFD-9AFA-6A4C-B73F-0B5BE988785D}"/>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53</a:t>
            </a:fld>
            <a:endParaRPr lang="en-US" dirty="0">
              <a:solidFill>
                <a:srgbClr val="003366"/>
              </a:solidFill>
              <a:latin typeface="Arial" panose="020B0604020202020204"/>
            </a:endParaRPr>
          </a:p>
        </p:txBody>
      </p:sp>
      <p:sp>
        <p:nvSpPr>
          <p:cNvPr id="103" name="Text Placeholder 102">
            <a:extLst>
              <a:ext uri="{FF2B5EF4-FFF2-40B4-BE49-F238E27FC236}">
                <a16:creationId xmlns:a16="http://schemas.microsoft.com/office/drawing/2014/main" id="{C7C537C7-D221-3D4D-A078-FAB61146756A}"/>
              </a:ext>
            </a:extLst>
          </p:cNvPr>
          <p:cNvSpPr>
            <a:spLocks noGrp="1"/>
          </p:cNvSpPr>
          <p:nvPr>
            <p:ph type="body" sz="quarter" idx="13"/>
          </p:nvPr>
        </p:nvSpPr>
        <p:spPr/>
        <p:txBody>
          <a:bodyPr>
            <a:normAutofit fontScale="55000" lnSpcReduction="20000"/>
          </a:bodyPr>
          <a:lstStyle/>
          <a:p>
            <a:r>
              <a:rPr lang="en-US" dirty="0"/>
              <a:t>*</a:t>
            </a:r>
            <a:r>
              <a:rPr lang="en-US" i="1" dirty="0"/>
              <a:t>P </a:t>
            </a:r>
            <a:r>
              <a:rPr lang="en-US" dirty="0"/>
              <a:t>value for treatment-by-time-by-subgroup interaction</a:t>
            </a:r>
            <a:br>
              <a:rPr lang="en-US" dirty="0"/>
            </a:br>
            <a:r>
              <a:rPr lang="en-US" dirty="0"/>
              <a:t>CI, confidence interval; DL</a:t>
            </a:r>
            <a:r>
              <a:rPr lang="en-US" baseline="-25000" dirty="0"/>
              <a:t>CO</a:t>
            </a:r>
            <a:r>
              <a:rPr lang="en-US" dirty="0"/>
              <a:t>, diffusing capacity of the lungs for carbon monoxide; FVC, forced vital capacity</a:t>
            </a:r>
            <a:br>
              <a:rPr lang="en-US" dirty="0"/>
            </a:br>
            <a:r>
              <a:rPr lang="en-US" dirty="0"/>
              <a:t>1. Kolb M </a:t>
            </a:r>
            <a:r>
              <a:rPr lang="en-US" i="1" dirty="0"/>
              <a:t>et al. Thorax </a:t>
            </a:r>
            <a:r>
              <a:rPr lang="en-US" dirty="0"/>
              <a:t>2017;72:340–6; 2. Costabel U </a:t>
            </a:r>
            <a:r>
              <a:rPr lang="en-US" i="1" dirty="0"/>
              <a:t>et al</a:t>
            </a:r>
            <a:r>
              <a:rPr lang="en-US" dirty="0"/>
              <a:t>. Oral presentation at ERS International Congress, Munich, Germany, September 6–10, 2014 (abstract 1907); </a:t>
            </a:r>
            <a:br>
              <a:rPr lang="en-US" dirty="0"/>
            </a:br>
            <a:r>
              <a:rPr lang="en-US" dirty="0"/>
              <a:t>3. Costabel U </a:t>
            </a:r>
            <a:r>
              <a:rPr lang="en-US" i="1" dirty="0"/>
              <a:t>et al. Am J Respir Crit Care Med</a:t>
            </a:r>
            <a:r>
              <a:rPr lang="en-US" dirty="0"/>
              <a:t> 2016;193:178–85; 4. Brown KK </a:t>
            </a:r>
            <a:r>
              <a:rPr lang="en-US" i="1" dirty="0"/>
              <a:t>et al. Respir Med</a:t>
            </a:r>
            <a:r>
              <a:rPr lang="en-US" dirty="0"/>
              <a:t> 2019;146:42–8</a:t>
            </a:r>
          </a:p>
        </p:txBody>
      </p:sp>
      <p:graphicFrame>
        <p:nvGraphicFramePr>
          <p:cNvPr id="105" name="Content Placeholder 103">
            <a:extLst>
              <a:ext uri="{FF2B5EF4-FFF2-40B4-BE49-F238E27FC236}">
                <a16:creationId xmlns:a16="http://schemas.microsoft.com/office/drawing/2014/main" id="{3D46B72D-ADDC-B84E-A364-949DFDC4649F}"/>
              </a:ext>
            </a:extLst>
          </p:cNvPr>
          <p:cNvGraphicFramePr>
            <a:graphicFrameLocks/>
          </p:cNvGraphicFramePr>
          <p:nvPr/>
        </p:nvGraphicFramePr>
        <p:xfrm>
          <a:off x="8336637" y="1969642"/>
          <a:ext cx="3696000" cy="3521460"/>
        </p:xfrm>
        <a:graphic>
          <a:graphicData uri="http://schemas.openxmlformats.org/drawingml/2006/chart">
            <c:chart xmlns:c="http://schemas.openxmlformats.org/drawingml/2006/chart" xmlns:r="http://schemas.openxmlformats.org/officeDocument/2006/relationships" r:id="rId4"/>
          </a:graphicData>
        </a:graphic>
      </p:graphicFrame>
      <p:sp>
        <p:nvSpPr>
          <p:cNvPr id="109" name="TextBox 108">
            <a:extLst>
              <a:ext uri="{FF2B5EF4-FFF2-40B4-BE49-F238E27FC236}">
                <a16:creationId xmlns:a16="http://schemas.microsoft.com/office/drawing/2014/main" id="{1E8E743E-31C2-104A-A104-8C9AA21E4047}"/>
              </a:ext>
            </a:extLst>
          </p:cNvPr>
          <p:cNvSpPr txBox="1"/>
          <p:nvPr/>
        </p:nvSpPr>
        <p:spPr>
          <a:xfrm>
            <a:off x="2466067" y="3374371"/>
            <a:ext cx="771524" cy="256545"/>
          </a:xfrm>
          <a:prstGeom prst="rect">
            <a:avLst/>
          </a:prstGeom>
          <a:noFill/>
        </p:spPr>
        <p:txBody>
          <a:bodyPr wrap="square" rtlCol="0">
            <a:spAutoFit/>
          </a:bodyPr>
          <a:lstStyle/>
          <a:p>
            <a:pPr algn="ctr" defTabSz="609585"/>
            <a:r>
              <a:rPr lang="en-US" sz="1067" dirty="0">
                <a:solidFill>
                  <a:prstClr val="white"/>
                </a:solidFill>
                <a:latin typeface="Arial" panose="020B0604020202020204"/>
              </a:rPr>
              <a:t>mL/year</a:t>
            </a:r>
          </a:p>
        </p:txBody>
      </p:sp>
      <p:sp>
        <p:nvSpPr>
          <p:cNvPr id="110" name="TextBox 109">
            <a:extLst>
              <a:ext uri="{FF2B5EF4-FFF2-40B4-BE49-F238E27FC236}">
                <a16:creationId xmlns:a16="http://schemas.microsoft.com/office/drawing/2014/main" id="{D51C32BA-EA47-1743-8237-AB906E7014DE}"/>
              </a:ext>
            </a:extLst>
          </p:cNvPr>
          <p:cNvSpPr txBox="1"/>
          <p:nvPr/>
        </p:nvSpPr>
        <p:spPr>
          <a:xfrm>
            <a:off x="1792239" y="2838244"/>
            <a:ext cx="771524" cy="256545"/>
          </a:xfrm>
          <a:prstGeom prst="rect">
            <a:avLst/>
          </a:prstGeom>
          <a:noFill/>
        </p:spPr>
        <p:txBody>
          <a:bodyPr wrap="square" rtlCol="0">
            <a:spAutoFit/>
          </a:bodyPr>
          <a:lstStyle/>
          <a:p>
            <a:pPr algn="ctr" defTabSz="609585"/>
            <a:r>
              <a:rPr lang="en-US" sz="1067" dirty="0">
                <a:solidFill>
                  <a:prstClr val="white"/>
                </a:solidFill>
                <a:latin typeface="Arial" panose="020B0604020202020204"/>
              </a:rPr>
              <a:t>mL/year</a:t>
            </a:r>
          </a:p>
        </p:txBody>
      </p:sp>
      <p:sp>
        <p:nvSpPr>
          <p:cNvPr id="111" name="TextBox 110">
            <a:extLst>
              <a:ext uri="{FF2B5EF4-FFF2-40B4-BE49-F238E27FC236}">
                <a16:creationId xmlns:a16="http://schemas.microsoft.com/office/drawing/2014/main" id="{414ADB51-7E06-4744-8BCB-38A72FB736C9}"/>
              </a:ext>
            </a:extLst>
          </p:cNvPr>
          <p:cNvSpPr txBox="1"/>
          <p:nvPr/>
        </p:nvSpPr>
        <p:spPr>
          <a:xfrm>
            <a:off x="4063030" y="3375125"/>
            <a:ext cx="771524" cy="256545"/>
          </a:xfrm>
          <a:prstGeom prst="rect">
            <a:avLst/>
          </a:prstGeom>
          <a:noFill/>
        </p:spPr>
        <p:txBody>
          <a:bodyPr wrap="square" rtlCol="0">
            <a:spAutoFit/>
          </a:bodyPr>
          <a:lstStyle/>
          <a:p>
            <a:pPr algn="ctr" defTabSz="609585"/>
            <a:r>
              <a:rPr lang="en-US" sz="1067" dirty="0">
                <a:solidFill>
                  <a:prstClr val="white"/>
                </a:solidFill>
                <a:latin typeface="Arial" panose="020B0604020202020204"/>
              </a:rPr>
              <a:t>mL/year</a:t>
            </a:r>
          </a:p>
        </p:txBody>
      </p:sp>
      <p:sp>
        <p:nvSpPr>
          <p:cNvPr id="112" name="TextBox 111">
            <a:extLst>
              <a:ext uri="{FF2B5EF4-FFF2-40B4-BE49-F238E27FC236}">
                <a16:creationId xmlns:a16="http://schemas.microsoft.com/office/drawing/2014/main" id="{9A504559-7D58-0A48-A763-411992B03A66}"/>
              </a:ext>
            </a:extLst>
          </p:cNvPr>
          <p:cNvSpPr txBox="1"/>
          <p:nvPr/>
        </p:nvSpPr>
        <p:spPr>
          <a:xfrm>
            <a:off x="3385595" y="2678000"/>
            <a:ext cx="771524" cy="256545"/>
          </a:xfrm>
          <a:prstGeom prst="rect">
            <a:avLst/>
          </a:prstGeom>
          <a:noFill/>
        </p:spPr>
        <p:txBody>
          <a:bodyPr wrap="square" rtlCol="0">
            <a:spAutoFit/>
          </a:bodyPr>
          <a:lstStyle/>
          <a:p>
            <a:pPr algn="ctr" defTabSz="609585"/>
            <a:r>
              <a:rPr lang="en-US" sz="1067" dirty="0">
                <a:solidFill>
                  <a:prstClr val="white"/>
                </a:solidFill>
                <a:latin typeface="Arial" panose="020B0604020202020204"/>
              </a:rPr>
              <a:t>mL/year</a:t>
            </a:r>
          </a:p>
        </p:txBody>
      </p:sp>
      <p:cxnSp>
        <p:nvCxnSpPr>
          <p:cNvPr id="122" name="Straight Connector 121">
            <a:extLst>
              <a:ext uri="{FF2B5EF4-FFF2-40B4-BE49-F238E27FC236}">
                <a16:creationId xmlns:a16="http://schemas.microsoft.com/office/drawing/2014/main" id="{BE1FD671-C2CE-AF4B-ADCA-48262774067D}"/>
              </a:ext>
            </a:extLst>
          </p:cNvPr>
          <p:cNvCxnSpPr>
            <a:cxnSpLocks/>
          </p:cNvCxnSpPr>
          <p:nvPr/>
        </p:nvCxnSpPr>
        <p:spPr>
          <a:xfrm>
            <a:off x="4979919" y="1317123"/>
            <a:ext cx="0" cy="4320000"/>
          </a:xfrm>
          <a:prstGeom prst="line">
            <a:avLst/>
          </a:prstGeom>
          <a:ln w="952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6DF879F-CC29-9243-8508-E030C4BD6651}"/>
              </a:ext>
            </a:extLst>
          </p:cNvPr>
          <p:cNvCxnSpPr>
            <a:cxnSpLocks/>
          </p:cNvCxnSpPr>
          <p:nvPr/>
        </p:nvCxnSpPr>
        <p:spPr>
          <a:xfrm>
            <a:off x="8449732" y="1317123"/>
            <a:ext cx="0" cy="4320000"/>
          </a:xfrm>
          <a:prstGeom prst="line">
            <a:avLst/>
          </a:prstGeom>
          <a:ln w="952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A512FFE3-8112-2E45-B9D1-0D553106CF99}"/>
              </a:ext>
            </a:extLst>
          </p:cNvPr>
          <p:cNvSpPr txBox="1"/>
          <p:nvPr/>
        </p:nvSpPr>
        <p:spPr>
          <a:xfrm>
            <a:off x="1751435" y="3641573"/>
            <a:ext cx="629981" cy="761747"/>
          </a:xfrm>
          <a:prstGeom prst="rect">
            <a:avLst/>
          </a:prstGeom>
          <a:noFill/>
        </p:spPr>
        <p:txBody>
          <a:bodyPr wrap="none" lIns="0" tIns="0" rIns="0" bIns="0" rtlCol="0" anchor="ctr" anchorCtr="0">
            <a:spAutoFit/>
          </a:bodyPr>
          <a:lstStyle/>
          <a:p>
            <a:pPr algn="r" defTabSz="609585">
              <a:lnSpc>
                <a:spcPts val="3333"/>
              </a:lnSpc>
            </a:pPr>
            <a:r>
              <a:rPr lang="en-US" sz="1333" b="1" dirty="0">
                <a:solidFill>
                  <a:srgbClr val="FF9900"/>
                </a:solidFill>
                <a:latin typeface="Arial" panose="020B0604020202020204" pitchFamily="34" charset="0"/>
                <a:cs typeface="Arial" panose="020B0604020202020204" pitchFamily="34" charset="0"/>
                <a:sym typeface="Symbol" panose="05050102010706020507" pitchFamily="18" charset="2"/>
              </a:rPr>
              <a:t>46%</a:t>
            </a:r>
          </a:p>
          <a:p>
            <a:pPr algn="r" defTabSz="609585">
              <a:lnSpc>
                <a:spcPts val="1200"/>
              </a:lnSpc>
            </a:pPr>
            <a:r>
              <a:rPr lang="en-US" sz="1200" dirty="0">
                <a:solidFill>
                  <a:srgbClr val="FF9900"/>
                </a:solidFill>
                <a:latin typeface="Arial" panose="020B0604020202020204" pitchFamily="34" charset="0"/>
                <a:cs typeface="Arial" panose="020B0604020202020204" pitchFamily="34" charset="0"/>
                <a:sym typeface="Symbol" panose="05050102010706020507" pitchFamily="18" charset="2"/>
              </a:rPr>
              <a:t>relative</a:t>
            </a:r>
          </a:p>
          <a:p>
            <a:pPr algn="r" defTabSz="609585"/>
            <a:r>
              <a:rPr lang="en-US" sz="1200" dirty="0">
                <a:solidFill>
                  <a:srgbClr val="FF9900"/>
                </a:solidFill>
                <a:latin typeface="Arial" panose="020B0604020202020204" pitchFamily="34" charset="0"/>
                <a:cs typeface="Arial" panose="020B0604020202020204" pitchFamily="34" charset="0"/>
                <a:sym typeface="Symbol" panose="05050102010706020507" pitchFamily="18" charset="2"/>
              </a:rPr>
              <a:t>reduction</a:t>
            </a:r>
            <a:endParaRPr lang="en-US" sz="1200" dirty="0">
              <a:solidFill>
                <a:srgbClr val="FF9900"/>
              </a:solidFill>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4F95CEB3-37D1-C540-BAB6-687466E59280}"/>
              </a:ext>
            </a:extLst>
          </p:cNvPr>
          <p:cNvSpPr txBox="1"/>
          <p:nvPr/>
        </p:nvSpPr>
        <p:spPr>
          <a:xfrm>
            <a:off x="3355668" y="3641573"/>
            <a:ext cx="629981" cy="761747"/>
          </a:xfrm>
          <a:prstGeom prst="rect">
            <a:avLst/>
          </a:prstGeom>
          <a:noFill/>
        </p:spPr>
        <p:txBody>
          <a:bodyPr wrap="none" lIns="0" tIns="0" rIns="0" bIns="0" rtlCol="0" anchor="ctr" anchorCtr="0">
            <a:spAutoFit/>
          </a:bodyPr>
          <a:lstStyle/>
          <a:p>
            <a:pPr algn="r" defTabSz="609585">
              <a:lnSpc>
                <a:spcPts val="3333"/>
              </a:lnSpc>
            </a:pPr>
            <a:r>
              <a:rPr lang="en-US" sz="1333" b="1" dirty="0">
                <a:solidFill>
                  <a:srgbClr val="FF9900"/>
                </a:solidFill>
                <a:latin typeface="Arial" panose="020B0604020202020204" pitchFamily="34" charset="0"/>
                <a:cs typeface="Arial" panose="020B0604020202020204" pitchFamily="34" charset="0"/>
                <a:sym typeface="Symbol" panose="05050102010706020507" pitchFamily="18" charset="2"/>
              </a:rPr>
              <a:t>59%</a:t>
            </a:r>
          </a:p>
          <a:p>
            <a:pPr algn="r" defTabSz="609585">
              <a:lnSpc>
                <a:spcPts val="1200"/>
              </a:lnSpc>
            </a:pPr>
            <a:r>
              <a:rPr lang="en-US" sz="1200" dirty="0">
                <a:solidFill>
                  <a:srgbClr val="FF9900"/>
                </a:solidFill>
                <a:latin typeface="Arial" panose="020B0604020202020204" pitchFamily="34" charset="0"/>
                <a:cs typeface="Arial" panose="020B0604020202020204" pitchFamily="34" charset="0"/>
                <a:sym typeface="Symbol" panose="05050102010706020507" pitchFamily="18" charset="2"/>
              </a:rPr>
              <a:t>relative</a:t>
            </a:r>
          </a:p>
          <a:p>
            <a:pPr algn="r" defTabSz="609585"/>
            <a:r>
              <a:rPr lang="en-US" sz="1200" dirty="0">
                <a:solidFill>
                  <a:srgbClr val="FF9900"/>
                </a:solidFill>
                <a:latin typeface="Arial" panose="020B0604020202020204" pitchFamily="34" charset="0"/>
                <a:cs typeface="Arial" panose="020B0604020202020204" pitchFamily="34" charset="0"/>
                <a:sym typeface="Symbol" panose="05050102010706020507" pitchFamily="18" charset="2"/>
              </a:rPr>
              <a:t>reduction</a:t>
            </a:r>
            <a:endParaRPr lang="en-US" sz="1200" dirty="0">
              <a:solidFill>
                <a:srgbClr val="FF9900"/>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5ADF16B0-0EE7-274D-B919-267A29B89934}"/>
              </a:ext>
            </a:extLst>
          </p:cNvPr>
          <p:cNvSpPr txBox="1"/>
          <p:nvPr/>
        </p:nvSpPr>
        <p:spPr>
          <a:xfrm>
            <a:off x="1846786" y="4947584"/>
            <a:ext cx="1357744" cy="369332"/>
          </a:xfrm>
          <a:prstGeom prst="rect">
            <a:avLst/>
          </a:prstGeom>
          <a:noFill/>
        </p:spPr>
        <p:txBody>
          <a:bodyPr wrap="none" lIns="0" tIns="0" rIns="0" bIns="0" rtlCol="0" anchor="ctr" anchorCtr="0">
            <a:spAutoFit/>
          </a:bodyPr>
          <a:lstStyle/>
          <a:p>
            <a:pPr defTabSz="609585"/>
            <a:r>
              <a:rPr lang="en-US" sz="1200" b="1" dirty="0">
                <a:solidFill>
                  <a:srgbClr val="FF9900"/>
                </a:solidFill>
                <a:latin typeface="Arial" panose="020B0604020202020204" pitchFamily="34" charset="0"/>
                <a:cs typeface="Arial" panose="020B0604020202020204" pitchFamily="34" charset="0"/>
                <a:sym typeface="Symbol" panose="05050102010706020507" pitchFamily="18" charset="2"/>
              </a:rPr>
              <a:t></a:t>
            </a:r>
            <a:r>
              <a:rPr lang="en-US" sz="1200" dirty="0">
                <a:solidFill>
                  <a:srgbClr val="003366"/>
                </a:solidFill>
                <a:latin typeface="Arial" panose="020B0604020202020204" pitchFamily="34" charset="0"/>
                <a:cs typeface="Arial" panose="020B0604020202020204" pitchFamily="34" charset="0"/>
                <a:sym typeface="Symbol" panose="05050102010706020507" pitchFamily="18" charset="2"/>
              </a:rPr>
              <a:t>102.1 mL</a:t>
            </a:r>
          </a:p>
          <a:p>
            <a:pPr defTabSz="609585"/>
            <a:r>
              <a:rPr lang="en-US" sz="1200" dirty="0">
                <a:solidFill>
                  <a:srgbClr val="003366"/>
                </a:solidFill>
                <a:latin typeface="Arial" panose="020B0604020202020204" pitchFamily="34" charset="0"/>
                <a:cs typeface="Arial" panose="020B0604020202020204" pitchFamily="34" charset="0"/>
                <a:sym typeface="Symbol" panose="05050102010706020507" pitchFamily="18" charset="2"/>
              </a:rPr>
              <a:t>95% CI: 61.9, 142.3</a:t>
            </a:r>
            <a:endParaRPr lang="en-US" sz="1200" dirty="0">
              <a:solidFill>
                <a:srgbClr val="003366"/>
              </a:solidFill>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DD4F4113-9DC2-4445-A2DA-E8378AF7BE00}"/>
              </a:ext>
            </a:extLst>
          </p:cNvPr>
          <p:cNvSpPr txBox="1"/>
          <p:nvPr/>
        </p:nvSpPr>
        <p:spPr>
          <a:xfrm>
            <a:off x="3450062" y="4947584"/>
            <a:ext cx="1357744" cy="369332"/>
          </a:xfrm>
          <a:prstGeom prst="rect">
            <a:avLst/>
          </a:prstGeom>
          <a:noFill/>
        </p:spPr>
        <p:txBody>
          <a:bodyPr wrap="none" lIns="0" tIns="0" rIns="0" bIns="0" rtlCol="0" anchor="ctr" anchorCtr="0">
            <a:spAutoFit/>
          </a:bodyPr>
          <a:lstStyle/>
          <a:p>
            <a:pPr defTabSz="609585"/>
            <a:r>
              <a:rPr lang="en-US" sz="1200" b="1" dirty="0">
                <a:solidFill>
                  <a:srgbClr val="FF9900"/>
                </a:solidFill>
                <a:latin typeface="Arial" panose="020B0604020202020204" pitchFamily="34" charset="0"/>
                <a:cs typeface="Arial" panose="020B0604020202020204" pitchFamily="34" charset="0"/>
                <a:sym typeface="Symbol" panose="05050102010706020507" pitchFamily="18" charset="2"/>
              </a:rPr>
              <a:t></a:t>
            </a:r>
            <a:r>
              <a:rPr lang="en-US" sz="1200" dirty="0">
                <a:solidFill>
                  <a:srgbClr val="003366"/>
                </a:solidFill>
                <a:latin typeface="Arial" panose="020B0604020202020204" pitchFamily="34" charset="0"/>
                <a:cs typeface="Arial" panose="020B0604020202020204" pitchFamily="34" charset="0"/>
                <a:sym typeface="Symbol" panose="05050102010706020507" pitchFamily="18" charset="2"/>
              </a:rPr>
              <a:t>133.1 mL</a:t>
            </a:r>
          </a:p>
          <a:p>
            <a:pPr defTabSz="609585"/>
            <a:r>
              <a:rPr lang="en-US" sz="1200" dirty="0">
                <a:solidFill>
                  <a:srgbClr val="003366"/>
                </a:solidFill>
                <a:latin typeface="Arial" panose="020B0604020202020204" pitchFamily="34" charset="0"/>
                <a:cs typeface="Arial" panose="020B0604020202020204" pitchFamily="34" charset="0"/>
                <a:sym typeface="Symbol" panose="05050102010706020507" pitchFamily="18" charset="2"/>
              </a:rPr>
              <a:t>95% CI: 68.0, 198.2</a:t>
            </a:r>
            <a:endParaRPr lang="en-US" sz="1200" dirty="0">
              <a:solidFill>
                <a:srgbClr val="003366"/>
              </a:solidFill>
              <a:latin typeface="Arial" panose="020B0604020202020204" pitchFamily="34" charset="0"/>
              <a:cs typeface="Arial" panose="020B0604020202020204" pitchFamily="34" charset="0"/>
            </a:endParaRPr>
          </a:p>
        </p:txBody>
      </p:sp>
      <p:sp>
        <p:nvSpPr>
          <p:cNvPr id="131" name="Rectangle 130">
            <a:extLst>
              <a:ext uri="{FF2B5EF4-FFF2-40B4-BE49-F238E27FC236}">
                <a16:creationId xmlns:a16="http://schemas.microsoft.com/office/drawing/2014/main" id="{96B3F6CC-D01C-2546-914D-650BA5522D02}"/>
              </a:ext>
            </a:extLst>
          </p:cNvPr>
          <p:cNvSpPr/>
          <p:nvPr/>
        </p:nvSpPr>
        <p:spPr>
          <a:xfrm>
            <a:off x="1096814" y="1459034"/>
            <a:ext cx="2819721"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467" b="1" dirty="0">
                <a:solidFill>
                  <a:srgbClr val="003366"/>
                </a:solidFill>
                <a:latin typeface="Arial" panose="020B0604020202020204" pitchFamily="34" charset="0"/>
                <a:cs typeface="Arial" panose="020B0604020202020204" pitchFamily="34" charset="0"/>
              </a:rPr>
              <a:t>FVC ≤90% </a:t>
            </a:r>
            <a:br>
              <a:rPr lang="en-US" sz="1467" b="1" dirty="0">
                <a:solidFill>
                  <a:srgbClr val="003366"/>
                </a:solidFill>
                <a:latin typeface="Arial" panose="020B0604020202020204" pitchFamily="34" charset="0"/>
                <a:cs typeface="Arial" panose="020B0604020202020204" pitchFamily="34" charset="0"/>
              </a:rPr>
            </a:br>
            <a:r>
              <a:rPr lang="en-US" sz="1467" b="1" dirty="0">
                <a:solidFill>
                  <a:srgbClr val="003366"/>
                </a:solidFill>
                <a:latin typeface="Arial" panose="020B0604020202020204" pitchFamily="34" charset="0"/>
                <a:cs typeface="Arial" panose="020B0604020202020204" pitchFamily="34" charset="0"/>
              </a:rPr>
              <a:t>predicted</a:t>
            </a:r>
            <a:r>
              <a:rPr lang="en-US" sz="1467" b="1" baseline="30000" dirty="0">
                <a:solidFill>
                  <a:srgbClr val="003366"/>
                </a:solidFill>
                <a:latin typeface="Arial" panose="020B0604020202020204" pitchFamily="34" charset="0"/>
                <a:cs typeface="Arial" panose="020B0604020202020204" pitchFamily="34" charset="0"/>
              </a:rPr>
              <a:t>1</a:t>
            </a:r>
            <a:r>
              <a:rPr lang="en-US" sz="1467" b="1" dirty="0">
                <a:solidFill>
                  <a:srgbClr val="003366"/>
                </a:solidFill>
                <a:latin typeface="Arial" panose="020B0604020202020204" pitchFamily="34" charset="0"/>
                <a:cs typeface="Arial" panose="020B0604020202020204" pitchFamily="34" charset="0"/>
              </a:rPr>
              <a:t>  </a:t>
            </a:r>
            <a:endParaRPr lang="en-US" sz="1467" b="1" baseline="30000" dirty="0">
              <a:solidFill>
                <a:srgbClr val="003366"/>
              </a:solidFill>
              <a:latin typeface="Arial" panose="020B0604020202020204" pitchFamily="34" charset="0"/>
              <a:cs typeface="Arial" panose="020B0604020202020204" pitchFamily="34" charset="0"/>
            </a:endParaRPr>
          </a:p>
        </p:txBody>
      </p:sp>
      <p:sp>
        <p:nvSpPr>
          <p:cNvPr id="132" name="Rectangle 131">
            <a:extLst>
              <a:ext uri="{FF2B5EF4-FFF2-40B4-BE49-F238E27FC236}">
                <a16:creationId xmlns:a16="http://schemas.microsoft.com/office/drawing/2014/main" id="{D7126173-BC6D-934E-B6B0-7CFE54DFACC1}"/>
              </a:ext>
            </a:extLst>
          </p:cNvPr>
          <p:cNvSpPr/>
          <p:nvPr/>
        </p:nvSpPr>
        <p:spPr>
          <a:xfrm>
            <a:off x="2692257" y="1459034"/>
            <a:ext cx="2819721"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467" b="1" dirty="0">
                <a:solidFill>
                  <a:srgbClr val="003366"/>
                </a:solidFill>
                <a:latin typeface="Arial" panose="020B0604020202020204" pitchFamily="34" charset="0"/>
                <a:cs typeface="Arial" panose="020B0604020202020204" pitchFamily="34" charset="0"/>
              </a:rPr>
              <a:t>FVC &gt;90% </a:t>
            </a:r>
            <a:br>
              <a:rPr lang="en-US" sz="1467" b="1" dirty="0">
                <a:solidFill>
                  <a:srgbClr val="003366"/>
                </a:solidFill>
                <a:latin typeface="Arial" panose="020B0604020202020204" pitchFamily="34" charset="0"/>
                <a:cs typeface="Arial" panose="020B0604020202020204" pitchFamily="34" charset="0"/>
              </a:rPr>
            </a:br>
            <a:r>
              <a:rPr lang="en-US" sz="1467" b="1" dirty="0">
                <a:solidFill>
                  <a:srgbClr val="003366"/>
                </a:solidFill>
                <a:latin typeface="Arial" panose="020B0604020202020204" pitchFamily="34" charset="0"/>
                <a:cs typeface="Arial" panose="020B0604020202020204" pitchFamily="34" charset="0"/>
              </a:rPr>
              <a:t>predicted</a:t>
            </a:r>
            <a:r>
              <a:rPr lang="en-US" sz="1467" b="1" baseline="30000" dirty="0">
                <a:solidFill>
                  <a:srgbClr val="003366"/>
                </a:solidFill>
                <a:latin typeface="Arial" panose="020B0604020202020204" pitchFamily="34" charset="0"/>
                <a:cs typeface="Arial" panose="020B0604020202020204" pitchFamily="34" charset="0"/>
              </a:rPr>
              <a:t>1</a:t>
            </a:r>
            <a:r>
              <a:rPr lang="en-US" sz="1467" b="1" dirty="0">
                <a:solidFill>
                  <a:srgbClr val="003366"/>
                </a:solidFill>
                <a:latin typeface="Arial" panose="020B0604020202020204" pitchFamily="34" charset="0"/>
                <a:cs typeface="Arial" panose="020B0604020202020204" pitchFamily="34" charset="0"/>
              </a:rPr>
              <a:t>  </a:t>
            </a:r>
            <a:endParaRPr lang="en-US" sz="1467" b="1" baseline="30000" dirty="0">
              <a:solidFill>
                <a:srgbClr val="003366"/>
              </a:solidFill>
              <a:latin typeface="Arial" panose="020B0604020202020204" pitchFamily="34" charset="0"/>
              <a:cs typeface="Arial" panose="020B0604020202020204" pitchFamily="34" charset="0"/>
            </a:endParaRPr>
          </a:p>
        </p:txBody>
      </p:sp>
      <p:sp>
        <p:nvSpPr>
          <p:cNvPr id="134" name="Rectangle 133">
            <a:extLst>
              <a:ext uri="{FF2B5EF4-FFF2-40B4-BE49-F238E27FC236}">
                <a16:creationId xmlns:a16="http://schemas.microsoft.com/office/drawing/2014/main" id="{65AC9E6C-377C-9B4A-9E65-DD58C13612AA}"/>
              </a:ext>
            </a:extLst>
          </p:cNvPr>
          <p:cNvSpPr/>
          <p:nvPr/>
        </p:nvSpPr>
        <p:spPr>
          <a:xfrm>
            <a:off x="1746256" y="1831553"/>
            <a:ext cx="860467"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200" dirty="0">
                <a:solidFill>
                  <a:srgbClr val="003366"/>
                </a:solidFill>
                <a:latin typeface="Arial" panose="020B0604020202020204" pitchFamily="34" charset="0"/>
                <a:cs typeface="Arial" panose="020B0604020202020204" pitchFamily="34" charset="0"/>
              </a:rPr>
              <a:t>N=472</a:t>
            </a:r>
            <a:endParaRPr lang="en-US" sz="1200" baseline="30000" dirty="0">
              <a:solidFill>
                <a:srgbClr val="003366"/>
              </a:solidFill>
              <a:latin typeface="Arial" panose="020B0604020202020204" pitchFamily="34" charset="0"/>
              <a:cs typeface="Arial" panose="020B0604020202020204" pitchFamily="34" charset="0"/>
            </a:endParaRPr>
          </a:p>
        </p:txBody>
      </p:sp>
      <p:sp>
        <p:nvSpPr>
          <p:cNvPr id="136" name="Rectangle 135">
            <a:extLst>
              <a:ext uri="{FF2B5EF4-FFF2-40B4-BE49-F238E27FC236}">
                <a16:creationId xmlns:a16="http://schemas.microsoft.com/office/drawing/2014/main" id="{1F8559A2-DF45-BA4B-BEF6-40C3F6DC6116}"/>
              </a:ext>
            </a:extLst>
          </p:cNvPr>
          <p:cNvSpPr/>
          <p:nvPr/>
        </p:nvSpPr>
        <p:spPr>
          <a:xfrm>
            <a:off x="3346836" y="1831553"/>
            <a:ext cx="860467"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200" dirty="0">
                <a:solidFill>
                  <a:srgbClr val="003366"/>
                </a:solidFill>
                <a:latin typeface="Arial" panose="020B0604020202020204" pitchFamily="34" charset="0"/>
                <a:cs typeface="Arial" panose="020B0604020202020204" pitchFamily="34" charset="0"/>
              </a:rPr>
              <a:t>N=166</a:t>
            </a:r>
            <a:endParaRPr lang="en-US" sz="1200" baseline="30000" dirty="0">
              <a:solidFill>
                <a:srgbClr val="003366"/>
              </a:solidFill>
              <a:latin typeface="Arial" panose="020B0604020202020204" pitchFamily="34" charset="0"/>
              <a:cs typeface="Arial" panose="020B0604020202020204" pitchFamily="34" charset="0"/>
            </a:endParaRPr>
          </a:p>
        </p:txBody>
      </p:sp>
      <p:sp>
        <p:nvSpPr>
          <p:cNvPr id="147" name="Right Bracket 146">
            <a:extLst>
              <a:ext uri="{FF2B5EF4-FFF2-40B4-BE49-F238E27FC236}">
                <a16:creationId xmlns:a16="http://schemas.microsoft.com/office/drawing/2014/main" id="{F12C4F7E-118C-6841-930A-7D61B99334D7}"/>
              </a:ext>
            </a:extLst>
          </p:cNvPr>
          <p:cNvSpPr/>
          <p:nvPr/>
        </p:nvSpPr>
        <p:spPr>
          <a:xfrm flipH="1">
            <a:off x="4019513" y="3152570"/>
            <a:ext cx="60959" cy="1348836"/>
          </a:xfrm>
          <a:prstGeom prst="righ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US" sz="2400" dirty="0">
              <a:solidFill>
                <a:prstClr val="black"/>
              </a:solidFill>
              <a:latin typeface="Arial" panose="020B0604020202020204"/>
            </a:endParaRPr>
          </a:p>
        </p:txBody>
      </p:sp>
      <p:sp>
        <p:nvSpPr>
          <p:cNvPr id="148" name="Right Bracket 147">
            <a:extLst>
              <a:ext uri="{FF2B5EF4-FFF2-40B4-BE49-F238E27FC236}">
                <a16:creationId xmlns:a16="http://schemas.microsoft.com/office/drawing/2014/main" id="{FEBAA2F1-1EB1-394A-8139-61AB75DC8CC7}"/>
              </a:ext>
            </a:extLst>
          </p:cNvPr>
          <p:cNvSpPr/>
          <p:nvPr/>
        </p:nvSpPr>
        <p:spPr>
          <a:xfrm flipH="1">
            <a:off x="2411593" y="3465447"/>
            <a:ext cx="60959" cy="1027200"/>
          </a:xfrm>
          <a:prstGeom prst="righ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US" sz="2400" dirty="0">
              <a:solidFill>
                <a:prstClr val="black"/>
              </a:solidFill>
              <a:latin typeface="Arial" panose="020B0604020202020204"/>
            </a:endParaRPr>
          </a:p>
        </p:txBody>
      </p:sp>
      <p:sp>
        <p:nvSpPr>
          <p:cNvPr id="170" name="TextBox 169">
            <a:extLst>
              <a:ext uri="{FF2B5EF4-FFF2-40B4-BE49-F238E27FC236}">
                <a16:creationId xmlns:a16="http://schemas.microsoft.com/office/drawing/2014/main" id="{90E9F90B-82E3-9A4B-81B3-26C0282A648A}"/>
              </a:ext>
            </a:extLst>
          </p:cNvPr>
          <p:cNvSpPr txBox="1"/>
          <p:nvPr/>
        </p:nvSpPr>
        <p:spPr>
          <a:xfrm>
            <a:off x="3042393" y="5380447"/>
            <a:ext cx="549830" cy="184666"/>
          </a:xfrm>
          <a:prstGeom prst="rect">
            <a:avLst/>
          </a:prstGeom>
          <a:noFill/>
        </p:spPr>
        <p:txBody>
          <a:bodyPr wrap="none" lIns="0" tIns="0" rIns="0" bIns="0" rtlCol="0" anchor="ctr" anchorCtr="0">
            <a:spAutoFit/>
          </a:bodyPr>
          <a:lstStyle/>
          <a:p>
            <a:pPr algn="ctr" defTabSz="609585"/>
            <a:r>
              <a:rPr lang="en-US" sz="1200" b="1" i="1" dirty="0">
                <a:solidFill>
                  <a:srgbClr val="003366"/>
                </a:solidFill>
                <a:latin typeface="Arial" panose="020B0604020202020204" pitchFamily="34" charset="0"/>
                <a:cs typeface="Arial" panose="020B0604020202020204" pitchFamily="34" charset="0"/>
                <a:sym typeface="Symbol" panose="05050102010706020507" pitchFamily="18" charset="2"/>
              </a:rPr>
              <a:t>P</a:t>
            </a:r>
            <a:r>
              <a:rPr lang="en-US" sz="1200" b="1" dirty="0">
                <a:solidFill>
                  <a:srgbClr val="003366"/>
                </a:solidFill>
                <a:latin typeface="Arial" panose="020B0604020202020204" pitchFamily="34" charset="0"/>
                <a:cs typeface="Arial" panose="020B0604020202020204" pitchFamily="34" charset="0"/>
                <a:sym typeface="Symbol" panose="05050102010706020507" pitchFamily="18" charset="2"/>
              </a:rPr>
              <a:t>=0.53*</a:t>
            </a:r>
            <a:endParaRPr lang="en-US" sz="1200" b="1" dirty="0">
              <a:solidFill>
                <a:srgbClr val="003366"/>
              </a:solidFill>
              <a:latin typeface="Arial" panose="020B0604020202020204" pitchFamily="34" charset="0"/>
              <a:cs typeface="Arial" panose="020B0604020202020204" pitchFamily="34" charset="0"/>
            </a:endParaRPr>
          </a:p>
        </p:txBody>
      </p:sp>
      <p:graphicFrame>
        <p:nvGraphicFramePr>
          <p:cNvPr id="106" name="Content Placeholder 103">
            <a:extLst>
              <a:ext uri="{FF2B5EF4-FFF2-40B4-BE49-F238E27FC236}">
                <a16:creationId xmlns:a16="http://schemas.microsoft.com/office/drawing/2014/main" id="{B71D8ACE-0137-AC48-9A99-32143B937AFE}"/>
              </a:ext>
            </a:extLst>
          </p:cNvPr>
          <p:cNvGraphicFramePr>
            <a:graphicFrameLocks/>
          </p:cNvGraphicFramePr>
          <p:nvPr/>
        </p:nvGraphicFramePr>
        <p:xfrm>
          <a:off x="4866825" y="1969642"/>
          <a:ext cx="3696000" cy="3521460"/>
        </p:xfrm>
        <a:graphic>
          <a:graphicData uri="http://schemas.openxmlformats.org/drawingml/2006/chart">
            <c:chart xmlns:c="http://schemas.openxmlformats.org/drawingml/2006/chart" xmlns:r="http://schemas.openxmlformats.org/officeDocument/2006/relationships" r:id="rId5"/>
          </a:graphicData>
        </a:graphic>
      </p:graphicFrame>
      <p:sp>
        <p:nvSpPr>
          <p:cNvPr id="113" name="TextBox 112">
            <a:extLst>
              <a:ext uri="{FF2B5EF4-FFF2-40B4-BE49-F238E27FC236}">
                <a16:creationId xmlns:a16="http://schemas.microsoft.com/office/drawing/2014/main" id="{8A8A87FE-DE33-3941-A953-EDBD701B21DD}"/>
              </a:ext>
            </a:extLst>
          </p:cNvPr>
          <p:cNvSpPr txBox="1"/>
          <p:nvPr/>
        </p:nvSpPr>
        <p:spPr>
          <a:xfrm>
            <a:off x="5841342" y="3411723"/>
            <a:ext cx="771524" cy="256545"/>
          </a:xfrm>
          <a:prstGeom prst="rect">
            <a:avLst/>
          </a:prstGeom>
          <a:noFill/>
        </p:spPr>
        <p:txBody>
          <a:bodyPr wrap="square" rtlCol="0">
            <a:spAutoFit/>
          </a:bodyPr>
          <a:lstStyle/>
          <a:p>
            <a:pPr algn="ctr" defTabSz="609585"/>
            <a:r>
              <a:rPr lang="en-US" sz="1067" dirty="0">
                <a:solidFill>
                  <a:prstClr val="white"/>
                </a:solidFill>
                <a:latin typeface="Arial" panose="020B0604020202020204"/>
              </a:rPr>
              <a:t>mL/year</a:t>
            </a:r>
          </a:p>
        </p:txBody>
      </p:sp>
      <p:sp>
        <p:nvSpPr>
          <p:cNvPr id="114" name="TextBox 113">
            <a:extLst>
              <a:ext uri="{FF2B5EF4-FFF2-40B4-BE49-F238E27FC236}">
                <a16:creationId xmlns:a16="http://schemas.microsoft.com/office/drawing/2014/main" id="{A97CD9BE-91C9-EE4F-96CE-A99504BA21BB}"/>
              </a:ext>
            </a:extLst>
          </p:cNvPr>
          <p:cNvSpPr txBox="1"/>
          <p:nvPr/>
        </p:nvSpPr>
        <p:spPr>
          <a:xfrm>
            <a:off x="5145849" y="2827969"/>
            <a:ext cx="771524" cy="256545"/>
          </a:xfrm>
          <a:prstGeom prst="rect">
            <a:avLst/>
          </a:prstGeom>
          <a:noFill/>
        </p:spPr>
        <p:txBody>
          <a:bodyPr wrap="square" rtlCol="0">
            <a:spAutoFit/>
          </a:bodyPr>
          <a:lstStyle/>
          <a:p>
            <a:pPr algn="ctr" defTabSz="609585"/>
            <a:r>
              <a:rPr lang="en-US" sz="1067" dirty="0">
                <a:solidFill>
                  <a:prstClr val="white"/>
                </a:solidFill>
                <a:latin typeface="Arial" panose="020B0604020202020204"/>
              </a:rPr>
              <a:t>mL/year</a:t>
            </a:r>
          </a:p>
        </p:txBody>
      </p:sp>
      <p:sp>
        <p:nvSpPr>
          <p:cNvPr id="115" name="TextBox 114">
            <a:extLst>
              <a:ext uri="{FF2B5EF4-FFF2-40B4-BE49-F238E27FC236}">
                <a16:creationId xmlns:a16="http://schemas.microsoft.com/office/drawing/2014/main" id="{815390AD-33E6-3040-A4B6-F2DB5F2440A0}"/>
              </a:ext>
            </a:extLst>
          </p:cNvPr>
          <p:cNvSpPr txBox="1"/>
          <p:nvPr/>
        </p:nvSpPr>
        <p:spPr>
          <a:xfrm>
            <a:off x="7504982" y="3355325"/>
            <a:ext cx="771524" cy="256545"/>
          </a:xfrm>
          <a:prstGeom prst="rect">
            <a:avLst/>
          </a:prstGeom>
          <a:noFill/>
        </p:spPr>
        <p:txBody>
          <a:bodyPr wrap="square" rtlCol="0">
            <a:spAutoFit/>
          </a:bodyPr>
          <a:lstStyle/>
          <a:p>
            <a:pPr algn="ctr" defTabSz="609585"/>
            <a:r>
              <a:rPr lang="en-US" sz="1067" dirty="0">
                <a:solidFill>
                  <a:prstClr val="white"/>
                </a:solidFill>
                <a:latin typeface="Arial" panose="020B0604020202020204"/>
              </a:rPr>
              <a:t>mL/year</a:t>
            </a:r>
          </a:p>
        </p:txBody>
      </p:sp>
      <p:sp>
        <p:nvSpPr>
          <p:cNvPr id="116" name="TextBox 115">
            <a:extLst>
              <a:ext uri="{FF2B5EF4-FFF2-40B4-BE49-F238E27FC236}">
                <a16:creationId xmlns:a16="http://schemas.microsoft.com/office/drawing/2014/main" id="{6590F798-D5C9-FC4F-A846-8BC9B3703E69}"/>
              </a:ext>
            </a:extLst>
          </p:cNvPr>
          <p:cNvSpPr txBox="1"/>
          <p:nvPr/>
        </p:nvSpPr>
        <p:spPr>
          <a:xfrm>
            <a:off x="6805882" y="2782029"/>
            <a:ext cx="771524" cy="256545"/>
          </a:xfrm>
          <a:prstGeom prst="rect">
            <a:avLst/>
          </a:prstGeom>
          <a:noFill/>
        </p:spPr>
        <p:txBody>
          <a:bodyPr wrap="square" rtlCol="0">
            <a:spAutoFit/>
          </a:bodyPr>
          <a:lstStyle/>
          <a:p>
            <a:pPr algn="ctr" defTabSz="609585"/>
            <a:r>
              <a:rPr lang="en-US" sz="1067" dirty="0">
                <a:solidFill>
                  <a:prstClr val="white"/>
                </a:solidFill>
                <a:latin typeface="Arial" panose="020B0604020202020204"/>
              </a:rPr>
              <a:t>mL/year</a:t>
            </a:r>
          </a:p>
        </p:txBody>
      </p:sp>
      <p:sp>
        <p:nvSpPr>
          <p:cNvPr id="137" name="TextBox 136">
            <a:extLst>
              <a:ext uri="{FF2B5EF4-FFF2-40B4-BE49-F238E27FC236}">
                <a16:creationId xmlns:a16="http://schemas.microsoft.com/office/drawing/2014/main" id="{AA4DF944-8C0B-6D45-B76E-73ED98B343FE}"/>
              </a:ext>
            </a:extLst>
          </p:cNvPr>
          <p:cNvSpPr txBox="1"/>
          <p:nvPr/>
        </p:nvSpPr>
        <p:spPr>
          <a:xfrm>
            <a:off x="5183672" y="4947584"/>
            <a:ext cx="1357744" cy="369332"/>
          </a:xfrm>
          <a:prstGeom prst="rect">
            <a:avLst/>
          </a:prstGeom>
          <a:noFill/>
        </p:spPr>
        <p:txBody>
          <a:bodyPr wrap="none" lIns="0" tIns="0" rIns="0" bIns="0" rtlCol="0" anchor="ctr" anchorCtr="0">
            <a:spAutoFit/>
          </a:bodyPr>
          <a:lstStyle/>
          <a:p>
            <a:pPr defTabSz="609585"/>
            <a:r>
              <a:rPr lang="en-US" sz="1200" b="1" dirty="0">
                <a:solidFill>
                  <a:srgbClr val="FF9900"/>
                </a:solidFill>
                <a:latin typeface="Arial" panose="020B0604020202020204" pitchFamily="34" charset="0"/>
                <a:cs typeface="Arial" panose="020B0604020202020204" pitchFamily="34" charset="0"/>
                <a:sym typeface="Symbol" panose="05050102010706020507" pitchFamily="18" charset="2"/>
              </a:rPr>
              <a:t></a:t>
            </a:r>
            <a:r>
              <a:rPr lang="en-US" sz="1200" dirty="0">
                <a:solidFill>
                  <a:srgbClr val="003366"/>
                </a:solidFill>
                <a:latin typeface="Arial" panose="020B0604020202020204" pitchFamily="34" charset="0"/>
                <a:cs typeface="Arial" panose="020B0604020202020204" pitchFamily="34" charset="0"/>
                <a:sym typeface="Symbol" panose="05050102010706020507" pitchFamily="18" charset="2"/>
              </a:rPr>
              <a:t>113.5 mL</a:t>
            </a:r>
          </a:p>
          <a:p>
            <a:pPr defTabSz="609585"/>
            <a:r>
              <a:rPr lang="en-US" sz="1200" dirty="0">
                <a:solidFill>
                  <a:srgbClr val="003366"/>
                </a:solidFill>
                <a:latin typeface="Arial" panose="020B0604020202020204" pitchFamily="34" charset="0"/>
                <a:cs typeface="Arial" panose="020B0604020202020204" pitchFamily="34" charset="0"/>
                <a:sym typeface="Symbol" panose="05050102010706020507" pitchFamily="18" charset="2"/>
              </a:rPr>
              <a:t>95% CI: 51.3, 175.7</a:t>
            </a:r>
            <a:endParaRPr lang="en-US" sz="1200" dirty="0">
              <a:solidFill>
                <a:srgbClr val="003366"/>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4E7946BD-6E44-8246-AD1B-A6810BDC4A0C}"/>
              </a:ext>
            </a:extLst>
          </p:cNvPr>
          <p:cNvSpPr txBox="1"/>
          <p:nvPr/>
        </p:nvSpPr>
        <p:spPr>
          <a:xfrm>
            <a:off x="6786948" y="4947584"/>
            <a:ext cx="1357744" cy="369332"/>
          </a:xfrm>
          <a:prstGeom prst="rect">
            <a:avLst/>
          </a:prstGeom>
          <a:noFill/>
        </p:spPr>
        <p:txBody>
          <a:bodyPr wrap="none" lIns="0" tIns="0" rIns="0" bIns="0" rtlCol="0" anchor="ctr" anchorCtr="0">
            <a:spAutoFit/>
          </a:bodyPr>
          <a:lstStyle/>
          <a:p>
            <a:pPr defTabSz="609585"/>
            <a:r>
              <a:rPr lang="en-US" sz="1200" dirty="0">
                <a:solidFill>
                  <a:srgbClr val="FF9900"/>
                </a:solidFill>
                <a:latin typeface="Arial" panose="020B0604020202020204" pitchFamily="34" charset="0"/>
                <a:cs typeface="Arial" panose="020B0604020202020204" pitchFamily="34" charset="0"/>
                <a:sym typeface="Symbol" panose="05050102010706020507" pitchFamily="18" charset="2"/>
              </a:rPr>
              <a:t></a:t>
            </a:r>
            <a:r>
              <a:rPr lang="en-US" sz="1200" dirty="0">
                <a:solidFill>
                  <a:srgbClr val="003366"/>
                </a:solidFill>
                <a:latin typeface="Arial" panose="020B0604020202020204" pitchFamily="34" charset="0"/>
                <a:cs typeface="Arial" panose="020B0604020202020204" pitchFamily="34" charset="0"/>
                <a:sym typeface="Symbol" panose="05050102010706020507" pitchFamily="18" charset="2"/>
              </a:rPr>
              <a:t>109.0 mL</a:t>
            </a:r>
          </a:p>
          <a:p>
            <a:pPr defTabSz="609585"/>
            <a:r>
              <a:rPr lang="en-US" sz="1200" dirty="0">
                <a:solidFill>
                  <a:srgbClr val="003366"/>
                </a:solidFill>
                <a:latin typeface="Arial" panose="020B0604020202020204" pitchFamily="34" charset="0"/>
                <a:cs typeface="Arial" panose="020B0604020202020204" pitchFamily="34" charset="0"/>
                <a:sym typeface="Symbol" panose="05050102010706020507" pitchFamily="18" charset="2"/>
              </a:rPr>
              <a:t>95% CI: 68.2, 149.9</a:t>
            </a:r>
            <a:endParaRPr lang="en-US" sz="1200" dirty="0">
              <a:solidFill>
                <a:srgbClr val="003366"/>
              </a:solidFill>
              <a:latin typeface="Arial" panose="020B0604020202020204" pitchFamily="34" charset="0"/>
              <a:cs typeface="Arial" panose="020B0604020202020204" pitchFamily="34" charset="0"/>
            </a:endParaRPr>
          </a:p>
        </p:txBody>
      </p:sp>
      <p:sp>
        <p:nvSpPr>
          <p:cNvPr id="139" name="Rectangle 138">
            <a:extLst>
              <a:ext uri="{FF2B5EF4-FFF2-40B4-BE49-F238E27FC236}">
                <a16:creationId xmlns:a16="http://schemas.microsoft.com/office/drawing/2014/main" id="{42653E94-C9F1-694D-AB9D-C4D9FAAEE18E}"/>
              </a:ext>
            </a:extLst>
          </p:cNvPr>
          <p:cNvSpPr/>
          <p:nvPr/>
        </p:nvSpPr>
        <p:spPr>
          <a:xfrm>
            <a:off x="4451306" y="1459034"/>
            <a:ext cx="2819721"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467" b="1" dirty="0">
                <a:solidFill>
                  <a:srgbClr val="003366"/>
                </a:solidFill>
                <a:latin typeface="Arial" panose="020B0604020202020204" pitchFamily="34" charset="0"/>
                <a:cs typeface="Arial" panose="020B0604020202020204" pitchFamily="34" charset="0"/>
              </a:rPr>
              <a:t>FVC ≤70% </a:t>
            </a:r>
            <a:br>
              <a:rPr lang="en-US" sz="1467" b="1" dirty="0">
                <a:solidFill>
                  <a:srgbClr val="003366"/>
                </a:solidFill>
                <a:latin typeface="Arial" panose="020B0604020202020204" pitchFamily="34" charset="0"/>
                <a:cs typeface="Arial" panose="020B0604020202020204" pitchFamily="34" charset="0"/>
              </a:rPr>
            </a:br>
            <a:r>
              <a:rPr lang="en-US" sz="1467" b="1" dirty="0">
                <a:solidFill>
                  <a:srgbClr val="003366"/>
                </a:solidFill>
                <a:latin typeface="Arial" panose="020B0604020202020204" pitchFamily="34" charset="0"/>
                <a:cs typeface="Arial" panose="020B0604020202020204" pitchFamily="34" charset="0"/>
              </a:rPr>
              <a:t>predicted</a:t>
            </a:r>
            <a:r>
              <a:rPr lang="en-US" sz="1467" b="1" baseline="30000" dirty="0">
                <a:solidFill>
                  <a:srgbClr val="003366"/>
                </a:solidFill>
                <a:latin typeface="Arial" panose="020B0604020202020204" pitchFamily="34" charset="0"/>
                <a:cs typeface="Arial" panose="020B0604020202020204" pitchFamily="34" charset="0"/>
              </a:rPr>
              <a:t>2,3</a:t>
            </a:r>
            <a:r>
              <a:rPr lang="en-US" sz="1467" b="1" dirty="0">
                <a:solidFill>
                  <a:srgbClr val="003366"/>
                </a:solidFill>
                <a:latin typeface="Arial" panose="020B0604020202020204" pitchFamily="34" charset="0"/>
                <a:cs typeface="Arial" panose="020B0604020202020204" pitchFamily="34" charset="0"/>
              </a:rPr>
              <a:t>  </a:t>
            </a:r>
            <a:endParaRPr lang="en-US" sz="1467" b="1" baseline="30000" dirty="0">
              <a:solidFill>
                <a:srgbClr val="003366"/>
              </a:solidFill>
              <a:latin typeface="Arial" panose="020B0604020202020204" pitchFamily="34" charset="0"/>
              <a:cs typeface="Arial" panose="020B0604020202020204" pitchFamily="34" charset="0"/>
            </a:endParaRPr>
          </a:p>
        </p:txBody>
      </p:sp>
      <p:sp>
        <p:nvSpPr>
          <p:cNvPr id="140" name="Rectangle 139">
            <a:extLst>
              <a:ext uri="{FF2B5EF4-FFF2-40B4-BE49-F238E27FC236}">
                <a16:creationId xmlns:a16="http://schemas.microsoft.com/office/drawing/2014/main" id="{D1DD1097-9F13-5D4F-89B3-FF671F0A8417}"/>
              </a:ext>
            </a:extLst>
          </p:cNvPr>
          <p:cNvSpPr/>
          <p:nvPr/>
        </p:nvSpPr>
        <p:spPr>
          <a:xfrm>
            <a:off x="6046749" y="1459034"/>
            <a:ext cx="2819721"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467" b="1" dirty="0">
                <a:solidFill>
                  <a:srgbClr val="003366"/>
                </a:solidFill>
                <a:latin typeface="Arial" panose="020B0604020202020204" pitchFamily="34" charset="0"/>
                <a:cs typeface="Arial" panose="020B0604020202020204" pitchFamily="34" charset="0"/>
              </a:rPr>
              <a:t>FVC &gt;70% </a:t>
            </a:r>
            <a:br>
              <a:rPr lang="en-US" sz="1467" b="1" dirty="0">
                <a:solidFill>
                  <a:srgbClr val="003366"/>
                </a:solidFill>
                <a:latin typeface="Arial" panose="020B0604020202020204" pitchFamily="34" charset="0"/>
                <a:cs typeface="Arial" panose="020B0604020202020204" pitchFamily="34" charset="0"/>
              </a:rPr>
            </a:br>
            <a:r>
              <a:rPr lang="en-US" sz="1467" b="1" dirty="0">
                <a:solidFill>
                  <a:srgbClr val="003366"/>
                </a:solidFill>
                <a:latin typeface="Arial" panose="020B0604020202020204" pitchFamily="34" charset="0"/>
                <a:cs typeface="Arial" panose="020B0604020202020204" pitchFamily="34" charset="0"/>
              </a:rPr>
              <a:t>predicted</a:t>
            </a:r>
            <a:r>
              <a:rPr lang="en-US" sz="1467" b="1" baseline="30000" dirty="0">
                <a:solidFill>
                  <a:srgbClr val="003366"/>
                </a:solidFill>
                <a:latin typeface="Arial" panose="020B0604020202020204" pitchFamily="34" charset="0"/>
                <a:cs typeface="Arial" panose="020B0604020202020204" pitchFamily="34" charset="0"/>
              </a:rPr>
              <a:t>2,3</a:t>
            </a:r>
            <a:r>
              <a:rPr lang="en-US" sz="1467" b="1" dirty="0">
                <a:solidFill>
                  <a:srgbClr val="003366"/>
                </a:solidFill>
                <a:latin typeface="Arial" panose="020B0604020202020204" pitchFamily="34" charset="0"/>
                <a:cs typeface="Arial" panose="020B0604020202020204" pitchFamily="34" charset="0"/>
              </a:rPr>
              <a:t>  </a:t>
            </a:r>
            <a:endParaRPr lang="en-US" sz="1467" b="1" baseline="30000" dirty="0">
              <a:solidFill>
                <a:srgbClr val="003366"/>
              </a:solidFill>
              <a:latin typeface="Arial" panose="020B0604020202020204" pitchFamily="34" charset="0"/>
              <a:cs typeface="Arial" panose="020B0604020202020204" pitchFamily="34" charset="0"/>
            </a:endParaRPr>
          </a:p>
        </p:txBody>
      </p:sp>
      <p:sp>
        <p:nvSpPr>
          <p:cNvPr id="142" name="Rectangle 141">
            <a:extLst>
              <a:ext uri="{FF2B5EF4-FFF2-40B4-BE49-F238E27FC236}">
                <a16:creationId xmlns:a16="http://schemas.microsoft.com/office/drawing/2014/main" id="{E089A743-95DE-6A42-ADF9-64F1497503A8}"/>
              </a:ext>
            </a:extLst>
          </p:cNvPr>
          <p:cNvSpPr/>
          <p:nvPr/>
        </p:nvSpPr>
        <p:spPr>
          <a:xfrm>
            <a:off x="5112701" y="1831553"/>
            <a:ext cx="860467"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200" dirty="0">
                <a:solidFill>
                  <a:srgbClr val="003366"/>
                </a:solidFill>
                <a:latin typeface="Arial" panose="020B0604020202020204" pitchFamily="34" charset="0"/>
                <a:cs typeface="Arial" panose="020B0604020202020204" pitchFamily="34" charset="0"/>
              </a:rPr>
              <a:t>N=207</a:t>
            </a:r>
            <a:endParaRPr lang="en-US" sz="1200" baseline="30000" dirty="0">
              <a:solidFill>
                <a:srgbClr val="003366"/>
              </a:solidFill>
              <a:latin typeface="Arial" panose="020B0604020202020204" pitchFamily="34" charset="0"/>
              <a:cs typeface="Arial" panose="020B0604020202020204" pitchFamily="34" charset="0"/>
            </a:endParaRPr>
          </a:p>
        </p:txBody>
      </p:sp>
      <p:sp>
        <p:nvSpPr>
          <p:cNvPr id="144" name="Rectangle 143">
            <a:extLst>
              <a:ext uri="{FF2B5EF4-FFF2-40B4-BE49-F238E27FC236}">
                <a16:creationId xmlns:a16="http://schemas.microsoft.com/office/drawing/2014/main" id="{6EB96DD7-6173-EF46-BE18-DB8038355C7D}"/>
              </a:ext>
            </a:extLst>
          </p:cNvPr>
          <p:cNvSpPr/>
          <p:nvPr/>
        </p:nvSpPr>
        <p:spPr>
          <a:xfrm>
            <a:off x="6761095" y="1831553"/>
            <a:ext cx="860467"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200" dirty="0">
                <a:solidFill>
                  <a:srgbClr val="003366"/>
                </a:solidFill>
                <a:latin typeface="Arial" panose="020B0604020202020204" pitchFamily="34" charset="0"/>
                <a:cs typeface="Arial" panose="020B0604020202020204" pitchFamily="34" charset="0"/>
              </a:rPr>
              <a:t>N=431</a:t>
            </a:r>
            <a:endParaRPr lang="en-US" sz="1200" baseline="30000" dirty="0">
              <a:solidFill>
                <a:srgbClr val="003366"/>
              </a:solidFill>
              <a:latin typeface="Arial" panose="020B0604020202020204" pitchFamily="34" charset="0"/>
              <a:cs typeface="Arial" panose="020B0604020202020204" pitchFamily="34" charset="0"/>
            </a:endParaRPr>
          </a:p>
        </p:txBody>
      </p:sp>
      <p:sp>
        <p:nvSpPr>
          <p:cNvPr id="162" name="TextBox 161">
            <a:extLst>
              <a:ext uri="{FF2B5EF4-FFF2-40B4-BE49-F238E27FC236}">
                <a16:creationId xmlns:a16="http://schemas.microsoft.com/office/drawing/2014/main" id="{1CBF948B-4AE7-024F-AD20-B3698E8D61A7}"/>
              </a:ext>
            </a:extLst>
          </p:cNvPr>
          <p:cNvSpPr txBox="1"/>
          <p:nvPr/>
        </p:nvSpPr>
        <p:spPr>
          <a:xfrm>
            <a:off x="5094816" y="3641573"/>
            <a:ext cx="629981" cy="761747"/>
          </a:xfrm>
          <a:prstGeom prst="rect">
            <a:avLst/>
          </a:prstGeom>
          <a:noFill/>
        </p:spPr>
        <p:txBody>
          <a:bodyPr wrap="none" lIns="0" tIns="0" rIns="0" bIns="0" rtlCol="0" anchor="ctr" anchorCtr="0">
            <a:spAutoFit/>
          </a:bodyPr>
          <a:lstStyle/>
          <a:p>
            <a:pPr algn="r" defTabSz="609585">
              <a:lnSpc>
                <a:spcPts val="3333"/>
              </a:lnSpc>
            </a:pPr>
            <a:r>
              <a:rPr lang="en-US" sz="1333" b="1" dirty="0">
                <a:solidFill>
                  <a:srgbClr val="FF9900"/>
                </a:solidFill>
                <a:latin typeface="Arial" panose="020B0604020202020204" pitchFamily="34" charset="0"/>
                <a:cs typeface="Arial" panose="020B0604020202020204" pitchFamily="34" charset="0"/>
                <a:sym typeface="Symbol" panose="05050102010706020507" pitchFamily="18" charset="2"/>
              </a:rPr>
              <a:t>47%</a:t>
            </a:r>
          </a:p>
          <a:p>
            <a:pPr algn="r" defTabSz="609585">
              <a:lnSpc>
                <a:spcPts val="1200"/>
              </a:lnSpc>
            </a:pPr>
            <a:r>
              <a:rPr lang="en-US" sz="1200" dirty="0">
                <a:solidFill>
                  <a:srgbClr val="FF9900"/>
                </a:solidFill>
                <a:latin typeface="Arial" panose="020B0604020202020204" pitchFamily="34" charset="0"/>
                <a:cs typeface="Arial" panose="020B0604020202020204" pitchFamily="34" charset="0"/>
                <a:sym typeface="Symbol" panose="05050102010706020507" pitchFamily="18" charset="2"/>
              </a:rPr>
              <a:t>relative</a:t>
            </a:r>
          </a:p>
          <a:p>
            <a:pPr algn="r" defTabSz="609585"/>
            <a:r>
              <a:rPr lang="en-US" sz="1200" dirty="0">
                <a:solidFill>
                  <a:srgbClr val="FF9900"/>
                </a:solidFill>
                <a:latin typeface="Arial" panose="020B0604020202020204" pitchFamily="34" charset="0"/>
                <a:cs typeface="Arial" panose="020B0604020202020204" pitchFamily="34" charset="0"/>
                <a:sym typeface="Symbol" panose="05050102010706020507" pitchFamily="18" charset="2"/>
              </a:rPr>
              <a:t>reduction</a:t>
            </a:r>
            <a:endParaRPr lang="en-US" sz="1200" dirty="0">
              <a:solidFill>
                <a:srgbClr val="FF9900"/>
              </a:solidFill>
              <a:latin typeface="Arial" panose="020B0604020202020204" pitchFamily="34" charset="0"/>
              <a:cs typeface="Arial" panose="020B0604020202020204" pitchFamily="34" charset="0"/>
            </a:endParaRPr>
          </a:p>
        </p:txBody>
      </p:sp>
      <p:sp>
        <p:nvSpPr>
          <p:cNvPr id="163" name="TextBox 162">
            <a:extLst>
              <a:ext uri="{FF2B5EF4-FFF2-40B4-BE49-F238E27FC236}">
                <a16:creationId xmlns:a16="http://schemas.microsoft.com/office/drawing/2014/main" id="{6CFB2078-523B-814B-8DA3-29EA6F9242F7}"/>
              </a:ext>
            </a:extLst>
          </p:cNvPr>
          <p:cNvSpPr txBox="1"/>
          <p:nvPr/>
        </p:nvSpPr>
        <p:spPr>
          <a:xfrm>
            <a:off x="6765727" y="3641573"/>
            <a:ext cx="629981" cy="761747"/>
          </a:xfrm>
          <a:prstGeom prst="rect">
            <a:avLst/>
          </a:prstGeom>
          <a:noFill/>
        </p:spPr>
        <p:txBody>
          <a:bodyPr wrap="none" lIns="0" tIns="0" rIns="0" bIns="0" rtlCol="0" anchor="ctr" anchorCtr="0">
            <a:spAutoFit/>
          </a:bodyPr>
          <a:lstStyle/>
          <a:p>
            <a:pPr algn="r" defTabSz="609585">
              <a:lnSpc>
                <a:spcPts val="3333"/>
              </a:lnSpc>
            </a:pPr>
            <a:r>
              <a:rPr lang="en-US" sz="1333" b="1" dirty="0">
                <a:solidFill>
                  <a:srgbClr val="FF9900"/>
                </a:solidFill>
                <a:latin typeface="Arial" panose="020B0604020202020204" pitchFamily="34" charset="0"/>
                <a:cs typeface="Arial" panose="020B0604020202020204" pitchFamily="34" charset="0"/>
                <a:sym typeface="Symbol" panose="05050102010706020507" pitchFamily="18" charset="2"/>
              </a:rPr>
              <a:t>49%</a:t>
            </a:r>
          </a:p>
          <a:p>
            <a:pPr algn="r" defTabSz="609585">
              <a:lnSpc>
                <a:spcPts val="1200"/>
              </a:lnSpc>
            </a:pPr>
            <a:r>
              <a:rPr lang="en-US" sz="1200" dirty="0">
                <a:solidFill>
                  <a:srgbClr val="FF9900"/>
                </a:solidFill>
                <a:latin typeface="Arial" panose="020B0604020202020204" pitchFamily="34" charset="0"/>
                <a:cs typeface="Arial" panose="020B0604020202020204" pitchFamily="34" charset="0"/>
                <a:sym typeface="Symbol" panose="05050102010706020507" pitchFamily="18" charset="2"/>
              </a:rPr>
              <a:t>relative</a:t>
            </a:r>
          </a:p>
          <a:p>
            <a:pPr algn="r" defTabSz="609585"/>
            <a:r>
              <a:rPr lang="en-US" sz="1200" dirty="0">
                <a:solidFill>
                  <a:srgbClr val="FF9900"/>
                </a:solidFill>
                <a:latin typeface="Arial" panose="020B0604020202020204" pitchFamily="34" charset="0"/>
                <a:cs typeface="Arial" panose="020B0604020202020204" pitchFamily="34" charset="0"/>
                <a:sym typeface="Symbol" panose="05050102010706020507" pitchFamily="18" charset="2"/>
              </a:rPr>
              <a:t>reduction</a:t>
            </a:r>
            <a:endParaRPr lang="en-US" sz="1200" dirty="0">
              <a:solidFill>
                <a:srgbClr val="FF9900"/>
              </a:solidFill>
              <a:latin typeface="Arial" panose="020B0604020202020204" pitchFamily="34" charset="0"/>
              <a:cs typeface="Arial" panose="020B0604020202020204" pitchFamily="34" charset="0"/>
            </a:endParaRPr>
          </a:p>
        </p:txBody>
      </p:sp>
      <p:sp>
        <p:nvSpPr>
          <p:cNvPr id="164" name="Right Bracket 163">
            <a:extLst>
              <a:ext uri="{FF2B5EF4-FFF2-40B4-BE49-F238E27FC236}">
                <a16:creationId xmlns:a16="http://schemas.microsoft.com/office/drawing/2014/main" id="{D2D28160-1810-5641-A2FE-CB49F14E90CC}"/>
              </a:ext>
            </a:extLst>
          </p:cNvPr>
          <p:cNvSpPr/>
          <p:nvPr/>
        </p:nvSpPr>
        <p:spPr>
          <a:xfrm flipH="1">
            <a:off x="7429566" y="3369371"/>
            <a:ext cx="60959" cy="1080000"/>
          </a:xfrm>
          <a:prstGeom prst="righ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US" sz="2400" dirty="0">
              <a:solidFill>
                <a:prstClr val="black"/>
              </a:solidFill>
              <a:latin typeface="Arial" panose="020B0604020202020204"/>
            </a:endParaRPr>
          </a:p>
        </p:txBody>
      </p:sp>
      <p:sp>
        <p:nvSpPr>
          <p:cNvPr id="165" name="Right Bracket 164">
            <a:extLst>
              <a:ext uri="{FF2B5EF4-FFF2-40B4-BE49-F238E27FC236}">
                <a16:creationId xmlns:a16="http://schemas.microsoft.com/office/drawing/2014/main" id="{54BF9E00-0DEF-D742-8706-82751C4EDB1E}"/>
              </a:ext>
            </a:extLst>
          </p:cNvPr>
          <p:cNvSpPr/>
          <p:nvPr/>
        </p:nvSpPr>
        <p:spPr>
          <a:xfrm flipH="1">
            <a:off x="5766922" y="3453645"/>
            <a:ext cx="60959" cy="1137600"/>
          </a:xfrm>
          <a:prstGeom prst="righ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US" sz="2400" dirty="0">
              <a:solidFill>
                <a:prstClr val="black"/>
              </a:solidFill>
              <a:latin typeface="Arial" panose="020B0604020202020204"/>
            </a:endParaRPr>
          </a:p>
        </p:txBody>
      </p:sp>
      <p:sp>
        <p:nvSpPr>
          <p:cNvPr id="171" name="TextBox 170">
            <a:extLst>
              <a:ext uri="{FF2B5EF4-FFF2-40B4-BE49-F238E27FC236}">
                <a16:creationId xmlns:a16="http://schemas.microsoft.com/office/drawing/2014/main" id="{E1B892D8-E7A1-D64D-BEF9-0571E67428A3}"/>
              </a:ext>
            </a:extLst>
          </p:cNvPr>
          <p:cNvSpPr txBox="1"/>
          <p:nvPr/>
        </p:nvSpPr>
        <p:spPr>
          <a:xfrm>
            <a:off x="6426658" y="5380447"/>
            <a:ext cx="549830" cy="184666"/>
          </a:xfrm>
          <a:prstGeom prst="rect">
            <a:avLst/>
          </a:prstGeom>
          <a:noFill/>
        </p:spPr>
        <p:txBody>
          <a:bodyPr wrap="none" lIns="0" tIns="0" rIns="0" bIns="0" rtlCol="0" anchor="ctr" anchorCtr="0">
            <a:spAutoFit/>
          </a:bodyPr>
          <a:lstStyle/>
          <a:p>
            <a:pPr algn="ctr" defTabSz="609585"/>
            <a:r>
              <a:rPr lang="en-US" sz="1200" b="1" i="1" dirty="0">
                <a:solidFill>
                  <a:srgbClr val="003366"/>
                </a:solidFill>
                <a:latin typeface="Arial" panose="020B0604020202020204" pitchFamily="34" charset="0"/>
                <a:cs typeface="Arial" panose="020B0604020202020204" pitchFamily="34" charset="0"/>
                <a:sym typeface="Symbol" panose="05050102010706020507" pitchFamily="18" charset="2"/>
              </a:rPr>
              <a:t>P</a:t>
            </a:r>
            <a:r>
              <a:rPr lang="en-US" sz="1200" b="1" dirty="0">
                <a:solidFill>
                  <a:srgbClr val="003366"/>
                </a:solidFill>
                <a:latin typeface="Arial" panose="020B0604020202020204" pitchFamily="34" charset="0"/>
                <a:cs typeface="Arial" panose="020B0604020202020204" pitchFamily="34" charset="0"/>
                <a:sym typeface="Symbol" panose="05050102010706020507" pitchFamily="18" charset="2"/>
              </a:rPr>
              <a:t>=0.95*</a:t>
            </a:r>
            <a:endParaRPr lang="en-US" sz="1200" b="1" dirty="0">
              <a:solidFill>
                <a:srgbClr val="003366"/>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1905A5C1-BFA2-F945-A83D-F2E47627A110}"/>
              </a:ext>
            </a:extLst>
          </p:cNvPr>
          <p:cNvSpPr txBox="1"/>
          <p:nvPr/>
        </p:nvSpPr>
        <p:spPr>
          <a:xfrm>
            <a:off x="9317319" y="3555347"/>
            <a:ext cx="771524" cy="256545"/>
          </a:xfrm>
          <a:prstGeom prst="rect">
            <a:avLst/>
          </a:prstGeom>
          <a:noFill/>
        </p:spPr>
        <p:txBody>
          <a:bodyPr wrap="square" rtlCol="0">
            <a:spAutoFit/>
          </a:bodyPr>
          <a:lstStyle/>
          <a:p>
            <a:pPr algn="ctr" defTabSz="609585"/>
            <a:r>
              <a:rPr lang="en-US" sz="1067" dirty="0">
                <a:solidFill>
                  <a:prstClr val="white"/>
                </a:solidFill>
                <a:latin typeface="Arial" panose="020B0604020202020204"/>
              </a:rPr>
              <a:t>mL/year</a:t>
            </a:r>
          </a:p>
        </p:txBody>
      </p:sp>
      <p:sp>
        <p:nvSpPr>
          <p:cNvPr id="118" name="TextBox 117">
            <a:extLst>
              <a:ext uri="{FF2B5EF4-FFF2-40B4-BE49-F238E27FC236}">
                <a16:creationId xmlns:a16="http://schemas.microsoft.com/office/drawing/2014/main" id="{A0737012-DA75-A346-A7EF-B0DC6B47896E}"/>
              </a:ext>
            </a:extLst>
          </p:cNvPr>
          <p:cNvSpPr txBox="1"/>
          <p:nvPr/>
        </p:nvSpPr>
        <p:spPr>
          <a:xfrm>
            <a:off x="8609870" y="2914441"/>
            <a:ext cx="771524" cy="256545"/>
          </a:xfrm>
          <a:prstGeom prst="rect">
            <a:avLst/>
          </a:prstGeom>
          <a:noFill/>
        </p:spPr>
        <p:txBody>
          <a:bodyPr wrap="square" rtlCol="0">
            <a:spAutoFit/>
          </a:bodyPr>
          <a:lstStyle/>
          <a:p>
            <a:pPr algn="ctr" defTabSz="609585"/>
            <a:r>
              <a:rPr lang="en-US" sz="1067" dirty="0">
                <a:solidFill>
                  <a:prstClr val="white"/>
                </a:solidFill>
                <a:latin typeface="Arial" panose="020B0604020202020204"/>
              </a:rPr>
              <a:t>mL/year</a:t>
            </a:r>
          </a:p>
        </p:txBody>
      </p:sp>
      <p:sp>
        <p:nvSpPr>
          <p:cNvPr id="119" name="TextBox 118">
            <a:extLst>
              <a:ext uri="{FF2B5EF4-FFF2-40B4-BE49-F238E27FC236}">
                <a16:creationId xmlns:a16="http://schemas.microsoft.com/office/drawing/2014/main" id="{66599983-138F-5840-99DB-2A252C548F41}"/>
              </a:ext>
            </a:extLst>
          </p:cNvPr>
          <p:cNvSpPr txBox="1"/>
          <p:nvPr/>
        </p:nvSpPr>
        <p:spPr>
          <a:xfrm>
            <a:off x="10980959" y="3289395"/>
            <a:ext cx="771524" cy="256545"/>
          </a:xfrm>
          <a:prstGeom prst="rect">
            <a:avLst/>
          </a:prstGeom>
          <a:noFill/>
        </p:spPr>
        <p:txBody>
          <a:bodyPr wrap="square" rtlCol="0">
            <a:spAutoFit/>
          </a:bodyPr>
          <a:lstStyle/>
          <a:p>
            <a:pPr algn="ctr" defTabSz="609585"/>
            <a:r>
              <a:rPr lang="en-US" sz="1067" dirty="0">
                <a:solidFill>
                  <a:prstClr val="white"/>
                </a:solidFill>
                <a:latin typeface="Arial" panose="020B0604020202020204"/>
              </a:rPr>
              <a:t>mL/year</a:t>
            </a:r>
          </a:p>
        </p:txBody>
      </p:sp>
      <p:sp>
        <p:nvSpPr>
          <p:cNvPr id="120" name="TextBox 119">
            <a:extLst>
              <a:ext uri="{FF2B5EF4-FFF2-40B4-BE49-F238E27FC236}">
                <a16:creationId xmlns:a16="http://schemas.microsoft.com/office/drawing/2014/main" id="{B14C8A3B-D151-2347-A6C3-76722EE02D82}"/>
              </a:ext>
            </a:extLst>
          </p:cNvPr>
          <p:cNvSpPr txBox="1"/>
          <p:nvPr/>
        </p:nvSpPr>
        <p:spPr>
          <a:xfrm>
            <a:off x="10269903" y="2754195"/>
            <a:ext cx="771524" cy="256545"/>
          </a:xfrm>
          <a:prstGeom prst="rect">
            <a:avLst/>
          </a:prstGeom>
          <a:noFill/>
        </p:spPr>
        <p:txBody>
          <a:bodyPr wrap="square" rtlCol="0">
            <a:spAutoFit/>
          </a:bodyPr>
          <a:lstStyle/>
          <a:p>
            <a:pPr algn="ctr" defTabSz="609585"/>
            <a:r>
              <a:rPr lang="en-US" sz="1067" dirty="0">
                <a:solidFill>
                  <a:prstClr val="white"/>
                </a:solidFill>
                <a:latin typeface="Arial" panose="020B0604020202020204"/>
              </a:rPr>
              <a:t>mL/year</a:t>
            </a:r>
          </a:p>
        </p:txBody>
      </p:sp>
      <p:sp>
        <p:nvSpPr>
          <p:cNvPr id="149" name="Rectangle 148">
            <a:extLst>
              <a:ext uri="{FF2B5EF4-FFF2-40B4-BE49-F238E27FC236}">
                <a16:creationId xmlns:a16="http://schemas.microsoft.com/office/drawing/2014/main" id="{D4924347-2901-8E45-B92A-E04FCD741353}"/>
              </a:ext>
            </a:extLst>
          </p:cNvPr>
          <p:cNvSpPr/>
          <p:nvPr/>
        </p:nvSpPr>
        <p:spPr>
          <a:xfrm>
            <a:off x="7925462" y="1459034"/>
            <a:ext cx="2819721"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467" b="1" dirty="0">
                <a:solidFill>
                  <a:srgbClr val="003366"/>
                </a:solidFill>
                <a:latin typeface="Arial" panose="020B0604020202020204" pitchFamily="34" charset="0"/>
                <a:cs typeface="Arial" panose="020B0604020202020204" pitchFamily="34" charset="0"/>
              </a:rPr>
              <a:t>DL</a:t>
            </a:r>
            <a:r>
              <a:rPr lang="en-US" sz="1467" b="1" baseline="-25000" dirty="0">
                <a:solidFill>
                  <a:srgbClr val="003366"/>
                </a:solidFill>
                <a:latin typeface="Arial" panose="020B0604020202020204" pitchFamily="34" charset="0"/>
                <a:cs typeface="Arial" panose="020B0604020202020204" pitchFamily="34" charset="0"/>
              </a:rPr>
              <a:t>CO</a:t>
            </a:r>
            <a:r>
              <a:rPr lang="en-US" sz="1467" b="1" dirty="0">
                <a:solidFill>
                  <a:srgbClr val="003366"/>
                </a:solidFill>
                <a:latin typeface="Arial" panose="020B0604020202020204" pitchFamily="34" charset="0"/>
                <a:cs typeface="Arial" panose="020B0604020202020204" pitchFamily="34" charset="0"/>
              </a:rPr>
              <a:t> ≤40% </a:t>
            </a:r>
            <a:br>
              <a:rPr lang="en-US" sz="1467" b="1" dirty="0">
                <a:solidFill>
                  <a:srgbClr val="003366"/>
                </a:solidFill>
                <a:latin typeface="Arial" panose="020B0604020202020204" pitchFamily="34" charset="0"/>
                <a:cs typeface="Arial" panose="020B0604020202020204" pitchFamily="34" charset="0"/>
              </a:rPr>
            </a:br>
            <a:r>
              <a:rPr lang="en-US" sz="1467" b="1" dirty="0">
                <a:solidFill>
                  <a:srgbClr val="003366"/>
                </a:solidFill>
                <a:latin typeface="Arial" panose="020B0604020202020204" pitchFamily="34" charset="0"/>
                <a:cs typeface="Arial" panose="020B0604020202020204" pitchFamily="34" charset="0"/>
              </a:rPr>
              <a:t>predicted</a:t>
            </a:r>
            <a:r>
              <a:rPr lang="en-US" sz="1467" b="1" baseline="30000" dirty="0">
                <a:solidFill>
                  <a:srgbClr val="003366"/>
                </a:solidFill>
                <a:latin typeface="Arial" panose="020B0604020202020204" pitchFamily="34" charset="0"/>
                <a:cs typeface="Arial" panose="020B0604020202020204" pitchFamily="34" charset="0"/>
              </a:rPr>
              <a:t>4</a:t>
            </a:r>
            <a:r>
              <a:rPr lang="en-US" sz="1467" b="1" dirty="0">
                <a:solidFill>
                  <a:srgbClr val="003366"/>
                </a:solidFill>
                <a:latin typeface="Arial" panose="020B0604020202020204" pitchFamily="34" charset="0"/>
                <a:cs typeface="Arial" panose="020B0604020202020204" pitchFamily="34" charset="0"/>
              </a:rPr>
              <a:t>  </a:t>
            </a:r>
            <a:endParaRPr lang="en-US" sz="1467" b="1" baseline="30000" dirty="0">
              <a:solidFill>
                <a:srgbClr val="003366"/>
              </a:solidFill>
              <a:latin typeface="Arial" panose="020B0604020202020204" pitchFamily="34" charset="0"/>
              <a:cs typeface="Arial" panose="020B0604020202020204" pitchFamily="34" charset="0"/>
            </a:endParaRPr>
          </a:p>
        </p:txBody>
      </p:sp>
      <p:sp>
        <p:nvSpPr>
          <p:cNvPr id="150" name="Rectangle 149">
            <a:extLst>
              <a:ext uri="{FF2B5EF4-FFF2-40B4-BE49-F238E27FC236}">
                <a16:creationId xmlns:a16="http://schemas.microsoft.com/office/drawing/2014/main" id="{99A7F77A-2C02-D342-9893-BFD46C8E25AC}"/>
              </a:ext>
            </a:extLst>
          </p:cNvPr>
          <p:cNvSpPr/>
          <p:nvPr/>
        </p:nvSpPr>
        <p:spPr>
          <a:xfrm>
            <a:off x="9520905" y="1459034"/>
            <a:ext cx="2819721"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467" b="1" dirty="0">
                <a:solidFill>
                  <a:srgbClr val="003366"/>
                </a:solidFill>
                <a:latin typeface="Arial" panose="020B0604020202020204" pitchFamily="34" charset="0"/>
                <a:cs typeface="Arial" panose="020B0604020202020204" pitchFamily="34" charset="0"/>
              </a:rPr>
              <a:t>DL</a:t>
            </a:r>
            <a:r>
              <a:rPr lang="en-US" sz="1467" b="1" baseline="-25000" dirty="0">
                <a:solidFill>
                  <a:srgbClr val="003366"/>
                </a:solidFill>
                <a:latin typeface="Arial" panose="020B0604020202020204" pitchFamily="34" charset="0"/>
                <a:cs typeface="Arial" panose="020B0604020202020204" pitchFamily="34" charset="0"/>
              </a:rPr>
              <a:t>CO</a:t>
            </a:r>
            <a:r>
              <a:rPr lang="en-US" sz="1467" b="1" dirty="0">
                <a:solidFill>
                  <a:srgbClr val="003366"/>
                </a:solidFill>
                <a:latin typeface="Arial" panose="020B0604020202020204" pitchFamily="34" charset="0"/>
                <a:cs typeface="Arial" panose="020B0604020202020204" pitchFamily="34" charset="0"/>
              </a:rPr>
              <a:t> &gt;40% </a:t>
            </a:r>
            <a:br>
              <a:rPr lang="en-US" sz="1467" b="1" dirty="0">
                <a:solidFill>
                  <a:srgbClr val="003366"/>
                </a:solidFill>
                <a:latin typeface="Arial" panose="020B0604020202020204" pitchFamily="34" charset="0"/>
                <a:cs typeface="Arial" panose="020B0604020202020204" pitchFamily="34" charset="0"/>
              </a:rPr>
            </a:br>
            <a:r>
              <a:rPr lang="en-US" sz="1467" b="1" dirty="0">
                <a:solidFill>
                  <a:srgbClr val="003366"/>
                </a:solidFill>
                <a:latin typeface="Arial" panose="020B0604020202020204" pitchFamily="34" charset="0"/>
                <a:cs typeface="Arial" panose="020B0604020202020204" pitchFamily="34" charset="0"/>
              </a:rPr>
              <a:t>predicted</a:t>
            </a:r>
            <a:r>
              <a:rPr lang="en-US" sz="1467" b="1" baseline="30000" dirty="0">
                <a:solidFill>
                  <a:srgbClr val="003366"/>
                </a:solidFill>
                <a:latin typeface="Arial" panose="020B0604020202020204" pitchFamily="34" charset="0"/>
                <a:cs typeface="Arial" panose="020B0604020202020204" pitchFamily="34" charset="0"/>
              </a:rPr>
              <a:t>4</a:t>
            </a:r>
            <a:r>
              <a:rPr lang="en-US" sz="1467" b="1" dirty="0">
                <a:solidFill>
                  <a:srgbClr val="003366"/>
                </a:solidFill>
                <a:latin typeface="Arial" panose="020B0604020202020204" pitchFamily="34" charset="0"/>
                <a:cs typeface="Arial" panose="020B0604020202020204" pitchFamily="34" charset="0"/>
              </a:rPr>
              <a:t>  </a:t>
            </a:r>
            <a:endParaRPr lang="en-US" sz="1467" b="1" baseline="30000" dirty="0">
              <a:solidFill>
                <a:srgbClr val="003366"/>
              </a:solidFill>
              <a:latin typeface="Arial" panose="020B0604020202020204" pitchFamily="34" charset="0"/>
              <a:cs typeface="Arial" panose="020B0604020202020204" pitchFamily="34" charset="0"/>
            </a:endParaRPr>
          </a:p>
        </p:txBody>
      </p:sp>
      <p:sp>
        <p:nvSpPr>
          <p:cNvPr id="151" name="Rectangle 150">
            <a:extLst>
              <a:ext uri="{FF2B5EF4-FFF2-40B4-BE49-F238E27FC236}">
                <a16:creationId xmlns:a16="http://schemas.microsoft.com/office/drawing/2014/main" id="{6FD756C1-EF3C-2546-85A0-02FE529959E3}"/>
              </a:ext>
            </a:extLst>
          </p:cNvPr>
          <p:cNvSpPr/>
          <p:nvPr/>
        </p:nvSpPr>
        <p:spPr>
          <a:xfrm>
            <a:off x="8580584" y="1831553"/>
            <a:ext cx="860467"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200" dirty="0">
                <a:solidFill>
                  <a:srgbClr val="003366"/>
                </a:solidFill>
                <a:latin typeface="Arial" panose="020B0604020202020204" pitchFamily="34" charset="0"/>
                <a:cs typeface="Arial" panose="020B0604020202020204" pitchFamily="34" charset="0"/>
              </a:rPr>
              <a:t>N=141</a:t>
            </a:r>
            <a:endParaRPr lang="en-US" sz="1200" baseline="30000" dirty="0">
              <a:solidFill>
                <a:srgbClr val="003366"/>
              </a:solidFill>
              <a:latin typeface="Arial" panose="020B0604020202020204" pitchFamily="34" charset="0"/>
              <a:cs typeface="Arial" panose="020B0604020202020204" pitchFamily="34" charset="0"/>
            </a:endParaRPr>
          </a:p>
        </p:txBody>
      </p:sp>
      <p:sp>
        <p:nvSpPr>
          <p:cNvPr id="152" name="Rectangle 151">
            <a:extLst>
              <a:ext uri="{FF2B5EF4-FFF2-40B4-BE49-F238E27FC236}">
                <a16:creationId xmlns:a16="http://schemas.microsoft.com/office/drawing/2014/main" id="{1A4C1CB3-6DA9-7042-AD65-17997A978AA0}"/>
              </a:ext>
            </a:extLst>
          </p:cNvPr>
          <p:cNvSpPr/>
          <p:nvPr/>
        </p:nvSpPr>
        <p:spPr>
          <a:xfrm>
            <a:off x="9244275" y="1831553"/>
            <a:ext cx="860467"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200" dirty="0">
                <a:solidFill>
                  <a:srgbClr val="003366"/>
                </a:solidFill>
                <a:latin typeface="Arial" panose="020B0604020202020204" pitchFamily="34" charset="0"/>
                <a:cs typeface="Arial" panose="020B0604020202020204" pitchFamily="34" charset="0"/>
              </a:rPr>
              <a:t>N=210</a:t>
            </a:r>
            <a:endParaRPr lang="en-US" sz="1200" baseline="30000" dirty="0">
              <a:solidFill>
                <a:srgbClr val="003366"/>
              </a:solidFill>
              <a:latin typeface="Arial" panose="020B0604020202020204" pitchFamily="34" charset="0"/>
              <a:cs typeface="Arial" panose="020B0604020202020204" pitchFamily="34" charset="0"/>
            </a:endParaRPr>
          </a:p>
        </p:txBody>
      </p:sp>
      <p:sp>
        <p:nvSpPr>
          <p:cNvPr id="153" name="Rectangle 152">
            <a:extLst>
              <a:ext uri="{FF2B5EF4-FFF2-40B4-BE49-F238E27FC236}">
                <a16:creationId xmlns:a16="http://schemas.microsoft.com/office/drawing/2014/main" id="{F741A3B8-7C4A-7642-87CF-724BB6F80A06}"/>
              </a:ext>
            </a:extLst>
          </p:cNvPr>
          <p:cNvSpPr/>
          <p:nvPr/>
        </p:nvSpPr>
        <p:spPr>
          <a:xfrm>
            <a:off x="10181165" y="1831553"/>
            <a:ext cx="860467"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200" dirty="0">
                <a:solidFill>
                  <a:srgbClr val="003366"/>
                </a:solidFill>
                <a:latin typeface="Arial" panose="020B0604020202020204" pitchFamily="34" charset="0"/>
                <a:cs typeface="Arial" panose="020B0604020202020204" pitchFamily="34" charset="0"/>
              </a:rPr>
              <a:t>N=281</a:t>
            </a:r>
            <a:endParaRPr lang="en-US" sz="1200" baseline="30000" dirty="0">
              <a:solidFill>
                <a:srgbClr val="003366"/>
              </a:solidFill>
              <a:latin typeface="Arial" panose="020B0604020202020204" pitchFamily="34" charset="0"/>
              <a:cs typeface="Arial" panose="020B0604020202020204" pitchFamily="34" charset="0"/>
            </a:endParaRPr>
          </a:p>
        </p:txBody>
      </p:sp>
      <p:sp>
        <p:nvSpPr>
          <p:cNvPr id="154" name="Rectangle 153">
            <a:extLst>
              <a:ext uri="{FF2B5EF4-FFF2-40B4-BE49-F238E27FC236}">
                <a16:creationId xmlns:a16="http://schemas.microsoft.com/office/drawing/2014/main" id="{B12508D6-8338-494C-B44B-4FF7E2116063}"/>
              </a:ext>
            </a:extLst>
          </p:cNvPr>
          <p:cNvSpPr/>
          <p:nvPr/>
        </p:nvSpPr>
        <p:spPr>
          <a:xfrm>
            <a:off x="10844855" y="1831553"/>
            <a:ext cx="860467"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200" dirty="0">
                <a:solidFill>
                  <a:srgbClr val="003366"/>
                </a:solidFill>
                <a:latin typeface="Arial" panose="020B0604020202020204" pitchFamily="34" charset="0"/>
                <a:cs typeface="Arial" panose="020B0604020202020204" pitchFamily="34" charset="0"/>
              </a:rPr>
              <a:t>N=428</a:t>
            </a:r>
            <a:endParaRPr lang="en-US" sz="1200" baseline="30000" dirty="0">
              <a:solidFill>
                <a:srgbClr val="003366"/>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7E7FB138-CD2E-AF40-8020-818EC38C9F0C}"/>
              </a:ext>
            </a:extLst>
          </p:cNvPr>
          <p:cNvSpPr txBox="1"/>
          <p:nvPr/>
        </p:nvSpPr>
        <p:spPr>
          <a:xfrm>
            <a:off x="8640231" y="4947584"/>
            <a:ext cx="1357744" cy="369332"/>
          </a:xfrm>
          <a:prstGeom prst="rect">
            <a:avLst/>
          </a:prstGeom>
          <a:noFill/>
        </p:spPr>
        <p:txBody>
          <a:bodyPr wrap="none" lIns="0" tIns="0" rIns="0" bIns="0" rtlCol="0" anchor="ctr" anchorCtr="0">
            <a:spAutoFit/>
          </a:bodyPr>
          <a:lstStyle/>
          <a:p>
            <a:pPr defTabSz="609585"/>
            <a:r>
              <a:rPr lang="en-US" sz="1200" dirty="0">
                <a:solidFill>
                  <a:srgbClr val="FF9900"/>
                </a:solidFill>
                <a:latin typeface="Arial" panose="020B0604020202020204" pitchFamily="34" charset="0"/>
                <a:cs typeface="Arial" panose="020B0604020202020204" pitchFamily="34" charset="0"/>
                <a:sym typeface="Symbol" panose="05050102010706020507" pitchFamily="18" charset="2"/>
              </a:rPr>
              <a:t></a:t>
            </a:r>
            <a:r>
              <a:rPr lang="en-US" sz="1200" dirty="0">
                <a:solidFill>
                  <a:srgbClr val="003366"/>
                </a:solidFill>
                <a:latin typeface="Arial" panose="020B0604020202020204" pitchFamily="34" charset="0"/>
                <a:cs typeface="Arial" panose="020B0604020202020204" pitchFamily="34" charset="0"/>
                <a:sym typeface="Symbol" panose="05050102010706020507" pitchFamily="18" charset="2"/>
              </a:rPr>
              <a:t>124.3 mL</a:t>
            </a:r>
          </a:p>
          <a:p>
            <a:pPr defTabSz="609585"/>
            <a:r>
              <a:rPr lang="en-US" sz="1200" dirty="0">
                <a:solidFill>
                  <a:srgbClr val="003366"/>
                </a:solidFill>
                <a:latin typeface="Arial" panose="020B0604020202020204" pitchFamily="34" charset="0"/>
                <a:cs typeface="Arial" panose="020B0604020202020204" pitchFamily="34" charset="0"/>
                <a:sym typeface="Symbol" panose="05050102010706020507" pitchFamily="18" charset="2"/>
              </a:rPr>
              <a:t>95% CI: 56.2, 192.4</a:t>
            </a:r>
            <a:endParaRPr lang="en-US" sz="1200" dirty="0">
              <a:solidFill>
                <a:srgbClr val="003366"/>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CCA86597-E75D-BA4D-BCD9-8F04A9119EC5}"/>
              </a:ext>
            </a:extLst>
          </p:cNvPr>
          <p:cNvSpPr txBox="1"/>
          <p:nvPr/>
        </p:nvSpPr>
        <p:spPr>
          <a:xfrm>
            <a:off x="10243507" y="4947584"/>
            <a:ext cx="1357744" cy="369332"/>
          </a:xfrm>
          <a:prstGeom prst="rect">
            <a:avLst/>
          </a:prstGeom>
          <a:noFill/>
        </p:spPr>
        <p:txBody>
          <a:bodyPr wrap="none" lIns="0" tIns="0" rIns="0" bIns="0" rtlCol="0" anchor="ctr" anchorCtr="0">
            <a:spAutoFit/>
          </a:bodyPr>
          <a:lstStyle/>
          <a:p>
            <a:pPr defTabSz="609585"/>
            <a:r>
              <a:rPr lang="en-US" sz="1200" b="1" dirty="0">
                <a:solidFill>
                  <a:srgbClr val="FF9900"/>
                </a:solidFill>
                <a:latin typeface="Arial" panose="020B0604020202020204" pitchFamily="34" charset="0"/>
                <a:cs typeface="Arial" panose="020B0604020202020204" pitchFamily="34" charset="0"/>
                <a:sym typeface="Symbol" panose="05050102010706020507" pitchFamily="18" charset="2"/>
              </a:rPr>
              <a:t></a:t>
            </a:r>
            <a:r>
              <a:rPr lang="en-US" sz="1200" dirty="0">
                <a:solidFill>
                  <a:srgbClr val="003366"/>
                </a:solidFill>
                <a:latin typeface="Arial" panose="020B0604020202020204" pitchFamily="34" charset="0"/>
                <a:cs typeface="Arial" panose="020B0604020202020204" pitchFamily="34" charset="0"/>
                <a:sym typeface="Symbol" panose="05050102010706020507" pitchFamily="18" charset="2"/>
              </a:rPr>
              <a:t>103.1 mL</a:t>
            </a:r>
          </a:p>
          <a:p>
            <a:pPr defTabSz="609585"/>
            <a:r>
              <a:rPr lang="en-US" sz="1200" dirty="0">
                <a:solidFill>
                  <a:srgbClr val="003366"/>
                </a:solidFill>
                <a:latin typeface="Arial" panose="020B0604020202020204" pitchFamily="34" charset="0"/>
                <a:cs typeface="Arial" panose="020B0604020202020204" pitchFamily="34" charset="0"/>
                <a:sym typeface="Symbol" panose="05050102010706020507" pitchFamily="18" charset="2"/>
              </a:rPr>
              <a:t>95% CI: 63.6, 142.6</a:t>
            </a:r>
            <a:endParaRPr lang="en-US" sz="1200" dirty="0">
              <a:solidFill>
                <a:srgbClr val="003366"/>
              </a:solidFill>
              <a:latin typeface="Arial" panose="020B0604020202020204" pitchFamily="34" charset="0"/>
              <a:cs typeface="Arial" panose="020B0604020202020204" pitchFamily="34" charset="0"/>
            </a:endParaRPr>
          </a:p>
        </p:txBody>
      </p:sp>
      <p:sp>
        <p:nvSpPr>
          <p:cNvPr id="166" name="TextBox 165">
            <a:extLst>
              <a:ext uri="{FF2B5EF4-FFF2-40B4-BE49-F238E27FC236}">
                <a16:creationId xmlns:a16="http://schemas.microsoft.com/office/drawing/2014/main" id="{923A6D4C-3537-C449-802F-8502131EA023}"/>
              </a:ext>
            </a:extLst>
          </p:cNvPr>
          <p:cNvSpPr txBox="1"/>
          <p:nvPr/>
        </p:nvSpPr>
        <p:spPr>
          <a:xfrm>
            <a:off x="8583332" y="3641573"/>
            <a:ext cx="629981" cy="761747"/>
          </a:xfrm>
          <a:prstGeom prst="rect">
            <a:avLst/>
          </a:prstGeom>
          <a:noFill/>
        </p:spPr>
        <p:txBody>
          <a:bodyPr wrap="none" lIns="0" tIns="0" rIns="0" bIns="0" rtlCol="0" anchor="ctr" anchorCtr="0">
            <a:spAutoFit/>
          </a:bodyPr>
          <a:lstStyle/>
          <a:p>
            <a:pPr algn="r" defTabSz="609585">
              <a:lnSpc>
                <a:spcPts val="3333"/>
              </a:lnSpc>
            </a:pPr>
            <a:r>
              <a:rPr lang="en-US" sz="1333" b="1" dirty="0">
                <a:solidFill>
                  <a:srgbClr val="FF9900"/>
                </a:solidFill>
                <a:latin typeface="Arial" panose="020B0604020202020204" pitchFamily="34" charset="0"/>
                <a:cs typeface="Arial" panose="020B0604020202020204" pitchFamily="34" charset="0"/>
                <a:sym typeface="Symbol" panose="05050102010706020507" pitchFamily="18" charset="2"/>
              </a:rPr>
              <a:t>48%</a:t>
            </a:r>
          </a:p>
          <a:p>
            <a:pPr algn="r" defTabSz="609585">
              <a:lnSpc>
                <a:spcPts val="1200"/>
              </a:lnSpc>
            </a:pPr>
            <a:r>
              <a:rPr lang="en-US" sz="1200" dirty="0">
                <a:solidFill>
                  <a:srgbClr val="FF9900"/>
                </a:solidFill>
                <a:latin typeface="Arial" panose="020B0604020202020204" pitchFamily="34" charset="0"/>
                <a:cs typeface="Arial" panose="020B0604020202020204" pitchFamily="34" charset="0"/>
                <a:sym typeface="Symbol" panose="05050102010706020507" pitchFamily="18" charset="2"/>
              </a:rPr>
              <a:t>relative</a:t>
            </a:r>
          </a:p>
          <a:p>
            <a:pPr algn="r" defTabSz="609585"/>
            <a:r>
              <a:rPr lang="en-US" sz="1200" dirty="0">
                <a:solidFill>
                  <a:srgbClr val="FF9900"/>
                </a:solidFill>
                <a:latin typeface="Arial" panose="020B0604020202020204" pitchFamily="34" charset="0"/>
                <a:cs typeface="Arial" panose="020B0604020202020204" pitchFamily="34" charset="0"/>
                <a:sym typeface="Symbol" panose="05050102010706020507" pitchFamily="18" charset="2"/>
              </a:rPr>
              <a:t>reduction</a:t>
            </a:r>
            <a:endParaRPr lang="en-US" sz="1200" dirty="0">
              <a:solidFill>
                <a:srgbClr val="FF9900"/>
              </a:solidFill>
              <a:latin typeface="Arial" panose="020B0604020202020204" pitchFamily="34" charset="0"/>
              <a:cs typeface="Arial" panose="020B0604020202020204" pitchFamily="34" charset="0"/>
            </a:endParaRPr>
          </a:p>
        </p:txBody>
      </p:sp>
      <p:sp>
        <p:nvSpPr>
          <p:cNvPr id="167" name="TextBox 166">
            <a:extLst>
              <a:ext uri="{FF2B5EF4-FFF2-40B4-BE49-F238E27FC236}">
                <a16:creationId xmlns:a16="http://schemas.microsoft.com/office/drawing/2014/main" id="{5A4115BC-2D9E-8246-A73A-59BD71E58F83}"/>
              </a:ext>
            </a:extLst>
          </p:cNvPr>
          <p:cNvSpPr txBox="1"/>
          <p:nvPr/>
        </p:nvSpPr>
        <p:spPr>
          <a:xfrm>
            <a:off x="10242289" y="3641573"/>
            <a:ext cx="629981" cy="761747"/>
          </a:xfrm>
          <a:prstGeom prst="rect">
            <a:avLst/>
          </a:prstGeom>
          <a:noFill/>
        </p:spPr>
        <p:txBody>
          <a:bodyPr wrap="none" lIns="0" tIns="0" rIns="0" bIns="0" rtlCol="0" anchor="ctr" anchorCtr="0">
            <a:spAutoFit/>
          </a:bodyPr>
          <a:lstStyle/>
          <a:p>
            <a:pPr algn="r" defTabSz="609585">
              <a:lnSpc>
                <a:spcPts val="3333"/>
              </a:lnSpc>
            </a:pPr>
            <a:r>
              <a:rPr lang="en-US" sz="1333" b="1" dirty="0">
                <a:solidFill>
                  <a:srgbClr val="FF9900"/>
                </a:solidFill>
                <a:latin typeface="Arial" panose="020B0604020202020204" pitchFamily="34" charset="0"/>
                <a:cs typeface="Arial" panose="020B0604020202020204" pitchFamily="34" charset="0"/>
                <a:sym typeface="Symbol" panose="05050102010706020507" pitchFamily="18" charset="2"/>
              </a:rPr>
              <a:t>50%</a:t>
            </a:r>
          </a:p>
          <a:p>
            <a:pPr algn="r" defTabSz="609585">
              <a:lnSpc>
                <a:spcPts val="1200"/>
              </a:lnSpc>
            </a:pPr>
            <a:r>
              <a:rPr lang="en-US" sz="1200" dirty="0">
                <a:solidFill>
                  <a:srgbClr val="FF9900"/>
                </a:solidFill>
                <a:latin typeface="Arial" panose="020B0604020202020204" pitchFamily="34" charset="0"/>
                <a:cs typeface="Arial" panose="020B0604020202020204" pitchFamily="34" charset="0"/>
                <a:sym typeface="Symbol" panose="05050102010706020507" pitchFamily="18" charset="2"/>
              </a:rPr>
              <a:t>relative</a:t>
            </a:r>
          </a:p>
          <a:p>
            <a:pPr algn="r" defTabSz="609585"/>
            <a:r>
              <a:rPr lang="en-US" sz="1200" dirty="0">
                <a:solidFill>
                  <a:srgbClr val="FF9900"/>
                </a:solidFill>
                <a:latin typeface="Arial" panose="020B0604020202020204" pitchFamily="34" charset="0"/>
                <a:cs typeface="Arial" panose="020B0604020202020204" pitchFamily="34" charset="0"/>
                <a:sym typeface="Symbol" panose="05050102010706020507" pitchFamily="18" charset="2"/>
              </a:rPr>
              <a:t>reduction</a:t>
            </a:r>
            <a:endParaRPr lang="en-US" sz="1200" dirty="0">
              <a:solidFill>
                <a:srgbClr val="FF9900"/>
              </a:solidFill>
              <a:latin typeface="Arial" panose="020B0604020202020204" pitchFamily="34" charset="0"/>
              <a:cs typeface="Arial" panose="020B0604020202020204" pitchFamily="34" charset="0"/>
            </a:endParaRPr>
          </a:p>
        </p:txBody>
      </p:sp>
      <p:sp>
        <p:nvSpPr>
          <p:cNvPr id="168" name="Right Bracket 167">
            <a:extLst>
              <a:ext uri="{FF2B5EF4-FFF2-40B4-BE49-F238E27FC236}">
                <a16:creationId xmlns:a16="http://schemas.microsoft.com/office/drawing/2014/main" id="{26C6F2C2-143F-D045-8A23-249FE98B4EF0}"/>
              </a:ext>
            </a:extLst>
          </p:cNvPr>
          <p:cNvSpPr/>
          <p:nvPr/>
        </p:nvSpPr>
        <p:spPr>
          <a:xfrm flipH="1">
            <a:off x="10918079" y="3292207"/>
            <a:ext cx="60959" cy="1046400"/>
          </a:xfrm>
          <a:prstGeom prst="righ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US" sz="2400" dirty="0">
              <a:solidFill>
                <a:prstClr val="black"/>
              </a:solidFill>
              <a:latin typeface="Arial" panose="020B0604020202020204"/>
            </a:endParaRPr>
          </a:p>
        </p:txBody>
      </p:sp>
      <p:sp>
        <p:nvSpPr>
          <p:cNvPr id="169" name="Right Bracket 168">
            <a:extLst>
              <a:ext uri="{FF2B5EF4-FFF2-40B4-BE49-F238E27FC236}">
                <a16:creationId xmlns:a16="http://schemas.microsoft.com/office/drawing/2014/main" id="{5AF950A5-181D-3448-8E06-7B75AC180DB5}"/>
              </a:ext>
            </a:extLst>
          </p:cNvPr>
          <p:cNvSpPr/>
          <p:nvPr/>
        </p:nvSpPr>
        <p:spPr>
          <a:xfrm flipH="1">
            <a:off x="9255433" y="3634925"/>
            <a:ext cx="62400" cy="1243200"/>
          </a:xfrm>
          <a:prstGeom prst="righ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US" sz="2400" dirty="0">
              <a:solidFill>
                <a:prstClr val="black"/>
              </a:solidFill>
              <a:latin typeface="Arial" panose="020B0604020202020204"/>
            </a:endParaRPr>
          </a:p>
        </p:txBody>
      </p:sp>
      <p:sp>
        <p:nvSpPr>
          <p:cNvPr id="172" name="TextBox 171">
            <a:extLst>
              <a:ext uri="{FF2B5EF4-FFF2-40B4-BE49-F238E27FC236}">
                <a16:creationId xmlns:a16="http://schemas.microsoft.com/office/drawing/2014/main" id="{9000FB52-79A1-1040-84DD-E9E3233C1FF1}"/>
              </a:ext>
            </a:extLst>
          </p:cNvPr>
          <p:cNvSpPr txBox="1"/>
          <p:nvPr/>
        </p:nvSpPr>
        <p:spPr>
          <a:xfrm>
            <a:off x="9871712" y="5380447"/>
            <a:ext cx="549830" cy="184666"/>
          </a:xfrm>
          <a:prstGeom prst="rect">
            <a:avLst/>
          </a:prstGeom>
          <a:noFill/>
        </p:spPr>
        <p:txBody>
          <a:bodyPr wrap="none" lIns="0" tIns="0" rIns="0" bIns="0" rtlCol="0" anchor="ctr" anchorCtr="0">
            <a:spAutoFit/>
          </a:bodyPr>
          <a:lstStyle/>
          <a:p>
            <a:pPr algn="ctr" defTabSz="609585"/>
            <a:r>
              <a:rPr lang="en-US" sz="1200" b="1" i="1" dirty="0">
                <a:solidFill>
                  <a:srgbClr val="003366"/>
                </a:solidFill>
                <a:latin typeface="Arial" panose="020B0604020202020204" pitchFamily="34" charset="0"/>
                <a:cs typeface="Arial" panose="020B0604020202020204" pitchFamily="34" charset="0"/>
                <a:sym typeface="Symbol" panose="05050102010706020507" pitchFamily="18" charset="2"/>
              </a:rPr>
              <a:t>P</a:t>
            </a:r>
            <a:r>
              <a:rPr lang="en-US" sz="1200" b="1" dirty="0">
                <a:solidFill>
                  <a:srgbClr val="003366"/>
                </a:solidFill>
                <a:latin typeface="Arial" panose="020B0604020202020204" pitchFamily="34" charset="0"/>
                <a:cs typeface="Arial" panose="020B0604020202020204" pitchFamily="34" charset="0"/>
                <a:sym typeface="Symbol" panose="05050102010706020507" pitchFamily="18" charset="2"/>
              </a:rPr>
              <a:t>=0.55*</a:t>
            </a:r>
            <a:endParaRPr lang="en-US" sz="1200" b="1" dirty="0">
              <a:solidFill>
                <a:srgbClr val="003366"/>
              </a:solidFill>
              <a:latin typeface="Arial" panose="020B0604020202020204" pitchFamily="34" charset="0"/>
              <a:cs typeface="Arial" panose="020B0604020202020204" pitchFamily="34" charset="0"/>
            </a:endParaRPr>
          </a:p>
        </p:txBody>
      </p:sp>
      <p:sp>
        <p:nvSpPr>
          <p:cNvPr id="175" name="Rectangle 174">
            <a:extLst>
              <a:ext uri="{FF2B5EF4-FFF2-40B4-BE49-F238E27FC236}">
                <a16:creationId xmlns:a16="http://schemas.microsoft.com/office/drawing/2014/main" id="{57992A18-459F-C747-B0E7-4AF210DB9F7F}"/>
              </a:ext>
            </a:extLst>
          </p:cNvPr>
          <p:cNvSpPr/>
          <p:nvPr/>
        </p:nvSpPr>
        <p:spPr>
          <a:xfrm>
            <a:off x="11768746" y="1969641"/>
            <a:ext cx="263892" cy="258251"/>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sp>
        <p:nvSpPr>
          <p:cNvPr id="176" name="TextBox 175">
            <a:extLst>
              <a:ext uri="{FF2B5EF4-FFF2-40B4-BE49-F238E27FC236}">
                <a16:creationId xmlns:a16="http://schemas.microsoft.com/office/drawing/2014/main" id="{16EFF668-7205-BF4F-8407-069AECA5AC1A}"/>
              </a:ext>
            </a:extLst>
          </p:cNvPr>
          <p:cNvSpPr txBox="1"/>
          <p:nvPr/>
        </p:nvSpPr>
        <p:spPr>
          <a:xfrm>
            <a:off x="5861281" y="5681769"/>
            <a:ext cx="615553" cy="205121"/>
          </a:xfrm>
          <a:prstGeom prst="rect">
            <a:avLst/>
          </a:prstGeom>
          <a:noFill/>
        </p:spPr>
        <p:txBody>
          <a:bodyPr wrap="none" lIns="0" tIns="0" rIns="0" bIns="0" rtlCol="0" anchor="ctr" anchorCtr="0">
            <a:spAutoFit/>
          </a:bodyPr>
          <a:lstStyle/>
          <a:p>
            <a:pPr defTabSz="609585"/>
            <a:r>
              <a:rPr lang="en-US" sz="1333" dirty="0">
                <a:solidFill>
                  <a:srgbClr val="003366"/>
                </a:solidFill>
                <a:latin typeface="Arial" panose="020B0604020202020204" pitchFamily="34" charset="0"/>
                <a:cs typeface="Arial" panose="020B0604020202020204" pitchFamily="34" charset="0"/>
              </a:rPr>
              <a:t>Placebo</a:t>
            </a:r>
          </a:p>
        </p:txBody>
      </p:sp>
      <p:sp>
        <p:nvSpPr>
          <p:cNvPr id="177" name="Rectangle 176">
            <a:extLst>
              <a:ext uri="{FF2B5EF4-FFF2-40B4-BE49-F238E27FC236}">
                <a16:creationId xmlns:a16="http://schemas.microsoft.com/office/drawing/2014/main" id="{47DEA5AB-A8E2-2641-93E0-4BF9516FC37F}"/>
              </a:ext>
            </a:extLst>
          </p:cNvPr>
          <p:cNvSpPr/>
          <p:nvPr/>
        </p:nvSpPr>
        <p:spPr>
          <a:xfrm>
            <a:off x="5564517" y="5700811"/>
            <a:ext cx="167035" cy="167035"/>
          </a:xfrm>
          <a:prstGeom prst="rect">
            <a:avLst/>
          </a:prstGeom>
          <a:solidFill>
            <a:srgbClr val="7A99AC"/>
          </a:solidFill>
          <a:ln w="6350">
            <a:solidFill>
              <a:srgbClr val="7A99A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1600" b="1" dirty="0">
              <a:solidFill>
                <a:prstClr val="white"/>
              </a:solidFill>
              <a:latin typeface="Arial" panose="020B0604020202020204" pitchFamily="34" charset="0"/>
              <a:cs typeface="Arial" panose="020B0604020202020204" pitchFamily="34" charset="0"/>
            </a:endParaRPr>
          </a:p>
        </p:txBody>
      </p:sp>
      <p:sp>
        <p:nvSpPr>
          <p:cNvPr id="178" name="Rectangle 177">
            <a:extLst>
              <a:ext uri="{FF2B5EF4-FFF2-40B4-BE49-F238E27FC236}">
                <a16:creationId xmlns:a16="http://schemas.microsoft.com/office/drawing/2014/main" id="{85923A24-0AF0-6048-9390-2994276BFBCB}"/>
              </a:ext>
            </a:extLst>
          </p:cNvPr>
          <p:cNvSpPr/>
          <p:nvPr/>
        </p:nvSpPr>
        <p:spPr>
          <a:xfrm>
            <a:off x="6854501" y="5700811"/>
            <a:ext cx="167035" cy="167035"/>
          </a:xfrm>
          <a:prstGeom prst="rect">
            <a:avLst/>
          </a:prstGeom>
          <a:solidFill>
            <a:schemeClr val="tx2"/>
          </a:solidFill>
          <a:ln w="635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1600" b="1" dirty="0">
              <a:solidFill>
                <a:prstClr val="white"/>
              </a:solidFill>
              <a:latin typeface="Arial" panose="020B0604020202020204" pitchFamily="34" charset="0"/>
              <a:cs typeface="Arial" panose="020B0604020202020204" pitchFamily="34" charset="0"/>
            </a:endParaRPr>
          </a:p>
        </p:txBody>
      </p:sp>
      <p:sp>
        <p:nvSpPr>
          <p:cNvPr id="179" name="TextBox 178">
            <a:extLst>
              <a:ext uri="{FF2B5EF4-FFF2-40B4-BE49-F238E27FC236}">
                <a16:creationId xmlns:a16="http://schemas.microsoft.com/office/drawing/2014/main" id="{127A0209-D15A-084D-AA86-8C5C096EA130}"/>
              </a:ext>
            </a:extLst>
          </p:cNvPr>
          <p:cNvSpPr txBox="1"/>
          <p:nvPr/>
        </p:nvSpPr>
        <p:spPr>
          <a:xfrm>
            <a:off x="7143002" y="5681769"/>
            <a:ext cx="815929" cy="205121"/>
          </a:xfrm>
          <a:prstGeom prst="rect">
            <a:avLst/>
          </a:prstGeom>
          <a:noFill/>
        </p:spPr>
        <p:txBody>
          <a:bodyPr wrap="none" lIns="0" tIns="0" rIns="0" bIns="0" rtlCol="0" anchor="ctr" anchorCtr="0">
            <a:spAutoFit/>
          </a:bodyPr>
          <a:lstStyle/>
          <a:p>
            <a:pPr defTabSz="609585"/>
            <a:r>
              <a:rPr lang="en-US" sz="1333" dirty="0">
                <a:solidFill>
                  <a:srgbClr val="003366"/>
                </a:solidFill>
                <a:latin typeface="Arial" panose="020B0604020202020204" pitchFamily="34" charset="0"/>
                <a:cs typeface="Arial" panose="020B0604020202020204" pitchFamily="34" charset="0"/>
              </a:rPr>
              <a:t>Nintedanib</a:t>
            </a:r>
          </a:p>
        </p:txBody>
      </p:sp>
      <p:sp>
        <p:nvSpPr>
          <p:cNvPr id="68" name="Rectangle 67">
            <a:extLst>
              <a:ext uri="{FF2B5EF4-FFF2-40B4-BE49-F238E27FC236}">
                <a16:creationId xmlns:a16="http://schemas.microsoft.com/office/drawing/2014/main" id="{3DE152AA-2715-B147-A7FA-312C24341748}"/>
              </a:ext>
            </a:extLst>
          </p:cNvPr>
          <p:cNvSpPr/>
          <p:nvPr/>
        </p:nvSpPr>
        <p:spPr>
          <a:xfrm>
            <a:off x="2421304" y="1831553"/>
            <a:ext cx="860467"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200" dirty="0">
                <a:solidFill>
                  <a:srgbClr val="003366"/>
                </a:solidFill>
                <a:latin typeface="Arial" panose="020B0604020202020204" pitchFamily="34" charset="0"/>
                <a:cs typeface="Arial" panose="020B0604020202020204" pitchFamily="34" charset="0"/>
              </a:rPr>
              <a:t>N=315</a:t>
            </a:r>
            <a:endParaRPr lang="en-US" sz="1200" baseline="30000" dirty="0">
              <a:solidFill>
                <a:srgbClr val="003366"/>
              </a:solidFill>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A86A45A5-4BD0-2E4D-A899-29A51BAA0B33}"/>
              </a:ext>
            </a:extLst>
          </p:cNvPr>
          <p:cNvSpPr/>
          <p:nvPr/>
        </p:nvSpPr>
        <p:spPr>
          <a:xfrm>
            <a:off x="4021885" y="1831553"/>
            <a:ext cx="860467"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200" dirty="0">
                <a:solidFill>
                  <a:srgbClr val="003366"/>
                </a:solidFill>
                <a:latin typeface="Arial" panose="020B0604020202020204" pitchFamily="34" charset="0"/>
                <a:cs typeface="Arial" panose="020B0604020202020204" pitchFamily="34" charset="0"/>
              </a:rPr>
              <a:t>N=108</a:t>
            </a:r>
            <a:endParaRPr lang="en-US" sz="1200" baseline="30000" dirty="0">
              <a:solidFill>
                <a:srgbClr val="003366"/>
              </a:solidFill>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E08E0A94-73F2-E644-AF94-6CC7892DECB8}"/>
              </a:ext>
            </a:extLst>
          </p:cNvPr>
          <p:cNvSpPr/>
          <p:nvPr/>
        </p:nvSpPr>
        <p:spPr>
          <a:xfrm>
            <a:off x="5763843" y="1831553"/>
            <a:ext cx="860467"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200" dirty="0">
                <a:solidFill>
                  <a:srgbClr val="003366"/>
                </a:solidFill>
                <a:latin typeface="Arial" panose="020B0604020202020204" pitchFamily="34" charset="0"/>
                <a:cs typeface="Arial" panose="020B0604020202020204" pitchFamily="34" charset="0"/>
              </a:rPr>
              <a:t>N=154</a:t>
            </a:r>
            <a:endParaRPr lang="en-US" sz="1200" baseline="30000" dirty="0">
              <a:solidFill>
                <a:srgbClr val="003366"/>
              </a:solidFill>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03DCD5D0-98F6-C44F-9A76-F6D61447DC15}"/>
              </a:ext>
            </a:extLst>
          </p:cNvPr>
          <p:cNvSpPr/>
          <p:nvPr/>
        </p:nvSpPr>
        <p:spPr>
          <a:xfrm>
            <a:off x="7364424" y="1831553"/>
            <a:ext cx="860467"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200" dirty="0">
                <a:solidFill>
                  <a:srgbClr val="003366"/>
                </a:solidFill>
                <a:latin typeface="Arial" panose="020B0604020202020204" pitchFamily="34" charset="0"/>
                <a:cs typeface="Arial" panose="020B0604020202020204" pitchFamily="34" charset="0"/>
              </a:rPr>
              <a:t>N=269</a:t>
            </a:r>
            <a:endParaRPr lang="en-US" sz="1200" baseline="30000" dirty="0">
              <a:solidFill>
                <a:srgbClr val="003366"/>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DEAA5DDF-5B24-AE4B-A85D-307C8BA014C2}"/>
              </a:ext>
            </a:extLst>
          </p:cNvPr>
          <p:cNvSpPr txBox="1"/>
          <p:nvPr/>
        </p:nvSpPr>
        <p:spPr>
          <a:xfrm rot="16200000">
            <a:off x="-617421" y="3368025"/>
            <a:ext cx="2715807" cy="584775"/>
          </a:xfrm>
          <a:prstGeom prst="rect">
            <a:avLst/>
          </a:prstGeom>
          <a:noFill/>
        </p:spPr>
        <p:txBody>
          <a:bodyPr wrap="none" rtlCol="0" anchor="b" anchorCtr="0">
            <a:spAutoFit/>
          </a:bodyPr>
          <a:lstStyle/>
          <a:p>
            <a:pPr algn="ctr" defTabSz="609585"/>
            <a:r>
              <a:rPr lang="en-US" sz="1600" dirty="0" err="1">
                <a:solidFill>
                  <a:srgbClr val="003366"/>
                </a:solidFill>
                <a:latin typeface="Arial" panose="020B0604020202020204" pitchFamily="34" charset="0"/>
                <a:cs typeface="Arial" panose="020B0604020202020204" pitchFamily="34" charset="0"/>
              </a:rPr>
              <a:t>Độ</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sụt</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giảm</a:t>
            </a:r>
            <a:r>
              <a:rPr lang="en-US" sz="1600" dirty="0">
                <a:solidFill>
                  <a:srgbClr val="003366"/>
                </a:solidFill>
                <a:latin typeface="Arial" panose="020B0604020202020204" pitchFamily="34" charset="0"/>
                <a:cs typeface="Arial" panose="020B0604020202020204" pitchFamily="34" charset="0"/>
              </a:rPr>
              <a:t> FVC </a:t>
            </a:r>
            <a:r>
              <a:rPr lang="en-US" sz="1600" dirty="0" err="1">
                <a:solidFill>
                  <a:srgbClr val="003366"/>
                </a:solidFill>
                <a:latin typeface="Arial" panose="020B0604020202020204" pitchFamily="34" charset="0"/>
                <a:cs typeface="Arial" panose="020B0604020202020204" pitchFamily="34" charset="0"/>
              </a:rPr>
              <a:t>hằng</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năm</a:t>
            </a:r>
            <a:endParaRPr lang="en-US" sz="1600" dirty="0">
              <a:solidFill>
                <a:srgbClr val="003366"/>
              </a:solidFill>
              <a:latin typeface="Arial" panose="020B0604020202020204" pitchFamily="34" charset="0"/>
              <a:cs typeface="Arial" panose="020B0604020202020204" pitchFamily="34" charset="0"/>
            </a:endParaRPr>
          </a:p>
          <a:p>
            <a:pPr algn="ctr" defTabSz="609585"/>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đã</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hiệu</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chỉnh</a:t>
            </a:r>
            <a:r>
              <a:rPr lang="en-US" sz="1600" dirty="0">
                <a:solidFill>
                  <a:srgbClr val="003366"/>
                </a:solidFill>
                <a:latin typeface="Arial" panose="020B0604020202020204" pitchFamily="34" charset="0"/>
                <a:cs typeface="Arial" panose="020B0604020202020204" pitchFamily="34" charset="0"/>
              </a:rPr>
              <a:t> (mL/</a:t>
            </a:r>
            <a:r>
              <a:rPr lang="en-US" sz="1600" dirty="0" err="1">
                <a:solidFill>
                  <a:srgbClr val="003366"/>
                </a:solidFill>
                <a:latin typeface="Arial" panose="020B0604020202020204" pitchFamily="34" charset="0"/>
                <a:cs typeface="Arial" panose="020B0604020202020204" pitchFamily="34" charset="0"/>
              </a:rPr>
              <a:t>năm</a:t>
            </a:r>
            <a:r>
              <a:rPr lang="en-US" sz="1600" dirty="0">
                <a:solidFill>
                  <a:srgbClr val="003366"/>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464245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63C49-BC6F-114A-8725-A765032A6C37}"/>
              </a:ext>
            </a:extLst>
          </p:cNvPr>
          <p:cNvSpPr>
            <a:spLocks noGrp="1"/>
          </p:cNvSpPr>
          <p:nvPr>
            <p:ph type="title"/>
          </p:nvPr>
        </p:nvSpPr>
        <p:spPr>
          <a:xfrm>
            <a:off x="838200" y="365126"/>
            <a:ext cx="10515600" cy="836024"/>
          </a:xfrm>
        </p:spPr>
        <p:txBody>
          <a:bodyPr>
            <a:noAutofit/>
          </a:bodyPr>
          <a:lstStyle/>
          <a:p>
            <a:r>
              <a:rPr lang="en-US" sz="2800" dirty="0" err="1"/>
              <a:t>Bệnh</a:t>
            </a:r>
            <a:r>
              <a:rPr lang="en-US" sz="2800" dirty="0"/>
              <a:t> </a:t>
            </a:r>
            <a:r>
              <a:rPr lang="en-US" sz="2800" dirty="0" err="1"/>
              <a:t>nhân</a:t>
            </a:r>
            <a:r>
              <a:rPr lang="en-US" sz="2800" dirty="0"/>
              <a:t> </a:t>
            </a:r>
            <a:r>
              <a:rPr lang="en-US" sz="2800" dirty="0" err="1"/>
              <a:t>có</a:t>
            </a:r>
            <a:r>
              <a:rPr lang="en-US" sz="2800" dirty="0"/>
              <a:t> </a:t>
            </a:r>
            <a:r>
              <a:rPr lang="en-US" sz="2800" dirty="0" err="1"/>
              <a:t>chức</a:t>
            </a:r>
            <a:r>
              <a:rPr lang="en-US" sz="2800" dirty="0"/>
              <a:t> </a:t>
            </a:r>
            <a:r>
              <a:rPr lang="en-US" sz="2800" dirty="0" err="1"/>
              <a:t>năng</a:t>
            </a:r>
            <a:r>
              <a:rPr lang="en-US" sz="2800" dirty="0"/>
              <a:t> </a:t>
            </a:r>
            <a:r>
              <a:rPr lang="en-US" sz="2800" dirty="0" err="1"/>
              <a:t>phổi</a:t>
            </a:r>
            <a:r>
              <a:rPr lang="en-US" sz="2800" dirty="0"/>
              <a:t> </a:t>
            </a:r>
            <a:r>
              <a:rPr lang="en-US" sz="2800" dirty="0" err="1"/>
              <a:t>bảo</a:t>
            </a:r>
            <a:r>
              <a:rPr lang="en-US" sz="2800" dirty="0"/>
              <a:t> </a:t>
            </a:r>
            <a:r>
              <a:rPr lang="en-US" sz="2800" dirty="0" err="1"/>
              <a:t>tồn</a:t>
            </a:r>
            <a:r>
              <a:rPr lang="en-US" sz="2800" dirty="0"/>
              <a:t> </a:t>
            </a:r>
            <a:r>
              <a:rPr lang="en-US" sz="2800" dirty="0" err="1"/>
              <a:t>tốt</a:t>
            </a:r>
            <a:r>
              <a:rPr lang="en-US" sz="2800" dirty="0"/>
              <a:t> </a:t>
            </a:r>
            <a:r>
              <a:rPr lang="en-US" sz="2800" dirty="0" err="1"/>
              <a:t>vẫn</a:t>
            </a:r>
            <a:r>
              <a:rPr lang="en-US" sz="2800" dirty="0"/>
              <a:t> </a:t>
            </a:r>
            <a:r>
              <a:rPr lang="en-US" sz="2800" dirty="0" err="1"/>
              <a:t>được</a:t>
            </a:r>
            <a:r>
              <a:rPr lang="en-US" sz="2800" dirty="0"/>
              <a:t> </a:t>
            </a:r>
            <a:r>
              <a:rPr lang="en-US" sz="2800" dirty="0" err="1"/>
              <a:t>hưởng</a:t>
            </a:r>
            <a:r>
              <a:rPr lang="en-US" sz="2800" dirty="0"/>
              <a:t> </a:t>
            </a:r>
            <a:r>
              <a:rPr lang="en-US" sz="2800" dirty="0" err="1"/>
              <a:t>lợi</a:t>
            </a:r>
            <a:r>
              <a:rPr lang="en-US" sz="2800" dirty="0"/>
              <a:t> </a:t>
            </a:r>
            <a:r>
              <a:rPr lang="en-US" sz="2800" dirty="0" err="1"/>
              <a:t>ích</a:t>
            </a:r>
            <a:r>
              <a:rPr lang="en-US" sz="2800" dirty="0"/>
              <a:t> </a:t>
            </a:r>
            <a:r>
              <a:rPr lang="en-US" sz="2800" dirty="0" err="1"/>
              <a:t>từ</a:t>
            </a:r>
            <a:r>
              <a:rPr lang="en-US" sz="2800" dirty="0"/>
              <a:t> </a:t>
            </a:r>
            <a:r>
              <a:rPr lang="en-US" sz="2800" dirty="0" err="1"/>
              <a:t>thuốc</a:t>
            </a:r>
            <a:r>
              <a:rPr lang="en-US" sz="2800" dirty="0"/>
              <a:t> </a:t>
            </a:r>
            <a:r>
              <a:rPr lang="en-US" sz="2800" dirty="0" err="1"/>
              <a:t>kháng</a:t>
            </a:r>
            <a:r>
              <a:rPr lang="en-US" sz="2800" dirty="0"/>
              <a:t> </a:t>
            </a:r>
            <a:r>
              <a:rPr lang="en-US" sz="2800" dirty="0" err="1"/>
              <a:t>xơ</a:t>
            </a:r>
            <a:endParaRPr lang="en-US" sz="2800" dirty="0"/>
          </a:p>
        </p:txBody>
      </p:sp>
      <p:sp>
        <p:nvSpPr>
          <p:cNvPr id="4" name="Slide Number Placeholder 3">
            <a:extLst>
              <a:ext uri="{FF2B5EF4-FFF2-40B4-BE49-F238E27FC236}">
                <a16:creationId xmlns:a16="http://schemas.microsoft.com/office/drawing/2014/main" id="{AF76B2CF-1EDE-934D-B7CC-EEA2E384BC7E}"/>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54</a:t>
            </a:fld>
            <a:endParaRPr lang="en-US" dirty="0">
              <a:solidFill>
                <a:srgbClr val="003366"/>
              </a:solidFill>
              <a:latin typeface="Arial" panose="020B0604020202020204"/>
            </a:endParaRPr>
          </a:p>
        </p:txBody>
      </p:sp>
      <p:sp>
        <p:nvSpPr>
          <p:cNvPr id="5" name="Text Placeholder 4">
            <a:extLst>
              <a:ext uri="{FF2B5EF4-FFF2-40B4-BE49-F238E27FC236}">
                <a16:creationId xmlns:a16="http://schemas.microsoft.com/office/drawing/2014/main" id="{5C4ACA8A-D21F-C748-8648-41F3C5EFD787}"/>
              </a:ext>
            </a:extLst>
          </p:cNvPr>
          <p:cNvSpPr>
            <a:spLocks noGrp="1"/>
          </p:cNvSpPr>
          <p:nvPr>
            <p:ph type="body" sz="quarter" idx="13"/>
          </p:nvPr>
        </p:nvSpPr>
        <p:spPr/>
        <p:txBody>
          <a:bodyPr>
            <a:normAutofit fontScale="77500" lnSpcReduction="20000"/>
          </a:bodyPr>
          <a:lstStyle/>
          <a:p>
            <a:r>
              <a:rPr lang="en-US" dirty="0"/>
              <a:t>*</a:t>
            </a:r>
            <a:r>
              <a:rPr lang="en-US" i="1" dirty="0"/>
              <a:t>P </a:t>
            </a:r>
            <a:r>
              <a:rPr lang="en-US" dirty="0"/>
              <a:t>value for treatment-by-time-by-subgroup interaction </a:t>
            </a:r>
            <a:br>
              <a:rPr lang="en-US" dirty="0"/>
            </a:br>
            <a:r>
              <a:rPr lang="en-US" dirty="0"/>
              <a:t>CI, confidence interval; FVC, forced vital capacity; GAP, Gender, Age, Physiology; IPF, idiopathic pulmonary fibrosis</a:t>
            </a:r>
            <a:br>
              <a:rPr lang="en-US" dirty="0"/>
            </a:br>
            <a:r>
              <a:rPr lang="en-US" dirty="0"/>
              <a:t>1. Kolb M </a:t>
            </a:r>
            <a:r>
              <a:rPr lang="en-US" i="1" dirty="0"/>
              <a:t>et al. Thorax </a:t>
            </a:r>
            <a:r>
              <a:rPr lang="en-US" dirty="0"/>
              <a:t>2017;72:340–6; 2. Albera C </a:t>
            </a:r>
            <a:r>
              <a:rPr lang="en-US" i="1" dirty="0"/>
              <a:t>et al. Eur Respir J</a:t>
            </a:r>
            <a:r>
              <a:rPr lang="en-US" dirty="0"/>
              <a:t> 2016;48:843–51</a:t>
            </a:r>
          </a:p>
        </p:txBody>
      </p:sp>
      <p:sp>
        <p:nvSpPr>
          <p:cNvPr id="67" name="TextBox 66">
            <a:extLst>
              <a:ext uri="{FF2B5EF4-FFF2-40B4-BE49-F238E27FC236}">
                <a16:creationId xmlns:a16="http://schemas.microsoft.com/office/drawing/2014/main" id="{A929FFBE-BDF0-184B-AC95-FF7666597B47}"/>
              </a:ext>
            </a:extLst>
          </p:cNvPr>
          <p:cNvSpPr txBox="1"/>
          <p:nvPr/>
        </p:nvSpPr>
        <p:spPr>
          <a:xfrm>
            <a:off x="545729" y="1392195"/>
            <a:ext cx="5606012" cy="666977"/>
          </a:xfrm>
          <a:prstGeom prst="rect">
            <a:avLst/>
          </a:prstGeom>
          <a:noFill/>
        </p:spPr>
        <p:txBody>
          <a:bodyPr wrap="square" rtlCol="0">
            <a:spAutoFit/>
          </a:bodyPr>
          <a:lstStyle/>
          <a:p>
            <a:pPr algn="ctr" defTabSz="609585"/>
            <a:r>
              <a:rPr lang="en-US" sz="1867" b="1" dirty="0" err="1">
                <a:solidFill>
                  <a:srgbClr val="003366"/>
                </a:solidFill>
                <a:latin typeface="Arial" panose="020B0604020202020204"/>
              </a:rPr>
              <a:t>Sụt</a:t>
            </a:r>
            <a:r>
              <a:rPr lang="en-US" sz="1867" b="1" dirty="0">
                <a:solidFill>
                  <a:srgbClr val="003366"/>
                </a:solidFill>
                <a:latin typeface="Arial" panose="020B0604020202020204"/>
              </a:rPr>
              <a:t> </a:t>
            </a:r>
            <a:r>
              <a:rPr lang="en-US" sz="1867" b="1" dirty="0" err="1">
                <a:solidFill>
                  <a:srgbClr val="003366"/>
                </a:solidFill>
                <a:latin typeface="Arial" panose="020B0604020202020204"/>
              </a:rPr>
              <a:t>giảm</a:t>
            </a:r>
            <a:r>
              <a:rPr lang="en-US" sz="1867" b="1" dirty="0">
                <a:solidFill>
                  <a:srgbClr val="003366"/>
                </a:solidFill>
                <a:latin typeface="Arial" panose="020B0604020202020204"/>
              </a:rPr>
              <a:t> FVC </a:t>
            </a:r>
            <a:r>
              <a:rPr lang="en-US" sz="1867" b="1" dirty="0" err="1">
                <a:solidFill>
                  <a:srgbClr val="003366"/>
                </a:solidFill>
                <a:latin typeface="Arial" panose="020B0604020202020204"/>
              </a:rPr>
              <a:t>giữa</a:t>
            </a:r>
            <a:r>
              <a:rPr lang="en-US" sz="1867" b="1" dirty="0">
                <a:solidFill>
                  <a:srgbClr val="003366"/>
                </a:solidFill>
                <a:latin typeface="Arial" panose="020B0604020202020204"/>
              </a:rPr>
              <a:t> </a:t>
            </a:r>
            <a:r>
              <a:rPr lang="en-US" sz="1867" b="1" dirty="0" err="1">
                <a:solidFill>
                  <a:srgbClr val="003366"/>
                </a:solidFill>
                <a:latin typeface="Arial" panose="020B0604020202020204"/>
              </a:rPr>
              <a:t>Nintedanib</a:t>
            </a:r>
            <a:r>
              <a:rPr lang="en-US" sz="1867" b="1" dirty="0">
                <a:solidFill>
                  <a:srgbClr val="003366"/>
                </a:solidFill>
                <a:latin typeface="Arial" panose="020B0604020202020204"/>
              </a:rPr>
              <a:t> </a:t>
            </a:r>
            <a:r>
              <a:rPr lang="en-US" sz="1867" b="1" dirty="0" err="1">
                <a:solidFill>
                  <a:srgbClr val="003366"/>
                </a:solidFill>
                <a:latin typeface="Arial" panose="020B0604020202020204"/>
              </a:rPr>
              <a:t>và</a:t>
            </a:r>
            <a:r>
              <a:rPr lang="en-US" sz="1867" b="1" dirty="0">
                <a:solidFill>
                  <a:srgbClr val="003366"/>
                </a:solidFill>
                <a:latin typeface="Arial" panose="020B0604020202020204"/>
              </a:rPr>
              <a:t> </a:t>
            </a:r>
            <a:r>
              <a:rPr lang="en-US" sz="1867" b="1" dirty="0" err="1">
                <a:solidFill>
                  <a:srgbClr val="003366"/>
                </a:solidFill>
                <a:latin typeface="Arial" panose="020B0604020202020204"/>
              </a:rPr>
              <a:t>giả</a:t>
            </a:r>
            <a:r>
              <a:rPr lang="en-US" sz="1867" b="1" dirty="0">
                <a:solidFill>
                  <a:srgbClr val="003366"/>
                </a:solidFill>
                <a:latin typeface="Arial" panose="020B0604020202020204"/>
              </a:rPr>
              <a:t> </a:t>
            </a:r>
            <a:r>
              <a:rPr lang="en-US" sz="1867" b="1" dirty="0" err="1">
                <a:solidFill>
                  <a:srgbClr val="003366"/>
                </a:solidFill>
                <a:latin typeface="Arial" panose="020B0604020202020204"/>
              </a:rPr>
              <a:t>dược</a:t>
            </a:r>
            <a:r>
              <a:rPr lang="en-US" sz="1867" b="1" dirty="0">
                <a:solidFill>
                  <a:srgbClr val="003366"/>
                </a:solidFill>
                <a:latin typeface="Arial" panose="020B0604020202020204"/>
              </a:rPr>
              <a:t> </a:t>
            </a:r>
            <a:r>
              <a:rPr lang="en-US" sz="1867" b="1" dirty="0" err="1">
                <a:solidFill>
                  <a:srgbClr val="003366"/>
                </a:solidFill>
                <a:latin typeface="Arial" panose="020B0604020202020204"/>
              </a:rPr>
              <a:t>ở</a:t>
            </a:r>
            <a:r>
              <a:rPr lang="en-US" sz="1867" b="1" dirty="0">
                <a:solidFill>
                  <a:srgbClr val="003366"/>
                </a:solidFill>
                <a:latin typeface="Arial" panose="020B0604020202020204"/>
              </a:rPr>
              <a:t> BN </a:t>
            </a:r>
            <a:r>
              <a:rPr lang="en-US" sz="1867" b="1" dirty="0" err="1">
                <a:solidFill>
                  <a:srgbClr val="003366"/>
                </a:solidFill>
                <a:latin typeface="Arial" panose="020B0604020202020204"/>
              </a:rPr>
              <a:t>có</a:t>
            </a:r>
            <a:r>
              <a:rPr lang="en-US" sz="1867" b="1" dirty="0">
                <a:solidFill>
                  <a:srgbClr val="003366"/>
                </a:solidFill>
                <a:latin typeface="Arial" panose="020B0604020202020204"/>
              </a:rPr>
              <a:t> FVC ban </a:t>
            </a:r>
            <a:r>
              <a:rPr lang="en-US" sz="1867" b="1" dirty="0" err="1">
                <a:solidFill>
                  <a:srgbClr val="003366"/>
                </a:solidFill>
                <a:latin typeface="Arial" panose="020B0604020202020204"/>
              </a:rPr>
              <a:t>đầu</a:t>
            </a:r>
            <a:r>
              <a:rPr lang="en-US" sz="1867" b="1" dirty="0">
                <a:solidFill>
                  <a:srgbClr val="003366"/>
                </a:solidFill>
                <a:latin typeface="Arial" panose="020B0604020202020204"/>
              </a:rPr>
              <a:t> &gt;90% </a:t>
            </a:r>
            <a:r>
              <a:rPr lang="en-US" sz="1867" b="1" dirty="0" err="1">
                <a:solidFill>
                  <a:srgbClr val="003366"/>
                </a:solidFill>
                <a:latin typeface="Arial" panose="020B0604020202020204"/>
              </a:rPr>
              <a:t>giá</a:t>
            </a:r>
            <a:r>
              <a:rPr lang="en-US" sz="1867" b="1" dirty="0">
                <a:solidFill>
                  <a:srgbClr val="003366"/>
                </a:solidFill>
                <a:latin typeface="Arial" panose="020B0604020202020204"/>
              </a:rPr>
              <a:t> </a:t>
            </a:r>
            <a:r>
              <a:rPr lang="en-US" sz="1867" b="1" dirty="0" err="1">
                <a:solidFill>
                  <a:srgbClr val="003366"/>
                </a:solidFill>
                <a:latin typeface="Arial" panose="020B0604020202020204"/>
              </a:rPr>
              <a:t>trị</a:t>
            </a:r>
            <a:r>
              <a:rPr lang="en-US" sz="1867" b="1" dirty="0">
                <a:solidFill>
                  <a:srgbClr val="003366"/>
                </a:solidFill>
                <a:latin typeface="Arial" panose="020B0604020202020204"/>
              </a:rPr>
              <a:t> </a:t>
            </a:r>
            <a:r>
              <a:rPr lang="en-US" sz="1867" b="1" dirty="0" err="1">
                <a:solidFill>
                  <a:srgbClr val="003366"/>
                </a:solidFill>
                <a:latin typeface="Arial" panose="020B0604020202020204"/>
              </a:rPr>
              <a:t>dự</a:t>
            </a:r>
            <a:r>
              <a:rPr lang="en-US" sz="1867" b="1" dirty="0">
                <a:solidFill>
                  <a:srgbClr val="003366"/>
                </a:solidFill>
                <a:latin typeface="Arial" panose="020B0604020202020204"/>
              </a:rPr>
              <a:t> đoán</a:t>
            </a:r>
            <a:r>
              <a:rPr lang="en-US" sz="1867" b="1" baseline="30000" dirty="0">
                <a:solidFill>
                  <a:srgbClr val="003366"/>
                </a:solidFill>
                <a:latin typeface="Arial" panose="020B0604020202020204"/>
              </a:rPr>
              <a:t>1</a:t>
            </a:r>
          </a:p>
        </p:txBody>
      </p:sp>
      <p:sp>
        <p:nvSpPr>
          <p:cNvPr id="108" name="TextBox 107">
            <a:extLst>
              <a:ext uri="{FF2B5EF4-FFF2-40B4-BE49-F238E27FC236}">
                <a16:creationId xmlns:a16="http://schemas.microsoft.com/office/drawing/2014/main" id="{BC009F6A-1290-E948-A412-635B047814A9}"/>
              </a:ext>
            </a:extLst>
          </p:cNvPr>
          <p:cNvSpPr txBox="1"/>
          <p:nvPr/>
        </p:nvSpPr>
        <p:spPr>
          <a:xfrm>
            <a:off x="6020585" y="1392195"/>
            <a:ext cx="5844609" cy="666977"/>
          </a:xfrm>
          <a:prstGeom prst="rect">
            <a:avLst/>
          </a:prstGeom>
          <a:noFill/>
        </p:spPr>
        <p:txBody>
          <a:bodyPr wrap="square" rtlCol="0">
            <a:spAutoFit/>
          </a:bodyPr>
          <a:lstStyle/>
          <a:p>
            <a:pPr algn="ctr" defTabSz="609585"/>
            <a:r>
              <a:rPr lang="en-US" sz="1867" b="1" dirty="0" err="1">
                <a:solidFill>
                  <a:srgbClr val="003366"/>
                </a:solidFill>
                <a:latin typeface="Arial" panose="020B0604020202020204"/>
              </a:rPr>
              <a:t>Chuẩn</a:t>
            </a:r>
            <a:r>
              <a:rPr lang="en-US" sz="1867" b="1" dirty="0">
                <a:solidFill>
                  <a:srgbClr val="003366"/>
                </a:solidFill>
                <a:latin typeface="Arial" panose="020B0604020202020204"/>
              </a:rPr>
              <a:t> </a:t>
            </a:r>
            <a:r>
              <a:rPr lang="en-US" sz="1867" b="1" dirty="0" err="1">
                <a:solidFill>
                  <a:srgbClr val="003366"/>
                </a:solidFill>
                <a:latin typeface="Arial" panose="020B0604020202020204"/>
              </a:rPr>
              <a:t>hoá</a:t>
            </a:r>
            <a:r>
              <a:rPr lang="en-US" sz="1867" b="1" dirty="0">
                <a:solidFill>
                  <a:srgbClr val="003366"/>
                </a:solidFill>
                <a:latin typeface="Arial" panose="020B0604020202020204"/>
              </a:rPr>
              <a:t> </a:t>
            </a:r>
            <a:r>
              <a:rPr lang="en-US" sz="1867" b="1" dirty="0" err="1">
                <a:solidFill>
                  <a:srgbClr val="003366"/>
                </a:solidFill>
                <a:latin typeface="Arial" panose="020B0604020202020204"/>
              </a:rPr>
              <a:t>hiệu</a:t>
            </a:r>
            <a:r>
              <a:rPr lang="en-US" sz="1867" b="1" dirty="0">
                <a:solidFill>
                  <a:srgbClr val="003366"/>
                </a:solidFill>
                <a:latin typeface="Arial" panose="020B0604020202020204"/>
              </a:rPr>
              <a:t> </a:t>
            </a:r>
            <a:r>
              <a:rPr lang="en-US" sz="1867" b="1" dirty="0" err="1">
                <a:solidFill>
                  <a:srgbClr val="003366"/>
                </a:solidFill>
                <a:latin typeface="Arial" panose="020B0604020202020204"/>
              </a:rPr>
              <a:t>quả</a:t>
            </a:r>
            <a:r>
              <a:rPr lang="en-US" sz="1867" b="1" dirty="0">
                <a:solidFill>
                  <a:srgbClr val="003366"/>
                </a:solidFill>
                <a:latin typeface="Arial" panose="020B0604020202020204"/>
              </a:rPr>
              <a:t> </a:t>
            </a:r>
            <a:r>
              <a:rPr lang="en-US" sz="1867" b="1" dirty="0" err="1">
                <a:solidFill>
                  <a:srgbClr val="003366"/>
                </a:solidFill>
                <a:latin typeface="Arial" panose="020B0604020202020204"/>
              </a:rPr>
              <a:t>điều</a:t>
            </a:r>
            <a:r>
              <a:rPr lang="en-US" sz="1867" b="1" dirty="0">
                <a:solidFill>
                  <a:srgbClr val="003366"/>
                </a:solidFill>
                <a:latin typeface="Arial" panose="020B0604020202020204"/>
              </a:rPr>
              <a:t> </a:t>
            </a:r>
            <a:r>
              <a:rPr lang="en-US" sz="1867" b="1" dirty="0" err="1">
                <a:solidFill>
                  <a:srgbClr val="003366"/>
                </a:solidFill>
                <a:latin typeface="Arial" panose="020B0604020202020204"/>
              </a:rPr>
              <a:t>trị</a:t>
            </a:r>
            <a:r>
              <a:rPr lang="en-US" sz="1867" b="1" dirty="0">
                <a:solidFill>
                  <a:srgbClr val="003366"/>
                </a:solidFill>
                <a:latin typeface="Arial" panose="020B0604020202020204"/>
              </a:rPr>
              <a:t> </a:t>
            </a:r>
            <a:r>
              <a:rPr lang="en-US" sz="1867" b="1" dirty="0" err="1">
                <a:solidFill>
                  <a:srgbClr val="003366"/>
                </a:solidFill>
                <a:latin typeface="Arial" panose="020B0604020202020204"/>
              </a:rPr>
              <a:t>của</a:t>
            </a:r>
            <a:r>
              <a:rPr lang="en-US" sz="1867" b="1" dirty="0">
                <a:solidFill>
                  <a:srgbClr val="003366"/>
                </a:solidFill>
                <a:latin typeface="Arial" panose="020B0604020202020204"/>
              </a:rPr>
              <a:t> Pirfenidone so </a:t>
            </a:r>
            <a:r>
              <a:rPr lang="en-US" sz="1867" b="1" dirty="0" err="1">
                <a:solidFill>
                  <a:srgbClr val="003366"/>
                </a:solidFill>
                <a:latin typeface="Arial" panose="020B0604020202020204"/>
              </a:rPr>
              <a:t>với</a:t>
            </a:r>
            <a:r>
              <a:rPr lang="en-US" sz="1867" b="1" dirty="0">
                <a:solidFill>
                  <a:srgbClr val="003366"/>
                </a:solidFill>
                <a:latin typeface="Arial" panose="020B0604020202020204"/>
              </a:rPr>
              <a:t> </a:t>
            </a:r>
            <a:r>
              <a:rPr lang="en-US" sz="1867" b="1" dirty="0" err="1">
                <a:solidFill>
                  <a:srgbClr val="003366"/>
                </a:solidFill>
                <a:latin typeface="Arial" panose="020B0604020202020204"/>
              </a:rPr>
              <a:t>giả</a:t>
            </a:r>
            <a:r>
              <a:rPr lang="en-US" sz="1867" b="1" dirty="0">
                <a:solidFill>
                  <a:srgbClr val="003366"/>
                </a:solidFill>
                <a:latin typeface="Arial" panose="020B0604020202020204"/>
              </a:rPr>
              <a:t> </a:t>
            </a:r>
            <a:r>
              <a:rPr lang="en-US" sz="1867" b="1" dirty="0" err="1">
                <a:solidFill>
                  <a:srgbClr val="003366"/>
                </a:solidFill>
                <a:latin typeface="Arial" panose="020B0604020202020204"/>
              </a:rPr>
              <a:t>dược</a:t>
            </a:r>
            <a:r>
              <a:rPr lang="en-US" sz="1867" b="1" dirty="0">
                <a:solidFill>
                  <a:srgbClr val="003366"/>
                </a:solidFill>
                <a:latin typeface="Arial" panose="020B0604020202020204"/>
              </a:rPr>
              <a:t> </a:t>
            </a:r>
            <a:r>
              <a:rPr lang="en-US" sz="1867" b="1" dirty="0" err="1">
                <a:solidFill>
                  <a:srgbClr val="003366"/>
                </a:solidFill>
                <a:latin typeface="Arial" panose="020B0604020202020204"/>
              </a:rPr>
              <a:t>ở</a:t>
            </a:r>
            <a:r>
              <a:rPr lang="en-US" sz="1867" b="1" dirty="0">
                <a:solidFill>
                  <a:srgbClr val="003366"/>
                </a:solidFill>
                <a:latin typeface="Arial" panose="020B0604020202020204"/>
              </a:rPr>
              <a:t> BN </a:t>
            </a:r>
            <a:r>
              <a:rPr lang="en-US" sz="1867" b="1" dirty="0" err="1">
                <a:solidFill>
                  <a:srgbClr val="003366"/>
                </a:solidFill>
                <a:latin typeface="Arial" panose="020B0604020202020204"/>
              </a:rPr>
              <a:t>có</a:t>
            </a:r>
            <a:r>
              <a:rPr lang="en-US" sz="1867" b="1" dirty="0">
                <a:solidFill>
                  <a:srgbClr val="003366"/>
                </a:solidFill>
                <a:latin typeface="Arial" panose="020B0604020202020204"/>
              </a:rPr>
              <a:t> FVC ≥80% / GAP stage I</a:t>
            </a:r>
            <a:r>
              <a:rPr lang="en-US" sz="1867" b="1" baseline="30000" dirty="0">
                <a:solidFill>
                  <a:srgbClr val="003366"/>
                </a:solidFill>
                <a:latin typeface="Arial" panose="020B0604020202020204"/>
              </a:rPr>
              <a:t>2</a:t>
            </a:r>
          </a:p>
        </p:txBody>
      </p:sp>
      <p:grpSp>
        <p:nvGrpSpPr>
          <p:cNvPr id="9" name="Group 8">
            <a:extLst>
              <a:ext uri="{FF2B5EF4-FFF2-40B4-BE49-F238E27FC236}">
                <a16:creationId xmlns:a16="http://schemas.microsoft.com/office/drawing/2014/main" id="{3EA371FE-8120-D24E-9920-8F9F3B83028A}"/>
              </a:ext>
            </a:extLst>
          </p:cNvPr>
          <p:cNvGrpSpPr/>
          <p:nvPr/>
        </p:nvGrpSpPr>
        <p:grpSpPr>
          <a:xfrm>
            <a:off x="6189471" y="2425521"/>
            <a:ext cx="5478729" cy="3504428"/>
            <a:chOff x="4642103" y="1819141"/>
            <a:chExt cx="4109047" cy="2628321"/>
          </a:xfrm>
        </p:grpSpPr>
        <p:grpSp>
          <p:nvGrpSpPr>
            <p:cNvPr id="120" name="Group 119">
              <a:extLst>
                <a:ext uri="{FF2B5EF4-FFF2-40B4-BE49-F238E27FC236}">
                  <a16:creationId xmlns:a16="http://schemas.microsoft.com/office/drawing/2014/main" id="{918FCCAF-3E59-C442-9B5A-AEFCEB7D44B5}"/>
                </a:ext>
              </a:extLst>
            </p:cNvPr>
            <p:cNvGrpSpPr/>
            <p:nvPr/>
          </p:nvGrpSpPr>
          <p:grpSpPr>
            <a:xfrm>
              <a:off x="4642103" y="1819141"/>
              <a:ext cx="4109047" cy="2628321"/>
              <a:chOff x="519937" y="1819141"/>
              <a:chExt cx="8279924" cy="2628321"/>
            </a:xfrm>
          </p:grpSpPr>
          <p:sp>
            <p:nvSpPr>
              <p:cNvPr id="123" name="TextBox 122">
                <a:extLst>
                  <a:ext uri="{FF2B5EF4-FFF2-40B4-BE49-F238E27FC236}">
                    <a16:creationId xmlns:a16="http://schemas.microsoft.com/office/drawing/2014/main" id="{F5AA6169-A7CD-6048-9DB7-43B234BE6D41}"/>
                  </a:ext>
                </a:extLst>
              </p:cNvPr>
              <p:cNvSpPr txBox="1"/>
              <p:nvPr/>
            </p:nvSpPr>
            <p:spPr>
              <a:xfrm>
                <a:off x="5169503" y="1819141"/>
                <a:ext cx="2147195" cy="376930"/>
              </a:xfrm>
              <a:prstGeom prst="rect">
                <a:avLst/>
              </a:prstGeom>
              <a:noFill/>
            </p:spPr>
            <p:txBody>
              <a:bodyPr wrap="none" rtlCol="0" anchor="ctr" anchorCtr="0">
                <a:spAutoFit/>
              </a:bodyPr>
              <a:lstStyle/>
              <a:p>
                <a:pPr algn="ctr" defTabSz="609585"/>
                <a:r>
                  <a:rPr lang="en-US" sz="1333" dirty="0">
                    <a:solidFill>
                      <a:srgbClr val="003366"/>
                    </a:solidFill>
                    <a:latin typeface="Arial" panose="020B0604020202020204" pitchFamily="34" charset="0"/>
                    <a:cs typeface="Arial" panose="020B0604020202020204" pitchFamily="34" charset="0"/>
                  </a:rPr>
                  <a:t>Treatment effect</a:t>
                </a:r>
              </a:p>
              <a:p>
                <a:pPr algn="ctr" defTabSz="609585"/>
                <a:r>
                  <a:rPr lang="en-US" sz="1333" i="1" dirty="0">
                    <a:solidFill>
                      <a:srgbClr val="003366"/>
                    </a:solidFill>
                    <a:latin typeface="Arial" panose="020B0604020202020204" pitchFamily="34" charset="0"/>
                    <a:cs typeface="Arial" panose="020B0604020202020204" pitchFamily="34" charset="0"/>
                  </a:rPr>
                  <a:t>P</a:t>
                </a:r>
                <a:r>
                  <a:rPr lang="en-US" sz="1333" dirty="0">
                    <a:solidFill>
                      <a:srgbClr val="003366"/>
                    </a:solidFill>
                    <a:latin typeface="Arial" panose="020B0604020202020204" pitchFamily="34" charset="0"/>
                    <a:cs typeface="Arial" panose="020B0604020202020204" pitchFamily="34" charset="0"/>
                  </a:rPr>
                  <a:t> value</a:t>
                </a:r>
              </a:p>
            </p:txBody>
          </p:sp>
          <p:sp>
            <p:nvSpPr>
              <p:cNvPr id="124" name="TextBox 123">
                <a:extLst>
                  <a:ext uri="{FF2B5EF4-FFF2-40B4-BE49-F238E27FC236}">
                    <a16:creationId xmlns:a16="http://schemas.microsoft.com/office/drawing/2014/main" id="{3207B8A3-FF65-974A-B60D-C9E8A1DFC5A7}"/>
                  </a:ext>
                </a:extLst>
              </p:cNvPr>
              <p:cNvSpPr txBox="1"/>
              <p:nvPr/>
            </p:nvSpPr>
            <p:spPr>
              <a:xfrm>
                <a:off x="7314326" y="1819141"/>
                <a:ext cx="1485535" cy="376930"/>
              </a:xfrm>
              <a:prstGeom prst="rect">
                <a:avLst/>
              </a:prstGeom>
              <a:noFill/>
            </p:spPr>
            <p:txBody>
              <a:bodyPr wrap="none" rtlCol="0" anchor="ctr" anchorCtr="0">
                <a:spAutoFit/>
              </a:bodyPr>
              <a:lstStyle/>
              <a:p>
                <a:pPr algn="ctr" defTabSz="609585"/>
                <a:r>
                  <a:rPr lang="en-US" sz="1333" dirty="0">
                    <a:solidFill>
                      <a:srgbClr val="003366"/>
                    </a:solidFill>
                    <a:latin typeface="Arial" panose="020B0604020202020204" pitchFamily="34" charset="0"/>
                    <a:cs typeface="Arial" panose="020B0604020202020204" pitchFamily="34" charset="0"/>
                  </a:rPr>
                  <a:t>Interaction</a:t>
                </a:r>
              </a:p>
              <a:p>
                <a:pPr algn="ctr" defTabSz="609585"/>
                <a:r>
                  <a:rPr lang="en-US" sz="1333" i="1" dirty="0">
                    <a:solidFill>
                      <a:srgbClr val="003366"/>
                    </a:solidFill>
                    <a:latin typeface="Arial" panose="020B0604020202020204" pitchFamily="34" charset="0"/>
                    <a:cs typeface="Arial" panose="020B0604020202020204" pitchFamily="34" charset="0"/>
                  </a:rPr>
                  <a:t>P</a:t>
                </a:r>
                <a:r>
                  <a:rPr lang="en-US" sz="1333" dirty="0">
                    <a:solidFill>
                      <a:srgbClr val="003366"/>
                    </a:solidFill>
                    <a:latin typeface="Arial" panose="020B0604020202020204" pitchFamily="34" charset="0"/>
                    <a:cs typeface="Arial" panose="020B0604020202020204" pitchFamily="34" charset="0"/>
                  </a:rPr>
                  <a:t> value</a:t>
                </a:r>
              </a:p>
            </p:txBody>
          </p:sp>
          <p:sp>
            <p:nvSpPr>
              <p:cNvPr id="125" name="TextBox 124">
                <a:extLst>
                  <a:ext uri="{FF2B5EF4-FFF2-40B4-BE49-F238E27FC236}">
                    <a16:creationId xmlns:a16="http://schemas.microsoft.com/office/drawing/2014/main" id="{44FB8853-8E91-5B4E-AAFB-F5590BFA732B}"/>
                  </a:ext>
                </a:extLst>
              </p:cNvPr>
              <p:cNvSpPr txBox="1"/>
              <p:nvPr/>
            </p:nvSpPr>
            <p:spPr>
              <a:xfrm>
                <a:off x="1886931" y="2242642"/>
                <a:ext cx="2468334" cy="1084913"/>
              </a:xfrm>
              <a:prstGeom prst="rect">
                <a:avLst/>
              </a:prstGeom>
              <a:noFill/>
            </p:spPr>
            <p:txBody>
              <a:bodyPr wrap="none" rtlCol="0">
                <a:spAutoFit/>
              </a:bodyPr>
              <a:lstStyle/>
              <a:p>
                <a:pPr defTabSz="609585">
                  <a:spcAft>
                    <a:spcPts val="333"/>
                  </a:spcAft>
                </a:pPr>
                <a:r>
                  <a:rPr lang="en-US" sz="1600" dirty="0">
                    <a:solidFill>
                      <a:srgbClr val="003366"/>
                    </a:solidFill>
                    <a:latin typeface="Arial" panose="020B0604020202020204" pitchFamily="34" charset="0"/>
                    <a:cs typeface="Arial" panose="020B0604020202020204" pitchFamily="34" charset="0"/>
                  </a:rPr>
                  <a:t>FVC &lt;80%</a:t>
                </a:r>
              </a:p>
              <a:p>
                <a:pPr defTabSz="609585">
                  <a:spcAft>
                    <a:spcPts val="333"/>
                  </a:spcAft>
                </a:pPr>
                <a:r>
                  <a:rPr lang="en-US" sz="1600" dirty="0">
                    <a:solidFill>
                      <a:srgbClr val="003366"/>
                    </a:solidFill>
                    <a:latin typeface="Arial" panose="020B0604020202020204" pitchFamily="34" charset="0"/>
                    <a:cs typeface="Arial" panose="020B0604020202020204" pitchFamily="34" charset="0"/>
                  </a:rPr>
                  <a:t>FVC ≥80%</a:t>
                </a:r>
              </a:p>
              <a:p>
                <a:pPr defTabSz="609585">
                  <a:spcAft>
                    <a:spcPts val="333"/>
                  </a:spcAft>
                </a:pPr>
                <a:endParaRPr lang="en-US" sz="1400" dirty="0">
                  <a:solidFill>
                    <a:srgbClr val="003366"/>
                  </a:solidFill>
                  <a:latin typeface="Arial" panose="020B0604020202020204" pitchFamily="34" charset="0"/>
                  <a:cs typeface="Arial" panose="020B0604020202020204" pitchFamily="34" charset="0"/>
                </a:endParaRPr>
              </a:p>
              <a:p>
                <a:pPr defTabSz="609585">
                  <a:spcAft>
                    <a:spcPts val="333"/>
                  </a:spcAft>
                </a:pPr>
                <a:r>
                  <a:rPr lang="en-US" sz="1600" dirty="0">
                    <a:solidFill>
                      <a:srgbClr val="003366"/>
                    </a:solidFill>
                    <a:latin typeface="Arial" panose="020B0604020202020204" pitchFamily="34" charset="0"/>
                    <a:cs typeface="Arial" panose="020B0604020202020204" pitchFamily="34" charset="0"/>
                  </a:rPr>
                  <a:t>GAP stage II–III</a:t>
                </a:r>
              </a:p>
              <a:p>
                <a:pPr defTabSz="609585">
                  <a:spcAft>
                    <a:spcPts val="333"/>
                  </a:spcAft>
                </a:pPr>
                <a:r>
                  <a:rPr lang="en-US" sz="1600" dirty="0">
                    <a:solidFill>
                      <a:srgbClr val="003366"/>
                    </a:solidFill>
                    <a:latin typeface="Arial" panose="020B0604020202020204" pitchFamily="34" charset="0"/>
                    <a:cs typeface="Arial" panose="020B0604020202020204" pitchFamily="34" charset="0"/>
                  </a:rPr>
                  <a:t>GAP stage I</a:t>
                </a:r>
              </a:p>
            </p:txBody>
          </p:sp>
          <p:sp>
            <p:nvSpPr>
              <p:cNvPr id="126" name="Left Brace 125">
                <a:extLst>
                  <a:ext uri="{FF2B5EF4-FFF2-40B4-BE49-F238E27FC236}">
                    <a16:creationId xmlns:a16="http://schemas.microsoft.com/office/drawing/2014/main" id="{41BE192A-B24C-0D4F-BE84-4CAC38F0C4EE}"/>
                  </a:ext>
                </a:extLst>
              </p:cNvPr>
              <p:cNvSpPr/>
              <p:nvPr/>
            </p:nvSpPr>
            <p:spPr>
              <a:xfrm>
                <a:off x="1591491" y="2233057"/>
                <a:ext cx="428169" cy="1188720"/>
              </a:xfrm>
              <a:prstGeom prst="leftBrace">
                <a:avLst>
                  <a:gd name="adj1" fmla="val 3212"/>
                  <a:gd name="adj2" fmla="val 50000"/>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09585"/>
                <a:endParaRPr lang="en-US" sz="1600" dirty="0">
                  <a:solidFill>
                    <a:srgbClr val="003366"/>
                  </a:solidFill>
                  <a:latin typeface="Arial" panose="020B0604020202020204"/>
                </a:endParaRPr>
              </a:p>
            </p:txBody>
          </p:sp>
          <p:sp>
            <p:nvSpPr>
              <p:cNvPr id="127" name="TextBox 126">
                <a:extLst>
                  <a:ext uri="{FF2B5EF4-FFF2-40B4-BE49-F238E27FC236}">
                    <a16:creationId xmlns:a16="http://schemas.microsoft.com/office/drawing/2014/main" id="{C0C42F67-1961-7941-A036-702DED86DF53}"/>
                  </a:ext>
                </a:extLst>
              </p:cNvPr>
              <p:cNvSpPr txBox="1"/>
              <p:nvPr/>
            </p:nvSpPr>
            <p:spPr>
              <a:xfrm>
                <a:off x="519937" y="2688918"/>
                <a:ext cx="896845" cy="253916"/>
              </a:xfrm>
              <a:prstGeom prst="rect">
                <a:avLst/>
              </a:prstGeom>
              <a:noFill/>
            </p:spPr>
            <p:txBody>
              <a:bodyPr wrap="none" rtlCol="0">
                <a:spAutoFit/>
              </a:bodyPr>
              <a:lstStyle/>
              <a:p>
                <a:pPr defTabSz="609585"/>
                <a:r>
                  <a:rPr lang="en-US" sz="1600" b="1" dirty="0">
                    <a:solidFill>
                      <a:srgbClr val="003366"/>
                    </a:solidFill>
                    <a:latin typeface="Arial" panose="020B0604020202020204" pitchFamily="34" charset="0"/>
                    <a:cs typeface="Arial" panose="020B0604020202020204" pitchFamily="34" charset="0"/>
                  </a:rPr>
                  <a:t>FVC</a:t>
                </a:r>
              </a:p>
            </p:txBody>
          </p:sp>
          <p:sp>
            <p:nvSpPr>
              <p:cNvPr id="128" name="TextBox 127">
                <a:extLst>
                  <a:ext uri="{FF2B5EF4-FFF2-40B4-BE49-F238E27FC236}">
                    <a16:creationId xmlns:a16="http://schemas.microsoft.com/office/drawing/2014/main" id="{05267066-857E-8148-A495-C83528CAADCB}"/>
                  </a:ext>
                </a:extLst>
              </p:cNvPr>
              <p:cNvSpPr txBox="1"/>
              <p:nvPr/>
            </p:nvSpPr>
            <p:spPr>
              <a:xfrm>
                <a:off x="5539096" y="2242642"/>
                <a:ext cx="1408012" cy="1084913"/>
              </a:xfrm>
              <a:prstGeom prst="rect">
                <a:avLst/>
              </a:prstGeom>
              <a:noFill/>
            </p:spPr>
            <p:txBody>
              <a:bodyPr wrap="none" rtlCol="0">
                <a:spAutoFit/>
              </a:bodyPr>
              <a:lstStyle/>
              <a:p>
                <a:pPr algn="ctr" defTabSz="609585">
                  <a:spcAft>
                    <a:spcPts val="333"/>
                  </a:spcAft>
                </a:pPr>
                <a:r>
                  <a:rPr lang="en-US" sz="1600" dirty="0">
                    <a:solidFill>
                      <a:srgbClr val="003366"/>
                    </a:solidFill>
                    <a:latin typeface="Arial" panose="020B0604020202020204" pitchFamily="34" charset="0"/>
                    <a:cs typeface="Arial" panose="020B0604020202020204" pitchFamily="34" charset="0"/>
                  </a:rPr>
                  <a:t>&lt;0.0001</a:t>
                </a:r>
              </a:p>
              <a:p>
                <a:pPr algn="ctr" defTabSz="609585">
                  <a:spcAft>
                    <a:spcPts val="333"/>
                  </a:spcAft>
                </a:pPr>
                <a:r>
                  <a:rPr lang="en-US" sz="1600" dirty="0">
                    <a:solidFill>
                      <a:srgbClr val="003366"/>
                    </a:solidFill>
                    <a:latin typeface="Arial" panose="020B0604020202020204" pitchFamily="34" charset="0"/>
                    <a:cs typeface="Arial" panose="020B0604020202020204" pitchFamily="34" charset="0"/>
                  </a:rPr>
                  <a:t>&lt;0.0001</a:t>
                </a:r>
              </a:p>
              <a:p>
                <a:pPr algn="ctr" defTabSz="609585">
                  <a:spcAft>
                    <a:spcPts val="333"/>
                  </a:spcAft>
                </a:pPr>
                <a:endParaRPr lang="en-US" sz="1400" dirty="0">
                  <a:solidFill>
                    <a:srgbClr val="003366"/>
                  </a:solidFill>
                  <a:latin typeface="Arial" panose="020B0604020202020204" pitchFamily="34" charset="0"/>
                  <a:cs typeface="Arial" panose="020B0604020202020204" pitchFamily="34" charset="0"/>
                </a:endParaRPr>
              </a:p>
              <a:p>
                <a:pPr algn="ctr" defTabSz="609585">
                  <a:spcAft>
                    <a:spcPts val="333"/>
                  </a:spcAft>
                </a:pPr>
                <a:r>
                  <a:rPr lang="en-US" sz="1600" dirty="0">
                    <a:solidFill>
                      <a:srgbClr val="003366"/>
                    </a:solidFill>
                    <a:latin typeface="Arial" panose="020B0604020202020204" pitchFamily="34" charset="0"/>
                    <a:cs typeface="Arial" panose="020B0604020202020204" pitchFamily="34" charset="0"/>
                  </a:rPr>
                  <a:t>&lt;0.0001</a:t>
                </a:r>
              </a:p>
              <a:p>
                <a:pPr algn="ctr" defTabSz="609585">
                  <a:spcAft>
                    <a:spcPts val="333"/>
                  </a:spcAft>
                </a:pPr>
                <a:r>
                  <a:rPr lang="en-US" sz="1600" dirty="0">
                    <a:solidFill>
                      <a:srgbClr val="003366"/>
                    </a:solidFill>
                    <a:latin typeface="Arial" panose="020B0604020202020204" pitchFamily="34" charset="0"/>
                    <a:cs typeface="Arial" panose="020B0604020202020204" pitchFamily="34" charset="0"/>
                  </a:rPr>
                  <a:t>&lt;0.0001</a:t>
                </a:r>
              </a:p>
            </p:txBody>
          </p:sp>
          <p:sp>
            <p:nvSpPr>
              <p:cNvPr id="129" name="TextBox 128">
                <a:extLst>
                  <a:ext uri="{FF2B5EF4-FFF2-40B4-BE49-F238E27FC236}">
                    <a16:creationId xmlns:a16="http://schemas.microsoft.com/office/drawing/2014/main" id="{EF79C852-E0F5-2A45-A56B-743A2BFC050E}"/>
                  </a:ext>
                </a:extLst>
              </p:cNvPr>
              <p:cNvSpPr txBox="1"/>
              <p:nvPr/>
            </p:nvSpPr>
            <p:spPr>
              <a:xfrm>
                <a:off x="7443938" y="2379025"/>
                <a:ext cx="1226317" cy="861678"/>
              </a:xfrm>
              <a:prstGeom prst="rect">
                <a:avLst/>
              </a:prstGeom>
              <a:noFill/>
            </p:spPr>
            <p:txBody>
              <a:bodyPr wrap="none" rtlCol="0">
                <a:spAutoFit/>
              </a:bodyPr>
              <a:lstStyle/>
              <a:p>
                <a:pPr algn="ctr" defTabSz="609585">
                  <a:lnSpc>
                    <a:spcPts val="2133"/>
                  </a:lnSpc>
                </a:pPr>
                <a:r>
                  <a:rPr lang="en-US" sz="1600" dirty="0">
                    <a:solidFill>
                      <a:srgbClr val="003366"/>
                    </a:solidFill>
                    <a:latin typeface="Arial" panose="020B0604020202020204" pitchFamily="34" charset="0"/>
                    <a:cs typeface="Arial" panose="020B0604020202020204" pitchFamily="34" charset="0"/>
                  </a:rPr>
                  <a:t>0.3969</a:t>
                </a:r>
              </a:p>
              <a:p>
                <a:pPr algn="ctr" defTabSz="609585">
                  <a:lnSpc>
                    <a:spcPts val="2133"/>
                  </a:lnSpc>
                </a:pPr>
                <a:endParaRPr lang="en-US" sz="1600" dirty="0">
                  <a:solidFill>
                    <a:srgbClr val="003366"/>
                  </a:solidFill>
                  <a:latin typeface="Arial" panose="020B0604020202020204" pitchFamily="34" charset="0"/>
                  <a:cs typeface="Arial" panose="020B0604020202020204" pitchFamily="34" charset="0"/>
                </a:endParaRPr>
              </a:p>
              <a:p>
                <a:pPr algn="ctr" defTabSz="609585">
                  <a:lnSpc>
                    <a:spcPts val="2133"/>
                  </a:lnSpc>
                </a:pPr>
                <a:endParaRPr lang="en-US" sz="1600" dirty="0">
                  <a:solidFill>
                    <a:srgbClr val="003366"/>
                  </a:solidFill>
                  <a:latin typeface="Arial" panose="020B0604020202020204" pitchFamily="34" charset="0"/>
                  <a:cs typeface="Arial" panose="020B0604020202020204" pitchFamily="34" charset="0"/>
                </a:endParaRPr>
              </a:p>
              <a:p>
                <a:pPr algn="ctr" defTabSz="609585">
                  <a:lnSpc>
                    <a:spcPts val="2133"/>
                  </a:lnSpc>
                </a:pPr>
                <a:r>
                  <a:rPr lang="en-US" sz="1600" dirty="0">
                    <a:solidFill>
                      <a:srgbClr val="003366"/>
                    </a:solidFill>
                    <a:latin typeface="Arial" panose="020B0604020202020204" pitchFamily="34" charset="0"/>
                    <a:cs typeface="Arial" panose="020B0604020202020204" pitchFamily="34" charset="0"/>
                  </a:rPr>
                  <a:t>0.8152</a:t>
                </a:r>
              </a:p>
            </p:txBody>
          </p:sp>
          <p:cxnSp>
            <p:nvCxnSpPr>
              <p:cNvPr id="130" name="Straight Connector 129">
                <a:extLst>
                  <a:ext uri="{FF2B5EF4-FFF2-40B4-BE49-F238E27FC236}">
                    <a16:creationId xmlns:a16="http://schemas.microsoft.com/office/drawing/2014/main" id="{2F58AF18-9CCF-8C4F-8BA7-E2EDF6589C92}"/>
                  </a:ext>
                </a:extLst>
              </p:cNvPr>
              <p:cNvCxnSpPr>
                <a:cxnSpLocks/>
              </p:cNvCxnSpPr>
              <p:nvPr/>
            </p:nvCxnSpPr>
            <p:spPr>
              <a:xfrm>
                <a:off x="2771775" y="3754362"/>
                <a:ext cx="3145455" cy="0"/>
              </a:xfrm>
              <a:prstGeom prst="lin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cxnSp>
          <p:cxnSp>
            <p:nvCxnSpPr>
              <p:cNvPr id="132" name="Straight Connector 131">
                <a:extLst>
                  <a:ext uri="{FF2B5EF4-FFF2-40B4-BE49-F238E27FC236}">
                    <a16:creationId xmlns:a16="http://schemas.microsoft.com/office/drawing/2014/main" id="{7415003E-B56E-5D4A-98CF-0EEABB059F52}"/>
                  </a:ext>
                </a:extLst>
              </p:cNvPr>
              <p:cNvCxnSpPr>
                <a:cxnSpLocks/>
              </p:cNvCxnSpPr>
              <p:nvPr/>
            </p:nvCxnSpPr>
            <p:spPr>
              <a:xfrm>
                <a:off x="4612481" y="3234818"/>
                <a:ext cx="588168" cy="0"/>
              </a:xfrm>
              <a:prstGeom prst="line">
                <a:avLst/>
              </a:prstGeom>
              <a:ln w="19050">
                <a:prstDash val="sysDot"/>
              </a:ln>
              <a:effectLst/>
            </p:spPr>
            <p:style>
              <a:lnRef idx="2">
                <a:schemeClr val="accent1"/>
              </a:lnRef>
              <a:fillRef idx="0">
                <a:schemeClr val="accent1"/>
              </a:fillRef>
              <a:effectRef idx="1">
                <a:schemeClr val="accent1"/>
              </a:effectRef>
              <a:fontRef idx="minor">
                <a:schemeClr val="tx1"/>
              </a:fontRef>
            </p:style>
          </p:cxnSp>
          <p:sp>
            <p:nvSpPr>
              <p:cNvPr id="133" name="Oval 132">
                <a:extLst>
                  <a:ext uri="{FF2B5EF4-FFF2-40B4-BE49-F238E27FC236}">
                    <a16:creationId xmlns:a16="http://schemas.microsoft.com/office/drawing/2014/main" id="{80841C08-4E58-E24F-9EE6-488DF71A52BE}"/>
                  </a:ext>
                </a:extLst>
              </p:cNvPr>
              <p:cNvSpPr/>
              <p:nvPr/>
            </p:nvSpPr>
            <p:spPr>
              <a:xfrm>
                <a:off x="4842335" y="3202418"/>
                <a:ext cx="128461" cy="64800"/>
              </a:xfrm>
              <a:prstGeom prst="ellipse">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grpSp>
            <p:nvGrpSpPr>
              <p:cNvPr id="134" name="Group 133">
                <a:extLst>
                  <a:ext uri="{FF2B5EF4-FFF2-40B4-BE49-F238E27FC236}">
                    <a16:creationId xmlns:a16="http://schemas.microsoft.com/office/drawing/2014/main" id="{E66EEB28-EACF-6849-8A03-3C535E4A2A2F}"/>
                  </a:ext>
                </a:extLst>
              </p:cNvPr>
              <p:cNvGrpSpPr/>
              <p:nvPr/>
            </p:nvGrpSpPr>
            <p:grpSpPr>
              <a:xfrm>
                <a:off x="2364537" y="3751410"/>
                <a:ext cx="3896115" cy="293604"/>
                <a:chOff x="2247563" y="3622416"/>
                <a:chExt cx="3896115" cy="293604"/>
              </a:xfrm>
            </p:grpSpPr>
            <p:sp>
              <p:nvSpPr>
                <p:cNvPr id="145" name="TextBox 144">
                  <a:extLst>
                    <a:ext uri="{FF2B5EF4-FFF2-40B4-BE49-F238E27FC236}">
                      <a16:creationId xmlns:a16="http://schemas.microsoft.com/office/drawing/2014/main" id="{F6B8D4C7-99E5-CF44-B2F4-09816D1F28D3}"/>
                    </a:ext>
                  </a:extLst>
                </p:cNvPr>
                <p:cNvSpPr txBox="1"/>
                <p:nvPr/>
              </p:nvSpPr>
              <p:spPr>
                <a:xfrm>
                  <a:off x="2247563" y="3662104"/>
                  <a:ext cx="814477" cy="253916"/>
                </a:xfrm>
                <a:prstGeom prst="rect">
                  <a:avLst/>
                </a:prstGeom>
                <a:noFill/>
              </p:spPr>
              <p:txBody>
                <a:bodyPr wrap="none" rtlCol="0" anchor="ctr" anchorCtr="0">
                  <a:spAutoFit/>
                </a:bodyPr>
                <a:lstStyle/>
                <a:p>
                  <a:pPr algn="ctr" defTabSz="609585"/>
                  <a:r>
                    <a:rPr lang="en-US" sz="1600" dirty="0">
                      <a:solidFill>
                        <a:srgbClr val="003366"/>
                      </a:solidFill>
                      <a:latin typeface="Arial" panose="020B0604020202020204" pitchFamily="34" charset="0"/>
                      <a:cs typeface="Arial" panose="020B0604020202020204" pitchFamily="34" charset="0"/>
                    </a:rPr>
                    <a:t>-1.0</a:t>
                  </a:r>
                </a:p>
              </p:txBody>
            </p:sp>
            <p:cxnSp>
              <p:nvCxnSpPr>
                <p:cNvPr id="146" name="Straight Connector 145">
                  <a:extLst>
                    <a:ext uri="{FF2B5EF4-FFF2-40B4-BE49-F238E27FC236}">
                      <a16:creationId xmlns:a16="http://schemas.microsoft.com/office/drawing/2014/main" id="{0CC5D4FE-8BE9-DE43-8CE3-870DA0A5D91B}"/>
                    </a:ext>
                  </a:extLst>
                </p:cNvPr>
                <p:cNvCxnSpPr>
                  <a:cxnSpLocks/>
                </p:cNvCxnSpPr>
                <p:nvPr/>
              </p:nvCxnSpPr>
              <p:spPr>
                <a:xfrm rot="16200000">
                  <a:off x="2615144" y="3667715"/>
                  <a:ext cx="90597" cy="0"/>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sp>
              <p:nvSpPr>
                <p:cNvPr id="147" name="TextBox 146">
                  <a:extLst>
                    <a:ext uri="{FF2B5EF4-FFF2-40B4-BE49-F238E27FC236}">
                      <a16:creationId xmlns:a16="http://schemas.microsoft.com/office/drawing/2014/main" id="{BEE7DB07-F6FF-2347-8DE3-2FDE2D607A3E}"/>
                    </a:ext>
                  </a:extLst>
                </p:cNvPr>
                <p:cNvSpPr txBox="1"/>
                <p:nvPr/>
              </p:nvSpPr>
              <p:spPr>
                <a:xfrm>
                  <a:off x="3030995" y="3662104"/>
                  <a:ext cx="814477" cy="253916"/>
                </a:xfrm>
                <a:prstGeom prst="rect">
                  <a:avLst/>
                </a:prstGeom>
                <a:noFill/>
              </p:spPr>
              <p:txBody>
                <a:bodyPr wrap="none" rtlCol="0" anchor="ctr" anchorCtr="0">
                  <a:spAutoFit/>
                </a:bodyPr>
                <a:lstStyle/>
                <a:p>
                  <a:pPr algn="ctr" defTabSz="609585"/>
                  <a:r>
                    <a:rPr lang="en-US" sz="1600" dirty="0">
                      <a:solidFill>
                        <a:srgbClr val="003366"/>
                      </a:solidFill>
                      <a:latin typeface="Arial" panose="020B0604020202020204" pitchFamily="34" charset="0"/>
                      <a:cs typeface="Arial" panose="020B0604020202020204" pitchFamily="34" charset="0"/>
                    </a:rPr>
                    <a:t>-0.5</a:t>
                  </a:r>
                </a:p>
              </p:txBody>
            </p:sp>
            <p:cxnSp>
              <p:nvCxnSpPr>
                <p:cNvPr id="148" name="Straight Connector 147">
                  <a:extLst>
                    <a:ext uri="{FF2B5EF4-FFF2-40B4-BE49-F238E27FC236}">
                      <a16:creationId xmlns:a16="http://schemas.microsoft.com/office/drawing/2014/main" id="{BECBFAF8-7A9A-2B45-B336-3ED4E1AC197F}"/>
                    </a:ext>
                  </a:extLst>
                </p:cNvPr>
                <p:cNvCxnSpPr>
                  <a:cxnSpLocks/>
                </p:cNvCxnSpPr>
                <p:nvPr/>
              </p:nvCxnSpPr>
              <p:spPr>
                <a:xfrm rot="16200000">
                  <a:off x="3398575" y="3667715"/>
                  <a:ext cx="90597" cy="0"/>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sp>
              <p:nvSpPr>
                <p:cNvPr id="149" name="TextBox 148">
                  <a:extLst>
                    <a:ext uri="{FF2B5EF4-FFF2-40B4-BE49-F238E27FC236}">
                      <a16:creationId xmlns:a16="http://schemas.microsoft.com/office/drawing/2014/main" id="{5E668362-0FD6-9B4A-B57F-893F97EC3961}"/>
                    </a:ext>
                  </a:extLst>
                </p:cNvPr>
                <p:cNvSpPr txBox="1"/>
                <p:nvPr/>
              </p:nvSpPr>
              <p:spPr>
                <a:xfrm>
                  <a:off x="3866512" y="3662104"/>
                  <a:ext cx="710304" cy="253916"/>
                </a:xfrm>
                <a:prstGeom prst="rect">
                  <a:avLst/>
                </a:prstGeom>
                <a:noFill/>
              </p:spPr>
              <p:txBody>
                <a:bodyPr wrap="none" rtlCol="0" anchor="ctr" anchorCtr="0">
                  <a:spAutoFit/>
                </a:bodyPr>
                <a:lstStyle/>
                <a:p>
                  <a:pPr algn="ctr" defTabSz="609585"/>
                  <a:r>
                    <a:rPr lang="en-US" sz="1600" dirty="0">
                      <a:solidFill>
                        <a:srgbClr val="003366"/>
                      </a:solidFill>
                      <a:latin typeface="Arial" panose="020B0604020202020204" pitchFamily="34" charset="0"/>
                      <a:cs typeface="Arial" panose="020B0604020202020204" pitchFamily="34" charset="0"/>
                    </a:rPr>
                    <a:t>0.0</a:t>
                  </a:r>
                </a:p>
              </p:txBody>
            </p:sp>
            <p:cxnSp>
              <p:nvCxnSpPr>
                <p:cNvPr id="150" name="Straight Connector 149">
                  <a:extLst>
                    <a:ext uri="{FF2B5EF4-FFF2-40B4-BE49-F238E27FC236}">
                      <a16:creationId xmlns:a16="http://schemas.microsoft.com/office/drawing/2014/main" id="{2D30DCBA-26B0-0E4D-A0EB-696B243EED29}"/>
                    </a:ext>
                  </a:extLst>
                </p:cNvPr>
                <p:cNvCxnSpPr>
                  <a:cxnSpLocks/>
                </p:cNvCxnSpPr>
                <p:nvPr/>
              </p:nvCxnSpPr>
              <p:spPr>
                <a:xfrm rot="16200000">
                  <a:off x="4182006" y="3667715"/>
                  <a:ext cx="90597" cy="0"/>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sp>
              <p:nvSpPr>
                <p:cNvPr id="151" name="TextBox 150">
                  <a:extLst>
                    <a:ext uri="{FF2B5EF4-FFF2-40B4-BE49-F238E27FC236}">
                      <a16:creationId xmlns:a16="http://schemas.microsoft.com/office/drawing/2014/main" id="{8F610330-B2F1-C34A-9A88-85BC1CBB5F45}"/>
                    </a:ext>
                  </a:extLst>
                </p:cNvPr>
                <p:cNvSpPr txBox="1"/>
                <p:nvPr/>
              </p:nvSpPr>
              <p:spPr>
                <a:xfrm>
                  <a:off x="4649942" y="3662104"/>
                  <a:ext cx="710304" cy="253916"/>
                </a:xfrm>
                <a:prstGeom prst="rect">
                  <a:avLst/>
                </a:prstGeom>
                <a:noFill/>
              </p:spPr>
              <p:txBody>
                <a:bodyPr wrap="none" rtlCol="0" anchor="ctr" anchorCtr="0">
                  <a:spAutoFit/>
                </a:bodyPr>
                <a:lstStyle/>
                <a:p>
                  <a:pPr algn="ctr" defTabSz="609585"/>
                  <a:r>
                    <a:rPr lang="en-US" sz="1600" dirty="0">
                      <a:solidFill>
                        <a:srgbClr val="003366"/>
                      </a:solidFill>
                      <a:latin typeface="Arial" panose="020B0604020202020204" pitchFamily="34" charset="0"/>
                      <a:cs typeface="Arial" panose="020B0604020202020204" pitchFamily="34" charset="0"/>
                    </a:rPr>
                    <a:t>0.5</a:t>
                  </a:r>
                </a:p>
              </p:txBody>
            </p:sp>
            <p:cxnSp>
              <p:nvCxnSpPr>
                <p:cNvPr id="152" name="Straight Connector 151">
                  <a:extLst>
                    <a:ext uri="{FF2B5EF4-FFF2-40B4-BE49-F238E27FC236}">
                      <a16:creationId xmlns:a16="http://schemas.microsoft.com/office/drawing/2014/main" id="{84F078F8-CAAA-0F49-A39F-C41EBB1C6A92}"/>
                    </a:ext>
                  </a:extLst>
                </p:cNvPr>
                <p:cNvCxnSpPr>
                  <a:cxnSpLocks/>
                </p:cNvCxnSpPr>
                <p:nvPr/>
              </p:nvCxnSpPr>
              <p:spPr>
                <a:xfrm rot="16200000">
                  <a:off x="4965437" y="3667715"/>
                  <a:ext cx="90597" cy="0"/>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sp>
              <p:nvSpPr>
                <p:cNvPr id="153" name="TextBox 152">
                  <a:extLst>
                    <a:ext uri="{FF2B5EF4-FFF2-40B4-BE49-F238E27FC236}">
                      <a16:creationId xmlns:a16="http://schemas.microsoft.com/office/drawing/2014/main" id="{0B42E69B-5F43-DB43-B260-EEE937A45D55}"/>
                    </a:ext>
                  </a:extLst>
                </p:cNvPr>
                <p:cNvSpPr txBox="1"/>
                <p:nvPr/>
              </p:nvSpPr>
              <p:spPr>
                <a:xfrm>
                  <a:off x="5433374" y="3662104"/>
                  <a:ext cx="710304" cy="253916"/>
                </a:xfrm>
                <a:prstGeom prst="rect">
                  <a:avLst/>
                </a:prstGeom>
                <a:noFill/>
              </p:spPr>
              <p:txBody>
                <a:bodyPr wrap="none" rtlCol="0" anchor="ctr" anchorCtr="0">
                  <a:spAutoFit/>
                </a:bodyPr>
                <a:lstStyle/>
                <a:p>
                  <a:pPr algn="ctr" defTabSz="609585"/>
                  <a:r>
                    <a:rPr lang="en-US" sz="1600" dirty="0">
                      <a:solidFill>
                        <a:srgbClr val="003366"/>
                      </a:solidFill>
                      <a:latin typeface="Arial" panose="020B0604020202020204" pitchFamily="34" charset="0"/>
                      <a:cs typeface="Arial" panose="020B0604020202020204" pitchFamily="34" charset="0"/>
                    </a:rPr>
                    <a:t>1.0</a:t>
                  </a:r>
                </a:p>
              </p:txBody>
            </p:sp>
            <p:cxnSp>
              <p:nvCxnSpPr>
                <p:cNvPr id="154" name="Straight Connector 153">
                  <a:extLst>
                    <a:ext uri="{FF2B5EF4-FFF2-40B4-BE49-F238E27FC236}">
                      <a16:creationId xmlns:a16="http://schemas.microsoft.com/office/drawing/2014/main" id="{4458D7BB-57BB-E744-A2C4-A1DBAF67D582}"/>
                    </a:ext>
                  </a:extLst>
                </p:cNvPr>
                <p:cNvCxnSpPr>
                  <a:cxnSpLocks/>
                </p:cNvCxnSpPr>
                <p:nvPr/>
              </p:nvCxnSpPr>
              <p:spPr>
                <a:xfrm rot="16200000">
                  <a:off x="5748868" y="3667715"/>
                  <a:ext cx="90597" cy="0"/>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grpSp>
          <p:cxnSp>
            <p:nvCxnSpPr>
              <p:cNvPr id="135" name="Straight Arrow Connector 134">
                <a:extLst>
                  <a:ext uri="{FF2B5EF4-FFF2-40B4-BE49-F238E27FC236}">
                    <a16:creationId xmlns:a16="http://schemas.microsoft.com/office/drawing/2014/main" id="{63A90004-80AC-2348-B019-C5AC73AEF034}"/>
                  </a:ext>
                </a:extLst>
              </p:cNvPr>
              <p:cNvCxnSpPr>
                <a:cxnSpLocks/>
              </p:cNvCxnSpPr>
              <p:nvPr/>
            </p:nvCxnSpPr>
            <p:spPr>
              <a:xfrm>
                <a:off x="4554280" y="4198620"/>
                <a:ext cx="1714176" cy="0"/>
              </a:xfrm>
              <a:prstGeom prst="straightConnector1">
                <a:avLst/>
              </a:prstGeom>
              <a:ln w="19050">
                <a:tailEnd type="triangle"/>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a:extLst>
                  <a:ext uri="{FF2B5EF4-FFF2-40B4-BE49-F238E27FC236}">
                    <a16:creationId xmlns:a16="http://schemas.microsoft.com/office/drawing/2014/main" id="{BDA6EA8E-B878-9D43-979E-FA82D8FF0150}"/>
                  </a:ext>
                </a:extLst>
              </p:cNvPr>
              <p:cNvCxnSpPr>
                <a:cxnSpLocks/>
              </p:cNvCxnSpPr>
              <p:nvPr/>
            </p:nvCxnSpPr>
            <p:spPr>
              <a:xfrm flipH="1">
                <a:off x="2395811" y="4198620"/>
                <a:ext cx="1714176" cy="0"/>
              </a:xfrm>
              <a:prstGeom prst="straightConnector1">
                <a:avLst/>
              </a:prstGeom>
              <a:ln w="19050">
                <a:tailEnd type="triangle"/>
              </a:ln>
              <a:effectLst/>
            </p:spPr>
            <p:style>
              <a:lnRef idx="2">
                <a:schemeClr val="accent1"/>
              </a:lnRef>
              <a:fillRef idx="0">
                <a:schemeClr val="accent1"/>
              </a:fillRef>
              <a:effectRef idx="1">
                <a:schemeClr val="accent1"/>
              </a:effectRef>
              <a:fontRef idx="minor">
                <a:schemeClr val="tx1"/>
              </a:fontRef>
            </p:style>
          </p:cxnSp>
          <p:sp>
            <p:nvSpPr>
              <p:cNvPr id="137" name="TextBox 136">
                <a:extLst>
                  <a:ext uri="{FF2B5EF4-FFF2-40B4-BE49-F238E27FC236}">
                    <a16:creationId xmlns:a16="http://schemas.microsoft.com/office/drawing/2014/main" id="{C51944A4-2F7C-DE45-B472-13DD9E93A4C1}"/>
                  </a:ext>
                </a:extLst>
              </p:cNvPr>
              <p:cNvSpPr txBox="1"/>
              <p:nvPr/>
            </p:nvSpPr>
            <p:spPr>
              <a:xfrm>
                <a:off x="1859397" y="4211739"/>
                <a:ext cx="2250590" cy="235723"/>
              </a:xfrm>
              <a:prstGeom prst="rect">
                <a:avLst/>
              </a:prstGeom>
              <a:noFill/>
            </p:spPr>
            <p:txBody>
              <a:bodyPr wrap="none" lIns="0" tIns="62400" rIns="0" rtlCol="0">
                <a:spAutoFit/>
              </a:bodyPr>
              <a:lstStyle/>
              <a:p>
                <a:pPr algn="r" defTabSz="609585"/>
                <a:r>
                  <a:rPr lang="en-US" sz="1333" b="1" dirty="0" err="1">
                    <a:solidFill>
                      <a:srgbClr val="003366"/>
                    </a:solidFill>
                    <a:latin typeface="Arial" panose="020B0604020202020204" pitchFamily="34" charset="0"/>
                    <a:cs typeface="Arial" panose="020B0604020202020204" pitchFamily="34" charset="0"/>
                  </a:rPr>
                  <a:t>Sử</a:t>
                </a:r>
                <a:r>
                  <a:rPr lang="en-US" sz="1333" b="1" dirty="0">
                    <a:solidFill>
                      <a:srgbClr val="003366"/>
                    </a:solidFill>
                    <a:latin typeface="Arial" panose="020B0604020202020204" pitchFamily="34" charset="0"/>
                    <a:cs typeface="Arial" panose="020B0604020202020204" pitchFamily="34" charset="0"/>
                  </a:rPr>
                  <a:t> </a:t>
                </a:r>
                <a:r>
                  <a:rPr lang="en-US" sz="1333" b="1" dirty="0" err="1">
                    <a:solidFill>
                      <a:srgbClr val="003366"/>
                    </a:solidFill>
                    <a:latin typeface="Arial" panose="020B0604020202020204" pitchFamily="34" charset="0"/>
                    <a:cs typeface="Arial" panose="020B0604020202020204" pitchFamily="34" charset="0"/>
                  </a:rPr>
                  <a:t>dụng</a:t>
                </a:r>
                <a:r>
                  <a:rPr lang="en-US" sz="1333" b="1" dirty="0">
                    <a:solidFill>
                      <a:srgbClr val="003366"/>
                    </a:solidFill>
                    <a:latin typeface="Arial" panose="020B0604020202020204" pitchFamily="34" charset="0"/>
                    <a:cs typeface="Arial" panose="020B0604020202020204" pitchFamily="34" charset="0"/>
                  </a:rPr>
                  <a:t> </a:t>
                </a:r>
                <a:r>
                  <a:rPr lang="en-US" sz="1333" b="1" dirty="0" err="1">
                    <a:solidFill>
                      <a:srgbClr val="003366"/>
                    </a:solidFill>
                    <a:latin typeface="Arial" panose="020B0604020202020204" pitchFamily="34" charset="0"/>
                    <a:cs typeface="Arial" panose="020B0604020202020204" pitchFamily="34" charset="0"/>
                  </a:rPr>
                  <a:t>giả</a:t>
                </a:r>
                <a:r>
                  <a:rPr lang="en-US" sz="1333" b="1" dirty="0">
                    <a:solidFill>
                      <a:srgbClr val="003366"/>
                    </a:solidFill>
                    <a:latin typeface="Arial" panose="020B0604020202020204" pitchFamily="34" charset="0"/>
                    <a:cs typeface="Arial" panose="020B0604020202020204" pitchFamily="34" charset="0"/>
                  </a:rPr>
                  <a:t> </a:t>
                </a:r>
                <a:r>
                  <a:rPr lang="en-US" sz="1333" b="1" dirty="0" err="1">
                    <a:solidFill>
                      <a:srgbClr val="003366"/>
                    </a:solidFill>
                    <a:latin typeface="Arial" panose="020B0604020202020204" pitchFamily="34" charset="0"/>
                    <a:cs typeface="Arial" panose="020B0604020202020204" pitchFamily="34" charset="0"/>
                  </a:rPr>
                  <a:t>dược</a:t>
                </a:r>
                <a:endParaRPr lang="en-US" sz="1333" b="1" dirty="0">
                  <a:solidFill>
                    <a:srgbClr val="003366"/>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FE62AE41-2119-F547-8E75-F31A849A6F41}"/>
                  </a:ext>
                </a:extLst>
              </p:cNvPr>
              <p:cNvSpPr txBox="1"/>
              <p:nvPr/>
            </p:nvSpPr>
            <p:spPr>
              <a:xfrm>
                <a:off x="4554281" y="4211739"/>
                <a:ext cx="2555839" cy="235723"/>
              </a:xfrm>
              <a:prstGeom prst="rect">
                <a:avLst/>
              </a:prstGeom>
              <a:noFill/>
            </p:spPr>
            <p:txBody>
              <a:bodyPr wrap="none" lIns="0" tIns="62400" rIns="0" rtlCol="0">
                <a:spAutoFit/>
              </a:bodyPr>
              <a:lstStyle/>
              <a:p>
                <a:pPr defTabSz="609585"/>
                <a:r>
                  <a:rPr lang="en-US" sz="1333" b="1" dirty="0" err="1">
                    <a:solidFill>
                      <a:srgbClr val="003366"/>
                    </a:solidFill>
                    <a:latin typeface="Arial" panose="020B0604020202020204" pitchFamily="34" charset="0"/>
                    <a:cs typeface="Arial" panose="020B0604020202020204" pitchFamily="34" charset="0"/>
                  </a:rPr>
                  <a:t>Sử</a:t>
                </a:r>
                <a:r>
                  <a:rPr lang="en-US" sz="1333" b="1" dirty="0">
                    <a:solidFill>
                      <a:srgbClr val="003366"/>
                    </a:solidFill>
                    <a:latin typeface="Arial" panose="020B0604020202020204" pitchFamily="34" charset="0"/>
                    <a:cs typeface="Arial" panose="020B0604020202020204" pitchFamily="34" charset="0"/>
                  </a:rPr>
                  <a:t> </a:t>
                </a:r>
                <a:r>
                  <a:rPr lang="en-US" sz="1333" b="1" dirty="0" err="1">
                    <a:solidFill>
                      <a:srgbClr val="003366"/>
                    </a:solidFill>
                    <a:latin typeface="Arial" panose="020B0604020202020204" pitchFamily="34" charset="0"/>
                    <a:cs typeface="Arial" panose="020B0604020202020204" pitchFamily="34" charset="0"/>
                  </a:rPr>
                  <a:t>dụng</a:t>
                </a:r>
                <a:r>
                  <a:rPr lang="en-US" sz="1333" b="1" dirty="0">
                    <a:solidFill>
                      <a:srgbClr val="003366"/>
                    </a:solidFill>
                    <a:latin typeface="Arial" panose="020B0604020202020204" pitchFamily="34" charset="0"/>
                    <a:cs typeface="Arial" panose="020B0604020202020204" pitchFamily="34" charset="0"/>
                  </a:rPr>
                  <a:t> Pirfenidone</a:t>
                </a:r>
              </a:p>
            </p:txBody>
          </p:sp>
          <p:cxnSp>
            <p:nvCxnSpPr>
              <p:cNvPr id="139" name="Straight Connector 138">
                <a:extLst>
                  <a:ext uri="{FF2B5EF4-FFF2-40B4-BE49-F238E27FC236}">
                    <a16:creationId xmlns:a16="http://schemas.microsoft.com/office/drawing/2014/main" id="{A0BC1DF7-F005-0649-9754-81007692A703}"/>
                  </a:ext>
                </a:extLst>
              </p:cNvPr>
              <p:cNvCxnSpPr>
                <a:cxnSpLocks/>
              </p:cNvCxnSpPr>
              <p:nvPr/>
            </p:nvCxnSpPr>
            <p:spPr>
              <a:xfrm>
                <a:off x="4695825" y="3024475"/>
                <a:ext cx="481014" cy="0"/>
              </a:xfrm>
              <a:prstGeom prst="line">
                <a:avLst/>
              </a:prstGeom>
              <a:ln w="19050">
                <a:prstDash val="sysDot"/>
              </a:ln>
              <a:effectLst/>
            </p:spPr>
            <p:style>
              <a:lnRef idx="2">
                <a:schemeClr val="accent1"/>
              </a:lnRef>
              <a:fillRef idx="0">
                <a:schemeClr val="accent1"/>
              </a:fillRef>
              <a:effectRef idx="1">
                <a:schemeClr val="accent1"/>
              </a:effectRef>
              <a:fontRef idx="minor">
                <a:schemeClr val="tx1"/>
              </a:fontRef>
            </p:style>
          </p:cxnSp>
          <p:sp>
            <p:nvSpPr>
              <p:cNvPr id="140" name="Oval 139">
                <a:extLst>
                  <a:ext uri="{FF2B5EF4-FFF2-40B4-BE49-F238E27FC236}">
                    <a16:creationId xmlns:a16="http://schemas.microsoft.com/office/drawing/2014/main" id="{0DDB49B3-2E71-7E4C-A53B-7DA1E1EFD34F}"/>
                  </a:ext>
                </a:extLst>
              </p:cNvPr>
              <p:cNvSpPr/>
              <p:nvPr/>
            </p:nvSpPr>
            <p:spPr>
              <a:xfrm>
                <a:off x="4872102" y="2992075"/>
                <a:ext cx="128461" cy="64800"/>
              </a:xfrm>
              <a:prstGeom prst="ellipse">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cxnSp>
            <p:nvCxnSpPr>
              <p:cNvPr id="141" name="Straight Connector 140">
                <a:extLst>
                  <a:ext uri="{FF2B5EF4-FFF2-40B4-BE49-F238E27FC236}">
                    <a16:creationId xmlns:a16="http://schemas.microsoft.com/office/drawing/2014/main" id="{DA3B27C2-2CDE-1E48-B344-986D711B5CD8}"/>
                  </a:ext>
                </a:extLst>
              </p:cNvPr>
              <p:cNvCxnSpPr>
                <a:cxnSpLocks/>
              </p:cNvCxnSpPr>
              <p:nvPr/>
            </p:nvCxnSpPr>
            <p:spPr>
              <a:xfrm>
                <a:off x="4698205" y="2598232"/>
                <a:ext cx="700088" cy="0"/>
              </a:xfrm>
              <a:prstGeom prst="line">
                <a:avLst/>
              </a:prstGeom>
              <a:ln w="19050">
                <a:prstDash val="sysDot"/>
              </a:ln>
              <a:effectLst/>
            </p:spPr>
            <p:style>
              <a:lnRef idx="2">
                <a:schemeClr val="accent1"/>
              </a:lnRef>
              <a:fillRef idx="0">
                <a:schemeClr val="accent1"/>
              </a:fillRef>
              <a:effectRef idx="1">
                <a:schemeClr val="accent1"/>
              </a:effectRef>
              <a:fontRef idx="minor">
                <a:schemeClr val="tx1"/>
              </a:fontRef>
            </p:style>
          </p:cxnSp>
          <p:sp>
            <p:nvSpPr>
              <p:cNvPr id="142" name="Oval 141">
                <a:extLst>
                  <a:ext uri="{FF2B5EF4-FFF2-40B4-BE49-F238E27FC236}">
                    <a16:creationId xmlns:a16="http://schemas.microsoft.com/office/drawing/2014/main" id="{F56193AA-8D48-A447-96B8-53E7380A225D}"/>
                  </a:ext>
                </a:extLst>
              </p:cNvPr>
              <p:cNvSpPr/>
              <p:nvPr/>
            </p:nvSpPr>
            <p:spPr>
              <a:xfrm>
                <a:off x="4998306" y="2565832"/>
                <a:ext cx="128461" cy="64800"/>
              </a:xfrm>
              <a:prstGeom prst="ellipse">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cxnSp>
            <p:nvCxnSpPr>
              <p:cNvPr id="143" name="Straight Connector 142">
                <a:extLst>
                  <a:ext uri="{FF2B5EF4-FFF2-40B4-BE49-F238E27FC236}">
                    <a16:creationId xmlns:a16="http://schemas.microsoft.com/office/drawing/2014/main" id="{A6EBC261-78DE-834A-BA90-6D6F9AE22CDE}"/>
                  </a:ext>
                </a:extLst>
              </p:cNvPr>
              <p:cNvCxnSpPr>
                <a:cxnSpLocks/>
              </p:cNvCxnSpPr>
              <p:nvPr/>
            </p:nvCxnSpPr>
            <p:spPr>
              <a:xfrm>
                <a:off x="4683918" y="2385507"/>
                <a:ext cx="409576" cy="0"/>
              </a:xfrm>
              <a:prstGeom prst="line">
                <a:avLst/>
              </a:prstGeom>
              <a:ln w="19050">
                <a:prstDash val="sysDot"/>
              </a:ln>
              <a:effectLst/>
            </p:spPr>
            <p:style>
              <a:lnRef idx="2">
                <a:schemeClr val="accent1"/>
              </a:lnRef>
              <a:fillRef idx="0">
                <a:schemeClr val="accent1"/>
              </a:fillRef>
              <a:effectRef idx="1">
                <a:schemeClr val="accent1"/>
              </a:effectRef>
              <a:fontRef idx="minor">
                <a:schemeClr val="tx1"/>
              </a:fontRef>
            </p:style>
          </p:cxnSp>
          <p:sp>
            <p:nvSpPr>
              <p:cNvPr id="144" name="Oval 143">
                <a:extLst>
                  <a:ext uri="{FF2B5EF4-FFF2-40B4-BE49-F238E27FC236}">
                    <a16:creationId xmlns:a16="http://schemas.microsoft.com/office/drawing/2014/main" id="{D95B2C5B-0376-F245-A046-14F89EEAA2D4}"/>
                  </a:ext>
                </a:extLst>
              </p:cNvPr>
              <p:cNvSpPr/>
              <p:nvPr/>
            </p:nvSpPr>
            <p:spPr>
              <a:xfrm>
                <a:off x="4824476" y="2353107"/>
                <a:ext cx="128461" cy="64800"/>
              </a:xfrm>
              <a:prstGeom prst="ellipse">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cxnSp>
            <p:nvCxnSpPr>
              <p:cNvPr id="131" name="Straight Connector 130">
                <a:extLst>
                  <a:ext uri="{FF2B5EF4-FFF2-40B4-BE49-F238E27FC236}">
                    <a16:creationId xmlns:a16="http://schemas.microsoft.com/office/drawing/2014/main" id="{F276086D-5B07-1647-BF05-B2BD9126B78F}"/>
                  </a:ext>
                </a:extLst>
              </p:cNvPr>
              <p:cNvCxnSpPr>
                <a:cxnSpLocks/>
              </p:cNvCxnSpPr>
              <p:nvPr/>
            </p:nvCxnSpPr>
            <p:spPr>
              <a:xfrm flipV="1">
                <a:off x="4343318" y="1889760"/>
                <a:ext cx="0" cy="1864602"/>
              </a:xfrm>
              <a:prstGeom prst="lin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cxnSp>
        </p:grpSp>
        <p:sp>
          <p:nvSpPr>
            <p:cNvPr id="160" name="Rectangle 159">
              <a:extLst>
                <a:ext uri="{FF2B5EF4-FFF2-40B4-BE49-F238E27FC236}">
                  <a16:creationId xmlns:a16="http://schemas.microsoft.com/office/drawing/2014/main" id="{D5A00474-E83F-C34F-95D4-44F9F5B46481}"/>
                </a:ext>
              </a:extLst>
            </p:cNvPr>
            <p:cNvSpPr/>
            <p:nvPr/>
          </p:nvSpPr>
          <p:spPr>
            <a:xfrm rot="5400000">
              <a:off x="5828620" y="1840733"/>
              <a:ext cx="203645" cy="1088155"/>
            </a:xfrm>
            <a:prstGeom prst="rect">
              <a:avLst/>
            </a:prstGeom>
            <a:solidFill>
              <a:schemeClr val="bg1">
                <a:alpha val="66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sp>
          <p:nvSpPr>
            <p:cNvPr id="161" name="Rectangle 160">
              <a:extLst>
                <a:ext uri="{FF2B5EF4-FFF2-40B4-BE49-F238E27FC236}">
                  <a16:creationId xmlns:a16="http://schemas.microsoft.com/office/drawing/2014/main" id="{FEFE8D54-DCB7-EE46-B54D-E2992BE8A272}"/>
                </a:ext>
              </a:extLst>
            </p:cNvPr>
            <p:cNvSpPr/>
            <p:nvPr/>
          </p:nvSpPr>
          <p:spPr>
            <a:xfrm rot="5400000">
              <a:off x="5828620" y="2480400"/>
              <a:ext cx="203645" cy="1088155"/>
            </a:xfrm>
            <a:prstGeom prst="rect">
              <a:avLst/>
            </a:prstGeom>
            <a:solidFill>
              <a:schemeClr val="bg1">
                <a:alpha val="66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grpSp>
      <p:sp>
        <p:nvSpPr>
          <p:cNvPr id="162" name="Rectangle 161">
            <a:extLst>
              <a:ext uri="{FF2B5EF4-FFF2-40B4-BE49-F238E27FC236}">
                <a16:creationId xmlns:a16="http://schemas.microsoft.com/office/drawing/2014/main" id="{A3CBE80A-DCEE-2243-A522-C5E902F1547F}"/>
              </a:ext>
            </a:extLst>
          </p:cNvPr>
          <p:cNvSpPr/>
          <p:nvPr/>
        </p:nvSpPr>
        <p:spPr>
          <a:xfrm>
            <a:off x="1765537" y="2608877"/>
            <a:ext cx="2158108" cy="3408000"/>
          </a:xfrm>
          <a:prstGeom prst="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graphicFrame>
        <p:nvGraphicFramePr>
          <p:cNvPr id="91" name="Content Placeholder 103">
            <a:extLst>
              <a:ext uri="{FF2B5EF4-FFF2-40B4-BE49-F238E27FC236}">
                <a16:creationId xmlns:a16="http://schemas.microsoft.com/office/drawing/2014/main" id="{6B74CC0C-B844-1C4B-878F-94C9180756F6}"/>
              </a:ext>
            </a:extLst>
          </p:cNvPr>
          <p:cNvGraphicFramePr>
            <a:graphicFrameLocks noGrp="1"/>
          </p:cNvGraphicFramePr>
          <p:nvPr>
            <p:ph sz="half" idx="1"/>
          </p:nvPr>
        </p:nvGraphicFramePr>
        <p:xfrm>
          <a:off x="1013011" y="2486470"/>
          <a:ext cx="5190012" cy="3521460"/>
        </p:xfrm>
        <a:graphic>
          <a:graphicData uri="http://schemas.openxmlformats.org/drawingml/2006/chart">
            <c:chart xmlns:c="http://schemas.openxmlformats.org/drawingml/2006/chart" xmlns:r="http://schemas.openxmlformats.org/officeDocument/2006/relationships" r:id="rId3"/>
          </a:graphicData>
        </a:graphic>
      </p:graphicFrame>
      <p:sp>
        <p:nvSpPr>
          <p:cNvPr id="93" name="TextBox 92">
            <a:extLst>
              <a:ext uri="{FF2B5EF4-FFF2-40B4-BE49-F238E27FC236}">
                <a16:creationId xmlns:a16="http://schemas.microsoft.com/office/drawing/2014/main" id="{77D48E15-7C1F-FD4C-A9C8-AD6604F1D424}"/>
              </a:ext>
            </a:extLst>
          </p:cNvPr>
          <p:cNvSpPr txBox="1"/>
          <p:nvPr/>
        </p:nvSpPr>
        <p:spPr>
          <a:xfrm>
            <a:off x="2801694" y="3891199"/>
            <a:ext cx="888068" cy="256545"/>
          </a:xfrm>
          <a:prstGeom prst="rect">
            <a:avLst/>
          </a:prstGeom>
          <a:noFill/>
        </p:spPr>
        <p:txBody>
          <a:bodyPr wrap="square" rtlCol="0">
            <a:spAutoFit/>
          </a:bodyPr>
          <a:lstStyle/>
          <a:p>
            <a:pPr algn="ctr" defTabSz="609585"/>
            <a:r>
              <a:rPr lang="en-US" sz="1067" dirty="0">
                <a:solidFill>
                  <a:prstClr val="white"/>
                </a:solidFill>
                <a:latin typeface="Arial" panose="020B0604020202020204"/>
              </a:rPr>
              <a:t>mL/year</a:t>
            </a:r>
          </a:p>
        </p:txBody>
      </p:sp>
      <p:sp>
        <p:nvSpPr>
          <p:cNvPr id="94" name="TextBox 93">
            <a:extLst>
              <a:ext uri="{FF2B5EF4-FFF2-40B4-BE49-F238E27FC236}">
                <a16:creationId xmlns:a16="http://schemas.microsoft.com/office/drawing/2014/main" id="{DD46AACB-FB2A-5043-A3E5-9083A87F7F05}"/>
              </a:ext>
            </a:extLst>
          </p:cNvPr>
          <p:cNvSpPr txBox="1"/>
          <p:nvPr/>
        </p:nvSpPr>
        <p:spPr>
          <a:xfrm>
            <a:off x="1903123" y="3355072"/>
            <a:ext cx="888068" cy="256545"/>
          </a:xfrm>
          <a:prstGeom prst="rect">
            <a:avLst/>
          </a:prstGeom>
          <a:noFill/>
        </p:spPr>
        <p:txBody>
          <a:bodyPr wrap="square" rtlCol="0">
            <a:spAutoFit/>
          </a:bodyPr>
          <a:lstStyle/>
          <a:p>
            <a:pPr algn="ctr" defTabSz="609585"/>
            <a:r>
              <a:rPr lang="en-US" sz="1067" dirty="0">
                <a:solidFill>
                  <a:prstClr val="white"/>
                </a:solidFill>
                <a:latin typeface="Arial" panose="020B0604020202020204"/>
              </a:rPr>
              <a:t>mL/year</a:t>
            </a:r>
          </a:p>
        </p:txBody>
      </p:sp>
      <p:sp>
        <p:nvSpPr>
          <p:cNvPr id="95" name="TextBox 94">
            <a:extLst>
              <a:ext uri="{FF2B5EF4-FFF2-40B4-BE49-F238E27FC236}">
                <a16:creationId xmlns:a16="http://schemas.microsoft.com/office/drawing/2014/main" id="{88750DB8-16B7-7744-831D-7A3F447E3D8E}"/>
              </a:ext>
            </a:extLst>
          </p:cNvPr>
          <p:cNvSpPr txBox="1"/>
          <p:nvPr/>
        </p:nvSpPr>
        <p:spPr>
          <a:xfrm>
            <a:off x="4950853" y="3891953"/>
            <a:ext cx="888068" cy="256545"/>
          </a:xfrm>
          <a:prstGeom prst="rect">
            <a:avLst/>
          </a:prstGeom>
          <a:noFill/>
        </p:spPr>
        <p:txBody>
          <a:bodyPr wrap="square" rtlCol="0">
            <a:spAutoFit/>
          </a:bodyPr>
          <a:lstStyle/>
          <a:p>
            <a:pPr algn="ctr" defTabSz="609585"/>
            <a:r>
              <a:rPr lang="en-US" sz="1067" dirty="0">
                <a:solidFill>
                  <a:prstClr val="white"/>
                </a:solidFill>
                <a:latin typeface="Arial" panose="020B0604020202020204"/>
              </a:rPr>
              <a:t>mL/year</a:t>
            </a:r>
          </a:p>
        </p:txBody>
      </p:sp>
      <p:sp>
        <p:nvSpPr>
          <p:cNvPr id="96" name="TextBox 95">
            <a:extLst>
              <a:ext uri="{FF2B5EF4-FFF2-40B4-BE49-F238E27FC236}">
                <a16:creationId xmlns:a16="http://schemas.microsoft.com/office/drawing/2014/main" id="{F5871495-016D-DF40-B470-A0FB8F22F4BA}"/>
              </a:ext>
            </a:extLst>
          </p:cNvPr>
          <p:cNvSpPr txBox="1"/>
          <p:nvPr/>
        </p:nvSpPr>
        <p:spPr>
          <a:xfrm>
            <a:off x="4046314" y="3194828"/>
            <a:ext cx="888068" cy="256545"/>
          </a:xfrm>
          <a:prstGeom prst="rect">
            <a:avLst/>
          </a:prstGeom>
          <a:noFill/>
        </p:spPr>
        <p:txBody>
          <a:bodyPr wrap="square" rtlCol="0">
            <a:spAutoFit/>
          </a:bodyPr>
          <a:lstStyle/>
          <a:p>
            <a:pPr algn="ctr" defTabSz="609585"/>
            <a:r>
              <a:rPr lang="en-US" sz="1067" dirty="0">
                <a:solidFill>
                  <a:prstClr val="white"/>
                </a:solidFill>
                <a:latin typeface="Arial" panose="020B0604020202020204"/>
              </a:rPr>
              <a:t>mL/year</a:t>
            </a:r>
          </a:p>
        </p:txBody>
      </p:sp>
      <p:sp>
        <p:nvSpPr>
          <p:cNvPr id="97" name="TextBox 96">
            <a:extLst>
              <a:ext uri="{FF2B5EF4-FFF2-40B4-BE49-F238E27FC236}">
                <a16:creationId xmlns:a16="http://schemas.microsoft.com/office/drawing/2014/main" id="{681BC887-3D50-714B-8B06-5EA6CCB26D65}"/>
              </a:ext>
            </a:extLst>
          </p:cNvPr>
          <p:cNvSpPr txBox="1"/>
          <p:nvPr/>
        </p:nvSpPr>
        <p:spPr>
          <a:xfrm>
            <a:off x="1895583" y="4198675"/>
            <a:ext cx="728219" cy="761747"/>
          </a:xfrm>
          <a:prstGeom prst="rect">
            <a:avLst/>
          </a:prstGeom>
          <a:noFill/>
        </p:spPr>
        <p:txBody>
          <a:bodyPr wrap="square" lIns="0" tIns="0" rIns="0" bIns="0" rtlCol="0" anchor="ctr" anchorCtr="0">
            <a:spAutoFit/>
          </a:bodyPr>
          <a:lstStyle/>
          <a:p>
            <a:pPr algn="r" defTabSz="609585">
              <a:lnSpc>
                <a:spcPts val="3333"/>
              </a:lnSpc>
            </a:pPr>
            <a:r>
              <a:rPr lang="en-US" sz="1333" b="1" dirty="0">
                <a:solidFill>
                  <a:srgbClr val="FF9900"/>
                </a:solidFill>
                <a:latin typeface="Arial" panose="020B0604020202020204" pitchFamily="34" charset="0"/>
                <a:cs typeface="Arial" panose="020B0604020202020204" pitchFamily="34" charset="0"/>
                <a:sym typeface="Symbol" panose="05050102010706020507" pitchFamily="18" charset="2"/>
              </a:rPr>
              <a:t>46%</a:t>
            </a:r>
          </a:p>
          <a:p>
            <a:pPr algn="r" defTabSz="609585">
              <a:lnSpc>
                <a:spcPts val="1200"/>
              </a:lnSpc>
            </a:pPr>
            <a:r>
              <a:rPr lang="en-US" sz="1200" dirty="0">
                <a:solidFill>
                  <a:srgbClr val="FF9900"/>
                </a:solidFill>
                <a:latin typeface="Arial" panose="020B0604020202020204" pitchFamily="34" charset="0"/>
                <a:cs typeface="Arial" panose="020B0604020202020204" pitchFamily="34" charset="0"/>
                <a:sym typeface="Symbol" panose="05050102010706020507" pitchFamily="18" charset="2"/>
              </a:rPr>
              <a:t>relative</a:t>
            </a:r>
          </a:p>
          <a:p>
            <a:pPr algn="r" defTabSz="609585"/>
            <a:r>
              <a:rPr lang="en-US" sz="1200" dirty="0">
                <a:solidFill>
                  <a:srgbClr val="FF9900"/>
                </a:solidFill>
                <a:latin typeface="Arial" panose="020B0604020202020204" pitchFamily="34" charset="0"/>
                <a:cs typeface="Arial" panose="020B0604020202020204" pitchFamily="34" charset="0"/>
                <a:sym typeface="Symbol" panose="05050102010706020507" pitchFamily="18" charset="2"/>
              </a:rPr>
              <a:t>reduction</a:t>
            </a:r>
            <a:endParaRPr lang="en-US" sz="1200" dirty="0">
              <a:solidFill>
                <a:srgbClr val="FF9900"/>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6095592D-8E33-5549-A8AD-BABCD8C61B02}"/>
              </a:ext>
            </a:extLst>
          </p:cNvPr>
          <p:cNvSpPr txBox="1"/>
          <p:nvPr/>
        </p:nvSpPr>
        <p:spPr>
          <a:xfrm>
            <a:off x="4057341" y="4198675"/>
            <a:ext cx="728219" cy="761747"/>
          </a:xfrm>
          <a:prstGeom prst="rect">
            <a:avLst/>
          </a:prstGeom>
          <a:noFill/>
        </p:spPr>
        <p:txBody>
          <a:bodyPr wrap="square" lIns="0" tIns="0" rIns="0" bIns="0" rtlCol="0" anchor="ctr" anchorCtr="0">
            <a:spAutoFit/>
          </a:bodyPr>
          <a:lstStyle/>
          <a:p>
            <a:pPr algn="r" defTabSz="609585">
              <a:lnSpc>
                <a:spcPts val="3333"/>
              </a:lnSpc>
            </a:pPr>
            <a:r>
              <a:rPr lang="en-US" sz="1333" b="1" dirty="0">
                <a:solidFill>
                  <a:srgbClr val="FF9900"/>
                </a:solidFill>
                <a:latin typeface="Arial" panose="020B0604020202020204" pitchFamily="34" charset="0"/>
                <a:cs typeface="Arial" panose="020B0604020202020204" pitchFamily="34" charset="0"/>
                <a:sym typeface="Symbol" panose="05050102010706020507" pitchFamily="18" charset="2"/>
              </a:rPr>
              <a:t>59%</a:t>
            </a:r>
          </a:p>
          <a:p>
            <a:pPr algn="r" defTabSz="609585">
              <a:lnSpc>
                <a:spcPts val="1200"/>
              </a:lnSpc>
            </a:pPr>
            <a:r>
              <a:rPr lang="en-US" sz="1200" dirty="0">
                <a:solidFill>
                  <a:srgbClr val="FF9900"/>
                </a:solidFill>
                <a:latin typeface="Arial" panose="020B0604020202020204" pitchFamily="34" charset="0"/>
                <a:cs typeface="Arial" panose="020B0604020202020204" pitchFamily="34" charset="0"/>
                <a:sym typeface="Symbol" panose="05050102010706020507" pitchFamily="18" charset="2"/>
              </a:rPr>
              <a:t>relative</a:t>
            </a:r>
          </a:p>
          <a:p>
            <a:pPr algn="r" defTabSz="609585"/>
            <a:r>
              <a:rPr lang="en-US" sz="1200" dirty="0">
                <a:solidFill>
                  <a:srgbClr val="FF9900"/>
                </a:solidFill>
                <a:latin typeface="Arial" panose="020B0604020202020204" pitchFamily="34" charset="0"/>
                <a:cs typeface="Arial" panose="020B0604020202020204" pitchFamily="34" charset="0"/>
                <a:sym typeface="Symbol" panose="05050102010706020507" pitchFamily="18" charset="2"/>
              </a:rPr>
              <a:t>reduction</a:t>
            </a:r>
            <a:endParaRPr lang="en-US" sz="1200" dirty="0">
              <a:solidFill>
                <a:srgbClr val="FF9900"/>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848B641D-42DF-4B45-A788-59FB89F4FC9B}"/>
              </a:ext>
            </a:extLst>
          </p:cNvPr>
          <p:cNvSpPr txBox="1"/>
          <p:nvPr/>
        </p:nvSpPr>
        <p:spPr>
          <a:xfrm>
            <a:off x="1913046" y="5119861"/>
            <a:ext cx="1564685" cy="369332"/>
          </a:xfrm>
          <a:prstGeom prst="rect">
            <a:avLst/>
          </a:prstGeom>
          <a:noFill/>
        </p:spPr>
        <p:txBody>
          <a:bodyPr wrap="square" lIns="0" tIns="0" rIns="0" bIns="0" rtlCol="0" anchor="ctr" anchorCtr="0">
            <a:spAutoFit/>
          </a:bodyPr>
          <a:lstStyle/>
          <a:p>
            <a:pPr defTabSz="609585"/>
            <a:r>
              <a:rPr lang="en-US" sz="1200" b="1" dirty="0">
                <a:solidFill>
                  <a:srgbClr val="FF9900"/>
                </a:solidFill>
                <a:latin typeface="Arial" panose="020B0604020202020204" pitchFamily="34" charset="0"/>
                <a:cs typeface="Arial" panose="020B0604020202020204" pitchFamily="34" charset="0"/>
                <a:sym typeface="Symbol" panose="05050102010706020507" pitchFamily="18" charset="2"/>
              </a:rPr>
              <a:t></a:t>
            </a:r>
            <a:r>
              <a:rPr lang="en-US" sz="1200" dirty="0">
                <a:solidFill>
                  <a:srgbClr val="003366"/>
                </a:solidFill>
                <a:latin typeface="Arial" panose="020B0604020202020204" pitchFamily="34" charset="0"/>
                <a:cs typeface="Arial" panose="020B0604020202020204" pitchFamily="34" charset="0"/>
                <a:sym typeface="Symbol" panose="05050102010706020507" pitchFamily="18" charset="2"/>
              </a:rPr>
              <a:t>102.1 mL</a:t>
            </a:r>
          </a:p>
          <a:p>
            <a:pPr defTabSz="609585"/>
            <a:r>
              <a:rPr lang="en-US" sz="1200" dirty="0">
                <a:solidFill>
                  <a:srgbClr val="003366"/>
                </a:solidFill>
                <a:latin typeface="Arial" panose="020B0604020202020204" pitchFamily="34" charset="0"/>
                <a:cs typeface="Arial" panose="020B0604020202020204" pitchFamily="34" charset="0"/>
                <a:sym typeface="Symbol" panose="05050102010706020507" pitchFamily="18" charset="2"/>
              </a:rPr>
              <a:t>95% CI: 61.9, 142.3</a:t>
            </a:r>
            <a:endParaRPr lang="en-US" sz="1200" dirty="0">
              <a:solidFill>
                <a:srgbClr val="003366"/>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4374AB8B-A281-EE4D-88BE-9F4523354C17}"/>
              </a:ext>
            </a:extLst>
          </p:cNvPr>
          <p:cNvSpPr txBox="1"/>
          <p:nvPr/>
        </p:nvSpPr>
        <p:spPr>
          <a:xfrm>
            <a:off x="4046406" y="5119861"/>
            <a:ext cx="1564685" cy="369332"/>
          </a:xfrm>
          <a:prstGeom prst="rect">
            <a:avLst/>
          </a:prstGeom>
          <a:noFill/>
        </p:spPr>
        <p:txBody>
          <a:bodyPr wrap="square" lIns="0" tIns="0" rIns="0" bIns="0" rtlCol="0" anchor="ctr" anchorCtr="0">
            <a:spAutoFit/>
          </a:bodyPr>
          <a:lstStyle/>
          <a:p>
            <a:pPr defTabSz="609585"/>
            <a:r>
              <a:rPr lang="en-US" sz="1200" b="1" dirty="0">
                <a:solidFill>
                  <a:srgbClr val="FF9900"/>
                </a:solidFill>
                <a:latin typeface="Arial" panose="020B0604020202020204" pitchFamily="34" charset="0"/>
                <a:cs typeface="Arial" panose="020B0604020202020204" pitchFamily="34" charset="0"/>
                <a:sym typeface="Symbol" panose="05050102010706020507" pitchFamily="18" charset="2"/>
              </a:rPr>
              <a:t></a:t>
            </a:r>
            <a:r>
              <a:rPr lang="en-US" sz="1200" dirty="0">
                <a:solidFill>
                  <a:srgbClr val="003366"/>
                </a:solidFill>
                <a:latin typeface="Arial" panose="020B0604020202020204" pitchFamily="34" charset="0"/>
                <a:cs typeface="Arial" panose="020B0604020202020204" pitchFamily="34" charset="0"/>
                <a:sym typeface="Symbol" panose="05050102010706020507" pitchFamily="18" charset="2"/>
              </a:rPr>
              <a:t>133.1 mL</a:t>
            </a:r>
          </a:p>
          <a:p>
            <a:pPr defTabSz="609585"/>
            <a:r>
              <a:rPr lang="en-US" sz="1200" dirty="0">
                <a:solidFill>
                  <a:srgbClr val="003366"/>
                </a:solidFill>
                <a:latin typeface="Arial" panose="020B0604020202020204" pitchFamily="34" charset="0"/>
                <a:cs typeface="Arial" panose="020B0604020202020204" pitchFamily="34" charset="0"/>
                <a:sym typeface="Symbol" panose="05050102010706020507" pitchFamily="18" charset="2"/>
              </a:rPr>
              <a:t>95% CI: 68.0, 198.2</a:t>
            </a:r>
            <a:endParaRPr lang="en-US" sz="1200" dirty="0">
              <a:solidFill>
                <a:srgbClr val="003366"/>
              </a:solidFill>
              <a:latin typeface="Arial" panose="020B0604020202020204" pitchFamily="34" charset="0"/>
              <a:cs typeface="Arial" panose="020B0604020202020204" pitchFamily="34" charset="0"/>
            </a:endParaRPr>
          </a:p>
        </p:txBody>
      </p:sp>
      <p:sp>
        <p:nvSpPr>
          <p:cNvPr id="121" name="Rectangle 120">
            <a:extLst>
              <a:ext uri="{FF2B5EF4-FFF2-40B4-BE49-F238E27FC236}">
                <a16:creationId xmlns:a16="http://schemas.microsoft.com/office/drawing/2014/main" id="{5ADE82C2-0154-7F4E-A58F-8D8B3CEF4DB3}"/>
              </a:ext>
            </a:extLst>
          </p:cNvPr>
          <p:cNvSpPr/>
          <p:nvPr/>
        </p:nvSpPr>
        <p:spPr>
          <a:xfrm>
            <a:off x="1149822" y="2059270"/>
            <a:ext cx="3245660"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600" b="1" dirty="0">
                <a:solidFill>
                  <a:srgbClr val="003366"/>
                </a:solidFill>
                <a:latin typeface="Arial" panose="020B0604020202020204" pitchFamily="34" charset="0"/>
                <a:cs typeface="Arial" panose="020B0604020202020204" pitchFamily="34" charset="0"/>
              </a:rPr>
              <a:t>FVC ≤90%predicted  </a:t>
            </a:r>
            <a:endParaRPr lang="en-US" sz="1600" b="1" baseline="30000" dirty="0">
              <a:solidFill>
                <a:srgbClr val="003366"/>
              </a:solidFill>
              <a:latin typeface="Arial" panose="020B0604020202020204" pitchFamily="34" charset="0"/>
              <a:cs typeface="Arial" panose="020B0604020202020204" pitchFamily="34" charset="0"/>
            </a:endParaRPr>
          </a:p>
        </p:txBody>
      </p:sp>
      <p:sp>
        <p:nvSpPr>
          <p:cNvPr id="155" name="Rectangle 154">
            <a:extLst>
              <a:ext uri="{FF2B5EF4-FFF2-40B4-BE49-F238E27FC236}">
                <a16:creationId xmlns:a16="http://schemas.microsoft.com/office/drawing/2014/main" id="{E4EECD43-5ABE-8748-9619-838D0E995372}"/>
              </a:ext>
            </a:extLst>
          </p:cNvPr>
          <p:cNvSpPr/>
          <p:nvPr/>
        </p:nvSpPr>
        <p:spPr>
          <a:xfrm>
            <a:off x="1825250" y="2348381"/>
            <a:ext cx="990447"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200" dirty="0">
                <a:solidFill>
                  <a:srgbClr val="003366"/>
                </a:solidFill>
                <a:latin typeface="Arial" panose="020B0604020202020204" pitchFamily="34" charset="0"/>
                <a:cs typeface="Arial" panose="020B0604020202020204" pitchFamily="34" charset="0"/>
              </a:rPr>
              <a:t>N=472</a:t>
            </a:r>
            <a:endParaRPr lang="en-US" sz="1200" baseline="30000" dirty="0">
              <a:solidFill>
                <a:srgbClr val="003366"/>
              </a:solidFill>
              <a:latin typeface="Arial" panose="020B0604020202020204" pitchFamily="34" charset="0"/>
              <a:cs typeface="Arial" panose="020B0604020202020204" pitchFamily="34" charset="0"/>
            </a:endParaRPr>
          </a:p>
        </p:txBody>
      </p:sp>
      <p:sp>
        <p:nvSpPr>
          <p:cNvPr id="157" name="Rectangle 156">
            <a:extLst>
              <a:ext uri="{FF2B5EF4-FFF2-40B4-BE49-F238E27FC236}">
                <a16:creationId xmlns:a16="http://schemas.microsoft.com/office/drawing/2014/main" id="{2AFA9F1E-A533-0849-A8C7-4AE1F29CD468}"/>
              </a:ext>
            </a:extLst>
          </p:cNvPr>
          <p:cNvSpPr/>
          <p:nvPr/>
        </p:nvSpPr>
        <p:spPr>
          <a:xfrm>
            <a:off x="3982417" y="2348381"/>
            <a:ext cx="990447"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200" dirty="0">
                <a:solidFill>
                  <a:srgbClr val="003366"/>
                </a:solidFill>
                <a:latin typeface="Arial" panose="020B0604020202020204" pitchFamily="34" charset="0"/>
                <a:cs typeface="Arial" panose="020B0604020202020204" pitchFamily="34" charset="0"/>
              </a:rPr>
              <a:t>N=166</a:t>
            </a:r>
            <a:endParaRPr lang="en-US" sz="1200" baseline="30000" dirty="0">
              <a:solidFill>
                <a:srgbClr val="003366"/>
              </a:solidFill>
              <a:latin typeface="Arial" panose="020B0604020202020204" pitchFamily="34" charset="0"/>
              <a:cs typeface="Arial" panose="020B0604020202020204" pitchFamily="34" charset="0"/>
            </a:endParaRPr>
          </a:p>
        </p:txBody>
      </p:sp>
      <p:sp>
        <p:nvSpPr>
          <p:cNvPr id="163" name="Right Bracket 162">
            <a:extLst>
              <a:ext uri="{FF2B5EF4-FFF2-40B4-BE49-F238E27FC236}">
                <a16:creationId xmlns:a16="http://schemas.microsoft.com/office/drawing/2014/main" id="{E5445CC5-BB9F-554F-B41D-ACC6128C922A}"/>
              </a:ext>
            </a:extLst>
          </p:cNvPr>
          <p:cNvSpPr/>
          <p:nvPr/>
        </p:nvSpPr>
        <p:spPr>
          <a:xfrm flipH="1">
            <a:off x="4830487" y="3669398"/>
            <a:ext cx="70167" cy="1348836"/>
          </a:xfrm>
          <a:prstGeom prst="righ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US" sz="2400" dirty="0">
              <a:solidFill>
                <a:prstClr val="black"/>
              </a:solidFill>
              <a:latin typeface="Arial" panose="020B0604020202020204"/>
            </a:endParaRPr>
          </a:p>
        </p:txBody>
      </p:sp>
      <p:sp>
        <p:nvSpPr>
          <p:cNvPr id="164" name="Right Bracket 163">
            <a:extLst>
              <a:ext uri="{FF2B5EF4-FFF2-40B4-BE49-F238E27FC236}">
                <a16:creationId xmlns:a16="http://schemas.microsoft.com/office/drawing/2014/main" id="{933D9AA2-1786-B646-BAF0-8C0DF7E64C13}"/>
              </a:ext>
            </a:extLst>
          </p:cNvPr>
          <p:cNvSpPr/>
          <p:nvPr/>
        </p:nvSpPr>
        <p:spPr>
          <a:xfrm flipH="1">
            <a:off x="2677930" y="3982275"/>
            <a:ext cx="70167" cy="1027200"/>
          </a:xfrm>
          <a:prstGeom prst="righ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US" sz="2400" dirty="0">
              <a:solidFill>
                <a:prstClr val="black"/>
              </a:solidFill>
              <a:latin typeface="Arial" panose="020B0604020202020204"/>
            </a:endParaRPr>
          </a:p>
        </p:txBody>
      </p:sp>
      <p:sp>
        <p:nvSpPr>
          <p:cNvPr id="165" name="TextBox 164">
            <a:extLst>
              <a:ext uri="{FF2B5EF4-FFF2-40B4-BE49-F238E27FC236}">
                <a16:creationId xmlns:a16="http://schemas.microsoft.com/office/drawing/2014/main" id="{FEB025D7-7FE4-A646-BE17-4F93697AD4F8}"/>
              </a:ext>
            </a:extLst>
          </p:cNvPr>
          <p:cNvSpPr txBox="1"/>
          <p:nvPr/>
        </p:nvSpPr>
        <p:spPr>
          <a:xfrm>
            <a:off x="3444702" y="5545377"/>
            <a:ext cx="634732" cy="184666"/>
          </a:xfrm>
          <a:prstGeom prst="rect">
            <a:avLst/>
          </a:prstGeom>
          <a:noFill/>
        </p:spPr>
        <p:txBody>
          <a:bodyPr wrap="square" lIns="0" tIns="0" rIns="0" bIns="0" rtlCol="0" anchor="ctr" anchorCtr="0">
            <a:spAutoFit/>
          </a:bodyPr>
          <a:lstStyle/>
          <a:p>
            <a:pPr algn="ctr" defTabSz="609585"/>
            <a:r>
              <a:rPr lang="en-US" sz="1200" i="1" dirty="0">
                <a:solidFill>
                  <a:srgbClr val="003366"/>
                </a:solidFill>
                <a:latin typeface="Arial" panose="020B0604020202020204" pitchFamily="34" charset="0"/>
                <a:cs typeface="Arial" panose="020B0604020202020204" pitchFamily="34" charset="0"/>
                <a:sym typeface="Symbol" panose="05050102010706020507" pitchFamily="18" charset="2"/>
              </a:rPr>
              <a:t>P</a:t>
            </a:r>
            <a:r>
              <a:rPr lang="en-US" sz="1200" dirty="0">
                <a:solidFill>
                  <a:srgbClr val="003366"/>
                </a:solidFill>
                <a:latin typeface="Arial" panose="020B0604020202020204" pitchFamily="34" charset="0"/>
                <a:cs typeface="Arial" panose="020B0604020202020204" pitchFamily="34" charset="0"/>
                <a:sym typeface="Symbol" panose="05050102010706020507" pitchFamily="18" charset="2"/>
              </a:rPr>
              <a:t>=0.53*</a:t>
            </a:r>
            <a:endParaRPr lang="en-US" sz="1200" dirty="0">
              <a:solidFill>
                <a:srgbClr val="003366"/>
              </a:solidFill>
              <a:latin typeface="Arial" panose="020B0604020202020204" pitchFamily="34" charset="0"/>
              <a:cs typeface="Arial" panose="020B0604020202020204" pitchFamily="34" charset="0"/>
            </a:endParaRPr>
          </a:p>
        </p:txBody>
      </p:sp>
      <p:sp>
        <p:nvSpPr>
          <p:cNvPr id="166" name="TextBox 165">
            <a:extLst>
              <a:ext uri="{FF2B5EF4-FFF2-40B4-BE49-F238E27FC236}">
                <a16:creationId xmlns:a16="http://schemas.microsoft.com/office/drawing/2014/main" id="{79A1D675-69EC-F740-84B5-AA54E2294BC8}"/>
              </a:ext>
            </a:extLst>
          </p:cNvPr>
          <p:cNvSpPr txBox="1"/>
          <p:nvPr/>
        </p:nvSpPr>
        <p:spPr>
          <a:xfrm rot="16200000">
            <a:off x="-603142" y="3954253"/>
            <a:ext cx="2715807" cy="584775"/>
          </a:xfrm>
          <a:prstGeom prst="rect">
            <a:avLst/>
          </a:prstGeom>
          <a:noFill/>
        </p:spPr>
        <p:txBody>
          <a:bodyPr wrap="none" rtlCol="0" anchor="b" anchorCtr="0">
            <a:spAutoFit/>
          </a:bodyPr>
          <a:lstStyle/>
          <a:p>
            <a:pPr algn="ctr" defTabSz="609585"/>
            <a:r>
              <a:rPr lang="en-US" sz="1600" dirty="0" err="1">
                <a:solidFill>
                  <a:srgbClr val="003366"/>
                </a:solidFill>
                <a:latin typeface="Arial" panose="020B0604020202020204" pitchFamily="34" charset="0"/>
                <a:cs typeface="Arial" panose="020B0604020202020204" pitchFamily="34" charset="0"/>
              </a:rPr>
              <a:t>Độ</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sụt</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giảm</a:t>
            </a:r>
            <a:r>
              <a:rPr lang="en-US" sz="1600" dirty="0">
                <a:solidFill>
                  <a:srgbClr val="003366"/>
                </a:solidFill>
                <a:latin typeface="Arial" panose="020B0604020202020204" pitchFamily="34" charset="0"/>
                <a:cs typeface="Arial" panose="020B0604020202020204" pitchFamily="34" charset="0"/>
              </a:rPr>
              <a:t> FVC </a:t>
            </a:r>
            <a:r>
              <a:rPr lang="en-US" sz="1600" dirty="0" err="1">
                <a:solidFill>
                  <a:srgbClr val="003366"/>
                </a:solidFill>
                <a:latin typeface="Arial" panose="020B0604020202020204" pitchFamily="34" charset="0"/>
                <a:cs typeface="Arial" panose="020B0604020202020204" pitchFamily="34" charset="0"/>
              </a:rPr>
              <a:t>hằng</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năm</a:t>
            </a:r>
            <a:endParaRPr lang="en-US" sz="1600" dirty="0">
              <a:solidFill>
                <a:srgbClr val="003366"/>
              </a:solidFill>
              <a:latin typeface="Arial" panose="020B0604020202020204" pitchFamily="34" charset="0"/>
              <a:cs typeface="Arial" panose="020B0604020202020204" pitchFamily="34" charset="0"/>
            </a:endParaRPr>
          </a:p>
          <a:p>
            <a:pPr algn="ctr" defTabSz="609585"/>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đã</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hiệu</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chỉnh</a:t>
            </a:r>
            <a:r>
              <a:rPr lang="en-US" sz="1600" dirty="0">
                <a:solidFill>
                  <a:srgbClr val="003366"/>
                </a:solidFill>
                <a:latin typeface="Arial" panose="020B0604020202020204" pitchFamily="34" charset="0"/>
                <a:cs typeface="Arial" panose="020B0604020202020204" pitchFamily="34" charset="0"/>
              </a:rPr>
              <a:t> (mL/</a:t>
            </a:r>
            <a:r>
              <a:rPr lang="en-US" sz="1600" dirty="0" err="1">
                <a:solidFill>
                  <a:srgbClr val="003366"/>
                </a:solidFill>
                <a:latin typeface="Arial" panose="020B0604020202020204" pitchFamily="34" charset="0"/>
                <a:cs typeface="Arial" panose="020B0604020202020204" pitchFamily="34" charset="0"/>
              </a:rPr>
              <a:t>năm</a:t>
            </a:r>
            <a:r>
              <a:rPr lang="en-US" sz="1600" dirty="0">
                <a:solidFill>
                  <a:srgbClr val="003366"/>
                </a:solidFill>
                <a:latin typeface="Arial" panose="020B0604020202020204" pitchFamily="34" charset="0"/>
                <a:cs typeface="Arial" panose="020B0604020202020204" pitchFamily="34" charset="0"/>
              </a:rPr>
              <a:t>)</a:t>
            </a:r>
          </a:p>
        </p:txBody>
      </p:sp>
      <p:sp>
        <p:nvSpPr>
          <p:cNvPr id="169" name="TextBox 168">
            <a:extLst>
              <a:ext uri="{FF2B5EF4-FFF2-40B4-BE49-F238E27FC236}">
                <a16:creationId xmlns:a16="http://schemas.microsoft.com/office/drawing/2014/main" id="{4728746E-0F09-6540-8921-36100D56EC68}"/>
              </a:ext>
            </a:extLst>
          </p:cNvPr>
          <p:cNvSpPr txBox="1"/>
          <p:nvPr/>
        </p:nvSpPr>
        <p:spPr>
          <a:xfrm>
            <a:off x="3015730" y="5797398"/>
            <a:ext cx="615553" cy="205121"/>
          </a:xfrm>
          <a:prstGeom prst="rect">
            <a:avLst/>
          </a:prstGeom>
          <a:noFill/>
        </p:spPr>
        <p:txBody>
          <a:bodyPr wrap="none" lIns="0" tIns="0" rIns="0" bIns="0" rtlCol="0" anchor="ctr" anchorCtr="0">
            <a:spAutoFit/>
          </a:bodyPr>
          <a:lstStyle/>
          <a:p>
            <a:pPr defTabSz="609585"/>
            <a:r>
              <a:rPr lang="en-US" sz="1333" dirty="0">
                <a:solidFill>
                  <a:srgbClr val="003366"/>
                </a:solidFill>
                <a:latin typeface="Arial" panose="020B0604020202020204" pitchFamily="34" charset="0"/>
                <a:cs typeface="Arial" panose="020B0604020202020204" pitchFamily="34" charset="0"/>
              </a:rPr>
              <a:t>Placebo</a:t>
            </a:r>
          </a:p>
        </p:txBody>
      </p:sp>
      <p:sp>
        <p:nvSpPr>
          <p:cNvPr id="170" name="Rectangle 169">
            <a:extLst>
              <a:ext uri="{FF2B5EF4-FFF2-40B4-BE49-F238E27FC236}">
                <a16:creationId xmlns:a16="http://schemas.microsoft.com/office/drawing/2014/main" id="{7A21DBC8-552B-2342-A1F0-8131A0CB1F5E}"/>
              </a:ext>
            </a:extLst>
          </p:cNvPr>
          <p:cNvSpPr/>
          <p:nvPr/>
        </p:nvSpPr>
        <p:spPr>
          <a:xfrm>
            <a:off x="2718967" y="5816440"/>
            <a:ext cx="167035" cy="167035"/>
          </a:xfrm>
          <a:prstGeom prst="rect">
            <a:avLst/>
          </a:prstGeom>
          <a:solidFill>
            <a:srgbClr val="7A99AC"/>
          </a:solidFill>
          <a:ln w="6350">
            <a:solidFill>
              <a:srgbClr val="7A99A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1600" b="1" dirty="0">
              <a:solidFill>
                <a:prstClr val="white"/>
              </a:solidFill>
              <a:latin typeface="Arial" panose="020B0604020202020204" pitchFamily="34" charset="0"/>
              <a:cs typeface="Arial" panose="020B0604020202020204" pitchFamily="34" charset="0"/>
            </a:endParaRPr>
          </a:p>
        </p:txBody>
      </p:sp>
      <p:sp>
        <p:nvSpPr>
          <p:cNvPr id="171" name="Rectangle 170">
            <a:extLst>
              <a:ext uri="{FF2B5EF4-FFF2-40B4-BE49-F238E27FC236}">
                <a16:creationId xmlns:a16="http://schemas.microsoft.com/office/drawing/2014/main" id="{4AC0D471-C683-D14E-89EB-CBAC8BCAF737}"/>
              </a:ext>
            </a:extLst>
          </p:cNvPr>
          <p:cNvSpPr/>
          <p:nvPr/>
        </p:nvSpPr>
        <p:spPr>
          <a:xfrm>
            <a:off x="4008951" y="5816440"/>
            <a:ext cx="167035" cy="167035"/>
          </a:xfrm>
          <a:prstGeom prst="rect">
            <a:avLst/>
          </a:prstGeom>
          <a:solidFill>
            <a:schemeClr val="tx2"/>
          </a:solidFill>
          <a:ln w="635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1600" b="1" dirty="0">
              <a:solidFill>
                <a:prstClr val="white"/>
              </a:solidFill>
              <a:latin typeface="Arial" panose="020B0604020202020204" pitchFamily="34" charset="0"/>
              <a:cs typeface="Arial" panose="020B0604020202020204" pitchFamily="34" charset="0"/>
            </a:endParaRPr>
          </a:p>
        </p:txBody>
      </p:sp>
      <p:sp>
        <p:nvSpPr>
          <p:cNvPr id="172" name="TextBox 171">
            <a:extLst>
              <a:ext uri="{FF2B5EF4-FFF2-40B4-BE49-F238E27FC236}">
                <a16:creationId xmlns:a16="http://schemas.microsoft.com/office/drawing/2014/main" id="{E65A9C02-8B1F-D440-A99B-ED0D6ECAF05C}"/>
              </a:ext>
            </a:extLst>
          </p:cNvPr>
          <p:cNvSpPr txBox="1"/>
          <p:nvPr/>
        </p:nvSpPr>
        <p:spPr>
          <a:xfrm>
            <a:off x="4297452" y="5797398"/>
            <a:ext cx="815929" cy="205121"/>
          </a:xfrm>
          <a:prstGeom prst="rect">
            <a:avLst/>
          </a:prstGeom>
          <a:noFill/>
        </p:spPr>
        <p:txBody>
          <a:bodyPr wrap="none" lIns="0" tIns="0" rIns="0" bIns="0" rtlCol="0" anchor="ctr" anchorCtr="0">
            <a:spAutoFit/>
          </a:bodyPr>
          <a:lstStyle/>
          <a:p>
            <a:pPr defTabSz="609585"/>
            <a:r>
              <a:rPr lang="en-US" sz="1333" dirty="0">
                <a:solidFill>
                  <a:srgbClr val="003366"/>
                </a:solidFill>
                <a:latin typeface="Arial" panose="020B0604020202020204" pitchFamily="34" charset="0"/>
                <a:cs typeface="Arial" panose="020B0604020202020204" pitchFamily="34" charset="0"/>
              </a:rPr>
              <a:t>Nintedanib</a:t>
            </a:r>
          </a:p>
        </p:txBody>
      </p:sp>
      <p:sp>
        <p:nvSpPr>
          <p:cNvPr id="68" name="Rectangle 67">
            <a:extLst>
              <a:ext uri="{FF2B5EF4-FFF2-40B4-BE49-F238E27FC236}">
                <a16:creationId xmlns:a16="http://schemas.microsoft.com/office/drawing/2014/main" id="{123620A2-8855-0B40-98DB-4A7210A3537C}"/>
              </a:ext>
            </a:extLst>
          </p:cNvPr>
          <p:cNvSpPr/>
          <p:nvPr/>
        </p:nvSpPr>
        <p:spPr>
          <a:xfrm>
            <a:off x="2729219" y="2348381"/>
            <a:ext cx="990447"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200" dirty="0">
                <a:solidFill>
                  <a:srgbClr val="003366"/>
                </a:solidFill>
                <a:latin typeface="Arial" panose="020B0604020202020204" pitchFamily="34" charset="0"/>
                <a:cs typeface="Arial" panose="020B0604020202020204" pitchFamily="34" charset="0"/>
              </a:rPr>
              <a:t>N=315</a:t>
            </a:r>
            <a:endParaRPr lang="en-US" sz="1200" baseline="30000" dirty="0">
              <a:solidFill>
                <a:srgbClr val="003366"/>
              </a:solidFill>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B9D279A1-76D4-4B47-A5C6-52301EFB6F33}"/>
              </a:ext>
            </a:extLst>
          </p:cNvPr>
          <p:cNvSpPr/>
          <p:nvPr/>
        </p:nvSpPr>
        <p:spPr>
          <a:xfrm>
            <a:off x="4873138" y="2348381"/>
            <a:ext cx="990447"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200" dirty="0">
                <a:solidFill>
                  <a:srgbClr val="003366"/>
                </a:solidFill>
                <a:latin typeface="Arial" panose="020B0604020202020204" pitchFamily="34" charset="0"/>
                <a:cs typeface="Arial" panose="020B0604020202020204" pitchFamily="34" charset="0"/>
              </a:rPr>
              <a:t>N=108</a:t>
            </a:r>
            <a:endParaRPr lang="en-US" sz="1200" baseline="30000" dirty="0">
              <a:solidFill>
                <a:srgbClr val="003366"/>
              </a:solidFill>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9D486E9A-AACA-7644-8E94-3A10A651288B}"/>
              </a:ext>
            </a:extLst>
          </p:cNvPr>
          <p:cNvSpPr/>
          <p:nvPr/>
        </p:nvSpPr>
        <p:spPr>
          <a:xfrm>
            <a:off x="1734079" y="2014273"/>
            <a:ext cx="2300707" cy="3739895"/>
          </a:xfrm>
          <a:prstGeom prst="rect">
            <a:avLst/>
          </a:prstGeom>
          <a:solidFill>
            <a:schemeClr val="bg1">
              <a:alpha val="66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sp>
        <p:nvSpPr>
          <p:cNvPr id="167" name="Rectangle 166">
            <a:extLst>
              <a:ext uri="{FF2B5EF4-FFF2-40B4-BE49-F238E27FC236}">
                <a16:creationId xmlns:a16="http://schemas.microsoft.com/office/drawing/2014/main" id="{9106B529-B310-EB4C-83C4-5F4ABA14AAFB}"/>
              </a:ext>
            </a:extLst>
          </p:cNvPr>
          <p:cNvSpPr/>
          <p:nvPr/>
        </p:nvSpPr>
        <p:spPr>
          <a:xfrm>
            <a:off x="3512152" y="2059270"/>
            <a:ext cx="2819721"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600" b="1" dirty="0">
                <a:solidFill>
                  <a:srgbClr val="003366"/>
                </a:solidFill>
                <a:latin typeface="Arial" panose="020B0604020202020204" pitchFamily="34" charset="0"/>
                <a:cs typeface="Arial" panose="020B0604020202020204" pitchFamily="34" charset="0"/>
              </a:rPr>
              <a:t>FVC &gt;90% predicted</a:t>
            </a:r>
            <a:r>
              <a:rPr lang="en-US" sz="1600" b="1" baseline="30000" dirty="0">
                <a:solidFill>
                  <a:srgbClr val="003366"/>
                </a:solidFill>
                <a:latin typeface="Arial" panose="020B0604020202020204" pitchFamily="34" charset="0"/>
                <a:cs typeface="Arial" panose="020B0604020202020204" pitchFamily="34" charset="0"/>
              </a:rPr>
              <a:t>1</a:t>
            </a:r>
            <a:r>
              <a:rPr lang="en-US" sz="1600" b="1" dirty="0">
                <a:solidFill>
                  <a:srgbClr val="003366"/>
                </a:solidFill>
                <a:latin typeface="Arial" panose="020B0604020202020204" pitchFamily="34" charset="0"/>
                <a:cs typeface="Arial" panose="020B0604020202020204" pitchFamily="34" charset="0"/>
              </a:rPr>
              <a:t>  </a:t>
            </a:r>
            <a:endParaRPr lang="en-US" sz="1600" b="1" baseline="30000" dirty="0">
              <a:solidFill>
                <a:srgbClr val="003366"/>
              </a:solidFill>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7E697AB3-C1DC-C046-BB6B-E74CD229C846}"/>
              </a:ext>
            </a:extLst>
          </p:cNvPr>
          <p:cNvSpPr/>
          <p:nvPr/>
        </p:nvSpPr>
        <p:spPr>
          <a:xfrm rot="5400000">
            <a:off x="9617751" y="2278334"/>
            <a:ext cx="271527" cy="1807233"/>
          </a:xfrm>
          <a:prstGeom prst="rect">
            <a:avLst/>
          </a:prstGeom>
          <a:solidFill>
            <a:schemeClr val="bg1">
              <a:alpha val="66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sp>
        <p:nvSpPr>
          <p:cNvPr id="72" name="Rectangle 71">
            <a:extLst>
              <a:ext uri="{FF2B5EF4-FFF2-40B4-BE49-F238E27FC236}">
                <a16:creationId xmlns:a16="http://schemas.microsoft.com/office/drawing/2014/main" id="{0BD566BB-78D5-A54D-A761-614170533A76}"/>
              </a:ext>
            </a:extLst>
          </p:cNvPr>
          <p:cNvSpPr/>
          <p:nvPr/>
        </p:nvSpPr>
        <p:spPr>
          <a:xfrm rot="5400000">
            <a:off x="9617751" y="3131224"/>
            <a:ext cx="271527" cy="1807233"/>
          </a:xfrm>
          <a:prstGeom prst="rect">
            <a:avLst/>
          </a:prstGeom>
          <a:solidFill>
            <a:schemeClr val="bg1">
              <a:alpha val="66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sp>
        <p:nvSpPr>
          <p:cNvPr id="73" name="TextBox 72">
            <a:extLst>
              <a:ext uri="{FF2B5EF4-FFF2-40B4-BE49-F238E27FC236}">
                <a16:creationId xmlns:a16="http://schemas.microsoft.com/office/drawing/2014/main" id="{8E6EE37E-4FE1-BC49-8B6A-04B97403D1AC}"/>
              </a:ext>
            </a:extLst>
          </p:cNvPr>
          <p:cNvSpPr txBox="1"/>
          <p:nvPr/>
        </p:nvSpPr>
        <p:spPr>
          <a:xfrm>
            <a:off x="7664725" y="6399058"/>
            <a:ext cx="3475311" cy="273388"/>
          </a:xfrm>
          <a:prstGeom prst="rect">
            <a:avLst/>
          </a:prstGeom>
          <a:noFill/>
        </p:spPr>
        <p:txBody>
          <a:bodyPr wrap="square" lIns="0" tIns="62400" rIns="0" rtlCol="0">
            <a:spAutoFit/>
          </a:bodyPr>
          <a:lstStyle/>
          <a:p>
            <a:pPr defTabSz="609585"/>
            <a:r>
              <a:rPr lang="en-US" sz="1067" i="1" dirty="0">
                <a:solidFill>
                  <a:srgbClr val="003366"/>
                </a:solidFill>
                <a:latin typeface="Arial" panose="020B0604020202020204" pitchFamily="34" charset="0"/>
                <a:cs typeface="Arial" panose="020B0604020202020204" pitchFamily="34" charset="0"/>
              </a:rPr>
              <a:t>Pirfenidone </a:t>
            </a:r>
            <a:r>
              <a:rPr lang="en-US" sz="1067" i="1" dirty="0" err="1">
                <a:solidFill>
                  <a:srgbClr val="003366"/>
                </a:solidFill>
                <a:latin typeface="Arial" panose="020B0604020202020204" pitchFamily="34" charset="0"/>
                <a:cs typeface="Arial" panose="020B0604020202020204" pitchFamily="34" charset="0"/>
              </a:rPr>
              <a:t>chưa</a:t>
            </a:r>
            <a:r>
              <a:rPr lang="en-US" sz="1067" i="1" dirty="0">
                <a:solidFill>
                  <a:srgbClr val="003366"/>
                </a:solidFill>
                <a:latin typeface="Arial" panose="020B0604020202020204" pitchFamily="34" charset="0"/>
                <a:cs typeface="Arial" panose="020B0604020202020204" pitchFamily="34" charset="0"/>
              </a:rPr>
              <a:t> </a:t>
            </a:r>
            <a:r>
              <a:rPr lang="en-US" sz="1067" i="1" dirty="0" err="1">
                <a:solidFill>
                  <a:srgbClr val="003366"/>
                </a:solidFill>
                <a:latin typeface="Arial" panose="020B0604020202020204" pitchFamily="34" charset="0"/>
                <a:cs typeface="Arial" panose="020B0604020202020204" pitchFamily="34" charset="0"/>
              </a:rPr>
              <a:t>được</a:t>
            </a:r>
            <a:r>
              <a:rPr lang="en-US" sz="1067" i="1" dirty="0">
                <a:solidFill>
                  <a:srgbClr val="003366"/>
                </a:solidFill>
                <a:latin typeface="Arial" panose="020B0604020202020204" pitchFamily="34" charset="0"/>
                <a:cs typeface="Arial" panose="020B0604020202020204" pitchFamily="34" charset="0"/>
              </a:rPr>
              <a:t> </a:t>
            </a:r>
            <a:r>
              <a:rPr lang="en-US" sz="1067" i="1" dirty="0" err="1">
                <a:solidFill>
                  <a:srgbClr val="003366"/>
                </a:solidFill>
                <a:latin typeface="Arial" panose="020B0604020202020204" pitchFamily="34" charset="0"/>
                <a:cs typeface="Arial" panose="020B0604020202020204" pitchFamily="34" charset="0"/>
              </a:rPr>
              <a:t>cấp</a:t>
            </a:r>
            <a:r>
              <a:rPr lang="en-US" sz="1067" i="1" dirty="0">
                <a:solidFill>
                  <a:srgbClr val="003366"/>
                </a:solidFill>
                <a:latin typeface="Arial" panose="020B0604020202020204" pitchFamily="34" charset="0"/>
                <a:cs typeface="Arial" panose="020B0604020202020204" pitchFamily="34" charset="0"/>
              </a:rPr>
              <a:t> </a:t>
            </a:r>
            <a:r>
              <a:rPr lang="en-US" sz="1067" i="1" dirty="0" err="1">
                <a:solidFill>
                  <a:srgbClr val="003366"/>
                </a:solidFill>
                <a:latin typeface="Arial" panose="020B0604020202020204" pitchFamily="34" charset="0"/>
                <a:cs typeface="Arial" panose="020B0604020202020204" pitchFamily="34" charset="0"/>
              </a:rPr>
              <a:t>phép</a:t>
            </a:r>
            <a:r>
              <a:rPr lang="en-US" sz="1067" i="1" dirty="0">
                <a:solidFill>
                  <a:srgbClr val="003366"/>
                </a:solidFill>
                <a:latin typeface="Arial" panose="020B0604020202020204" pitchFamily="34" charset="0"/>
                <a:cs typeface="Arial" panose="020B0604020202020204" pitchFamily="34" charset="0"/>
              </a:rPr>
              <a:t> </a:t>
            </a:r>
            <a:r>
              <a:rPr lang="en-US" sz="1067" i="1" dirty="0" err="1">
                <a:solidFill>
                  <a:srgbClr val="003366"/>
                </a:solidFill>
                <a:latin typeface="Arial" panose="020B0604020202020204" pitchFamily="34" charset="0"/>
                <a:cs typeface="Arial" panose="020B0604020202020204" pitchFamily="34" charset="0"/>
              </a:rPr>
              <a:t>lưu</a:t>
            </a:r>
            <a:r>
              <a:rPr lang="en-US" sz="1067" i="1" dirty="0">
                <a:solidFill>
                  <a:srgbClr val="003366"/>
                </a:solidFill>
                <a:latin typeface="Arial" panose="020B0604020202020204" pitchFamily="34" charset="0"/>
                <a:cs typeface="Arial" panose="020B0604020202020204" pitchFamily="34" charset="0"/>
              </a:rPr>
              <a:t> </a:t>
            </a:r>
            <a:r>
              <a:rPr lang="en-US" sz="1067" i="1" dirty="0" err="1">
                <a:solidFill>
                  <a:srgbClr val="003366"/>
                </a:solidFill>
                <a:latin typeface="Arial" panose="020B0604020202020204" pitchFamily="34" charset="0"/>
                <a:cs typeface="Arial" panose="020B0604020202020204" pitchFamily="34" charset="0"/>
              </a:rPr>
              <a:t>hành</a:t>
            </a:r>
            <a:r>
              <a:rPr lang="en-US" sz="1067" i="1" dirty="0">
                <a:solidFill>
                  <a:srgbClr val="003366"/>
                </a:solidFill>
                <a:latin typeface="Arial" panose="020B0604020202020204" pitchFamily="34" charset="0"/>
                <a:cs typeface="Arial" panose="020B0604020202020204" pitchFamily="34" charset="0"/>
              </a:rPr>
              <a:t> </a:t>
            </a:r>
            <a:r>
              <a:rPr lang="en-US" sz="1067" i="1" dirty="0" err="1">
                <a:solidFill>
                  <a:srgbClr val="003366"/>
                </a:solidFill>
                <a:latin typeface="Arial" panose="020B0604020202020204" pitchFamily="34" charset="0"/>
                <a:cs typeface="Arial" panose="020B0604020202020204" pitchFamily="34" charset="0"/>
              </a:rPr>
              <a:t>tại</a:t>
            </a:r>
            <a:r>
              <a:rPr lang="en-US" sz="1067" i="1" dirty="0">
                <a:solidFill>
                  <a:srgbClr val="003366"/>
                </a:solidFill>
                <a:latin typeface="Arial" panose="020B0604020202020204" pitchFamily="34" charset="0"/>
                <a:cs typeface="Arial" panose="020B0604020202020204" pitchFamily="34" charset="0"/>
              </a:rPr>
              <a:t> </a:t>
            </a:r>
            <a:r>
              <a:rPr lang="en-US" sz="1067" i="1" dirty="0" err="1">
                <a:solidFill>
                  <a:srgbClr val="003366"/>
                </a:solidFill>
                <a:latin typeface="Arial" panose="020B0604020202020204" pitchFamily="34" charset="0"/>
                <a:cs typeface="Arial" panose="020B0604020202020204" pitchFamily="34" charset="0"/>
              </a:rPr>
              <a:t>Việt</a:t>
            </a:r>
            <a:r>
              <a:rPr lang="en-US" sz="1067" i="1" dirty="0">
                <a:solidFill>
                  <a:srgbClr val="003366"/>
                </a:solidFill>
                <a:latin typeface="Arial" panose="020B0604020202020204" pitchFamily="34" charset="0"/>
                <a:cs typeface="Arial" panose="020B0604020202020204" pitchFamily="34" charset="0"/>
              </a:rPr>
              <a:t> Nam</a:t>
            </a:r>
          </a:p>
        </p:txBody>
      </p:sp>
    </p:spTree>
    <p:extLst>
      <p:ext uri="{BB962C8B-B14F-4D97-AF65-F5344CB8AC3E}">
        <p14:creationId xmlns:p14="http://schemas.microsoft.com/office/powerpoint/2010/main" val="9919004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C173D2F7-F474-974B-A332-345F29F042B1}"/>
              </a:ext>
            </a:extLst>
          </p:cNvPr>
          <p:cNvSpPr/>
          <p:nvPr/>
        </p:nvSpPr>
        <p:spPr>
          <a:xfrm>
            <a:off x="439711" y="1502651"/>
            <a:ext cx="8978820" cy="4320000"/>
          </a:xfrm>
          <a:prstGeom prst="rect">
            <a:avLst/>
          </a:prstGeom>
          <a:solidFill>
            <a:srgbClr val="CBD3DE">
              <a:alpha val="11000"/>
            </a:srgbClr>
          </a:solidFill>
          <a:ln w="19050">
            <a:solidFill>
              <a:srgbClr val="CBD3DE"/>
            </a:solidFill>
          </a:ln>
          <a:effectLst>
            <a:outerShdw blurRad="635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sp>
        <p:nvSpPr>
          <p:cNvPr id="2" name="Title 1">
            <a:extLst>
              <a:ext uri="{FF2B5EF4-FFF2-40B4-BE49-F238E27FC236}">
                <a16:creationId xmlns:a16="http://schemas.microsoft.com/office/drawing/2014/main" id="{FDE21211-2F0C-2A47-BB2C-8D2836A0BFC1}"/>
              </a:ext>
            </a:extLst>
          </p:cNvPr>
          <p:cNvSpPr>
            <a:spLocks noGrp="1"/>
          </p:cNvSpPr>
          <p:nvPr>
            <p:ph type="title"/>
          </p:nvPr>
        </p:nvSpPr>
        <p:spPr>
          <a:xfrm>
            <a:off x="0" y="387096"/>
            <a:ext cx="12192000" cy="946283"/>
          </a:xfrm>
        </p:spPr>
        <p:txBody>
          <a:bodyPr>
            <a:noAutofit/>
          </a:bodyPr>
          <a:lstStyle/>
          <a:p>
            <a:r>
              <a:rPr lang="en-US" sz="3200" dirty="0" err="1"/>
              <a:t>Hiệu</a:t>
            </a:r>
            <a:r>
              <a:rPr lang="en-US" sz="3200" dirty="0"/>
              <a:t> </a:t>
            </a:r>
            <a:r>
              <a:rPr lang="en-US" sz="3200" dirty="0" err="1"/>
              <a:t>quả</a:t>
            </a:r>
            <a:r>
              <a:rPr lang="en-US" sz="3200" dirty="0"/>
              <a:t> </a:t>
            </a:r>
            <a:r>
              <a:rPr lang="en-US" sz="3200" dirty="0" err="1"/>
              <a:t>của</a:t>
            </a:r>
            <a:r>
              <a:rPr lang="en-US" sz="3200" dirty="0"/>
              <a:t> </a:t>
            </a:r>
            <a:r>
              <a:rPr lang="en-US" sz="3200" dirty="0" err="1"/>
              <a:t>Nintedanib</a:t>
            </a:r>
            <a:r>
              <a:rPr lang="en-US" sz="3200" dirty="0"/>
              <a:t> </a:t>
            </a:r>
            <a:r>
              <a:rPr lang="en-US" sz="3200" dirty="0" err="1"/>
              <a:t>trong</a:t>
            </a:r>
            <a:r>
              <a:rPr lang="en-US" sz="3200" dirty="0"/>
              <a:t> </a:t>
            </a:r>
            <a:r>
              <a:rPr lang="en-US" sz="3200" dirty="0" err="1"/>
              <a:t>việc</a:t>
            </a:r>
            <a:r>
              <a:rPr lang="en-US" sz="3200" dirty="0"/>
              <a:t> </a:t>
            </a:r>
            <a:r>
              <a:rPr lang="en-US" sz="3200" dirty="0" err="1"/>
              <a:t>giảm</a:t>
            </a:r>
            <a:r>
              <a:rPr lang="en-US" sz="3200" dirty="0"/>
              <a:t> </a:t>
            </a:r>
            <a:r>
              <a:rPr lang="en-US" sz="3200" dirty="0" err="1"/>
              <a:t>sự</a:t>
            </a:r>
            <a:r>
              <a:rPr lang="en-US" sz="3200" dirty="0"/>
              <a:t> </a:t>
            </a:r>
            <a:r>
              <a:rPr lang="en-US" sz="3200" dirty="0" err="1"/>
              <a:t>suy</a:t>
            </a:r>
            <a:r>
              <a:rPr lang="en-US" sz="3200" dirty="0"/>
              <a:t> </a:t>
            </a:r>
            <a:r>
              <a:rPr lang="en-US" sz="3200" dirty="0" err="1"/>
              <a:t>giảm</a:t>
            </a:r>
            <a:r>
              <a:rPr lang="en-US" sz="3200" dirty="0"/>
              <a:t> FVC </a:t>
            </a:r>
            <a:r>
              <a:rPr lang="en-US" sz="3200" dirty="0" err="1"/>
              <a:t>là</a:t>
            </a:r>
            <a:r>
              <a:rPr lang="en-US" sz="3200" dirty="0"/>
              <a:t> </a:t>
            </a:r>
            <a:r>
              <a:rPr lang="en-US" sz="3200" dirty="0" err="1"/>
              <a:t>rõ</a:t>
            </a:r>
            <a:r>
              <a:rPr lang="en-US" sz="3200" dirty="0"/>
              <a:t> </a:t>
            </a:r>
            <a:r>
              <a:rPr lang="en-US" sz="3200" dirty="0" err="1"/>
              <a:t>ràng</a:t>
            </a:r>
            <a:br>
              <a:rPr lang="en-US" sz="3200" dirty="0"/>
            </a:br>
            <a:r>
              <a:rPr lang="en-US" sz="3200" dirty="0" err="1"/>
              <a:t>thậm</a:t>
            </a:r>
            <a:r>
              <a:rPr lang="en-US" sz="3200" dirty="0"/>
              <a:t> </a:t>
            </a:r>
            <a:r>
              <a:rPr lang="en-US" sz="3200" dirty="0" err="1"/>
              <a:t>chí</a:t>
            </a:r>
            <a:r>
              <a:rPr lang="en-US" sz="3200" dirty="0"/>
              <a:t> ở </a:t>
            </a:r>
            <a:r>
              <a:rPr lang="en-US" sz="3200" dirty="0" err="1"/>
              <a:t>những</a:t>
            </a:r>
            <a:r>
              <a:rPr lang="en-US" sz="3200" dirty="0"/>
              <a:t> </a:t>
            </a:r>
            <a:r>
              <a:rPr lang="en-US" sz="3200" dirty="0" err="1"/>
              <a:t>bệnh</a:t>
            </a:r>
            <a:r>
              <a:rPr lang="en-US" sz="3200" dirty="0"/>
              <a:t> </a:t>
            </a:r>
            <a:r>
              <a:rPr lang="en-US" sz="3200" dirty="0" err="1"/>
              <a:t>nhân</a:t>
            </a:r>
            <a:r>
              <a:rPr lang="en-US" sz="3200" dirty="0"/>
              <a:t> </a:t>
            </a:r>
            <a:r>
              <a:rPr lang="en-US" sz="3200" dirty="0" err="1"/>
              <a:t>suy</a:t>
            </a:r>
            <a:r>
              <a:rPr lang="en-US" sz="3200" dirty="0"/>
              <a:t> </a:t>
            </a:r>
            <a:r>
              <a:rPr lang="en-US" sz="3200" dirty="0" err="1"/>
              <a:t>giảm</a:t>
            </a:r>
            <a:r>
              <a:rPr lang="en-US" sz="3200" dirty="0"/>
              <a:t> </a:t>
            </a:r>
            <a:r>
              <a:rPr lang="en-US" sz="3200" dirty="0" err="1"/>
              <a:t>chức</a:t>
            </a:r>
            <a:r>
              <a:rPr lang="en-US" sz="3200" dirty="0"/>
              <a:t> </a:t>
            </a:r>
            <a:r>
              <a:rPr lang="en-US" sz="3200" dirty="0" err="1"/>
              <a:t>năng</a:t>
            </a:r>
            <a:r>
              <a:rPr lang="en-US" sz="3200" dirty="0"/>
              <a:t> </a:t>
            </a:r>
            <a:r>
              <a:rPr lang="en-US" sz="3200" dirty="0" err="1"/>
              <a:t>phổi</a:t>
            </a:r>
            <a:r>
              <a:rPr lang="en-US" sz="3200" dirty="0"/>
              <a:t> </a:t>
            </a:r>
            <a:r>
              <a:rPr lang="en-US" sz="3200" dirty="0" err="1"/>
              <a:t>nặng</a:t>
            </a:r>
            <a:r>
              <a:rPr lang="en-US" sz="3200" dirty="0"/>
              <a:t> (1 of 2)</a:t>
            </a:r>
          </a:p>
        </p:txBody>
      </p:sp>
      <p:sp>
        <p:nvSpPr>
          <p:cNvPr id="17" name="Text Placeholder 16">
            <a:extLst>
              <a:ext uri="{FF2B5EF4-FFF2-40B4-BE49-F238E27FC236}">
                <a16:creationId xmlns:a16="http://schemas.microsoft.com/office/drawing/2014/main" id="{AF31050E-EEE7-5445-920E-EB9C124C1A5C}"/>
              </a:ext>
            </a:extLst>
          </p:cNvPr>
          <p:cNvSpPr>
            <a:spLocks noGrp="1"/>
          </p:cNvSpPr>
          <p:nvPr>
            <p:ph type="body" sz="quarter" idx="13"/>
          </p:nvPr>
        </p:nvSpPr>
        <p:spPr/>
        <p:txBody>
          <a:bodyPr>
            <a:normAutofit fontScale="77500" lnSpcReduction="20000"/>
          </a:bodyPr>
          <a:lstStyle/>
          <a:p>
            <a:r>
              <a:rPr lang="en-US" dirty="0"/>
              <a:t>*At baseline of INPULSIS</a:t>
            </a:r>
            <a:r>
              <a:rPr lang="en-US" baseline="30000" dirty="0"/>
              <a:t>®</a:t>
            </a:r>
            <a:r>
              <a:rPr lang="en-US" dirty="0"/>
              <a:t>-ON</a:t>
            </a:r>
            <a:br>
              <a:rPr lang="en-US" dirty="0"/>
            </a:br>
            <a:r>
              <a:rPr lang="en-US" dirty="0"/>
              <a:t>DL</a:t>
            </a:r>
            <a:r>
              <a:rPr lang="en-US" baseline="-25000" dirty="0"/>
              <a:t>CO</a:t>
            </a:r>
            <a:r>
              <a:rPr lang="en-US" dirty="0"/>
              <a:t>, diffusing capacity of the lungs for carbon monoxide; FVC, forced vital capacity</a:t>
            </a:r>
            <a:br>
              <a:rPr lang="en-US" dirty="0"/>
            </a:br>
            <a:r>
              <a:rPr lang="en-US" dirty="0"/>
              <a:t>1. Wuyts WA </a:t>
            </a:r>
            <a:r>
              <a:rPr lang="en-US" i="1" dirty="0"/>
              <a:t>et al. Lung</a:t>
            </a:r>
            <a:r>
              <a:rPr lang="en-US" dirty="0"/>
              <a:t> 2016;194:739–43; 2. Richeldi L </a:t>
            </a:r>
            <a:r>
              <a:rPr lang="en-US" i="1" dirty="0"/>
              <a:t>et al. BMC Pulm Med</a:t>
            </a:r>
            <a:r>
              <a:rPr lang="en-US" dirty="0"/>
              <a:t> 2020;20:3 </a:t>
            </a:r>
          </a:p>
        </p:txBody>
      </p:sp>
      <p:sp>
        <p:nvSpPr>
          <p:cNvPr id="8" name="TextBox 7">
            <a:extLst>
              <a:ext uri="{FF2B5EF4-FFF2-40B4-BE49-F238E27FC236}">
                <a16:creationId xmlns:a16="http://schemas.microsoft.com/office/drawing/2014/main" id="{49C3A118-A7D6-3644-BD41-21A4D01849AB}"/>
              </a:ext>
            </a:extLst>
          </p:cNvPr>
          <p:cNvSpPr txBox="1"/>
          <p:nvPr/>
        </p:nvSpPr>
        <p:spPr>
          <a:xfrm rot="16200000">
            <a:off x="-1257371" y="3619572"/>
            <a:ext cx="4024242" cy="584775"/>
          </a:xfrm>
          <a:prstGeom prst="rect">
            <a:avLst/>
          </a:prstGeom>
          <a:noFill/>
        </p:spPr>
        <p:txBody>
          <a:bodyPr wrap="none" rtlCol="0" anchor="b" anchorCtr="0">
            <a:spAutoFit/>
          </a:bodyPr>
          <a:lstStyle/>
          <a:p>
            <a:pPr algn="ctr" defTabSz="609585"/>
            <a:r>
              <a:rPr lang="vi-VN" sz="1600" dirty="0">
                <a:solidFill>
                  <a:srgbClr val="003366"/>
                </a:solidFill>
                <a:latin typeface="Arial" panose="020B0604020202020204" pitchFamily="34" charset="0"/>
                <a:cs typeface="Arial" panose="020B0604020202020204" pitchFamily="34" charset="0"/>
              </a:rPr>
              <a:t>Trung bình sự thay đổi</a:t>
            </a:r>
            <a:r>
              <a:rPr lang="en-US" sz="1600" dirty="0">
                <a:solidFill>
                  <a:srgbClr val="003366"/>
                </a:solidFill>
                <a:latin typeface="Arial" panose="020B0604020202020204"/>
                <a:cs typeface="Arial" panose="020B0604020202020204" pitchFamily="34" charset="0"/>
              </a:rPr>
              <a:t> </a:t>
            </a:r>
            <a:r>
              <a:rPr lang="vi-VN" sz="1600" dirty="0">
                <a:solidFill>
                  <a:srgbClr val="003366"/>
                </a:solidFill>
                <a:latin typeface="Arial" panose="020B0604020202020204" pitchFamily="34" charset="0"/>
                <a:cs typeface="Arial" panose="020B0604020202020204" pitchFamily="34" charset="0"/>
              </a:rPr>
              <a:t>tuyệt đối</a:t>
            </a:r>
            <a:r>
              <a:rPr lang="en-US" sz="1600" dirty="0">
                <a:solidFill>
                  <a:srgbClr val="003366"/>
                </a:solidFill>
                <a:latin typeface="Arial" panose="020B0604020202020204"/>
                <a:cs typeface="Arial" panose="020B0604020202020204" pitchFamily="34" charset="0"/>
              </a:rPr>
              <a:t> FVC (mL)</a:t>
            </a:r>
          </a:p>
          <a:p>
            <a:pPr algn="ctr" defTabSz="609585"/>
            <a:r>
              <a:rPr lang="vi-VN"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a:cs typeface="Arial" panose="020B0604020202020204" pitchFamily="34" charset="0"/>
              </a:rPr>
              <a:t>quan</a:t>
            </a:r>
            <a:r>
              <a:rPr lang="en-US" sz="1600" dirty="0">
                <a:solidFill>
                  <a:srgbClr val="003366"/>
                </a:solidFill>
                <a:latin typeface="Arial" panose="020B0604020202020204"/>
                <a:cs typeface="Arial" panose="020B0604020202020204" pitchFamily="34" charset="0"/>
              </a:rPr>
              <a:t> </a:t>
            </a:r>
            <a:r>
              <a:rPr lang="en-US" sz="1600" dirty="0" err="1">
                <a:solidFill>
                  <a:srgbClr val="003366"/>
                </a:solidFill>
                <a:latin typeface="Arial" panose="020B0604020202020204"/>
                <a:cs typeface="Arial" panose="020B0604020202020204" pitchFamily="34" charset="0"/>
              </a:rPr>
              <a:t>sát</a:t>
            </a:r>
            <a:r>
              <a:rPr lang="en-US" sz="1600" dirty="0">
                <a:solidFill>
                  <a:srgbClr val="003366"/>
                </a:solidFill>
                <a:latin typeface="Arial" panose="020B0604020202020204"/>
                <a:cs typeface="Arial" panose="020B0604020202020204" pitchFamily="34" charset="0"/>
              </a:rPr>
              <a:t> </a:t>
            </a:r>
            <a:r>
              <a:rPr lang="en-US" sz="1600" dirty="0" err="1">
                <a:solidFill>
                  <a:srgbClr val="003366"/>
                </a:solidFill>
                <a:latin typeface="Arial" panose="020B0604020202020204"/>
                <a:cs typeface="Arial" panose="020B0604020202020204" pitchFamily="34" charset="0"/>
              </a:rPr>
              <a:t>được</a:t>
            </a:r>
            <a:r>
              <a:rPr lang="en-US" sz="1600" dirty="0">
                <a:solidFill>
                  <a:srgbClr val="003366"/>
                </a:solidFill>
                <a:latin typeface="Arial" panose="020B0604020202020204"/>
                <a:cs typeface="Arial" panose="020B0604020202020204" pitchFamily="34" charset="0"/>
              </a:rPr>
              <a:t> </a:t>
            </a:r>
            <a:r>
              <a:rPr lang="vi-VN" sz="1600" dirty="0">
                <a:solidFill>
                  <a:srgbClr val="003366"/>
                </a:solidFill>
                <a:latin typeface="Arial" panose="020B0604020202020204" pitchFamily="34" charset="0"/>
                <a:cs typeface="Arial" panose="020B0604020202020204" pitchFamily="34" charset="0"/>
              </a:rPr>
              <a:t>so với </a:t>
            </a:r>
            <a:r>
              <a:rPr lang="en-US" sz="1600" dirty="0" err="1">
                <a:solidFill>
                  <a:srgbClr val="003366"/>
                </a:solidFill>
                <a:latin typeface="Arial" panose="020B0604020202020204"/>
                <a:cs typeface="Arial" panose="020B0604020202020204" pitchFamily="34" charset="0"/>
              </a:rPr>
              <a:t>mức</a:t>
            </a:r>
            <a:r>
              <a:rPr lang="en-US" sz="1600" dirty="0">
                <a:solidFill>
                  <a:srgbClr val="003366"/>
                </a:solidFill>
                <a:latin typeface="Arial" panose="020B0604020202020204"/>
                <a:cs typeface="Arial" panose="020B0604020202020204" pitchFamily="34" charset="0"/>
              </a:rPr>
              <a:t> </a:t>
            </a:r>
            <a:r>
              <a:rPr lang="vi-VN" sz="1600" dirty="0">
                <a:solidFill>
                  <a:srgbClr val="003366"/>
                </a:solidFill>
                <a:latin typeface="Arial" panose="020B0604020202020204" pitchFamily="34" charset="0"/>
                <a:cs typeface="Arial" panose="020B0604020202020204" pitchFamily="34" charset="0"/>
              </a:rPr>
              <a:t>ban đầu</a:t>
            </a:r>
          </a:p>
        </p:txBody>
      </p:sp>
      <p:sp>
        <p:nvSpPr>
          <p:cNvPr id="24" name="TextBox 23">
            <a:extLst>
              <a:ext uri="{FF2B5EF4-FFF2-40B4-BE49-F238E27FC236}">
                <a16:creationId xmlns:a16="http://schemas.microsoft.com/office/drawing/2014/main" id="{18A028E4-A916-1240-B367-253A16E9BE7D}"/>
              </a:ext>
            </a:extLst>
          </p:cNvPr>
          <p:cNvSpPr txBox="1"/>
          <p:nvPr/>
        </p:nvSpPr>
        <p:spPr>
          <a:xfrm rot="16200000">
            <a:off x="3181498" y="3619571"/>
            <a:ext cx="4091568" cy="584775"/>
          </a:xfrm>
          <a:prstGeom prst="rect">
            <a:avLst/>
          </a:prstGeom>
          <a:noFill/>
        </p:spPr>
        <p:txBody>
          <a:bodyPr wrap="none" rtlCol="0" anchor="b" anchorCtr="0">
            <a:spAutoFit/>
          </a:bodyPr>
          <a:lstStyle/>
          <a:p>
            <a:pPr algn="ctr" defTabSz="609585"/>
            <a:r>
              <a:rPr lang="en-US" sz="1600" dirty="0" err="1">
                <a:solidFill>
                  <a:srgbClr val="003366"/>
                </a:solidFill>
                <a:latin typeface="Arial" panose="020B0604020202020204" pitchFamily="34" charset="0"/>
                <a:cs typeface="Arial" panose="020B0604020202020204" pitchFamily="34" charset="0"/>
              </a:rPr>
              <a:t>Trung</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bình</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sự</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thay</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đổi</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tương</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đối</a:t>
            </a:r>
            <a:r>
              <a:rPr lang="en-US" sz="1600" dirty="0">
                <a:solidFill>
                  <a:srgbClr val="003366"/>
                </a:solidFill>
                <a:latin typeface="Arial" panose="020B0604020202020204" pitchFamily="34" charset="0"/>
                <a:cs typeface="Arial" panose="020B0604020202020204" pitchFamily="34" charset="0"/>
              </a:rPr>
              <a:t> FVC (%) </a:t>
            </a:r>
            <a:br>
              <a:rPr lang="en-US" sz="1600" dirty="0">
                <a:solidFill>
                  <a:srgbClr val="003366"/>
                </a:solidFill>
                <a:latin typeface="Arial" panose="020B0604020202020204" pitchFamily="34" charset="0"/>
                <a:cs typeface="Arial" panose="020B0604020202020204" pitchFamily="34" charset="0"/>
              </a:rPr>
            </a:br>
            <a:r>
              <a:rPr lang="en-US" sz="1600" dirty="0" err="1">
                <a:solidFill>
                  <a:srgbClr val="003366"/>
                </a:solidFill>
                <a:latin typeface="Arial" panose="020B0604020202020204" pitchFamily="34" charset="0"/>
                <a:cs typeface="Arial" panose="020B0604020202020204" pitchFamily="34" charset="0"/>
              </a:rPr>
              <a:t>quan</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sát</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được</a:t>
            </a:r>
            <a:r>
              <a:rPr lang="en-US" sz="1600" dirty="0">
                <a:solidFill>
                  <a:srgbClr val="003366"/>
                </a:solidFill>
                <a:latin typeface="Arial" panose="020B0604020202020204" pitchFamily="34" charset="0"/>
                <a:cs typeface="Arial" panose="020B0604020202020204" pitchFamily="34" charset="0"/>
              </a:rPr>
              <a:t> so </a:t>
            </a:r>
            <a:r>
              <a:rPr lang="en-US" sz="1600" dirty="0" err="1">
                <a:solidFill>
                  <a:srgbClr val="003366"/>
                </a:solidFill>
                <a:latin typeface="Arial" panose="020B0604020202020204" pitchFamily="34" charset="0"/>
                <a:cs typeface="Arial" panose="020B0604020202020204" pitchFamily="34" charset="0"/>
              </a:rPr>
              <a:t>với</a:t>
            </a:r>
            <a:r>
              <a:rPr lang="en-US" sz="1600" dirty="0">
                <a:solidFill>
                  <a:srgbClr val="003366"/>
                </a:solidFill>
                <a:latin typeface="Arial" panose="020B0604020202020204" pitchFamily="34" charset="0"/>
                <a:cs typeface="Arial" panose="020B0604020202020204" pitchFamily="34" charset="0"/>
              </a:rPr>
              <a:t> </a:t>
            </a:r>
            <a:r>
              <a:rPr lang="en-US" sz="1600" dirty="0" err="1">
                <a:solidFill>
                  <a:srgbClr val="003366"/>
                </a:solidFill>
                <a:latin typeface="Arial" panose="020B0604020202020204" pitchFamily="34" charset="0"/>
                <a:cs typeface="Arial" panose="020B0604020202020204" pitchFamily="34" charset="0"/>
              </a:rPr>
              <a:t>mức</a:t>
            </a:r>
            <a:r>
              <a:rPr lang="en-US" sz="1600" dirty="0">
                <a:solidFill>
                  <a:srgbClr val="003366"/>
                </a:solidFill>
                <a:latin typeface="Arial" panose="020B0604020202020204" pitchFamily="34" charset="0"/>
                <a:cs typeface="Arial" panose="020B0604020202020204" pitchFamily="34" charset="0"/>
              </a:rPr>
              <a:t> ban </a:t>
            </a:r>
            <a:r>
              <a:rPr lang="en-US" sz="1600" dirty="0" err="1">
                <a:solidFill>
                  <a:srgbClr val="003366"/>
                </a:solidFill>
                <a:latin typeface="Arial" panose="020B0604020202020204" pitchFamily="34" charset="0"/>
                <a:cs typeface="Arial" panose="020B0604020202020204" pitchFamily="34" charset="0"/>
              </a:rPr>
              <a:t>đầu</a:t>
            </a:r>
            <a:endParaRPr lang="en-US" sz="1600" dirty="0">
              <a:solidFill>
                <a:srgbClr val="003366"/>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900891B2-3056-9840-AEA6-25608B26B347}"/>
              </a:ext>
            </a:extLst>
          </p:cNvPr>
          <p:cNvSpPr/>
          <p:nvPr/>
        </p:nvSpPr>
        <p:spPr>
          <a:xfrm>
            <a:off x="1096814" y="1644562"/>
            <a:ext cx="2819721"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600" b="1" dirty="0">
                <a:solidFill>
                  <a:srgbClr val="003366"/>
                </a:solidFill>
                <a:latin typeface="Arial" panose="020B0604020202020204" pitchFamily="34" charset="0"/>
                <a:cs typeface="Arial" panose="020B0604020202020204" pitchFamily="34" charset="0"/>
              </a:rPr>
              <a:t>FVC ≤50% </a:t>
            </a:r>
            <a:br>
              <a:rPr lang="en-US" sz="1600" b="1" dirty="0">
                <a:solidFill>
                  <a:srgbClr val="003366"/>
                </a:solidFill>
                <a:latin typeface="Arial" panose="020B0604020202020204" pitchFamily="34" charset="0"/>
                <a:cs typeface="Arial" panose="020B0604020202020204" pitchFamily="34" charset="0"/>
              </a:rPr>
            </a:br>
            <a:r>
              <a:rPr lang="en-US" sz="1600" b="1" dirty="0">
                <a:solidFill>
                  <a:srgbClr val="003366"/>
                </a:solidFill>
                <a:latin typeface="Arial" panose="020B0604020202020204" pitchFamily="34" charset="0"/>
                <a:cs typeface="Arial" panose="020B0604020202020204" pitchFamily="34" charset="0"/>
              </a:rPr>
              <a:t>predicted*</a:t>
            </a:r>
            <a:r>
              <a:rPr lang="en-US" sz="1600" b="1" baseline="30000" dirty="0">
                <a:solidFill>
                  <a:srgbClr val="003366"/>
                </a:solidFill>
                <a:latin typeface="Arial" panose="020B0604020202020204" pitchFamily="34" charset="0"/>
                <a:cs typeface="Arial" panose="020B0604020202020204" pitchFamily="34" charset="0"/>
              </a:rPr>
              <a:t>,1</a:t>
            </a:r>
            <a:r>
              <a:rPr lang="en-US" sz="1600" b="1" dirty="0">
                <a:solidFill>
                  <a:srgbClr val="003366"/>
                </a:solidFill>
                <a:latin typeface="Arial" panose="020B0604020202020204" pitchFamily="34" charset="0"/>
                <a:cs typeface="Arial" panose="020B0604020202020204" pitchFamily="34" charset="0"/>
              </a:rPr>
              <a:t>  </a:t>
            </a:r>
            <a:endParaRPr lang="en-US" sz="1600" b="1" baseline="30000" dirty="0">
              <a:solidFill>
                <a:srgbClr val="003366"/>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09C731FC-9A7F-5646-B722-181334BB771B}"/>
              </a:ext>
            </a:extLst>
          </p:cNvPr>
          <p:cNvSpPr/>
          <p:nvPr/>
        </p:nvSpPr>
        <p:spPr>
          <a:xfrm>
            <a:off x="2652501" y="1644562"/>
            <a:ext cx="2819721"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600" b="1" dirty="0">
                <a:solidFill>
                  <a:srgbClr val="003366"/>
                </a:solidFill>
                <a:latin typeface="Arial" panose="020B0604020202020204" pitchFamily="34" charset="0"/>
                <a:cs typeface="Arial" panose="020B0604020202020204" pitchFamily="34" charset="0"/>
              </a:rPr>
              <a:t>FVC &gt;50% </a:t>
            </a:r>
            <a:br>
              <a:rPr lang="en-US" sz="1600" b="1" dirty="0">
                <a:solidFill>
                  <a:srgbClr val="003366"/>
                </a:solidFill>
                <a:latin typeface="Arial" panose="020B0604020202020204" pitchFamily="34" charset="0"/>
                <a:cs typeface="Arial" panose="020B0604020202020204" pitchFamily="34" charset="0"/>
              </a:rPr>
            </a:br>
            <a:r>
              <a:rPr lang="en-US" sz="1600" b="1" dirty="0">
                <a:solidFill>
                  <a:srgbClr val="003366"/>
                </a:solidFill>
                <a:latin typeface="Arial" panose="020B0604020202020204" pitchFamily="34" charset="0"/>
                <a:cs typeface="Arial" panose="020B0604020202020204" pitchFamily="34" charset="0"/>
              </a:rPr>
              <a:t>predicted*</a:t>
            </a:r>
            <a:r>
              <a:rPr lang="en-US" sz="1600" b="1" baseline="30000" dirty="0">
                <a:solidFill>
                  <a:srgbClr val="003366"/>
                </a:solidFill>
                <a:latin typeface="Arial" panose="020B0604020202020204" pitchFamily="34" charset="0"/>
                <a:cs typeface="Arial" panose="020B0604020202020204" pitchFamily="34" charset="0"/>
              </a:rPr>
              <a:t>,1</a:t>
            </a:r>
            <a:r>
              <a:rPr lang="en-US" sz="1600" b="1" dirty="0">
                <a:solidFill>
                  <a:srgbClr val="003366"/>
                </a:solidFill>
                <a:latin typeface="Arial" panose="020B0604020202020204" pitchFamily="34" charset="0"/>
                <a:cs typeface="Arial" panose="020B0604020202020204" pitchFamily="34" charset="0"/>
              </a:rPr>
              <a:t>  </a:t>
            </a:r>
            <a:endParaRPr lang="en-US" sz="1600" b="1" baseline="30000" dirty="0">
              <a:solidFill>
                <a:srgbClr val="003366"/>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6366B7BF-77E3-1B4E-9123-F92ECBBEA0F9}"/>
              </a:ext>
            </a:extLst>
          </p:cNvPr>
          <p:cNvSpPr/>
          <p:nvPr/>
        </p:nvSpPr>
        <p:spPr>
          <a:xfrm>
            <a:off x="2076440" y="2017081"/>
            <a:ext cx="860467"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200" dirty="0">
                <a:solidFill>
                  <a:srgbClr val="003366"/>
                </a:solidFill>
                <a:latin typeface="Arial" panose="020B0604020202020204" pitchFamily="34" charset="0"/>
                <a:cs typeface="Arial" panose="020B0604020202020204" pitchFamily="34" charset="0"/>
              </a:rPr>
              <a:t>N=24</a:t>
            </a:r>
            <a:endParaRPr lang="en-US" sz="1200" baseline="30000" dirty="0">
              <a:solidFill>
                <a:srgbClr val="003366"/>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5DA2388C-CEA3-6E4C-82AC-F04B98B7A6BF}"/>
              </a:ext>
            </a:extLst>
          </p:cNvPr>
          <p:cNvSpPr/>
          <p:nvPr/>
        </p:nvSpPr>
        <p:spPr>
          <a:xfrm>
            <a:off x="3671883" y="2017081"/>
            <a:ext cx="860467"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200" dirty="0">
                <a:solidFill>
                  <a:srgbClr val="003366"/>
                </a:solidFill>
                <a:latin typeface="Arial" panose="020B0604020202020204" pitchFamily="34" charset="0"/>
                <a:cs typeface="Arial" panose="020B0604020202020204" pitchFamily="34" charset="0"/>
              </a:rPr>
              <a:t>N=558</a:t>
            </a:r>
            <a:endParaRPr lang="en-US" sz="1200" baseline="30000" dirty="0">
              <a:solidFill>
                <a:srgbClr val="003366"/>
              </a:solidFill>
              <a:latin typeface="Arial" panose="020B0604020202020204" pitchFamily="34" charset="0"/>
              <a:cs typeface="Arial" panose="020B0604020202020204" pitchFamily="34" charset="0"/>
            </a:endParaRPr>
          </a:p>
        </p:txBody>
      </p:sp>
      <p:graphicFrame>
        <p:nvGraphicFramePr>
          <p:cNvPr id="49" name="Content Placeholder 103">
            <a:extLst>
              <a:ext uri="{FF2B5EF4-FFF2-40B4-BE49-F238E27FC236}">
                <a16:creationId xmlns:a16="http://schemas.microsoft.com/office/drawing/2014/main" id="{9E2A9807-757D-D84F-ADFB-4A673600E7CA}"/>
              </a:ext>
            </a:extLst>
          </p:cNvPr>
          <p:cNvGraphicFramePr>
            <a:graphicFrameLocks/>
          </p:cNvGraphicFramePr>
          <p:nvPr/>
        </p:nvGraphicFramePr>
        <p:xfrm>
          <a:off x="5489676" y="2155170"/>
          <a:ext cx="3984000" cy="35214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Box 49">
            <a:extLst>
              <a:ext uri="{FF2B5EF4-FFF2-40B4-BE49-F238E27FC236}">
                <a16:creationId xmlns:a16="http://schemas.microsoft.com/office/drawing/2014/main" id="{4C166716-73CB-5144-B761-6D812B1303D3}"/>
              </a:ext>
            </a:extLst>
          </p:cNvPr>
          <p:cNvSpPr txBox="1"/>
          <p:nvPr/>
        </p:nvSpPr>
        <p:spPr>
          <a:xfrm>
            <a:off x="6469317" y="2987654"/>
            <a:ext cx="771524" cy="256545"/>
          </a:xfrm>
          <a:prstGeom prst="rect">
            <a:avLst/>
          </a:prstGeom>
          <a:noFill/>
        </p:spPr>
        <p:txBody>
          <a:bodyPr wrap="square" rtlCol="0">
            <a:spAutoFit/>
          </a:bodyPr>
          <a:lstStyle/>
          <a:p>
            <a:pPr algn="ctr" defTabSz="609585"/>
            <a:r>
              <a:rPr lang="en-US" sz="1067" dirty="0">
                <a:solidFill>
                  <a:prstClr val="white"/>
                </a:solidFill>
                <a:latin typeface="Arial" panose="020B0604020202020204"/>
              </a:rPr>
              <a:t>%</a:t>
            </a:r>
          </a:p>
        </p:txBody>
      </p:sp>
      <p:sp>
        <p:nvSpPr>
          <p:cNvPr id="53" name="TextBox 52">
            <a:extLst>
              <a:ext uri="{FF2B5EF4-FFF2-40B4-BE49-F238E27FC236}">
                <a16:creationId xmlns:a16="http://schemas.microsoft.com/office/drawing/2014/main" id="{C9D04507-2C9F-1747-A983-02F1969554B3}"/>
              </a:ext>
            </a:extLst>
          </p:cNvPr>
          <p:cNvSpPr txBox="1"/>
          <p:nvPr/>
        </p:nvSpPr>
        <p:spPr>
          <a:xfrm>
            <a:off x="8131019" y="2901298"/>
            <a:ext cx="771524" cy="256545"/>
          </a:xfrm>
          <a:prstGeom prst="rect">
            <a:avLst/>
          </a:prstGeom>
          <a:noFill/>
        </p:spPr>
        <p:txBody>
          <a:bodyPr wrap="square" rtlCol="0">
            <a:spAutoFit/>
          </a:bodyPr>
          <a:lstStyle/>
          <a:p>
            <a:pPr algn="ctr" defTabSz="609585"/>
            <a:r>
              <a:rPr lang="en-US" sz="1067" dirty="0">
                <a:solidFill>
                  <a:prstClr val="white"/>
                </a:solidFill>
                <a:latin typeface="Arial" panose="020B0604020202020204"/>
              </a:rPr>
              <a:t>%</a:t>
            </a:r>
          </a:p>
        </p:txBody>
      </p:sp>
      <p:sp>
        <p:nvSpPr>
          <p:cNvPr id="56" name="Rectangle 55">
            <a:extLst>
              <a:ext uri="{FF2B5EF4-FFF2-40B4-BE49-F238E27FC236}">
                <a16:creationId xmlns:a16="http://schemas.microsoft.com/office/drawing/2014/main" id="{7964FD2F-AD6B-A14B-AF67-E4782D6639D8}"/>
              </a:ext>
            </a:extLst>
          </p:cNvPr>
          <p:cNvSpPr/>
          <p:nvPr/>
        </p:nvSpPr>
        <p:spPr>
          <a:xfrm>
            <a:off x="5445218" y="1644562"/>
            <a:ext cx="2819721"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600" b="1" dirty="0">
                <a:solidFill>
                  <a:srgbClr val="003366"/>
                </a:solidFill>
                <a:latin typeface="Arial" panose="020B0604020202020204" pitchFamily="34" charset="0"/>
                <a:cs typeface="Arial" panose="020B0604020202020204" pitchFamily="34" charset="0"/>
              </a:rPr>
              <a:t>FVC ≤50% </a:t>
            </a:r>
            <a:br>
              <a:rPr lang="en-US" sz="1600" b="1" dirty="0">
                <a:solidFill>
                  <a:srgbClr val="003366"/>
                </a:solidFill>
                <a:latin typeface="Arial" panose="020B0604020202020204" pitchFamily="34" charset="0"/>
                <a:cs typeface="Arial" panose="020B0604020202020204" pitchFamily="34" charset="0"/>
              </a:rPr>
            </a:br>
            <a:r>
              <a:rPr lang="en-US" sz="1600" b="1" dirty="0">
                <a:solidFill>
                  <a:srgbClr val="003366"/>
                </a:solidFill>
                <a:latin typeface="Arial" panose="020B0604020202020204" pitchFamily="34" charset="0"/>
                <a:cs typeface="Arial" panose="020B0604020202020204" pitchFamily="34" charset="0"/>
              </a:rPr>
              <a:t>predicted*</a:t>
            </a:r>
            <a:r>
              <a:rPr lang="en-US" sz="1600" b="1" baseline="30000" dirty="0">
                <a:solidFill>
                  <a:srgbClr val="003366"/>
                </a:solidFill>
                <a:latin typeface="Arial" panose="020B0604020202020204" pitchFamily="34" charset="0"/>
                <a:cs typeface="Arial" panose="020B0604020202020204" pitchFamily="34" charset="0"/>
              </a:rPr>
              <a:t>,1</a:t>
            </a:r>
            <a:r>
              <a:rPr lang="en-US" sz="1600" b="1" dirty="0">
                <a:solidFill>
                  <a:srgbClr val="003366"/>
                </a:solidFill>
                <a:latin typeface="Arial" panose="020B0604020202020204" pitchFamily="34" charset="0"/>
                <a:cs typeface="Arial" panose="020B0604020202020204" pitchFamily="34" charset="0"/>
              </a:rPr>
              <a:t>  </a:t>
            </a:r>
            <a:endParaRPr lang="en-US" sz="1600" b="1" baseline="30000" dirty="0">
              <a:solidFill>
                <a:srgbClr val="003366"/>
              </a:solidFill>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EFB07196-57B2-5049-9AA5-017C50C788C3}"/>
              </a:ext>
            </a:extLst>
          </p:cNvPr>
          <p:cNvSpPr/>
          <p:nvPr/>
        </p:nvSpPr>
        <p:spPr>
          <a:xfrm>
            <a:off x="7106921" y="1644562"/>
            <a:ext cx="2819721"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600" b="1" dirty="0">
                <a:solidFill>
                  <a:srgbClr val="003366"/>
                </a:solidFill>
                <a:latin typeface="Arial" panose="020B0604020202020204" pitchFamily="34" charset="0"/>
                <a:cs typeface="Arial" panose="020B0604020202020204" pitchFamily="34" charset="0"/>
              </a:rPr>
              <a:t>FVC &gt;50% </a:t>
            </a:r>
            <a:br>
              <a:rPr lang="en-US" sz="1600" b="1" dirty="0">
                <a:solidFill>
                  <a:srgbClr val="003366"/>
                </a:solidFill>
                <a:latin typeface="Arial" panose="020B0604020202020204" pitchFamily="34" charset="0"/>
                <a:cs typeface="Arial" panose="020B0604020202020204" pitchFamily="34" charset="0"/>
              </a:rPr>
            </a:br>
            <a:r>
              <a:rPr lang="en-US" sz="1600" b="1" dirty="0">
                <a:solidFill>
                  <a:srgbClr val="003366"/>
                </a:solidFill>
                <a:latin typeface="Arial" panose="020B0604020202020204" pitchFamily="34" charset="0"/>
                <a:cs typeface="Arial" panose="020B0604020202020204" pitchFamily="34" charset="0"/>
              </a:rPr>
              <a:t>predicted*</a:t>
            </a:r>
            <a:r>
              <a:rPr lang="en-US" sz="1600" b="1" baseline="30000" dirty="0">
                <a:solidFill>
                  <a:srgbClr val="003366"/>
                </a:solidFill>
                <a:latin typeface="Arial" panose="020B0604020202020204" pitchFamily="34" charset="0"/>
                <a:cs typeface="Arial" panose="020B0604020202020204" pitchFamily="34" charset="0"/>
              </a:rPr>
              <a:t>,1</a:t>
            </a:r>
            <a:r>
              <a:rPr lang="en-US" sz="1600" b="1" dirty="0">
                <a:solidFill>
                  <a:srgbClr val="003366"/>
                </a:solidFill>
                <a:latin typeface="Arial" panose="020B0604020202020204" pitchFamily="34" charset="0"/>
                <a:cs typeface="Arial" panose="020B0604020202020204" pitchFamily="34" charset="0"/>
              </a:rPr>
              <a:t>  </a:t>
            </a:r>
            <a:endParaRPr lang="en-US" sz="1600" b="1" baseline="30000" dirty="0">
              <a:solidFill>
                <a:srgbClr val="003366"/>
              </a:solidFill>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B7557FA9-1C29-2A46-A064-4075DEA9138F}"/>
              </a:ext>
            </a:extLst>
          </p:cNvPr>
          <p:cNvSpPr/>
          <p:nvPr/>
        </p:nvSpPr>
        <p:spPr>
          <a:xfrm>
            <a:off x="6424844" y="2017081"/>
            <a:ext cx="860467"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200" dirty="0">
                <a:solidFill>
                  <a:srgbClr val="003366"/>
                </a:solidFill>
                <a:latin typeface="Arial" panose="020B0604020202020204" pitchFamily="34" charset="0"/>
                <a:cs typeface="Arial" panose="020B0604020202020204" pitchFamily="34" charset="0"/>
              </a:rPr>
              <a:t>N=24</a:t>
            </a:r>
            <a:endParaRPr lang="en-US" sz="1200" baseline="30000" dirty="0">
              <a:solidFill>
                <a:srgbClr val="003366"/>
              </a:solidFill>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21FBC03D-A4D0-5444-A85F-A5C2D1E445C8}"/>
              </a:ext>
            </a:extLst>
          </p:cNvPr>
          <p:cNvSpPr/>
          <p:nvPr/>
        </p:nvSpPr>
        <p:spPr>
          <a:xfrm>
            <a:off x="8086547" y="2017081"/>
            <a:ext cx="860467" cy="3963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200" dirty="0">
                <a:solidFill>
                  <a:srgbClr val="003366"/>
                </a:solidFill>
                <a:latin typeface="Arial" panose="020B0604020202020204" pitchFamily="34" charset="0"/>
                <a:cs typeface="Arial" panose="020B0604020202020204" pitchFamily="34" charset="0"/>
              </a:rPr>
              <a:t>N=558</a:t>
            </a:r>
            <a:endParaRPr lang="en-US" sz="1200" baseline="30000" dirty="0">
              <a:solidFill>
                <a:srgbClr val="003366"/>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2CE1BDB-C119-FF41-9563-6ADCF7DDD2D9}"/>
              </a:ext>
            </a:extLst>
          </p:cNvPr>
          <p:cNvSpPr txBox="1"/>
          <p:nvPr/>
        </p:nvSpPr>
        <p:spPr>
          <a:xfrm>
            <a:off x="3716355" y="3303438"/>
            <a:ext cx="771524" cy="256545"/>
          </a:xfrm>
          <a:prstGeom prst="rect">
            <a:avLst/>
          </a:prstGeom>
          <a:noFill/>
        </p:spPr>
        <p:txBody>
          <a:bodyPr wrap="square" rtlCol="0">
            <a:spAutoFit/>
          </a:bodyPr>
          <a:lstStyle/>
          <a:p>
            <a:pPr algn="ctr" defTabSz="609585"/>
            <a:r>
              <a:rPr lang="en-US" sz="1067" dirty="0">
                <a:solidFill>
                  <a:prstClr val="white"/>
                </a:solidFill>
                <a:latin typeface="Arial" panose="020B0604020202020204"/>
              </a:rPr>
              <a:t>mL</a:t>
            </a:r>
          </a:p>
        </p:txBody>
      </p:sp>
      <p:sp>
        <p:nvSpPr>
          <p:cNvPr id="32" name="TextBox 31">
            <a:extLst>
              <a:ext uri="{FF2B5EF4-FFF2-40B4-BE49-F238E27FC236}">
                <a16:creationId xmlns:a16="http://schemas.microsoft.com/office/drawing/2014/main" id="{71AB6BAA-96FD-1E43-A590-7B36008825AB}"/>
              </a:ext>
            </a:extLst>
          </p:cNvPr>
          <p:cNvSpPr txBox="1"/>
          <p:nvPr/>
        </p:nvSpPr>
        <p:spPr>
          <a:xfrm>
            <a:off x="2120913" y="3064615"/>
            <a:ext cx="771524" cy="256545"/>
          </a:xfrm>
          <a:prstGeom prst="rect">
            <a:avLst/>
          </a:prstGeom>
          <a:noFill/>
        </p:spPr>
        <p:txBody>
          <a:bodyPr wrap="square" rtlCol="0">
            <a:spAutoFit/>
          </a:bodyPr>
          <a:lstStyle/>
          <a:p>
            <a:pPr algn="ctr" defTabSz="609585"/>
            <a:r>
              <a:rPr lang="en-US" sz="1067" dirty="0">
                <a:solidFill>
                  <a:prstClr val="white"/>
                </a:solidFill>
                <a:latin typeface="Arial" panose="020B0604020202020204"/>
              </a:rPr>
              <a:t>mL</a:t>
            </a:r>
          </a:p>
        </p:txBody>
      </p:sp>
      <p:grpSp>
        <p:nvGrpSpPr>
          <p:cNvPr id="89" name="Group 88">
            <a:extLst>
              <a:ext uri="{FF2B5EF4-FFF2-40B4-BE49-F238E27FC236}">
                <a16:creationId xmlns:a16="http://schemas.microsoft.com/office/drawing/2014/main" id="{2DE9DC32-D2B4-0546-B530-CDFDBE805734}"/>
              </a:ext>
            </a:extLst>
          </p:cNvPr>
          <p:cNvGrpSpPr/>
          <p:nvPr/>
        </p:nvGrpSpPr>
        <p:grpSpPr>
          <a:xfrm>
            <a:off x="9213658" y="1491291"/>
            <a:ext cx="2880284" cy="4478565"/>
            <a:chOff x="6866698" y="1118468"/>
            <a:chExt cx="2160213" cy="3358924"/>
          </a:xfrm>
        </p:grpSpPr>
        <p:grpSp>
          <p:nvGrpSpPr>
            <p:cNvPr id="83" name="Group 82">
              <a:extLst>
                <a:ext uri="{FF2B5EF4-FFF2-40B4-BE49-F238E27FC236}">
                  <a16:creationId xmlns:a16="http://schemas.microsoft.com/office/drawing/2014/main" id="{22E0CFD1-5C83-FA4D-A9C2-85706A3665C1}"/>
                </a:ext>
              </a:extLst>
            </p:cNvPr>
            <p:cNvGrpSpPr/>
            <p:nvPr/>
          </p:nvGrpSpPr>
          <p:grpSpPr>
            <a:xfrm>
              <a:off x="7105256" y="1118468"/>
              <a:ext cx="1714893" cy="3358924"/>
              <a:chOff x="7105256" y="1118468"/>
              <a:chExt cx="1714893" cy="3358924"/>
            </a:xfrm>
          </p:grpSpPr>
          <p:sp>
            <p:nvSpPr>
              <p:cNvPr id="69" name="TextBox 68">
                <a:extLst>
                  <a:ext uri="{FF2B5EF4-FFF2-40B4-BE49-F238E27FC236}">
                    <a16:creationId xmlns:a16="http://schemas.microsoft.com/office/drawing/2014/main" id="{C40F066B-8FFE-4E48-91A4-596DE83888A3}"/>
                  </a:ext>
                </a:extLst>
              </p:cNvPr>
              <p:cNvSpPr txBox="1"/>
              <p:nvPr/>
            </p:nvSpPr>
            <p:spPr>
              <a:xfrm>
                <a:off x="7105256" y="2243932"/>
                <a:ext cx="1714893" cy="1085201"/>
              </a:xfrm>
              <a:prstGeom prst="rect">
                <a:avLst/>
              </a:prstGeom>
              <a:noFill/>
            </p:spPr>
            <p:txBody>
              <a:bodyPr wrap="square" rtlCol="0">
                <a:spAutoFit/>
              </a:bodyPr>
              <a:lstStyle/>
              <a:p>
                <a:pPr algn="ctr" defTabSz="609585"/>
                <a:r>
                  <a:rPr lang="en-US" sz="1467" dirty="0" err="1">
                    <a:solidFill>
                      <a:srgbClr val="003366"/>
                    </a:solidFill>
                    <a:latin typeface="Arial" panose="020B0604020202020204"/>
                  </a:rPr>
                  <a:t>Sự</a:t>
                </a:r>
                <a:r>
                  <a:rPr lang="en-US" sz="1467" dirty="0">
                    <a:solidFill>
                      <a:srgbClr val="003366"/>
                    </a:solidFill>
                    <a:latin typeface="Arial" panose="020B0604020202020204"/>
                  </a:rPr>
                  <a:t> </a:t>
                </a:r>
                <a:r>
                  <a:rPr lang="en-US" sz="1467" dirty="0" err="1">
                    <a:solidFill>
                      <a:srgbClr val="003366"/>
                    </a:solidFill>
                    <a:latin typeface="Arial" panose="020B0604020202020204"/>
                  </a:rPr>
                  <a:t>thay</a:t>
                </a:r>
                <a:r>
                  <a:rPr lang="en-US" sz="1467" dirty="0">
                    <a:solidFill>
                      <a:srgbClr val="003366"/>
                    </a:solidFill>
                    <a:latin typeface="Arial" panose="020B0604020202020204"/>
                  </a:rPr>
                  <a:t> </a:t>
                </a:r>
                <a:r>
                  <a:rPr lang="en-US" sz="1467" dirty="0" err="1">
                    <a:solidFill>
                      <a:srgbClr val="003366"/>
                    </a:solidFill>
                    <a:latin typeface="Arial" panose="020B0604020202020204"/>
                  </a:rPr>
                  <a:t>đổi</a:t>
                </a:r>
                <a:r>
                  <a:rPr lang="en-US" sz="1467" dirty="0">
                    <a:solidFill>
                      <a:srgbClr val="003366"/>
                    </a:solidFill>
                    <a:latin typeface="Arial" panose="020B0604020202020204"/>
                  </a:rPr>
                  <a:t> </a:t>
                </a:r>
                <a:r>
                  <a:rPr lang="en-US" sz="1467" dirty="0" err="1">
                    <a:solidFill>
                      <a:srgbClr val="003366"/>
                    </a:solidFill>
                    <a:latin typeface="Arial" panose="020B0604020202020204"/>
                  </a:rPr>
                  <a:t>tuyệt</a:t>
                </a:r>
                <a:r>
                  <a:rPr lang="en-US" sz="1467" dirty="0">
                    <a:solidFill>
                      <a:srgbClr val="003366"/>
                    </a:solidFill>
                    <a:latin typeface="Arial" panose="020B0604020202020204"/>
                  </a:rPr>
                  <a:t> </a:t>
                </a:r>
                <a:r>
                  <a:rPr lang="en-US" sz="1467" dirty="0" err="1">
                    <a:solidFill>
                      <a:srgbClr val="003366"/>
                    </a:solidFill>
                    <a:latin typeface="Arial" panose="020B0604020202020204"/>
                  </a:rPr>
                  <a:t>đối</a:t>
                </a:r>
                <a:r>
                  <a:rPr lang="en-US" sz="1467" dirty="0">
                    <a:solidFill>
                      <a:srgbClr val="003366"/>
                    </a:solidFill>
                    <a:latin typeface="Arial" panose="020B0604020202020204"/>
                  </a:rPr>
                  <a:t> FVC </a:t>
                </a:r>
                <a:r>
                  <a:rPr lang="en-US" sz="1467" dirty="0" err="1">
                    <a:solidFill>
                      <a:srgbClr val="003366"/>
                    </a:solidFill>
                    <a:latin typeface="Arial" panose="020B0604020202020204"/>
                  </a:rPr>
                  <a:t>từ</a:t>
                </a:r>
                <a:r>
                  <a:rPr lang="en-US" sz="1467" dirty="0">
                    <a:solidFill>
                      <a:srgbClr val="003366"/>
                    </a:solidFill>
                    <a:latin typeface="Arial" panose="020B0604020202020204"/>
                  </a:rPr>
                  <a:t> ban </a:t>
                </a:r>
                <a:r>
                  <a:rPr lang="en-US" sz="1467" dirty="0" err="1">
                    <a:solidFill>
                      <a:srgbClr val="003366"/>
                    </a:solidFill>
                    <a:latin typeface="Arial" panose="020B0604020202020204"/>
                  </a:rPr>
                  <a:t>đầu</a:t>
                </a:r>
                <a:r>
                  <a:rPr lang="en-US" sz="1467" dirty="0">
                    <a:solidFill>
                      <a:srgbClr val="003366"/>
                    </a:solidFill>
                    <a:latin typeface="Arial" panose="020B0604020202020204"/>
                  </a:rPr>
                  <a:t> </a:t>
                </a:r>
                <a:r>
                  <a:rPr lang="en-US" sz="1467" dirty="0" err="1">
                    <a:solidFill>
                      <a:srgbClr val="003366"/>
                    </a:solidFill>
                    <a:latin typeface="Arial" panose="020B0604020202020204"/>
                  </a:rPr>
                  <a:t>tới</a:t>
                </a:r>
                <a:r>
                  <a:rPr lang="en-US" sz="1467" dirty="0">
                    <a:solidFill>
                      <a:srgbClr val="003366"/>
                    </a:solidFill>
                    <a:latin typeface="Arial" panose="020B0604020202020204"/>
                  </a:rPr>
                  <a:t> </a:t>
                </a:r>
                <a:r>
                  <a:rPr lang="en-US" sz="1467" dirty="0" err="1">
                    <a:solidFill>
                      <a:srgbClr val="003366"/>
                    </a:solidFill>
                    <a:latin typeface="Arial" panose="020B0604020202020204"/>
                  </a:rPr>
                  <a:t>tuần</a:t>
                </a:r>
                <a:r>
                  <a:rPr lang="en-US" sz="1467" dirty="0">
                    <a:solidFill>
                      <a:srgbClr val="003366"/>
                    </a:solidFill>
                    <a:latin typeface="Arial" panose="020B0604020202020204"/>
                  </a:rPr>
                  <a:t> </a:t>
                </a:r>
                <a:r>
                  <a:rPr lang="en-US" sz="1467" dirty="0" err="1">
                    <a:solidFill>
                      <a:srgbClr val="003366"/>
                    </a:solidFill>
                    <a:latin typeface="Arial" panose="020B0604020202020204"/>
                  </a:rPr>
                  <a:t>thứ</a:t>
                </a:r>
                <a:r>
                  <a:rPr lang="en-US" sz="1467" dirty="0">
                    <a:solidFill>
                      <a:srgbClr val="003366"/>
                    </a:solidFill>
                    <a:latin typeface="Arial" panose="020B0604020202020204"/>
                  </a:rPr>
                  <a:t> 24 </a:t>
                </a:r>
                <a:r>
                  <a:rPr lang="en-US" sz="1467" dirty="0" err="1">
                    <a:solidFill>
                      <a:srgbClr val="003366"/>
                    </a:solidFill>
                    <a:latin typeface="Arial" panose="020B0604020202020204"/>
                  </a:rPr>
                  <a:t>với</a:t>
                </a:r>
                <a:r>
                  <a:rPr lang="en-US" sz="1467" dirty="0">
                    <a:solidFill>
                      <a:srgbClr val="003366"/>
                    </a:solidFill>
                    <a:latin typeface="Arial" panose="020B0604020202020204"/>
                  </a:rPr>
                  <a:t> </a:t>
                </a:r>
                <a:r>
                  <a:rPr lang="en-US" sz="1467" dirty="0" err="1">
                    <a:solidFill>
                      <a:srgbClr val="003366"/>
                    </a:solidFill>
                    <a:latin typeface="Arial" panose="020B0604020202020204"/>
                  </a:rPr>
                  <a:t>Nintedanib</a:t>
                </a:r>
                <a:r>
                  <a:rPr lang="en-US" sz="1467" dirty="0">
                    <a:solidFill>
                      <a:srgbClr val="003366"/>
                    </a:solidFill>
                    <a:latin typeface="Arial" panose="020B0604020202020204"/>
                  </a:rPr>
                  <a:t> </a:t>
                </a:r>
                <a:r>
                  <a:rPr lang="en-US" sz="1467" dirty="0" err="1">
                    <a:solidFill>
                      <a:srgbClr val="003366"/>
                    </a:solidFill>
                    <a:latin typeface="Arial" panose="020B0604020202020204"/>
                  </a:rPr>
                  <a:t>là</a:t>
                </a:r>
                <a:r>
                  <a:rPr lang="en-US" sz="1467" dirty="0">
                    <a:solidFill>
                      <a:srgbClr val="003366"/>
                    </a:solidFill>
                    <a:latin typeface="Arial" panose="020B0604020202020204"/>
                  </a:rPr>
                  <a:t> </a:t>
                </a:r>
                <a:r>
                  <a:rPr lang="en-US" sz="1467" dirty="0" err="1">
                    <a:solidFill>
                      <a:srgbClr val="003366"/>
                    </a:solidFill>
                    <a:latin typeface="Arial" panose="020B0604020202020204"/>
                  </a:rPr>
                  <a:t>tương</a:t>
                </a:r>
                <a:r>
                  <a:rPr lang="en-US" sz="1467" dirty="0">
                    <a:solidFill>
                      <a:srgbClr val="003366"/>
                    </a:solidFill>
                    <a:latin typeface="Arial" panose="020B0604020202020204"/>
                  </a:rPr>
                  <a:t> </a:t>
                </a:r>
                <a:r>
                  <a:rPr lang="en-US" sz="1467" dirty="0" err="1">
                    <a:solidFill>
                      <a:srgbClr val="003366"/>
                    </a:solidFill>
                    <a:latin typeface="Arial" panose="020B0604020202020204"/>
                  </a:rPr>
                  <a:t>tự</a:t>
                </a:r>
                <a:r>
                  <a:rPr lang="en-US" sz="1467" dirty="0">
                    <a:solidFill>
                      <a:srgbClr val="003366"/>
                    </a:solidFill>
                    <a:latin typeface="Arial" panose="020B0604020202020204"/>
                  </a:rPr>
                  <a:t> ở </a:t>
                </a:r>
                <a:r>
                  <a:rPr lang="en-US" sz="1467" dirty="0" err="1">
                    <a:solidFill>
                      <a:srgbClr val="003366"/>
                    </a:solidFill>
                    <a:latin typeface="Arial" panose="020B0604020202020204"/>
                  </a:rPr>
                  <a:t>những</a:t>
                </a:r>
                <a:r>
                  <a:rPr lang="en-US" sz="1467" dirty="0">
                    <a:solidFill>
                      <a:srgbClr val="003366"/>
                    </a:solidFill>
                    <a:latin typeface="Arial" panose="020B0604020202020204"/>
                  </a:rPr>
                  <a:t> </a:t>
                </a:r>
                <a:r>
                  <a:rPr lang="en-US" sz="1467" dirty="0" err="1">
                    <a:solidFill>
                      <a:srgbClr val="003366"/>
                    </a:solidFill>
                    <a:latin typeface="Arial" panose="020B0604020202020204"/>
                  </a:rPr>
                  <a:t>bệnh</a:t>
                </a:r>
                <a:r>
                  <a:rPr lang="en-US" sz="1467" dirty="0">
                    <a:solidFill>
                      <a:srgbClr val="003366"/>
                    </a:solidFill>
                    <a:latin typeface="Arial" panose="020B0604020202020204"/>
                  </a:rPr>
                  <a:t> </a:t>
                </a:r>
                <a:r>
                  <a:rPr lang="en-US" sz="1467" dirty="0" err="1">
                    <a:solidFill>
                      <a:srgbClr val="003366"/>
                    </a:solidFill>
                    <a:latin typeface="Arial" panose="020B0604020202020204"/>
                  </a:rPr>
                  <a:t>nhân</a:t>
                </a:r>
                <a:r>
                  <a:rPr lang="en-US" sz="1467" dirty="0">
                    <a:solidFill>
                      <a:srgbClr val="003366"/>
                    </a:solidFill>
                    <a:latin typeface="Arial" panose="020B0604020202020204"/>
                  </a:rPr>
                  <a:t> DL</a:t>
                </a:r>
                <a:r>
                  <a:rPr lang="en-US" sz="1467" baseline="-25000" dirty="0">
                    <a:solidFill>
                      <a:srgbClr val="003366"/>
                    </a:solidFill>
                    <a:latin typeface="Arial" panose="020B0604020202020204"/>
                  </a:rPr>
                  <a:t>CO</a:t>
                </a:r>
                <a:r>
                  <a:rPr lang="en-US" sz="1467" dirty="0">
                    <a:solidFill>
                      <a:srgbClr val="003366"/>
                    </a:solidFill>
                    <a:latin typeface="Arial" panose="020B0604020202020204"/>
                  </a:rPr>
                  <a:t> ≤35% </a:t>
                </a:r>
                <a:r>
                  <a:rPr lang="en-US" sz="1467" dirty="0" err="1">
                    <a:solidFill>
                      <a:srgbClr val="003366"/>
                    </a:solidFill>
                    <a:latin typeface="Arial" panose="020B0604020202020204"/>
                  </a:rPr>
                  <a:t>và</a:t>
                </a:r>
                <a:r>
                  <a:rPr lang="en-US" sz="1467" dirty="0">
                    <a:solidFill>
                      <a:srgbClr val="003366"/>
                    </a:solidFill>
                    <a:latin typeface="Arial" panose="020B0604020202020204"/>
                  </a:rPr>
                  <a:t> </a:t>
                </a:r>
                <a:br>
                  <a:rPr lang="en-US" sz="1467" dirty="0">
                    <a:solidFill>
                      <a:srgbClr val="003366"/>
                    </a:solidFill>
                    <a:latin typeface="Arial" panose="020B0604020202020204"/>
                  </a:rPr>
                </a:br>
                <a:r>
                  <a:rPr lang="en-US" sz="1467" dirty="0">
                    <a:solidFill>
                      <a:srgbClr val="003366"/>
                    </a:solidFill>
                    <a:latin typeface="Arial" panose="020B0604020202020204"/>
                  </a:rPr>
                  <a:t>30–79% predicted</a:t>
                </a:r>
                <a:r>
                  <a:rPr lang="en-US" sz="1467" baseline="30000" dirty="0">
                    <a:solidFill>
                      <a:srgbClr val="003366"/>
                    </a:solidFill>
                    <a:latin typeface="Arial" panose="020B0604020202020204"/>
                  </a:rPr>
                  <a:t>2</a:t>
                </a:r>
                <a:r>
                  <a:rPr lang="en-US" sz="1467" dirty="0">
                    <a:solidFill>
                      <a:srgbClr val="003366"/>
                    </a:solidFill>
                    <a:latin typeface="Arial" panose="020B0604020202020204"/>
                  </a:rPr>
                  <a:t> </a:t>
                </a:r>
                <a:endParaRPr lang="en-US" sz="1467" baseline="30000" dirty="0">
                  <a:solidFill>
                    <a:srgbClr val="003366"/>
                  </a:solidFill>
                  <a:latin typeface="Arial" panose="020B0604020202020204"/>
                </a:endParaRPr>
              </a:p>
            </p:txBody>
          </p:sp>
          <p:sp>
            <p:nvSpPr>
              <p:cNvPr id="71" name="Oval 70">
                <a:extLst>
                  <a:ext uri="{FF2B5EF4-FFF2-40B4-BE49-F238E27FC236}">
                    <a16:creationId xmlns:a16="http://schemas.microsoft.com/office/drawing/2014/main" id="{3B1494ED-D618-3141-B5AE-A3A30F89CCC3}"/>
                  </a:ext>
                </a:extLst>
              </p:cNvPr>
              <p:cNvSpPr/>
              <p:nvPr/>
            </p:nvSpPr>
            <p:spPr>
              <a:xfrm>
                <a:off x="7407385" y="3366757"/>
                <a:ext cx="1110635" cy="1110635"/>
              </a:xfrm>
              <a:prstGeom prst="ellipse">
                <a:avLst/>
              </a:prstGeom>
              <a:solidFill>
                <a:schemeClr val="accent4">
                  <a:lumMod val="20000"/>
                  <a:lumOff val="80000"/>
                </a:schemeClr>
              </a:solidFill>
              <a:ln w="19050">
                <a:solidFill>
                  <a:schemeClr val="accent4"/>
                </a:solidFill>
              </a:ln>
              <a:effectLst>
                <a:outerShdw blurRad="635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800" tIns="4800" rIns="4800" bIns="4800" rtlCol="0" anchor="ctr"/>
              <a:lstStyle/>
              <a:p>
                <a:pPr algn="ctr" defTabSz="609585">
                  <a:spcAft>
                    <a:spcPts val="400"/>
                  </a:spcAft>
                </a:pPr>
                <a:r>
                  <a:rPr lang="en-US" sz="1200" b="1" dirty="0">
                    <a:solidFill>
                      <a:srgbClr val="003366"/>
                    </a:solidFill>
                    <a:latin typeface="Arial" panose="020B0604020202020204"/>
                  </a:rPr>
                  <a:t>DL</a:t>
                </a:r>
                <a:r>
                  <a:rPr lang="en-US" sz="1200" b="1" baseline="-25000" dirty="0">
                    <a:solidFill>
                      <a:srgbClr val="003366"/>
                    </a:solidFill>
                    <a:latin typeface="Arial" panose="020B0604020202020204"/>
                  </a:rPr>
                  <a:t>CO</a:t>
                </a:r>
                <a:r>
                  <a:rPr lang="en-US" sz="1200" b="1" dirty="0">
                    <a:solidFill>
                      <a:srgbClr val="003366"/>
                    </a:solidFill>
                    <a:latin typeface="Arial" panose="020B0604020202020204"/>
                  </a:rPr>
                  <a:t> 30–79% predicted</a:t>
                </a:r>
              </a:p>
              <a:p>
                <a:pPr algn="ctr" defTabSz="609585"/>
                <a:r>
                  <a:rPr lang="en-US" sz="933" dirty="0" err="1">
                    <a:solidFill>
                      <a:srgbClr val="003366"/>
                    </a:solidFill>
                    <a:latin typeface="Arial" panose="020B0604020202020204"/>
                  </a:rPr>
                  <a:t>Nghiên</a:t>
                </a:r>
                <a:r>
                  <a:rPr lang="en-US" sz="933" dirty="0">
                    <a:solidFill>
                      <a:srgbClr val="003366"/>
                    </a:solidFill>
                    <a:latin typeface="Arial" panose="020B0604020202020204"/>
                  </a:rPr>
                  <a:t> </a:t>
                </a:r>
                <a:r>
                  <a:rPr lang="en-US" sz="933" dirty="0" err="1">
                    <a:solidFill>
                      <a:srgbClr val="003366"/>
                    </a:solidFill>
                    <a:latin typeface="Arial" panose="020B0604020202020204"/>
                  </a:rPr>
                  <a:t>cứu</a:t>
                </a:r>
                <a:r>
                  <a:rPr lang="en-US" sz="933" dirty="0">
                    <a:solidFill>
                      <a:srgbClr val="003366"/>
                    </a:solidFill>
                    <a:latin typeface="Arial" panose="020B0604020202020204"/>
                  </a:rPr>
                  <a:t> INPULSIS</a:t>
                </a:r>
                <a:r>
                  <a:rPr lang="en-US" sz="933" baseline="30000" dirty="0">
                    <a:solidFill>
                      <a:srgbClr val="003366"/>
                    </a:solidFill>
                    <a:latin typeface="Arial" panose="020B0604020202020204"/>
                  </a:rPr>
                  <a:t>®</a:t>
                </a:r>
                <a:r>
                  <a:rPr lang="en-US" sz="933" dirty="0">
                    <a:solidFill>
                      <a:srgbClr val="003366"/>
                    </a:solidFill>
                    <a:latin typeface="Arial" panose="020B0604020202020204"/>
                  </a:rPr>
                  <a:t> </a:t>
                </a:r>
              </a:p>
              <a:p>
                <a:pPr algn="ctr" defTabSz="609585">
                  <a:spcBef>
                    <a:spcPts val="800"/>
                  </a:spcBef>
                  <a:spcAft>
                    <a:spcPts val="800"/>
                  </a:spcAft>
                </a:pPr>
                <a:r>
                  <a:rPr lang="en-US" sz="2133" b="1" dirty="0">
                    <a:solidFill>
                      <a:srgbClr val="003366"/>
                    </a:solidFill>
                    <a:latin typeface="Arial" panose="020B0604020202020204"/>
                  </a:rPr>
                  <a:t>–52.8</a:t>
                </a:r>
                <a:r>
                  <a:rPr lang="en-US" sz="1200" b="1" dirty="0">
                    <a:solidFill>
                      <a:srgbClr val="003366"/>
                    </a:solidFill>
                    <a:latin typeface="Arial" panose="020B0604020202020204"/>
                  </a:rPr>
                  <a:t> </a:t>
                </a:r>
                <a:r>
                  <a:rPr lang="en-US" sz="1200" dirty="0">
                    <a:solidFill>
                      <a:srgbClr val="003366"/>
                    </a:solidFill>
                    <a:latin typeface="Arial" panose="020B0604020202020204"/>
                  </a:rPr>
                  <a:t>mL</a:t>
                </a:r>
              </a:p>
            </p:txBody>
          </p:sp>
          <p:sp>
            <p:nvSpPr>
              <p:cNvPr id="72" name="Oval 71">
                <a:extLst>
                  <a:ext uri="{FF2B5EF4-FFF2-40B4-BE49-F238E27FC236}">
                    <a16:creationId xmlns:a16="http://schemas.microsoft.com/office/drawing/2014/main" id="{AA18ED36-15C9-D242-A529-E0061B2D923C}"/>
                  </a:ext>
                </a:extLst>
              </p:cNvPr>
              <p:cNvSpPr/>
              <p:nvPr/>
            </p:nvSpPr>
            <p:spPr>
              <a:xfrm>
                <a:off x="7407385" y="1118468"/>
                <a:ext cx="1110635" cy="1110635"/>
              </a:xfrm>
              <a:prstGeom prst="ellipse">
                <a:avLst/>
              </a:prstGeom>
              <a:solidFill>
                <a:schemeClr val="accent4">
                  <a:lumMod val="20000"/>
                  <a:lumOff val="80000"/>
                </a:schemeClr>
              </a:solidFill>
              <a:ln w="19050">
                <a:solidFill>
                  <a:schemeClr val="accent4"/>
                </a:solidFill>
              </a:ln>
              <a:effectLst>
                <a:outerShdw blurRad="635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800" tIns="4800" rIns="4800" bIns="4800" rtlCol="0" anchor="ctr"/>
              <a:lstStyle/>
              <a:p>
                <a:pPr algn="ctr" defTabSz="609585">
                  <a:spcAft>
                    <a:spcPts val="400"/>
                  </a:spcAft>
                </a:pPr>
                <a:r>
                  <a:rPr lang="en-US" sz="1200" b="1" dirty="0">
                    <a:solidFill>
                      <a:srgbClr val="003366"/>
                    </a:solidFill>
                    <a:latin typeface="Arial" panose="020B0604020202020204"/>
                  </a:rPr>
                  <a:t>DL</a:t>
                </a:r>
                <a:r>
                  <a:rPr lang="en-US" sz="1200" b="1" baseline="-25000" dirty="0">
                    <a:solidFill>
                      <a:srgbClr val="003366"/>
                    </a:solidFill>
                    <a:latin typeface="Arial" panose="020B0604020202020204"/>
                  </a:rPr>
                  <a:t>CO</a:t>
                </a:r>
                <a:r>
                  <a:rPr lang="en-US" sz="1200" b="1" dirty="0">
                    <a:solidFill>
                      <a:srgbClr val="003366"/>
                    </a:solidFill>
                    <a:latin typeface="Arial" panose="020B0604020202020204"/>
                  </a:rPr>
                  <a:t> ≤35% predicted</a:t>
                </a:r>
              </a:p>
              <a:p>
                <a:pPr algn="ctr" defTabSz="609585"/>
                <a:r>
                  <a:rPr lang="en-US" sz="933" dirty="0" err="1">
                    <a:solidFill>
                      <a:srgbClr val="003366"/>
                    </a:solidFill>
                    <a:latin typeface="Arial" panose="020B0604020202020204"/>
                  </a:rPr>
                  <a:t>Nghiên</a:t>
                </a:r>
                <a:r>
                  <a:rPr lang="en-US" sz="933" dirty="0">
                    <a:solidFill>
                      <a:srgbClr val="003366"/>
                    </a:solidFill>
                    <a:latin typeface="Arial" panose="020B0604020202020204"/>
                  </a:rPr>
                  <a:t> </a:t>
                </a:r>
                <a:r>
                  <a:rPr lang="en-US" sz="933" dirty="0" err="1">
                    <a:solidFill>
                      <a:srgbClr val="003366"/>
                    </a:solidFill>
                    <a:latin typeface="Arial" panose="020B0604020202020204"/>
                  </a:rPr>
                  <a:t>cứu</a:t>
                </a:r>
                <a:r>
                  <a:rPr lang="en-US" sz="933" dirty="0">
                    <a:solidFill>
                      <a:srgbClr val="003366"/>
                    </a:solidFill>
                    <a:latin typeface="Arial" panose="020B0604020202020204"/>
                  </a:rPr>
                  <a:t> INSTAGE</a:t>
                </a:r>
              </a:p>
              <a:p>
                <a:pPr algn="ctr" defTabSz="609585">
                  <a:spcBef>
                    <a:spcPts val="800"/>
                  </a:spcBef>
                  <a:spcAft>
                    <a:spcPts val="800"/>
                  </a:spcAft>
                </a:pPr>
                <a:r>
                  <a:rPr lang="en-US" sz="2133" b="1" dirty="0">
                    <a:solidFill>
                      <a:srgbClr val="003366"/>
                    </a:solidFill>
                    <a:latin typeface="Arial" panose="020B0604020202020204"/>
                  </a:rPr>
                  <a:t>–58.2</a:t>
                </a:r>
                <a:r>
                  <a:rPr lang="en-US" sz="1200" b="1" dirty="0">
                    <a:solidFill>
                      <a:srgbClr val="003366"/>
                    </a:solidFill>
                    <a:latin typeface="Arial" panose="020B0604020202020204"/>
                  </a:rPr>
                  <a:t> </a:t>
                </a:r>
                <a:r>
                  <a:rPr lang="en-US" sz="1200" dirty="0">
                    <a:solidFill>
                      <a:srgbClr val="003366"/>
                    </a:solidFill>
                    <a:latin typeface="Arial" panose="020B0604020202020204"/>
                  </a:rPr>
                  <a:t>mL</a:t>
                </a:r>
              </a:p>
            </p:txBody>
          </p:sp>
          <p:pic>
            <p:nvPicPr>
              <p:cNvPr id="73" name="Picture 72">
                <a:extLst>
                  <a:ext uri="{FF2B5EF4-FFF2-40B4-BE49-F238E27FC236}">
                    <a16:creationId xmlns:a16="http://schemas.microsoft.com/office/drawing/2014/main" id="{DD052951-24FF-C34A-B9C6-CDE81261457B}"/>
                  </a:ext>
                </a:extLst>
              </p:cNvPr>
              <p:cNvPicPr>
                <a:picLocks noChangeAspect="1"/>
              </p:cNvPicPr>
              <p:nvPr/>
            </p:nvPicPr>
            <p:blipFill>
              <a:blip r:embed="rId4">
                <a:alphaModFix amt="8000"/>
              </a:blip>
              <a:stretch>
                <a:fillRect/>
              </a:stretch>
            </p:blipFill>
            <p:spPr>
              <a:xfrm>
                <a:off x="7601740" y="3592501"/>
                <a:ext cx="721924" cy="659147"/>
              </a:xfrm>
              <a:prstGeom prst="rect">
                <a:avLst/>
              </a:prstGeom>
            </p:spPr>
          </p:pic>
          <p:pic>
            <p:nvPicPr>
              <p:cNvPr id="74" name="Picture 73">
                <a:extLst>
                  <a:ext uri="{FF2B5EF4-FFF2-40B4-BE49-F238E27FC236}">
                    <a16:creationId xmlns:a16="http://schemas.microsoft.com/office/drawing/2014/main" id="{B6C9F7F7-33EE-5749-B2D0-FBE10EF30CC4}"/>
                  </a:ext>
                </a:extLst>
              </p:cNvPr>
              <p:cNvPicPr>
                <a:picLocks noChangeAspect="1"/>
              </p:cNvPicPr>
              <p:nvPr/>
            </p:nvPicPr>
            <p:blipFill>
              <a:blip r:embed="rId4">
                <a:alphaModFix amt="8000"/>
              </a:blip>
              <a:stretch>
                <a:fillRect/>
              </a:stretch>
            </p:blipFill>
            <p:spPr>
              <a:xfrm>
                <a:off x="7601740" y="1344212"/>
                <a:ext cx="721924" cy="659147"/>
              </a:xfrm>
              <a:prstGeom prst="rect">
                <a:avLst/>
              </a:prstGeom>
            </p:spPr>
          </p:pic>
        </p:grpSp>
        <p:pic>
          <p:nvPicPr>
            <p:cNvPr id="85" name="Graphic 84" descr="Line arrow: Anti-clockwise curve">
              <a:extLst>
                <a:ext uri="{FF2B5EF4-FFF2-40B4-BE49-F238E27FC236}">
                  <a16:creationId xmlns:a16="http://schemas.microsoft.com/office/drawing/2014/main" id="{F7D8312B-8F9C-FB4D-AF31-8F6C27B37BB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777064">
              <a:off x="8112511" y="1659179"/>
              <a:ext cx="914400" cy="914400"/>
            </a:xfrm>
            <a:prstGeom prst="rect">
              <a:avLst/>
            </a:prstGeom>
          </p:spPr>
        </p:pic>
        <p:pic>
          <p:nvPicPr>
            <p:cNvPr id="88" name="Graphic 87" descr="Line arrow: Anti-clockwise curve">
              <a:extLst>
                <a:ext uri="{FF2B5EF4-FFF2-40B4-BE49-F238E27FC236}">
                  <a16:creationId xmlns:a16="http://schemas.microsoft.com/office/drawing/2014/main" id="{8B66AD4D-2792-784A-9042-992B37BF4EC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777064" flipH="1" flipV="1">
              <a:off x="6866698" y="3064322"/>
              <a:ext cx="914400" cy="914400"/>
            </a:xfrm>
            <a:prstGeom prst="rect">
              <a:avLst/>
            </a:prstGeom>
          </p:spPr>
        </p:pic>
      </p:grpSp>
      <p:graphicFrame>
        <p:nvGraphicFramePr>
          <p:cNvPr id="30" name="Content Placeholder 103">
            <a:extLst>
              <a:ext uri="{FF2B5EF4-FFF2-40B4-BE49-F238E27FC236}">
                <a16:creationId xmlns:a16="http://schemas.microsoft.com/office/drawing/2014/main" id="{F94CBC73-4968-394B-916C-A1299BFADC47}"/>
              </a:ext>
            </a:extLst>
          </p:cNvPr>
          <p:cNvGraphicFramePr>
            <a:graphicFrameLocks/>
          </p:cNvGraphicFramePr>
          <p:nvPr/>
        </p:nvGraphicFramePr>
        <p:xfrm>
          <a:off x="1013216" y="2155201"/>
          <a:ext cx="3984000" cy="352146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328919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Content Placeholder 5">
            <a:extLst>
              <a:ext uri="{FF2B5EF4-FFF2-40B4-BE49-F238E27FC236}">
                <a16:creationId xmlns:a16="http://schemas.microsoft.com/office/drawing/2014/main" id="{9F5D97FE-663E-E541-89D7-3D82EB3C56D4}"/>
              </a:ext>
            </a:extLst>
          </p:cNvPr>
          <p:cNvGraphicFramePr>
            <a:graphicFrameLocks/>
          </p:cNvGraphicFramePr>
          <p:nvPr/>
        </p:nvGraphicFramePr>
        <p:xfrm>
          <a:off x="1233601" y="2633029"/>
          <a:ext cx="9638399" cy="23585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DE21211-2F0C-2A47-BB2C-8D2836A0BFC1}"/>
              </a:ext>
            </a:extLst>
          </p:cNvPr>
          <p:cNvSpPr>
            <a:spLocks noGrp="1"/>
          </p:cNvSpPr>
          <p:nvPr>
            <p:ph type="title"/>
          </p:nvPr>
        </p:nvSpPr>
        <p:spPr/>
        <p:txBody>
          <a:bodyPr>
            <a:noAutofit/>
          </a:bodyPr>
          <a:lstStyle/>
          <a:p>
            <a:r>
              <a:rPr lang="en-US" sz="3200" dirty="0" err="1"/>
              <a:t>Hiệu</a:t>
            </a:r>
            <a:r>
              <a:rPr lang="en-US" sz="3200" dirty="0"/>
              <a:t> </a:t>
            </a:r>
            <a:r>
              <a:rPr lang="en-US" sz="3200" dirty="0" err="1"/>
              <a:t>quả</a:t>
            </a:r>
            <a:r>
              <a:rPr lang="en-US" sz="3200" dirty="0"/>
              <a:t> </a:t>
            </a:r>
            <a:r>
              <a:rPr lang="en-US" sz="3200" dirty="0" err="1"/>
              <a:t>của</a:t>
            </a:r>
            <a:r>
              <a:rPr lang="en-US" sz="3200" dirty="0"/>
              <a:t> </a:t>
            </a:r>
            <a:r>
              <a:rPr lang="en-US" sz="3200" dirty="0" err="1"/>
              <a:t>Nintedanib</a:t>
            </a:r>
            <a:r>
              <a:rPr lang="en-US" sz="3200" dirty="0"/>
              <a:t> </a:t>
            </a:r>
            <a:r>
              <a:rPr lang="en-US" sz="3200" dirty="0" err="1"/>
              <a:t>trong</a:t>
            </a:r>
            <a:r>
              <a:rPr lang="en-US" sz="3200" dirty="0"/>
              <a:t> </a:t>
            </a:r>
            <a:r>
              <a:rPr lang="en-US" sz="3200" dirty="0" err="1"/>
              <a:t>việc</a:t>
            </a:r>
            <a:r>
              <a:rPr lang="en-US" sz="3200" dirty="0"/>
              <a:t> </a:t>
            </a:r>
            <a:r>
              <a:rPr lang="en-US" sz="3200" dirty="0" err="1"/>
              <a:t>giảm</a:t>
            </a:r>
            <a:r>
              <a:rPr lang="en-US" sz="3200" dirty="0"/>
              <a:t> </a:t>
            </a:r>
            <a:r>
              <a:rPr lang="en-US" sz="3200" dirty="0" err="1"/>
              <a:t>sự</a:t>
            </a:r>
            <a:r>
              <a:rPr lang="en-US" sz="3200" dirty="0"/>
              <a:t> </a:t>
            </a:r>
            <a:r>
              <a:rPr lang="en-US" sz="3200" dirty="0" err="1"/>
              <a:t>suy</a:t>
            </a:r>
            <a:r>
              <a:rPr lang="en-US" sz="3200" dirty="0"/>
              <a:t> </a:t>
            </a:r>
            <a:r>
              <a:rPr lang="en-US" sz="3200" dirty="0" err="1"/>
              <a:t>giảm</a:t>
            </a:r>
            <a:r>
              <a:rPr lang="en-US" sz="3200" dirty="0"/>
              <a:t> FVC </a:t>
            </a:r>
            <a:r>
              <a:rPr lang="en-US" sz="3200" dirty="0" err="1"/>
              <a:t>là</a:t>
            </a:r>
            <a:r>
              <a:rPr lang="en-US" sz="3200" dirty="0"/>
              <a:t> </a:t>
            </a:r>
            <a:r>
              <a:rPr lang="en-US" sz="3200" dirty="0" err="1"/>
              <a:t>rõ</a:t>
            </a:r>
            <a:r>
              <a:rPr lang="en-US" sz="3200" dirty="0"/>
              <a:t> </a:t>
            </a:r>
            <a:r>
              <a:rPr lang="en-US" sz="3200" dirty="0" err="1"/>
              <a:t>ràng</a:t>
            </a:r>
            <a:r>
              <a:rPr lang="en-US" sz="3200" dirty="0"/>
              <a:t> </a:t>
            </a:r>
            <a:r>
              <a:rPr lang="en-US" sz="3200" dirty="0" err="1"/>
              <a:t>thậm</a:t>
            </a:r>
            <a:r>
              <a:rPr lang="en-US" sz="3200" dirty="0"/>
              <a:t> </a:t>
            </a:r>
            <a:r>
              <a:rPr lang="en-US" sz="3200" dirty="0" err="1"/>
              <a:t>chí</a:t>
            </a:r>
            <a:r>
              <a:rPr lang="en-US" sz="3200" dirty="0"/>
              <a:t> ở </a:t>
            </a:r>
            <a:r>
              <a:rPr lang="en-US" sz="3200" dirty="0" err="1"/>
              <a:t>những</a:t>
            </a:r>
            <a:r>
              <a:rPr lang="en-US" sz="3200" dirty="0"/>
              <a:t> </a:t>
            </a:r>
            <a:r>
              <a:rPr lang="en-US" sz="3200" dirty="0" err="1"/>
              <a:t>bệnh</a:t>
            </a:r>
            <a:r>
              <a:rPr lang="en-US" sz="3200" dirty="0"/>
              <a:t> </a:t>
            </a:r>
            <a:r>
              <a:rPr lang="en-US" sz="3200" dirty="0" err="1"/>
              <a:t>nhân</a:t>
            </a:r>
            <a:r>
              <a:rPr lang="en-US" sz="3200" dirty="0"/>
              <a:t> </a:t>
            </a:r>
            <a:r>
              <a:rPr lang="en-US" sz="3200" dirty="0" err="1"/>
              <a:t>suy</a:t>
            </a:r>
            <a:r>
              <a:rPr lang="en-US" sz="3200" dirty="0"/>
              <a:t> </a:t>
            </a:r>
            <a:r>
              <a:rPr lang="en-US" sz="3200" dirty="0" err="1"/>
              <a:t>giảm</a:t>
            </a:r>
            <a:r>
              <a:rPr lang="en-US" sz="3200" dirty="0"/>
              <a:t> </a:t>
            </a:r>
            <a:r>
              <a:rPr lang="en-US" sz="3200" dirty="0" err="1"/>
              <a:t>chức</a:t>
            </a:r>
            <a:r>
              <a:rPr lang="en-US" sz="3200" dirty="0"/>
              <a:t> </a:t>
            </a:r>
            <a:r>
              <a:rPr lang="en-US" sz="3200" dirty="0" err="1"/>
              <a:t>năng</a:t>
            </a:r>
            <a:r>
              <a:rPr lang="en-US" sz="3200" dirty="0"/>
              <a:t> </a:t>
            </a:r>
            <a:r>
              <a:rPr lang="en-US" sz="3200" dirty="0" err="1"/>
              <a:t>phổi</a:t>
            </a:r>
            <a:r>
              <a:rPr lang="en-US" sz="3200" dirty="0"/>
              <a:t> </a:t>
            </a:r>
            <a:r>
              <a:rPr lang="en-US" sz="3200" dirty="0" err="1"/>
              <a:t>nặng</a:t>
            </a:r>
            <a:r>
              <a:rPr lang="en-US" sz="3200" dirty="0"/>
              <a:t> (2 of 2)</a:t>
            </a:r>
          </a:p>
        </p:txBody>
      </p:sp>
      <p:sp>
        <p:nvSpPr>
          <p:cNvPr id="17" name="Text Placeholder 16">
            <a:extLst>
              <a:ext uri="{FF2B5EF4-FFF2-40B4-BE49-F238E27FC236}">
                <a16:creationId xmlns:a16="http://schemas.microsoft.com/office/drawing/2014/main" id="{AF31050E-EEE7-5445-920E-EB9C124C1A5C}"/>
              </a:ext>
            </a:extLst>
          </p:cNvPr>
          <p:cNvSpPr>
            <a:spLocks noGrp="1"/>
          </p:cNvSpPr>
          <p:nvPr>
            <p:ph type="body" sz="quarter" idx="13"/>
          </p:nvPr>
        </p:nvSpPr>
        <p:spPr/>
        <p:txBody>
          <a:bodyPr>
            <a:normAutofit lnSpcReduction="10000"/>
          </a:bodyPr>
          <a:lstStyle/>
          <a:p>
            <a:r>
              <a:rPr lang="en-US" dirty="0"/>
              <a:t>CI, confidence interval; DL</a:t>
            </a:r>
            <a:r>
              <a:rPr lang="en-US" baseline="-25000" dirty="0"/>
              <a:t>CO</a:t>
            </a:r>
            <a:r>
              <a:rPr lang="en-US" dirty="0"/>
              <a:t>, diffusing capacity of the lungs for carbon monoxide; FVC, forced vital capacity; SE, standard error</a:t>
            </a:r>
            <a:br>
              <a:rPr lang="en-US" dirty="0"/>
            </a:br>
            <a:r>
              <a:rPr lang="en-US" dirty="0"/>
              <a:t>1. Kolb M </a:t>
            </a:r>
            <a:r>
              <a:rPr lang="en-US" i="1" dirty="0"/>
              <a:t>et al. N Engl J Med </a:t>
            </a:r>
            <a:r>
              <a:rPr lang="en-US" dirty="0"/>
              <a:t>2018;379:1722–31; 2. Richeldi L </a:t>
            </a:r>
            <a:r>
              <a:rPr lang="en-US" i="1" dirty="0"/>
              <a:t>et al. BMC Pulm Med</a:t>
            </a:r>
            <a:r>
              <a:rPr lang="en-US" dirty="0"/>
              <a:t> 2020;20:3 </a:t>
            </a:r>
          </a:p>
        </p:txBody>
      </p:sp>
      <p:sp>
        <p:nvSpPr>
          <p:cNvPr id="33" name="Rectangle: Diagonal Corners Rounded 23">
            <a:extLst>
              <a:ext uri="{FF2B5EF4-FFF2-40B4-BE49-F238E27FC236}">
                <a16:creationId xmlns:a16="http://schemas.microsoft.com/office/drawing/2014/main" id="{92CAEBCA-6218-F845-B0E4-5F09659B54D9}"/>
              </a:ext>
            </a:extLst>
          </p:cNvPr>
          <p:cNvSpPr/>
          <p:nvPr/>
        </p:nvSpPr>
        <p:spPr>
          <a:xfrm>
            <a:off x="691999" y="5438199"/>
            <a:ext cx="10824627" cy="645295"/>
          </a:xfrm>
          <a:prstGeom prst="round2DiagRect">
            <a:avLst/>
          </a:prstGeom>
          <a:solidFill>
            <a:schemeClr val="accent4">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b="1" dirty="0" err="1">
                <a:solidFill>
                  <a:srgbClr val="003366"/>
                </a:solidFill>
                <a:latin typeface="Arial" panose="020B0604020202020204"/>
              </a:rPr>
              <a:t>Hiệu</a:t>
            </a:r>
            <a:r>
              <a:rPr lang="en-US" sz="1600" b="1" dirty="0">
                <a:solidFill>
                  <a:srgbClr val="003366"/>
                </a:solidFill>
                <a:latin typeface="Arial" panose="020B0604020202020204"/>
              </a:rPr>
              <a:t> </a:t>
            </a:r>
            <a:r>
              <a:rPr lang="en-US" sz="1600" b="1" dirty="0" err="1">
                <a:solidFill>
                  <a:srgbClr val="003366"/>
                </a:solidFill>
                <a:latin typeface="Arial" panose="020B0604020202020204"/>
              </a:rPr>
              <a:t>quả</a:t>
            </a:r>
            <a:r>
              <a:rPr lang="en-US" sz="1600" b="1" dirty="0">
                <a:solidFill>
                  <a:srgbClr val="003366"/>
                </a:solidFill>
                <a:latin typeface="Arial" panose="020B0604020202020204"/>
              </a:rPr>
              <a:t> </a:t>
            </a:r>
            <a:r>
              <a:rPr lang="en-US" sz="1600" b="1" dirty="0" err="1">
                <a:solidFill>
                  <a:srgbClr val="003366"/>
                </a:solidFill>
                <a:latin typeface="Arial" panose="020B0604020202020204"/>
              </a:rPr>
              <a:t>của</a:t>
            </a:r>
            <a:r>
              <a:rPr lang="en-US" sz="1600" b="1" dirty="0">
                <a:solidFill>
                  <a:srgbClr val="003366"/>
                </a:solidFill>
                <a:latin typeface="Arial" panose="020B0604020202020204"/>
              </a:rPr>
              <a:t> </a:t>
            </a:r>
            <a:r>
              <a:rPr lang="en-US" sz="1600" b="1" dirty="0" err="1">
                <a:solidFill>
                  <a:srgbClr val="003366"/>
                </a:solidFill>
                <a:latin typeface="Arial" panose="020B0604020202020204"/>
              </a:rPr>
              <a:t>nintedanib</a:t>
            </a:r>
            <a:r>
              <a:rPr lang="en-US" sz="1600" b="1" dirty="0">
                <a:solidFill>
                  <a:srgbClr val="003366"/>
                </a:solidFill>
                <a:latin typeface="Arial" panose="020B0604020202020204"/>
              </a:rPr>
              <a:t> ở </a:t>
            </a:r>
            <a:r>
              <a:rPr lang="en-US" sz="1600" b="1" dirty="0" err="1">
                <a:solidFill>
                  <a:srgbClr val="003366"/>
                </a:solidFill>
                <a:latin typeface="Arial" panose="020B0604020202020204"/>
              </a:rPr>
              <a:t>những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bệnh</a:t>
            </a:r>
            <a:r>
              <a:rPr lang="en-US" sz="1600" b="1" dirty="0">
                <a:solidFill>
                  <a:srgbClr val="003366"/>
                </a:solidFill>
                <a:latin typeface="Arial" panose="020B0604020202020204"/>
              </a:rPr>
              <a:t> </a:t>
            </a:r>
            <a:r>
              <a:rPr lang="en-US" sz="1600" b="1" dirty="0" err="1">
                <a:solidFill>
                  <a:srgbClr val="003366"/>
                </a:solidFill>
                <a:latin typeface="Arial" panose="020B0604020202020204"/>
              </a:rPr>
              <a:t>nhân</a:t>
            </a:r>
            <a:r>
              <a:rPr lang="en-US" sz="1600" b="1" dirty="0">
                <a:solidFill>
                  <a:srgbClr val="003366"/>
                </a:solidFill>
                <a:latin typeface="Arial" panose="020B0604020202020204"/>
              </a:rPr>
              <a:t> </a:t>
            </a:r>
            <a:r>
              <a:rPr lang="en-US" sz="1600" b="1" dirty="0" err="1">
                <a:solidFill>
                  <a:srgbClr val="003366"/>
                </a:solidFill>
                <a:latin typeface="Arial" panose="020B0604020202020204"/>
              </a:rPr>
              <a:t>mắc</a:t>
            </a:r>
            <a:r>
              <a:rPr lang="en-US" sz="1600" b="1" dirty="0">
                <a:solidFill>
                  <a:srgbClr val="003366"/>
                </a:solidFill>
                <a:latin typeface="Arial" panose="020B0604020202020204"/>
              </a:rPr>
              <a:t> </a:t>
            </a:r>
            <a:r>
              <a:rPr lang="en-US" sz="1600" b="1" dirty="0" err="1">
                <a:solidFill>
                  <a:srgbClr val="003366"/>
                </a:solidFill>
                <a:latin typeface="Arial" panose="020B0604020202020204"/>
              </a:rPr>
              <a:t>bệnh</a:t>
            </a:r>
            <a:r>
              <a:rPr lang="en-US" sz="1600" b="1" dirty="0">
                <a:solidFill>
                  <a:srgbClr val="003366"/>
                </a:solidFill>
                <a:latin typeface="Arial" panose="020B0604020202020204"/>
              </a:rPr>
              <a:t> </a:t>
            </a:r>
            <a:r>
              <a:rPr lang="en-US" sz="1600" b="1" dirty="0" err="1">
                <a:solidFill>
                  <a:srgbClr val="003366"/>
                </a:solidFill>
                <a:latin typeface="Arial" panose="020B0604020202020204"/>
              </a:rPr>
              <a:t>nặng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hơn</a:t>
            </a:r>
            <a:endParaRPr lang="en-US" sz="1600" b="1" dirty="0">
              <a:solidFill>
                <a:srgbClr val="003366"/>
              </a:solidFill>
              <a:latin typeface="Arial" panose="020B0604020202020204"/>
            </a:endParaRPr>
          </a:p>
          <a:p>
            <a:pPr algn="ctr" defTabSz="609585"/>
            <a:r>
              <a:rPr lang="en-US" sz="1600" b="1" dirty="0">
                <a:solidFill>
                  <a:srgbClr val="003366"/>
                </a:solidFill>
                <a:latin typeface="Arial" panose="020B0604020202020204"/>
              </a:rPr>
              <a:t> </a:t>
            </a:r>
            <a:r>
              <a:rPr lang="en-US" sz="1600" b="1" dirty="0" err="1">
                <a:solidFill>
                  <a:srgbClr val="003366"/>
                </a:solidFill>
                <a:latin typeface="Arial" panose="020B0604020202020204"/>
              </a:rPr>
              <a:t>tương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tự</a:t>
            </a:r>
            <a:r>
              <a:rPr lang="en-US" sz="1600" b="1" dirty="0">
                <a:solidFill>
                  <a:srgbClr val="003366"/>
                </a:solidFill>
                <a:latin typeface="Arial" panose="020B0604020202020204"/>
              </a:rPr>
              <a:t> </a:t>
            </a:r>
            <a:r>
              <a:rPr lang="en-US" sz="1600" b="1" dirty="0" err="1">
                <a:solidFill>
                  <a:srgbClr val="003366"/>
                </a:solidFill>
                <a:latin typeface="Arial" panose="020B0604020202020204"/>
              </a:rPr>
              <a:t>như</a:t>
            </a:r>
            <a:r>
              <a:rPr lang="en-US" sz="1600" b="1" dirty="0">
                <a:solidFill>
                  <a:srgbClr val="003366"/>
                </a:solidFill>
                <a:latin typeface="Arial" panose="020B0604020202020204"/>
              </a:rPr>
              <a:t> ở </a:t>
            </a:r>
            <a:r>
              <a:rPr lang="en-US" sz="1600" b="1" dirty="0" err="1">
                <a:solidFill>
                  <a:srgbClr val="003366"/>
                </a:solidFill>
                <a:latin typeface="Arial" panose="020B0604020202020204"/>
              </a:rPr>
              <a:t>những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bệnh</a:t>
            </a:r>
            <a:r>
              <a:rPr lang="en-US" sz="1600" b="1" dirty="0">
                <a:solidFill>
                  <a:srgbClr val="003366"/>
                </a:solidFill>
                <a:latin typeface="Arial" panose="020B0604020202020204"/>
              </a:rPr>
              <a:t> </a:t>
            </a:r>
            <a:r>
              <a:rPr lang="en-US" sz="1600" b="1" dirty="0" err="1">
                <a:solidFill>
                  <a:srgbClr val="003366"/>
                </a:solidFill>
                <a:latin typeface="Arial" panose="020B0604020202020204"/>
              </a:rPr>
              <a:t>nhân</a:t>
            </a:r>
            <a:r>
              <a:rPr lang="en-US" sz="1600" b="1" dirty="0">
                <a:solidFill>
                  <a:srgbClr val="003366"/>
                </a:solidFill>
                <a:latin typeface="Arial" panose="020B0604020202020204"/>
              </a:rPr>
              <a:t> </a:t>
            </a:r>
            <a:r>
              <a:rPr lang="en-US" sz="1600" b="1" dirty="0" err="1">
                <a:solidFill>
                  <a:srgbClr val="003366"/>
                </a:solidFill>
                <a:latin typeface="Arial" panose="020B0604020202020204"/>
              </a:rPr>
              <a:t>ít</a:t>
            </a:r>
            <a:r>
              <a:rPr lang="en-US" sz="1600" b="1" dirty="0">
                <a:solidFill>
                  <a:srgbClr val="003366"/>
                </a:solidFill>
                <a:latin typeface="Arial" panose="020B0604020202020204"/>
              </a:rPr>
              <a:t> </a:t>
            </a:r>
            <a:r>
              <a:rPr lang="en-US" sz="1600" b="1" dirty="0" err="1">
                <a:solidFill>
                  <a:srgbClr val="003366"/>
                </a:solidFill>
                <a:latin typeface="Arial" panose="020B0604020202020204"/>
              </a:rPr>
              <a:t>suy</a:t>
            </a:r>
            <a:r>
              <a:rPr lang="en-US" sz="1600" b="1" dirty="0">
                <a:solidFill>
                  <a:srgbClr val="003366"/>
                </a:solidFill>
                <a:latin typeface="Arial" panose="020B0604020202020204"/>
              </a:rPr>
              <a:t> </a:t>
            </a:r>
            <a:r>
              <a:rPr lang="en-US" sz="1600" b="1" dirty="0" err="1">
                <a:solidFill>
                  <a:srgbClr val="003366"/>
                </a:solidFill>
                <a:latin typeface="Arial" panose="020B0604020202020204"/>
              </a:rPr>
              <a:t>giảm</a:t>
            </a:r>
            <a:r>
              <a:rPr lang="en-US" sz="1600" b="1" dirty="0">
                <a:solidFill>
                  <a:srgbClr val="003366"/>
                </a:solidFill>
                <a:latin typeface="Arial" panose="020B0604020202020204"/>
              </a:rPr>
              <a:t> </a:t>
            </a:r>
            <a:r>
              <a:rPr lang="en-US" sz="1600" b="1" dirty="0" err="1">
                <a:solidFill>
                  <a:srgbClr val="003366"/>
                </a:solidFill>
                <a:latin typeface="Arial" panose="020B0604020202020204"/>
              </a:rPr>
              <a:t>chức</a:t>
            </a:r>
            <a:r>
              <a:rPr lang="en-US" sz="1600" b="1" dirty="0">
                <a:solidFill>
                  <a:srgbClr val="003366"/>
                </a:solidFill>
                <a:latin typeface="Arial" panose="020B0604020202020204"/>
              </a:rPr>
              <a:t> </a:t>
            </a:r>
            <a:r>
              <a:rPr lang="en-US" sz="1600" b="1" dirty="0" err="1">
                <a:solidFill>
                  <a:srgbClr val="003366"/>
                </a:solidFill>
                <a:latin typeface="Arial" panose="020B0604020202020204"/>
              </a:rPr>
              <a:t>năng</a:t>
            </a:r>
            <a:endParaRPr lang="en-US" sz="1600" b="1" baseline="30000" dirty="0">
              <a:solidFill>
                <a:srgbClr val="003366"/>
              </a:solidFill>
              <a:latin typeface="Arial" panose="020B0604020202020204"/>
            </a:endParaRPr>
          </a:p>
        </p:txBody>
      </p:sp>
      <p:sp>
        <p:nvSpPr>
          <p:cNvPr id="34" name="TextBox 33">
            <a:extLst>
              <a:ext uri="{FF2B5EF4-FFF2-40B4-BE49-F238E27FC236}">
                <a16:creationId xmlns:a16="http://schemas.microsoft.com/office/drawing/2014/main" id="{434D763A-0D9C-EB45-B1B1-94A6D774035B}"/>
              </a:ext>
            </a:extLst>
          </p:cNvPr>
          <p:cNvSpPr txBox="1"/>
          <p:nvPr/>
        </p:nvSpPr>
        <p:spPr>
          <a:xfrm>
            <a:off x="225084" y="1392195"/>
            <a:ext cx="11638669" cy="379656"/>
          </a:xfrm>
          <a:prstGeom prst="rect">
            <a:avLst/>
          </a:prstGeom>
          <a:noFill/>
        </p:spPr>
        <p:txBody>
          <a:bodyPr wrap="square" rtlCol="0">
            <a:spAutoFit/>
          </a:bodyPr>
          <a:lstStyle/>
          <a:p>
            <a:pPr algn="ctr" defTabSz="609585"/>
            <a:r>
              <a:rPr lang="en-US" sz="1867" b="1" dirty="0" err="1">
                <a:solidFill>
                  <a:srgbClr val="003366"/>
                </a:solidFill>
                <a:latin typeface="Arial" panose="020B0604020202020204"/>
              </a:rPr>
              <a:t>Sự</a:t>
            </a:r>
            <a:r>
              <a:rPr lang="en-US" sz="1867" b="1" dirty="0">
                <a:solidFill>
                  <a:srgbClr val="003366"/>
                </a:solidFill>
                <a:latin typeface="Arial" panose="020B0604020202020204"/>
              </a:rPr>
              <a:t> </a:t>
            </a:r>
            <a:r>
              <a:rPr lang="en-US" sz="1867" b="1" dirty="0" err="1">
                <a:solidFill>
                  <a:srgbClr val="003366"/>
                </a:solidFill>
                <a:latin typeface="Arial" panose="020B0604020202020204"/>
              </a:rPr>
              <a:t>thay</a:t>
            </a:r>
            <a:r>
              <a:rPr lang="en-US" sz="1867" b="1" dirty="0">
                <a:solidFill>
                  <a:srgbClr val="003366"/>
                </a:solidFill>
                <a:latin typeface="Arial" panose="020B0604020202020204"/>
              </a:rPr>
              <a:t> </a:t>
            </a:r>
            <a:r>
              <a:rPr lang="en-US" sz="1867" b="1" dirty="0" err="1">
                <a:solidFill>
                  <a:srgbClr val="003366"/>
                </a:solidFill>
                <a:latin typeface="Arial" panose="020B0604020202020204"/>
              </a:rPr>
              <a:t>đổi</a:t>
            </a:r>
            <a:r>
              <a:rPr lang="en-US" sz="1867" b="1" dirty="0">
                <a:solidFill>
                  <a:srgbClr val="003366"/>
                </a:solidFill>
                <a:latin typeface="Arial" panose="020B0604020202020204"/>
              </a:rPr>
              <a:t> FVC (mL) so </a:t>
            </a:r>
            <a:r>
              <a:rPr lang="en-US" sz="1867" b="1" dirty="0" err="1">
                <a:solidFill>
                  <a:srgbClr val="003366"/>
                </a:solidFill>
                <a:latin typeface="Arial" panose="020B0604020202020204"/>
              </a:rPr>
              <a:t>với</a:t>
            </a:r>
            <a:r>
              <a:rPr lang="en-US" sz="1867" b="1" dirty="0">
                <a:solidFill>
                  <a:srgbClr val="003366"/>
                </a:solidFill>
                <a:latin typeface="Arial" panose="020B0604020202020204"/>
              </a:rPr>
              <a:t> </a:t>
            </a:r>
            <a:r>
              <a:rPr lang="en-US" sz="1867" b="1" dirty="0" err="1">
                <a:solidFill>
                  <a:srgbClr val="003366"/>
                </a:solidFill>
                <a:latin typeface="Arial" panose="020B0604020202020204"/>
              </a:rPr>
              <a:t>mức</a:t>
            </a:r>
            <a:r>
              <a:rPr lang="en-US" sz="1867" b="1" dirty="0">
                <a:solidFill>
                  <a:srgbClr val="003366"/>
                </a:solidFill>
                <a:latin typeface="Arial" panose="020B0604020202020204"/>
              </a:rPr>
              <a:t> ban </a:t>
            </a:r>
            <a:r>
              <a:rPr lang="en-US" sz="1867" b="1" dirty="0" err="1">
                <a:solidFill>
                  <a:srgbClr val="003366"/>
                </a:solidFill>
                <a:latin typeface="Arial" panose="020B0604020202020204"/>
              </a:rPr>
              <a:t>đầu</a:t>
            </a:r>
            <a:r>
              <a:rPr lang="en-US" sz="1867" b="1" dirty="0">
                <a:solidFill>
                  <a:srgbClr val="003366"/>
                </a:solidFill>
                <a:latin typeface="Arial" panose="020B0604020202020204"/>
              </a:rPr>
              <a:t> </a:t>
            </a:r>
            <a:r>
              <a:rPr lang="en-US" sz="1867" b="1" dirty="0" err="1">
                <a:solidFill>
                  <a:srgbClr val="003366"/>
                </a:solidFill>
                <a:latin typeface="Arial" panose="020B0604020202020204"/>
              </a:rPr>
              <a:t>tại</a:t>
            </a:r>
            <a:r>
              <a:rPr lang="en-US" sz="1867" b="1" dirty="0">
                <a:solidFill>
                  <a:srgbClr val="003366"/>
                </a:solidFill>
                <a:latin typeface="Arial" panose="020B0604020202020204"/>
              </a:rPr>
              <a:t> </a:t>
            </a:r>
            <a:r>
              <a:rPr lang="en-US" sz="1867" b="1" dirty="0" err="1">
                <a:solidFill>
                  <a:srgbClr val="003366"/>
                </a:solidFill>
                <a:latin typeface="Arial" panose="020B0604020202020204"/>
              </a:rPr>
              <a:t>tuần</a:t>
            </a:r>
            <a:r>
              <a:rPr lang="en-US" sz="1867" b="1" dirty="0">
                <a:solidFill>
                  <a:srgbClr val="003366"/>
                </a:solidFill>
                <a:latin typeface="Arial" panose="020B0604020202020204"/>
              </a:rPr>
              <a:t> </a:t>
            </a:r>
            <a:r>
              <a:rPr lang="en-US" sz="1867" b="1" dirty="0" err="1">
                <a:solidFill>
                  <a:srgbClr val="003366"/>
                </a:solidFill>
                <a:latin typeface="Arial" panose="020B0604020202020204"/>
              </a:rPr>
              <a:t>thứ</a:t>
            </a:r>
            <a:r>
              <a:rPr lang="en-US" sz="1867" b="1" dirty="0">
                <a:solidFill>
                  <a:srgbClr val="003366"/>
                </a:solidFill>
                <a:latin typeface="Arial" panose="020B0604020202020204"/>
              </a:rPr>
              <a:t> 12 </a:t>
            </a:r>
            <a:r>
              <a:rPr lang="en-US" sz="1867" b="1" dirty="0" err="1">
                <a:solidFill>
                  <a:srgbClr val="003366"/>
                </a:solidFill>
                <a:latin typeface="Arial" panose="020B0604020202020204"/>
              </a:rPr>
              <a:t>trong</a:t>
            </a:r>
            <a:r>
              <a:rPr lang="en-US" sz="1867" b="1" dirty="0">
                <a:solidFill>
                  <a:srgbClr val="003366"/>
                </a:solidFill>
                <a:latin typeface="Arial" panose="020B0604020202020204"/>
              </a:rPr>
              <a:t> </a:t>
            </a:r>
            <a:r>
              <a:rPr lang="en-US" sz="1867" b="1" dirty="0" err="1">
                <a:solidFill>
                  <a:srgbClr val="003366"/>
                </a:solidFill>
                <a:latin typeface="Arial" panose="020B0604020202020204"/>
              </a:rPr>
              <a:t>thử</a:t>
            </a:r>
            <a:r>
              <a:rPr lang="en-US" sz="1867" b="1" dirty="0">
                <a:solidFill>
                  <a:srgbClr val="003366"/>
                </a:solidFill>
                <a:latin typeface="Arial" panose="020B0604020202020204"/>
              </a:rPr>
              <a:t> </a:t>
            </a:r>
            <a:r>
              <a:rPr lang="en-US" sz="1867" b="1" dirty="0" err="1">
                <a:solidFill>
                  <a:srgbClr val="003366"/>
                </a:solidFill>
                <a:latin typeface="Arial" panose="020B0604020202020204"/>
              </a:rPr>
              <a:t>nghiệm</a:t>
            </a:r>
            <a:r>
              <a:rPr lang="en-US" sz="1867" b="1" dirty="0">
                <a:solidFill>
                  <a:srgbClr val="003366"/>
                </a:solidFill>
                <a:latin typeface="Arial" panose="020B0604020202020204"/>
              </a:rPr>
              <a:t> INSTAGE </a:t>
            </a:r>
            <a:r>
              <a:rPr lang="en-US" sz="1867" b="1" dirty="0" err="1">
                <a:solidFill>
                  <a:srgbClr val="003366"/>
                </a:solidFill>
                <a:latin typeface="Arial" panose="020B0604020202020204"/>
              </a:rPr>
              <a:t>và</a:t>
            </a:r>
            <a:r>
              <a:rPr lang="en-US" sz="1867" b="1" dirty="0">
                <a:solidFill>
                  <a:srgbClr val="003366"/>
                </a:solidFill>
                <a:latin typeface="Arial" panose="020B0604020202020204"/>
              </a:rPr>
              <a:t> INPULSIS</a:t>
            </a:r>
            <a:r>
              <a:rPr lang="en-US" sz="1867" b="1" baseline="30000" dirty="0">
                <a:solidFill>
                  <a:srgbClr val="003366"/>
                </a:solidFill>
                <a:latin typeface="Arial" panose="020B0604020202020204"/>
              </a:rPr>
              <a:t>® </a:t>
            </a:r>
          </a:p>
        </p:txBody>
      </p:sp>
      <p:sp>
        <p:nvSpPr>
          <p:cNvPr id="35" name="TextBox 34">
            <a:extLst>
              <a:ext uri="{FF2B5EF4-FFF2-40B4-BE49-F238E27FC236}">
                <a16:creationId xmlns:a16="http://schemas.microsoft.com/office/drawing/2014/main" id="{181BE962-0EED-7543-9793-1C8D3D94ABE6}"/>
              </a:ext>
            </a:extLst>
          </p:cNvPr>
          <p:cNvSpPr txBox="1">
            <a:spLocks noChangeAspect="1"/>
          </p:cNvSpPr>
          <p:nvPr/>
        </p:nvSpPr>
        <p:spPr>
          <a:xfrm rot="16200000">
            <a:off x="-673948" y="3496886"/>
            <a:ext cx="3414447" cy="615551"/>
          </a:xfrm>
          <a:prstGeom prst="rect">
            <a:avLst/>
          </a:prstGeom>
          <a:noFill/>
        </p:spPr>
        <p:txBody>
          <a:bodyPr wrap="square" lIns="121919" tIns="60959" rIns="121919" bIns="60959">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625399" fontAlgn="auto">
              <a:spcBef>
                <a:spcPts val="0"/>
              </a:spcBef>
              <a:spcAft>
                <a:spcPts val="0"/>
              </a:spcAft>
              <a:defRPr/>
            </a:pPr>
            <a:r>
              <a:rPr lang="en-US" sz="1600" kern="0" dirty="0" err="1">
                <a:solidFill>
                  <a:srgbClr val="003366"/>
                </a:solidFill>
                <a:cs typeface="Arial" panose="020B0604020202020204" pitchFamily="34" charset="0"/>
              </a:rPr>
              <a:t>Sự</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thay</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đổi</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trung</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bình</a:t>
            </a:r>
            <a:r>
              <a:rPr lang="en-US" sz="1600" kern="0" dirty="0">
                <a:solidFill>
                  <a:srgbClr val="003366"/>
                </a:solidFill>
                <a:cs typeface="Arial" panose="020B0604020202020204" pitchFamily="34" charset="0"/>
              </a:rPr>
              <a:t> (SE) </a:t>
            </a:r>
          </a:p>
          <a:p>
            <a:pPr algn="ctr" defTabSz="1625399" fontAlgn="auto">
              <a:spcBef>
                <a:spcPts val="0"/>
              </a:spcBef>
              <a:spcAft>
                <a:spcPts val="0"/>
              </a:spcAft>
              <a:defRPr/>
            </a:pPr>
            <a:r>
              <a:rPr lang="en-US" sz="1600" kern="0" dirty="0">
                <a:solidFill>
                  <a:srgbClr val="003366"/>
                </a:solidFill>
                <a:cs typeface="Arial" panose="020B0604020202020204" pitchFamily="34" charset="0"/>
              </a:rPr>
              <a:t>FVC so </a:t>
            </a:r>
            <a:r>
              <a:rPr lang="en-US" sz="1600" kern="0" dirty="0" err="1">
                <a:solidFill>
                  <a:srgbClr val="003366"/>
                </a:solidFill>
                <a:cs typeface="Arial" panose="020B0604020202020204" pitchFamily="34" charset="0"/>
              </a:rPr>
              <a:t>với</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mức</a:t>
            </a:r>
            <a:r>
              <a:rPr lang="en-US" sz="1600" kern="0" dirty="0">
                <a:solidFill>
                  <a:srgbClr val="003366"/>
                </a:solidFill>
                <a:cs typeface="Arial" panose="020B0604020202020204" pitchFamily="34" charset="0"/>
              </a:rPr>
              <a:t> ban</a:t>
            </a:r>
          </a:p>
        </p:txBody>
      </p:sp>
      <p:sp>
        <p:nvSpPr>
          <p:cNvPr id="36" name="TextBox 31">
            <a:extLst>
              <a:ext uri="{FF2B5EF4-FFF2-40B4-BE49-F238E27FC236}">
                <a16:creationId xmlns:a16="http://schemas.microsoft.com/office/drawing/2014/main" id="{6E517BEB-6A17-A949-85DF-BFE4CFC22004}"/>
              </a:ext>
            </a:extLst>
          </p:cNvPr>
          <p:cNvSpPr txBox="1">
            <a:spLocks noChangeArrowheads="1"/>
          </p:cNvSpPr>
          <p:nvPr/>
        </p:nvSpPr>
        <p:spPr bwMode="auto">
          <a:xfrm>
            <a:off x="2297036" y="1718645"/>
            <a:ext cx="3708925"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867" b="1" dirty="0">
                <a:solidFill>
                  <a:srgbClr val="003366"/>
                </a:solidFill>
                <a:cs typeface="Arial" panose="020B0604020202020204" pitchFamily="34" charset="0"/>
              </a:rPr>
              <a:t>INSTAGE</a:t>
            </a:r>
            <a:r>
              <a:rPr lang="en-US" sz="1867" b="1" baseline="30000" dirty="0">
                <a:solidFill>
                  <a:srgbClr val="003366"/>
                </a:solidFill>
                <a:cs typeface="Arial" panose="020B0604020202020204" pitchFamily="34" charset="0"/>
              </a:rPr>
              <a:t>1</a:t>
            </a:r>
          </a:p>
          <a:p>
            <a:pPr algn="ctr" defTabSz="1618210" eaLnBrk="1" hangingPunct="1">
              <a:defRPr/>
            </a:pPr>
            <a:endParaRPr lang="en-US" sz="1867" b="1" dirty="0">
              <a:solidFill>
                <a:srgbClr val="003366"/>
              </a:solidFill>
              <a:cs typeface="Arial" panose="020B0604020202020204" pitchFamily="34" charset="0"/>
            </a:endParaRPr>
          </a:p>
        </p:txBody>
      </p:sp>
      <p:sp>
        <p:nvSpPr>
          <p:cNvPr id="37" name="TextBox 32">
            <a:extLst>
              <a:ext uri="{FF2B5EF4-FFF2-40B4-BE49-F238E27FC236}">
                <a16:creationId xmlns:a16="http://schemas.microsoft.com/office/drawing/2014/main" id="{75A55326-B279-F742-AA3D-9CF39A361C52}"/>
              </a:ext>
            </a:extLst>
          </p:cNvPr>
          <p:cNvSpPr txBox="1">
            <a:spLocks noChangeArrowheads="1"/>
          </p:cNvSpPr>
          <p:nvPr/>
        </p:nvSpPr>
        <p:spPr bwMode="auto">
          <a:xfrm>
            <a:off x="6733074" y="1718645"/>
            <a:ext cx="3662945"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867" b="1" dirty="0">
                <a:solidFill>
                  <a:srgbClr val="003366"/>
                </a:solidFill>
                <a:cs typeface="Arial" panose="020B0604020202020204" pitchFamily="34" charset="0"/>
              </a:rPr>
              <a:t>INPULSIS</a:t>
            </a:r>
            <a:r>
              <a:rPr lang="en-US" sz="1867" b="1" baseline="30000" dirty="0">
                <a:solidFill>
                  <a:srgbClr val="003366"/>
                </a:solidFill>
                <a:cs typeface="Arial" panose="020B0604020202020204" pitchFamily="34" charset="0"/>
              </a:rPr>
              <a:t>®2</a:t>
            </a:r>
          </a:p>
          <a:p>
            <a:pPr algn="ctr" defTabSz="1618210" eaLnBrk="1" hangingPunct="1">
              <a:defRPr/>
            </a:pPr>
            <a:endParaRPr lang="en-US" sz="1867" b="1" dirty="0">
              <a:solidFill>
                <a:srgbClr val="003366"/>
              </a:solidFill>
              <a:cs typeface="Arial" panose="020B0604020202020204" pitchFamily="34" charset="0"/>
            </a:endParaRPr>
          </a:p>
        </p:txBody>
      </p:sp>
      <p:sp>
        <p:nvSpPr>
          <p:cNvPr id="38" name="TextBox 37">
            <a:extLst>
              <a:ext uri="{FF2B5EF4-FFF2-40B4-BE49-F238E27FC236}">
                <a16:creationId xmlns:a16="http://schemas.microsoft.com/office/drawing/2014/main" id="{DFAF516F-D4AC-2D4A-B4B6-4869B0F9CB50}"/>
              </a:ext>
            </a:extLst>
          </p:cNvPr>
          <p:cNvSpPr txBox="1">
            <a:spLocks noChangeArrowheads="1"/>
          </p:cNvSpPr>
          <p:nvPr/>
        </p:nvSpPr>
        <p:spPr bwMode="auto">
          <a:xfrm>
            <a:off x="2672649" y="2047813"/>
            <a:ext cx="1680000" cy="68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Nintedanib </a:t>
            </a:r>
            <a:br>
              <a:rPr lang="en-US" sz="1333" dirty="0">
                <a:solidFill>
                  <a:srgbClr val="003366"/>
                </a:solidFill>
                <a:cs typeface="Arial" panose="020B0604020202020204" pitchFamily="34" charset="0"/>
              </a:rPr>
            </a:br>
            <a:r>
              <a:rPr lang="en-US" sz="1333" dirty="0">
                <a:solidFill>
                  <a:srgbClr val="003366"/>
                </a:solidFill>
                <a:cs typeface="Arial" panose="020B0604020202020204" pitchFamily="34" charset="0"/>
              </a:rPr>
              <a:t>+ sildenafil </a:t>
            </a:r>
            <a:br>
              <a:rPr lang="en-US" sz="1467" dirty="0">
                <a:solidFill>
                  <a:srgbClr val="003366"/>
                </a:solidFill>
                <a:cs typeface="Arial" panose="020B0604020202020204" pitchFamily="34" charset="0"/>
              </a:rPr>
            </a:br>
            <a:r>
              <a:rPr lang="en-US" sz="1200" dirty="0">
                <a:solidFill>
                  <a:srgbClr val="003366"/>
                </a:solidFill>
                <a:cs typeface="Arial" panose="020B0604020202020204" pitchFamily="34" charset="0"/>
              </a:rPr>
              <a:t>n=119</a:t>
            </a:r>
            <a:endParaRPr lang="en-US" sz="1467" dirty="0">
              <a:solidFill>
                <a:srgbClr val="003366"/>
              </a:solidFill>
              <a:cs typeface="Arial" panose="020B0604020202020204" pitchFamily="34" charset="0"/>
            </a:endParaRPr>
          </a:p>
        </p:txBody>
      </p:sp>
      <p:sp>
        <p:nvSpPr>
          <p:cNvPr id="42" name="TextBox 41">
            <a:extLst>
              <a:ext uri="{FF2B5EF4-FFF2-40B4-BE49-F238E27FC236}">
                <a16:creationId xmlns:a16="http://schemas.microsoft.com/office/drawing/2014/main" id="{F4D8FDDA-9795-E047-891D-B02E442D0C95}"/>
              </a:ext>
            </a:extLst>
          </p:cNvPr>
          <p:cNvSpPr txBox="1">
            <a:spLocks noChangeArrowheads="1"/>
          </p:cNvSpPr>
          <p:nvPr/>
        </p:nvSpPr>
        <p:spPr bwMode="auto">
          <a:xfrm>
            <a:off x="3945928" y="2047813"/>
            <a:ext cx="1680000" cy="68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Nintedanib </a:t>
            </a:r>
            <a:br>
              <a:rPr lang="en-US" sz="1333" dirty="0">
                <a:solidFill>
                  <a:srgbClr val="003366"/>
                </a:solidFill>
                <a:cs typeface="Arial" panose="020B0604020202020204" pitchFamily="34" charset="0"/>
              </a:rPr>
            </a:br>
            <a:r>
              <a:rPr lang="en-US" sz="1333" dirty="0" err="1">
                <a:solidFill>
                  <a:srgbClr val="003366"/>
                </a:solidFill>
                <a:cs typeface="Arial" panose="020B0604020202020204" pitchFamily="34" charset="0"/>
              </a:rPr>
              <a:t>đơn</a:t>
            </a:r>
            <a:r>
              <a:rPr lang="en-US" sz="1333" dirty="0">
                <a:solidFill>
                  <a:srgbClr val="003366"/>
                </a:solidFill>
                <a:cs typeface="Arial" panose="020B0604020202020204" pitchFamily="34" charset="0"/>
              </a:rPr>
              <a:t> </a:t>
            </a:r>
            <a:r>
              <a:rPr lang="en-US" sz="1333" dirty="0" err="1">
                <a:solidFill>
                  <a:srgbClr val="003366"/>
                </a:solidFill>
                <a:cs typeface="Arial" panose="020B0604020202020204" pitchFamily="34" charset="0"/>
              </a:rPr>
              <a:t>trị</a:t>
            </a:r>
            <a:endParaRPr lang="en-US" sz="1333" dirty="0">
              <a:solidFill>
                <a:srgbClr val="003366"/>
              </a:solidFill>
              <a:cs typeface="Arial" panose="020B0604020202020204" pitchFamily="34" charset="0"/>
            </a:endParaRPr>
          </a:p>
          <a:p>
            <a:pPr algn="ctr" defTabSz="1618210" eaLnBrk="1" hangingPunct="1">
              <a:defRPr/>
            </a:pPr>
            <a:r>
              <a:rPr lang="en-US" sz="1200" dirty="0">
                <a:solidFill>
                  <a:srgbClr val="003366"/>
                </a:solidFill>
                <a:cs typeface="Arial" panose="020B0604020202020204" pitchFamily="34" charset="0"/>
              </a:rPr>
              <a:t>n=124</a:t>
            </a:r>
          </a:p>
        </p:txBody>
      </p:sp>
      <p:sp>
        <p:nvSpPr>
          <p:cNvPr id="44" name="TextBox 32">
            <a:extLst>
              <a:ext uri="{FF2B5EF4-FFF2-40B4-BE49-F238E27FC236}">
                <a16:creationId xmlns:a16="http://schemas.microsoft.com/office/drawing/2014/main" id="{784ADA00-1628-A043-9313-7657C2D055F1}"/>
              </a:ext>
            </a:extLst>
          </p:cNvPr>
          <p:cNvSpPr txBox="1">
            <a:spLocks noChangeArrowheads="1"/>
          </p:cNvSpPr>
          <p:nvPr/>
        </p:nvSpPr>
        <p:spPr bwMode="auto">
          <a:xfrm>
            <a:off x="7092241" y="2047812"/>
            <a:ext cx="1680000" cy="48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Nintedanib</a:t>
            </a:r>
            <a:br>
              <a:rPr lang="en-US" sz="1467" dirty="0">
                <a:solidFill>
                  <a:srgbClr val="003366"/>
                </a:solidFill>
                <a:cs typeface="Arial" panose="020B0604020202020204" pitchFamily="34" charset="0"/>
              </a:rPr>
            </a:br>
            <a:r>
              <a:rPr lang="en-US" sz="1200" dirty="0">
                <a:solidFill>
                  <a:srgbClr val="003366"/>
                </a:solidFill>
                <a:cs typeface="Arial" panose="020B0604020202020204" pitchFamily="34" charset="0"/>
              </a:rPr>
              <a:t>n=634</a:t>
            </a:r>
          </a:p>
        </p:txBody>
      </p:sp>
      <p:sp>
        <p:nvSpPr>
          <p:cNvPr id="45" name="TextBox 44">
            <a:extLst>
              <a:ext uri="{FF2B5EF4-FFF2-40B4-BE49-F238E27FC236}">
                <a16:creationId xmlns:a16="http://schemas.microsoft.com/office/drawing/2014/main" id="{C8FE7BC0-3258-D94D-BC6E-0564A000EBCA}"/>
              </a:ext>
            </a:extLst>
          </p:cNvPr>
          <p:cNvSpPr txBox="1">
            <a:spLocks noChangeArrowheads="1"/>
          </p:cNvSpPr>
          <p:nvPr/>
        </p:nvSpPr>
        <p:spPr bwMode="auto">
          <a:xfrm>
            <a:off x="8357141" y="2047812"/>
            <a:ext cx="1680000" cy="48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err="1">
                <a:solidFill>
                  <a:srgbClr val="003366"/>
                </a:solidFill>
                <a:cs typeface="Arial" panose="020B0604020202020204" pitchFamily="34" charset="0"/>
              </a:rPr>
              <a:t>Giả</a:t>
            </a:r>
            <a:r>
              <a:rPr lang="en-US" sz="1333" dirty="0">
                <a:solidFill>
                  <a:srgbClr val="003366"/>
                </a:solidFill>
                <a:cs typeface="Arial" panose="020B0604020202020204" pitchFamily="34" charset="0"/>
              </a:rPr>
              <a:t> </a:t>
            </a:r>
            <a:r>
              <a:rPr lang="en-US" sz="1333" dirty="0" err="1">
                <a:solidFill>
                  <a:srgbClr val="003366"/>
                </a:solidFill>
                <a:cs typeface="Arial" panose="020B0604020202020204" pitchFamily="34" charset="0"/>
              </a:rPr>
              <a:t>dược</a:t>
            </a:r>
            <a:r>
              <a:rPr lang="en-US" sz="1333" dirty="0">
                <a:solidFill>
                  <a:srgbClr val="003366"/>
                </a:solidFill>
                <a:cs typeface="Arial" panose="020B0604020202020204" pitchFamily="34" charset="0"/>
              </a:rPr>
              <a:t> </a:t>
            </a:r>
            <a:br>
              <a:rPr lang="en-US" sz="1333" dirty="0">
                <a:solidFill>
                  <a:srgbClr val="003366"/>
                </a:solidFill>
                <a:cs typeface="Arial" panose="020B0604020202020204" pitchFamily="34" charset="0"/>
              </a:rPr>
            </a:br>
            <a:r>
              <a:rPr lang="en-US" sz="1200" dirty="0">
                <a:solidFill>
                  <a:srgbClr val="003366"/>
                </a:solidFill>
                <a:cs typeface="Arial" panose="020B0604020202020204" pitchFamily="34" charset="0"/>
              </a:rPr>
              <a:t>n=421</a:t>
            </a:r>
            <a:endParaRPr lang="en-US" sz="1467" dirty="0">
              <a:solidFill>
                <a:srgbClr val="003366"/>
              </a:solidFill>
              <a:cs typeface="Arial" panose="020B0604020202020204" pitchFamily="34" charset="0"/>
            </a:endParaRPr>
          </a:p>
        </p:txBody>
      </p:sp>
      <p:grpSp>
        <p:nvGrpSpPr>
          <p:cNvPr id="3" name="Group 2">
            <a:extLst>
              <a:ext uri="{FF2B5EF4-FFF2-40B4-BE49-F238E27FC236}">
                <a16:creationId xmlns:a16="http://schemas.microsoft.com/office/drawing/2014/main" id="{5852071C-C013-334E-8ED3-F9E78FAC3970}"/>
              </a:ext>
            </a:extLst>
          </p:cNvPr>
          <p:cNvGrpSpPr/>
          <p:nvPr/>
        </p:nvGrpSpPr>
        <p:grpSpPr>
          <a:xfrm>
            <a:off x="2732648" y="3555253"/>
            <a:ext cx="1191320" cy="1191320"/>
            <a:chOff x="2049485" y="2847584"/>
            <a:chExt cx="1003678" cy="1003678"/>
          </a:xfrm>
        </p:grpSpPr>
        <p:sp>
          <p:nvSpPr>
            <p:cNvPr id="55" name="Oval 54">
              <a:extLst>
                <a:ext uri="{FF2B5EF4-FFF2-40B4-BE49-F238E27FC236}">
                  <a16:creationId xmlns:a16="http://schemas.microsoft.com/office/drawing/2014/main" id="{CC814387-46F0-8E46-ADFC-4D45E161A829}"/>
                </a:ext>
              </a:extLst>
            </p:cNvPr>
            <p:cNvSpPr/>
            <p:nvPr/>
          </p:nvSpPr>
          <p:spPr>
            <a:xfrm>
              <a:off x="2049485" y="2847584"/>
              <a:ext cx="1003678" cy="1003678"/>
            </a:xfrm>
            <a:prstGeom prst="ellipse">
              <a:avLst/>
            </a:prstGeom>
            <a:solidFill>
              <a:schemeClr val="accent4">
                <a:lumMod val="20000"/>
                <a:lumOff val="80000"/>
              </a:schemeClr>
            </a:solidFill>
            <a:ln w="19050">
              <a:solidFill>
                <a:schemeClr val="accent4"/>
              </a:solidFill>
            </a:ln>
            <a:effectLst>
              <a:outerShdw blurRad="635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800" tIns="4800" rIns="4800" bIns="4800" rtlCol="0" anchor="ctr"/>
            <a:lstStyle/>
            <a:p>
              <a:pPr algn="ctr" defTabSz="609585">
                <a:spcAft>
                  <a:spcPts val="400"/>
                </a:spcAft>
              </a:pPr>
              <a:r>
                <a:rPr lang="en-US" sz="1067" b="1" dirty="0" err="1">
                  <a:solidFill>
                    <a:srgbClr val="003366"/>
                  </a:solidFill>
                  <a:latin typeface="Arial" panose="020B0604020202020204"/>
                </a:rPr>
                <a:t>Mức</a:t>
              </a:r>
              <a:r>
                <a:rPr lang="en-US" sz="1067" b="1" dirty="0">
                  <a:solidFill>
                    <a:srgbClr val="003366"/>
                  </a:solidFill>
                  <a:latin typeface="Arial" panose="020B0604020202020204"/>
                </a:rPr>
                <a:t> </a:t>
              </a:r>
              <a:r>
                <a:rPr lang="en-US" sz="1067" b="1" dirty="0" err="1">
                  <a:solidFill>
                    <a:srgbClr val="003366"/>
                  </a:solidFill>
                  <a:latin typeface="Arial" panose="020B0604020202020204"/>
                </a:rPr>
                <a:t>trung</a:t>
              </a:r>
              <a:r>
                <a:rPr lang="en-US" sz="1067" b="1" dirty="0">
                  <a:solidFill>
                    <a:srgbClr val="003366"/>
                  </a:solidFill>
                  <a:latin typeface="Arial" panose="020B0604020202020204"/>
                </a:rPr>
                <a:t> </a:t>
              </a:r>
              <a:r>
                <a:rPr lang="en-US" sz="1067" b="1" dirty="0" err="1">
                  <a:solidFill>
                    <a:srgbClr val="003366"/>
                  </a:solidFill>
                  <a:latin typeface="Arial" panose="020B0604020202020204"/>
                </a:rPr>
                <a:t>bình</a:t>
              </a:r>
              <a:r>
                <a:rPr lang="en-US" sz="1067" b="1" dirty="0">
                  <a:solidFill>
                    <a:srgbClr val="003366"/>
                  </a:solidFill>
                  <a:latin typeface="Arial" panose="020B0604020202020204"/>
                </a:rPr>
                <a:t> ban </a:t>
              </a:r>
              <a:r>
                <a:rPr lang="en-US" sz="1067" b="1" dirty="0" err="1">
                  <a:solidFill>
                    <a:srgbClr val="003366"/>
                  </a:solidFill>
                  <a:latin typeface="Arial" panose="020B0604020202020204"/>
                </a:rPr>
                <a:t>đầu</a:t>
              </a:r>
              <a:r>
                <a:rPr lang="en-US" sz="1067" b="1" dirty="0">
                  <a:solidFill>
                    <a:srgbClr val="003366"/>
                  </a:solidFill>
                  <a:latin typeface="Arial" panose="020B0604020202020204"/>
                </a:rPr>
                <a:t> DL</a:t>
              </a:r>
              <a:r>
                <a:rPr lang="en-US" sz="1067" b="1" baseline="-25000" dirty="0">
                  <a:solidFill>
                    <a:srgbClr val="003366"/>
                  </a:solidFill>
                  <a:latin typeface="Arial" panose="020B0604020202020204"/>
                </a:rPr>
                <a:t>CO</a:t>
              </a:r>
              <a:r>
                <a:rPr lang="en-US" sz="1067" b="1" dirty="0">
                  <a:solidFill>
                    <a:srgbClr val="003366"/>
                  </a:solidFill>
                  <a:latin typeface="Arial" panose="020B0604020202020204"/>
                </a:rPr>
                <a:t> </a:t>
              </a:r>
              <a:br>
                <a:rPr lang="en-US" sz="1067" b="1" dirty="0">
                  <a:solidFill>
                    <a:srgbClr val="003366"/>
                  </a:solidFill>
                  <a:latin typeface="Arial" panose="020B0604020202020204"/>
                </a:rPr>
              </a:br>
              <a:r>
                <a:rPr lang="en-US" sz="1867" b="1" dirty="0">
                  <a:solidFill>
                    <a:srgbClr val="003366"/>
                  </a:solidFill>
                  <a:latin typeface="Arial" panose="020B0604020202020204"/>
                </a:rPr>
                <a:t>25.6</a:t>
              </a:r>
              <a:br>
                <a:rPr lang="en-US" sz="1867" b="1" dirty="0">
                  <a:solidFill>
                    <a:srgbClr val="003366"/>
                  </a:solidFill>
                  <a:latin typeface="Arial" panose="020B0604020202020204"/>
                </a:rPr>
              </a:br>
              <a:r>
                <a:rPr lang="en-US" sz="1067" dirty="0">
                  <a:solidFill>
                    <a:srgbClr val="003366"/>
                  </a:solidFill>
                  <a:latin typeface="Arial" panose="020B0604020202020204"/>
                </a:rPr>
                <a:t>% predicted</a:t>
              </a:r>
            </a:p>
          </p:txBody>
        </p:sp>
        <p:pic>
          <p:nvPicPr>
            <p:cNvPr id="59" name="Picture 58">
              <a:extLst>
                <a:ext uri="{FF2B5EF4-FFF2-40B4-BE49-F238E27FC236}">
                  <a16:creationId xmlns:a16="http://schemas.microsoft.com/office/drawing/2014/main" id="{8A0F4C43-D5E1-0647-A216-05EC82655821}"/>
                </a:ext>
              </a:extLst>
            </p:cNvPr>
            <p:cNvPicPr>
              <a:picLocks noChangeAspect="1"/>
            </p:cNvPicPr>
            <p:nvPr/>
          </p:nvPicPr>
          <p:blipFill>
            <a:blip r:embed="rId4">
              <a:alphaModFix amt="8000"/>
            </a:blip>
            <a:stretch>
              <a:fillRect/>
            </a:stretch>
          </p:blipFill>
          <p:spPr>
            <a:xfrm>
              <a:off x="2206240" y="3034347"/>
              <a:ext cx="690167" cy="630153"/>
            </a:xfrm>
            <a:prstGeom prst="rect">
              <a:avLst/>
            </a:prstGeom>
          </p:spPr>
        </p:pic>
      </p:grpSp>
      <p:grpSp>
        <p:nvGrpSpPr>
          <p:cNvPr id="4" name="Group 3">
            <a:extLst>
              <a:ext uri="{FF2B5EF4-FFF2-40B4-BE49-F238E27FC236}">
                <a16:creationId xmlns:a16="http://schemas.microsoft.com/office/drawing/2014/main" id="{0D0C7E1C-CA2E-024D-B356-ED09C0C6966D}"/>
              </a:ext>
            </a:extLst>
          </p:cNvPr>
          <p:cNvGrpSpPr/>
          <p:nvPr/>
        </p:nvGrpSpPr>
        <p:grpSpPr>
          <a:xfrm>
            <a:off x="5831957" y="3555252"/>
            <a:ext cx="1190400" cy="1190400"/>
            <a:chOff x="4373967" y="2847584"/>
            <a:chExt cx="1002903" cy="1002903"/>
          </a:xfrm>
        </p:grpSpPr>
        <p:sp>
          <p:nvSpPr>
            <p:cNvPr id="62" name="Oval 61">
              <a:extLst>
                <a:ext uri="{FF2B5EF4-FFF2-40B4-BE49-F238E27FC236}">
                  <a16:creationId xmlns:a16="http://schemas.microsoft.com/office/drawing/2014/main" id="{12E4D15A-CF74-5846-8BBE-DD06DCA6D09A}"/>
                </a:ext>
              </a:extLst>
            </p:cNvPr>
            <p:cNvSpPr/>
            <p:nvPr/>
          </p:nvSpPr>
          <p:spPr>
            <a:xfrm>
              <a:off x="4373967" y="2847584"/>
              <a:ext cx="1002903" cy="1002903"/>
            </a:xfrm>
            <a:prstGeom prst="ellipse">
              <a:avLst/>
            </a:prstGeom>
            <a:solidFill>
              <a:schemeClr val="accent4">
                <a:lumMod val="20000"/>
                <a:lumOff val="80000"/>
              </a:schemeClr>
            </a:solidFill>
            <a:ln w="19050">
              <a:solidFill>
                <a:schemeClr val="accent4"/>
              </a:solidFill>
            </a:ln>
            <a:effectLst>
              <a:outerShdw blurRad="635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800" tIns="4800" rIns="4800" bIns="4800" rtlCol="0" anchor="ctr"/>
            <a:lstStyle/>
            <a:p>
              <a:pPr algn="ctr" defTabSz="609585">
                <a:spcAft>
                  <a:spcPts val="400"/>
                </a:spcAft>
              </a:pPr>
              <a:r>
                <a:rPr lang="en-US" sz="1067" b="1" dirty="0" err="1">
                  <a:solidFill>
                    <a:srgbClr val="003366"/>
                  </a:solidFill>
                  <a:latin typeface="Arial" panose="020B0604020202020204"/>
                </a:rPr>
                <a:t>Mức</a:t>
              </a:r>
              <a:r>
                <a:rPr lang="en-US" sz="1067" b="1" dirty="0">
                  <a:solidFill>
                    <a:srgbClr val="003366"/>
                  </a:solidFill>
                  <a:latin typeface="Arial" panose="020B0604020202020204"/>
                </a:rPr>
                <a:t> </a:t>
              </a:r>
              <a:r>
                <a:rPr lang="en-US" sz="1067" b="1" dirty="0" err="1">
                  <a:solidFill>
                    <a:srgbClr val="003366"/>
                  </a:solidFill>
                  <a:latin typeface="Arial" panose="020B0604020202020204"/>
                </a:rPr>
                <a:t>trung</a:t>
              </a:r>
              <a:r>
                <a:rPr lang="en-US" sz="1067" b="1" dirty="0">
                  <a:solidFill>
                    <a:srgbClr val="003366"/>
                  </a:solidFill>
                  <a:latin typeface="Arial" panose="020B0604020202020204"/>
                </a:rPr>
                <a:t> </a:t>
              </a:r>
              <a:r>
                <a:rPr lang="en-US" sz="1067" b="1" dirty="0" err="1">
                  <a:solidFill>
                    <a:srgbClr val="003366"/>
                  </a:solidFill>
                  <a:latin typeface="Arial" panose="020B0604020202020204"/>
                </a:rPr>
                <a:t>bình</a:t>
              </a:r>
              <a:r>
                <a:rPr lang="en-US" sz="1067" b="1" dirty="0">
                  <a:solidFill>
                    <a:srgbClr val="003366"/>
                  </a:solidFill>
                  <a:latin typeface="Arial" panose="020B0604020202020204"/>
                </a:rPr>
                <a:t> ban </a:t>
              </a:r>
              <a:r>
                <a:rPr lang="en-US" sz="1067" b="1" dirty="0" err="1">
                  <a:solidFill>
                    <a:srgbClr val="003366"/>
                  </a:solidFill>
                  <a:latin typeface="Arial" panose="020B0604020202020204"/>
                </a:rPr>
                <a:t>đầu</a:t>
              </a:r>
              <a:r>
                <a:rPr lang="en-US" sz="1067" b="1" dirty="0">
                  <a:solidFill>
                    <a:srgbClr val="003366"/>
                  </a:solidFill>
                  <a:latin typeface="Arial" panose="020B0604020202020204"/>
                </a:rPr>
                <a:t> DL</a:t>
              </a:r>
              <a:r>
                <a:rPr lang="en-US" sz="1067" b="1" baseline="-25000" dirty="0">
                  <a:solidFill>
                    <a:srgbClr val="003366"/>
                  </a:solidFill>
                  <a:latin typeface="Arial" panose="020B0604020202020204"/>
                </a:rPr>
                <a:t>CO</a:t>
              </a:r>
              <a:r>
                <a:rPr lang="en-US" sz="1067" b="1" dirty="0">
                  <a:solidFill>
                    <a:srgbClr val="003366"/>
                  </a:solidFill>
                  <a:latin typeface="Arial" panose="020B0604020202020204"/>
                </a:rPr>
                <a:t> </a:t>
              </a:r>
              <a:r>
                <a:rPr lang="en-US" sz="1867" b="1" dirty="0">
                  <a:solidFill>
                    <a:srgbClr val="003366"/>
                  </a:solidFill>
                  <a:latin typeface="Arial" panose="020B0604020202020204"/>
                </a:rPr>
                <a:t>47.4</a:t>
              </a:r>
              <a:r>
                <a:rPr lang="en-US" sz="1067" dirty="0">
                  <a:solidFill>
                    <a:srgbClr val="003366"/>
                  </a:solidFill>
                  <a:latin typeface="Arial" panose="020B0604020202020204"/>
                </a:rPr>
                <a:t> </a:t>
              </a:r>
              <a:br>
                <a:rPr lang="en-US" sz="1067" dirty="0">
                  <a:solidFill>
                    <a:srgbClr val="003366"/>
                  </a:solidFill>
                  <a:latin typeface="Arial" panose="020B0604020202020204"/>
                </a:rPr>
              </a:br>
              <a:r>
                <a:rPr lang="en-US" sz="1067" dirty="0">
                  <a:solidFill>
                    <a:srgbClr val="003366"/>
                  </a:solidFill>
                  <a:latin typeface="Arial" panose="020B0604020202020204"/>
                </a:rPr>
                <a:t>% predicted</a:t>
              </a:r>
            </a:p>
          </p:txBody>
        </p:sp>
        <p:pic>
          <p:nvPicPr>
            <p:cNvPr id="63" name="Picture 62">
              <a:extLst>
                <a:ext uri="{FF2B5EF4-FFF2-40B4-BE49-F238E27FC236}">
                  <a16:creationId xmlns:a16="http://schemas.microsoft.com/office/drawing/2014/main" id="{72DDAF94-5911-7E4B-80A6-BDC1038CAC8E}"/>
                </a:ext>
              </a:extLst>
            </p:cNvPr>
            <p:cNvPicPr>
              <a:picLocks noChangeAspect="1"/>
            </p:cNvPicPr>
            <p:nvPr/>
          </p:nvPicPr>
          <p:blipFill>
            <a:blip r:embed="rId4">
              <a:alphaModFix amt="8000"/>
            </a:blip>
            <a:stretch>
              <a:fillRect/>
            </a:stretch>
          </p:blipFill>
          <p:spPr>
            <a:xfrm>
              <a:off x="4530335" y="3033959"/>
              <a:ext cx="690168" cy="630153"/>
            </a:xfrm>
            <a:prstGeom prst="rect">
              <a:avLst/>
            </a:prstGeom>
          </p:spPr>
        </p:pic>
      </p:grpSp>
      <p:pic>
        <p:nvPicPr>
          <p:cNvPr id="64" name="Graphic 63" descr="Arrow: Anti-clockwise curve">
            <a:extLst>
              <a:ext uri="{FF2B5EF4-FFF2-40B4-BE49-F238E27FC236}">
                <a16:creationId xmlns:a16="http://schemas.microsoft.com/office/drawing/2014/main" id="{41945AD4-2981-7849-9B57-528CF8B6CBB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640876">
            <a:off x="3628889" y="3126267"/>
            <a:ext cx="1037075" cy="1037075"/>
          </a:xfrm>
          <a:prstGeom prst="rect">
            <a:avLst/>
          </a:prstGeom>
        </p:spPr>
      </p:pic>
      <p:pic>
        <p:nvPicPr>
          <p:cNvPr id="65" name="Graphic 64" descr="Arrow: Anti-clockwise curve">
            <a:extLst>
              <a:ext uri="{FF2B5EF4-FFF2-40B4-BE49-F238E27FC236}">
                <a16:creationId xmlns:a16="http://schemas.microsoft.com/office/drawing/2014/main" id="{250F3853-BF8C-3147-99E3-43B2DB1CE0C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640876">
            <a:off x="6709336" y="3126267"/>
            <a:ext cx="1037075" cy="1037075"/>
          </a:xfrm>
          <a:prstGeom prst="rect">
            <a:avLst/>
          </a:prstGeom>
        </p:spPr>
      </p:pic>
      <p:sp>
        <p:nvSpPr>
          <p:cNvPr id="68" name="TextBox 67">
            <a:extLst>
              <a:ext uri="{FF2B5EF4-FFF2-40B4-BE49-F238E27FC236}">
                <a16:creationId xmlns:a16="http://schemas.microsoft.com/office/drawing/2014/main" id="{02A250FC-9719-154C-B523-7F1A08505244}"/>
              </a:ext>
            </a:extLst>
          </p:cNvPr>
          <p:cNvSpPr txBox="1">
            <a:spLocks noChangeAspect="1"/>
          </p:cNvSpPr>
          <p:nvPr/>
        </p:nvSpPr>
        <p:spPr>
          <a:xfrm>
            <a:off x="3045761" y="4877704"/>
            <a:ext cx="2216115" cy="403816"/>
          </a:xfrm>
          <a:prstGeom prst="roundRect">
            <a:avLst/>
          </a:prstGeom>
          <a:solidFill>
            <a:schemeClr val="bg1"/>
          </a:solidFill>
          <a:ln w="9525">
            <a:solidFill>
              <a:schemeClr val="tx1"/>
            </a:solidFill>
          </a:ln>
          <a:effectLst>
            <a:outerShdw blurRad="63500" algn="ctr" rotWithShape="0">
              <a:srgbClr val="000000">
                <a:alpha val="20000"/>
              </a:srgbClr>
            </a:outerShdw>
          </a:effectLst>
        </p:spPr>
        <p:txBody>
          <a:bodyPr wrap="square" lIns="0" tIns="0" rIns="0" bIns="0" anchor="ctr" anchorCtr="0">
            <a:no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625399" fontAlgn="auto">
              <a:spcBef>
                <a:spcPts val="0"/>
              </a:spcBef>
              <a:spcAft>
                <a:spcPts val="0"/>
              </a:spcAft>
              <a:defRPr/>
            </a:pPr>
            <a:r>
              <a:rPr lang="en-US" sz="1200" kern="0" dirty="0" err="1">
                <a:solidFill>
                  <a:srgbClr val="003366"/>
                </a:solidFill>
                <a:cs typeface="Arial" panose="020B0604020202020204" pitchFamily="34" charset="0"/>
              </a:rPr>
              <a:t>Khác</a:t>
            </a:r>
            <a:r>
              <a:rPr lang="en-US" sz="1200" kern="0" dirty="0">
                <a:solidFill>
                  <a:srgbClr val="003366"/>
                </a:solidFill>
                <a:cs typeface="Arial" panose="020B0604020202020204" pitchFamily="34" charset="0"/>
              </a:rPr>
              <a:t> </a:t>
            </a:r>
            <a:r>
              <a:rPr lang="en-US" sz="1200" kern="0" dirty="0" err="1">
                <a:solidFill>
                  <a:srgbClr val="003366"/>
                </a:solidFill>
                <a:cs typeface="Arial" panose="020B0604020202020204" pitchFamily="34" charset="0"/>
              </a:rPr>
              <a:t>biệt</a:t>
            </a:r>
            <a:r>
              <a:rPr lang="en-US" sz="1200" kern="0" dirty="0">
                <a:solidFill>
                  <a:srgbClr val="003366"/>
                </a:solidFill>
                <a:cs typeface="Arial" panose="020B0604020202020204" pitchFamily="34" charset="0"/>
              </a:rPr>
              <a:t>: </a:t>
            </a:r>
            <a:r>
              <a:rPr lang="en-US" altLang="en-US" sz="1200" dirty="0">
                <a:solidFill>
                  <a:srgbClr val="003366"/>
                </a:solidFill>
                <a:cs typeface="Arial" panose="020B0604020202020204" pitchFamily="34" charset="0"/>
              </a:rPr>
              <a:t>32.5</a:t>
            </a:r>
            <a:r>
              <a:rPr lang="en-US" sz="1200" kern="0" dirty="0">
                <a:solidFill>
                  <a:srgbClr val="003366"/>
                </a:solidFill>
                <a:cs typeface="Arial" panose="020B0604020202020204" pitchFamily="34" charset="0"/>
              </a:rPr>
              <a:t> mL</a:t>
            </a:r>
          </a:p>
          <a:p>
            <a:pPr algn="ctr" defTabSz="1625399" fontAlgn="auto">
              <a:spcBef>
                <a:spcPts val="0"/>
              </a:spcBef>
              <a:spcAft>
                <a:spcPts val="0"/>
              </a:spcAft>
              <a:defRPr/>
            </a:pPr>
            <a:r>
              <a:rPr lang="en-US" sz="1200" kern="0" dirty="0">
                <a:solidFill>
                  <a:srgbClr val="003366"/>
                </a:solidFill>
                <a:cs typeface="Arial" panose="020B0604020202020204" pitchFamily="34" charset="0"/>
              </a:rPr>
              <a:t>(95% CI: –11.6, 76.6)</a:t>
            </a:r>
          </a:p>
        </p:txBody>
      </p:sp>
    </p:spTree>
    <p:extLst>
      <p:ext uri="{BB962C8B-B14F-4D97-AF65-F5344CB8AC3E}">
        <p14:creationId xmlns:p14="http://schemas.microsoft.com/office/powerpoint/2010/main" val="21744229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690C-3AEA-F641-A7AE-5BBF9992617E}"/>
              </a:ext>
            </a:extLst>
          </p:cNvPr>
          <p:cNvSpPr>
            <a:spLocks noGrp="1"/>
          </p:cNvSpPr>
          <p:nvPr>
            <p:ph type="title"/>
          </p:nvPr>
        </p:nvSpPr>
        <p:spPr/>
        <p:txBody>
          <a:bodyPr>
            <a:normAutofit fontScale="90000"/>
          </a:bodyPr>
          <a:lstStyle/>
          <a:p>
            <a:r>
              <a:rPr lang="en-US" dirty="0"/>
              <a:t>Nintedanib has the same benefit on reducing FVC decline in patients with and without emphysema</a:t>
            </a:r>
          </a:p>
        </p:txBody>
      </p:sp>
      <p:sp>
        <p:nvSpPr>
          <p:cNvPr id="5" name="Slide Number Placeholder 4">
            <a:extLst>
              <a:ext uri="{FF2B5EF4-FFF2-40B4-BE49-F238E27FC236}">
                <a16:creationId xmlns:a16="http://schemas.microsoft.com/office/drawing/2014/main" id="{E0B6D551-444E-1945-A456-0464608DEECA}"/>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57</a:t>
            </a:fld>
            <a:endParaRPr lang="en-US" dirty="0">
              <a:solidFill>
                <a:srgbClr val="003366"/>
              </a:solidFill>
              <a:latin typeface="Arial" panose="020B0604020202020204"/>
            </a:endParaRPr>
          </a:p>
        </p:txBody>
      </p:sp>
      <p:sp>
        <p:nvSpPr>
          <p:cNvPr id="6" name="Text Placeholder 5">
            <a:extLst>
              <a:ext uri="{FF2B5EF4-FFF2-40B4-BE49-F238E27FC236}">
                <a16:creationId xmlns:a16="http://schemas.microsoft.com/office/drawing/2014/main" id="{82F7F0C4-CE76-5A43-8CCE-CF796F858C53}"/>
              </a:ext>
            </a:extLst>
          </p:cNvPr>
          <p:cNvSpPr>
            <a:spLocks noGrp="1"/>
          </p:cNvSpPr>
          <p:nvPr>
            <p:ph type="body" sz="quarter" idx="13"/>
          </p:nvPr>
        </p:nvSpPr>
        <p:spPr/>
        <p:txBody>
          <a:bodyPr>
            <a:normAutofit fontScale="77500" lnSpcReduction="20000"/>
          </a:bodyPr>
          <a:lstStyle/>
          <a:p>
            <a:r>
              <a:rPr lang="en-US" dirty="0"/>
              <a:t>*Treatment-by-time-by-subgroup interaction </a:t>
            </a:r>
            <a:r>
              <a:rPr lang="en-US" i="1" dirty="0"/>
              <a:t>P</a:t>
            </a:r>
            <a:r>
              <a:rPr lang="en-US" dirty="0"/>
              <a:t>=0.68 </a:t>
            </a:r>
            <a:br>
              <a:rPr lang="en-US" dirty="0"/>
            </a:br>
            <a:r>
              <a:rPr lang="en-US" dirty="0"/>
              <a:t>CI, confidence interval; FVC, forced vital capacity; SE, standard error</a:t>
            </a:r>
            <a:br>
              <a:rPr lang="en-US" dirty="0"/>
            </a:br>
            <a:r>
              <a:rPr lang="en-US" dirty="0"/>
              <a:t>Cottin V </a:t>
            </a:r>
            <a:r>
              <a:rPr lang="en-US" i="1" dirty="0"/>
              <a:t>et al. Eur Respir J</a:t>
            </a:r>
            <a:r>
              <a:rPr lang="en-US" dirty="0"/>
              <a:t> 2019;53:1801655 </a:t>
            </a:r>
          </a:p>
        </p:txBody>
      </p:sp>
      <p:sp>
        <p:nvSpPr>
          <p:cNvPr id="26" name="TextBox 25">
            <a:extLst>
              <a:ext uri="{FF2B5EF4-FFF2-40B4-BE49-F238E27FC236}">
                <a16:creationId xmlns:a16="http://schemas.microsoft.com/office/drawing/2014/main" id="{395C1FC9-CB23-AA4D-BC2A-3905AB9F56ED}"/>
              </a:ext>
            </a:extLst>
          </p:cNvPr>
          <p:cNvSpPr txBox="1"/>
          <p:nvPr/>
        </p:nvSpPr>
        <p:spPr>
          <a:xfrm>
            <a:off x="436893" y="1392195"/>
            <a:ext cx="5657848" cy="646331"/>
          </a:xfrm>
          <a:prstGeom prst="rect">
            <a:avLst/>
          </a:prstGeom>
          <a:noFill/>
        </p:spPr>
        <p:txBody>
          <a:bodyPr wrap="square" rtlCol="0">
            <a:spAutoFit/>
          </a:bodyPr>
          <a:lstStyle/>
          <a:p>
            <a:pPr algn="ctr" defTabSz="609585"/>
            <a:r>
              <a:rPr lang="en-US" b="1" dirty="0">
                <a:solidFill>
                  <a:srgbClr val="003366"/>
                </a:solidFill>
                <a:latin typeface="Arial" panose="020B0604020202020204"/>
              </a:rPr>
              <a:t>Rate of decline in FVC over 52 weeks in patients with or without emphysema at baseline*</a:t>
            </a:r>
            <a:endParaRPr lang="en-US" b="1" baseline="30000" dirty="0">
              <a:solidFill>
                <a:srgbClr val="003366"/>
              </a:solidFill>
              <a:latin typeface="Arial" panose="020B0604020202020204"/>
            </a:endParaRPr>
          </a:p>
        </p:txBody>
      </p:sp>
      <p:sp>
        <p:nvSpPr>
          <p:cNvPr id="27" name="TextBox 26">
            <a:extLst>
              <a:ext uri="{FF2B5EF4-FFF2-40B4-BE49-F238E27FC236}">
                <a16:creationId xmlns:a16="http://schemas.microsoft.com/office/drawing/2014/main" id="{3B537BF5-7027-9142-BA14-8CBDA95D3B99}"/>
              </a:ext>
            </a:extLst>
          </p:cNvPr>
          <p:cNvSpPr txBox="1"/>
          <p:nvPr/>
        </p:nvSpPr>
        <p:spPr>
          <a:xfrm>
            <a:off x="6002078" y="1392195"/>
            <a:ext cx="5844609" cy="646331"/>
          </a:xfrm>
          <a:prstGeom prst="rect">
            <a:avLst/>
          </a:prstGeom>
          <a:noFill/>
        </p:spPr>
        <p:txBody>
          <a:bodyPr wrap="square" rtlCol="0">
            <a:spAutoFit/>
          </a:bodyPr>
          <a:lstStyle/>
          <a:p>
            <a:pPr algn="ctr" defTabSz="609585"/>
            <a:r>
              <a:rPr lang="en-US" b="1" dirty="0">
                <a:solidFill>
                  <a:srgbClr val="003366"/>
                </a:solidFill>
                <a:latin typeface="Arial" panose="020B0604020202020204"/>
              </a:rPr>
              <a:t>Mean change from baseline in FVC over time in patients with or without emphysema at baseline</a:t>
            </a:r>
            <a:endParaRPr lang="en-US" b="1" baseline="30000" dirty="0">
              <a:solidFill>
                <a:srgbClr val="003366"/>
              </a:solidFill>
              <a:latin typeface="Arial" panose="020B0604020202020204"/>
            </a:endParaRPr>
          </a:p>
        </p:txBody>
      </p:sp>
      <p:grpSp>
        <p:nvGrpSpPr>
          <p:cNvPr id="34" name="Group 33">
            <a:extLst>
              <a:ext uri="{FF2B5EF4-FFF2-40B4-BE49-F238E27FC236}">
                <a16:creationId xmlns:a16="http://schemas.microsoft.com/office/drawing/2014/main" id="{C340FFD7-25E4-F445-8381-92C3BAF70B98}"/>
              </a:ext>
            </a:extLst>
          </p:cNvPr>
          <p:cNvGrpSpPr/>
          <p:nvPr/>
        </p:nvGrpSpPr>
        <p:grpSpPr>
          <a:xfrm>
            <a:off x="462136" y="2087139"/>
            <a:ext cx="5589166" cy="3857533"/>
            <a:chOff x="339977" y="1565354"/>
            <a:chExt cx="4191874" cy="2893150"/>
          </a:xfrm>
        </p:grpSpPr>
        <p:sp>
          <p:nvSpPr>
            <p:cNvPr id="9" name="TextBox 8">
              <a:extLst>
                <a:ext uri="{FF2B5EF4-FFF2-40B4-BE49-F238E27FC236}">
                  <a16:creationId xmlns:a16="http://schemas.microsoft.com/office/drawing/2014/main" id="{467E83D6-F0D7-9647-86CE-3B22CFDD6085}"/>
                </a:ext>
              </a:extLst>
            </p:cNvPr>
            <p:cNvSpPr txBox="1"/>
            <p:nvPr/>
          </p:nvSpPr>
          <p:spPr>
            <a:xfrm>
              <a:off x="1610138" y="1565354"/>
              <a:ext cx="506896" cy="284742"/>
            </a:xfrm>
            <a:prstGeom prst="rect">
              <a:avLst/>
            </a:prstGeom>
            <a:solidFill>
              <a:schemeClr val="bg1"/>
            </a:solidFill>
            <a:ln>
              <a:solidFill>
                <a:schemeClr val="bg1"/>
              </a:solidFill>
            </a:ln>
          </p:spPr>
          <p:txBody>
            <a:bodyPr wrap="square" rtlCol="0">
              <a:spAutoFit/>
            </a:bodyPr>
            <a:lstStyle/>
            <a:p>
              <a:pPr defTabSz="609585"/>
              <a:endParaRPr lang="en-US" sz="1867" dirty="0">
                <a:solidFill>
                  <a:srgbClr val="003366"/>
                </a:solidFill>
                <a:latin typeface="Arial" panose="020B0604020202020204"/>
              </a:endParaRPr>
            </a:p>
          </p:txBody>
        </p:sp>
        <p:grpSp>
          <p:nvGrpSpPr>
            <p:cNvPr id="33" name="Group 32">
              <a:extLst>
                <a:ext uri="{FF2B5EF4-FFF2-40B4-BE49-F238E27FC236}">
                  <a16:creationId xmlns:a16="http://schemas.microsoft.com/office/drawing/2014/main" id="{60CA9985-7E63-F746-B3C5-017CFF07AFA1}"/>
                </a:ext>
              </a:extLst>
            </p:cNvPr>
            <p:cNvGrpSpPr/>
            <p:nvPr/>
          </p:nvGrpSpPr>
          <p:grpSpPr>
            <a:xfrm>
              <a:off x="339977" y="1728465"/>
              <a:ext cx="3924779" cy="2345769"/>
              <a:chOff x="339977" y="1728465"/>
              <a:chExt cx="3924779" cy="2345769"/>
            </a:xfrm>
          </p:grpSpPr>
          <p:graphicFrame>
            <p:nvGraphicFramePr>
              <p:cNvPr id="12" name="Content Placeholder 5">
                <a:extLst>
                  <a:ext uri="{FF2B5EF4-FFF2-40B4-BE49-F238E27FC236}">
                    <a16:creationId xmlns:a16="http://schemas.microsoft.com/office/drawing/2014/main" id="{C89C868D-0D27-9A49-85EB-CE731DDECDAC}"/>
                  </a:ext>
                </a:extLst>
              </p:cNvPr>
              <p:cNvGraphicFramePr>
                <a:graphicFrameLocks/>
              </p:cNvGraphicFramePr>
              <p:nvPr/>
            </p:nvGraphicFramePr>
            <p:xfrm>
              <a:off x="849600" y="1778168"/>
              <a:ext cx="3415156" cy="211899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8">
                <a:extLst>
                  <a:ext uri="{FF2B5EF4-FFF2-40B4-BE49-F238E27FC236}">
                    <a16:creationId xmlns:a16="http://schemas.microsoft.com/office/drawing/2014/main" id="{FF802E52-356F-8349-86E1-819AFBDF2CC4}"/>
                  </a:ext>
                </a:extLst>
              </p:cNvPr>
              <p:cNvSpPr txBox="1">
                <a:spLocks noChangeAspect="1"/>
              </p:cNvSpPr>
              <p:nvPr/>
            </p:nvSpPr>
            <p:spPr>
              <a:xfrm rot="16200000">
                <a:off x="-602076" y="2670518"/>
                <a:ext cx="2345769" cy="461663"/>
              </a:xfrm>
              <a:prstGeom prst="rect">
                <a:avLst/>
              </a:prstGeom>
              <a:noFill/>
            </p:spPr>
            <p:txBody>
              <a:bodyPr wrap="square" lIns="121919" tIns="60959" rIns="121919" bIns="60959">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625399" fontAlgn="auto">
                  <a:spcBef>
                    <a:spcPts val="0"/>
                  </a:spcBef>
                  <a:spcAft>
                    <a:spcPts val="0"/>
                  </a:spcAft>
                  <a:defRPr/>
                </a:pPr>
                <a:r>
                  <a:rPr lang="en-US" sz="1600" kern="0" dirty="0">
                    <a:solidFill>
                      <a:srgbClr val="003366"/>
                    </a:solidFill>
                    <a:cs typeface="Arial" panose="020B0604020202020204" pitchFamily="34" charset="0"/>
                  </a:rPr>
                  <a:t>Adjusted annual rate (SE) of decline in FVC (mL/year)</a:t>
                </a:r>
              </a:p>
            </p:txBody>
          </p:sp>
        </p:grpSp>
        <p:sp>
          <p:nvSpPr>
            <p:cNvPr id="14" name="TextBox 13">
              <a:extLst>
                <a:ext uri="{FF2B5EF4-FFF2-40B4-BE49-F238E27FC236}">
                  <a16:creationId xmlns:a16="http://schemas.microsoft.com/office/drawing/2014/main" id="{87FD1563-7A33-664B-A823-4B1DAC88C233}"/>
                </a:ext>
              </a:extLst>
            </p:cNvPr>
            <p:cNvSpPr txBox="1">
              <a:spLocks noChangeAspect="1"/>
            </p:cNvSpPr>
            <p:nvPr/>
          </p:nvSpPr>
          <p:spPr>
            <a:xfrm>
              <a:off x="1268408" y="3759389"/>
              <a:ext cx="1431450" cy="480497"/>
            </a:xfrm>
            <a:prstGeom prst="roundRect">
              <a:avLst/>
            </a:prstGeom>
            <a:solidFill>
              <a:schemeClr val="bg1"/>
            </a:solidFill>
            <a:ln w="9525">
              <a:solidFill>
                <a:schemeClr val="tx1"/>
              </a:solidFill>
            </a:ln>
            <a:effectLst>
              <a:outerShdw blurRad="63500" algn="ctr" rotWithShape="0">
                <a:srgbClr val="000000">
                  <a:alpha val="20000"/>
                </a:srgbClr>
              </a:outerShdw>
            </a:effectLst>
          </p:spPr>
          <p:txBody>
            <a:bodyPr wrap="square" lIns="0" tIns="0" rIns="0" bIns="0" anchor="ctr" anchorCtr="0">
              <a:no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625399" fontAlgn="auto">
                <a:spcBef>
                  <a:spcPts val="0"/>
                </a:spcBef>
                <a:spcAft>
                  <a:spcPts val="0"/>
                </a:spcAft>
                <a:defRPr/>
              </a:pPr>
              <a:r>
                <a:rPr lang="en-US" sz="1200" kern="0" dirty="0">
                  <a:solidFill>
                    <a:srgbClr val="003366"/>
                  </a:solidFill>
                  <a:cs typeface="Arial" panose="020B0604020202020204" pitchFamily="34" charset="0"/>
                </a:rPr>
                <a:t>Difference: </a:t>
              </a:r>
              <a:r>
                <a:rPr lang="en-US" altLang="en-US" sz="1200" dirty="0">
                  <a:solidFill>
                    <a:srgbClr val="003366"/>
                  </a:solidFill>
                  <a:cs typeface="Arial" panose="020B0604020202020204" pitchFamily="34" charset="0"/>
                </a:rPr>
                <a:t>102.0</a:t>
              </a:r>
              <a:r>
                <a:rPr lang="en-US" sz="1200" kern="0" dirty="0">
                  <a:solidFill>
                    <a:srgbClr val="003366"/>
                  </a:solidFill>
                  <a:cs typeface="Arial" panose="020B0604020202020204" pitchFamily="34" charset="0"/>
                </a:rPr>
                <a:t> mL/year</a:t>
              </a:r>
            </a:p>
            <a:p>
              <a:pPr algn="ctr" defTabSz="1625399" fontAlgn="auto">
                <a:spcBef>
                  <a:spcPts val="0"/>
                </a:spcBef>
                <a:spcAft>
                  <a:spcPts val="0"/>
                </a:spcAft>
                <a:defRPr/>
              </a:pPr>
              <a:r>
                <a:rPr lang="en-US" sz="1200" kern="0" dirty="0">
                  <a:solidFill>
                    <a:srgbClr val="003366"/>
                  </a:solidFill>
                  <a:cs typeface="Arial" panose="020B0604020202020204" pitchFamily="34" charset="0"/>
                </a:rPr>
                <a:t>(95% CI: 43.2, 160.9)</a:t>
              </a:r>
            </a:p>
            <a:p>
              <a:pPr algn="ctr" defTabSz="1625399" fontAlgn="auto">
                <a:spcBef>
                  <a:spcPts val="0"/>
                </a:spcBef>
                <a:spcAft>
                  <a:spcPts val="0"/>
                </a:spcAft>
                <a:defRPr/>
              </a:pPr>
              <a:r>
                <a:rPr lang="en-US" sz="1200" b="1" kern="0" dirty="0">
                  <a:solidFill>
                    <a:srgbClr val="FF9900"/>
                  </a:solidFill>
                  <a:cs typeface="Arial" panose="020B0604020202020204" pitchFamily="34" charset="0"/>
                </a:rPr>
                <a:t>Relative reduction: 49%</a:t>
              </a:r>
            </a:p>
          </p:txBody>
        </p:sp>
        <p:sp>
          <p:nvSpPr>
            <p:cNvPr id="15" name="TextBox 31">
              <a:extLst>
                <a:ext uri="{FF2B5EF4-FFF2-40B4-BE49-F238E27FC236}">
                  <a16:creationId xmlns:a16="http://schemas.microsoft.com/office/drawing/2014/main" id="{70317EBB-A268-4C4D-BAD5-183D36F075BA}"/>
                </a:ext>
              </a:extLst>
            </p:cNvPr>
            <p:cNvSpPr txBox="1">
              <a:spLocks noChangeArrowheads="1"/>
            </p:cNvSpPr>
            <p:nvPr/>
          </p:nvSpPr>
          <p:spPr bwMode="auto">
            <a:xfrm>
              <a:off x="1105386" y="1588359"/>
              <a:ext cx="1760175"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467" b="1" dirty="0">
                  <a:solidFill>
                    <a:srgbClr val="003366"/>
                  </a:solidFill>
                  <a:cs typeface="Arial" panose="020B0604020202020204" pitchFamily="34" charset="0"/>
                </a:rPr>
                <a:t>With emphysema </a:t>
              </a:r>
              <a:endParaRPr lang="en-US" sz="1467" b="1" baseline="30000" dirty="0">
                <a:solidFill>
                  <a:srgbClr val="003366"/>
                </a:solidFill>
                <a:cs typeface="Arial" panose="020B0604020202020204" pitchFamily="34" charset="0"/>
              </a:endParaRPr>
            </a:p>
          </p:txBody>
        </p:sp>
        <p:sp>
          <p:nvSpPr>
            <p:cNvPr id="16" name="TextBox 15">
              <a:extLst>
                <a:ext uri="{FF2B5EF4-FFF2-40B4-BE49-F238E27FC236}">
                  <a16:creationId xmlns:a16="http://schemas.microsoft.com/office/drawing/2014/main" id="{EE32A933-0A96-4642-91CA-FE903EC1EA4D}"/>
                </a:ext>
              </a:extLst>
            </p:cNvPr>
            <p:cNvSpPr txBox="1">
              <a:spLocks noChangeArrowheads="1"/>
            </p:cNvSpPr>
            <p:nvPr/>
          </p:nvSpPr>
          <p:spPr bwMode="auto">
            <a:xfrm>
              <a:off x="1330352" y="1773999"/>
              <a:ext cx="883403" cy="22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n=379</a:t>
              </a:r>
            </a:p>
          </p:txBody>
        </p:sp>
        <p:sp>
          <p:nvSpPr>
            <p:cNvPr id="17" name="TextBox 16">
              <a:extLst>
                <a:ext uri="{FF2B5EF4-FFF2-40B4-BE49-F238E27FC236}">
                  <a16:creationId xmlns:a16="http://schemas.microsoft.com/office/drawing/2014/main" id="{09AAFDB6-2DF1-4B41-A196-FB651BC04292}"/>
                </a:ext>
              </a:extLst>
            </p:cNvPr>
            <p:cNvSpPr txBox="1">
              <a:spLocks noChangeArrowheads="1"/>
            </p:cNvSpPr>
            <p:nvPr/>
          </p:nvSpPr>
          <p:spPr bwMode="auto">
            <a:xfrm>
              <a:off x="1757192" y="1773999"/>
              <a:ext cx="883403" cy="22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n=252</a:t>
              </a:r>
            </a:p>
          </p:txBody>
        </p:sp>
        <p:sp>
          <p:nvSpPr>
            <p:cNvPr id="18" name="TextBox 31">
              <a:extLst>
                <a:ext uri="{FF2B5EF4-FFF2-40B4-BE49-F238E27FC236}">
                  <a16:creationId xmlns:a16="http://schemas.microsoft.com/office/drawing/2014/main" id="{CCA25E3A-5706-8C41-A5FB-7269262D67A2}"/>
                </a:ext>
              </a:extLst>
            </p:cNvPr>
            <p:cNvSpPr txBox="1">
              <a:spLocks noChangeArrowheads="1"/>
            </p:cNvSpPr>
            <p:nvPr/>
          </p:nvSpPr>
          <p:spPr bwMode="auto">
            <a:xfrm>
              <a:off x="2610317" y="1588359"/>
              <a:ext cx="1760175"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467" b="1" dirty="0">
                  <a:solidFill>
                    <a:srgbClr val="003366"/>
                  </a:solidFill>
                  <a:cs typeface="Arial" panose="020B0604020202020204" pitchFamily="34" charset="0"/>
                </a:rPr>
                <a:t>Without emphysema</a:t>
              </a:r>
              <a:endParaRPr lang="en-US" sz="1467" b="1" baseline="30000" dirty="0">
                <a:solidFill>
                  <a:srgbClr val="003366"/>
                </a:solidFill>
                <a:cs typeface="Arial" panose="020B0604020202020204" pitchFamily="34" charset="0"/>
              </a:endParaRPr>
            </a:p>
          </p:txBody>
        </p:sp>
        <p:sp>
          <p:nvSpPr>
            <p:cNvPr id="19" name="TextBox 18">
              <a:extLst>
                <a:ext uri="{FF2B5EF4-FFF2-40B4-BE49-F238E27FC236}">
                  <a16:creationId xmlns:a16="http://schemas.microsoft.com/office/drawing/2014/main" id="{B9361144-66EE-8A4D-835B-7371F90DB96C}"/>
                </a:ext>
              </a:extLst>
            </p:cNvPr>
            <p:cNvSpPr txBox="1">
              <a:spLocks noChangeArrowheads="1"/>
            </p:cNvSpPr>
            <p:nvPr/>
          </p:nvSpPr>
          <p:spPr bwMode="auto">
            <a:xfrm>
              <a:off x="2850192" y="1773999"/>
              <a:ext cx="883403" cy="22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n=247</a:t>
              </a:r>
            </a:p>
          </p:txBody>
        </p:sp>
        <p:sp>
          <p:nvSpPr>
            <p:cNvPr id="20" name="TextBox 19">
              <a:extLst>
                <a:ext uri="{FF2B5EF4-FFF2-40B4-BE49-F238E27FC236}">
                  <a16:creationId xmlns:a16="http://schemas.microsoft.com/office/drawing/2014/main" id="{1D69E47D-877C-6F48-A4EA-8250E2D11B28}"/>
                </a:ext>
              </a:extLst>
            </p:cNvPr>
            <p:cNvSpPr txBox="1">
              <a:spLocks noChangeArrowheads="1"/>
            </p:cNvSpPr>
            <p:nvPr/>
          </p:nvSpPr>
          <p:spPr bwMode="auto">
            <a:xfrm>
              <a:off x="3247215" y="1773999"/>
              <a:ext cx="883403" cy="22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n=165</a:t>
              </a:r>
            </a:p>
          </p:txBody>
        </p:sp>
        <p:sp>
          <p:nvSpPr>
            <p:cNvPr id="21" name="TextBox 20">
              <a:extLst>
                <a:ext uri="{FF2B5EF4-FFF2-40B4-BE49-F238E27FC236}">
                  <a16:creationId xmlns:a16="http://schemas.microsoft.com/office/drawing/2014/main" id="{3BF58FB6-57ED-FC45-A3EE-5C5EB4155CB6}"/>
                </a:ext>
              </a:extLst>
            </p:cNvPr>
            <p:cNvSpPr txBox="1">
              <a:spLocks noChangeAspect="1"/>
            </p:cNvSpPr>
            <p:nvPr/>
          </p:nvSpPr>
          <p:spPr>
            <a:xfrm>
              <a:off x="2789912" y="3759389"/>
              <a:ext cx="1431450" cy="480497"/>
            </a:xfrm>
            <a:prstGeom prst="roundRect">
              <a:avLst/>
            </a:prstGeom>
            <a:solidFill>
              <a:schemeClr val="bg1"/>
            </a:solidFill>
            <a:ln w="9525">
              <a:solidFill>
                <a:schemeClr val="tx1"/>
              </a:solidFill>
            </a:ln>
            <a:effectLst>
              <a:outerShdw blurRad="63500" algn="ctr" rotWithShape="0">
                <a:srgbClr val="000000">
                  <a:alpha val="20000"/>
                </a:srgbClr>
              </a:outerShdw>
            </a:effectLst>
          </p:spPr>
          <p:txBody>
            <a:bodyPr wrap="square" lIns="0" tIns="0" rIns="0" bIns="0" anchor="ctr" anchorCtr="0">
              <a:no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625399" fontAlgn="auto">
                <a:spcBef>
                  <a:spcPts val="0"/>
                </a:spcBef>
                <a:spcAft>
                  <a:spcPts val="0"/>
                </a:spcAft>
                <a:defRPr/>
              </a:pPr>
              <a:r>
                <a:rPr lang="en-US" sz="1200" kern="0" dirty="0">
                  <a:solidFill>
                    <a:srgbClr val="003366"/>
                  </a:solidFill>
                  <a:cs typeface="Arial" panose="020B0604020202020204" pitchFamily="34" charset="0"/>
                </a:rPr>
                <a:t>Difference: </a:t>
              </a:r>
              <a:r>
                <a:rPr lang="en-US" altLang="en-US" sz="1200" dirty="0">
                  <a:solidFill>
                    <a:srgbClr val="003366"/>
                  </a:solidFill>
                  <a:cs typeface="Arial" panose="020B0604020202020204" pitchFamily="34" charset="0"/>
                </a:rPr>
                <a:t>115.4 mL/year</a:t>
              </a:r>
              <a:endParaRPr lang="en-US" sz="1200" kern="0" dirty="0">
                <a:solidFill>
                  <a:srgbClr val="003366"/>
                </a:solidFill>
                <a:cs typeface="Arial" panose="020B0604020202020204" pitchFamily="34" charset="0"/>
              </a:endParaRPr>
            </a:p>
            <a:p>
              <a:pPr algn="ctr" defTabSz="1625399" fontAlgn="auto">
                <a:spcBef>
                  <a:spcPts val="0"/>
                </a:spcBef>
                <a:spcAft>
                  <a:spcPts val="0"/>
                </a:spcAft>
                <a:defRPr/>
              </a:pPr>
              <a:r>
                <a:rPr lang="en-US" sz="1200" kern="0" dirty="0">
                  <a:solidFill>
                    <a:srgbClr val="003366"/>
                  </a:solidFill>
                  <a:cs typeface="Arial" panose="020B0604020202020204" pitchFamily="34" charset="0"/>
                </a:rPr>
                <a:t>(95% CI: 73.8, 157.1)</a:t>
              </a:r>
            </a:p>
            <a:p>
              <a:pPr algn="ctr" defTabSz="1625399" fontAlgn="auto">
                <a:spcBef>
                  <a:spcPts val="0"/>
                </a:spcBef>
                <a:spcAft>
                  <a:spcPts val="0"/>
                </a:spcAft>
                <a:defRPr/>
              </a:pPr>
              <a:r>
                <a:rPr lang="en-US" sz="1200" b="1" kern="0" dirty="0">
                  <a:solidFill>
                    <a:srgbClr val="FF9900"/>
                  </a:solidFill>
                  <a:cs typeface="Arial" panose="020B0604020202020204" pitchFamily="34" charset="0"/>
                </a:rPr>
                <a:t>Relative reduction: 49%</a:t>
              </a:r>
            </a:p>
          </p:txBody>
        </p:sp>
        <p:sp>
          <p:nvSpPr>
            <p:cNvPr id="29" name="Rectangle 28">
              <a:extLst>
                <a:ext uri="{FF2B5EF4-FFF2-40B4-BE49-F238E27FC236}">
                  <a16:creationId xmlns:a16="http://schemas.microsoft.com/office/drawing/2014/main" id="{DF817912-8591-2645-8FC6-44FFFF4CD47C}"/>
                </a:ext>
              </a:extLst>
            </p:cNvPr>
            <p:cNvSpPr>
              <a:spLocks noChangeArrowheads="1"/>
            </p:cNvSpPr>
            <p:nvPr/>
          </p:nvSpPr>
          <p:spPr bwMode="auto">
            <a:xfrm>
              <a:off x="2048486" y="4235413"/>
              <a:ext cx="1495416" cy="22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618210">
                <a:defRPr/>
              </a:pPr>
              <a:r>
                <a:rPr lang="en-US" sz="1333" kern="0" dirty="0">
                  <a:solidFill>
                    <a:srgbClr val="003366"/>
                  </a:solidFill>
                  <a:latin typeface="Arial" panose="020B0604020202020204" pitchFamily="34" charset="0"/>
                  <a:cs typeface="Arial" panose="020B0604020202020204" pitchFamily="34" charset="0"/>
                </a:rPr>
                <a:t>Nintedanib</a:t>
              </a:r>
            </a:p>
          </p:txBody>
        </p:sp>
        <p:sp>
          <p:nvSpPr>
            <p:cNvPr id="30" name="Rectangle 26">
              <a:extLst>
                <a:ext uri="{FF2B5EF4-FFF2-40B4-BE49-F238E27FC236}">
                  <a16:creationId xmlns:a16="http://schemas.microsoft.com/office/drawing/2014/main" id="{6312CF88-818F-5743-8F66-9EE4199E3A93}"/>
                </a:ext>
              </a:extLst>
            </p:cNvPr>
            <p:cNvSpPr>
              <a:spLocks noChangeArrowheads="1"/>
            </p:cNvSpPr>
            <p:nvPr/>
          </p:nvSpPr>
          <p:spPr bwMode="auto">
            <a:xfrm>
              <a:off x="1951838" y="4313334"/>
              <a:ext cx="90094" cy="90378"/>
            </a:xfrm>
            <a:prstGeom prst="rect">
              <a:avLst/>
            </a:prstGeom>
            <a:solidFill>
              <a:srgbClr val="1B3D6B"/>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p>
              <a:pPr defTabSz="1618210" eaLnBrk="0" hangingPunct="0">
                <a:defRPr/>
              </a:pPr>
              <a:endParaRPr lang="en-US" sz="1333" dirty="0">
                <a:solidFill>
                  <a:srgbClr val="000000"/>
                </a:solidFill>
                <a:latin typeface="Arial" panose="020B0604020202020204" pitchFamily="34" charset="0"/>
                <a:cs typeface="Arial" panose="020B0604020202020204" pitchFamily="34" charset="0"/>
              </a:endParaRPr>
            </a:p>
          </p:txBody>
        </p:sp>
        <p:sp>
          <p:nvSpPr>
            <p:cNvPr id="31" name="Rectangle 26">
              <a:extLst>
                <a:ext uri="{FF2B5EF4-FFF2-40B4-BE49-F238E27FC236}">
                  <a16:creationId xmlns:a16="http://schemas.microsoft.com/office/drawing/2014/main" id="{3FC37411-FB42-7844-8644-85F17C10E3F9}"/>
                </a:ext>
              </a:extLst>
            </p:cNvPr>
            <p:cNvSpPr>
              <a:spLocks noChangeArrowheads="1"/>
            </p:cNvSpPr>
            <p:nvPr/>
          </p:nvSpPr>
          <p:spPr bwMode="auto">
            <a:xfrm>
              <a:off x="2931216" y="4313334"/>
              <a:ext cx="90094" cy="90378"/>
            </a:xfrm>
            <a:prstGeom prst="rect">
              <a:avLst/>
            </a:prstGeom>
            <a:solidFill>
              <a:srgbClr val="7A99AC"/>
            </a:solidFill>
            <a:ln w="9525" algn="ctr">
              <a:noFill/>
              <a:round/>
              <a:headEnd/>
              <a:tailEnd/>
            </a:ln>
          </p:spPr>
          <p:txBody>
            <a:bodyPr lIns="0" tIns="0" rIns="0" bIns="0" anchor="ctr"/>
            <a:lstStyle/>
            <a:p>
              <a:pPr defTabSz="1618210" eaLnBrk="0" hangingPunct="0">
                <a:defRPr/>
              </a:pPr>
              <a:endParaRPr lang="en-US" sz="1333" dirty="0">
                <a:solidFill>
                  <a:srgbClr val="000000"/>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5E3AC962-2848-8543-8391-0CD23016C732}"/>
                </a:ext>
              </a:extLst>
            </p:cNvPr>
            <p:cNvSpPr>
              <a:spLocks noChangeArrowheads="1"/>
            </p:cNvSpPr>
            <p:nvPr/>
          </p:nvSpPr>
          <p:spPr bwMode="auto">
            <a:xfrm>
              <a:off x="3036437" y="4235413"/>
              <a:ext cx="1495414" cy="22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618210">
                <a:defRPr/>
              </a:pPr>
              <a:r>
                <a:rPr lang="en-US" sz="1333" kern="0" dirty="0">
                  <a:solidFill>
                    <a:srgbClr val="003366"/>
                  </a:solidFill>
                  <a:latin typeface="Arial" panose="020B0604020202020204" pitchFamily="34" charset="0"/>
                  <a:cs typeface="Arial" panose="020B0604020202020204" pitchFamily="34" charset="0"/>
                </a:rPr>
                <a:t>Placebo</a:t>
              </a:r>
            </a:p>
          </p:txBody>
        </p:sp>
      </p:grpSp>
      <p:sp>
        <p:nvSpPr>
          <p:cNvPr id="11" name="Line 5">
            <a:extLst>
              <a:ext uri="{FF2B5EF4-FFF2-40B4-BE49-F238E27FC236}">
                <a16:creationId xmlns:a16="http://schemas.microsoft.com/office/drawing/2014/main" id="{529F52C8-B160-46AC-A644-98EAD82745F0}"/>
              </a:ext>
            </a:extLst>
          </p:cNvPr>
          <p:cNvSpPr>
            <a:spLocks noChangeShapeType="1"/>
          </p:cNvSpPr>
          <p:nvPr/>
        </p:nvSpPr>
        <p:spPr bwMode="auto">
          <a:xfrm>
            <a:off x="7294164" y="3149249"/>
            <a:ext cx="0" cy="197272"/>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22" name="Line 6">
            <a:extLst>
              <a:ext uri="{FF2B5EF4-FFF2-40B4-BE49-F238E27FC236}">
                <a16:creationId xmlns:a16="http://schemas.microsoft.com/office/drawing/2014/main" id="{EA1862C3-A53A-45BC-865F-50FDC538ACB9}"/>
              </a:ext>
            </a:extLst>
          </p:cNvPr>
          <p:cNvSpPr>
            <a:spLocks noChangeShapeType="1"/>
          </p:cNvSpPr>
          <p:nvPr/>
        </p:nvSpPr>
        <p:spPr bwMode="auto">
          <a:xfrm>
            <a:off x="7270492" y="3149249"/>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23" name="Line 7">
            <a:extLst>
              <a:ext uri="{FF2B5EF4-FFF2-40B4-BE49-F238E27FC236}">
                <a16:creationId xmlns:a16="http://schemas.microsoft.com/office/drawing/2014/main" id="{5A4967B2-CB6D-4D23-9BFA-04071DA9B593}"/>
              </a:ext>
            </a:extLst>
          </p:cNvPr>
          <p:cNvSpPr>
            <a:spLocks noChangeShapeType="1"/>
          </p:cNvSpPr>
          <p:nvPr/>
        </p:nvSpPr>
        <p:spPr bwMode="auto">
          <a:xfrm>
            <a:off x="7270492" y="3346521"/>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24" name="Line 8">
            <a:extLst>
              <a:ext uri="{FF2B5EF4-FFF2-40B4-BE49-F238E27FC236}">
                <a16:creationId xmlns:a16="http://schemas.microsoft.com/office/drawing/2014/main" id="{BD52F1AE-EE0D-4785-9E46-006118CAA52D}"/>
              </a:ext>
            </a:extLst>
          </p:cNvPr>
          <p:cNvSpPr>
            <a:spLocks noChangeShapeType="1"/>
          </p:cNvSpPr>
          <p:nvPr/>
        </p:nvSpPr>
        <p:spPr bwMode="auto">
          <a:xfrm>
            <a:off x="7860336" y="3117686"/>
            <a:ext cx="0" cy="199245"/>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35" name="Line 9">
            <a:extLst>
              <a:ext uri="{FF2B5EF4-FFF2-40B4-BE49-F238E27FC236}">
                <a16:creationId xmlns:a16="http://schemas.microsoft.com/office/drawing/2014/main" id="{7B947F19-A235-42BE-BA18-C05CA55FB88C}"/>
              </a:ext>
            </a:extLst>
          </p:cNvPr>
          <p:cNvSpPr>
            <a:spLocks noChangeShapeType="1"/>
          </p:cNvSpPr>
          <p:nvPr/>
        </p:nvSpPr>
        <p:spPr bwMode="auto">
          <a:xfrm>
            <a:off x="7836663" y="3117685"/>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36" name="Line 10">
            <a:extLst>
              <a:ext uri="{FF2B5EF4-FFF2-40B4-BE49-F238E27FC236}">
                <a16:creationId xmlns:a16="http://schemas.microsoft.com/office/drawing/2014/main" id="{E8F5D62A-E25D-4627-BBBB-78CFA2EF242F}"/>
              </a:ext>
            </a:extLst>
          </p:cNvPr>
          <p:cNvSpPr>
            <a:spLocks noChangeShapeType="1"/>
          </p:cNvSpPr>
          <p:nvPr/>
        </p:nvSpPr>
        <p:spPr bwMode="auto">
          <a:xfrm>
            <a:off x="7836663" y="3316931"/>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37" name="Line 11">
            <a:extLst>
              <a:ext uri="{FF2B5EF4-FFF2-40B4-BE49-F238E27FC236}">
                <a16:creationId xmlns:a16="http://schemas.microsoft.com/office/drawing/2014/main" id="{DF26E667-B369-4F6A-92EB-7D3016829161}"/>
              </a:ext>
            </a:extLst>
          </p:cNvPr>
          <p:cNvSpPr>
            <a:spLocks noChangeShapeType="1"/>
          </p:cNvSpPr>
          <p:nvPr/>
        </p:nvSpPr>
        <p:spPr bwMode="auto">
          <a:xfrm>
            <a:off x="11649941" y="3612840"/>
            <a:ext cx="0" cy="199245"/>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38" name="Line 12">
            <a:extLst>
              <a:ext uri="{FF2B5EF4-FFF2-40B4-BE49-F238E27FC236}">
                <a16:creationId xmlns:a16="http://schemas.microsoft.com/office/drawing/2014/main" id="{FDDC8845-9CA1-4B6B-B1FA-EE1EB453F337}"/>
              </a:ext>
            </a:extLst>
          </p:cNvPr>
          <p:cNvSpPr>
            <a:spLocks noChangeShapeType="1"/>
          </p:cNvSpPr>
          <p:nvPr/>
        </p:nvSpPr>
        <p:spPr bwMode="auto">
          <a:xfrm>
            <a:off x="11626268" y="3612840"/>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39" name="Line 13">
            <a:extLst>
              <a:ext uri="{FF2B5EF4-FFF2-40B4-BE49-F238E27FC236}">
                <a16:creationId xmlns:a16="http://schemas.microsoft.com/office/drawing/2014/main" id="{AB31CED2-E1BA-42CE-8597-52138DD3511E}"/>
              </a:ext>
            </a:extLst>
          </p:cNvPr>
          <p:cNvSpPr>
            <a:spLocks noChangeShapeType="1"/>
          </p:cNvSpPr>
          <p:nvPr/>
        </p:nvSpPr>
        <p:spPr bwMode="auto">
          <a:xfrm>
            <a:off x="11626268" y="3812084"/>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grpSp>
        <p:nvGrpSpPr>
          <p:cNvPr id="181" name="Group 180">
            <a:extLst>
              <a:ext uri="{FF2B5EF4-FFF2-40B4-BE49-F238E27FC236}">
                <a16:creationId xmlns:a16="http://schemas.microsoft.com/office/drawing/2014/main" id="{94744308-4E60-44B8-A490-F46520B48DB7}"/>
              </a:ext>
            </a:extLst>
          </p:cNvPr>
          <p:cNvGrpSpPr/>
          <p:nvPr/>
        </p:nvGrpSpPr>
        <p:grpSpPr>
          <a:xfrm>
            <a:off x="6662893" y="2630423"/>
            <a:ext cx="4989023" cy="2576379"/>
            <a:chOff x="4757738" y="1882776"/>
            <a:chExt cx="4014788" cy="2073275"/>
          </a:xfrm>
        </p:grpSpPr>
        <p:sp>
          <p:nvSpPr>
            <p:cNvPr id="40" name="Freeform 14">
              <a:extLst>
                <a:ext uri="{FF2B5EF4-FFF2-40B4-BE49-F238E27FC236}">
                  <a16:creationId xmlns:a16="http://schemas.microsoft.com/office/drawing/2014/main" id="{8D2CC0FD-CB58-4314-A4BB-12C6C8A9DF50}"/>
                </a:ext>
              </a:extLst>
            </p:cNvPr>
            <p:cNvSpPr>
              <a:spLocks/>
            </p:cNvSpPr>
            <p:nvPr/>
          </p:nvSpPr>
          <p:spPr bwMode="auto">
            <a:xfrm>
              <a:off x="4808538" y="1882776"/>
              <a:ext cx="3963988" cy="2020888"/>
            </a:xfrm>
            <a:custGeom>
              <a:avLst/>
              <a:gdLst>
                <a:gd name="T0" fmla="*/ 0 w 2497"/>
                <a:gd name="T1" fmla="*/ 0 h 1273"/>
                <a:gd name="T2" fmla="*/ 0 w 2497"/>
                <a:gd name="T3" fmla="*/ 1273 h 1273"/>
                <a:gd name="T4" fmla="*/ 2497 w 2497"/>
                <a:gd name="T5" fmla="*/ 1273 h 1273"/>
              </a:gdLst>
              <a:ahLst/>
              <a:cxnLst>
                <a:cxn ang="0">
                  <a:pos x="T0" y="T1"/>
                </a:cxn>
                <a:cxn ang="0">
                  <a:pos x="T2" y="T3"/>
                </a:cxn>
                <a:cxn ang="0">
                  <a:pos x="T4" y="T5"/>
                </a:cxn>
              </a:cxnLst>
              <a:rect l="0" t="0" r="r" b="b"/>
              <a:pathLst>
                <a:path w="2497" h="1273">
                  <a:moveTo>
                    <a:pt x="0" y="0"/>
                  </a:moveTo>
                  <a:lnTo>
                    <a:pt x="0" y="1273"/>
                  </a:lnTo>
                  <a:lnTo>
                    <a:pt x="2497" y="1273"/>
                  </a:lnTo>
                </a:path>
              </a:pathLst>
            </a:custGeom>
            <a:noFill/>
            <a:ln w="6350" cap="flat">
              <a:solidFill>
                <a:srgbClr val="89898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41" name="Line 15">
              <a:extLst>
                <a:ext uri="{FF2B5EF4-FFF2-40B4-BE49-F238E27FC236}">
                  <a16:creationId xmlns:a16="http://schemas.microsoft.com/office/drawing/2014/main" id="{E6C20F6F-1A85-41CA-94B9-9ABBB5C16DA5}"/>
                </a:ext>
              </a:extLst>
            </p:cNvPr>
            <p:cNvSpPr>
              <a:spLocks noChangeShapeType="1"/>
            </p:cNvSpPr>
            <p:nvPr/>
          </p:nvSpPr>
          <p:spPr bwMode="auto">
            <a:xfrm>
              <a:off x="4757738" y="1882776"/>
              <a:ext cx="50800" cy="0"/>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42" name="Line 16">
              <a:extLst>
                <a:ext uri="{FF2B5EF4-FFF2-40B4-BE49-F238E27FC236}">
                  <a16:creationId xmlns:a16="http://schemas.microsoft.com/office/drawing/2014/main" id="{26CFE5F5-3DA2-4D42-B5B4-9AC525C66A1B}"/>
                </a:ext>
              </a:extLst>
            </p:cNvPr>
            <p:cNvSpPr>
              <a:spLocks noChangeShapeType="1"/>
            </p:cNvSpPr>
            <p:nvPr/>
          </p:nvSpPr>
          <p:spPr bwMode="auto">
            <a:xfrm>
              <a:off x="4757738" y="2168526"/>
              <a:ext cx="50800" cy="0"/>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43" name="Line 17">
              <a:extLst>
                <a:ext uri="{FF2B5EF4-FFF2-40B4-BE49-F238E27FC236}">
                  <a16:creationId xmlns:a16="http://schemas.microsoft.com/office/drawing/2014/main" id="{7229D998-5A80-4B81-8BFB-49299C769FFA}"/>
                </a:ext>
              </a:extLst>
            </p:cNvPr>
            <p:cNvSpPr>
              <a:spLocks noChangeShapeType="1"/>
            </p:cNvSpPr>
            <p:nvPr/>
          </p:nvSpPr>
          <p:spPr bwMode="auto">
            <a:xfrm>
              <a:off x="4757738" y="2463801"/>
              <a:ext cx="50800" cy="0"/>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44" name="Line 18">
              <a:extLst>
                <a:ext uri="{FF2B5EF4-FFF2-40B4-BE49-F238E27FC236}">
                  <a16:creationId xmlns:a16="http://schemas.microsoft.com/office/drawing/2014/main" id="{BE88F582-FEA3-41D1-A3B8-12619C3D9AA6}"/>
                </a:ext>
              </a:extLst>
            </p:cNvPr>
            <p:cNvSpPr>
              <a:spLocks noChangeShapeType="1"/>
            </p:cNvSpPr>
            <p:nvPr/>
          </p:nvSpPr>
          <p:spPr bwMode="auto">
            <a:xfrm>
              <a:off x="4757738" y="2743201"/>
              <a:ext cx="50800" cy="0"/>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45" name="Line 19">
              <a:extLst>
                <a:ext uri="{FF2B5EF4-FFF2-40B4-BE49-F238E27FC236}">
                  <a16:creationId xmlns:a16="http://schemas.microsoft.com/office/drawing/2014/main" id="{6C33F03C-ECB3-48FA-9BC7-F5B828DBA7C9}"/>
                </a:ext>
              </a:extLst>
            </p:cNvPr>
            <p:cNvSpPr>
              <a:spLocks noChangeShapeType="1"/>
            </p:cNvSpPr>
            <p:nvPr/>
          </p:nvSpPr>
          <p:spPr bwMode="auto">
            <a:xfrm>
              <a:off x="4757738" y="3036888"/>
              <a:ext cx="50800" cy="0"/>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46" name="Line 20">
              <a:extLst>
                <a:ext uri="{FF2B5EF4-FFF2-40B4-BE49-F238E27FC236}">
                  <a16:creationId xmlns:a16="http://schemas.microsoft.com/office/drawing/2014/main" id="{E2F4970E-568F-45C0-B252-A3CA29C7B74C}"/>
                </a:ext>
              </a:extLst>
            </p:cNvPr>
            <p:cNvSpPr>
              <a:spLocks noChangeShapeType="1"/>
            </p:cNvSpPr>
            <p:nvPr/>
          </p:nvSpPr>
          <p:spPr bwMode="auto">
            <a:xfrm>
              <a:off x="4757738" y="3327401"/>
              <a:ext cx="50800" cy="0"/>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47" name="Line 21">
              <a:extLst>
                <a:ext uri="{FF2B5EF4-FFF2-40B4-BE49-F238E27FC236}">
                  <a16:creationId xmlns:a16="http://schemas.microsoft.com/office/drawing/2014/main" id="{5771FEB8-92D6-4BFE-B72A-C85324F60332}"/>
                </a:ext>
              </a:extLst>
            </p:cNvPr>
            <p:cNvSpPr>
              <a:spLocks noChangeShapeType="1"/>
            </p:cNvSpPr>
            <p:nvPr/>
          </p:nvSpPr>
          <p:spPr bwMode="auto">
            <a:xfrm>
              <a:off x="4757738" y="3617913"/>
              <a:ext cx="50800" cy="0"/>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48" name="Line 22">
              <a:extLst>
                <a:ext uri="{FF2B5EF4-FFF2-40B4-BE49-F238E27FC236}">
                  <a16:creationId xmlns:a16="http://schemas.microsoft.com/office/drawing/2014/main" id="{4543E951-DCD7-4B66-9465-E94627B25BA0}"/>
                </a:ext>
              </a:extLst>
            </p:cNvPr>
            <p:cNvSpPr>
              <a:spLocks noChangeShapeType="1"/>
            </p:cNvSpPr>
            <p:nvPr/>
          </p:nvSpPr>
          <p:spPr bwMode="auto">
            <a:xfrm flipV="1">
              <a:off x="4808538"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49" name="Line 23">
              <a:extLst>
                <a:ext uri="{FF2B5EF4-FFF2-40B4-BE49-F238E27FC236}">
                  <a16:creationId xmlns:a16="http://schemas.microsoft.com/office/drawing/2014/main" id="{4B0382F2-4567-471B-81BB-4E579AA0301D}"/>
                </a:ext>
              </a:extLst>
            </p:cNvPr>
            <p:cNvSpPr>
              <a:spLocks noChangeShapeType="1"/>
            </p:cNvSpPr>
            <p:nvPr/>
          </p:nvSpPr>
          <p:spPr bwMode="auto">
            <a:xfrm flipV="1">
              <a:off x="4959350"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50" name="Line 24">
              <a:extLst>
                <a:ext uri="{FF2B5EF4-FFF2-40B4-BE49-F238E27FC236}">
                  <a16:creationId xmlns:a16="http://schemas.microsoft.com/office/drawing/2014/main" id="{D120CE30-5C58-4B53-9F1A-098934C07186}"/>
                </a:ext>
              </a:extLst>
            </p:cNvPr>
            <p:cNvSpPr>
              <a:spLocks noChangeShapeType="1"/>
            </p:cNvSpPr>
            <p:nvPr/>
          </p:nvSpPr>
          <p:spPr bwMode="auto">
            <a:xfrm flipV="1">
              <a:off x="5116513"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51" name="Line 25">
              <a:extLst>
                <a:ext uri="{FF2B5EF4-FFF2-40B4-BE49-F238E27FC236}">
                  <a16:creationId xmlns:a16="http://schemas.microsoft.com/office/drawing/2014/main" id="{A8AEEA8F-C542-4C1A-830B-A1AB811F67BC}"/>
                </a:ext>
              </a:extLst>
            </p:cNvPr>
            <p:cNvSpPr>
              <a:spLocks noChangeShapeType="1"/>
            </p:cNvSpPr>
            <p:nvPr/>
          </p:nvSpPr>
          <p:spPr bwMode="auto">
            <a:xfrm flipV="1">
              <a:off x="5267325"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52" name="Line 26">
              <a:extLst>
                <a:ext uri="{FF2B5EF4-FFF2-40B4-BE49-F238E27FC236}">
                  <a16:creationId xmlns:a16="http://schemas.microsoft.com/office/drawing/2014/main" id="{B055D5CE-2816-45F8-8B8A-8763C10A0321}"/>
                </a:ext>
              </a:extLst>
            </p:cNvPr>
            <p:cNvSpPr>
              <a:spLocks noChangeShapeType="1"/>
            </p:cNvSpPr>
            <p:nvPr/>
          </p:nvSpPr>
          <p:spPr bwMode="auto">
            <a:xfrm flipV="1">
              <a:off x="5419725"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53" name="Line 27">
              <a:extLst>
                <a:ext uri="{FF2B5EF4-FFF2-40B4-BE49-F238E27FC236}">
                  <a16:creationId xmlns:a16="http://schemas.microsoft.com/office/drawing/2014/main" id="{E95F2D09-ABE1-4F71-B626-0F6913A5B232}"/>
                </a:ext>
              </a:extLst>
            </p:cNvPr>
            <p:cNvSpPr>
              <a:spLocks noChangeShapeType="1"/>
            </p:cNvSpPr>
            <p:nvPr/>
          </p:nvSpPr>
          <p:spPr bwMode="auto">
            <a:xfrm flipV="1">
              <a:off x="5570538"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54" name="Line 28">
              <a:extLst>
                <a:ext uri="{FF2B5EF4-FFF2-40B4-BE49-F238E27FC236}">
                  <a16:creationId xmlns:a16="http://schemas.microsoft.com/office/drawing/2014/main" id="{8C3CDE66-BD06-4793-81F8-B31CB32857C5}"/>
                </a:ext>
              </a:extLst>
            </p:cNvPr>
            <p:cNvSpPr>
              <a:spLocks noChangeShapeType="1"/>
            </p:cNvSpPr>
            <p:nvPr/>
          </p:nvSpPr>
          <p:spPr bwMode="auto">
            <a:xfrm flipV="1">
              <a:off x="5721350"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55" name="Line 29">
              <a:extLst>
                <a:ext uri="{FF2B5EF4-FFF2-40B4-BE49-F238E27FC236}">
                  <a16:creationId xmlns:a16="http://schemas.microsoft.com/office/drawing/2014/main" id="{395EC5B1-0157-4AE5-92FE-0045BE1A3DA2}"/>
                </a:ext>
              </a:extLst>
            </p:cNvPr>
            <p:cNvSpPr>
              <a:spLocks noChangeShapeType="1"/>
            </p:cNvSpPr>
            <p:nvPr/>
          </p:nvSpPr>
          <p:spPr bwMode="auto">
            <a:xfrm flipV="1">
              <a:off x="5876925"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56" name="Line 30">
              <a:extLst>
                <a:ext uri="{FF2B5EF4-FFF2-40B4-BE49-F238E27FC236}">
                  <a16:creationId xmlns:a16="http://schemas.microsoft.com/office/drawing/2014/main" id="{B7BD81A0-EB01-4800-8F34-880E966932C5}"/>
                </a:ext>
              </a:extLst>
            </p:cNvPr>
            <p:cNvSpPr>
              <a:spLocks noChangeShapeType="1"/>
            </p:cNvSpPr>
            <p:nvPr/>
          </p:nvSpPr>
          <p:spPr bwMode="auto">
            <a:xfrm flipV="1">
              <a:off x="6027738"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57" name="Line 31">
              <a:extLst>
                <a:ext uri="{FF2B5EF4-FFF2-40B4-BE49-F238E27FC236}">
                  <a16:creationId xmlns:a16="http://schemas.microsoft.com/office/drawing/2014/main" id="{D661264C-9B5F-492C-871C-930CA5A30CC3}"/>
                </a:ext>
              </a:extLst>
            </p:cNvPr>
            <p:cNvSpPr>
              <a:spLocks noChangeShapeType="1"/>
            </p:cNvSpPr>
            <p:nvPr/>
          </p:nvSpPr>
          <p:spPr bwMode="auto">
            <a:xfrm flipV="1">
              <a:off x="6181725"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58" name="Line 32">
              <a:extLst>
                <a:ext uri="{FF2B5EF4-FFF2-40B4-BE49-F238E27FC236}">
                  <a16:creationId xmlns:a16="http://schemas.microsoft.com/office/drawing/2014/main" id="{58A972C1-FD28-4AE4-87E7-96823740E517}"/>
                </a:ext>
              </a:extLst>
            </p:cNvPr>
            <p:cNvSpPr>
              <a:spLocks noChangeShapeType="1"/>
            </p:cNvSpPr>
            <p:nvPr/>
          </p:nvSpPr>
          <p:spPr bwMode="auto">
            <a:xfrm flipV="1">
              <a:off x="6335713"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59" name="Line 33">
              <a:extLst>
                <a:ext uri="{FF2B5EF4-FFF2-40B4-BE49-F238E27FC236}">
                  <a16:creationId xmlns:a16="http://schemas.microsoft.com/office/drawing/2014/main" id="{9FBBA4D9-AA76-4F8B-BEC4-6B95E9C4AF2F}"/>
                </a:ext>
              </a:extLst>
            </p:cNvPr>
            <p:cNvSpPr>
              <a:spLocks noChangeShapeType="1"/>
            </p:cNvSpPr>
            <p:nvPr/>
          </p:nvSpPr>
          <p:spPr bwMode="auto">
            <a:xfrm flipV="1">
              <a:off x="6484938"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60" name="Line 34">
              <a:extLst>
                <a:ext uri="{FF2B5EF4-FFF2-40B4-BE49-F238E27FC236}">
                  <a16:creationId xmlns:a16="http://schemas.microsoft.com/office/drawing/2014/main" id="{194D88DD-CED7-460B-9FDE-A464C1BA0A38}"/>
                </a:ext>
              </a:extLst>
            </p:cNvPr>
            <p:cNvSpPr>
              <a:spLocks noChangeShapeType="1"/>
            </p:cNvSpPr>
            <p:nvPr/>
          </p:nvSpPr>
          <p:spPr bwMode="auto">
            <a:xfrm flipV="1">
              <a:off x="6640513"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61" name="Line 35">
              <a:extLst>
                <a:ext uri="{FF2B5EF4-FFF2-40B4-BE49-F238E27FC236}">
                  <a16:creationId xmlns:a16="http://schemas.microsoft.com/office/drawing/2014/main" id="{2F21E609-6FC3-43A4-A36B-C728E9AA488E}"/>
                </a:ext>
              </a:extLst>
            </p:cNvPr>
            <p:cNvSpPr>
              <a:spLocks noChangeShapeType="1"/>
            </p:cNvSpPr>
            <p:nvPr/>
          </p:nvSpPr>
          <p:spPr bwMode="auto">
            <a:xfrm flipV="1">
              <a:off x="6791325"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62" name="Line 36">
              <a:extLst>
                <a:ext uri="{FF2B5EF4-FFF2-40B4-BE49-F238E27FC236}">
                  <a16:creationId xmlns:a16="http://schemas.microsoft.com/office/drawing/2014/main" id="{889253EE-CBF8-410E-ADD6-3FC7F9AFE6CF}"/>
                </a:ext>
              </a:extLst>
            </p:cNvPr>
            <p:cNvSpPr>
              <a:spLocks noChangeShapeType="1"/>
            </p:cNvSpPr>
            <p:nvPr/>
          </p:nvSpPr>
          <p:spPr bwMode="auto">
            <a:xfrm flipV="1">
              <a:off x="6945313"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63" name="Line 37">
              <a:extLst>
                <a:ext uri="{FF2B5EF4-FFF2-40B4-BE49-F238E27FC236}">
                  <a16:creationId xmlns:a16="http://schemas.microsoft.com/office/drawing/2014/main" id="{496B67D6-220A-4D5D-A640-7361121B7D0D}"/>
                </a:ext>
              </a:extLst>
            </p:cNvPr>
            <p:cNvSpPr>
              <a:spLocks noChangeShapeType="1"/>
            </p:cNvSpPr>
            <p:nvPr/>
          </p:nvSpPr>
          <p:spPr bwMode="auto">
            <a:xfrm flipV="1">
              <a:off x="7089775"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64" name="Line 38">
              <a:extLst>
                <a:ext uri="{FF2B5EF4-FFF2-40B4-BE49-F238E27FC236}">
                  <a16:creationId xmlns:a16="http://schemas.microsoft.com/office/drawing/2014/main" id="{FF140CAB-70E1-4B72-B7EC-6697C85E4A6B}"/>
                </a:ext>
              </a:extLst>
            </p:cNvPr>
            <p:cNvSpPr>
              <a:spLocks noChangeShapeType="1"/>
            </p:cNvSpPr>
            <p:nvPr/>
          </p:nvSpPr>
          <p:spPr bwMode="auto">
            <a:xfrm flipV="1">
              <a:off x="7242175"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65" name="Line 39">
              <a:extLst>
                <a:ext uri="{FF2B5EF4-FFF2-40B4-BE49-F238E27FC236}">
                  <a16:creationId xmlns:a16="http://schemas.microsoft.com/office/drawing/2014/main" id="{5AF4D079-931F-401C-9E3A-D9CCD71E60B5}"/>
                </a:ext>
              </a:extLst>
            </p:cNvPr>
            <p:cNvSpPr>
              <a:spLocks noChangeShapeType="1"/>
            </p:cNvSpPr>
            <p:nvPr/>
          </p:nvSpPr>
          <p:spPr bwMode="auto">
            <a:xfrm flipV="1">
              <a:off x="7396163"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66" name="Line 40">
              <a:extLst>
                <a:ext uri="{FF2B5EF4-FFF2-40B4-BE49-F238E27FC236}">
                  <a16:creationId xmlns:a16="http://schemas.microsoft.com/office/drawing/2014/main" id="{5CB5F662-71FA-4664-A329-867538B5275F}"/>
                </a:ext>
              </a:extLst>
            </p:cNvPr>
            <p:cNvSpPr>
              <a:spLocks noChangeShapeType="1"/>
            </p:cNvSpPr>
            <p:nvPr/>
          </p:nvSpPr>
          <p:spPr bwMode="auto">
            <a:xfrm flipV="1">
              <a:off x="7548563"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67" name="Line 41">
              <a:extLst>
                <a:ext uri="{FF2B5EF4-FFF2-40B4-BE49-F238E27FC236}">
                  <a16:creationId xmlns:a16="http://schemas.microsoft.com/office/drawing/2014/main" id="{68EE085E-1785-4DB9-A09C-CCAD0B8252E5}"/>
                </a:ext>
              </a:extLst>
            </p:cNvPr>
            <p:cNvSpPr>
              <a:spLocks noChangeShapeType="1"/>
            </p:cNvSpPr>
            <p:nvPr/>
          </p:nvSpPr>
          <p:spPr bwMode="auto">
            <a:xfrm flipV="1">
              <a:off x="7700963"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68" name="Line 42">
              <a:extLst>
                <a:ext uri="{FF2B5EF4-FFF2-40B4-BE49-F238E27FC236}">
                  <a16:creationId xmlns:a16="http://schemas.microsoft.com/office/drawing/2014/main" id="{35EED14F-BDF2-4737-A37C-011769964AF1}"/>
                </a:ext>
              </a:extLst>
            </p:cNvPr>
            <p:cNvSpPr>
              <a:spLocks noChangeShapeType="1"/>
            </p:cNvSpPr>
            <p:nvPr/>
          </p:nvSpPr>
          <p:spPr bwMode="auto">
            <a:xfrm flipV="1">
              <a:off x="7851775"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69" name="Line 43">
              <a:extLst>
                <a:ext uri="{FF2B5EF4-FFF2-40B4-BE49-F238E27FC236}">
                  <a16:creationId xmlns:a16="http://schemas.microsoft.com/office/drawing/2014/main" id="{850A3EFA-65EE-4F96-85B8-ED3FE81855AF}"/>
                </a:ext>
              </a:extLst>
            </p:cNvPr>
            <p:cNvSpPr>
              <a:spLocks noChangeShapeType="1"/>
            </p:cNvSpPr>
            <p:nvPr/>
          </p:nvSpPr>
          <p:spPr bwMode="auto">
            <a:xfrm flipV="1">
              <a:off x="8008938"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70" name="Line 44">
              <a:extLst>
                <a:ext uri="{FF2B5EF4-FFF2-40B4-BE49-F238E27FC236}">
                  <a16:creationId xmlns:a16="http://schemas.microsoft.com/office/drawing/2014/main" id="{1EACAF20-C18C-4E8D-BD74-98026693806D}"/>
                </a:ext>
              </a:extLst>
            </p:cNvPr>
            <p:cNvSpPr>
              <a:spLocks noChangeShapeType="1"/>
            </p:cNvSpPr>
            <p:nvPr/>
          </p:nvSpPr>
          <p:spPr bwMode="auto">
            <a:xfrm flipV="1">
              <a:off x="8159750"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71" name="Line 45">
              <a:extLst>
                <a:ext uri="{FF2B5EF4-FFF2-40B4-BE49-F238E27FC236}">
                  <a16:creationId xmlns:a16="http://schemas.microsoft.com/office/drawing/2014/main" id="{CA73AAE7-B620-43F1-B34D-EE02907CD5A7}"/>
                </a:ext>
              </a:extLst>
            </p:cNvPr>
            <p:cNvSpPr>
              <a:spLocks noChangeShapeType="1"/>
            </p:cNvSpPr>
            <p:nvPr/>
          </p:nvSpPr>
          <p:spPr bwMode="auto">
            <a:xfrm flipV="1">
              <a:off x="8316913"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72" name="Line 46">
              <a:extLst>
                <a:ext uri="{FF2B5EF4-FFF2-40B4-BE49-F238E27FC236}">
                  <a16:creationId xmlns:a16="http://schemas.microsoft.com/office/drawing/2014/main" id="{9D56BE83-3CF4-4F6A-9BE3-EC04FAE00173}"/>
                </a:ext>
              </a:extLst>
            </p:cNvPr>
            <p:cNvSpPr>
              <a:spLocks noChangeShapeType="1"/>
            </p:cNvSpPr>
            <p:nvPr/>
          </p:nvSpPr>
          <p:spPr bwMode="auto">
            <a:xfrm flipV="1">
              <a:off x="8620125"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73" name="Line 47">
              <a:extLst>
                <a:ext uri="{FF2B5EF4-FFF2-40B4-BE49-F238E27FC236}">
                  <a16:creationId xmlns:a16="http://schemas.microsoft.com/office/drawing/2014/main" id="{088B3F1E-A99D-4965-BA29-4A253705C1D5}"/>
                </a:ext>
              </a:extLst>
            </p:cNvPr>
            <p:cNvSpPr>
              <a:spLocks noChangeShapeType="1"/>
            </p:cNvSpPr>
            <p:nvPr/>
          </p:nvSpPr>
          <p:spPr bwMode="auto">
            <a:xfrm flipV="1">
              <a:off x="8772525"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74" name="Line 48">
              <a:extLst>
                <a:ext uri="{FF2B5EF4-FFF2-40B4-BE49-F238E27FC236}">
                  <a16:creationId xmlns:a16="http://schemas.microsoft.com/office/drawing/2014/main" id="{426A8297-C9AD-409A-83C2-7984EF90EECB}"/>
                </a:ext>
              </a:extLst>
            </p:cNvPr>
            <p:cNvSpPr>
              <a:spLocks noChangeShapeType="1"/>
            </p:cNvSpPr>
            <p:nvPr/>
          </p:nvSpPr>
          <p:spPr bwMode="auto">
            <a:xfrm flipV="1">
              <a:off x="8467725"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75" name="Line 49">
              <a:extLst>
                <a:ext uri="{FF2B5EF4-FFF2-40B4-BE49-F238E27FC236}">
                  <a16:creationId xmlns:a16="http://schemas.microsoft.com/office/drawing/2014/main" id="{37B4DCF8-A394-49F9-829D-FEB64F78AEC1}"/>
                </a:ext>
              </a:extLst>
            </p:cNvPr>
            <p:cNvSpPr>
              <a:spLocks noChangeShapeType="1"/>
            </p:cNvSpPr>
            <p:nvPr/>
          </p:nvSpPr>
          <p:spPr bwMode="auto">
            <a:xfrm>
              <a:off x="4757738" y="3903663"/>
              <a:ext cx="50800" cy="0"/>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grpSp>
      <p:sp>
        <p:nvSpPr>
          <p:cNvPr id="76" name="Freeform 50">
            <a:extLst>
              <a:ext uri="{FF2B5EF4-FFF2-40B4-BE49-F238E27FC236}">
                <a16:creationId xmlns:a16="http://schemas.microsoft.com/office/drawing/2014/main" id="{D4EC184E-E002-4795-9BE0-4D99D3975756}"/>
              </a:ext>
            </a:extLst>
          </p:cNvPr>
          <p:cNvSpPr>
            <a:spLocks/>
          </p:cNvSpPr>
          <p:nvPr/>
        </p:nvSpPr>
        <p:spPr bwMode="auto">
          <a:xfrm>
            <a:off x="6913428" y="3038777"/>
            <a:ext cx="4738485" cy="670727"/>
          </a:xfrm>
          <a:custGeom>
            <a:avLst/>
            <a:gdLst>
              <a:gd name="T0" fmla="*/ 2402 w 2402"/>
              <a:gd name="T1" fmla="*/ 340 h 340"/>
              <a:gd name="T2" fmla="*/ 1634 w 2402"/>
              <a:gd name="T3" fmla="*/ 208 h 340"/>
              <a:gd name="T4" fmla="*/ 1056 w 2402"/>
              <a:gd name="T5" fmla="*/ 163 h 340"/>
              <a:gd name="T6" fmla="*/ 479 w 2402"/>
              <a:gd name="T7" fmla="*/ 41 h 340"/>
              <a:gd name="T8" fmla="*/ 193 w 2402"/>
              <a:gd name="T9" fmla="*/ 0 h 340"/>
              <a:gd name="T10" fmla="*/ 99 w 2402"/>
              <a:gd name="T11" fmla="*/ 5 h 340"/>
              <a:gd name="T12" fmla="*/ 0 w 2402"/>
              <a:gd name="T13" fmla="*/ 0 h 340"/>
            </a:gdLst>
            <a:ahLst/>
            <a:cxnLst>
              <a:cxn ang="0">
                <a:pos x="T0" y="T1"/>
              </a:cxn>
              <a:cxn ang="0">
                <a:pos x="T2" y="T3"/>
              </a:cxn>
              <a:cxn ang="0">
                <a:pos x="T4" y="T5"/>
              </a:cxn>
              <a:cxn ang="0">
                <a:pos x="T6" y="T7"/>
              </a:cxn>
              <a:cxn ang="0">
                <a:pos x="T8" y="T9"/>
              </a:cxn>
              <a:cxn ang="0">
                <a:pos x="T10" y="T11"/>
              </a:cxn>
              <a:cxn ang="0">
                <a:pos x="T12" y="T13"/>
              </a:cxn>
            </a:cxnLst>
            <a:rect l="0" t="0" r="r" b="b"/>
            <a:pathLst>
              <a:path w="2402" h="340">
                <a:moveTo>
                  <a:pt x="2402" y="340"/>
                </a:moveTo>
                <a:lnTo>
                  <a:pt x="1634" y="208"/>
                </a:lnTo>
                <a:lnTo>
                  <a:pt x="1056" y="163"/>
                </a:lnTo>
                <a:lnTo>
                  <a:pt x="479" y="41"/>
                </a:lnTo>
                <a:lnTo>
                  <a:pt x="193" y="0"/>
                </a:lnTo>
                <a:lnTo>
                  <a:pt x="99" y="5"/>
                </a:lnTo>
                <a:lnTo>
                  <a:pt x="0" y="0"/>
                </a:lnTo>
              </a:path>
            </a:pathLst>
          </a:custGeom>
          <a:noFill/>
          <a:ln w="9525" cap="flat">
            <a:solidFill>
              <a:srgbClr val="04367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77" name="Rectangle 51">
            <a:extLst>
              <a:ext uri="{FF2B5EF4-FFF2-40B4-BE49-F238E27FC236}">
                <a16:creationId xmlns:a16="http://schemas.microsoft.com/office/drawing/2014/main" id="{69CB8A78-083E-48B4-AD42-4EA227A92D03}"/>
              </a:ext>
            </a:extLst>
          </p:cNvPr>
          <p:cNvSpPr>
            <a:spLocks noChangeArrowheads="1"/>
          </p:cNvSpPr>
          <p:nvPr/>
        </p:nvSpPr>
        <p:spPr bwMode="auto">
          <a:xfrm>
            <a:off x="11612459" y="3672022"/>
            <a:ext cx="72992" cy="74964"/>
          </a:xfrm>
          <a:prstGeom prst="rect">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78" name="Line 52">
            <a:extLst>
              <a:ext uri="{FF2B5EF4-FFF2-40B4-BE49-F238E27FC236}">
                <a16:creationId xmlns:a16="http://schemas.microsoft.com/office/drawing/2014/main" id="{C1E54D22-6F4E-41D7-A002-812866BDC460}"/>
              </a:ext>
            </a:extLst>
          </p:cNvPr>
          <p:cNvSpPr>
            <a:spLocks noChangeShapeType="1"/>
          </p:cNvSpPr>
          <p:nvPr/>
        </p:nvSpPr>
        <p:spPr bwMode="auto">
          <a:xfrm>
            <a:off x="10132915" y="3374139"/>
            <a:ext cx="0" cy="159792"/>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79" name="Line 53">
            <a:extLst>
              <a:ext uri="{FF2B5EF4-FFF2-40B4-BE49-F238E27FC236}">
                <a16:creationId xmlns:a16="http://schemas.microsoft.com/office/drawing/2014/main" id="{1FAA1683-372C-463B-9D59-C1B18ECFAF36}"/>
              </a:ext>
            </a:extLst>
          </p:cNvPr>
          <p:cNvSpPr>
            <a:spLocks noChangeShapeType="1"/>
          </p:cNvSpPr>
          <p:nvPr/>
        </p:nvSpPr>
        <p:spPr bwMode="auto">
          <a:xfrm>
            <a:off x="10109243" y="3374139"/>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80" name="Line 54">
            <a:extLst>
              <a:ext uri="{FF2B5EF4-FFF2-40B4-BE49-F238E27FC236}">
                <a16:creationId xmlns:a16="http://schemas.microsoft.com/office/drawing/2014/main" id="{01CCD514-E55A-4215-B2A4-A419E59D7742}"/>
              </a:ext>
            </a:extLst>
          </p:cNvPr>
          <p:cNvSpPr>
            <a:spLocks noChangeShapeType="1"/>
          </p:cNvSpPr>
          <p:nvPr/>
        </p:nvSpPr>
        <p:spPr bwMode="auto">
          <a:xfrm>
            <a:off x="10109243" y="3533931"/>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81" name="Rectangle 55">
            <a:extLst>
              <a:ext uri="{FF2B5EF4-FFF2-40B4-BE49-F238E27FC236}">
                <a16:creationId xmlns:a16="http://schemas.microsoft.com/office/drawing/2014/main" id="{D72D7E3B-901B-4F93-BA18-9E5DE45093A0}"/>
              </a:ext>
            </a:extLst>
          </p:cNvPr>
          <p:cNvSpPr>
            <a:spLocks noChangeArrowheads="1"/>
          </p:cNvSpPr>
          <p:nvPr/>
        </p:nvSpPr>
        <p:spPr bwMode="auto">
          <a:xfrm>
            <a:off x="10095433" y="3413594"/>
            <a:ext cx="72992" cy="74964"/>
          </a:xfrm>
          <a:prstGeom prst="rect">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82" name="Line 56">
            <a:extLst>
              <a:ext uri="{FF2B5EF4-FFF2-40B4-BE49-F238E27FC236}">
                <a16:creationId xmlns:a16="http://schemas.microsoft.com/office/drawing/2014/main" id="{0FCEB7D4-559E-4C8B-87D9-FBD7154B183D}"/>
              </a:ext>
            </a:extLst>
          </p:cNvPr>
          <p:cNvSpPr>
            <a:spLocks noChangeShapeType="1"/>
          </p:cNvSpPr>
          <p:nvPr/>
        </p:nvSpPr>
        <p:spPr bwMode="auto">
          <a:xfrm>
            <a:off x="9000571" y="3216322"/>
            <a:ext cx="0" cy="222919"/>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83" name="Line 57">
            <a:extLst>
              <a:ext uri="{FF2B5EF4-FFF2-40B4-BE49-F238E27FC236}">
                <a16:creationId xmlns:a16="http://schemas.microsoft.com/office/drawing/2014/main" id="{5A4FE11E-D56C-47FB-89ED-DF9DDB76EBCB}"/>
              </a:ext>
            </a:extLst>
          </p:cNvPr>
          <p:cNvSpPr>
            <a:spLocks noChangeShapeType="1"/>
          </p:cNvSpPr>
          <p:nvPr/>
        </p:nvSpPr>
        <p:spPr bwMode="auto">
          <a:xfrm>
            <a:off x="8976899" y="3216321"/>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84" name="Line 58">
            <a:extLst>
              <a:ext uri="{FF2B5EF4-FFF2-40B4-BE49-F238E27FC236}">
                <a16:creationId xmlns:a16="http://schemas.microsoft.com/office/drawing/2014/main" id="{14D804C5-326C-4D1B-94DD-54B21AF5CC32}"/>
              </a:ext>
            </a:extLst>
          </p:cNvPr>
          <p:cNvSpPr>
            <a:spLocks noChangeShapeType="1"/>
          </p:cNvSpPr>
          <p:nvPr/>
        </p:nvSpPr>
        <p:spPr bwMode="auto">
          <a:xfrm>
            <a:off x="8976899" y="3439240"/>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85" name="Rectangle 59">
            <a:extLst>
              <a:ext uri="{FF2B5EF4-FFF2-40B4-BE49-F238E27FC236}">
                <a16:creationId xmlns:a16="http://schemas.microsoft.com/office/drawing/2014/main" id="{A54813BF-7813-4F5F-85B1-7E97AA970C92}"/>
              </a:ext>
            </a:extLst>
          </p:cNvPr>
          <p:cNvSpPr>
            <a:spLocks noChangeArrowheads="1"/>
          </p:cNvSpPr>
          <p:nvPr/>
        </p:nvSpPr>
        <p:spPr bwMode="auto">
          <a:xfrm>
            <a:off x="8963089" y="3320877"/>
            <a:ext cx="72992" cy="74964"/>
          </a:xfrm>
          <a:prstGeom prst="rect">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86" name="Line 60">
            <a:extLst>
              <a:ext uri="{FF2B5EF4-FFF2-40B4-BE49-F238E27FC236}">
                <a16:creationId xmlns:a16="http://schemas.microsoft.com/office/drawing/2014/main" id="{4C5B7564-9443-47DB-9258-EAF6A77B0889}"/>
              </a:ext>
            </a:extLst>
          </p:cNvPr>
          <p:cNvSpPr>
            <a:spLocks noChangeShapeType="1"/>
          </p:cNvSpPr>
          <p:nvPr/>
        </p:nvSpPr>
        <p:spPr bwMode="auto">
          <a:xfrm>
            <a:off x="7860336" y="3054558"/>
            <a:ext cx="0" cy="165709"/>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87" name="Line 61">
            <a:extLst>
              <a:ext uri="{FF2B5EF4-FFF2-40B4-BE49-F238E27FC236}">
                <a16:creationId xmlns:a16="http://schemas.microsoft.com/office/drawing/2014/main" id="{BCC70839-A936-424A-A829-7464FDFB9EBB}"/>
              </a:ext>
            </a:extLst>
          </p:cNvPr>
          <p:cNvSpPr>
            <a:spLocks noChangeShapeType="1"/>
          </p:cNvSpPr>
          <p:nvPr/>
        </p:nvSpPr>
        <p:spPr bwMode="auto">
          <a:xfrm>
            <a:off x="7836663" y="3054557"/>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88" name="Line 62">
            <a:extLst>
              <a:ext uri="{FF2B5EF4-FFF2-40B4-BE49-F238E27FC236}">
                <a16:creationId xmlns:a16="http://schemas.microsoft.com/office/drawing/2014/main" id="{1054AA96-A70F-432C-8350-54D2F46FFE1B}"/>
              </a:ext>
            </a:extLst>
          </p:cNvPr>
          <p:cNvSpPr>
            <a:spLocks noChangeShapeType="1"/>
          </p:cNvSpPr>
          <p:nvPr/>
        </p:nvSpPr>
        <p:spPr bwMode="auto">
          <a:xfrm>
            <a:off x="7836663" y="3220267"/>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89" name="Rectangle 63">
            <a:extLst>
              <a:ext uri="{FF2B5EF4-FFF2-40B4-BE49-F238E27FC236}">
                <a16:creationId xmlns:a16="http://schemas.microsoft.com/office/drawing/2014/main" id="{BDB66729-213A-4D16-B9F3-1326EE2F67C1}"/>
              </a:ext>
            </a:extLst>
          </p:cNvPr>
          <p:cNvSpPr>
            <a:spLocks noChangeArrowheads="1"/>
          </p:cNvSpPr>
          <p:nvPr/>
        </p:nvSpPr>
        <p:spPr bwMode="auto">
          <a:xfrm>
            <a:off x="7822855" y="3080205"/>
            <a:ext cx="72992" cy="74964"/>
          </a:xfrm>
          <a:prstGeom prst="rect">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91" name="Line 65">
            <a:extLst>
              <a:ext uri="{FF2B5EF4-FFF2-40B4-BE49-F238E27FC236}">
                <a16:creationId xmlns:a16="http://schemas.microsoft.com/office/drawing/2014/main" id="{21D1D28A-DBB8-47E2-BF3C-469301CE1DF9}"/>
              </a:ext>
            </a:extLst>
          </p:cNvPr>
          <p:cNvSpPr>
            <a:spLocks noChangeShapeType="1"/>
          </p:cNvSpPr>
          <p:nvPr/>
        </p:nvSpPr>
        <p:spPr bwMode="auto">
          <a:xfrm>
            <a:off x="7294164" y="2981569"/>
            <a:ext cx="0" cy="157817"/>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92" name="Line 66">
            <a:extLst>
              <a:ext uri="{FF2B5EF4-FFF2-40B4-BE49-F238E27FC236}">
                <a16:creationId xmlns:a16="http://schemas.microsoft.com/office/drawing/2014/main" id="{F638B4D7-0423-44C2-99AB-8D700F04993B}"/>
              </a:ext>
            </a:extLst>
          </p:cNvPr>
          <p:cNvSpPr>
            <a:spLocks noChangeShapeType="1"/>
          </p:cNvSpPr>
          <p:nvPr/>
        </p:nvSpPr>
        <p:spPr bwMode="auto">
          <a:xfrm>
            <a:off x="7270492" y="2981568"/>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93" name="Line 67">
            <a:extLst>
              <a:ext uri="{FF2B5EF4-FFF2-40B4-BE49-F238E27FC236}">
                <a16:creationId xmlns:a16="http://schemas.microsoft.com/office/drawing/2014/main" id="{7CB8E4D0-9EDE-4AAE-BD24-018C5C9ED2F0}"/>
              </a:ext>
            </a:extLst>
          </p:cNvPr>
          <p:cNvSpPr>
            <a:spLocks noChangeShapeType="1"/>
          </p:cNvSpPr>
          <p:nvPr/>
        </p:nvSpPr>
        <p:spPr bwMode="auto">
          <a:xfrm>
            <a:off x="7270492" y="3139385"/>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94" name="Rectangle 68">
            <a:extLst>
              <a:ext uri="{FF2B5EF4-FFF2-40B4-BE49-F238E27FC236}">
                <a16:creationId xmlns:a16="http://schemas.microsoft.com/office/drawing/2014/main" id="{81238E24-23AB-40AA-9586-DC4FE9D6B906}"/>
              </a:ext>
            </a:extLst>
          </p:cNvPr>
          <p:cNvSpPr>
            <a:spLocks noChangeArrowheads="1"/>
          </p:cNvSpPr>
          <p:nvPr/>
        </p:nvSpPr>
        <p:spPr bwMode="auto">
          <a:xfrm>
            <a:off x="7256681" y="2999321"/>
            <a:ext cx="72992" cy="72992"/>
          </a:xfrm>
          <a:prstGeom prst="rect">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95" name="Line 69">
            <a:extLst>
              <a:ext uri="{FF2B5EF4-FFF2-40B4-BE49-F238E27FC236}">
                <a16:creationId xmlns:a16="http://schemas.microsoft.com/office/drawing/2014/main" id="{5554A945-5E04-4C10-A655-FD3E99EA845D}"/>
              </a:ext>
            </a:extLst>
          </p:cNvPr>
          <p:cNvSpPr>
            <a:spLocks noChangeShapeType="1"/>
          </p:cNvSpPr>
          <p:nvPr/>
        </p:nvSpPr>
        <p:spPr bwMode="auto">
          <a:xfrm>
            <a:off x="7106755" y="2924359"/>
            <a:ext cx="0" cy="313664"/>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96" name="Line 70">
            <a:extLst>
              <a:ext uri="{FF2B5EF4-FFF2-40B4-BE49-F238E27FC236}">
                <a16:creationId xmlns:a16="http://schemas.microsoft.com/office/drawing/2014/main" id="{F42A842F-9669-4627-988C-59465F102CE4}"/>
              </a:ext>
            </a:extLst>
          </p:cNvPr>
          <p:cNvSpPr>
            <a:spLocks noChangeShapeType="1"/>
          </p:cNvSpPr>
          <p:nvPr/>
        </p:nvSpPr>
        <p:spPr bwMode="auto">
          <a:xfrm>
            <a:off x="7083082" y="2924359"/>
            <a:ext cx="47345"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97" name="Line 71">
            <a:extLst>
              <a:ext uri="{FF2B5EF4-FFF2-40B4-BE49-F238E27FC236}">
                <a16:creationId xmlns:a16="http://schemas.microsoft.com/office/drawing/2014/main" id="{333035AE-B66D-4AD4-AAD3-5AD7859C442E}"/>
              </a:ext>
            </a:extLst>
          </p:cNvPr>
          <p:cNvSpPr>
            <a:spLocks noChangeShapeType="1"/>
          </p:cNvSpPr>
          <p:nvPr/>
        </p:nvSpPr>
        <p:spPr bwMode="auto">
          <a:xfrm>
            <a:off x="7083082" y="3238021"/>
            <a:ext cx="47345"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98" name="Rectangle 72">
            <a:extLst>
              <a:ext uri="{FF2B5EF4-FFF2-40B4-BE49-F238E27FC236}">
                <a16:creationId xmlns:a16="http://schemas.microsoft.com/office/drawing/2014/main" id="{D2D0CD18-8B30-4CAC-82DD-1F51FAB668E0}"/>
              </a:ext>
            </a:extLst>
          </p:cNvPr>
          <p:cNvSpPr>
            <a:spLocks noChangeArrowheads="1"/>
          </p:cNvSpPr>
          <p:nvPr/>
        </p:nvSpPr>
        <p:spPr bwMode="auto">
          <a:xfrm>
            <a:off x="7069274" y="3007212"/>
            <a:ext cx="74964" cy="72992"/>
          </a:xfrm>
          <a:prstGeom prst="rect">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99" name="Line 73">
            <a:extLst>
              <a:ext uri="{FF2B5EF4-FFF2-40B4-BE49-F238E27FC236}">
                <a16:creationId xmlns:a16="http://schemas.microsoft.com/office/drawing/2014/main" id="{67B96204-A136-4AB5-98D1-C7692198EA53}"/>
              </a:ext>
            </a:extLst>
          </p:cNvPr>
          <p:cNvSpPr>
            <a:spLocks noChangeShapeType="1"/>
          </p:cNvSpPr>
          <p:nvPr/>
        </p:nvSpPr>
        <p:spPr bwMode="auto">
          <a:xfrm>
            <a:off x="6917373" y="2869122"/>
            <a:ext cx="0" cy="274209"/>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00" name="Line 74">
            <a:extLst>
              <a:ext uri="{FF2B5EF4-FFF2-40B4-BE49-F238E27FC236}">
                <a16:creationId xmlns:a16="http://schemas.microsoft.com/office/drawing/2014/main" id="{008ACAF4-D682-4554-861C-91C6C1EED90C}"/>
              </a:ext>
            </a:extLst>
          </p:cNvPr>
          <p:cNvSpPr>
            <a:spLocks noChangeShapeType="1"/>
          </p:cNvSpPr>
          <p:nvPr/>
        </p:nvSpPr>
        <p:spPr bwMode="auto">
          <a:xfrm>
            <a:off x="6893700" y="2869121"/>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01" name="Line 75">
            <a:extLst>
              <a:ext uri="{FF2B5EF4-FFF2-40B4-BE49-F238E27FC236}">
                <a16:creationId xmlns:a16="http://schemas.microsoft.com/office/drawing/2014/main" id="{CAD48EB3-871D-49DD-B493-70E3AD7F9183}"/>
              </a:ext>
            </a:extLst>
          </p:cNvPr>
          <p:cNvSpPr>
            <a:spLocks noChangeShapeType="1"/>
          </p:cNvSpPr>
          <p:nvPr/>
        </p:nvSpPr>
        <p:spPr bwMode="auto">
          <a:xfrm>
            <a:off x="6893700" y="3143331"/>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02" name="Rectangle 76">
            <a:extLst>
              <a:ext uri="{FF2B5EF4-FFF2-40B4-BE49-F238E27FC236}">
                <a16:creationId xmlns:a16="http://schemas.microsoft.com/office/drawing/2014/main" id="{26DA3955-3EDA-48B6-A966-D98D198EE06F}"/>
              </a:ext>
            </a:extLst>
          </p:cNvPr>
          <p:cNvSpPr>
            <a:spLocks noChangeArrowheads="1"/>
          </p:cNvSpPr>
          <p:nvPr/>
        </p:nvSpPr>
        <p:spPr bwMode="auto">
          <a:xfrm>
            <a:off x="6879893" y="2993404"/>
            <a:ext cx="74964" cy="72992"/>
          </a:xfrm>
          <a:prstGeom prst="rect">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03" name="Freeform 77">
            <a:extLst>
              <a:ext uri="{FF2B5EF4-FFF2-40B4-BE49-F238E27FC236}">
                <a16:creationId xmlns:a16="http://schemas.microsoft.com/office/drawing/2014/main" id="{51543EDC-C8D3-4590-A943-C2A60D452710}"/>
              </a:ext>
            </a:extLst>
          </p:cNvPr>
          <p:cNvSpPr>
            <a:spLocks/>
          </p:cNvSpPr>
          <p:nvPr/>
        </p:nvSpPr>
        <p:spPr bwMode="auto">
          <a:xfrm>
            <a:off x="6905536" y="2936195"/>
            <a:ext cx="4744405" cy="581955"/>
          </a:xfrm>
          <a:custGeom>
            <a:avLst/>
            <a:gdLst>
              <a:gd name="T0" fmla="*/ 2405 w 2405"/>
              <a:gd name="T1" fmla="*/ 279 h 295"/>
              <a:gd name="T2" fmla="*/ 1636 w 2405"/>
              <a:gd name="T3" fmla="*/ 295 h 295"/>
              <a:gd name="T4" fmla="*/ 1061 w 2405"/>
              <a:gd name="T5" fmla="*/ 208 h 295"/>
              <a:gd name="T6" fmla="*/ 480 w 2405"/>
              <a:gd name="T7" fmla="*/ 144 h 295"/>
              <a:gd name="T8" fmla="*/ 191 w 2405"/>
              <a:gd name="T9" fmla="*/ 96 h 295"/>
              <a:gd name="T10" fmla="*/ 98 w 2405"/>
              <a:gd name="T11" fmla="*/ 35 h 295"/>
              <a:gd name="T12" fmla="*/ 0 w 2405"/>
              <a:gd name="T13" fmla="*/ 0 h 295"/>
            </a:gdLst>
            <a:ahLst/>
            <a:cxnLst>
              <a:cxn ang="0">
                <a:pos x="T0" y="T1"/>
              </a:cxn>
              <a:cxn ang="0">
                <a:pos x="T2" y="T3"/>
              </a:cxn>
              <a:cxn ang="0">
                <a:pos x="T4" y="T5"/>
              </a:cxn>
              <a:cxn ang="0">
                <a:pos x="T6" y="T7"/>
              </a:cxn>
              <a:cxn ang="0">
                <a:pos x="T8" y="T9"/>
              </a:cxn>
              <a:cxn ang="0">
                <a:pos x="T10" y="T11"/>
              </a:cxn>
              <a:cxn ang="0">
                <a:pos x="T12" y="T13"/>
              </a:cxn>
            </a:cxnLst>
            <a:rect l="0" t="0" r="r" b="b"/>
            <a:pathLst>
              <a:path w="2405" h="295">
                <a:moveTo>
                  <a:pt x="2405" y="279"/>
                </a:moveTo>
                <a:lnTo>
                  <a:pt x="1636" y="295"/>
                </a:lnTo>
                <a:lnTo>
                  <a:pt x="1061" y="208"/>
                </a:lnTo>
                <a:lnTo>
                  <a:pt x="480" y="144"/>
                </a:lnTo>
                <a:lnTo>
                  <a:pt x="191" y="96"/>
                </a:lnTo>
                <a:lnTo>
                  <a:pt x="98" y="35"/>
                </a:lnTo>
                <a:lnTo>
                  <a:pt x="0" y="0"/>
                </a:lnTo>
              </a:path>
            </a:pathLst>
          </a:custGeom>
          <a:noFill/>
          <a:ln w="9525" cap="flat">
            <a:solidFill>
              <a:srgbClr val="043673"/>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04" name="Line 78">
            <a:extLst>
              <a:ext uri="{FF2B5EF4-FFF2-40B4-BE49-F238E27FC236}">
                <a16:creationId xmlns:a16="http://schemas.microsoft.com/office/drawing/2014/main" id="{0143A763-D37A-490D-9088-A2FC78D32E62}"/>
              </a:ext>
            </a:extLst>
          </p:cNvPr>
          <p:cNvSpPr>
            <a:spLocks noChangeShapeType="1"/>
          </p:cNvSpPr>
          <p:nvPr/>
        </p:nvSpPr>
        <p:spPr bwMode="auto">
          <a:xfrm>
            <a:off x="11651913" y="3352441"/>
            <a:ext cx="0" cy="28210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05" name="Line 79">
            <a:extLst>
              <a:ext uri="{FF2B5EF4-FFF2-40B4-BE49-F238E27FC236}">
                <a16:creationId xmlns:a16="http://schemas.microsoft.com/office/drawing/2014/main" id="{1E77A6DC-90E3-460B-BBF5-F6303A2CA162}"/>
              </a:ext>
            </a:extLst>
          </p:cNvPr>
          <p:cNvSpPr>
            <a:spLocks noChangeShapeType="1"/>
          </p:cNvSpPr>
          <p:nvPr/>
        </p:nvSpPr>
        <p:spPr bwMode="auto">
          <a:xfrm>
            <a:off x="11630215" y="3352440"/>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06" name="Line 80">
            <a:extLst>
              <a:ext uri="{FF2B5EF4-FFF2-40B4-BE49-F238E27FC236}">
                <a16:creationId xmlns:a16="http://schemas.microsoft.com/office/drawing/2014/main" id="{21C08D92-E053-46E1-BE50-3133D4064D2D}"/>
              </a:ext>
            </a:extLst>
          </p:cNvPr>
          <p:cNvSpPr>
            <a:spLocks noChangeShapeType="1"/>
          </p:cNvSpPr>
          <p:nvPr/>
        </p:nvSpPr>
        <p:spPr bwMode="auto">
          <a:xfrm>
            <a:off x="11630215" y="3634539"/>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07" name="Oval 81">
            <a:extLst>
              <a:ext uri="{FF2B5EF4-FFF2-40B4-BE49-F238E27FC236}">
                <a16:creationId xmlns:a16="http://schemas.microsoft.com/office/drawing/2014/main" id="{FE63A3E4-EFE2-45DC-B8C5-95C597AFFAFB}"/>
              </a:ext>
            </a:extLst>
          </p:cNvPr>
          <p:cNvSpPr>
            <a:spLocks noChangeArrowheads="1"/>
          </p:cNvSpPr>
          <p:nvPr/>
        </p:nvSpPr>
        <p:spPr bwMode="auto">
          <a:xfrm>
            <a:off x="11610487" y="3443186"/>
            <a:ext cx="84828" cy="82855"/>
          </a:xfrm>
          <a:prstGeom prst="ellipse">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08" name="Line 82">
            <a:extLst>
              <a:ext uri="{FF2B5EF4-FFF2-40B4-BE49-F238E27FC236}">
                <a16:creationId xmlns:a16="http://schemas.microsoft.com/office/drawing/2014/main" id="{EF5D6DC7-9077-4D12-9F0F-FF4EE898466B}"/>
              </a:ext>
            </a:extLst>
          </p:cNvPr>
          <p:cNvSpPr>
            <a:spLocks noChangeShapeType="1"/>
          </p:cNvSpPr>
          <p:nvPr/>
        </p:nvSpPr>
        <p:spPr bwMode="auto">
          <a:xfrm>
            <a:off x="10132915" y="3399786"/>
            <a:ext cx="0" cy="232781"/>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09" name="Line 83">
            <a:extLst>
              <a:ext uri="{FF2B5EF4-FFF2-40B4-BE49-F238E27FC236}">
                <a16:creationId xmlns:a16="http://schemas.microsoft.com/office/drawing/2014/main" id="{00662AF6-E1FB-4CA2-9F5F-FA5C0EE8A4A1}"/>
              </a:ext>
            </a:extLst>
          </p:cNvPr>
          <p:cNvSpPr>
            <a:spLocks noChangeShapeType="1"/>
          </p:cNvSpPr>
          <p:nvPr/>
        </p:nvSpPr>
        <p:spPr bwMode="auto">
          <a:xfrm>
            <a:off x="10109243" y="3399785"/>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10" name="Line 84">
            <a:extLst>
              <a:ext uri="{FF2B5EF4-FFF2-40B4-BE49-F238E27FC236}">
                <a16:creationId xmlns:a16="http://schemas.microsoft.com/office/drawing/2014/main" id="{B1268A50-A45D-4759-BCE7-5680F7B99E55}"/>
              </a:ext>
            </a:extLst>
          </p:cNvPr>
          <p:cNvSpPr>
            <a:spLocks noChangeShapeType="1"/>
          </p:cNvSpPr>
          <p:nvPr/>
        </p:nvSpPr>
        <p:spPr bwMode="auto">
          <a:xfrm>
            <a:off x="10109243" y="3632567"/>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11" name="Oval 85">
            <a:extLst>
              <a:ext uri="{FF2B5EF4-FFF2-40B4-BE49-F238E27FC236}">
                <a16:creationId xmlns:a16="http://schemas.microsoft.com/office/drawing/2014/main" id="{30825A09-1C2E-45CE-AF52-5ACA8AB5B2D4}"/>
              </a:ext>
            </a:extLst>
          </p:cNvPr>
          <p:cNvSpPr>
            <a:spLocks noChangeArrowheads="1"/>
          </p:cNvSpPr>
          <p:nvPr/>
        </p:nvSpPr>
        <p:spPr bwMode="auto">
          <a:xfrm>
            <a:off x="10089515" y="3474750"/>
            <a:ext cx="84828" cy="84828"/>
          </a:xfrm>
          <a:prstGeom prst="ellipse">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12" name="Line 86">
            <a:extLst>
              <a:ext uri="{FF2B5EF4-FFF2-40B4-BE49-F238E27FC236}">
                <a16:creationId xmlns:a16="http://schemas.microsoft.com/office/drawing/2014/main" id="{1F6C499C-8605-49DB-8E4C-3028339A65BA}"/>
              </a:ext>
            </a:extLst>
          </p:cNvPr>
          <p:cNvSpPr>
            <a:spLocks noChangeShapeType="1"/>
          </p:cNvSpPr>
          <p:nvPr/>
        </p:nvSpPr>
        <p:spPr bwMode="auto">
          <a:xfrm>
            <a:off x="9000571" y="3287340"/>
            <a:ext cx="0" cy="175573"/>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13" name="Line 87">
            <a:extLst>
              <a:ext uri="{FF2B5EF4-FFF2-40B4-BE49-F238E27FC236}">
                <a16:creationId xmlns:a16="http://schemas.microsoft.com/office/drawing/2014/main" id="{0D4955BD-442A-48C0-8321-F522BC8DCE97}"/>
              </a:ext>
            </a:extLst>
          </p:cNvPr>
          <p:cNvSpPr>
            <a:spLocks noChangeShapeType="1"/>
          </p:cNvSpPr>
          <p:nvPr/>
        </p:nvSpPr>
        <p:spPr bwMode="auto">
          <a:xfrm>
            <a:off x="8976899" y="3287340"/>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14" name="Line 88">
            <a:extLst>
              <a:ext uri="{FF2B5EF4-FFF2-40B4-BE49-F238E27FC236}">
                <a16:creationId xmlns:a16="http://schemas.microsoft.com/office/drawing/2014/main" id="{41AC4490-9E22-442C-97E1-EBDBAB4062D3}"/>
              </a:ext>
            </a:extLst>
          </p:cNvPr>
          <p:cNvSpPr>
            <a:spLocks noChangeShapeType="1"/>
          </p:cNvSpPr>
          <p:nvPr/>
        </p:nvSpPr>
        <p:spPr bwMode="auto">
          <a:xfrm>
            <a:off x="8976899" y="3462912"/>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15" name="Oval 89">
            <a:extLst>
              <a:ext uri="{FF2B5EF4-FFF2-40B4-BE49-F238E27FC236}">
                <a16:creationId xmlns:a16="http://schemas.microsoft.com/office/drawing/2014/main" id="{6DB487A5-F7B4-4CF5-896D-56632F8EB1BE}"/>
              </a:ext>
            </a:extLst>
          </p:cNvPr>
          <p:cNvSpPr>
            <a:spLocks noChangeArrowheads="1"/>
          </p:cNvSpPr>
          <p:nvPr/>
        </p:nvSpPr>
        <p:spPr bwMode="auto">
          <a:xfrm>
            <a:off x="8957171" y="3297205"/>
            <a:ext cx="84828" cy="84828"/>
          </a:xfrm>
          <a:prstGeom prst="ellipse">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16" name="Oval 90">
            <a:extLst>
              <a:ext uri="{FF2B5EF4-FFF2-40B4-BE49-F238E27FC236}">
                <a16:creationId xmlns:a16="http://schemas.microsoft.com/office/drawing/2014/main" id="{EF5B54BB-818E-43BB-AFF4-8FCBB3432245}"/>
              </a:ext>
            </a:extLst>
          </p:cNvPr>
          <p:cNvSpPr>
            <a:spLocks noChangeArrowheads="1"/>
          </p:cNvSpPr>
          <p:nvPr/>
        </p:nvSpPr>
        <p:spPr bwMode="auto">
          <a:xfrm>
            <a:off x="7816937" y="3176867"/>
            <a:ext cx="84828" cy="82855"/>
          </a:xfrm>
          <a:prstGeom prst="ellipse">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18" name="Line 92">
            <a:extLst>
              <a:ext uri="{FF2B5EF4-FFF2-40B4-BE49-F238E27FC236}">
                <a16:creationId xmlns:a16="http://schemas.microsoft.com/office/drawing/2014/main" id="{FD5EC981-1535-411B-86BF-2EBDC0393F32}"/>
              </a:ext>
            </a:extLst>
          </p:cNvPr>
          <p:cNvSpPr>
            <a:spLocks noChangeShapeType="1"/>
          </p:cNvSpPr>
          <p:nvPr/>
        </p:nvSpPr>
        <p:spPr bwMode="auto">
          <a:xfrm>
            <a:off x="7294164" y="3080204"/>
            <a:ext cx="0" cy="102581"/>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19" name="Line 93">
            <a:extLst>
              <a:ext uri="{FF2B5EF4-FFF2-40B4-BE49-F238E27FC236}">
                <a16:creationId xmlns:a16="http://schemas.microsoft.com/office/drawing/2014/main" id="{811667EF-B447-42A1-A330-421B4C3FC83F}"/>
              </a:ext>
            </a:extLst>
          </p:cNvPr>
          <p:cNvSpPr>
            <a:spLocks noChangeShapeType="1"/>
          </p:cNvSpPr>
          <p:nvPr/>
        </p:nvSpPr>
        <p:spPr bwMode="auto">
          <a:xfrm>
            <a:off x="7270492" y="3080204"/>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20" name="Line 94">
            <a:extLst>
              <a:ext uri="{FF2B5EF4-FFF2-40B4-BE49-F238E27FC236}">
                <a16:creationId xmlns:a16="http://schemas.microsoft.com/office/drawing/2014/main" id="{9A23058E-1F27-46C9-9027-D3A32935D0A5}"/>
              </a:ext>
            </a:extLst>
          </p:cNvPr>
          <p:cNvSpPr>
            <a:spLocks noChangeShapeType="1"/>
          </p:cNvSpPr>
          <p:nvPr/>
        </p:nvSpPr>
        <p:spPr bwMode="auto">
          <a:xfrm>
            <a:off x="7270492" y="3182785"/>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21" name="Oval 95">
            <a:extLst>
              <a:ext uri="{FF2B5EF4-FFF2-40B4-BE49-F238E27FC236}">
                <a16:creationId xmlns:a16="http://schemas.microsoft.com/office/drawing/2014/main" id="{9ABF6148-314F-44B2-8E12-11BBDBEE9211}"/>
              </a:ext>
            </a:extLst>
          </p:cNvPr>
          <p:cNvSpPr>
            <a:spLocks noChangeArrowheads="1"/>
          </p:cNvSpPr>
          <p:nvPr/>
        </p:nvSpPr>
        <p:spPr bwMode="auto">
          <a:xfrm>
            <a:off x="7250765" y="3088095"/>
            <a:ext cx="84828" cy="84828"/>
          </a:xfrm>
          <a:prstGeom prst="ellipse">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22" name="Line 96">
            <a:extLst>
              <a:ext uri="{FF2B5EF4-FFF2-40B4-BE49-F238E27FC236}">
                <a16:creationId xmlns:a16="http://schemas.microsoft.com/office/drawing/2014/main" id="{FDF798C6-F7BA-4BFA-A8B2-1BC9E45B9577}"/>
              </a:ext>
            </a:extLst>
          </p:cNvPr>
          <p:cNvSpPr>
            <a:spLocks noChangeShapeType="1"/>
          </p:cNvSpPr>
          <p:nvPr/>
        </p:nvSpPr>
        <p:spPr bwMode="auto">
          <a:xfrm>
            <a:off x="7106755" y="2981568"/>
            <a:ext cx="0" cy="209109"/>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23" name="Line 97">
            <a:extLst>
              <a:ext uri="{FF2B5EF4-FFF2-40B4-BE49-F238E27FC236}">
                <a16:creationId xmlns:a16="http://schemas.microsoft.com/office/drawing/2014/main" id="{2B5C003E-77F4-4004-86DE-369661C51628}"/>
              </a:ext>
            </a:extLst>
          </p:cNvPr>
          <p:cNvSpPr>
            <a:spLocks noChangeShapeType="1"/>
          </p:cNvSpPr>
          <p:nvPr/>
        </p:nvSpPr>
        <p:spPr bwMode="auto">
          <a:xfrm>
            <a:off x="7083082" y="2981568"/>
            <a:ext cx="47345"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24" name="Line 98">
            <a:extLst>
              <a:ext uri="{FF2B5EF4-FFF2-40B4-BE49-F238E27FC236}">
                <a16:creationId xmlns:a16="http://schemas.microsoft.com/office/drawing/2014/main" id="{DBBAAF42-8CDC-45B8-B70F-41760232E113}"/>
              </a:ext>
            </a:extLst>
          </p:cNvPr>
          <p:cNvSpPr>
            <a:spLocks noChangeShapeType="1"/>
          </p:cNvSpPr>
          <p:nvPr/>
        </p:nvSpPr>
        <p:spPr bwMode="auto">
          <a:xfrm>
            <a:off x="7083082" y="3190676"/>
            <a:ext cx="47345"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25" name="Oval 99">
            <a:extLst>
              <a:ext uri="{FF2B5EF4-FFF2-40B4-BE49-F238E27FC236}">
                <a16:creationId xmlns:a16="http://schemas.microsoft.com/office/drawing/2014/main" id="{613CABF7-BF8B-4744-A825-E729C2414AFD}"/>
              </a:ext>
            </a:extLst>
          </p:cNvPr>
          <p:cNvSpPr>
            <a:spLocks noChangeArrowheads="1"/>
          </p:cNvSpPr>
          <p:nvPr/>
        </p:nvSpPr>
        <p:spPr bwMode="auto">
          <a:xfrm>
            <a:off x="7065329" y="2963813"/>
            <a:ext cx="82855" cy="84828"/>
          </a:xfrm>
          <a:prstGeom prst="ellipse">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26" name="Line 100">
            <a:extLst>
              <a:ext uri="{FF2B5EF4-FFF2-40B4-BE49-F238E27FC236}">
                <a16:creationId xmlns:a16="http://schemas.microsoft.com/office/drawing/2014/main" id="{78ECF8EC-D473-4794-925F-2B4640941919}"/>
              </a:ext>
            </a:extLst>
          </p:cNvPr>
          <p:cNvSpPr>
            <a:spLocks noChangeShapeType="1"/>
          </p:cNvSpPr>
          <p:nvPr/>
        </p:nvSpPr>
        <p:spPr bwMode="auto">
          <a:xfrm>
            <a:off x="6917373" y="2916467"/>
            <a:ext cx="0" cy="191355"/>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27" name="Line 101">
            <a:extLst>
              <a:ext uri="{FF2B5EF4-FFF2-40B4-BE49-F238E27FC236}">
                <a16:creationId xmlns:a16="http://schemas.microsoft.com/office/drawing/2014/main" id="{2FE1EAA0-B21C-4DC6-90D3-D9F50D540A1A}"/>
              </a:ext>
            </a:extLst>
          </p:cNvPr>
          <p:cNvSpPr>
            <a:spLocks noChangeShapeType="1"/>
          </p:cNvSpPr>
          <p:nvPr/>
        </p:nvSpPr>
        <p:spPr bwMode="auto">
          <a:xfrm>
            <a:off x="6893700" y="2916467"/>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28" name="Line 102">
            <a:extLst>
              <a:ext uri="{FF2B5EF4-FFF2-40B4-BE49-F238E27FC236}">
                <a16:creationId xmlns:a16="http://schemas.microsoft.com/office/drawing/2014/main" id="{60379F06-CA57-4437-8314-9ABD898BB838}"/>
              </a:ext>
            </a:extLst>
          </p:cNvPr>
          <p:cNvSpPr>
            <a:spLocks noChangeShapeType="1"/>
          </p:cNvSpPr>
          <p:nvPr/>
        </p:nvSpPr>
        <p:spPr bwMode="auto">
          <a:xfrm>
            <a:off x="6893700" y="3107823"/>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29" name="Oval 103">
            <a:extLst>
              <a:ext uri="{FF2B5EF4-FFF2-40B4-BE49-F238E27FC236}">
                <a16:creationId xmlns:a16="http://schemas.microsoft.com/office/drawing/2014/main" id="{A7B5ECB7-89AC-47D9-A881-4CEA12F9B493}"/>
              </a:ext>
            </a:extLst>
          </p:cNvPr>
          <p:cNvSpPr>
            <a:spLocks noChangeArrowheads="1"/>
          </p:cNvSpPr>
          <p:nvPr/>
        </p:nvSpPr>
        <p:spPr bwMode="auto">
          <a:xfrm>
            <a:off x="6873974" y="2896741"/>
            <a:ext cx="84828" cy="84828"/>
          </a:xfrm>
          <a:prstGeom prst="ellipse">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30" name="Freeform 104">
            <a:extLst>
              <a:ext uri="{FF2B5EF4-FFF2-40B4-BE49-F238E27FC236}">
                <a16:creationId xmlns:a16="http://schemas.microsoft.com/office/drawing/2014/main" id="{12BF7B9E-EFEB-4584-A766-4B2CC7B570A1}"/>
              </a:ext>
            </a:extLst>
          </p:cNvPr>
          <p:cNvSpPr>
            <a:spLocks/>
          </p:cNvSpPr>
          <p:nvPr/>
        </p:nvSpPr>
        <p:spPr bwMode="auto">
          <a:xfrm>
            <a:off x="6917374" y="3036804"/>
            <a:ext cx="4728623" cy="1351317"/>
          </a:xfrm>
          <a:custGeom>
            <a:avLst/>
            <a:gdLst>
              <a:gd name="T0" fmla="*/ 2397 w 2397"/>
              <a:gd name="T1" fmla="*/ 685 h 685"/>
              <a:gd name="T2" fmla="*/ 1629 w 2397"/>
              <a:gd name="T3" fmla="*/ 628 h 685"/>
              <a:gd name="T4" fmla="*/ 1056 w 2397"/>
              <a:gd name="T5" fmla="*/ 387 h 685"/>
              <a:gd name="T6" fmla="*/ 478 w 2397"/>
              <a:gd name="T7" fmla="*/ 238 h 685"/>
              <a:gd name="T8" fmla="*/ 191 w 2397"/>
              <a:gd name="T9" fmla="*/ 118 h 685"/>
              <a:gd name="T10" fmla="*/ 96 w 2397"/>
              <a:gd name="T11" fmla="*/ 36 h 685"/>
              <a:gd name="T12" fmla="*/ 0 w 2397"/>
              <a:gd name="T13" fmla="*/ 0 h 685"/>
            </a:gdLst>
            <a:ahLst/>
            <a:cxnLst>
              <a:cxn ang="0">
                <a:pos x="T0" y="T1"/>
              </a:cxn>
              <a:cxn ang="0">
                <a:pos x="T2" y="T3"/>
              </a:cxn>
              <a:cxn ang="0">
                <a:pos x="T4" y="T5"/>
              </a:cxn>
              <a:cxn ang="0">
                <a:pos x="T6" y="T7"/>
              </a:cxn>
              <a:cxn ang="0">
                <a:pos x="T8" y="T9"/>
              </a:cxn>
              <a:cxn ang="0">
                <a:pos x="T10" y="T11"/>
              </a:cxn>
              <a:cxn ang="0">
                <a:pos x="T12" y="T13"/>
              </a:cxn>
            </a:cxnLst>
            <a:rect l="0" t="0" r="r" b="b"/>
            <a:pathLst>
              <a:path w="2397" h="685">
                <a:moveTo>
                  <a:pt x="2397" y="685"/>
                </a:moveTo>
                <a:lnTo>
                  <a:pt x="1629" y="628"/>
                </a:lnTo>
                <a:lnTo>
                  <a:pt x="1056" y="387"/>
                </a:lnTo>
                <a:lnTo>
                  <a:pt x="478" y="238"/>
                </a:lnTo>
                <a:lnTo>
                  <a:pt x="191" y="118"/>
                </a:lnTo>
                <a:lnTo>
                  <a:pt x="96" y="36"/>
                </a:lnTo>
                <a:lnTo>
                  <a:pt x="0" y="0"/>
                </a:lnTo>
              </a:path>
            </a:pathLst>
          </a:custGeom>
          <a:noFill/>
          <a:ln w="9525" cap="flat">
            <a:solidFill>
              <a:srgbClr val="7A99A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31" name="Freeform 105">
            <a:extLst>
              <a:ext uri="{FF2B5EF4-FFF2-40B4-BE49-F238E27FC236}">
                <a16:creationId xmlns:a16="http://schemas.microsoft.com/office/drawing/2014/main" id="{B2A8CA94-7044-4074-AE94-C94368EB8136}"/>
              </a:ext>
            </a:extLst>
          </p:cNvPr>
          <p:cNvSpPr>
            <a:spLocks/>
          </p:cNvSpPr>
          <p:nvPr/>
        </p:nvSpPr>
        <p:spPr bwMode="auto">
          <a:xfrm>
            <a:off x="6905537" y="3030886"/>
            <a:ext cx="4746377" cy="1509135"/>
          </a:xfrm>
          <a:custGeom>
            <a:avLst/>
            <a:gdLst>
              <a:gd name="T0" fmla="*/ 2406 w 2406"/>
              <a:gd name="T1" fmla="*/ 765 h 765"/>
              <a:gd name="T2" fmla="*/ 1640 w 2406"/>
              <a:gd name="T3" fmla="*/ 487 h 765"/>
              <a:gd name="T4" fmla="*/ 1062 w 2406"/>
              <a:gd name="T5" fmla="*/ 332 h 765"/>
              <a:gd name="T6" fmla="*/ 484 w 2406"/>
              <a:gd name="T7" fmla="*/ 286 h 765"/>
              <a:gd name="T8" fmla="*/ 197 w 2406"/>
              <a:gd name="T9" fmla="*/ 88 h 765"/>
              <a:gd name="T10" fmla="*/ 102 w 2406"/>
              <a:gd name="T11" fmla="*/ 51 h 765"/>
              <a:gd name="T12" fmla="*/ 0 w 2406"/>
              <a:gd name="T13" fmla="*/ 0 h 765"/>
            </a:gdLst>
            <a:ahLst/>
            <a:cxnLst>
              <a:cxn ang="0">
                <a:pos x="T0" y="T1"/>
              </a:cxn>
              <a:cxn ang="0">
                <a:pos x="T2" y="T3"/>
              </a:cxn>
              <a:cxn ang="0">
                <a:pos x="T4" y="T5"/>
              </a:cxn>
              <a:cxn ang="0">
                <a:pos x="T6" y="T7"/>
              </a:cxn>
              <a:cxn ang="0">
                <a:pos x="T8" y="T9"/>
              </a:cxn>
              <a:cxn ang="0">
                <a:pos x="T10" y="T11"/>
              </a:cxn>
              <a:cxn ang="0">
                <a:pos x="T12" y="T13"/>
              </a:cxn>
            </a:cxnLst>
            <a:rect l="0" t="0" r="r" b="b"/>
            <a:pathLst>
              <a:path w="2406" h="765">
                <a:moveTo>
                  <a:pt x="2406" y="765"/>
                </a:moveTo>
                <a:lnTo>
                  <a:pt x="1640" y="487"/>
                </a:lnTo>
                <a:lnTo>
                  <a:pt x="1062" y="332"/>
                </a:lnTo>
                <a:lnTo>
                  <a:pt x="484" y="286"/>
                </a:lnTo>
                <a:lnTo>
                  <a:pt x="197" y="88"/>
                </a:lnTo>
                <a:lnTo>
                  <a:pt x="102" y="51"/>
                </a:lnTo>
                <a:lnTo>
                  <a:pt x="0" y="0"/>
                </a:lnTo>
              </a:path>
            </a:pathLst>
          </a:custGeom>
          <a:noFill/>
          <a:ln w="9525" cap="flat">
            <a:solidFill>
              <a:srgbClr val="7A99AC"/>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32" name="Line 106">
            <a:extLst>
              <a:ext uri="{FF2B5EF4-FFF2-40B4-BE49-F238E27FC236}">
                <a16:creationId xmlns:a16="http://schemas.microsoft.com/office/drawing/2014/main" id="{1EC2349B-7319-4BE5-927F-305EE9100044}"/>
              </a:ext>
            </a:extLst>
          </p:cNvPr>
          <p:cNvSpPr>
            <a:spLocks noChangeShapeType="1"/>
          </p:cNvSpPr>
          <p:nvPr/>
        </p:nvSpPr>
        <p:spPr bwMode="auto">
          <a:xfrm>
            <a:off x="11651913" y="4252003"/>
            <a:ext cx="0" cy="291963"/>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33" name="Line 107">
            <a:extLst>
              <a:ext uri="{FF2B5EF4-FFF2-40B4-BE49-F238E27FC236}">
                <a16:creationId xmlns:a16="http://schemas.microsoft.com/office/drawing/2014/main" id="{E723B788-1665-4D95-A517-FD82D97F5FE4}"/>
              </a:ext>
            </a:extLst>
          </p:cNvPr>
          <p:cNvSpPr>
            <a:spLocks noChangeShapeType="1"/>
          </p:cNvSpPr>
          <p:nvPr/>
        </p:nvSpPr>
        <p:spPr bwMode="auto">
          <a:xfrm>
            <a:off x="11630215" y="4252003"/>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34" name="Line 108">
            <a:extLst>
              <a:ext uri="{FF2B5EF4-FFF2-40B4-BE49-F238E27FC236}">
                <a16:creationId xmlns:a16="http://schemas.microsoft.com/office/drawing/2014/main" id="{8B701DEB-B2EA-43F7-B5A5-91CCDC190BEC}"/>
              </a:ext>
            </a:extLst>
          </p:cNvPr>
          <p:cNvSpPr>
            <a:spLocks noChangeShapeType="1"/>
          </p:cNvSpPr>
          <p:nvPr/>
        </p:nvSpPr>
        <p:spPr bwMode="auto">
          <a:xfrm>
            <a:off x="11630215" y="4543965"/>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35" name="Freeform 109">
            <a:extLst>
              <a:ext uri="{FF2B5EF4-FFF2-40B4-BE49-F238E27FC236}">
                <a16:creationId xmlns:a16="http://schemas.microsoft.com/office/drawing/2014/main" id="{3CDB7B34-BCF9-4B5C-A9AA-B452DB76BE20}"/>
              </a:ext>
            </a:extLst>
          </p:cNvPr>
          <p:cNvSpPr>
            <a:spLocks/>
          </p:cNvSpPr>
          <p:nvPr/>
        </p:nvSpPr>
        <p:spPr bwMode="auto">
          <a:xfrm>
            <a:off x="11606542" y="4340775"/>
            <a:ext cx="88773" cy="88773"/>
          </a:xfrm>
          <a:custGeom>
            <a:avLst/>
            <a:gdLst>
              <a:gd name="T0" fmla="*/ 23 w 45"/>
              <a:gd name="T1" fmla="*/ 45 h 45"/>
              <a:gd name="T2" fmla="*/ 0 w 45"/>
              <a:gd name="T3" fmla="*/ 22 h 45"/>
              <a:gd name="T4" fmla="*/ 23 w 45"/>
              <a:gd name="T5" fmla="*/ 0 h 45"/>
              <a:gd name="T6" fmla="*/ 45 w 45"/>
              <a:gd name="T7" fmla="*/ 22 h 45"/>
              <a:gd name="T8" fmla="*/ 23 w 45"/>
              <a:gd name="T9" fmla="*/ 45 h 45"/>
            </a:gdLst>
            <a:ahLst/>
            <a:cxnLst>
              <a:cxn ang="0">
                <a:pos x="T0" y="T1"/>
              </a:cxn>
              <a:cxn ang="0">
                <a:pos x="T2" y="T3"/>
              </a:cxn>
              <a:cxn ang="0">
                <a:pos x="T4" y="T5"/>
              </a:cxn>
              <a:cxn ang="0">
                <a:pos x="T6" y="T7"/>
              </a:cxn>
              <a:cxn ang="0">
                <a:pos x="T8" y="T9"/>
              </a:cxn>
            </a:cxnLst>
            <a:rect l="0" t="0" r="r" b="b"/>
            <a:pathLst>
              <a:path w="45" h="45">
                <a:moveTo>
                  <a:pt x="23" y="45"/>
                </a:moveTo>
                <a:lnTo>
                  <a:pt x="0" y="22"/>
                </a:lnTo>
                <a:lnTo>
                  <a:pt x="23" y="0"/>
                </a:lnTo>
                <a:lnTo>
                  <a:pt x="45" y="22"/>
                </a:lnTo>
                <a:lnTo>
                  <a:pt x="23" y="45"/>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36" name="Line 110">
            <a:extLst>
              <a:ext uri="{FF2B5EF4-FFF2-40B4-BE49-F238E27FC236}">
                <a16:creationId xmlns:a16="http://schemas.microsoft.com/office/drawing/2014/main" id="{587DBA98-FF51-48C4-BAC2-7CFDD45B6D3D}"/>
              </a:ext>
            </a:extLst>
          </p:cNvPr>
          <p:cNvSpPr>
            <a:spLocks noChangeShapeType="1"/>
          </p:cNvSpPr>
          <p:nvPr/>
        </p:nvSpPr>
        <p:spPr bwMode="auto">
          <a:xfrm>
            <a:off x="10130943" y="4155339"/>
            <a:ext cx="0" cy="240672"/>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37" name="Line 111">
            <a:extLst>
              <a:ext uri="{FF2B5EF4-FFF2-40B4-BE49-F238E27FC236}">
                <a16:creationId xmlns:a16="http://schemas.microsoft.com/office/drawing/2014/main" id="{0D16216D-969B-4A9D-8DC0-9443EE7CB45D}"/>
              </a:ext>
            </a:extLst>
          </p:cNvPr>
          <p:cNvSpPr>
            <a:spLocks noChangeShapeType="1"/>
          </p:cNvSpPr>
          <p:nvPr/>
        </p:nvSpPr>
        <p:spPr bwMode="auto">
          <a:xfrm>
            <a:off x="10109243" y="4155339"/>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38" name="Line 112">
            <a:extLst>
              <a:ext uri="{FF2B5EF4-FFF2-40B4-BE49-F238E27FC236}">
                <a16:creationId xmlns:a16="http://schemas.microsoft.com/office/drawing/2014/main" id="{E4F981A8-E316-435A-9AD2-BB69D5641D50}"/>
              </a:ext>
            </a:extLst>
          </p:cNvPr>
          <p:cNvSpPr>
            <a:spLocks noChangeShapeType="1"/>
          </p:cNvSpPr>
          <p:nvPr/>
        </p:nvSpPr>
        <p:spPr bwMode="auto">
          <a:xfrm>
            <a:off x="10109243" y="4396011"/>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39" name="Freeform 113">
            <a:extLst>
              <a:ext uri="{FF2B5EF4-FFF2-40B4-BE49-F238E27FC236}">
                <a16:creationId xmlns:a16="http://schemas.microsoft.com/office/drawing/2014/main" id="{781A35B7-6DA3-49D4-9674-4A6EB66ECE4C}"/>
              </a:ext>
            </a:extLst>
          </p:cNvPr>
          <p:cNvSpPr>
            <a:spLocks/>
          </p:cNvSpPr>
          <p:nvPr/>
        </p:nvSpPr>
        <p:spPr bwMode="auto">
          <a:xfrm>
            <a:off x="10085570" y="4226356"/>
            <a:ext cx="88773" cy="88773"/>
          </a:xfrm>
          <a:custGeom>
            <a:avLst/>
            <a:gdLst>
              <a:gd name="T0" fmla="*/ 23 w 45"/>
              <a:gd name="T1" fmla="*/ 45 h 45"/>
              <a:gd name="T2" fmla="*/ 0 w 45"/>
              <a:gd name="T3" fmla="*/ 23 h 45"/>
              <a:gd name="T4" fmla="*/ 23 w 45"/>
              <a:gd name="T5" fmla="*/ 0 h 45"/>
              <a:gd name="T6" fmla="*/ 45 w 45"/>
              <a:gd name="T7" fmla="*/ 23 h 45"/>
              <a:gd name="T8" fmla="*/ 23 w 45"/>
              <a:gd name="T9" fmla="*/ 45 h 45"/>
            </a:gdLst>
            <a:ahLst/>
            <a:cxnLst>
              <a:cxn ang="0">
                <a:pos x="T0" y="T1"/>
              </a:cxn>
              <a:cxn ang="0">
                <a:pos x="T2" y="T3"/>
              </a:cxn>
              <a:cxn ang="0">
                <a:pos x="T4" y="T5"/>
              </a:cxn>
              <a:cxn ang="0">
                <a:pos x="T6" y="T7"/>
              </a:cxn>
              <a:cxn ang="0">
                <a:pos x="T8" y="T9"/>
              </a:cxn>
            </a:cxnLst>
            <a:rect l="0" t="0" r="r" b="b"/>
            <a:pathLst>
              <a:path w="45" h="45">
                <a:moveTo>
                  <a:pt x="23" y="45"/>
                </a:moveTo>
                <a:lnTo>
                  <a:pt x="0" y="23"/>
                </a:lnTo>
                <a:lnTo>
                  <a:pt x="23" y="0"/>
                </a:lnTo>
                <a:lnTo>
                  <a:pt x="45" y="23"/>
                </a:lnTo>
                <a:lnTo>
                  <a:pt x="23" y="45"/>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40" name="Line 114">
            <a:extLst>
              <a:ext uri="{FF2B5EF4-FFF2-40B4-BE49-F238E27FC236}">
                <a16:creationId xmlns:a16="http://schemas.microsoft.com/office/drawing/2014/main" id="{D3A3CF0D-DFFA-47B7-97C6-EED25F101BA4}"/>
              </a:ext>
            </a:extLst>
          </p:cNvPr>
          <p:cNvSpPr>
            <a:spLocks noChangeShapeType="1"/>
          </p:cNvSpPr>
          <p:nvPr/>
        </p:nvSpPr>
        <p:spPr bwMode="auto">
          <a:xfrm>
            <a:off x="9000571" y="3701613"/>
            <a:ext cx="0" cy="205164"/>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41" name="Line 115">
            <a:extLst>
              <a:ext uri="{FF2B5EF4-FFF2-40B4-BE49-F238E27FC236}">
                <a16:creationId xmlns:a16="http://schemas.microsoft.com/office/drawing/2014/main" id="{3A449EF1-4320-4A75-835B-015FFE87456C}"/>
              </a:ext>
            </a:extLst>
          </p:cNvPr>
          <p:cNvSpPr>
            <a:spLocks noChangeShapeType="1"/>
          </p:cNvSpPr>
          <p:nvPr/>
        </p:nvSpPr>
        <p:spPr bwMode="auto">
          <a:xfrm>
            <a:off x="8976899" y="3701612"/>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42" name="Line 116">
            <a:extLst>
              <a:ext uri="{FF2B5EF4-FFF2-40B4-BE49-F238E27FC236}">
                <a16:creationId xmlns:a16="http://schemas.microsoft.com/office/drawing/2014/main" id="{1FE2A902-2445-477C-88AF-2FFE004AD51C}"/>
              </a:ext>
            </a:extLst>
          </p:cNvPr>
          <p:cNvSpPr>
            <a:spLocks noChangeShapeType="1"/>
          </p:cNvSpPr>
          <p:nvPr/>
        </p:nvSpPr>
        <p:spPr bwMode="auto">
          <a:xfrm>
            <a:off x="8976899" y="3906775"/>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43" name="Freeform 117">
            <a:extLst>
              <a:ext uri="{FF2B5EF4-FFF2-40B4-BE49-F238E27FC236}">
                <a16:creationId xmlns:a16="http://schemas.microsoft.com/office/drawing/2014/main" id="{401761D0-7678-4C58-B319-E678958EB50D}"/>
              </a:ext>
            </a:extLst>
          </p:cNvPr>
          <p:cNvSpPr>
            <a:spLocks/>
          </p:cNvSpPr>
          <p:nvPr/>
        </p:nvSpPr>
        <p:spPr bwMode="auto">
          <a:xfrm>
            <a:off x="8955199" y="3752903"/>
            <a:ext cx="88773" cy="88773"/>
          </a:xfrm>
          <a:custGeom>
            <a:avLst/>
            <a:gdLst>
              <a:gd name="T0" fmla="*/ 23 w 45"/>
              <a:gd name="T1" fmla="*/ 45 h 45"/>
              <a:gd name="T2" fmla="*/ 0 w 45"/>
              <a:gd name="T3" fmla="*/ 23 h 45"/>
              <a:gd name="T4" fmla="*/ 23 w 45"/>
              <a:gd name="T5" fmla="*/ 0 h 45"/>
              <a:gd name="T6" fmla="*/ 45 w 45"/>
              <a:gd name="T7" fmla="*/ 23 h 45"/>
              <a:gd name="T8" fmla="*/ 23 w 45"/>
              <a:gd name="T9" fmla="*/ 45 h 45"/>
            </a:gdLst>
            <a:ahLst/>
            <a:cxnLst>
              <a:cxn ang="0">
                <a:pos x="T0" y="T1"/>
              </a:cxn>
              <a:cxn ang="0">
                <a:pos x="T2" y="T3"/>
              </a:cxn>
              <a:cxn ang="0">
                <a:pos x="T4" y="T5"/>
              </a:cxn>
              <a:cxn ang="0">
                <a:pos x="T6" y="T7"/>
              </a:cxn>
              <a:cxn ang="0">
                <a:pos x="T8" y="T9"/>
              </a:cxn>
            </a:cxnLst>
            <a:rect l="0" t="0" r="r" b="b"/>
            <a:pathLst>
              <a:path w="45" h="45">
                <a:moveTo>
                  <a:pt x="23" y="45"/>
                </a:moveTo>
                <a:lnTo>
                  <a:pt x="0" y="23"/>
                </a:lnTo>
                <a:lnTo>
                  <a:pt x="23" y="0"/>
                </a:lnTo>
                <a:lnTo>
                  <a:pt x="45" y="23"/>
                </a:lnTo>
                <a:lnTo>
                  <a:pt x="23" y="45"/>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44" name="Line 118">
            <a:extLst>
              <a:ext uri="{FF2B5EF4-FFF2-40B4-BE49-F238E27FC236}">
                <a16:creationId xmlns:a16="http://schemas.microsoft.com/office/drawing/2014/main" id="{B25B6D37-DF47-4FFC-BBDE-6BCEAD754A31}"/>
              </a:ext>
            </a:extLst>
          </p:cNvPr>
          <p:cNvSpPr>
            <a:spLocks noChangeShapeType="1"/>
          </p:cNvSpPr>
          <p:nvPr/>
        </p:nvSpPr>
        <p:spPr bwMode="auto">
          <a:xfrm>
            <a:off x="7860336" y="3405703"/>
            <a:ext cx="0" cy="21502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45" name="Line 119">
            <a:extLst>
              <a:ext uri="{FF2B5EF4-FFF2-40B4-BE49-F238E27FC236}">
                <a16:creationId xmlns:a16="http://schemas.microsoft.com/office/drawing/2014/main" id="{0EF57CF8-DC3B-422C-A48D-29278F83C000}"/>
              </a:ext>
            </a:extLst>
          </p:cNvPr>
          <p:cNvSpPr>
            <a:spLocks noChangeShapeType="1"/>
          </p:cNvSpPr>
          <p:nvPr/>
        </p:nvSpPr>
        <p:spPr bwMode="auto">
          <a:xfrm>
            <a:off x="7836663" y="3405703"/>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46" name="Line 120">
            <a:extLst>
              <a:ext uri="{FF2B5EF4-FFF2-40B4-BE49-F238E27FC236}">
                <a16:creationId xmlns:a16="http://schemas.microsoft.com/office/drawing/2014/main" id="{B153A087-90C2-44FE-A2E3-E5489A07424B}"/>
              </a:ext>
            </a:extLst>
          </p:cNvPr>
          <p:cNvSpPr>
            <a:spLocks noChangeShapeType="1"/>
          </p:cNvSpPr>
          <p:nvPr/>
        </p:nvSpPr>
        <p:spPr bwMode="auto">
          <a:xfrm>
            <a:off x="7836663" y="3620731"/>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47" name="Freeform 121">
            <a:extLst>
              <a:ext uri="{FF2B5EF4-FFF2-40B4-BE49-F238E27FC236}">
                <a16:creationId xmlns:a16="http://schemas.microsoft.com/office/drawing/2014/main" id="{DD012C75-CEE3-4968-885E-51BB9E838198}"/>
              </a:ext>
            </a:extLst>
          </p:cNvPr>
          <p:cNvSpPr>
            <a:spLocks/>
          </p:cNvSpPr>
          <p:nvPr/>
        </p:nvSpPr>
        <p:spPr bwMode="auto">
          <a:xfrm>
            <a:off x="7814964" y="3456994"/>
            <a:ext cx="88773" cy="88773"/>
          </a:xfrm>
          <a:custGeom>
            <a:avLst/>
            <a:gdLst>
              <a:gd name="T0" fmla="*/ 23 w 45"/>
              <a:gd name="T1" fmla="*/ 45 h 45"/>
              <a:gd name="T2" fmla="*/ 0 w 45"/>
              <a:gd name="T3" fmla="*/ 22 h 45"/>
              <a:gd name="T4" fmla="*/ 23 w 45"/>
              <a:gd name="T5" fmla="*/ 0 h 45"/>
              <a:gd name="T6" fmla="*/ 45 w 45"/>
              <a:gd name="T7" fmla="*/ 22 h 45"/>
              <a:gd name="T8" fmla="*/ 23 w 45"/>
              <a:gd name="T9" fmla="*/ 45 h 45"/>
            </a:gdLst>
            <a:ahLst/>
            <a:cxnLst>
              <a:cxn ang="0">
                <a:pos x="T0" y="T1"/>
              </a:cxn>
              <a:cxn ang="0">
                <a:pos x="T2" y="T3"/>
              </a:cxn>
              <a:cxn ang="0">
                <a:pos x="T4" y="T5"/>
              </a:cxn>
              <a:cxn ang="0">
                <a:pos x="T6" y="T7"/>
              </a:cxn>
              <a:cxn ang="0">
                <a:pos x="T8" y="T9"/>
              </a:cxn>
            </a:cxnLst>
            <a:rect l="0" t="0" r="r" b="b"/>
            <a:pathLst>
              <a:path w="45" h="45">
                <a:moveTo>
                  <a:pt x="23" y="45"/>
                </a:moveTo>
                <a:lnTo>
                  <a:pt x="0" y="22"/>
                </a:lnTo>
                <a:lnTo>
                  <a:pt x="23" y="0"/>
                </a:lnTo>
                <a:lnTo>
                  <a:pt x="45" y="22"/>
                </a:lnTo>
                <a:lnTo>
                  <a:pt x="23" y="45"/>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49" name="Freeform 123">
            <a:extLst>
              <a:ext uri="{FF2B5EF4-FFF2-40B4-BE49-F238E27FC236}">
                <a16:creationId xmlns:a16="http://schemas.microsoft.com/office/drawing/2014/main" id="{3129D4E2-3DDD-498B-9396-754ADEDFC044}"/>
              </a:ext>
            </a:extLst>
          </p:cNvPr>
          <p:cNvSpPr>
            <a:spLocks/>
          </p:cNvSpPr>
          <p:nvPr/>
        </p:nvSpPr>
        <p:spPr bwMode="auto">
          <a:xfrm>
            <a:off x="7248791" y="3228158"/>
            <a:ext cx="88773" cy="88773"/>
          </a:xfrm>
          <a:custGeom>
            <a:avLst/>
            <a:gdLst>
              <a:gd name="T0" fmla="*/ 23 w 45"/>
              <a:gd name="T1" fmla="*/ 45 h 45"/>
              <a:gd name="T2" fmla="*/ 0 w 45"/>
              <a:gd name="T3" fmla="*/ 22 h 45"/>
              <a:gd name="T4" fmla="*/ 23 w 45"/>
              <a:gd name="T5" fmla="*/ 0 h 45"/>
              <a:gd name="T6" fmla="*/ 45 w 45"/>
              <a:gd name="T7" fmla="*/ 22 h 45"/>
              <a:gd name="T8" fmla="*/ 23 w 45"/>
              <a:gd name="T9" fmla="*/ 45 h 45"/>
            </a:gdLst>
            <a:ahLst/>
            <a:cxnLst>
              <a:cxn ang="0">
                <a:pos x="T0" y="T1"/>
              </a:cxn>
              <a:cxn ang="0">
                <a:pos x="T2" y="T3"/>
              </a:cxn>
              <a:cxn ang="0">
                <a:pos x="T4" y="T5"/>
              </a:cxn>
              <a:cxn ang="0">
                <a:pos x="T6" y="T7"/>
              </a:cxn>
              <a:cxn ang="0">
                <a:pos x="T8" y="T9"/>
              </a:cxn>
            </a:cxnLst>
            <a:rect l="0" t="0" r="r" b="b"/>
            <a:pathLst>
              <a:path w="45" h="45">
                <a:moveTo>
                  <a:pt x="23" y="45"/>
                </a:moveTo>
                <a:lnTo>
                  <a:pt x="0" y="22"/>
                </a:lnTo>
                <a:lnTo>
                  <a:pt x="23" y="0"/>
                </a:lnTo>
                <a:lnTo>
                  <a:pt x="45" y="22"/>
                </a:lnTo>
                <a:lnTo>
                  <a:pt x="23" y="45"/>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50" name="Freeform 124">
            <a:extLst>
              <a:ext uri="{FF2B5EF4-FFF2-40B4-BE49-F238E27FC236}">
                <a16:creationId xmlns:a16="http://schemas.microsoft.com/office/drawing/2014/main" id="{2D1B571A-1A49-4B55-902E-7131AC453FBA}"/>
              </a:ext>
            </a:extLst>
          </p:cNvPr>
          <p:cNvSpPr>
            <a:spLocks/>
          </p:cNvSpPr>
          <p:nvPr/>
        </p:nvSpPr>
        <p:spPr bwMode="auto">
          <a:xfrm>
            <a:off x="7061383" y="3046667"/>
            <a:ext cx="88773" cy="86800"/>
          </a:xfrm>
          <a:custGeom>
            <a:avLst/>
            <a:gdLst>
              <a:gd name="T0" fmla="*/ 23 w 45"/>
              <a:gd name="T1" fmla="*/ 44 h 44"/>
              <a:gd name="T2" fmla="*/ 0 w 45"/>
              <a:gd name="T3" fmla="*/ 22 h 44"/>
              <a:gd name="T4" fmla="*/ 23 w 45"/>
              <a:gd name="T5" fmla="*/ 0 h 44"/>
              <a:gd name="T6" fmla="*/ 45 w 45"/>
              <a:gd name="T7" fmla="*/ 22 h 44"/>
              <a:gd name="T8" fmla="*/ 23 w 45"/>
              <a:gd name="T9" fmla="*/ 44 h 44"/>
            </a:gdLst>
            <a:ahLst/>
            <a:cxnLst>
              <a:cxn ang="0">
                <a:pos x="T0" y="T1"/>
              </a:cxn>
              <a:cxn ang="0">
                <a:pos x="T2" y="T3"/>
              </a:cxn>
              <a:cxn ang="0">
                <a:pos x="T4" y="T5"/>
              </a:cxn>
              <a:cxn ang="0">
                <a:pos x="T6" y="T7"/>
              </a:cxn>
              <a:cxn ang="0">
                <a:pos x="T8" y="T9"/>
              </a:cxn>
            </a:cxnLst>
            <a:rect l="0" t="0" r="r" b="b"/>
            <a:pathLst>
              <a:path w="45" h="44">
                <a:moveTo>
                  <a:pt x="23" y="44"/>
                </a:moveTo>
                <a:lnTo>
                  <a:pt x="0" y="22"/>
                </a:lnTo>
                <a:lnTo>
                  <a:pt x="23" y="0"/>
                </a:lnTo>
                <a:lnTo>
                  <a:pt x="45" y="22"/>
                </a:lnTo>
                <a:lnTo>
                  <a:pt x="23" y="44"/>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51" name="Line 125">
            <a:extLst>
              <a:ext uri="{FF2B5EF4-FFF2-40B4-BE49-F238E27FC236}">
                <a16:creationId xmlns:a16="http://schemas.microsoft.com/office/drawing/2014/main" id="{C13DB47F-F71E-469D-AD9A-7CDD105CD4E4}"/>
              </a:ext>
            </a:extLst>
          </p:cNvPr>
          <p:cNvSpPr>
            <a:spLocks noChangeShapeType="1"/>
          </p:cNvSpPr>
          <p:nvPr/>
        </p:nvSpPr>
        <p:spPr bwMode="auto">
          <a:xfrm>
            <a:off x="11651913" y="4332884"/>
            <a:ext cx="0" cy="39060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52" name="Line 126">
            <a:extLst>
              <a:ext uri="{FF2B5EF4-FFF2-40B4-BE49-F238E27FC236}">
                <a16:creationId xmlns:a16="http://schemas.microsoft.com/office/drawing/2014/main" id="{05F4701B-206A-4E70-9634-8627661AC770}"/>
              </a:ext>
            </a:extLst>
          </p:cNvPr>
          <p:cNvSpPr>
            <a:spLocks noChangeShapeType="1"/>
          </p:cNvSpPr>
          <p:nvPr/>
        </p:nvSpPr>
        <p:spPr bwMode="auto">
          <a:xfrm>
            <a:off x="11630215" y="4332884"/>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53" name="Line 127">
            <a:extLst>
              <a:ext uri="{FF2B5EF4-FFF2-40B4-BE49-F238E27FC236}">
                <a16:creationId xmlns:a16="http://schemas.microsoft.com/office/drawing/2014/main" id="{07161BDE-9283-40A2-816A-798603D84596}"/>
              </a:ext>
            </a:extLst>
          </p:cNvPr>
          <p:cNvSpPr>
            <a:spLocks noChangeShapeType="1"/>
          </p:cNvSpPr>
          <p:nvPr/>
        </p:nvSpPr>
        <p:spPr bwMode="auto">
          <a:xfrm>
            <a:off x="11630215" y="4723483"/>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54" name="Freeform 128">
            <a:extLst>
              <a:ext uri="{FF2B5EF4-FFF2-40B4-BE49-F238E27FC236}">
                <a16:creationId xmlns:a16="http://schemas.microsoft.com/office/drawing/2014/main" id="{525B5A69-4225-48E5-8F66-87BFD88D61FF}"/>
              </a:ext>
            </a:extLst>
          </p:cNvPr>
          <p:cNvSpPr>
            <a:spLocks/>
          </p:cNvSpPr>
          <p:nvPr/>
        </p:nvSpPr>
        <p:spPr bwMode="auto">
          <a:xfrm>
            <a:off x="11610487" y="4498592"/>
            <a:ext cx="80883" cy="71019"/>
          </a:xfrm>
          <a:custGeom>
            <a:avLst/>
            <a:gdLst>
              <a:gd name="T0" fmla="*/ 21 w 41"/>
              <a:gd name="T1" fmla="*/ 0 h 36"/>
              <a:gd name="T2" fmla="*/ 0 w 41"/>
              <a:gd name="T3" fmla="*/ 36 h 36"/>
              <a:gd name="T4" fmla="*/ 41 w 41"/>
              <a:gd name="T5" fmla="*/ 36 h 36"/>
              <a:gd name="T6" fmla="*/ 21 w 41"/>
              <a:gd name="T7" fmla="*/ 0 h 36"/>
            </a:gdLst>
            <a:ahLst/>
            <a:cxnLst>
              <a:cxn ang="0">
                <a:pos x="T0" y="T1"/>
              </a:cxn>
              <a:cxn ang="0">
                <a:pos x="T2" y="T3"/>
              </a:cxn>
              <a:cxn ang="0">
                <a:pos x="T4" y="T5"/>
              </a:cxn>
              <a:cxn ang="0">
                <a:pos x="T6" y="T7"/>
              </a:cxn>
            </a:cxnLst>
            <a:rect l="0" t="0" r="r" b="b"/>
            <a:pathLst>
              <a:path w="41" h="36">
                <a:moveTo>
                  <a:pt x="21" y="0"/>
                </a:moveTo>
                <a:lnTo>
                  <a:pt x="0" y="36"/>
                </a:lnTo>
                <a:lnTo>
                  <a:pt x="41" y="36"/>
                </a:lnTo>
                <a:lnTo>
                  <a:pt x="21" y="0"/>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55" name="Line 129">
            <a:extLst>
              <a:ext uri="{FF2B5EF4-FFF2-40B4-BE49-F238E27FC236}">
                <a16:creationId xmlns:a16="http://schemas.microsoft.com/office/drawing/2014/main" id="{7CA3A688-ABA9-4D44-B620-0D859B78A67E}"/>
              </a:ext>
            </a:extLst>
          </p:cNvPr>
          <p:cNvSpPr>
            <a:spLocks noChangeShapeType="1"/>
          </p:cNvSpPr>
          <p:nvPr/>
        </p:nvSpPr>
        <p:spPr bwMode="auto">
          <a:xfrm>
            <a:off x="10130943" y="3814057"/>
            <a:ext cx="0" cy="335363"/>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56" name="Line 130">
            <a:extLst>
              <a:ext uri="{FF2B5EF4-FFF2-40B4-BE49-F238E27FC236}">
                <a16:creationId xmlns:a16="http://schemas.microsoft.com/office/drawing/2014/main" id="{B1A5740E-C604-45C6-A6C6-F8C4CA59DDC1}"/>
              </a:ext>
            </a:extLst>
          </p:cNvPr>
          <p:cNvSpPr>
            <a:spLocks noChangeShapeType="1"/>
          </p:cNvSpPr>
          <p:nvPr/>
        </p:nvSpPr>
        <p:spPr bwMode="auto">
          <a:xfrm>
            <a:off x="10109243" y="3814057"/>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57" name="Line 131">
            <a:extLst>
              <a:ext uri="{FF2B5EF4-FFF2-40B4-BE49-F238E27FC236}">
                <a16:creationId xmlns:a16="http://schemas.microsoft.com/office/drawing/2014/main" id="{D3EA5D65-9487-47DD-B976-C660A371641A}"/>
              </a:ext>
            </a:extLst>
          </p:cNvPr>
          <p:cNvSpPr>
            <a:spLocks noChangeShapeType="1"/>
          </p:cNvSpPr>
          <p:nvPr/>
        </p:nvSpPr>
        <p:spPr bwMode="auto">
          <a:xfrm>
            <a:off x="10109243" y="4149421"/>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58" name="Freeform 132">
            <a:extLst>
              <a:ext uri="{FF2B5EF4-FFF2-40B4-BE49-F238E27FC236}">
                <a16:creationId xmlns:a16="http://schemas.microsoft.com/office/drawing/2014/main" id="{4F0F487D-2CAE-469B-A9C8-486CBBC59BD9}"/>
              </a:ext>
            </a:extLst>
          </p:cNvPr>
          <p:cNvSpPr>
            <a:spLocks/>
          </p:cNvSpPr>
          <p:nvPr/>
        </p:nvSpPr>
        <p:spPr bwMode="auto">
          <a:xfrm>
            <a:off x="10089515" y="3940312"/>
            <a:ext cx="80883" cy="72992"/>
          </a:xfrm>
          <a:custGeom>
            <a:avLst/>
            <a:gdLst>
              <a:gd name="T0" fmla="*/ 21 w 41"/>
              <a:gd name="T1" fmla="*/ 0 h 37"/>
              <a:gd name="T2" fmla="*/ 0 w 41"/>
              <a:gd name="T3" fmla="*/ 37 h 37"/>
              <a:gd name="T4" fmla="*/ 41 w 41"/>
              <a:gd name="T5" fmla="*/ 37 h 37"/>
              <a:gd name="T6" fmla="*/ 21 w 41"/>
              <a:gd name="T7" fmla="*/ 0 h 37"/>
            </a:gdLst>
            <a:ahLst/>
            <a:cxnLst>
              <a:cxn ang="0">
                <a:pos x="T0" y="T1"/>
              </a:cxn>
              <a:cxn ang="0">
                <a:pos x="T2" y="T3"/>
              </a:cxn>
              <a:cxn ang="0">
                <a:pos x="T4" y="T5"/>
              </a:cxn>
              <a:cxn ang="0">
                <a:pos x="T6" y="T7"/>
              </a:cxn>
            </a:cxnLst>
            <a:rect l="0" t="0" r="r" b="b"/>
            <a:pathLst>
              <a:path w="41" h="37">
                <a:moveTo>
                  <a:pt x="21" y="0"/>
                </a:moveTo>
                <a:lnTo>
                  <a:pt x="0" y="37"/>
                </a:lnTo>
                <a:lnTo>
                  <a:pt x="41" y="37"/>
                </a:lnTo>
                <a:lnTo>
                  <a:pt x="21" y="0"/>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59" name="Line 133">
            <a:extLst>
              <a:ext uri="{FF2B5EF4-FFF2-40B4-BE49-F238E27FC236}">
                <a16:creationId xmlns:a16="http://schemas.microsoft.com/office/drawing/2014/main" id="{70DAA5C0-FC08-415F-A935-E1C18A0B25FD}"/>
              </a:ext>
            </a:extLst>
          </p:cNvPr>
          <p:cNvSpPr>
            <a:spLocks noChangeShapeType="1"/>
          </p:cNvSpPr>
          <p:nvPr/>
        </p:nvSpPr>
        <p:spPr bwMode="auto">
          <a:xfrm>
            <a:off x="9000571" y="3526041"/>
            <a:ext cx="0" cy="309719"/>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60" name="Line 134">
            <a:extLst>
              <a:ext uri="{FF2B5EF4-FFF2-40B4-BE49-F238E27FC236}">
                <a16:creationId xmlns:a16="http://schemas.microsoft.com/office/drawing/2014/main" id="{4BFE5A17-0C05-44B1-A5BD-67D992DD2219}"/>
              </a:ext>
            </a:extLst>
          </p:cNvPr>
          <p:cNvSpPr>
            <a:spLocks noChangeShapeType="1"/>
          </p:cNvSpPr>
          <p:nvPr/>
        </p:nvSpPr>
        <p:spPr bwMode="auto">
          <a:xfrm>
            <a:off x="8976899" y="3526040"/>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61" name="Line 135">
            <a:extLst>
              <a:ext uri="{FF2B5EF4-FFF2-40B4-BE49-F238E27FC236}">
                <a16:creationId xmlns:a16="http://schemas.microsoft.com/office/drawing/2014/main" id="{2806A4AF-287B-4F84-B91B-B45E07E1D630}"/>
              </a:ext>
            </a:extLst>
          </p:cNvPr>
          <p:cNvSpPr>
            <a:spLocks noChangeShapeType="1"/>
          </p:cNvSpPr>
          <p:nvPr/>
        </p:nvSpPr>
        <p:spPr bwMode="auto">
          <a:xfrm>
            <a:off x="8976899" y="3835757"/>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62" name="Freeform 136">
            <a:extLst>
              <a:ext uri="{FF2B5EF4-FFF2-40B4-BE49-F238E27FC236}">
                <a16:creationId xmlns:a16="http://schemas.microsoft.com/office/drawing/2014/main" id="{2F0CE3D7-C01A-476D-8925-2549B41FD89A}"/>
              </a:ext>
            </a:extLst>
          </p:cNvPr>
          <p:cNvSpPr>
            <a:spLocks/>
          </p:cNvSpPr>
          <p:nvPr/>
        </p:nvSpPr>
        <p:spPr bwMode="auto">
          <a:xfrm>
            <a:off x="8959144" y="3634539"/>
            <a:ext cx="80883" cy="71019"/>
          </a:xfrm>
          <a:custGeom>
            <a:avLst/>
            <a:gdLst>
              <a:gd name="T0" fmla="*/ 21 w 41"/>
              <a:gd name="T1" fmla="*/ 0 h 36"/>
              <a:gd name="T2" fmla="*/ 0 w 41"/>
              <a:gd name="T3" fmla="*/ 36 h 36"/>
              <a:gd name="T4" fmla="*/ 41 w 41"/>
              <a:gd name="T5" fmla="*/ 36 h 36"/>
              <a:gd name="T6" fmla="*/ 21 w 41"/>
              <a:gd name="T7" fmla="*/ 0 h 36"/>
            </a:gdLst>
            <a:ahLst/>
            <a:cxnLst>
              <a:cxn ang="0">
                <a:pos x="T0" y="T1"/>
              </a:cxn>
              <a:cxn ang="0">
                <a:pos x="T2" y="T3"/>
              </a:cxn>
              <a:cxn ang="0">
                <a:pos x="T4" y="T5"/>
              </a:cxn>
              <a:cxn ang="0">
                <a:pos x="T6" y="T7"/>
              </a:cxn>
            </a:cxnLst>
            <a:rect l="0" t="0" r="r" b="b"/>
            <a:pathLst>
              <a:path w="41" h="36">
                <a:moveTo>
                  <a:pt x="21" y="0"/>
                </a:moveTo>
                <a:lnTo>
                  <a:pt x="0" y="36"/>
                </a:lnTo>
                <a:lnTo>
                  <a:pt x="41" y="36"/>
                </a:lnTo>
                <a:lnTo>
                  <a:pt x="21" y="0"/>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63" name="Line 137">
            <a:extLst>
              <a:ext uri="{FF2B5EF4-FFF2-40B4-BE49-F238E27FC236}">
                <a16:creationId xmlns:a16="http://schemas.microsoft.com/office/drawing/2014/main" id="{5200E238-FFC5-4499-A356-4315C100622E}"/>
              </a:ext>
            </a:extLst>
          </p:cNvPr>
          <p:cNvSpPr>
            <a:spLocks noChangeShapeType="1"/>
          </p:cNvSpPr>
          <p:nvPr/>
        </p:nvSpPr>
        <p:spPr bwMode="auto">
          <a:xfrm>
            <a:off x="7860336" y="3462912"/>
            <a:ext cx="0" cy="262373"/>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64" name="Line 138">
            <a:extLst>
              <a:ext uri="{FF2B5EF4-FFF2-40B4-BE49-F238E27FC236}">
                <a16:creationId xmlns:a16="http://schemas.microsoft.com/office/drawing/2014/main" id="{20B0165B-2260-4E50-B41A-E09FDC96B924}"/>
              </a:ext>
            </a:extLst>
          </p:cNvPr>
          <p:cNvSpPr>
            <a:spLocks noChangeShapeType="1"/>
          </p:cNvSpPr>
          <p:nvPr/>
        </p:nvSpPr>
        <p:spPr bwMode="auto">
          <a:xfrm>
            <a:off x="7836663" y="3462912"/>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65" name="Line 139">
            <a:extLst>
              <a:ext uri="{FF2B5EF4-FFF2-40B4-BE49-F238E27FC236}">
                <a16:creationId xmlns:a16="http://schemas.microsoft.com/office/drawing/2014/main" id="{8765CB61-A06D-4372-AEA1-393D5CF79E71}"/>
              </a:ext>
            </a:extLst>
          </p:cNvPr>
          <p:cNvSpPr>
            <a:spLocks noChangeShapeType="1"/>
          </p:cNvSpPr>
          <p:nvPr/>
        </p:nvSpPr>
        <p:spPr bwMode="auto">
          <a:xfrm>
            <a:off x="7836663" y="3725284"/>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66" name="Freeform 140">
            <a:extLst>
              <a:ext uri="{FF2B5EF4-FFF2-40B4-BE49-F238E27FC236}">
                <a16:creationId xmlns:a16="http://schemas.microsoft.com/office/drawing/2014/main" id="{F0BB8799-70A1-4932-99E2-8C08C514D4A9}"/>
              </a:ext>
            </a:extLst>
          </p:cNvPr>
          <p:cNvSpPr>
            <a:spLocks/>
          </p:cNvSpPr>
          <p:nvPr/>
        </p:nvSpPr>
        <p:spPr bwMode="auto">
          <a:xfrm>
            <a:off x="7818909" y="3559576"/>
            <a:ext cx="80883" cy="71019"/>
          </a:xfrm>
          <a:custGeom>
            <a:avLst/>
            <a:gdLst>
              <a:gd name="T0" fmla="*/ 21 w 41"/>
              <a:gd name="T1" fmla="*/ 0 h 36"/>
              <a:gd name="T2" fmla="*/ 0 w 41"/>
              <a:gd name="T3" fmla="*/ 36 h 36"/>
              <a:gd name="T4" fmla="*/ 41 w 41"/>
              <a:gd name="T5" fmla="*/ 36 h 36"/>
              <a:gd name="T6" fmla="*/ 21 w 41"/>
              <a:gd name="T7" fmla="*/ 0 h 36"/>
            </a:gdLst>
            <a:ahLst/>
            <a:cxnLst>
              <a:cxn ang="0">
                <a:pos x="T0" y="T1"/>
              </a:cxn>
              <a:cxn ang="0">
                <a:pos x="T2" y="T3"/>
              </a:cxn>
              <a:cxn ang="0">
                <a:pos x="T4" y="T5"/>
              </a:cxn>
              <a:cxn ang="0">
                <a:pos x="T6" y="T7"/>
              </a:cxn>
            </a:cxnLst>
            <a:rect l="0" t="0" r="r" b="b"/>
            <a:pathLst>
              <a:path w="41" h="36">
                <a:moveTo>
                  <a:pt x="21" y="0"/>
                </a:moveTo>
                <a:lnTo>
                  <a:pt x="0" y="36"/>
                </a:lnTo>
                <a:lnTo>
                  <a:pt x="41" y="36"/>
                </a:lnTo>
                <a:lnTo>
                  <a:pt x="21" y="0"/>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68" name="Line 142">
            <a:extLst>
              <a:ext uri="{FF2B5EF4-FFF2-40B4-BE49-F238E27FC236}">
                <a16:creationId xmlns:a16="http://schemas.microsoft.com/office/drawing/2014/main" id="{E682A716-91EF-4B25-B926-2AA2EB4819AF}"/>
              </a:ext>
            </a:extLst>
          </p:cNvPr>
          <p:cNvSpPr>
            <a:spLocks noChangeShapeType="1"/>
          </p:cNvSpPr>
          <p:nvPr/>
        </p:nvSpPr>
        <p:spPr bwMode="auto">
          <a:xfrm>
            <a:off x="7294164" y="3088096"/>
            <a:ext cx="0" cy="220945"/>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69" name="Line 143">
            <a:extLst>
              <a:ext uri="{FF2B5EF4-FFF2-40B4-BE49-F238E27FC236}">
                <a16:creationId xmlns:a16="http://schemas.microsoft.com/office/drawing/2014/main" id="{CFDA47E2-839D-43EC-96AB-7E793CC36AC1}"/>
              </a:ext>
            </a:extLst>
          </p:cNvPr>
          <p:cNvSpPr>
            <a:spLocks noChangeShapeType="1"/>
          </p:cNvSpPr>
          <p:nvPr/>
        </p:nvSpPr>
        <p:spPr bwMode="auto">
          <a:xfrm>
            <a:off x="7270492" y="3088095"/>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70" name="Line 144">
            <a:extLst>
              <a:ext uri="{FF2B5EF4-FFF2-40B4-BE49-F238E27FC236}">
                <a16:creationId xmlns:a16="http://schemas.microsoft.com/office/drawing/2014/main" id="{343AEF98-EF61-41A7-93DE-E36C748717C7}"/>
              </a:ext>
            </a:extLst>
          </p:cNvPr>
          <p:cNvSpPr>
            <a:spLocks noChangeShapeType="1"/>
          </p:cNvSpPr>
          <p:nvPr/>
        </p:nvSpPr>
        <p:spPr bwMode="auto">
          <a:xfrm>
            <a:off x="7270492" y="3309040"/>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71" name="Freeform 145">
            <a:extLst>
              <a:ext uri="{FF2B5EF4-FFF2-40B4-BE49-F238E27FC236}">
                <a16:creationId xmlns:a16="http://schemas.microsoft.com/office/drawing/2014/main" id="{87449B9F-33DE-42E3-ACC0-01BA3489480C}"/>
              </a:ext>
            </a:extLst>
          </p:cNvPr>
          <p:cNvSpPr>
            <a:spLocks/>
          </p:cNvSpPr>
          <p:nvPr/>
        </p:nvSpPr>
        <p:spPr bwMode="auto">
          <a:xfrm>
            <a:off x="7252736" y="3159113"/>
            <a:ext cx="80883" cy="71019"/>
          </a:xfrm>
          <a:custGeom>
            <a:avLst/>
            <a:gdLst>
              <a:gd name="T0" fmla="*/ 21 w 41"/>
              <a:gd name="T1" fmla="*/ 0 h 36"/>
              <a:gd name="T2" fmla="*/ 0 w 41"/>
              <a:gd name="T3" fmla="*/ 36 h 36"/>
              <a:gd name="T4" fmla="*/ 41 w 41"/>
              <a:gd name="T5" fmla="*/ 36 h 36"/>
              <a:gd name="T6" fmla="*/ 21 w 41"/>
              <a:gd name="T7" fmla="*/ 0 h 36"/>
            </a:gdLst>
            <a:ahLst/>
            <a:cxnLst>
              <a:cxn ang="0">
                <a:pos x="T0" y="T1"/>
              </a:cxn>
              <a:cxn ang="0">
                <a:pos x="T2" y="T3"/>
              </a:cxn>
              <a:cxn ang="0">
                <a:pos x="T4" y="T5"/>
              </a:cxn>
              <a:cxn ang="0">
                <a:pos x="T6" y="T7"/>
              </a:cxn>
            </a:cxnLst>
            <a:rect l="0" t="0" r="r" b="b"/>
            <a:pathLst>
              <a:path w="41" h="36">
                <a:moveTo>
                  <a:pt x="21" y="0"/>
                </a:moveTo>
                <a:lnTo>
                  <a:pt x="0" y="36"/>
                </a:lnTo>
                <a:lnTo>
                  <a:pt x="41" y="36"/>
                </a:lnTo>
                <a:lnTo>
                  <a:pt x="21" y="0"/>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72" name="Freeform 146">
            <a:extLst>
              <a:ext uri="{FF2B5EF4-FFF2-40B4-BE49-F238E27FC236}">
                <a16:creationId xmlns:a16="http://schemas.microsoft.com/office/drawing/2014/main" id="{06201EB6-A066-43BF-9F7C-0090593A6D72}"/>
              </a:ext>
            </a:extLst>
          </p:cNvPr>
          <p:cNvSpPr>
            <a:spLocks/>
          </p:cNvSpPr>
          <p:nvPr/>
        </p:nvSpPr>
        <p:spPr bwMode="auto">
          <a:xfrm>
            <a:off x="7065328" y="3086121"/>
            <a:ext cx="80883" cy="71019"/>
          </a:xfrm>
          <a:custGeom>
            <a:avLst/>
            <a:gdLst>
              <a:gd name="T0" fmla="*/ 21 w 41"/>
              <a:gd name="T1" fmla="*/ 0 h 36"/>
              <a:gd name="T2" fmla="*/ 0 w 41"/>
              <a:gd name="T3" fmla="*/ 36 h 36"/>
              <a:gd name="T4" fmla="*/ 41 w 41"/>
              <a:gd name="T5" fmla="*/ 36 h 36"/>
              <a:gd name="T6" fmla="*/ 21 w 41"/>
              <a:gd name="T7" fmla="*/ 0 h 36"/>
            </a:gdLst>
            <a:ahLst/>
            <a:cxnLst>
              <a:cxn ang="0">
                <a:pos x="T0" y="T1"/>
              </a:cxn>
              <a:cxn ang="0">
                <a:pos x="T2" y="T3"/>
              </a:cxn>
              <a:cxn ang="0">
                <a:pos x="T4" y="T5"/>
              </a:cxn>
              <a:cxn ang="0">
                <a:pos x="T6" y="T7"/>
              </a:cxn>
            </a:cxnLst>
            <a:rect l="0" t="0" r="r" b="b"/>
            <a:pathLst>
              <a:path w="41" h="36">
                <a:moveTo>
                  <a:pt x="21" y="0"/>
                </a:moveTo>
                <a:lnTo>
                  <a:pt x="0" y="36"/>
                </a:lnTo>
                <a:lnTo>
                  <a:pt x="41" y="36"/>
                </a:lnTo>
                <a:lnTo>
                  <a:pt x="21" y="0"/>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73" name="Line 147">
            <a:extLst>
              <a:ext uri="{FF2B5EF4-FFF2-40B4-BE49-F238E27FC236}">
                <a16:creationId xmlns:a16="http://schemas.microsoft.com/office/drawing/2014/main" id="{F713AAE8-9327-499E-AD0D-AD407DA3294B}"/>
              </a:ext>
            </a:extLst>
          </p:cNvPr>
          <p:cNvSpPr>
            <a:spLocks noChangeShapeType="1"/>
          </p:cNvSpPr>
          <p:nvPr/>
        </p:nvSpPr>
        <p:spPr bwMode="auto">
          <a:xfrm>
            <a:off x="6917373" y="2981568"/>
            <a:ext cx="0" cy="104555"/>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74" name="Line 148">
            <a:extLst>
              <a:ext uri="{FF2B5EF4-FFF2-40B4-BE49-F238E27FC236}">
                <a16:creationId xmlns:a16="http://schemas.microsoft.com/office/drawing/2014/main" id="{3F54AD38-7314-47EA-A17E-4FAEED471968}"/>
              </a:ext>
            </a:extLst>
          </p:cNvPr>
          <p:cNvSpPr>
            <a:spLocks noChangeShapeType="1"/>
          </p:cNvSpPr>
          <p:nvPr/>
        </p:nvSpPr>
        <p:spPr bwMode="auto">
          <a:xfrm>
            <a:off x="6893700" y="2981568"/>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75" name="Line 149">
            <a:extLst>
              <a:ext uri="{FF2B5EF4-FFF2-40B4-BE49-F238E27FC236}">
                <a16:creationId xmlns:a16="http://schemas.microsoft.com/office/drawing/2014/main" id="{61DD3F9B-43C3-49C7-A965-4997EE98E67C}"/>
              </a:ext>
            </a:extLst>
          </p:cNvPr>
          <p:cNvSpPr>
            <a:spLocks noChangeShapeType="1"/>
          </p:cNvSpPr>
          <p:nvPr/>
        </p:nvSpPr>
        <p:spPr bwMode="auto">
          <a:xfrm>
            <a:off x="6893700" y="3086121"/>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76" name="Freeform 150">
            <a:extLst>
              <a:ext uri="{FF2B5EF4-FFF2-40B4-BE49-F238E27FC236}">
                <a16:creationId xmlns:a16="http://schemas.microsoft.com/office/drawing/2014/main" id="{72D8A768-5ADC-48BE-B711-9C7861F8A513}"/>
              </a:ext>
            </a:extLst>
          </p:cNvPr>
          <p:cNvSpPr>
            <a:spLocks/>
          </p:cNvSpPr>
          <p:nvPr/>
        </p:nvSpPr>
        <p:spPr bwMode="auto">
          <a:xfrm>
            <a:off x="6875947" y="2995376"/>
            <a:ext cx="82855" cy="71019"/>
          </a:xfrm>
          <a:custGeom>
            <a:avLst/>
            <a:gdLst>
              <a:gd name="T0" fmla="*/ 21 w 42"/>
              <a:gd name="T1" fmla="*/ 0 h 36"/>
              <a:gd name="T2" fmla="*/ 0 w 42"/>
              <a:gd name="T3" fmla="*/ 36 h 36"/>
              <a:gd name="T4" fmla="*/ 42 w 42"/>
              <a:gd name="T5" fmla="*/ 36 h 36"/>
              <a:gd name="T6" fmla="*/ 21 w 42"/>
              <a:gd name="T7" fmla="*/ 0 h 36"/>
            </a:gdLst>
            <a:ahLst/>
            <a:cxnLst>
              <a:cxn ang="0">
                <a:pos x="T0" y="T1"/>
              </a:cxn>
              <a:cxn ang="0">
                <a:pos x="T2" y="T3"/>
              </a:cxn>
              <a:cxn ang="0">
                <a:pos x="T4" y="T5"/>
              </a:cxn>
              <a:cxn ang="0">
                <a:pos x="T6" y="T7"/>
              </a:cxn>
            </a:cxnLst>
            <a:rect l="0" t="0" r="r" b="b"/>
            <a:pathLst>
              <a:path w="42" h="36">
                <a:moveTo>
                  <a:pt x="21" y="0"/>
                </a:moveTo>
                <a:lnTo>
                  <a:pt x="0" y="36"/>
                </a:lnTo>
                <a:lnTo>
                  <a:pt x="42" y="36"/>
                </a:lnTo>
                <a:lnTo>
                  <a:pt x="21" y="0"/>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grpSp>
        <p:nvGrpSpPr>
          <p:cNvPr id="190" name="Group 189">
            <a:extLst>
              <a:ext uri="{FF2B5EF4-FFF2-40B4-BE49-F238E27FC236}">
                <a16:creationId xmlns:a16="http://schemas.microsoft.com/office/drawing/2014/main" id="{CE2458A3-BF93-43F1-B0E0-1BB06EBA5D96}"/>
              </a:ext>
            </a:extLst>
          </p:cNvPr>
          <p:cNvGrpSpPr/>
          <p:nvPr/>
        </p:nvGrpSpPr>
        <p:grpSpPr>
          <a:xfrm>
            <a:off x="6068863" y="2529489"/>
            <a:ext cx="542196" cy="2710124"/>
            <a:chOff x="4319340" y="1897116"/>
            <a:chExt cx="406647" cy="2032593"/>
          </a:xfrm>
        </p:grpSpPr>
        <p:sp>
          <p:nvSpPr>
            <p:cNvPr id="182" name="TextBox 181">
              <a:extLst>
                <a:ext uri="{FF2B5EF4-FFF2-40B4-BE49-F238E27FC236}">
                  <a16:creationId xmlns:a16="http://schemas.microsoft.com/office/drawing/2014/main" id="{9AC1650B-B5D1-4F2D-8EDF-1999CE76AF54}"/>
                </a:ext>
              </a:extLst>
            </p:cNvPr>
            <p:cNvSpPr txBox="1">
              <a:spLocks noChangeArrowheads="1"/>
            </p:cNvSpPr>
            <p:nvPr/>
          </p:nvSpPr>
          <p:spPr bwMode="auto">
            <a:xfrm>
              <a:off x="4319340" y="1897116"/>
              <a:ext cx="406647"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1618210" eaLnBrk="1" hangingPunct="1">
                <a:defRPr/>
              </a:pPr>
              <a:r>
                <a:rPr lang="en-US" sz="1333" dirty="0">
                  <a:solidFill>
                    <a:srgbClr val="003366"/>
                  </a:solidFill>
                  <a:cs typeface="Arial" panose="020B0604020202020204" pitchFamily="34" charset="0"/>
                </a:rPr>
                <a:t>50</a:t>
              </a:r>
            </a:p>
          </p:txBody>
        </p:sp>
        <p:sp>
          <p:nvSpPr>
            <p:cNvPr id="183" name="TextBox 182">
              <a:extLst>
                <a:ext uri="{FF2B5EF4-FFF2-40B4-BE49-F238E27FC236}">
                  <a16:creationId xmlns:a16="http://schemas.microsoft.com/office/drawing/2014/main" id="{71BA4033-53E2-4130-A8C2-B394E9EE8A73}"/>
                </a:ext>
              </a:extLst>
            </p:cNvPr>
            <p:cNvSpPr txBox="1">
              <a:spLocks noChangeArrowheads="1"/>
            </p:cNvSpPr>
            <p:nvPr/>
          </p:nvSpPr>
          <p:spPr bwMode="auto">
            <a:xfrm>
              <a:off x="4319340" y="2164787"/>
              <a:ext cx="406647"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1618210" eaLnBrk="1" hangingPunct="1">
                <a:defRPr/>
              </a:pPr>
              <a:r>
                <a:rPr lang="en-US" sz="1333" dirty="0">
                  <a:solidFill>
                    <a:srgbClr val="003366"/>
                  </a:solidFill>
                  <a:cs typeface="Arial" panose="020B0604020202020204" pitchFamily="34" charset="0"/>
                </a:rPr>
                <a:t>0</a:t>
              </a:r>
            </a:p>
          </p:txBody>
        </p:sp>
        <p:sp>
          <p:nvSpPr>
            <p:cNvPr id="184" name="TextBox 183">
              <a:extLst>
                <a:ext uri="{FF2B5EF4-FFF2-40B4-BE49-F238E27FC236}">
                  <a16:creationId xmlns:a16="http://schemas.microsoft.com/office/drawing/2014/main" id="{EA0BCA6F-B889-4EB9-8B73-3FE462E351DD}"/>
                </a:ext>
              </a:extLst>
            </p:cNvPr>
            <p:cNvSpPr txBox="1">
              <a:spLocks noChangeArrowheads="1"/>
            </p:cNvSpPr>
            <p:nvPr/>
          </p:nvSpPr>
          <p:spPr bwMode="auto">
            <a:xfrm>
              <a:off x="4319340" y="2441824"/>
              <a:ext cx="406647"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1618210" eaLnBrk="1" hangingPunct="1">
                <a:defRPr/>
              </a:pPr>
              <a:r>
                <a:rPr lang="en-US" sz="1333" dirty="0">
                  <a:solidFill>
                    <a:srgbClr val="003366"/>
                  </a:solidFill>
                  <a:cs typeface="Arial" panose="020B0604020202020204" pitchFamily="34" charset="0"/>
                </a:rPr>
                <a:t>-50</a:t>
              </a:r>
            </a:p>
          </p:txBody>
        </p:sp>
        <p:sp>
          <p:nvSpPr>
            <p:cNvPr id="185" name="TextBox 184">
              <a:extLst>
                <a:ext uri="{FF2B5EF4-FFF2-40B4-BE49-F238E27FC236}">
                  <a16:creationId xmlns:a16="http://schemas.microsoft.com/office/drawing/2014/main" id="{D20D2125-944E-4FB2-A340-D92A283B3DE8}"/>
                </a:ext>
              </a:extLst>
            </p:cNvPr>
            <p:cNvSpPr txBox="1">
              <a:spLocks noChangeArrowheads="1"/>
            </p:cNvSpPr>
            <p:nvPr/>
          </p:nvSpPr>
          <p:spPr bwMode="auto">
            <a:xfrm>
              <a:off x="4319340" y="2699265"/>
              <a:ext cx="406647"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1618210" eaLnBrk="1" hangingPunct="1">
                <a:defRPr/>
              </a:pPr>
              <a:r>
                <a:rPr lang="en-US" sz="1333" dirty="0">
                  <a:solidFill>
                    <a:srgbClr val="003366"/>
                  </a:solidFill>
                  <a:cs typeface="Arial" panose="020B0604020202020204" pitchFamily="34" charset="0"/>
                </a:rPr>
                <a:t>-100</a:t>
              </a:r>
            </a:p>
          </p:txBody>
        </p:sp>
        <p:sp>
          <p:nvSpPr>
            <p:cNvPr id="186" name="TextBox 185">
              <a:extLst>
                <a:ext uri="{FF2B5EF4-FFF2-40B4-BE49-F238E27FC236}">
                  <a16:creationId xmlns:a16="http://schemas.microsoft.com/office/drawing/2014/main" id="{10C848C5-48DA-4B88-8C8D-6221E407C3F8}"/>
                </a:ext>
              </a:extLst>
            </p:cNvPr>
            <p:cNvSpPr txBox="1">
              <a:spLocks noChangeArrowheads="1"/>
            </p:cNvSpPr>
            <p:nvPr/>
          </p:nvSpPr>
          <p:spPr bwMode="auto">
            <a:xfrm>
              <a:off x="4319340" y="2969317"/>
              <a:ext cx="406647"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1618210" eaLnBrk="1" hangingPunct="1">
                <a:defRPr/>
              </a:pPr>
              <a:r>
                <a:rPr lang="en-US" sz="1333" dirty="0">
                  <a:solidFill>
                    <a:srgbClr val="003366"/>
                  </a:solidFill>
                  <a:cs typeface="Arial" panose="020B0604020202020204" pitchFamily="34" charset="0"/>
                </a:rPr>
                <a:t>-150</a:t>
              </a:r>
            </a:p>
          </p:txBody>
        </p:sp>
        <p:sp>
          <p:nvSpPr>
            <p:cNvPr id="187" name="TextBox 186">
              <a:extLst>
                <a:ext uri="{FF2B5EF4-FFF2-40B4-BE49-F238E27FC236}">
                  <a16:creationId xmlns:a16="http://schemas.microsoft.com/office/drawing/2014/main" id="{27A0FB96-05B6-425F-80A1-D25E1A7E4585}"/>
                </a:ext>
              </a:extLst>
            </p:cNvPr>
            <p:cNvSpPr txBox="1">
              <a:spLocks noChangeArrowheads="1"/>
            </p:cNvSpPr>
            <p:nvPr/>
          </p:nvSpPr>
          <p:spPr bwMode="auto">
            <a:xfrm>
              <a:off x="4319340" y="3242250"/>
              <a:ext cx="406647"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1618210" eaLnBrk="1" hangingPunct="1">
                <a:defRPr/>
              </a:pPr>
              <a:r>
                <a:rPr lang="en-US" sz="1333" dirty="0">
                  <a:solidFill>
                    <a:srgbClr val="003366"/>
                  </a:solidFill>
                  <a:cs typeface="Arial" panose="020B0604020202020204" pitchFamily="34" charset="0"/>
                </a:rPr>
                <a:t>-200</a:t>
              </a:r>
            </a:p>
          </p:txBody>
        </p:sp>
        <p:sp>
          <p:nvSpPr>
            <p:cNvPr id="188" name="TextBox 187">
              <a:extLst>
                <a:ext uri="{FF2B5EF4-FFF2-40B4-BE49-F238E27FC236}">
                  <a16:creationId xmlns:a16="http://schemas.microsoft.com/office/drawing/2014/main" id="{0AF0D691-E60D-4E21-90FF-5136B9C5CD15}"/>
                </a:ext>
              </a:extLst>
            </p:cNvPr>
            <p:cNvSpPr txBox="1">
              <a:spLocks noChangeArrowheads="1"/>
            </p:cNvSpPr>
            <p:nvPr/>
          </p:nvSpPr>
          <p:spPr bwMode="auto">
            <a:xfrm>
              <a:off x="4319340" y="3513014"/>
              <a:ext cx="406647"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1618210" eaLnBrk="1" hangingPunct="1">
                <a:defRPr/>
              </a:pPr>
              <a:r>
                <a:rPr lang="en-US" sz="1333" dirty="0">
                  <a:solidFill>
                    <a:srgbClr val="003366"/>
                  </a:solidFill>
                  <a:cs typeface="Arial" panose="020B0604020202020204" pitchFamily="34" charset="0"/>
                </a:rPr>
                <a:t>-250</a:t>
              </a:r>
            </a:p>
          </p:txBody>
        </p:sp>
        <p:sp>
          <p:nvSpPr>
            <p:cNvPr id="189" name="TextBox 188">
              <a:extLst>
                <a:ext uri="{FF2B5EF4-FFF2-40B4-BE49-F238E27FC236}">
                  <a16:creationId xmlns:a16="http://schemas.microsoft.com/office/drawing/2014/main" id="{EC16EF28-03B5-4619-AEBD-081EB29CE94E}"/>
                </a:ext>
              </a:extLst>
            </p:cNvPr>
            <p:cNvSpPr txBox="1">
              <a:spLocks noChangeArrowheads="1"/>
            </p:cNvSpPr>
            <p:nvPr/>
          </p:nvSpPr>
          <p:spPr bwMode="auto">
            <a:xfrm>
              <a:off x="4319340" y="3775868"/>
              <a:ext cx="406647"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1618210" eaLnBrk="1" hangingPunct="1">
                <a:defRPr/>
              </a:pPr>
              <a:r>
                <a:rPr lang="en-US" sz="1333" dirty="0">
                  <a:solidFill>
                    <a:srgbClr val="003366"/>
                  </a:solidFill>
                  <a:cs typeface="Arial" panose="020B0604020202020204" pitchFamily="34" charset="0"/>
                </a:rPr>
                <a:t>-300</a:t>
              </a:r>
            </a:p>
          </p:txBody>
        </p:sp>
      </p:grpSp>
      <p:grpSp>
        <p:nvGrpSpPr>
          <p:cNvPr id="200" name="Group 199">
            <a:extLst>
              <a:ext uri="{FF2B5EF4-FFF2-40B4-BE49-F238E27FC236}">
                <a16:creationId xmlns:a16="http://schemas.microsoft.com/office/drawing/2014/main" id="{7B2AF148-DB2C-47A3-9589-5E368A3A74A7}"/>
              </a:ext>
            </a:extLst>
          </p:cNvPr>
          <p:cNvGrpSpPr/>
          <p:nvPr/>
        </p:nvGrpSpPr>
        <p:grpSpPr>
          <a:xfrm>
            <a:off x="6555337" y="5235841"/>
            <a:ext cx="5259841" cy="205122"/>
            <a:chOff x="4791954" y="3912804"/>
            <a:chExt cx="3944881" cy="153841"/>
          </a:xfrm>
        </p:grpSpPr>
        <p:sp>
          <p:nvSpPr>
            <p:cNvPr id="192" name="TextBox 191">
              <a:extLst>
                <a:ext uri="{FF2B5EF4-FFF2-40B4-BE49-F238E27FC236}">
                  <a16:creationId xmlns:a16="http://schemas.microsoft.com/office/drawing/2014/main" id="{300C0BDA-8446-47B7-8FF3-3F59715CCE36}"/>
                </a:ext>
              </a:extLst>
            </p:cNvPr>
            <p:cNvSpPr txBox="1">
              <a:spLocks noChangeArrowheads="1"/>
            </p:cNvSpPr>
            <p:nvPr/>
          </p:nvSpPr>
          <p:spPr bwMode="auto">
            <a:xfrm>
              <a:off x="4791954" y="3912804"/>
              <a:ext cx="253773"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0</a:t>
              </a:r>
            </a:p>
          </p:txBody>
        </p:sp>
        <p:sp>
          <p:nvSpPr>
            <p:cNvPr id="193" name="TextBox 192">
              <a:extLst>
                <a:ext uri="{FF2B5EF4-FFF2-40B4-BE49-F238E27FC236}">
                  <a16:creationId xmlns:a16="http://schemas.microsoft.com/office/drawing/2014/main" id="{4869F000-3D05-445A-A7BE-3CC4DA7E3F33}"/>
                </a:ext>
              </a:extLst>
            </p:cNvPr>
            <p:cNvSpPr txBox="1">
              <a:spLocks noChangeArrowheads="1"/>
            </p:cNvSpPr>
            <p:nvPr/>
          </p:nvSpPr>
          <p:spPr bwMode="auto">
            <a:xfrm>
              <a:off x="4936667" y="3912804"/>
              <a:ext cx="253773"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2</a:t>
              </a:r>
            </a:p>
          </p:txBody>
        </p:sp>
        <p:sp>
          <p:nvSpPr>
            <p:cNvPr id="194" name="TextBox 193">
              <a:extLst>
                <a:ext uri="{FF2B5EF4-FFF2-40B4-BE49-F238E27FC236}">
                  <a16:creationId xmlns:a16="http://schemas.microsoft.com/office/drawing/2014/main" id="{EDAC311D-7ABC-47C3-8979-E6319E9B7B53}"/>
                </a:ext>
              </a:extLst>
            </p:cNvPr>
            <p:cNvSpPr txBox="1">
              <a:spLocks noChangeArrowheads="1"/>
            </p:cNvSpPr>
            <p:nvPr/>
          </p:nvSpPr>
          <p:spPr bwMode="auto">
            <a:xfrm>
              <a:off x="5078630" y="3912804"/>
              <a:ext cx="253773"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4</a:t>
              </a:r>
            </a:p>
          </p:txBody>
        </p:sp>
        <p:sp>
          <p:nvSpPr>
            <p:cNvPr id="195" name="TextBox 194">
              <a:extLst>
                <a:ext uri="{FF2B5EF4-FFF2-40B4-BE49-F238E27FC236}">
                  <a16:creationId xmlns:a16="http://schemas.microsoft.com/office/drawing/2014/main" id="{79B52CFD-3612-4032-BE6F-DC817FC495EB}"/>
                </a:ext>
              </a:extLst>
            </p:cNvPr>
            <p:cNvSpPr txBox="1">
              <a:spLocks noChangeArrowheads="1"/>
            </p:cNvSpPr>
            <p:nvPr/>
          </p:nvSpPr>
          <p:spPr bwMode="auto">
            <a:xfrm>
              <a:off x="5218448" y="3912804"/>
              <a:ext cx="253773"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6</a:t>
              </a:r>
            </a:p>
          </p:txBody>
        </p:sp>
        <p:sp>
          <p:nvSpPr>
            <p:cNvPr id="196" name="TextBox 195">
              <a:extLst>
                <a:ext uri="{FF2B5EF4-FFF2-40B4-BE49-F238E27FC236}">
                  <a16:creationId xmlns:a16="http://schemas.microsoft.com/office/drawing/2014/main" id="{99697F86-C035-4C5F-B204-3722267A2EDB}"/>
                </a:ext>
              </a:extLst>
            </p:cNvPr>
            <p:cNvSpPr txBox="1">
              <a:spLocks noChangeArrowheads="1"/>
            </p:cNvSpPr>
            <p:nvPr/>
          </p:nvSpPr>
          <p:spPr bwMode="auto">
            <a:xfrm>
              <a:off x="5643077" y="3912804"/>
              <a:ext cx="253773"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12</a:t>
              </a:r>
            </a:p>
          </p:txBody>
        </p:sp>
        <p:sp>
          <p:nvSpPr>
            <p:cNvPr id="197" name="TextBox 196">
              <a:extLst>
                <a:ext uri="{FF2B5EF4-FFF2-40B4-BE49-F238E27FC236}">
                  <a16:creationId xmlns:a16="http://schemas.microsoft.com/office/drawing/2014/main" id="{55CAB8DA-F519-45CF-AB4C-1FA6FECE87F5}"/>
                </a:ext>
              </a:extLst>
            </p:cNvPr>
            <p:cNvSpPr txBox="1">
              <a:spLocks noChangeArrowheads="1"/>
            </p:cNvSpPr>
            <p:nvPr/>
          </p:nvSpPr>
          <p:spPr bwMode="auto">
            <a:xfrm>
              <a:off x="6498253" y="3912804"/>
              <a:ext cx="253773"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24</a:t>
              </a:r>
            </a:p>
          </p:txBody>
        </p:sp>
        <p:sp>
          <p:nvSpPr>
            <p:cNvPr id="198" name="TextBox 197">
              <a:extLst>
                <a:ext uri="{FF2B5EF4-FFF2-40B4-BE49-F238E27FC236}">
                  <a16:creationId xmlns:a16="http://schemas.microsoft.com/office/drawing/2014/main" id="{A3528752-63F5-486B-AC92-38119D709525}"/>
                </a:ext>
              </a:extLst>
            </p:cNvPr>
            <p:cNvSpPr txBox="1">
              <a:spLocks noChangeArrowheads="1"/>
            </p:cNvSpPr>
            <p:nvPr/>
          </p:nvSpPr>
          <p:spPr bwMode="auto">
            <a:xfrm>
              <a:off x="7353429" y="3912804"/>
              <a:ext cx="253773"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36</a:t>
              </a:r>
            </a:p>
          </p:txBody>
        </p:sp>
        <p:sp>
          <p:nvSpPr>
            <p:cNvPr id="199" name="TextBox 198">
              <a:extLst>
                <a:ext uri="{FF2B5EF4-FFF2-40B4-BE49-F238E27FC236}">
                  <a16:creationId xmlns:a16="http://schemas.microsoft.com/office/drawing/2014/main" id="{F892B8EE-10C2-47F1-B1C9-42817662EFDB}"/>
                </a:ext>
              </a:extLst>
            </p:cNvPr>
            <p:cNvSpPr txBox="1">
              <a:spLocks noChangeArrowheads="1"/>
            </p:cNvSpPr>
            <p:nvPr/>
          </p:nvSpPr>
          <p:spPr bwMode="auto">
            <a:xfrm>
              <a:off x="8483062" y="3912804"/>
              <a:ext cx="253773"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52</a:t>
              </a:r>
            </a:p>
          </p:txBody>
        </p:sp>
      </p:grpSp>
      <p:sp>
        <p:nvSpPr>
          <p:cNvPr id="201" name="TextBox 200">
            <a:extLst>
              <a:ext uri="{FF2B5EF4-FFF2-40B4-BE49-F238E27FC236}">
                <a16:creationId xmlns:a16="http://schemas.microsoft.com/office/drawing/2014/main" id="{8DE1D3DF-34E8-49E2-9BCB-7BB40DCCDC4B}"/>
              </a:ext>
            </a:extLst>
          </p:cNvPr>
          <p:cNvSpPr txBox="1">
            <a:spLocks noChangeArrowheads="1"/>
          </p:cNvSpPr>
          <p:nvPr/>
        </p:nvSpPr>
        <p:spPr bwMode="auto">
          <a:xfrm>
            <a:off x="6720750" y="5445714"/>
            <a:ext cx="4925244"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Week</a:t>
            </a:r>
          </a:p>
        </p:txBody>
      </p:sp>
      <p:grpSp>
        <p:nvGrpSpPr>
          <p:cNvPr id="210" name="Group 209">
            <a:extLst>
              <a:ext uri="{FF2B5EF4-FFF2-40B4-BE49-F238E27FC236}">
                <a16:creationId xmlns:a16="http://schemas.microsoft.com/office/drawing/2014/main" id="{E32B1E75-D586-46F8-8F2D-83EE90A16090}"/>
              </a:ext>
            </a:extLst>
          </p:cNvPr>
          <p:cNvGrpSpPr/>
          <p:nvPr/>
        </p:nvGrpSpPr>
        <p:grpSpPr>
          <a:xfrm>
            <a:off x="6840979" y="4430176"/>
            <a:ext cx="3418727" cy="655105"/>
            <a:chOff x="5158173" y="3322628"/>
            <a:chExt cx="2564045" cy="491328"/>
          </a:xfrm>
        </p:grpSpPr>
        <p:grpSp>
          <p:nvGrpSpPr>
            <p:cNvPr id="209" name="Group 208">
              <a:extLst>
                <a:ext uri="{FF2B5EF4-FFF2-40B4-BE49-F238E27FC236}">
                  <a16:creationId xmlns:a16="http://schemas.microsoft.com/office/drawing/2014/main" id="{AB030441-BAF0-4E23-B9E1-6E0CB6AB39D7}"/>
                </a:ext>
              </a:extLst>
            </p:cNvPr>
            <p:cNvGrpSpPr/>
            <p:nvPr/>
          </p:nvGrpSpPr>
          <p:grpSpPr>
            <a:xfrm>
              <a:off x="5158173" y="3356811"/>
              <a:ext cx="396518" cy="54744"/>
              <a:chOff x="5158173" y="3359149"/>
              <a:chExt cx="396518" cy="54744"/>
            </a:xfrm>
          </p:grpSpPr>
          <p:sp>
            <p:nvSpPr>
              <p:cNvPr id="90" name="Rectangle 64">
                <a:extLst>
                  <a:ext uri="{FF2B5EF4-FFF2-40B4-BE49-F238E27FC236}">
                    <a16:creationId xmlns:a16="http://schemas.microsoft.com/office/drawing/2014/main" id="{2BC83972-CF47-4E9D-B2C6-A79A121C8D38}"/>
                  </a:ext>
                </a:extLst>
              </p:cNvPr>
              <p:cNvSpPr>
                <a:spLocks noChangeArrowheads="1"/>
              </p:cNvSpPr>
              <p:nvPr/>
            </p:nvSpPr>
            <p:spPr bwMode="auto">
              <a:xfrm>
                <a:off x="5328321" y="3359149"/>
                <a:ext cx="56223" cy="54744"/>
              </a:xfrm>
              <a:prstGeom prst="rect">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77" name="Line 151">
                <a:extLst>
                  <a:ext uri="{FF2B5EF4-FFF2-40B4-BE49-F238E27FC236}">
                    <a16:creationId xmlns:a16="http://schemas.microsoft.com/office/drawing/2014/main" id="{C397B6F1-0EF3-4898-B785-607CA1AD7A15}"/>
                  </a:ext>
                </a:extLst>
              </p:cNvPr>
              <p:cNvSpPr>
                <a:spLocks noChangeShapeType="1"/>
              </p:cNvSpPr>
              <p:nvPr/>
            </p:nvSpPr>
            <p:spPr bwMode="auto">
              <a:xfrm>
                <a:off x="5158173" y="3385781"/>
                <a:ext cx="396518" cy="0"/>
              </a:xfrm>
              <a:prstGeom prst="line">
                <a:avLst/>
              </a:prstGeom>
              <a:noFill/>
              <a:ln w="9525" cap="flat">
                <a:solidFill>
                  <a:srgbClr val="043673"/>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grpSp>
        <p:grpSp>
          <p:nvGrpSpPr>
            <p:cNvPr id="208" name="Group 207">
              <a:extLst>
                <a:ext uri="{FF2B5EF4-FFF2-40B4-BE49-F238E27FC236}">
                  <a16:creationId xmlns:a16="http://schemas.microsoft.com/office/drawing/2014/main" id="{8252A32E-896B-4BD4-938A-1B0FEA62D9BE}"/>
                </a:ext>
              </a:extLst>
            </p:cNvPr>
            <p:cNvGrpSpPr/>
            <p:nvPr/>
          </p:nvGrpSpPr>
          <p:grpSpPr>
            <a:xfrm>
              <a:off x="5158173" y="3475096"/>
              <a:ext cx="396518" cy="63621"/>
              <a:chOff x="5158173" y="3462717"/>
              <a:chExt cx="396518" cy="63621"/>
            </a:xfrm>
          </p:grpSpPr>
          <p:sp>
            <p:nvSpPr>
              <p:cNvPr id="117" name="Oval 91">
                <a:extLst>
                  <a:ext uri="{FF2B5EF4-FFF2-40B4-BE49-F238E27FC236}">
                    <a16:creationId xmlns:a16="http://schemas.microsoft.com/office/drawing/2014/main" id="{DB2CB494-3359-4829-8B72-CCF5C6B51511}"/>
                  </a:ext>
                </a:extLst>
              </p:cNvPr>
              <p:cNvSpPr>
                <a:spLocks noChangeArrowheads="1"/>
              </p:cNvSpPr>
              <p:nvPr/>
            </p:nvSpPr>
            <p:spPr bwMode="auto">
              <a:xfrm>
                <a:off x="5323881" y="3462717"/>
                <a:ext cx="63621" cy="63621"/>
              </a:xfrm>
              <a:prstGeom prst="ellipse">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78" name="Line 152">
                <a:extLst>
                  <a:ext uri="{FF2B5EF4-FFF2-40B4-BE49-F238E27FC236}">
                    <a16:creationId xmlns:a16="http://schemas.microsoft.com/office/drawing/2014/main" id="{E855653F-2716-43B7-AD76-E3D34E6AF16F}"/>
                  </a:ext>
                </a:extLst>
              </p:cNvPr>
              <p:cNvSpPr>
                <a:spLocks noChangeShapeType="1"/>
              </p:cNvSpPr>
              <p:nvPr/>
            </p:nvSpPr>
            <p:spPr bwMode="auto">
              <a:xfrm>
                <a:off x="5158173" y="3493788"/>
                <a:ext cx="396518" cy="0"/>
              </a:xfrm>
              <a:prstGeom prst="line">
                <a:avLst/>
              </a:prstGeom>
              <a:noFill/>
              <a:ln w="9525" cap="flat">
                <a:solidFill>
                  <a:srgbClr val="043673"/>
                </a:solidFill>
                <a:prstDash val="sysDash"/>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grpSp>
        <p:grpSp>
          <p:nvGrpSpPr>
            <p:cNvPr id="207" name="Group 206">
              <a:extLst>
                <a:ext uri="{FF2B5EF4-FFF2-40B4-BE49-F238E27FC236}">
                  <a16:creationId xmlns:a16="http://schemas.microsoft.com/office/drawing/2014/main" id="{8ADD9321-6281-4C19-A7A9-FC6D7C93F8E1}"/>
                </a:ext>
              </a:extLst>
            </p:cNvPr>
            <p:cNvGrpSpPr/>
            <p:nvPr/>
          </p:nvGrpSpPr>
          <p:grpSpPr>
            <a:xfrm>
              <a:off x="5158173" y="3596340"/>
              <a:ext cx="396518" cy="66580"/>
              <a:chOff x="5158173" y="3567765"/>
              <a:chExt cx="396518" cy="66580"/>
            </a:xfrm>
          </p:grpSpPr>
          <p:sp>
            <p:nvSpPr>
              <p:cNvPr id="148" name="Freeform 122">
                <a:extLst>
                  <a:ext uri="{FF2B5EF4-FFF2-40B4-BE49-F238E27FC236}">
                    <a16:creationId xmlns:a16="http://schemas.microsoft.com/office/drawing/2014/main" id="{EC519E61-850E-48D2-A85A-7B28CCCA36C4}"/>
                  </a:ext>
                </a:extLst>
              </p:cNvPr>
              <p:cNvSpPr>
                <a:spLocks/>
              </p:cNvSpPr>
              <p:nvPr/>
            </p:nvSpPr>
            <p:spPr bwMode="auto">
              <a:xfrm>
                <a:off x="5322402" y="3567765"/>
                <a:ext cx="66580" cy="66580"/>
              </a:xfrm>
              <a:custGeom>
                <a:avLst/>
                <a:gdLst>
                  <a:gd name="T0" fmla="*/ 23 w 45"/>
                  <a:gd name="T1" fmla="*/ 45 h 45"/>
                  <a:gd name="T2" fmla="*/ 0 w 45"/>
                  <a:gd name="T3" fmla="*/ 22 h 45"/>
                  <a:gd name="T4" fmla="*/ 23 w 45"/>
                  <a:gd name="T5" fmla="*/ 0 h 45"/>
                  <a:gd name="T6" fmla="*/ 45 w 45"/>
                  <a:gd name="T7" fmla="*/ 22 h 45"/>
                  <a:gd name="T8" fmla="*/ 23 w 45"/>
                  <a:gd name="T9" fmla="*/ 45 h 45"/>
                </a:gdLst>
                <a:ahLst/>
                <a:cxnLst>
                  <a:cxn ang="0">
                    <a:pos x="T0" y="T1"/>
                  </a:cxn>
                  <a:cxn ang="0">
                    <a:pos x="T2" y="T3"/>
                  </a:cxn>
                  <a:cxn ang="0">
                    <a:pos x="T4" y="T5"/>
                  </a:cxn>
                  <a:cxn ang="0">
                    <a:pos x="T6" y="T7"/>
                  </a:cxn>
                  <a:cxn ang="0">
                    <a:pos x="T8" y="T9"/>
                  </a:cxn>
                </a:cxnLst>
                <a:rect l="0" t="0" r="r" b="b"/>
                <a:pathLst>
                  <a:path w="45" h="45">
                    <a:moveTo>
                      <a:pt x="23" y="45"/>
                    </a:moveTo>
                    <a:lnTo>
                      <a:pt x="0" y="22"/>
                    </a:lnTo>
                    <a:lnTo>
                      <a:pt x="23" y="0"/>
                    </a:lnTo>
                    <a:lnTo>
                      <a:pt x="45" y="22"/>
                    </a:lnTo>
                    <a:lnTo>
                      <a:pt x="23" y="45"/>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79" name="Line 153">
                <a:extLst>
                  <a:ext uri="{FF2B5EF4-FFF2-40B4-BE49-F238E27FC236}">
                    <a16:creationId xmlns:a16="http://schemas.microsoft.com/office/drawing/2014/main" id="{87725412-101C-4DAD-9552-0F24336B9C81}"/>
                  </a:ext>
                </a:extLst>
              </p:cNvPr>
              <p:cNvSpPr>
                <a:spLocks noChangeShapeType="1"/>
              </p:cNvSpPr>
              <p:nvPr/>
            </p:nvSpPr>
            <p:spPr bwMode="auto">
              <a:xfrm>
                <a:off x="5158173" y="3600315"/>
                <a:ext cx="396518" cy="0"/>
              </a:xfrm>
              <a:prstGeom prst="line">
                <a:avLst/>
              </a:prstGeom>
              <a:noFill/>
              <a:ln w="9525" cap="flat">
                <a:solidFill>
                  <a:srgbClr val="7A99AC"/>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grpSp>
        <p:grpSp>
          <p:nvGrpSpPr>
            <p:cNvPr id="206" name="Group 205">
              <a:extLst>
                <a:ext uri="{FF2B5EF4-FFF2-40B4-BE49-F238E27FC236}">
                  <a16:creationId xmlns:a16="http://schemas.microsoft.com/office/drawing/2014/main" id="{C18704B7-A454-4960-863B-EB641DDF9D14}"/>
                </a:ext>
              </a:extLst>
            </p:cNvPr>
            <p:cNvGrpSpPr/>
            <p:nvPr/>
          </p:nvGrpSpPr>
          <p:grpSpPr>
            <a:xfrm>
              <a:off x="5158173" y="3726461"/>
              <a:ext cx="396518" cy="51784"/>
              <a:chOff x="5158173" y="3683169"/>
              <a:chExt cx="396518" cy="51784"/>
            </a:xfrm>
          </p:grpSpPr>
          <p:sp>
            <p:nvSpPr>
              <p:cNvPr id="167" name="Freeform 141">
                <a:extLst>
                  <a:ext uri="{FF2B5EF4-FFF2-40B4-BE49-F238E27FC236}">
                    <a16:creationId xmlns:a16="http://schemas.microsoft.com/office/drawing/2014/main" id="{9F811B31-A771-4448-A756-8F8D356D60F0}"/>
                  </a:ext>
                </a:extLst>
              </p:cNvPr>
              <p:cNvSpPr>
                <a:spLocks/>
              </p:cNvSpPr>
              <p:nvPr/>
            </p:nvSpPr>
            <p:spPr bwMode="auto">
              <a:xfrm>
                <a:off x="5325361" y="3683169"/>
                <a:ext cx="60662" cy="51784"/>
              </a:xfrm>
              <a:custGeom>
                <a:avLst/>
                <a:gdLst>
                  <a:gd name="T0" fmla="*/ 21 w 41"/>
                  <a:gd name="T1" fmla="*/ 0 h 35"/>
                  <a:gd name="T2" fmla="*/ 0 w 41"/>
                  <a:gd name="T3" fmla="*/ 35 h 35"/>
                  <a:gd name="T4" fmla="*/ 41 w 41"/>
                  <a:gd name="T5" fmla="*/ 35 h 35"/>
                  <a:gd name="T6" fmla="*/ 21 w 41"/>
                  <a:gd name="T7" fmla="*/ 0 h 35"/>
                </a:gdLst>
                <a:ahLst/>
                <a:cxnLst>
                  <a:cxn ang="0">
                    <a:pos x="T0" y="T1"/>
                  </a:cxn>
                  <a:cxn ang="0">
                    <a:pos x="T2" y="T3"/>
                  </a:cxn>
                  <a:cxn ang="0">
                    <a:pos x="T4" y="T5"/>
                  </a:cxn>
                  <a:cxn ang="0">
                    <a:pos x="T6" y="T7"/>
                  </a:cxn>
                </a:cxnLst>
                <a:rect l="0" t="0" r="r" b="b"/>
                <a:pathLst>
                  <a:path w="41" h="35">
                    <a:moveTo>
                      <a:pt x="21" y="0"/>
                    </a:moveTo>
                    <a:lnTo>
                      <a:pt x="0" y="35"/>
                    </a:lnTo>
                    <a:lnTo>
                      <a:pt x="41" y="35"/>
                    </a:lnTo>
                    <a:lnTo>
                      <a:pt x="21" y="0"/>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80" name="Line 154">
                <a:extLst>
                  <a:ext uri="{FF2B5EF4-FFF2-40B4-BE49-F238E27FC236}">
                    <a16:creationId xmlns:a16="http://schemas.microsoft.com/office/drawing/2014/main" id="{1CFDE557-C101-464D-B6EE-B1B7ABFF64B3}"/>
                  </a:ext>
                </a:extLst>
              </p:cNvPr>
              <p:cNvSpPr>
                <a:spLocks noChangeShapeType="1"/>
              </p:cNvSpPr>
              <p:nvPr/>
            </p:nvSpPr>
            <p:spPr bwMode="auto">
              <a:xfrm>
                <a:off x="5158173" y="3708321"/>
                <a:ext cx="396518" cy="0"/>
              </a:xfrm>
              <a:prstGeom prst="line">
                <a:avLst/>
              </a:prstGeom>
              <a:noFill/>
              <a:ln w="9525" cap="flat">
                <a:solidFill>
                  <a:srgbClr val="7A99AC"/>
                </a:solidFill>
                <a:prstDash val="sysDash"/>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grpSp>
        <p:sp>
          <p:nvSpPr>
            <p:cNvPr id="202" name="TextBox 201">
              <a:extLst>
                <a:ext uri="{FF2B5EF4-FFF2-40B4-BE49-F238E27FC236}">
                  <a16:creationId xmlns:a16="http://schemas.microsoft.com/office/drawing/2014/main" id="{2D7D9B01-A711-41D6-8433-A75129E1BD05}"/>
                </a:ext>
              </a:extLst>
            </p:cNvPr>
            <p:cNvSpPr txBox="1">
              <a:spLocks noChangeArrowheads="1"/>
            </p:cNvSpPr>
            <p:nvPr/>
          </p:nvSpPr>
          <p:spPr bwMode="auto">
            <a:xfrm>
              <a:off x="5658260" y="3322628"/>
              <a:ext cx="2063958" cy="1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1618210" eaLnBrk="1" hangingPunct="1">
                <a:defRPr/>
              </a:pPr>
              <a:r>
                <a:rPr lang="en-US" sz="1067" dirty="0">
                  <a:solidFill>
                    <a:srgbClr val="003366"/>
                  </a:solidFill>
                  <a:cs typeface="Arial" panose="020B0604020202020204" pitchFamily="34" charset="0"/>
                </a:rPr>
                <a:t>No emphysema at baseline – nintedanib</a:t>
              </a:r>
            </a:p>
          </p:txBody>
        </p:sp>
        <p:sp>
          <p:nvSpPr>
            <p:cNvPr id="203" name="TextBox 202">
              <a:extLst>
                <a:ext uri="{FF2B5EF4-FFF2-40B4-BE49-F238E27FC236}">
                  <a16:creationId xmlns:a16="http://schemas.microsoft.com/office/drawing/2014/main" id="{7B161E99-1017-4275-ADAE-C2891AD4FA8F}"/>
                </a:ext>
              </a:extLst>
            </p:cNvPr>
            <p:cNvSpPr txBox="1">
              <a:spLocks noChangeArrowheads="1"/>
            </p:cNvSpPr>
            <p:nvPr/>
          </p:nvSpPr>
          <p:spPr bwMode="auto">
            <a:xfrm>
              <a:off x="5658260" y="3445351"/>
              <a:ext cx="2063958" cy="1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1618210" eaLnBrk="1" hangingPunct="1">
                <a:defRPr/>
              </a:pPr>
              <a:r>
                <a:rPr lang="en-US" sz="1067" dirty="0">
                  <a:solidFill>
                    <a:srgbClr val="003366"/>
                  </a:solidFill>
                  <a:cs typeface="Arial" panose="020B0604020202020204" pitchFamily="34" charset="0"/>
                </a:rPr>
                <a:t>Emphysema at baseline – nintedanib</a:t>
              </a:r>
            </a:p>
          </p:txBody>
        </p:sp>
        <p:sp>
          <p:nvSpPr>
            <p:cNvPr id="204" name="TextBox 203">
              <a:extLst>
                <a:ext uri="{FF2B5EF4-FFF2-40B4-BE49-F238E27FC236}">
                  <a16:creationId xmlns:a16="http://schemas.microsoft.com/office/drawing/2014/main" id="{5D00D6A5-0271-4C96-8FE1-465DB7F7E598}"/>
                </a:ext>
              </a:extLst>
            </p:cNvPr>
            <p:cNvSpPr txBox="1">
              <a:spLocks noChangeArrowheads="1"/>
            </p:cNvSpPr>
            <p:nvPr/>
          </p:nvSpPr>
          <p:spPr bwMode="auto">
            <a:xfrm>
              <a:off x="5658260" y="3568074"/>
              <a:ext cx="2063958" cy="1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1618210" eaLnBrk="1" hangingPunct="1">
                <a:defRPr/>
              </a:pPr>
              <a:r>
                <a:rPr lang="en-US" sz="1067" dirty="0">
                  <a:solidFill>
                    <a:srgbClr val="003366"/>
                  </a:solidFill>
                  <a:cs typeface="Arial" panose="020B0604020202020204" pitchFamily="34" charset="0"/>
                </a:rPr>
                <a:t>No emphysema at baseline – placebo</a:t>
              </a:r>
            </a:p>
          </p:txBody>
        </p:sp>
        <p:sp>
          <p:nvSpPr>
            <p:cNvPr id="205" name="TextBox 204">
              <a:extLst>
                <a:ext uri="{FF2B5EF4-FFF2-40B4-BE49-F238E27FC236}">
                  <a16:creationId xmlns:a16="http://schemas.microsoft.com/office/drawing/2014/main" id="{5502FCE7-2EC1-43F9-893A-B3EBECFFEBF9}"/>
                </a:ext>
              </a:extLst>
            </p:cNvPr>
            <p:cNvSpPr txBox="1">
              <a:spLocks noChangeArrowheads="1"/>
            </p:cNvSpPr>
            <p:nvPr/>
          </p:nvSpPr>
          <p:spPr bwMode="auto">
            <a:xfrm>
              <a:off x="5658260" y="3690797"/>
              <a:ext cx="2063958" cy="1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1618210" eaLnBrk="1" hangingPunct="1">
                <a:defRPr/>
              </a:pPr>
              <a:r>
                <a:rPr lang="en-US" sz="1067" dirty="0">
                  <a:solidFill>
                    <a:srgbClr val="003366"/>
                  </a:solidFill>
                  <a:cs typeface="Arial" panose="020B0604020202020204" pitchFamily="34" charset="0"/>
                </a:rPr>
                <a:t>Emphysema at baseline – placebo</a:t>
              </a:r>
            </a:p>
          </p:txBody>
        </p:sp>
      </p:grpSp>
      <p:sp>
        <p:nvSpPr>
          <p:cNvPr id="211" name="TextBox 210">
            <a:extLst>
              <a:ext uri="{FF2B5EF4-FFF2-40B4-BE49-F238E27FC236}">
                <a16:creationId xmlns:a16="http://schemas.microsoft.com/office/drawing/2014/main" id="{ABC0963B-6752-4087-8F2C-48DC4770F430}"/>
              </a:ext>
            </a:extLst>
          </p:cNvPr>
          <p:cNvSpPr txBox="1">
            <a:spLocks noChangeArrowheads="1"/>
          </p:cNvSpPr>
          <p:nvPr/>
        </p:nvSpPr>
        <p:spPr bwMode="auto">
          <a:xfrm rot="16200000">
            <a:off x="4757665" y="3680941"/>
            <a:ext cx="2511279"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Mean (SE) observed change</a:t>
            </a:r>
          </a:p>
          <a:p>
            <a:pPr algn="ctr" defTabSz="1618210" eaLnBrk="1" hangingPunct="1">
              <a:defRPr/>
            </a:pPr>
            <a:r>
              <a:rPr lang="en-US" sz="1333" dirty="0">
                <a:solidFill>
                  <a:srgbClr val="003366"/>
                </a:solidFill>
                <a:cs typeface="Arial" panose="020B0604020202020204" pitchFamily="34" charset="0"/>
              </a:rPr>
              <a:t>from baseline in FVC (mL) </a:t>
            </a:r>
          </a:p>
        </p:txBody>
      </p:sp>
    </p:spTree>
    <p:extLst>
      <p:ext uri="{BB962C8B-B14F-4D97-AF65-F5344CB8AC3E}">
        <p14:creationId xmlns:p14="http://schemas.microsoft.com/office/powerpoint/2010/main" val="3159235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690C-3AEA-F641-A7AE-5BBF9992617E}"/>
              </a:ext>
            </a:extLst>
          </p:cNvPr>
          <p:cNvSpPr>
            <a:spLocks noGrp="1"/>
          </p:cNvSpPr>
          <p:nvPr>
            <p:ph type="title"/>
          </p:nvPr>
        </p:nvSpPr>
        <p:spPr/>
        <p:txBody>
          <a:bodyPr>
            <a:noAutofit/>
          </a:bodyPr>
          <a:lstStyle/>
          <a:p>
            <a:r>
              <a:rPr lang="en-US" sz="3600" dirty="0" err="1"/>
              <a:t>Nintedanib</a:t>
            </a:r>
            <a:r>
              <a:rPr lang="en-US" sz="3600" dirty="0"/>
              <a:t> </a:t>
            </a:r>
            <a:r>
              <a:rPr lang="en-US" sz="3600" dirty="0" err="1"/>
              <a:t>có</a:t>
            </a:r>
            <a:r>
              <a:rPr lang="en-US" sz="3600" dirty="0"/>
              <a:t> </a:t>
            </a:r>
            <a:r>
              <a:rPr lang="en-US" sz="3600" dirty="0" err="1"/>
              <a:t>cùng</a:t>
            </a:r>
            <a:r>
              <a:rPr lang="en-US" sz="3600" dirty="0"/>
              <a:t> </a:t>
            </a:r>
            <a:r>
              <a:rPr lang="en-US" sz="3600" dirty="0" err="1"/>
              <a:t>lợi</a:t>
            </a:r>
            <a:r>
              <a:rPr lang="en-US" sz="3600" dirty="0"/>
              <a:t> </a:t>
            </a:r>
            <a:r>
              <a:rPr lang="en-US" sz="3600" dirty="0" err="1"/>
              <a:t>ích</a:t>
            </a:r>
            <a:r>
              <a:rPr lang="en-US" sz="3600" dirty="0"/>
              <a:t> </a:t>
            </a:r>
            <a:r>
              <a:rPr lang="en-US" sz="3600" dirty="0" err="1"/>
              <a:t>giảm</a:t>
            </a:r>
            <a:r>
              <a:rPr lang="en-US" sz="3600" dirty="0"/>
              <a:t> </a:t>
            </a:r>
            <a:r>
              <a:rPr lang="en-US" sz="3600" dirty="0" err="1"/>
              <a:t>sự</a:t>
            </a:r>
            <a:r>
              <a:rPr lang="en-US" sz="3600" dirty="0"/>
              <a:t> </a:t>
            </a:r>
            <a:r>
              <a:rPr lang="en-US" sz="3600" dirty="0" err="1"/>
              <a:t>suy</a:t>
            </a:r>
            <a:r>
              <a:rPr lang="en-US" sz="3600" dirty="0"/>
              <a:t> </a:t>
            </a:r>
            <a:r>
              <a:rPr lang="en-US" sz="3600" dirty="0" err="1"/>
              <a:t>giảm</a:t>
            </a:r>
            <a:r>
              <a:rPr lang="en-US" sz="3600" dirty="0"/>
              <a:t> FVC ở </a:t>
            </a:r>
            <a:r>
              <a:rPr lang="en-US" sz="3600" dirty="0" err="1"/>
              <a:t>những</a:t>
            </a:r>
            <a:r>
              <a:rPr lang="en-US" sz="3600" dirty="0"/>
              <a:t> </a:t>
            </a:r>
            <a:r>
              <a:rPr lang="en-US" sz="3600" dirty="0" err="1"/>
              <a:t>bệnh</a:t>
            </a:r>
            <a:r>
              <a:rPr lang="en-US" sz="3600" dirty="0"/>
              <a:t> </a:t>
            </a:r>
            <a:r>
              <a:rPr lang="en-US" sz="3600" dirty="0" err="1"/>
              <a:t>nhân</a:t>
            </a:r>
            <a:r>
              <a:rPr lang="en-US" sz="3600" dirty="0"/>
              <a:t> </a:t>
            </a:r>
            <a:r>
              <a:rPr lang="en-US" sz="3600" dirty="0" err="1"/>
              <a:t>có</a:t>
            </a:r>
            <a:r>
              <a:rPr lang="en-US" sz="3600" dirty="0"/>
              <a:t> </a:t>
            </a:r>
            <a:r>
              <a:rPr lang="en-US" sz="3600" dirty="0" err="1"/>
              <a:t>hoặc</a:t>
            </a:r>
            <a:r>
              <a:rPr lang="en-US" sz="3600" dirty="0"/>
              <a:t> </a:t>
            </a:r>
            <a:r>
              <a:rPr lang="en-US" sz="3600" dirty="0" err="1"/>
              <a:t>không</a:t>
            </a:r>
            <a:r>
              <a:rPr lang="en-US" sz="3600" dirty="0"/>
              <a:t> </a:t>
            </a:r>
            <a:r>
              <a:rPr lang="en-US" sz="3600" dirty="0" err="1"/>
              <a:t>có</a:t>
            </a:r>
            <a:r>
              <a:rPr lang="en-US" sz="3600" dirty="0"/>
              <a:t> </a:t>
            </a:r>
            <a:r>
              <a:rPr lang="en-US" sz="3600" dirty="0" err="1"/>
              <a:t>khí</a:t>
            </a:r>
            <a:r>
              <a:rPr lang="en-US" sz="3600" dirty="0"/>
              <a:t> </a:t>
            </a:r>
            <a:r>
              <a:rPr lang="en-US" sz="3600" dirty="0" err="1"/>
              <a:t>phế</a:t>
            </a:r>
            <a:r>
              <a:rPr lang="en-US" sz="3600" dirty="0"/>
              <a:t> </a:t>
            </a:r>
            <a:r>
              <a:rPr lang="en-US" sz="3600" dirty="0" err="1"/>
              <a:t>thũng</a:t>
            </a:r>
            <a:endParaRPr lang="en-US" sz="3600" dirty="0"/>
          </a:p>
        </p:txBody>
      </p:sp>
      <p:sp>
        <p:nvSpPr>
          <p:cNvPr id="5" name="Slide Number Placeholder 4">
            <a:extLst>
              <a:ext uri="{FF2B5EF4-FFF2-40B4-BE49-F238E27FC236}">
                <a16:creationId xmlns:a16="http://schemas.microsoft.com/office/drawing/2014/main" id="{E0B6D551-444E-1945-A456-0464608DEECA}"/>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58</a:t>
            </a:fld>
            <a:endParaRPr lang="en-US" dirty="0">
              <a:solidFill>
                <a:srgbClr val="003366"/>
              </a:solidFill>
              <a:latin typeface="Arial" panose="020B0604020202020204"/>
            </a:endParaRPr>
          </a:p>
        </p:txBody>
      </p:sp>
      <p:sp>
        <p:nvSpPr>
          <p:cNvPr id="6" name="Text Placeholder 5">
            <a:extLst>
              <a:ext uri="{FF2B5EF4-FFF2-40B4-BE49-F238E27FC236}">
                <a16:creationId xmlns:a16="http://schemas.microsoft.com/office/drawing/2014/main" id="{82F7F0C4-CE76-5A43-8CCE-CF796F858C53}"/>
              </a:ext>
            </a:extLst>
          </p:cNvPr>
          <p:cNvSpPr>
            <a:spLocks noGrp="1"/>
          </p:cNvSpPr>
          <p:nvPr>
            <p:ph type="body" sz="quarter" idx="13"/>
          </p:nvPr>
        </p:nvSpPr>
        <p:spPr/>
        <p:txBody>
          <a:bodyPr>
            <a:normAutofit fontScale="77500" lnSpcReduction="20000"/>
          </a:bodyPr>
          <a:lstStyle/>
          <a:p>
            <a:r>
              <a:rPr lang="en-US" dirty="0"/>
              <a:t>*Treatment-by-time-by-subgroup interaction </a:t>
            </a:r>
            <a:r>
              <a:rPr lang="en-US" i="1" dirty="0"/>
              <a:t>P</a:t>
            </a:r>
            <a:r>
              <a:rPr lang="en-US" dirty="0"/>
              <a:t>=0.68 </a:t>
            </a:r>
            <a:br>
              <a:rPr lang="en-US" dirty="0"/>
            </a:br>
            <a:r>
              <a:rPr lang="en-US" dirty="0"/>
              <a:t>CI, confidence interval; FVC, forced vital capacity; SE, standard error</a:t>
            </a:r>
            <a:br>
              <a:rPr lang="en-US" dirty="0"/>
            </a:br>
            <a:r>
              <a:rPr lang="en-US" dirty="0"/>
              <a:t>Cottin V </a:t>
            </a:r>
            <a:r>
              <a:rPr lang="en-US" i="1" dirty="0"/>
              <a:t>et al. Eur Respir J</a:t>
            </a:r>
            <a:r>
              <a:rPr lang="en-US" dirty="0"/>
              <a:t> 2019;53:1801655 </a:t>
            </a:r>
          </a:p>
        </p:txBody>
      </p:sp>
      <p:sp>
        <p:nvSpPr>
          <p:cNvPr id="26" name="TextBox 25">
            <a:extLst>
              <a:ext uri="{FF2B5EF4-FFF2-40B4-BE49-F238E27FC236}">
                <a16:creationId xmlns:a16="http://schemas.microsoft.com/office/drawing/2014/main" id="{395C1FC9-CB23-AA4D-BC2A-3905AB9F56ED}"/>
              </a:ext>
            </a:extLst>
          </p:cNvPr>
          <p:cNvSpPr txBox="1"/>
          <p:nvPr/>
        </p:nvSpPr>
        <p:spPr>
          <a:xfrm>
            <a:off x="0" y="1392195"/>
            <a:ext cx="6094741" cy="646331"/>
          </a:xfrm>
          <a:prstGeom prst="rect">
            <a:avLst/>
          </a:prstGeom>
          <a:noFill/>
        </p:spPr>
        <p:txBody>
          <a:bodyPr wrap="square" rtlCol="0">
            <a:spAutoFit/>
          </a:bodyPr>
          <a:lstStyle/>
          <a:p>
            <a:pPr algn="ctr" defTabSz="609585"/>
            <a:r>
              <a:rPr lang="en-US" b="1" dirty="0" err="1">
                <a:solidFill>
                  <a:srgbClr val="003366"/>
                </a:solidFill>
                <a:latin typeface="Arial" panose="020B0604020202020204"/>
              </a:rPr>
              <a:t>Tỷ</a:t>
            </a:r>
            <a:r>
              <a:rPr lang="en-US" b="1" dirty="0">
                <a:solidFill>
                  <a:srgbClr val="003366"/>
                </a:solidFill>
                <a:latin typeface="Arial" panose="020B0604020202020204"/>
              </a:rPr>
              <a:t> </a:t>
            </a:r>
            <a:r>
              <a:rPr lang="en-US" b="1" dirty="0" err="1">
                <a:solidFill>
                  <a:srgbClr val="003366"/>
                </a:solidFill>
                <a:latin typeface="Arial" panose="020B0604020202020204"/>
              </a:rPr>
              <a:t>lệ</a:t>
            </a:r>
            <a:r>
              <a:rPr lang="en-US" b="1" dirty="0">
                <a:solidFill>
                  <a:srgbClr val="003366"/>
                </a:solidFill>
                <a:latin typeface="Arial" panose="020B0604020202020204"/>
              </a:rPr>
              <a:t> </a:t>
            </a:r>
            <a:r>
              <a:rPr lang="en-US" b="1" dirty="0" err="1">
                <a:solidFill>
                  <a:srgbClr val="003366"/>
                </a:solidFill>
                <a:latin typeface="Arial" panose="020B0604020202020204"/>
              </a:rPr>
              <a:t>suy</a:t>
            </a:r>
            <a:r>
              <a:rPr lang="en-US" b="1" dirty="0">
                <a:solidFill>
                  <a:srgbClr val="003366"/>
                </a:solidFill>
                <a:latin typeface="Arial" panose="020B0604020202020204"/>
              </a:rPr>
              <a:t> </a:t>
            </a:r>
            <a:r>
              <a:rPr lang="en-US" b="1" dirty="0" err="1">
                <a:solidFill>
                  <a:srgbClr val="003366"/>
                </a:solidFill>
                <a:latin typeface="Arial" panose="020B0604020202020204"/>
              </a:rPr>
              <a:t>giảm</a:t>
            </a:r>
            <a:r>
              <a:rPr lang="en-US" b="1" dirty="0">
                <a:solidFill>
                  <a:srgbClr val="003366"/>
                </a:solidFill>
                <a:latin typeface="Arial" panose="020B0604020202020204"/>
              </a:rPr>
              <a:t> FVC qua 52 </a:t>
            </a:r>
            <a:r>
              <a:rPr lang="en-US" b="1" dirty="0" err="1">
                <a:solidFill>
                  <a:srgbClr val="003366"/>
                </a:solidFill>
                <a:latin typeface="Arial" panose="020B0604020202020204"/>
              </a:rPr>
              <a:t>tuần</a:t>
            </a:r>
            <a:r>
              <a:rPr lang="en-US" b="1" dirty="0">
                <a:solidFill>
                  <a:srgbClr val="003366"/>
                </a:solidFill>
                <a:latin typeface="Arial" panose="020B0604020202020204"/>
              </a:rPr>
              <a:t> ở </a:t>
            </a:r>
            <a:r>
              <a:rPr lang="en-US" b="1" dirty="0" err="1">
                <a:solidFill>
                  <a:srgbClr val="003366"/>
                </a:solidFill>
                <a:latin typeface="Arial" panose="020B0604020202020204"/>
              </a:rPr>
              <a:t>những</a:t>
            </a:r>
            <a:r>
              <a:rPr lang="en-US" b="1" dirty="0">
                <a:solidFill>
                  <a:srgbClr val="003366"/>
                </a:solidFill>
                <a:latin typeface="Arial" panose="020B0604020202020204"/>
              </a:rPr>
              <a:t> </a:t>
            </a:r>
            <a:r>
              <a:rPr lang="en-US" b="1" dirty="0" err="1">
                <a:solidFill>
                  <a:srgbClr val="003366"/>
                </a:solidFill>
                <a:latin typeface="Arial" panose="020B0604020202020204"/>
              </a:rPr>
              <a:t>bệnh</a:t>
            </a:r>
            <a:r>
              <a:rPr lang="en-US" b="1" dirty="0">
                <a:solidFill>
                  <a:srgbClr val="003366"/>
                </a:solidFill>
                <a:latin typeface="Arial" panose="020B0604020202020204"/>
              </a:rPr>
              <a:t> </a:t>
            </a:r>
            <a:r>
              <a:rPr lang="en-US" b="1" dirty="0" err="1">
                <a:solidFill>
                  <a:srgbClr val="003366"/>
                </a:solidFill>
                <a:latin typeface="Arial" panose="020B0604020202020204"/>
              </a:rPr>
              <a:t>nhân</a:t>
            </a:r>
            <a:r>
              <a:rPr lang="en-US" b="1" dirty="0">
                <a:solidFill>
                  <a:srgbClr val="003366"/>
                </a:solidFill>
                <a:latin typeface="Arial" panose="020B0604020202020204"/>
              </a:rPr>
              <a:t> </a:t>
            </a:r>
            <a:r>
              <a:rPr lang="en-US" b="1" dirty="0" err="1">
                <a:solidFill>
                  <a:srgbClr val="003366"/>
                </a:solidFill>
                <a:latin typeface="Arial" panose="020B0604020202020204"/>
              </a:rPr>
              <a:t>có</a:t>
            </a:r>
            <a:r>
              <a:rPr lang="en-US" b="1" dirty="0">
                <a:solidFill>
                  <a:srgbClr val="003366"/>
                </a:solidFill>
                <a:latin typeface="Arial" panose="020B0604020202020204"/>
              </a:rPr>
              <a:t> </a:t>
            </a:r>
            <a:r>
              <a:rPr lang="en-US" b="1" dirty="0" err="1">
                <a:solidFill>
                  <a:srgbClr val="003366"/>
                </a:solidFill>
                <a:latin typeface="Arial" panose="020B0604020202020204"/>
              </a:rPr>
              <a:t>hoặc</a:t>
            </a:r>
            <a:r>
              <a:rPr lang="en-US" b="1" dirty="0">
                <a:solidFill>
                  <a:srgbClr val="003366"/>
                </a:solidFill>
                <a:latin typeface="Arial" panose="020B0604020202020204"/>
              </a:rPr>
              <a:t> </a:t>
            </a:r>
            <a:r>
              <a:rPr lang="en-US" b="1" dirty="0" err="1">
                <a:solidFill>
                  <a:srgbClr val="003366"/>
                </a:solidFill>
                <a:latin typeface="Arial" panose="020B0604020202020204"/>
              </a:rPr>
              <a:t>không</a:t>
            </a:r>
            <a:r>
              <a:rPr lang="en-US" b="1" dirty="0">
                <a:solidFill>
                  <a:srgbClr val="003366"/>
                </a:solidFill>
                <a:latin typeface="Arial" panose="020B0604020202020204"/>
              </a:rPr>
              <a:t> </a:t>
            </a:r>
            <a:r>
              <a:rPr lang="en-US" b="1" dirty="0" err="1">
                <a:solidFill>
                  <a:srgbClr val="003366"/>
                </a:solidFill>
                <a:latin typeface="Arial" panose="020B0604020202020204"/>
              </a:rPr>
              <a:t>có</a:t>
            </a:r>
            <a:r>
              <a:rPr lang="en-US" b="1" dirty="0">
                <a:solidFill>
                  <a:srgbClr val="003366"/>
                </a:solidFill>
                <a:latin typeface="Arial" panose="020B0604020202020204"/>
              </a:rPr>
              <a:t> </a:t>
            </a:r>
            <a:r>
              <a:rPr lang="en-US" b="1" dirty="0" err="1">
                <a:solidFill>
                  <a:srgbClr val="003366"/>
                </a:solidFill>
                <a:latin typeface="Arial" panose="020B0604020202020204"/>
              </a:rPr>
              <a:t>khí</a:t>
            </a:r>
            <a:r>
              <a:rPr lang="en-US" b="1" dirty="0">
                <a:solidFill>
                  <a:srgbClr val="003366"/>
                </a:solidFill>
                <a:latin typeface="Arial" panose="020B0604020202020204"/>
              </a:rPr>
              <a:t> </a:t>
            </a:r>
            <a:r>
              <a:rPr lang="en-US" b="1" dirty="0" err="1">
                <a:solidFill>
                  <a:srgbClr val="003366"/>
                </a:solidFill>
                <a:latin typeface="Arial" panose="020B0604020202020204"/>
              </a:rPr>
              <a:t>phế</a:t>
            </a:r>
            <a:r>
              <a:rPr lang="en-US" b="1" dirty="0">
                <a:solidFill>
                  <a:srgbClr val="003366"/>
                </a:solidFill>
                <a:latin typeface="Arial" panose="020B0604020202020204"/>
              </a:rPr>
              <a:t> </a:t>
            </a:r>
            <a:r>
              <a:rPr lang="en-US" b="1" dirty="0" err="1">
                <a:solidFill>
                  <a:srgbClr val="003366"/>
                </a:solidFill>
                <a:latin typeface="Arial" panose="020B0604020202020204"/>
              </a:rPr>
              <a:t>thũng</a:t>
            </a:r>
            <a:r>
              <a:rPr lang="en-US" b="1" dirty="0">
                <a:solidFill>
                  <a:srgbClr val="003366"/>
                </a:solidFill>
                <a:latin typeface="Arial" panose="020B0604020202020204"/>
              </a:rPr>
              <a:t> </a:t>
            </a:r>
            <a:r>
              <a:rPr lang="en-US" b="1" dirty="0" err="1">
                <a:solidFill>
                  <a:srgbClr val="003366"/>
                </a:solidFill>
                <a:latin typeface="Arial" panose="020B0604020202020204"/>
              </a:rPr>
              <a:t>lúc</a:t>
            </a:r>
            <a:r>
              <a:rPr lang="en-US" b="1" dirty="0">
                <a:solidFill>
                  <a:srgbClr val="003366"/>
                </a:solidFill>
                <a:latin typeface="Arial" panose="020B0604020202020204"/>
              </a:rPr>
              <a:t> ban </a:t>
            </a:r>
            <a:r>
              <a:rPr lang="en-US" b="1" dirty="0" err="1">
                <a:solidFill>
                  <a:srgbClr val="003366"/>
                </a:solidFill>
                <a:latin typeface="Arial" panose="020B0604020202020204"/>
              </a:rPr>
              <a:t>đầu</a:t>
            </a:r>
            <a:r>
              <a:rPr lang="en-US" b="1" dirty="0">
                <a:solidFill>
                  <a:srgbClr val="003366"/>
                </a:solidFill>
                <a:latin typeface="Arial" panose="020B0604020202020204"/>
              </a:rPr>
              <a:t>*</a:t>
            </a:r>
            <a:endParaRPr lang="en-US" b="1" baseline="30000" dirty="0">
              <a:solidFill>
                <a:srgbClr val="003366"/>
              </a:solidFill>
              <a:latin typeface="Arial" panose="020B0604020202020204"/>
            </a:endParaRPr>
          </a:p>
        </p:txBody>
      </p:sp>
      <p:sp>
        <p:nvSpPr>
          <p:cNvPr id="27" name="TextBox 26">
            <a:extLst>
              <a:ext uri="{FF2B5EF4-FFF2-40B4-BE49-F238E27FC236}">
                <a16:creationId xmlns:a16="http://schemas.microsoft.com/office/drawing/2014/main" id="{3B537BF5-7027-9142-BA14-8CBDA95D3B99}"/>
              </a:ext>
            </a:extLst>
          </p:cNvPr>
          <p:cNvSpPr txBox="1"/>
          <p:nvPr/>
        </p:nvSpPr>
        <p:spPr>
          <a:xfrm>
            <a:off x="6002078" y="1392195"/>
            <a:ext cx="5844609" cy="923330"/>
          </a:xfrm>
          <a:prstGeom prst="rect">
            <a:avLst/>
          </a:prstGeom>
          <a:noFill/>
        </p:spPr>
        <p:txBody>
          <a:bodyPr wrap="square" rtlCol="0">
            <a:spAutoFit/>
          </a:bodyPr>
          <a:lstStyle/>
          <a:p>
            <a:pPr algn="ctr" defTabSz="609585"/>
            <a:r>
              <a:rPr lang="en-US" b="1" dirty="0" err="1">
                <a:solidFill>
                  <a:srgbClr val="003366"/>
                </a:solidFill>
                <a:latin typeface="Arial" panose="020B0604020202020204"/>
              </a:rPr>
              <a:t>Sự</a:t>
            </a:r>
            <a:r>
              <a:rPr lang="en-US" b="1" dirty="0">
                <a:solidFill>
                  <a:srgbClr val="003366"/>
                </a:solidFill>
                <a:latin typeface="Arial" panose="020B0604020202020204"/>
              </a:rPr>
              <a:t> </a:t>
            </a:r>
            <a:r>
              <a:rPr lang="en-US" b="1" dirty="0" err="1">
                <a:solidFill>
                  <a:srgbClr val="003366"/>
                </a:solidFill>
                <a:latin typeface="Arial" panose="020B0604020202020204"/>
              </a:rPr>
              <a:t>thay</a:t>
            </a:r>
            <a:r>
              <a:rPr lang="en-US" b="1" dirty="0">
                <a:solidFill>
                  <a:srgbClr val="003366"/>
                </a:solidFill>
                <a:latin typeface="Arial" panose="020B0604020202020204"/>
              </a:rPr>
              <a:t> </a:t>
            </a:r>
            <a:r>
              <a:rPr lang="en-US" b="1" dirty="0" err="1">
                <a:solidFill>
                  <a:srgbClr val="003366"/>
                </a:solidFill>
                <a:latin typeface="Arial" panose="020B0604020202020204"/>
              </a:rPr>
              <a:t>đổi</a:t>
            </a:r>
            <a:r>
              <a:rPr lang="en-US" b="1" dirty="0">
                <a:solidFill>
                  <a:srgbClr val="003366"/>
                </a:solidFill>
                <a:latin typeface="Arial" panose="020B0604020202020204"/>
              </a:rPr>
              <a:t> </a:t>
            </a:r>
            <a:r>
              <a:rPr lang="en-US" b="1" dirty="0" err="1">
                <a:solidFill>
                  <a:srgbClr val="003366"/>
                </a:solidFill>
                <a:latin typeface="Arial" panose="020B0604020202020204"/>
              </a:rPr>
              <a:t>trung</a:t>
            </a:r>
            <a:r>
              <a:rPr lang="en-US" b="1" dirty="0">
                <a:solidFill>
                  <a:srgbClr val="003366"/>
                </a:solidFill>
                <a:latin typeface="Arial" panose="020B0604020202020204"/>
              </a:rPr>
              <a:t> </a:t>
            </a:r>
            <a:r>
              <a:rPr lang="en-US" b="1" dirty="0" err="1">
                <a:solidFill>
                  <a:srgbClr val="003366"/>
                </a:solidFill>
                <a:latin typeface="Arial" panose="020B0604020202020204"/>
              </a:rPr>
              <a:t>bình</a:t>
            </a:r>
            <a:r>
              <a:rPr lang="en-US" b="1" dirty="0">
                <a:solidFill>
                  <a:srgbClr val="003366"/>
                </a:solidFill>
                <a:latin typeface="Arial" panose="020B0604020202020204"/>
              </a:rPr>
              <a:t> FVC so </a:t>
            </a:r>
            <a:r>
              <a:rPr lang="en-US" b="1" dirty="0" err="1">
                <a:solidFill>
                  <a:srgbClr val="003366"/>
                </a:solidFill>
                <a:latin typeface="Arial" panose="020B0604020202020204"/>
              </a:rPr>
              <a:t>với</a:t>
            </a:r>
            <a:r>
              <a:rPr lang="en-US" b="1" dirty="0">
                <a:solidFill>
                  <a:srgbClr val="003366"/>
                </a:solidFill>
                <a:latin typeface="Arial" panose="020B0604020202020204"/>
              </a:rPr>
              <a:t> </a:t>
            </a:r>
            <a:r>
              <a:rPr lang="en-US" b="1" dirty="0" err="1">
                <a:solidFill>
                  <a:srgbClr val="003366"/>
                </a:solidFill>
                <a:latin typeface="Arial" panose="020B0604020202020204"/>
              </a:rPr>
              <a:t>mức</a:t>
            </a:r>
            <a:r>
              <a:rPr lang="en-US" b="1" dirty="0">
                <a:solidFill>
                  <a:srgbClr val="003366"/>
                </a:solidFill>
                <a:latin typeface="Arial" panose="020B0604020202020204"/>
              </a:rPr>
              <a:t> ban </a:t>
            </a:r>
            <a:r>
              <a:rPr lang="en-US" b="1" dirty="0" err="1">
                <a:solidFill>
                  <a:srgbClr val="003366"/>
                </a:solidFill>
                <a:latin typeface="Arial" panose="020B0604020202020204"/>
              </a:rPr>
              <a:t>đầu</a:t>
            </a:r>
            <a:r>
              <a:rPr lang="en-US" b="1" dirty="0">
                <a:solidFill>
                  <a:srgbClr val="003366"/>
                </a:solidFill>
                <a:latin typeface="Arial" panose="020B0604020202020204"/>
              </a:rPr>
              <a:t> </a:t>
            </a:r>
            <a:r>
              <a:rPr lang="en-US" b="1" dirty="0" err="1">
                <a:solidFill>
                  <a:srgbClr val="003366"/>
                </a:solidFill>
                <a:latin typeface="Arial" panose="020B0604020202020204"/>
              </a:rPr>
              <a:t>theo</a:t>
            </a:r>
            <a:r>
              <a:rPr lang="en-US" b="1" dirty="0">
                <a:solidFill>
                  <a:srgbClr val="003366"/>
                </a:solidFill>
                <a:latin typeface="Arial" panose="020B0604020202020204"/>
              </a:rPr>
              <a:t> </a:t>
            </a:r>
            <a:r>
              <a:rPr lang="en-US" b="1" dirty="0" err="1">
                <a:solidFill>
                  <a:srgbClr val="003366"/>
                </a:solidFill>
                <a:latin typeface="Arial" panose="020B0604020202020204"/>
              </a:rPr>
              <a:t>thời</a:t>
            </a:r>
            <a:r>
              <a:rPr lang="en-US" b="1" dirty="0">
                <a:solidFill>
                  <a:srgbClr val="003366"/>
                </a:solidFill>
                <a:latin typeface="Arial" panose="020B0604020202020204"/>
              </a:rPr>
              <a:t> </a:t>
            </a:r>
            <a:r>
              <a:rPr lang="en-US" b="1" dirty="0" err="1">
                <a:solidFill>
                  <a:srgbClr val="003366"/>
                </a:solidFill>
                <a:latin typeface="Arial" panose="020B0604020202020204"/>
              </a:rPr>
              <a:t>gian</a:t>
            </a:r>
            <a:r>
              <a:rPr lang="en-US" b="1" dirty="0">
                <a:solidFill>
                  <a:srgbClr val="003366"/>
                </a:solidFill>
                <a:latin typeface="Arial" panose="020B0604020202020204"/>
              </a:rPr>
              <a:t> ở </a:t>
            </a:r>
            <a:r>
              <a:rPr lang="en-US" b="1" dirty="0" err="1">
                <a:solidFill>
                  <a:srgbClr val="003366"/>
                </a:solidFill>
                <a:latin typeface="Arial" panose="020B0604020202020204"/>
              </a:rPr>
              <a:t>những</a:t>
            </a:r>
            <a:r>
              <a:rPr lang="en-US" b="1" dirty="0">
                <a:solidFill>
                  <a:srgbClr val="003366"/>
                </a:solidFill>
                <a:latin typeface="Arial" panose="020B0604020202020204"/>
              </a:rPr>
              <a:t> </a:t>
            </a:r>
            <a:r>
              <a:rPr lang="en-US" b="1" dirty="0" err="1">
                <a:solidFill>
                  <a:srgbClr val="003366"/>
                </a:solidFill>
                <a:latin typeface="Arial" panose="020B0604020202020204"/>
              </a:rPr>
              <a:t>bệnh</a:t>
            </a:r>
            <a:r>
              <a:rPr lang="en-US" b="1" dirty="0">
                <a:solidFill>
                  <a:srgbClr val="003366"/>
                </a:solidFill>
                <a:latin typeface="Arial" panose="020B0604020202020204"/>
              </a:rPr>
              <a:t> </a:t>
            </a:r>
            <a:r>
              <a:rPr lang="en-US" b="1" dirty="0" err="1">
                <a:solidFill>
                  <a:srgbClr val="003366"/>
                </a:solidFill>
                <a:latin typeface="Arial" panose="020B0604020202020204"/>
              </a:rPr>
              <a:t>nhân</a:t>
            </a:r>
            <a:r>
              <a:rPr lang="en-US" b="1" dirty="0">
                <a:solidFill>
                  <a:srgbClr val="003366"/>
                </a:solidFill>
                <a:latin typeface="Arial" panose="020B0604020202020204"/>
              </a:rPr>
              <a:t> </a:t>
            </a:r>
            <a:r>
              <a:rPr lang="en-US" b="1" dirty="0" err="1">
                <a:solidFill>
                  <a:srgbClr val="003366"/>
                </a:solidFill>
                <a:latin typeface="Arial" panose="020B0604020202020204"/>
              </a:rPr>
              <a:t>có</a:t>
            </a:r>
            <a:r>
              <a:rPr lang="en-US" b="1" dirty="0">
                <a:solidFill>
                  <a:srgbClr val="003366"/>
                </a:solidFill>
                <a:latin typeface="Arial" panose="020B0604020202020204"/>
              </a:rPr>
              <a:t> </a:t>
            </a:r>
            <a:r>
              <a:rPr lang="en-US" b="1" dirty="0" err="1">
                <a:solidFill>
                  <a:srgbClr val="003366"/>
                </a:solidFill>
                <a:latin typeface="Arial" panose="020B0604020202020204"/>
              </a:rPr>
              <a:t>hoặc</a:t>
            </a:r>
            <a:r>
              <a:rPr lang="en-US" b="1" dirty="0">
                <a:solidFill>
                  <a:srgbClr val="003366"/>
                </a:solidFill>
                <a:latin typeface="Arial" panose="020B0604020202020204"/>
              </a:rPr>
              <a:t> </a:t>
            </a:r>
            <a:r>
              <a:rPr lang="en-US" b="1" dirty="0" err="1">
                <a:solidFill>
                  <a:srgbClr val="003366"/>
                </a:solidFill>
                <a:latin typeface="Arial" panose="020B0604020202020204"/>
              </a:rPr>
              <a:t>không</a:t>
            </a:r>
            <a:r>
              <a:rPr lang="en-US" b="1" dirty="0">
                <a:solidFill>
                  <a:srgbClr val="003366"/>
                </a:solidFill>
                <a:latin typeface="Arial" panose="020B0604020202020204"/>
              </a:rPr>
              <a:t> </a:t>
            </a:r>
            <a:r>
              <a:rPr lang="en-US" b="1" dirty="0" err="1">
                <a:solidFill>
                  <a:srgbClr val="003366"/>
                </a:solidFill>
                <a:latin typeface="Arial" panose="020B0604020202020204"/>
              </a:rPr>
              <a:t>có</a:t>
            </a:r>
            <a:r>
              <a:rPr lang="en-US" b="1" dirty="0">
                <a:solidFill>
                  <a:srgbClr val="003366"/>
                </a:solidFill>
                <a:latin typeface="Arial" panose="020B0604020202020204"/>
              </a:rPr>
              <a:t> </a:t>
            </a:r>
            <a:r>
              <a:rPr lang="en-US" b="1" dirty="0" err="1">
                <a:solidFill>
                  <a:srgbClr val="003366"/>
                </a:solidFill>
                <a:latin typeface="Arial" panose="020B0604020202020204"/>
              </a:rPr>
              <a:t>khí</a:t>
            </a:r>
            <a:r>
              <a:rPr lang="en-US" b="1" dirty="0">
                <a:solidFill>
                  <a:srgbClr val="003366"/>
                </a:solidFill>
                <a:latin typeface="Arial" panose="020B0604020202020204"/>
              </a:rPr>
              <a:t> </a:t>
            </a:r>
            <a:r>
              <a:rPr lang="en-US" b="1" dirty="0" err="1">
                <a:solidFill>
                  <a:srgbClr val="003366"/>
                </a:solidFill>
                <a:latin typeface="Arial" panose="020B0604020202020204"/>
              </a:rPr>
              <a:t>phế</a:t>
            </a:r>
            <a:r>
              <a:rPr lang="en-US" b="1" dirty="0">
                <a:solidFill>
                  <a:srgbClr val="003366"/>
                </a:solidFill>
                <a:latin typeface="Arial" panose="020B0604020202020204"/>
              </a:rPr>
              <a:t> </a:t>
            </a:r>
            <a:r>
              <a:rPr lang="en-US" b="1" dirty="0" err="1">
                <a:solidFill>
                  <a:srgbClr val="003366"/>
                </a:solidFill>
                <a:latin typeface="Arial" panose="020B0604020202020204"/>
              </a:rPr>
              <a:t>thũng</a:t>
            </a:r>
            <a:r>
              <a:rPr lang="en-US" b="1" dirty="0">
                <a:solidFill>
                  <a:srgbClr val="003366"/>
                </a:solidFill>
                <a:latin typeface="Arial" panose="020B0604020202020204"/>
              </a:rPr>
              <a:t> </a:t>
            </a:r>
            <a:r>
              <a:rPr lang="en-US" b="1" dirty="0" err="1">
                <a:solidFill>
                  <a:srgbClr val="003366"/>
                </a:solidFill>
                <a:latin typeface="Arial" panose="020B0604020202020204"/>
              </a:rPr>
              <a:t>lúc</a:t>
            </a:r>
            <a:r>
              <a:rPr lang="en-US" b="1" dirty="0">
                <a:solidFill>
                  <a:srgbClr val="003366"/>
                </a:solidFill>
                <a:latin typeface="Arial" panose="020B0604020202020204"/>
              </a:rPr>
              <a:t> ban </a:t>
            </a:r>
            <a:r>
              <a:rPr lang="en-US" b="1" dirty="0" err="1">
                <a:solidFill>
                  <a:srgbClr val="003366"/>
                </a:solidFill>
                <a:latin typeface="Arial" panose="020B0604020202020204"/>
              </a:rPr>
              <a:t>đầu</a:t>
            </a:r>
            <a:endParaRPr lang="en-US" b="1" baseline="30000" dirty="0">
              <a:solidFill>
                <a:srgbClr val="003366"/>
              </a:solidFill>
              <a:latin typeface="Arial" panose="020B0604020202020204"/>
            </a:endParaRPr>
          </a:p>
        </p:txBody>
      </p:sp>
      <p:grpSp>
        <p:nvGrpSpPr>
          <p:cNvPr id="34" name="Group 33">
            <a:extLst>
              <a:ext uri="{FF2B5EF4-FFF2-40B4-BE49-F238E27FC236}">
                <a16:creationId xmlns:a16="http://schemas.microsoft.com/office/drawing/2014/main" id="{C340FFD7-25E4-F445-8381-92C3BAF70B98}"/>
              </a:ext>
            </a:extLst>
          </p:cNvPr>
          <p:cNvGrpSpPr/>
          <p:nvPr/>
        </p:nvGrpSpPr>
        <p:grpSpPr>
          <a:xfrm>
            <a:off x="462136" y="2087139"/>
            <a:ext cx="5589166" cy="3857533"/>
            <a:chOff x="339977" y="1565354"/>
            <a:chExt cx="4191874" cy="2893150"/>
          </a:xfrm>
        </p:grpSpPr>
        <p:sp>
          <p:nvSpPr>
            <p:cNvPr id="9" name="TextBox 8">
              <a:extLst>
                <a:ext uri="{FF2B5EF4-FFF2-40B4-BE49-F238E27FC236}">
                  <a16:creationId xmlns:a16="http://schemas.microsoft.com/office/drawing/2014/main" id="{467E83D6-F0D7-9647-86CE-3B22CFDD6085}"/>
                </a:ext>
              </a:extLst>
            </p:cNvPr>
            <p:cNvSpPr txBox="1"/>
            <p:nvPr/>
          </p:nvSpPr>
          <p:spPr>
            <a:xfrm>
              <a:off x="1610138" y="1565354"/>
              <a:ext cx="506896" cy="284742"/>
            </a:xfrm>
            <a:prstGeom prst="rect">
              <a:avLst/>
            </a:prstGeom>
            <a:solidFill>
              <a:schemeClr val="bg1"/>
            </a:solidFill>
            <a:ln>
              <a:solidFill>
                <a:schemeClr val="bg1"/>
              </a:solidFill>
            </a:ln>
          </p:spPr>
          <p:txBody>
            <a:bodyPr wrap="square" rtlCol="0">
              <a:spAutoFit/>
            </a:bodyPr>
            <a:lstStyle/>
            <a:p>
              <a:pPr defTabSz="609585"/>
              <a:endParaRPr lang="en-US" sz="1867" dirty="0">
                <a:solidFill>
                  <a:srgbClr val="003366"/>
                </a:solidFill>
                <a:latin typeface="Arial" panose="020B0604020202020204"/>
              </a:endParaRPr>
            </a:p>
          </p:txBody>
        </p:sp>
        <p:grpSp>
          <p:nvGrpSpPr>
            <p:cNvPr id="33" name="Group 32">
              <a:extLst>
                <a:ext uri="{FF2B5EF4-FFF2-40B4-BE49-F238E27FC236}">
                  <a16:creationId xmlns:a16="http://schemas.microsoft.com/office/drawing/2014/main" id="{60CA9985-7E63-F746-B3C5-017CFF07AFA1}"/>
                </a:ext>
              </a:extLst>
            </p:cNvPr>
            <p:cNvGrpSpPr/>
            <p:nvPr/>
          </p:nvGrpSpPr>
          <p:grpSpPr>
            <a:xfrm>
              <a:off x="339977" y="1728465"/>
              <a:ext cx="3924779" cy="2345769"/>
              <a:chOff x="339977" y="1728465"/>
              <a:chExt cx="3924779" cy="2345769"/>
            </a:xfrm>
          </p:grpSpPr>
          <p:graphicFrame>
            <p:nvGraphicFramePr>
              <p:cNvPr id="12" name="Content Placeholder 5">
                <a:extLst>
                  <a:ext uri="{FF2B5EF4-FFF2-40B4-BE49-F238E27FC236}">
                    <a16:creationId xmlns:a16="http://schemas.microsoft.com/office/drawing/2014/main" id="{C89C868D-0D27-9A49-85EB-CE731DDECDAC}"/>
                  </a:ext>
                </a:extLst>
              </p:cNvPr>
              <p:cNvGraphicFramePr>
                <a:graphicFrameLocks/>
              </p:cNvGraphicFramePr>
              <p:nvPr/>
            </p:nvGraphicFramePr>
            <p:xfrm>
              <a:off x="849600" y="1778168"/>
              <a:ext cx="3415156" cy="211899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8">
                <a:extLst>
                  <a:ext uri="{FF2B5EF4-FFF2-40B4-BE49-F238E27FC236}">
                    <a16:creationId xmlns:a16="http://schemas.microsoft.com/office/drawing/2014/main" id="{FF802E52-356F-8349-86E1-819AFBDF2CC4}"/>
                  </a:ext>
                </a:extLst>
              </p:cNvPr>
              <p:cNvSpPr txBox="1">
                <a:spLocks noChangeAspect="1"/>
              </p:cNvSpPr>
              <p:nvPr/>
            </p:nvSpPr>
            <p:spPr>
              <a:xfrm rot="16200000">
                <a:off x="-602076" y="2670518"/>
                <a:ext cx="2345769" cy="461663"/>
              </a:xfrm>
              <a:prstGeom prst="rect">
                <a:avLst/>
              </a:prstGeom>
              <a:noFill/>
            </p:spPr>
            <p:txBody>
              <a:bodyPr wrap="square" lIns="121919" tIns="60959" rIns="121919" bIns="60959">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625399" fontAlgn="auto">
                  <a:spcBef>
                    <a:spcPts val="0"/>
                  </a:spcBef>
                  <a:spcAft>
                    <a:spcPts val="0"/>
                  </a:spcAft>
                  <a:defRPr/>
                </a:pPr>
                <a:r>
                  <a:rPr lang="en-US" sz="1600" kern="0" dirty="0" err="1">
                    <a:solidFill>
                      <a:srgbClr val="003366"/>
                    </a:solidFill>
                    <a:cs typeface="Arial" panose="020B0604020202020204" pitchFamily="34" charset="0"/>
                  </a:rPr>
                  <a:t>Tỷ</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lệ</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suy</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giảm</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hằng</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năm</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được</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điều</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chỉnh</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trong</a:t>
                </a:r>
                <a:r>
                  <a:rPr lang="en-US" sz="1600" kern="0" dirty="0">
                    <a:solidFill>
                      <a:srgbClr val="003366"/>
                    </a:solidFill>
                    <a:cs typeface="Arial" panose="020B0604020202020204" pitchFamily="34" charset="0"/>
                  </a:rPr>
                  <a:t> FVC (mL/</a:t>
                </a:r>
                <a:r>
                  <a:rPr lang="en-US" sz="1600" kern="0" dirty="0" err="1">
                    <a:solidFill>
                      <a:srgbClr val="003366"/>
                    </a:solidFill>
                    <a:cs typeface="Arial" panose="020B0604020202020204" pitchFamily="34" charset="0"/>
                  </a:rPr>
                  <a:t>năm</a:t>
                </a:r>
                <a:r>
                  <a:rPr lang="en-US" sz="1600" kern="0" dirty="0">
                    <a:solidFill>
                      <a:srgbClr val="003366"/>
                    </a:solidFill>
                    <a:cs typeface="Arial" panose="020B0604020202020204" pitchFamily="34" charset="0"/>
                  </a:rPr>
                  <a:t>)</a:t>
                </a:r>
              </a:p>
            </p:txBody>
          </p:sp>
        </p:grpSp>
        <p:sp>
          <p:nvSpPr>
            <p:cNvPr id="14" name="TextBox 13">
              <a:extLst>
                <a:ext uri="{FF2B5EF4-FFF2-40B4-BE49-F238E27FC236}">
                  <a16:creationId xmlns:a16="http://schemas.microsoft.com/office/drawing/2014/main" id="{87FD1563-7A33-664B-A823-4B1DAC88C233}"/>
                </a:ext>
              </a:extLst>
            </p:cNvPr>
            <p:cNvSpPr txBox="1">
              <a:spLocks noChangeAspect="1"/>
            </p:cNvSpPr>
            <p:nvPr/>
          </p:nvSpPr>
          <p:spPr>
            <a:xfrm>
              <a:off x="1268408" y="3759389"/>
              <a:ext cx="1431450" cy="480497"/>
            </a:xfrm>
            <a:prstGeom prst="roundRect">
              <a:avLst/>
            </a:prstGeom>
            <a:solidFill>
              <a:schemeClr val="bg1"/>
            </a:solidFill>
            <a:ln w="9525">
              <a:solidFill>
                <a:schemeClr val="tx1"/>
              </a:solidFill>
            </a:ln>
            <a:effectLst>
              <a:outerShdw blurRad="63500" algn="ctr" rotWithShape="0">
                <a:srgbClr val="000000">
                  <a:alpha val="20000"/>
                </a:srgbClr>
              </a:outerShdw>
            </a:effectLst>
          </p:spPr>
          <p:txBody>
            <a:bodyPr wrap="square" lIns="0" tIns="0" rIns="0" bIns="0" anchor="ctr" anchorCtr="0">
              <a:no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625399" fontAlgn="auto">
                <a:spcBef>
                  <a:spcPts val="0"/>
                </a:spcBef>
                <a:spcAft>
                  <a:spcPts val="0"/>
                </a:spcAft>
                <a:defRPr/>
              </a:pPr>
              <a:r>
                <a:rPr lang="en-US" sz="1200" kern="0" dirty="0" err="1">
                  <a:solidFill>
                    <a:srgbClr val="003366"/>
                  </a:solidFill>
                  <a:cs typeface="Arial" panose="020B0604020202020204" pitchFamily="34" charset="0"/>
                </a:rPr>
                <a:t>Khác</a:t>
              </a:r>
              <a:r>
                <a:rPr lang="en-US" sz="1200" kern="0" dirty="0">
                  <a:solidFill>
                    <a:srgbClr val="003366"/>
                  </a:solidFill>
                  <a:cs typeface="Arial" panose="020B0604020202020204" pitchFamily="34" charset="0"/>
                </a:rPr>
                <a:t> </a:t>
              </a:r>
              <a:r>
                <a:rPr lang="en-US" sz="1200" kern="0" dirty="0" err="1">
                  <a:solidFill>
                    <a:srgbClr val="003366"/>
                  </a:solidFill>
                  <a:cs typeface="Arial" panose="020B0604020202020204" pitchFamily="34" charset="0"/>
                </a:rPr>
                <a:t>biệt</a:t>
              </a:r>
              <a:r>
                <a:rPr lang="en-US" sz="1200" kern="0" dirty="0">
                  <a:solidFill>
                    <a:srgbClr val="003366"/>
                  </a:solidFill>
                  <a:cs typeface="Arial" panose="020B0604020202020204" pitchFamily="34" charset="0"/>
                </a:rPr>
                <a:t>: </a:t>
              </a:r>
              <a:r>
                <a:rPr lang="en-US" altLang="en-US" sz="1200" dirty="0">
                  <a:solidFill>
                    <a:srgbClr val="003366"/>
                  </a:solidFill>
                  <a:cs typeface="Arial" panose="020B0604020202020204" pitchFamily="34" charset="0"/>
                </a:rPr>
                <a:t>102.0</a:t>
              </a:r>
              <a:r>
                <a:rPr lang="en-US" sz="1200" kern="0" dirty="0">
                  <a:solidFill>
                    <a:srgbClr val="003366"/>
                  </a:solidFill>
                  <a:cs typeface="Arial" panose="020B0604020202020204" pitchFamily="34" charset="0"/>
                </a:rPr>
                <a:t> mL/</a:t>
              </a:r>
              <a:r>
                <a:rPr lang="en-US" sz="1200" kern="0" dirty="0" err="1">
                  <a:solidFill>
                    <a:srgbClr val="003366"/>
                  </a:solidFill>
                  <a:cs typeface="Arial" panose="020B0604020202020204" pitchFamily="34" charset="0"/>
                </a:rPr>
                <a:t>năm</a:t>
              </a:r>
              <a:endParaRPr lang="en-US" sz="1200" kern="0" dirty="0">
                <a:solidFill>
                  <a:srgbClr val="003366"/>
                </a:solidFill>
                <a:cs typeface="Arial" panose="020B0604020202020204" pitchFamily="34" charset="0"/>
              </a:endParaRPr>
            </a:p>
            <a:p>
              <a:pPr algn="ctr" defTabSz="1625399" fontAlgn="auto">
                <a:spcBef>
                  <a:spcPts val="0"/>
                </a:spcBef>
                <a:spcAft>
                  <a:spcPts val="0"/>
                </a:spcAft>
                <a:defRPr/>
              </a:pPr>
              <a:r>
                <a:rPr lang="en-US" sz="1200" kern="0" dirty="0">
                  <a:solidFill>
                    <a:srgbClr val="003366"/>
                  </a:solidFill>
                  <a:cs typeface="Arial" panose="020B0604020202020204" pitchFamily="34" charset="0"/>
                </a:rPr>
                <a:t>(95% CI: 43.2, 160.9)</a:t>
              </a:r>
            </a:p>
            <a:p>
              <a:pPr algn="ctr" defTabSz="1625399" fontAlgn="auto">
                <a:spcBef>
                  <a:spcPts val="0"/>
                </a:spcBef>
                <a:spcAft>
                  <a:spcPts val="0"/>
                </a:spcAft>
                <a:defRPr/>
              </a:pPr>
              <a:r>
                <a:rPr lang="en-US" sz="1200" b="1" kern="0" dirty="0" err="1">
                  <a:solidFill>
                    <a:srgbClr val="FF9900"/>
                  </a:solidFill>
                  <a:cs typeface="Arial" panose="020B0604020202020204" pitchFamily="34" charset="0"/>
                </a:rPr>
                <a:t>Giảm</a:t>
              </a:r>
              <a:r>
                <a:rPr lang="en-US" sz="1200" b="1" kern="0" dirty="0">
                  <a:solidFill>
                    <a:srgbClr val="FF9900"/>
                  </a:solidFill>
                  <a:cs typeface="Arial" panose="020B0604020202020204" pitchFamily="34" charset="0"/>
                </a:rPr>
                <a:t> </a:t>
              </a:r>
              <a:r>
                <a:rPr lang="en-US" sz="1200" b="1" kern="0" dirty="0" err="1">
                  <a:solidFill>
                    <a:srgbClr val="FF9900"/>
                  </a:solidFill>
                  <a:cs typeface="Arial" panose="020B0604020202020204" pitchFamily="34" charset="0"/>
                </a:rPr>
                <a:t>tương</a:t>
              </a:r>
              <a:r>
                <a:rPr lang="en-US" sz="1200" b="1" kern="0" dirty="0">
                  <a:solidFill>
                    <a:srgbClr val="FF9900"/>
                  </a:solidFill>
                  <a:cs typeface="Arial" panose="020B0604020202020204" pitchFamily="34" charset="0"/>
                </a:rPr>
                <a:t> </a:t>
              </a:r>
              <a:r>
                <a:rPr lang="en-US" sz="1200" b="1" kern="0" dirty="0" err="1">
                  <a:solidFill>
                    <a:srgbClr val="FF9900"/>
                  </a:solidFill>
                  <a:cs typeface="Arial" panose="020B0604020202020204" pitchFamily="34" charset="0"/>
                </a:rPr>
                <a:t>đối</a:t>
              </a:r>
              <a:r>
                <a:rPr lang="en-US" sz="1200" b="1" kern="0" dirty="0">
                  <a:solidFill>
                    <a:srgbClr val="FF9900"/>
                  </a:solidFill>
                  <a:cs typeface="Arial" panose="020B0604020202020204" pitchFamily="34" charset="0"/>
                </a:rPr>
                <a:t>: 49%</a:t>
              </a:r>
            </a:p>
          </p:txBody>
        </p:sp>
        <p:sp>
          <p:nvSpPr>
            <p:cNvPr id="15" name="TextBox 31">
              <a:extLst>
                <a:ext uri="{FF2B5EF4-FFF2-40B4-BE49-F238E27FC236}">
                  <a16:creationId xmlns:a16="http://schemas.microsoft.com/office/drawing/2014/main" id="{70317EBB-A268-4C4D-BAD5-183D36F075BA}"/>
                </a:ext>
              </a:extLst>
            </p:cNvPr>
            <p:cNvSpPr txBox="1">
              <a:spLocks noChangeArrowheads="1"/>
            </p:cNvSpPr>
            <p:nvPr/>
          </p:nvSpPr>
          <p:spPr bwMode="auto">
            <a:xfrm>
              <a:off x="1105386" y="1588359"/>
              <a:ext cx="1760175"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467" b="1" dirty="0" err="1">
                  <a:solidFill>
                    <a:srgbClr val="003366"/>
                  </a:solidFill>
                  <a:cs typeface="Arial" panose="020B0604020202020204" pitchFamily="34" charset="0"/>
                </a:rPr>
                <a:t>Khí</a:t>
              </a:r>
              <a:r>
                <a:rPr lang="en-US" sz="1467" b="1" dirty="0">
                  <a:solidFill>
                    <a:srgbClr val="003366"/>
                  </a:solidFill>
                  <a:cs typeface="Arial" panose="020B0604020202020204" pitchFamily="34" charset="0"/>
                </a:rPr>
                <a:t> </a:t>
              </a:r>
              <a:r>
                <a:rPr lang="en-US" sz="1467" b="1" dirty="0" err="1">
                  <a:solidFill>
                    <a:srgbClr val="003366"/>
                  </a:solidFill>
                  <a:cs typeface="Arial" panose="020B0604020202020204" pitchFamily="34" charset="0"/>
                </a:rPr>
                <a:t>phế</a:t>
              </a:r>
              <a:r>
                <a:rPr lang="en-US" sz="1467" b="1" dirty="0">
                  <a:solidFill>
                    <a:srgbClr val="003366"/>
                  </a:solidFill>
                  <a:cs typeface="Arial" panose="020B0604020202020204" pitchFamily="34" charset="0"/>
                </a:rPr>
                <a:t> </a:t>
              </a:r>
              <a:r>
                <a:rPr lang="en-US" sz="1467" b="1" dirty="0" err="1">
                  <a:solidFill>
                    <a:srgbClr val="003366"/>
                  </a:solidFill>
                  <a:cs typeface="Arial" panose="020B0604020202020204" pitchFamily="34" charset="0"/>
                </a:rPr>
                <a:t>thũng</a:t>
              </a:r>
              <a:r>
                <a:rPr lang="en-US" sz="1467" b="1" dirty="0">
                  <a:solidFill>
                    <a:srgbClr val="003366"/>
                  </a:solidFill>
                  <a:cs typeface="Arial" panose="020B0604020202020204" pitchFamily="34" charset="0"/>
                </a:rPr>
                <a:t> </a:t>
              </a:r>
              <a:endParaRPr lang="en-US" sz="1467" b="1" baseline="30000" dirty="0">
                <a:solidFill>
                  <a:srgbClr val="003366"/>
                </a:solidFill>
                <a:cs typeface="Arial" panose="020B0604020202020204" pitchFamily="34" charset="0"/>
              </a:endParaRPr>
            </a:p>
          </p:txBody>
        </p:sp>
        <p:sp>
          <p:nvSpPr>
            <p:cNvPr id="16" name="TextBox 15">
              <a:extLst>
                <a:ext uri="{FF2B5EF4-FFF2-40B4-BE49-F238E27FC236}">
                  <a16:creationId xmlns:a16="http://schemas.microsoft.com/office/drawing/2014/main" id="{EE32A933-0A96-4642-91CA-FE903EC1EA4D}"/>
                </a:ext>
              </a:extLst>
            </p:cNvPr>
            <p:cNvSpPr txBox="1">
              <a:spLocks noChangeArrowheads="1"/>
            </p:cNvSpPr>
            <p:nvPr/>
          </p:nvSpPr>
          <p:spPr bwMode="auto">
            <a:xfrm>
              <a:off x="1330352" y="1773999"/>
              <a:ext cx="883403" cy="22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n=379</a:t>
              </a:r>
            </a:p>
          </p:txBody>
        </p:sp>
        <p:sp>
          <p:nvSpPr>
            <p:cNvPr id="17" name="TextBox 16">
              <a:extLst>
                <a:ext uri="{FF2B5EF4-FFF2-40B4-BE49-F238E27FC236}">
                  <a16:creationId xmlns:a16="http://schemas.microsoft.com/office/drawing/2014/main" id="{09AAFDB6-2DF1-4B41-A196-FB651BC04292}"/>
                </a:ext>
              </a:extLst>
            </p:cNvPr>
            <p:cNvSpPr txBox="1">
              <a:spLocks noChangeArrowheads="1"/>
            </p:cNvSpPr>
            <p:nvPr/>
          </p:nvSpPr>
          <p:spPr bwMode="auto">
            <a:xfrm>
              <a:off x="1757192" y="1773999"/>
              <a:ext cx="883403" cy="22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n=252</a:t>
              </a:r>
            </a:p>
          </p:txBody>
        </p:sp>
        <p:sp>
          <p:nvSpPr>
            <p:cNvPr id="18" name="TextBox 31">
              <a:extLst>
                <a:ext uri="{FF2B5EF4-FFF2-40B4-BE49-F238E27FC236}">
                  <a16:creationId xmlns:a16="http://schemas.microsoft.com/office/drawing/2014/main" id="{CCA25E3A-5706-8C41-A5FB-7269262D67A2}"/>
                </a:ext>
              </a:extLst>
            </p:cNvPr>
            <p:cNvSpPr txBox="1">
              <a:spLocks noChangeArrowheads="1"/>
            </p:cNvSpPr>
            <p:nvPr/>
          </p:nvSpPr>
          <p:spPr bwMode="auto">
            <a:xfrm>
              <a:off x="2610317" y="1588359"/>
              <a:ext cx="1760175"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467" b="1" dirty="0" err="1">
                  <a:solidFill>
                    <a:srgbClr val="003366"/>
                  </a:solidFill>
                  <a:cs typeface="Arial" panose="020B0604020202020204" pitchFamily="34" charset="0"/>
                </a:rPr>
                <a:t>Không</a:t>
              </a:r>
              <a:r>
                <a:rPr lang="en-US" sz="1467" b="1" dirty="0">
                  <a:solidFill>
                    <a:srgbClr val="003366"/>
                  </a:solidFill>
                  <a:cs typeface="Arial" panose="020B0604020202020204" pitchFamily="34" charset="0"/>
                </a:rPr>
                <a:t> </a:t>
              </a:r>
              <a:r>
                <a:rPr lang="en-US" sz="1467" b="1" dirty="0" err="1">
                  <a:solidFill>
                    <a:srgbClr val="003366"/>
                  </a:solidFill>
                  <a:cs typeface="Arial" panose="020B0604020202020204" pitchFamily="34" charset="0"/>
                </a:rPr>
                <a:t>khí</a:t>
              </a:r>
              <a:r>
                <a:rPr lang="en-US" sz="1467" b="1" dirty="0">
                  <a:solidFill>
                    <a:srgbClr val="003366"/>
                  </a:solidFill>
                  <a:cs typeface="Arial" panose="020B0604020202020204" pitchFamily="34" charset="0"/>
                </a:rPr>
                <a:t> </a:t>
              </a:r>
              <a:r>
                <a:rPr lang="en-US" sz="1467" b="1" dirty="0" err="1">
                  <a:solidFill>
                    <a:srgbClr val="003366"/>
                  </a:solidFill>
                  <a:cs typeface="Arial" panose="020B0604020202020204" pitchFamily="34" charset="0"/>
                </a:rPr>
                <a:t>phế</a:t>
              </a:r>
              <a:r>
                <a:rPr lang="en-US" sz="1467" b="1" dirty="0">
                  <a:solidFill>
                    <a:srgbClr val="003366"/>
                  </a:solidFill>
                  <a:cs typeface="Arial" panose="020B0604020202020204" pitchFamily="34" charset="0"/>
                </a:rPr>
                <a:t> </a:t>
              </a:r>
              <a:r>
                <a:rPr lang="en-US" sz="1467" b="1" dirty="0" err="1">
                  <a:solidFill>
                    <a:srgbClr val="003366"/>
                  </a:solidFill>
                  <a:cs typeface="Arial" panose="020B0604020202020204" pitchFamily="34" charset="0"/>
                </a:rPr>
                <a:t>thũng</a:t>
              </a:r>
              <a:endParaRPr lang="en-US" sz="1467" b="1" baseline="30000" dirty="0">
                <a:solidFill>
                  <a:srgbClr val="003366"/>
                </a:solidFill>
                <a:cs typeface="Arial" panose="020B0604020202020204" pitchFamily="34" charset="0"/>
              </a:endParaRPr>
            </a:p>
          </p:txBody>
        </p:sp>
        <p:sp>
          <p:nvSpPr>
            <p:cNvPr id="19" name="TextBox 18">
              <a:extLst>
                <a:ext uri="{FF2B5EF4-FFF2-40B4-BE49-F238E27FC236}">
                  <a16:creationId xmlns:a16="http://schemas.microsoft.com/office/drawing/2014/main" id="{B9361144-66EE-8A4D-835B-7371F90DB96C}"/>
                </a:ext>
              </a:extLst>
            </p:cNvPr>
            <p:cNvSpPr txBox="1">
              <a:spLocks noChangeArrowheads="1"/>
            </p:cNvSpPr>
            <p:nvPr/>
          </p:nvSpPr>
          <p:spPr bwMode="auto">
            <a:xfrm>
              <a:off x="2850192" y="1773999"/>
              <a:ext cx="883403" cy="22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n=247</a:t>
              </a:r>
            </a:p>
          </p:txBody>
        </p:sp>
        <p:sp>
          <p:nvSpPr>
            <p:cNvPr id="20" name="TextBox 19">
              <a:extLst>
                <a:ext uri="{FF2B5EF4-FFF2-40B4-BE49-F238E27FC236}">
                  <a16:creationId xmlns:a16="http://schemas.microsoft.com/office/drawing/2014/main" id="{1D69E47D-877C-6F48-A4EA-8250E2D11B28}"/>
                </a:ext>
              </a:extLst>
            </p:cNvPr>
            <p:cNvSpPr txBox="1">
              <a:spLocks noChangeArrowheads="1"/>
            </p:cNvSpPr>
            <p:nvPr/>
          </p:nvSpPr>
          <p:spPr bwMode="auto">
            <a:xfrm>
              <a:off x="3247215" y="1773999"/>
              <a:ext cx="883403" cy="22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n=165</a:t>
              </a:r>
            </a:p>
          </p:txBody>
        </p:sp>
        <p:sp>
          <p:nvSpPr>
            <p:cNvPr id="21" name="TextBox 20">
              <a:extLst>
                <a:ext uri="{FF2B5EF4-FFF2-40B4-BE49-F238E27FC236}">
                  <a16:creationId xmlns:a16="http://schemas.microsoft.com/office/drawing/2014/main" id="{3BF58FB6-57ED-FC45-A3EE-5C5EB4155CB6}"/>
                </a:ext>
              </a:extLst>
            </p:cNvPr>
            <p:cNvSpPr txBox="1">
              <a:spLocks noChangeAspect="1"/>
            </p:cNvSpPr>
            <p:nvPr/>
          </p:nvSpPr>
          <p:spPr>
            <a:xfrm>
              <a:off x="2789912" y="3759389"/>
              <a:ext cx="1431450" cy="480497"/>
            </a:xfrm>
            <a:prstGeom prst="roundRect">
              <a:avLst/>
            </a:prstGeom>
            <a:solidFill>
              <a:schemeClr val="bg1"/>
            </a:solidFill>
            <a:ln w="9525">
              <a:solidFill>
                <a:schemeClr val="tx1"/>
              </a:solidFill>
            </a:ln>
            <a:effectLst>
              <a:outerShdw blurRad="63500" algn="ctr" rotWithShape="0">
                <a:srgbClr val="000000">
                  <a:alpha val="20000"/>
                </a:srgbClr>
              </a:outerShdw>
            </a:effectLst>
          </p:spPr>
          <p:txBody>
            <a:bodyPr wrap="square" lIns="0" tIns="0" rIns="0" bIns="0" anchor="ctr" anchorCtr="0">
              <a:no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625399" fontAlgn="auto">
                <a:spcBef>
                  <a:spcPts val="0"/>
                </a:spcBef>
                <a:spcAft>
                  <a:spcPts val="0"/>
                </a:spcAft>
                <a:defRPr/>
              </a:pPr>
              <a:r>
                <a:rPr lang="en-US" sz="1200" kern="0" dirty="0" err="1">
                  <a:solidFill>
                    <a:srgbClr val="003366"/>
                  </a:solidFill>
                  <a:cs typeface="Arial" panose="020B0604020202020204" pitchFamily="34" charset="0"/>
                </a:rPr>
                <a:t>Khác</a:t>
              </a:r>
              <a:r>
                <a:rPr lang="en-US" sz="1200" kern="0" dirty="0">
                  <a:solidFill>
                    <a:srgbClr val="003366"/>
                  </a:solidFill>
                  <a:cs typeface="Arial" panose="020B0604020202020204" pitchFamily="34" charset="0"/>
                </a:rPr>
                <a:t> </a:t>
              </a:r>
              <a:r>
                <a:rPr lang="en-US" sz="1200" kern="0" dirty="0" err="1">
                  <a:solidFill>
                    <a:srgbClr val="003366"/>
                  </a:solidFill>
                  <a:cs typeface="Arial" panose="020B0604020202020204" pitchFamily="34" charset="0"/>
                </a:rPr>
                <a:t>biệt</a:t>
              </a:r>
              <a:r>
                <a:rPr lang="en-US" sz="1200" kern="0" dirty="0">
                  <a:solidFill>
                    <a:srgbClr val="003366"/>
                  </a:solidFill>
                  <a:cs typeface="Arial" panose="020B0604020202020204" pitchFamily="34" charset="0"/>
                </a:rPr>
                <a:t>: </a:t>
              </a:r>
              <a:r>
                <a:rPr lang="en-US" altLang="en-US" sz="1200" dirty="0">
                  <a:solidFill>
                    <a:srgbClr val="003366"/>
                  </a:solidFill>
                  <a:cs typeface="Arial" panose="020B0604020202020204" pitchFamily="34" charset="0"/>
                </a:rPr>
                <a:t>115.4 mL/</a:t>
              </a:r>
              <a:r>
                <a:rPr lang="en-US" altLang="en-US" sz="1200" dirty="0" err="1">
                  <a:solidFill>
                    <a:srgbClr val="003366"/>
                  </a:solidFill>
                  <a:cs typeface="Arial" panose="020B0604020202020204" pitchFamily="34" charset="0"/>
                </a:rPr>
                <a:t>năm</a:t>
              </a:r>
              <a:endParaRPr lang="en-US" sz="1200" kern="0" dirty="0">
                <a:solidFill>
                  <a:srgbClr val="003366"/>
                </a:solidFill>
                <a:cs typeface="Arial" panose="020B0604020202020204" pitchFamily="34" charset="0"/>
              </a:endParaRPr>
            </a:p>
            <a:p>
              <a:pPr algn="ctr" defTabSz="1625399" fontAlgn="auto">
                <a:spcBef>
                  <a:spcPts val="0"/>
                </a:spcBef>
                <a:spcAft>
                  <a:spcPts val="0"/>
                </a:spcAft>
                <a:defRPr/>
              </a:pPr>
              <a:r>
                <a:rPr lang="en-US" sz="1200" kern="0" dirty="0">
                  <a:solidFill>
                    <a:srgbClr val="003366"/>
                  </a:solidFill>
                  <a:cs typeface="Arial" panose="020B0604020202020204" pitchFamily="34" charset="0"/>
                </a:rPr>
                <a:t>(95% CI: 73.8, 157.1)</a:t>
              </a:r>
            </a:p>
            <a:p>
              <a:pPr algn="ctr" defTabSz="1625399" fontAlgn="auto">
                <a:spcBef>
                  <a:spcPts val="0"/>
                </a:spcBef>
                <a:spcAft>
                  <a:spcPts val="0"/>
                </a:spcAft>
                <a:defRPr/>
              </a:pPr>
              <a:r>
                <a:rPr lang="en-US" sz="1200" b="1" kern="0" dirty="0" err="1">
                  <a:solidFill>
                    <a:srgbClr val="FF9900"/>
                  </a:solidFill>
                  <a:cs typeface="Arial" panose="020B0604020202020204" pitchFamily="34" charset="0"/>
                </a:rPr>
                <a:t>Giảm</a:t>
              </a:r>
              <a:r>
                <a:rPr lang="en-US" sz="1200" b="1" kern="0" dirty="0">
                  <a:solidFill>
                    <a:srgbClr val="FF9900"/>
                  </a:solidFill>
                  <a:cs typeface="Arial" panose="020B0604020202020204" pitchFamily="34" charset="0"/>
                </a:rPr>
                <a:t> </a:t>
              </a:r>
              <a:r>
                <a:rPr lang="en-US" sz="1200" b="1" kern="0" dirty="0" err="1">
                  <a:solidFill>
                    <a:srgbClr val="FF9900"/>
                  </a:solidFill>
                  <a:cs typeface="Arial" panose="020B0604020202020204" pitchFamily="34" charset="0"/>
                </a:rPr>
                <a:t>tương</a:t>
              </a:r>
              <a:r>
                <a:rPr lang="en-US" sz="1200" b="1" kern="0" dirty="0">
                  <a:solidFill>
                    <a:srgbClr val="FF9900"/>
                  </a:solidFill>
                  <a:cs typeface="Arial" panose="020B0604020202020204" pitchFamily="34" charset="0"/>
                </a:rPr>
                <a:t> </a:t>
              </a:r>
              <a:r>
                <a:rPr lang="en-US" sz="1200" b="1" kern="0" dirty="0" err="1">
                  <a:solidFill>
                    <a:srgbClr val="FF9900"/>
                  </a:solidFill>
                  <a:cs typeface="Arial" panose="020B0604020202020204" pitchFamily="34" charset="0"/>
                </a:rPr>
                <a:t>đối</a:t>
              </a:r>
              <a:r>
                <a:rPr lang="en-US" sz="1200" b="1" kern="0" dirty="0">
                  <a:solidFill>
                    <a:srgbClr val="FF9900"/>
                  </a:solidFill>
                  <a:cs typeface="Arial" panose="020B0604020202020204" pitchFamily="34" charset="0"/>
                </a:rPr>
                <a:t>: 49%</a:t>
              </a:r>
            </a:p>
          </p:txBody>
        </p:sp>
        <p:sp>
          <p:nvSpPr>
            <p:cNvPr id="29" name="Rectangle 28">
              <a:extLst>
                <a:ext uri="{FF2B5EF4-FFF2-40B4-BE49-F238E27FC236}">
                  <a16:creationId xmlns:a16="http://schemas.microsoft.com/office/drawing/2014/main" id="{DF817912-8591-2645-8FC6-44FFFF4CD47C}"/>
                </a:ext>
              </a:extLst>
            </p:cNvPr>
            <p:cNvSpPr>
              <a:spLocks noChangeArrowheads="1"/>
            </p:cNvSpPr>
            <p:nvPr/>
          </p:nvSpPr>
          <p:spPr bwMode="auto">
            <a:xfrm>
              <a:off x="2048486" y="4235413"/>
              <a:ext cx="1495416" cy="22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618210">
                <a:defRPr/>
              </a:pPr>
              <a:r>
                <a:rPr lang="en-US" sz="1333" kern="0" dirty="0">
                  <a:solidFill>
                    <a:srgbClr val="003366"/>
                  </a:solidFill>
                  <a:latin typeface="Arial" panose="020B0604020202020204" pitchFamily="34" charset="0"/>
                  <a:cs typeface="Arial" panose="020B0604020202020204" pitchFamily="34" charset="0"/>
                </a:rPr>
                <a:t>Nintedanib</a:t>
              </a:r>
            </a:p>
          </p:txBody>
        </p:sp>
        <p:sp>
          <p:nvSpPr>
            <p:cNvPr id="30" name="Rectangle 26">
              <a:extLst>
                <a:ext uri="{FF2B5EF4-FFF2-40B4-BE49-F238E27FC236}">
                  <a16:creationId xmlns:a16="http://schemas.microsoft.com/office/drawing/2014/main" id="{6312CF88-818F-5743-8F66-9EE4199E3A93}"/>
                </a:ext>
              </a:extLst>
            </p:cNvPr>
            <p:cNvSpPr>
              <a:spLocks noChangeArrowheads="1"/>
            </p:cNvSpPr>
            <p:nvPr/>
          </p:nvSpPr>
          <p:spPr bwMode="auto">
            <a:xfrm>
              <a:off x="1951838" y="4313334"/>
              <a:ext cx="90094" cy="90378"/>
            </a:xfrm>
            <a:prstGeom prst="rect">
              <a:avLst/>
            </a:prstGeom>
            <a:solidFill>
              <a:srgbClr val="1B3D6B"/>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p>
              <a:pPr defTabSz="1618210" eaLnBrk="0" hangingPunct="0">
                <a:defRPr/>
              </a:pPr>
              <a:endParaRPr lang="en-US" sz="1333" dirty="0">
                <a:solidFill>
                  <a:srgbClr val="000000"/>
                </a:solidFill>
                <a:latin typeface="Arial" panose="020B0604020202020204" pitchFamily="34" charset="0"/>
                <a:cs typeface="Arial" panose="020B0604020202020204" pitchFamily="34" charset="0"/>
              </a:endParaRPr>
            </a:p>
          </p:txBody>
        </p:sp>
        <p:sp>
          <p:nvSpPr>
            <p:cNvPr id="31" name="Rectangle 26">
              <a:extLst>
                <a:ext uri="{FF2B5EF4-FFF2-40B4-BE49-F238E27FC236}">
                  <a16:creationId xmlns:a16="http://schemas.microsoft.com/office/drawing/2014/main" id="{3FC37411-FB42-7844-8644-85F17C10E3F9}"/>
                </a:ext>
              </a:extLst>
            </p:cNvPr>
            <p:cNvSpPr>
              <a:spLocks noChangeArrowheads="1"/>
            </p:cNvSpPr>
            <p:nvPr/>
          </p:nvSpPr>
          <p:spPr bwMode="auto">
            <a:xfrm>
              <a:off x="2931216" y="4313334"/>
              <a:ext cx="90094" cy="90378"/>
            </a:xfrm>
            <a:prstGeom prst="rect">
              <a:avLst/>
            </a:prstGeom>
            <a:solidFill>
              <a:srgbClr val="7A99AC"/>
            </a:solidFill>
            <a:ln w="9525" algn="ctr">
              <a:noFill/>
              <a:round/>
              <a:headEnd/>
              <a:tailEnd/>
            </a:ln>
          </p:spPr>
          <p:txBody>
            <a:bodyPr lIns="0" tIns="0" rIns="0" bIns="0" anchor="ctr"/>
            <a:lstStyle/>
            <a:p>
              <a:pPr defTabSz="1618210" eaLnBrk="0" hangingPunct="0">
                <a:defRPr/>
              </a:pPr>
              <a:endParaRPr lang="en-US" sz="1333" dirty="0">
                <a:solidFill>
                  <a:srgbClr val="000000"/>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5E3AC962-2848-8543-8391-0CD23016C732}"/>
                </a:ext>
              </a:extLst>
            </p:cNvPr>
            <p:cNvSpPr>
              <a:spLocks noChangeArrowheads="1"/>
            </p:cNvSpPr>
            <p:nvPr/>
          </p:nvSpPr>
          <p:spPr bwMode="auto">
            <a:xfrm>
              <a:off x="3036437" y="4235413"/>
              <a:ext cx="1495414" cy="22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618210">
                <a:defRPr/>
              </a:pPr>
              <a:r>
                <a:rPr lang="en-US" sz="1333" kern="0" dirty="0" err="1">
                  <a:solidFill>
                    <a:srgbClr val="003366"/>
                  </a:solidFill>
                  <a:latin typeface="Arial" panose="020B0604020202020204" pitchFamily="34" charset="0"/>
                  <a:cs typeface="Arial" panose="020B0604020202020204" pitchFamily="34" charset="0"/>
                </a:rPr>
                <a:t>Giả</a:t>
              </a:r>
              <a:r>
                <a:rPr lang="en-US" sz="1333" kern="0" dirty="0">
                  <a:solidFill>
                    <a:srgbClr val="003366"/>
                  </a:solidFill>
                  <a:latin typeface="Arial" panose="020B0604020202020204" pitchFamily="34" charset="0"/>
                  <a:cs typeface="Arial" panose="020B0604020202020204" pitchFamily="34" charset="0"/>
                </a:rPr>
                <a:t> </a:t>
              </a:r>
              <a:r>
                <a:rPr lang="en-US" sz="1333" kern="0" dirty="0" err="1">
                  <a:solidFill>
                    <a:srgbClr val="003366"/>
                  </a:solidFill>
                  <a:latin typeface="Arial" panose="020B0604020202020204" pitchFamily="34" charset="0"/>
                  <a:cs typeface="Arial" panose="020B0604020202020204" pitchFamily="34" charset="0"/>
                </a:rPr>
                <a:t>dược</a:t>
              </a:r>
              <a:endParaRPr lang="en-US" sz="1333" kern="0" dirty="0">
                <a:solidFill>
                  <a:srgbClr val="003366"/>
                </a:solidFill>
                <a:latin typeface="Arial" panose="020B0604020202020204" pitchFamily="34" charset="0"/>
                <a:cs typeface="Arial" panose="020B0604020202020204" pitchFamily="34" charset="0"/>
              </a:endParaRPr>
            </a:p>
          </p:txBody>
        </p:sp>
      </p:grpSp>
      <p:sp>
        <p:nvSpPr>
          <p:cNvPr id="11" name="Line 5">
            <a:extLst>
              <a:ext uri="{FF2B5EF4-FFF2-40B4-BE49-F238E27FC236}">
                <a16:creationId xmlns:a16="http://schemas.microsoft.com/office/drawing/2014/main" id="{529F52C8-B160-46AC-A644-98EAD82745F0}"/>
              </a:ext>
            </a:extLst>
          </p:cNvPr>
          <p:cNvSpPr>
            <a:spLocks noChangeShapeType="1"/>
          </p:cNvSpPr>
          <p:nvPr/>
        </p:nvSpPr>
        <p:spPr bwMode="auto">
          <a:xfrm>
            <a:off x="7294164" y="3149249"/>
            <a:ext cx="0" cy="197272"/>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22" name="Line 6">
            <a:extLst>
              <a:ext uri="{FF2B5EF4-FFF2-40B4-BE49-F238E27FC236}">
                <a16:creationId xmlns:a16="http://schemas.microsoft.com/office/drawing/2014/main" id="{EA1862C3-A53A-45BC-865F-50FDC538ACB9}"/>
              </a:ext>
            </a:extLst>
          </p:cNvPr>
          <p:cNvSpPr>
            <a:spLocks noChangeShapeType="1"/>
          </p:cNvSpPr>
          <p:nvPr/>
        </p:nvSpPr>
        <p:spPr bwMode="auto">
          <a:xfrm>
            <a:off x="7270492" y="3149249"/>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23" name="Line 7">
            <a:extLst>
              <a:ext uri="{FF2B5EF4-FFF2-40B4-BE49-F238E27FC236}">
                <a16:creationId xmlns:a16="http://schemas.microsoft.com/office/drawing/2014/main" id="{5A4967B2-CB6D-4D23-9BFA-04071DA9B593}"/>
              </a:ext>
            </a:extLst>
          </p:cNvPr>
          <p:cNvSpPr>
            <a:spLocks noChangeShapeType="1"/>
          </p:cNvSpPr>
          <p:nvPr/>
        </p:nvSpPr>
        <p:spPr bwMode="auto">
          <a:xfrm>
            <a:off x="7270492" y="3346521"/>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24" name="Line 8">
            <a:extLst>
              <a:ext uri="{FF2B5EF4-FFF2-40B4-BE49-F238E27FC236}">
                <a16:creationId xmlns:a16="http://schemas.microsoft.com/office/drawing/2014/main" id="{BD52F1AE-EE0D-4785-9E46-006118CAA52D}"/>
              </a:ext>
            </a:extLst>
          </p:cNvPr>
          <p:cNvSpPr>
            <a:spLocks noChangeShapeType="1"/>
          </p:cNvSpPr>
          <p:nvPr/>
        </p:nvSpPr>
        <p:spPr bwMode="auto">
          <a:xfrm>
            <a:off x="7860336" y="3117686"/>
            <a:ext cx="0" cy="199245"/>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35" name="Line 9">
            <a:extLst>
              <a:ext uri="{FF2B5EF4-FFF2-40B4-BE49-F238E27FC236}">
                <a16:creationId xmlns:a16="http://schemas.microsoft.com/office/drawing/2014/main" id="{7B947F19-A235-42BE-BA18-C05CA55FB88C}"/>
              </a:ext>
            </a:extLst>
          </p:cNvPr>
          <p:cNvSpPr>
            <a:spLocks noChangeShapeType="1"/>
          </p:cNvSpPr>
          <p:nvPr/>
        </p:nvSpPr>
        <p:spPr bwMode="auto">
          <a:xfrm>
            <a:off x="7836663" y="3117685"/>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36" name="Line 10">
            <a:extLst>
              <a:ext uri="{FF2B5EF4-FFF2-40B4-BE49-F238E27FC236}">
                <a16:creationId xmlns:a16="http://schemas.microsoft.com/office/drawing/2014/main" id="{E8F5D62A-E25D-4627-BBBB-78CFA2EF242F}"/>
              </a:ext>
            </a:extLst>
          </p:cNvPr>
          <p:cNvSpPr>
            <a:spLocks noChangeShapeType="1"/>
          </p:cNvSpPr>
          <p:nvPr/>
        </p:nvSpPr>
        <p:spPr bwMode="auto">
          <a:xfrm>
            <a:off x="7836663" y="3316931"/>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37" name="Line 11">
            <a:extLst>
              <a:ext uri="{FF2B5EF4-FFF2-40B4-BE49-F238E27FC236}">
                <a16:creationId xmlns:a16="http://schemas.microsoft.com/office/drawing/2014/main" id="{DF26E667-B369-4F6A-92EB-7D3016829161}"/>
              </a:ext>
            </a:extLst>
          </p:cNvPr>
          <p:cNvSpPr>
            <a:spLocks noChangeShapeType="1"/>
          </p:cNvSpPr>
          <p:nvPr/>
        </p:nvSpPr>
        <p:spPr bwMode="auto">
          <a:xfrm>
            <a:off x="11649941" y="3612840"/>
            <a:ext cx="0" cy="199245"/>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38" name="Line 12">
            <a:extLst>
              <a:ext uri="{FF2B5EF4-FFF2-40B4-BE49-F238E27FC236}">
                <a16:creationId xmlns:a16="http://schemas.microsoft.com/office/drawing/2014/main" id="{FDDC8845-9CA1-4B6B-B1FA-EE1EB453F337}"/>
              </a:ext>
            </a:extLst>
          </p:cNvPr>
          <p:cNvSpPr>
            <a:spLocks noChangeShapeType="1"/>
          </p:cNvSpPr>
          <p:nvPr/>
        </p:nvSpPr>
        <p:spPr bwMode="auto">
          <a:xfrm>
            <a:off x="11626268" y="3612840"/>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39" name="Line 13">
            <a:extLst>
              <a:ext uri="{FF2B5EF4-FFF2-40B4-BE49-F238E27FC236}">
                <a16:creationId xmlns:a16="http://schemas.microsoft.com/office/drawing/2014/main" id="{AB31CED2-E1BA-42CE-8597-52138DD3511E}"/>
              </a:ext>
            </a:extLst>
          </p:cNvPr>
          <p:cNvSpPr>
            <a:spLocks noChangeShapeType="1"/>
          </p:cNvSpPr>
          <p:nvPr/>
        </p:nvSpPr>
        <p:spPr bwMode="auto">
          <a:xfrm>
            <a:off x="11626268" y="3812084"/>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grpSp>
        <p:nvGrpSpPr>
          <p:cNvPr id="181" name="Group 180">
            <a:extLst>
              <a:ext uri="{FF2B5EF4-FFF2-40B4-BE49-F238E27FC236}">
                <a16:creationId xmlns:a16="http://schemas.microsoft.com/office/drawing/2014/main" id="{94744308-4E60-44B8-A490-F46520B48DB7}"/>
              </a:ext>
            </a:extLst>
          </p:cNvPr>
          <p:cNvGrpSpPr/>
          <p:nvPr/>
        </p:nvGrpSpPr>
        <p:grpSpPr>
          <a:xfrm>
            <a:off x="6662893" y="2630423"/>
            <a:ext cx="4989023" cy="2576379"/>
            <a:chOff x="4757738" y="1882776"/>
            <a:chExt cx="4014788" cy="2073275"/>
          </a:xfrm>
        </p:grpSpPr>
        <p:sp>
          <p:nvSpPr>
            <p:cNvPr id="40" name="Freeform 14">
              <a:extLst>
                <a:ext uri="{FF2B5EF4-FFF2-40B4-BE49-F238E27FC236}">
                  <a16:creationId xmlns:a16="http://schemas.microsoft.com/office/drawing/2014/main" id="{8D2CC0FD-CB58-4314-A4BB-12C6C8A9DF50}"/>
                </a:ext>
              </a:extLst>
            </p:cNvPr>
            <p:cNvSpPr>
              <a:spLocks/>
            </p:cNvSpPr>
            <p:nvPr/>
          </p:nvSpPr>
          <p:spPr bwMode="auto">
            <a:xfrm>
              <a:off x="4808538" y="1882776"/>
              <a:ext cx="3963988" cy="2020888"/>
            </a:xfrm>
            <a:custGeom>
              <a:avLst/>
              <a:gdLst>
                <a:gd name="T0" fmla="*/ 0 w 2497"/>
                <a:gd name="T1" fmla="*/ 0 h 1273"/>
                <a:gd name="T2" fmla="*/ 0 w 2497"/>
                <a:gd name="T3" fmla="*/ 1273 h 1273"/>
                <a:gd name="T4" fmla="*/ 2497 w 2497"/>
                <a:gd name="T5" fmla="*/ 1273 h 1273"/>
              </a:gdLst>
              <a:ahLst/>
              <a:cxnLst>
                <a:cxn ang="0">
                  <a:pos x="T0" y="T1"/>
                </a:cxn>
                <a:cxn ang="0">
                  <a:pos x="T2" y="T3"/>
                </a:cxn>
                <a:cxn ang="0">
                  <a:pos x="T4" y="T5"/>
                </a:cxn>
              </a:cxnLst>
              <a:rect l="0" t="0" r="r" b="b"/>
              <a:pathLst>
                <a:path w="2497" h="1273">
                  <a:moveTo>
                    <a:pt x="0" y="0"/>
                  </a:moveTo>
                  <a:lnTo>
                    <a:pt x="0" y="1273"/>
                  </a:lnTo>
                  <a:lnTo>
                    <a:pt x="2497" y="1273"/>
                  </a:lnTo>
                </a:path>
              </a:pathLst>
            </a:custGeom>
            <a:noFill/>
            <a:ln w="6350" cap="flat">
              <a:solidFill>
                <a:srgbClr val="89898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41" name="Line 15">
              <a:extLst>
                <a:ext uri="{FF2B5EF4-FFF2-40B4-BE49-F238E27FC236}">
                  <a16:creationId xmlns:a16="http://schemas.microsoft.com/office/drawing/2014/main" id="{E6C20F6F-1A85-41CA-94B9-9ABBB5C16DA5}"/>
                </a:ext>
              </a:extLst>
            </p:cNvPr>
            <p:cNvSpPr>
              <a:spLocks noChangeShapeType="1"/>
            </p:cNvSpPr>
            <p:nvPr/>
          </p:nvSpPr>
          <p:spPr bwMode="auto">
            <a:xfrm>
              <a:off x="4757738" y="1882776"/>
              <a:ext cx="50800" cy="0"/>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42" name="Line 16">
              <a:extLst>
                <a:ext uri="{FF2B5EF4-FFF2-40B4-BE49-F238E27FC236}">
                  <a16:creationId xmlns:a16="http://schemas.microsoft.com/office/drawing/2014/main" id="{26CFE5F5-3DA2-4D42-B5B4-9AC525C66A1B}"/>
                </a:ext>
              </a:extLst>
            </p:cNvPr>
            <p:cNvSpPr>
              <a:spLocks noChangeShapeType="1"/>
            </p:cNvSpPr>
            <p:nvPr/>
          </p:nvSpPr>
          <p:spPr bwMode="auto">
            <a:xfrm>
              <a:off x="4757738" y="2168526"/>
              <a:ext cx="50800" cy="0"/>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43" name="Line 17">
              <a:extLst>
                <a:ext uri="{FF2B5EF4-FFF2-40B4-BE49-F238E27FC236}">
                  <a16:creationId xmlns:a16="http://schemas.microsoft.com/office/drawing/2014/main" id="{7229D998-5A80-4B81-8BFB-49299C769FFA}"/>
                </a:ext>
              </a:extLst>
            </p:cNvPr>
            <p:cNvSpPr>
              <a:spLocks noChangeShapeType="1"/>
            </p:cNvSpPr>
            <p:nvPr/>
          </p:nvSpPr>
          <p:spPr bwMode="auto">
            <a:xfrm>
              <a:off x="4757738" y="2463801"/>
              <a:ext cx="50800" cy="0"/>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44" name="Line 18">
              <a:extLst>
                <a:ext uri="{FF2B5EF4-FFF2-40B4-BE49-F238E27FC236}">
                  <a16:creationId xmlns:a16="http://schemas.microsoft.com/office/drawing/2014/main" id="{BE88F582-FEA3-41D1-A3B8-12619C3D9AA6}"/>
                </a:ext>
              </a:extLst>
            </p:cNvPr>
            <p:cNvSpPr>
              <a:spLocks noChangeShapeType="1"/>
            </p:cNvSpPr>
            <p:nvPr/>
          </p:nvSpPr>
          <p:spPr bwMode="auto">
            <a:xfrm>
              <a:off x="4757738" y="2743201"/>
              <a:ext cx="50800" cy="0"/>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45" name="Line 19">
              <a:extLst>
                <a:ext uri="{FF2B5EF4-FFF2-40B4-BE49-F238E27FC236}">
                  <a16:creationId xmlns:a16="http://schemas.microsoft.com/office/drawing/2014/main" id="{6C33F03C-ECB3-48FA-9BC7-F5B828DBA7C9}"/>
                </a:ext>
              </a:extLst>
            </p:cNvPr>
            <p:cNvSpPr>
              <a:spLocks noChangeShapeType="1"/>
            </p:cNvSpPr>
            <p:nvPr/>
          </p:nvSpPr>
          <p:spPr bwMode="auto">
            <a:xfrm>
              <a:off x="4757738" y="3036888"/>
              <a:ext cx="50800" cy="0"/>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46" name="Line 20">
              <a:extLst>
                <a:ext uri="{FF2B5EF4-FFF2-40B4-BE49-F238E27FC236}">
                  <a16:creationId xmlns:a16="http://schemas.microsoft.com/office/drawing/2014/main" id="{E2F4970E-568F-45C0-B252-A3CA29C7B74C}"/>
                </a:ext>
              </a:extLst>
            </p:cNvPr>
            <p:cNvSpPr>
              <a:spLocks noChangeShapeType="1"/>
            </p:cNvSpPr>
            <p:nvPr/>
          </p:nvSpPr>
          <p:spPr bwMode="auto">
            <a:xfrm>
              <a:off x="4757738" y="3327401"/>
              <a:ext cx="50800" cy="0"/>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47" name="Line 21">
              <a:extLst>
                <a:ext uri="{FF2B5EF4-FFF2-40B4-BE49-F238E27FC236}">
                  <a16:creationId xmlns:a16="http://schemas.microsoft.com/office/drawing/2014/main" id="{5771FEB8-92D6-4BFE-B72A-C85324F60332}"/>
                </a:ext>
              </a:extLst>
            </p:cNvPr>
            <p:cNvSpPr>
              <a:spLocks noChangeShapeType="1"/>
            </p:cNvSpPr>
            <p:nvPr/>
          </p:nvSpPr>
          <p:spPr bwMode="auto">
            <a:xfrm>
              <a:off x="4757738" y="3617913"/>
              <a:ext cx="50800" cy="0"/>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48" name="Line 22">
              <a:extLst>
                <a:ext uri="{FF2B5EF4-FFF2-40B4-BE49-F238E27FC236}">
                  <a16:creationId xmlns:a16="http://schemas.microsoft.com/office/drawing/2014/main" id="{4543E951-DCD7-4B66-9465-E94627B25BA0}"/>
                </a:ext>
              </a:extLst>
            </p:cNvPr>
            <p:cNvSpPr>
              <a:spLocks noChangeShapeType="1"/>
            </p:cNvSpPr>
            <p:nvPr/>
          </p:nvSpPr>
          <p:spPr bwMode="auto">
            <a:xfrm flipV="1">
              <a:off x="4808538"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49" name="Line 23">
              <a:extLst>
                <a:ext uri="{FF2B5EF4-FFF2-40B4-BE49-F238E27FC236}">
                  <a16:creationId xmlns:a16="http://schemas.microsoft.com/office/drawing/2014/main" id="{4B0382F2-4567-471B-81BB-4E579AA0301D}"/>
                </a:ext>
              </a:extLst>
            </p:cNvPr>
            <p:cNvSpPr>
              <a:spLocks noChangeShapeType="1"/>
            </p:cNvSpPr>
            <p:nvPr/>
          </p:nvSpPr>
          <p:spPr bwMode="auto">
            <a:xfrm flipV="1">
              <a:off x="4959350"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50" name="Line 24">
              <a:extLst>
                <a:ext uri="{FF2B5EF4-FFF2-40B4-BE49-F238E27FC236}">
                  <a16:creationId xmlns:a16="http://schemas.microsoft.com/office/drawing/2014/main" id="{D120CE30-5C58-4B53-9F1A-098934C07186}"/>
                </a:ext>
              </a:extLst>
            </p:cNvPr>
            <p:cNvSpPr>
              <a:spLocks noChangeShapeType="1"/>
            </p:cNvSpPr>
            <p:nvPr/>
          </p:nvSpPr>
          <p:spPr bwMode="auto">
            <a:xfrm flipV="1">
              <a:off x="5116513"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51" name="Line 25">
              <a:extLst>
                <a:ext uri="{FF2B5EF4-FFF2-40B4-BE49-F238E27FC236}">
                  <a16:creationId xmlns:a16="http://schemas.microsoft.com/office/drawing/2014/main" id="{A8AEEA8F-C542-4C1A-830B-A1AB811F67BC}"/>
                </a:ext>
              </a:extLst>
            </p:cNvPr>
            <p:cNvSpPr>
              <a:spLocks noChangeShapeType="1"/>
            </p:cNvSpPr>
            <p:nvPr/>
          </p:nvSpPr>
          <p:spPr bwMode="auto">
            <a:xfrm flipV="1">
              <a:off x="5267325"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52" name="Line 26">
              <a:extLst>
                <a:ext uri="{FF2B5EF4-FFF2-40B4-BE49-F238E27FC236}">
                  <a16:creationId xmlns:a16="http://schemas.microsoft.com/office/drawing/2014/main" id="{B055D5CE-2816-45F8-8B8A-8763C10A0321}"/>
                </a:ext>
              </a:extLst>
            </p:cNvPr>
            <p:cNvSpPr>
              <a:spLocks noChangeShapeType="1"/>
            </p:cNvSpPr>
            <p:nvPr/>
          </p:nvSpPr>
          <p:spPr bwMode="auto">
            <a:xfrm flipV="1">
              <a:off x="5419725"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53" name="Line 27">
              <a:extLst>
                <a:ext uri="{FF2B5EF4-FFF2-40B4-BE49-F238E27FC236}">
                  <a16:creationId xmlns:a16="http://schemas.microsoft.com/office/drawing/2014/main" id="{E95F2D09-ABE1-4F71-B626-0F6913A5B232}"/>
                </a:ext>
              </a:extLst>
            </p:cNvPr>
            <p:cNvSpPr>
              <a:spLocks noChangeShapeType="1"/>
            </p:cNvSpPr>
            <p:nvPr/>
          </p:nvSpPr>
          <p:spPr bwMode="auto">
            <a:xfrm flipV="1">
              <a:off x="5570538"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54" name="Line 28">
              <a:extLst>
                <a:ext uri="{FF2B5EF4-FFF2-40B4-BE49-F238E27FC236}">
                  <a16:creationId xmlns:a16="http://schemas.microsoft.com/office/drawing/2014/main" id="{8C3CDE66-BD06-4793-81F8-B31CB32857C5}"/>
                </a:ext>
              </a:extLst>
            </p:cNvPr>
            <p:cNvSpPr>
              <a:spLocks noChangeShapeType="1"/>
            </p:cNvSpPr>
            <p:nvPr/>
          </p:nvSpPr>
          <p:spPr bwMode="auto">
            <a:xfrm flipV="1">
              <a:off x="5721350"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55" name="Line 29">
              <a:extLst>
                <a:ext uri="{FF2B5EF4-FFF2-40B4-BE49-F238E27FC236}">
                  <a16:creationId xmlns:a16="http://schemas.microsoft.com/office/drawing/2014/main" id="{395EC5B1-0157-4AE5-92FE-0045BE1A3DA2}"/>
                </a:ext>
              </a:extLst>
            </p:cNvPr>
            <p:cNvSpPr>
              <a:spLocks noChangeShapeType="1"/>
            </p:cNvSpPr>
            <p:nvPr/>
          </p:nvSpPr>
          <p:spPr bwMode="auto">
            <a:xfrm flipV="1">
              <a:off x="5876925"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56" name="Line 30">
              <a:extLst>
                <a:ext uri="{FF2B5EF4-FFF2-40B4-BE49-F238E27FC236}">
                  <a16:creationId xmlns:a16="http://schemas.microsoft.com/office/drawing/2014/main" id="{B7BD81A0-EB01-4800-8F34-880E966932C5}"/>
                </a:ext>
              </a:extLst>
            </p:cNvPr>
            <p:cNvSpPr>
              <a:spLocks noChangeShapeType="1"/>
            </p:cNvSpPr>
            <p:nvPr/>
          </p:nvSpPr>
          <p:spPr bwMode="auto">
            <a:xfrm flipV="1">
              <a:off x="6027738"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57" name="Line 31">
              <a:extLst>
                <a:ext uri="{FF2B5EF4-FFF2-40B4-BE49-F238E27FC236}">
                  <a16:creationId xmlns:a16="http://schemas.microsoft.com/office/drawing/2014/main" id="{D661264C-9B5F-492C-871C-930CA5A30CC3}"/>
                </a:ext>
              </a:extLst>
            </p:cNvPr>
            <p:cNvSpPr>
              <a:spLocks noChangeShapeType="1"/>
            </p:cNvSpPr>
            <p:nvPr/>
          </p:nvSpPr>
          <p:spPr bwMode="auto">
            <a:xfrm flipV="1">
              <a:off x="6181725"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58" name="Line 32">
              <a:extLst>
                <a:ext uri="{FF2B5EF4-FFF2-40B4-BE49-F238E27FC236}">
                  <a16:creationId xmlns:a16="http://schemas.microsoft.com/office/drawing/2014/main" id="{58A972C1-FD28-4AE4-87E7-96823740E517}"/>
                </a:ext>
              </a:extLst>
            </p:cNvPr>
            <p:cNvSpPr>
              <a:spLocks noChangeShapeType="1"/>
            </p:cNvSpPr>
            <p:nvPr/>
          </p:nvSpPr>
          <p:spPr bwMode="auto">
            <a:xfrm flipV="1">
              <a:off x="6335713"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59" name="Line 33">
              <a:extLst>
                <a:ext uri="{FF2B5EF4-FFF2-40B4-BE49-F238E27FC236}">
                  <a16:creationId xmlns:a16="http://schemas.microsoft.com/office/drawing/2014/main" id="{9FBBA4D9-AA76-4F8B-BEC4-6B95E9C4AF2F}"/>
                </a:ext>
              </a:extLst>
            </p:cNvPr>
            <p:cNvSpPr>
              <a:spLocks noChangeShapeType="1"/>
            </p:cNvSpPr>
            <p:nvPr/>
          </p:nvSpPr>
          <p:spPr bwMode="auto">
            <a:xfrm flipV="1">
              <a:off x="6484938"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60" name="Line 34">
              <a:extLst>
                <a:ext uri="{FF2B5EF4-FFF2-40B4-BE49-F238E27FC236}">
                  <a16:creationId xmlns:a16="http://schemas.microsoft.com/office/drawing/2014/main" id="{194D88DD-CED7-460B-9FDE-A464C1BA0A38}"/>
                </a:ext>
              </a:extLst>
            </p:cNvPr>
            <p:cNvSpPr>
              <a:spLocks noChangeShapeType="1"/>
            </p:cNvSpPr>
            <p:nvPr/>
          </p:nvSpPr>
          <p:spPr bwMode="auto">
            <a:xfrm flipV="1">
              <a:off x="6640513"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61" name="Line 35">
              <a:extLst>
                <a:ext uri="{FF2B5EF4-FFF2-40B4-BE49-F238E27FC236}">
                  <a16:creationId xmlns:a16="http://schemas.microsoft.com/office/drawing/2014/main" id="{2F21E609-6FC3-43A4-A36B-C728E9AA488E}"/>
                </a:ext>
              </a:extLst>
            </p:cNvPr>
            <p:cNvSpPr>
              <a:spLocks noChangeShapeType="1"/>
            </p:cNvSpPr>
            <p:nvPr/>
          </p:nvSpPr>
          <p:spPr bwMode="auto">
            <a:xfrm flipV="1">
              <a:off x="6791325"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62" name="Line 36">
              <a:extLst>
                <a:ext uri="{FF2B5EF4-FFF2-40B4-BE49-F238E27FC236}">
                  <a16:creationId xmlns:a16="http://schemas.microsoft.com/office/drawing/2014/main" id="{889253EE-CBF8-410E-ADD6-3FC7F9AFE6CF}"/>
                </a:ext>
              </a:extLst>
            </p:cNvPr>
            <p:cNvSpPr>
              <a:spLocks noChangeShapeType="1"/>
            </p:cNvSpPr>
            <p:nvPr/>
          </p:nvSpPr>
          <p:spPr bwMode="auto">
            <a:xfrm flipV="1">
              <a:off x="6945313"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63" name="Line 37">
              <a:extLst>
                <a:ext uri="{FF2B5EF4-FFF2-40B4-BE49-F238E27FC236}">
                  <a16:creationId xmlns:a16="http://schemas.microsoft.com/office/drawing/2014/main" id="{496B67D6-220A-4D5D-A640-7361121B7D0D}"/>
                </a:ext>
              </a:extLst>
            </p:cNvPr>
            <p:cNvSpPr>
              <a:spLocks noChangeShapeType="1"/>
            </p:cNvSpPr>
            <p:nvPr/>
          </p:nvSpPr>
          <p:spPr bwMode="auto">
            <a:xfrm flipV="1">
              <a:off x="7089775"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64" name="Line 38">
              <a:extLst>
                <a:ext uri="{FF2B5EF4-FFF2-40B4-BE49-F238E27FC236}">
                  <a16:creationId xmlns:a16="http://schemas.microsoft.com/office/drawing/2014/main" id="{FF140CAB-70E1-4B72-B7EC-6697C85E4A6B}"/>
                </a:ext>
              </a:extLst>
            </p:cNvPr>
            <p:cNvSpPr>
              <a:spLocks noChangeShapeType="1"/>
            </p:cNvSpPr>
            <p:nvPr/>
          </p:nvSpPr>
          <p:spPr bwMode="auto">
            <a:xfrm flipV="1">
              <a:off x="7242175"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65" name="Line 39">
              <a:extLst>
                <a:ext uri="{FF2B5EF4-FFF2-40B4-BE49-F238E27FC236}">
                  <a16:creationId xmlns:a16="http://schemas.microsoft.com/office/drawing/2014/main" id="{5AF4D079-931F-401C-9E3A-D9CCD71E60B5}"/>
                </a:ext>
              </a:extLst>
            </p:cNvPr>
            <p:cNvSpPr>
              <a:spLocks noChangeShapeType="1"/>
            </p:cNvSpPr>
            <p:nvPr/>
          </p:nvSpPr>
          <p:spPr bwMode="auto">
            <a:xfrm flipV="1">
              <a:off x="7396163"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66" name="Line 40">
              <a:extLst>
                <a:ext uri="{FF2B5EF4-FFF2-40B4-BE49-F238E27FC236}">
                  <a16:creationId xmlns:a16="http://schemas.microsoft.com/office/drawing/2014/main" id="{5CB5F662-71FA-4664-A329-867538B5275F}"/>
                </a:ext>
              </a:extLst>
            </p:cNvPr>
            <p:cNvSpPr>
              <a:spLocks noChangeShapeType="1"/>
            </p:cNvSpPr>
            <p:nvPr/>
          </p:nvSpPr>
          <p:spPr bwMode="auto">
            <a:xfrm flipV="1">
              <a:off x="7548563"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67" name="Line 41">
              <a:extLst>
                <a:ext uri="{FF2B5EF4-FFF2-40B4-BE49-F238E27FC236}">
                  <a16:creationId xmlns:a16="http://schemas.microsoft.com/office/drawing/2014/main" id="{68EE085E-1785-4DB9-A09C-CCAD0B8252E5}"/>
                </a:ext>
              </a:extLst>
            </p:cNvPr>
            <p:cNvSpPr>
              <a:spLocks noChangeShapeType="1"/>
            </p:cNvSpPr>
            <p:nvPr/>
          </p:nvSpPr>
          <p:spPr bwMode="auto">
            <a:xfrm flipV="1">
              <a:off x="7700963"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68" name="Line 42">
              <a:extLst>
                <a:ext uri="{FF2B5EF4-FFF2-40B4-BE49-F238E27FC236}">
                  <a16:creationId xmlns:a16="http://schemas.microsoft.com/office/drawing/2014/main" id="{35EED14F-BDF2-4737-A37C-011769964AF1}"/>
                </a:ext>
              </a:extLst>
            </p:cNvPr>
            <p:cNvSpPr>
              <a:spLocks noChangeShapeType="1"/>
            </p:cNvSpPr>
            <p:nvPr/>
          </p:nvSpPr>
          <p:spPr bwMode="auto">
            <a:xfrm flipV="1">
              <a:off x="7851775"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69" name="Line 43">
              <a:extLst>
                <a:ext uri="{FF2B5EF4-FFF2-40B4-BE49-F238E27FC236}">
                  <a16:creationId xmlns:a16="http://schemas.microsoft.com/office/drawing/2014/main" id="{850A3EFA-65EE-4F96-85B8-ED3FE81855AF}"/>
                </a:ext>
              </a:extLst>
            </p:cNvPr>
            <p:cNvSpPr>
              <a:spLocks noChangeShapeType="1"/>
            </p:cNvSpPr>
            <p:nvPr/>
          </p:nvSpPr>
          <p:spPr bwMode="auto">
            <a:xfrm flipV="1">
              <a:off x="8008938"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70" name="Line 44">
              <a:extLst>
                <a:ext uri="{FF2B5EF4-FFF2-40B4-BE49-F238E27FC236}">
                  <a16:creationId xmlns:a16="http://schemas.microsoft.com/office/drawing/2014/main" id="{1EACAF20-C18C-4E8D-BD74-98026693806D}"/>
                </a:ext>
              </a:extLst>
            </p:cNvPr>
            <p:cNvSpPr>
              <a:spLocks noChangeShapeType="1"/>
            </p:cNvSpPr>
            <p:nvPr/>
          </p:nvSpPr>
          <p:spPr bwMode="auto">
            <a:xfrm flipV="1">
              <a:off x="8159750"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71" name="Line 45">
              <a:extLst>
                <a:ext uri="{FF2B5EF4-FFF2-40B4-BE49-F238E27FC236}">
                  <a16:creationId xmlns:a16="http://schemas.microsoft.com/office/drawing/2014/main" id="{CA73AAE7-B620-43F1-B34D-EE02907CD5A7}"/>
                </a:ext>
              </a:extLst>
            </p:cNvPr>
            <p:cNvSpPr>
              <a:spLocks noChangeShapeType="1"/>
            </p:cNvSpPr>
            <p:nvPr/>
          </p:nvSpPr>
          <p:spPr bwMode="auto">
            <a:xfrm flipV="1">
              <a:off x="8316913"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72" name="Line 46">
              <a:extLst>
                <a:ext uri="{FF2B5EF4-FFF2-40B4-BE49-F238E27FC236}">
                  <a16:creationId xmlns:a16="http://schemas.microsoft.com/office/drawing/2014/main" id="{9D56BE83-3CF4-4F6A-9BE3-EC04FAE00173}"/>
                </a:ext>
              </a:extLst>
            </p:cNvPr>
            <p:cNvSpPr>
              <a:spLocks noChangeShapeType="1"/>
            </p:cNvSpPr>
            <p:nvPr/>
          </p:nvSpPr>
          <p:spPr bwMode="auto">
            <a:xfrm flipV="1">
              <a:off x="8620125"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73" name="Line 47">
              <a:extLst>
                <a:ext uri="{FF2B5EF4-FFF2-40B4-BE49-F238E27FC236}">
                  <a16:creationId xmlns:a16="http://schemas.microsoft.com/office/drawing/2014/main" id="{088B3F1E-A99D-4965-BA29-4A253705C1D5}"/>
                </a:ext>
              </a:extLst>
            </p:cNvPr>
            <p:cNvSpPr>
              <a:spLocks noChangeShapeType="1"/>
            </p:cNvSpPr>
            <p:nvPr/>
          </p:nvSpPr>
          <p:spPr bwMode="auto">
            <a:xfrm flipV="1">
              <a:off x="8772525"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74" name="Line 48">
              <a:extLst>
                <a:ext uri="{FF2B5EF4-FFF2-40B4-BE49-F238E27FC236}">
                  <a16:creationId xmlns:a16="http://schemas.microsoft.com/office/drawing/2014/main" id="{426A8297-C9AD-409A-83C2-7984EF90EECB}"/>
                </a:ext>
              </a:extLst>
            </p:cNvPr>
            <p:cNvSpPr>
              <a:spLocks noChangeShapeType="1"/>
            </p:cNvSpPr>
            <p:nvPr/>
          </p:nvSpPr>
          <p:spPr bwMode="auto">
            <a:xfrm flipV="1">
              <a:off x="8467725" y="3903663"/>
              <a:ext cx="0" cy="52388"/>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75" name="Line 49">
              <a:extLst>
                <a:ext uri="{FF2B5EF4-FFF2-40B4-BE49-F238E27FC236}">
                  <a16:creationId xmlns:a16="http://schemas.microsoft.com/office/drawing/2014/main" id="{37B4DCF8-A394-49F9-829D-FEB64F78AEC1}"/>
                </a:ext>
              </a:extLst>
            </p:cNvPr>
            <p:cNvSpPr>
              <a:spLocks noChangeShapeType="1"/>
            </p:cNvSpPr>
            <p:nvPr/>
          </p:nvSpPr>
          <p:spPr bwMode="auto">
            <a:xfrm>
              <a:off x="4757738" y="3903663"/>
              <a:ext cx="50800" cy="0"/>
            </a:xfrm>
            <a:prstGeom prst="line">
              <a:avLst/>
            </a:prstGeom>
            <a:noFill/>
            <a:ln w="6350" cap="flat">
              <a:solidFill>
                <a:srgbClr val="898989"/>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grpSp>
      <p:sp>
        <p:nvSpPr>
          <p:cNvPr id="76" name="Freeform 50">
            <a:extLst>
              <a:ext uri="{FF2B5EF4-FFF2-40B4-BE49-F238E27FC236}">
                <a16:creationId xmlns:a16="http://schemas.microsoft.com/office/drawing/2014/main" id="{D4EC184E-E002-4795-9BE0-4D99D3975756}"/>
              </a:ext>
            </a:extLst>
          </p:cNvPr>
          <p:cNvSpPr>
            <a:spLocks/>
          </p:cNvSpPr>
          <p:nvPr/>
        </p:nvSpPr>
        <p:spPr bwMode="auto">
          <a:xfrm>
            <a:off x="6913428" y="3038777"/>
            <a:ext cx="4738485" cy="670727"/>
          </a:xfrm>
          <a:custGeom>
            <a:avLst/>
            <a:gdLst>
              <a:gd name="T0" fmla="*/ 2402 w 2402"/>
              <a:gd name="T1" fmla="*/ 340 h 340"/>
              <a:gd name="T2" fmla="*/ 1634 w 2402"/>
              <a:gd name="T3" fmla="*/ 208 h 340"/>
              <a:gd name="T4" fmla="*/ 1056 w 2402"/>
              <a:gd name="T5" fmla="*/ 163 h 340"/>
              <a:gd name="T6" fmla="*/ 479 w 2402"/>
              <a:gd name="T7" fmla="*/ 41 h 340"/>
              <a:gd name="T8" fmla="*/ 193 w 2402"/>
              <a:gd name="T9" fmla="*/ 0 h 340"/>
              <a:gd name="T10" fmla="*/ 99 w 2402"/>
              <a:gd name="T11" fmla="*/ 5 h 340"/>
              <a:gd name="T12" fmla="*/ 0 w 2402"/>
              <a:gd name="T13" fmla="*/ 0 h 340"/>
            </a:gdLst>
            <a:ahLst/>
            <a:cxnLst>
              <a:cxn ang="0">
                <a:pos x="T0" y="T1"/>
              </a:cxn>
              <a:cxn ang="0">
                <a:pos x="T2" y="T3"/>
              </a:cxn>
              <a:cxn ang="0">
                <a:pos x="T4" y="T5"/>
              </a:cxn>
              <a:cxn ang="0">
                <a:pos x="T6" y="T7"/>
              </a:cxn>
              <a:cxn ang="0">
                <a:pos x="T8" y="T9"/>
              </a:cxn>
              <a:cxn ang="0">
                <a:pos x="T10" y="T11"/>
              </a:cxn>
              <a:cxn ang="0">
                <a:pos x="T12" y="T13"/>
              </a:cxn>
            </a:cxnLst>
            <a:rect l="0" t="0" r="r" b="b"/>
            <a:pathLst>
              <a:path w="2402" h="340">
                <a:moveTo>
                  <a:pt x="2402" y="340"/>
                </a:moveTo>
                <a:lnTo>
                  <a:pt x="1634" y="208"/>
                </a:lnTo>
                <a:lnTo>
                  <a:pt x="1056" y="163"/>
                </a:lnTo>
                <a:lnTo>
                  <a:pt x="479" y="41"/>
                </a:lnTo>
                <a:lnTo>
                  <a:pt x="193" y="0"/>
                </a:lnTo>
                <a:lnTo>
                  <a:pt x="99" y="5"/>
                </a:lnTo>
                <a:lnTo>
                  <a:pt x="0" y="0"/>
                </a:lnTo>
              </a:path>
            </a:pathLst>
          </a:custGeom>
          <a:noFill/>
          <a:ln w="9525" cap="flat">
            <a:solidFill>
              <a:srgbClr val="04367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77" name="Rectangle 51">
            <a:extLst>
              <a:ext uri="{FF2B5EF4-FFF2-40B4-BE49-F238E27FC236}">
                <a16:creationId xmlns:a16="http://schemas.microsoft.com/office/drawing/2014/main" id="{69CB8A78-083E-48B4-AD42-4EA227A92D03}"/>
              </a:ext>
            </a:extLst>
          </p:cNvPr>
          <p:cNvSpPr>
            <a:spLocks noChangeArrowheads="1"/>
          </p:cNvSpPr>
          <p:nvPr/>
        </p:nvSpPr>
        <p:spPr bwMode="auto">
          <a:xfrm>
            <a:off x="11612459" y="3672022"/>
            <a:ext cx="72992" cy="74964"/>
          </a:xfrm>
          <a:prstGeom prst="rect">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78" name="Line 52">
            <a:extLst>
              <a:ext uri="{FF2B5EF4-FFF2-40B4-BE49-F238E27FC236}">
                <a16:creationId xmlns:a16="http://schemas.microsoft.com/office/drawing/2014/main" id="{C1E54D22-6F4E-41D7-A002-812866BDC460}"/>
              </a:ext>
            </a:extLst>
          </p:cNvPr>
          <p:cNvSpPr>
            <a:spLocks noChangeShapeType="1"/>
          </p:cNvSpPr>
          <p:nvPr/>
        </p:nvSpPr>
        <p:spPr bwMode="auto">
          <a:xfrm>
            <a:off x="10132915" y="3374139"/>
            <a:ext cx="0" cy="159792"/>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79" name="Line 53">
            <a:extLst>
              <a:ext uri="{FF2B5EF4-FFF2-40B4-BE49-F238E27FC236}">
                <a16:creationId xmlns:a16="http://schemas.microsoft.com/office/drawing/2014/main" id="{1FAA1683-372C-463B-9D59-C1B18ECFAF36}"/>
              </a:ext>
            </a:extLst>
          </p:cNvPr>
          <p:cNvSpPr>
            <a:spLocks noChangeShapeType="1"/>
          </p:cNvSpPr>
          <p:nvPr/>
        </p:nvSpPr>
        <p:spPr bwMode="auto">
          <a:xfrm>
            <a:off x="10109243" y="3374139"/>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80" name="Line 54">
            <a:extLst>
              <a:ext uri="{FF2B5EF4-FFF2-40B4-BE49-F238E27FC236}">
                <a16:creationId xmlns:a16="http://schemas.microsoft.com/office/drawing/2014/main" id="{01CCD514-E55A-4215-B2A4-A419E59D7742}"/>
              </a:ext>
            </a:extLst>
          </p:cNvPr>
          <p:cNvSpPr>
            <a:spLocks noChangeShapeType="1"/>
          </p:cNvSpPr>
          <p:nvPr/>
        </p:nvSpPr>
        <p:spPr bwMode="auto">
          <a:xfrm>
            <a:off x="10109243" y="3533931"/>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81" name="Rectangle 55">
            <a:extLst>
              <a:ext uri="{FF2B5EF4-FFF2-40B4-BE49-F238E27FC236}">
                <a16:creationId xmlns:a16="http://schemas.microsoft.com/office/drawing/2014/main" id="{D72D7E3B-901B-4F93-BA18-9E5DE45093A0}"/>
              </a:ext>
            </a:extLst>
          </p:cNvPr>
          <p:cNvSpPr>
            <a:spLocks noChangeArrowheads="1"/>
          </p:cNvSpPr>
          <p:nvPr/>
        </p:nvSpPr>
        <p:spPr bwMode="auto">
          <a:xfrm>
            <a:off x="10095433" y="3413594"/>
            <a:ext cx="72992" cy="74964"/>
          </a:xfrm>
          <a:prstGeom prst="rect">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82" name="Line 56">
            <a:extLst>
              <a:ext uri="{FF2B5EF4-FFF2-40B4-BE49-F238E27FC236}">
                <a16:creationId xmlns:a16="http://schemas.microsoft.com/office/drawing/2014/main" id="{0FCEB7D4-559E-4C8B-87D9-FBD7154B183D}"/>
              </a:ext>
            </a:extLst>
          </p:cNvPr>
          <p:cNvSpPr>
            <a:spLocks noChangeShapeType="1"/>
          </p:cNvSpPr>
          <p:nvPr/>
        </p:nvSpPr>
        <p:spPr bwMode="auto">
          <a:xfrm>
            <a:off x="9000571" y="3216322"/>
            <a:ext cx="0" cy="222919"/>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83" name="Line 57">
            <a:extLst>
              <a:ext uri="{FF2B5EF4-FFF2-40B4-BE49-F238E27FC236}">
                <a16:creationId xmlns:a16="http://schemas.microsoft.com/office/drawing/2014/main" id="{5A4FE11E-D56C-47FB-89ED-DF9DDB76EBCB}"/>
              </a:ext>
            </a:extLst>
          </p:cNvPr>
          <p:cNvSpPr>
            <a:spLocks noChangeShapeType="1"/>
          </p:cNvSpPr>
          <p:nvPr/>
        </p:nvSpPr>
        <p:spPr bwMode="auto">
          <a:xfrm>
            <a:off x="8976899" y="3216321"/>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84" name="Line 58">
            <a:extLst>
              <a:ext uri="{FF2B5EF4-FFF2-40B4-BE49-F238E27FC236}">
                <a16:creationId xmlns:a16="http://schemas.microsoft.com/office/drawing/2014/main" id="{14D804C5-326C-4D1B-94DD-54B21AF5CC32}"/>
              </a:ext>
            </a:extLst>
          </p:cNvPr>
          <p:cNvSpPr>
            <a:spLocks noChangeShapeType="1"/>
          </p:cNvSpPr>
          <p:nvPr/>
        </p:nvSpPr>
        <p:spPr bwMode="auto">
          <a:xfrm>
            <a:off x="8976899" y="3439240"/>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85" name="Rectangle 59">
            <a:extLst>
              <a:ext uri="{FF2B5EF4-FFF2-40B4-BE49-F238E27FC236}">
                <a16:creationId xmlns:a16="http://schemas.microsoft.com/office/drawing/2014/main" id="{A54813BF-7813-4F5F-85B1-7E97AA970C92}"/>
              </a:ext>
            </a:extLst>
          </p:cNvPr>
          <p:cNvSpPr>
            <a:spLocks noChangeArrowheads="1"/>
          </p:cNvSpPr>
          <p:nvPr/>
        </p:nvSpPr>
        <p:spPr bwMode="auto">
          <a:xfrm>
            <a:off x="8963089" y="3320877"/>
            <a:ext cx="72992" cy="74964"/>
          </a:xfrm>
          <a:prstGeom prst="rect">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86" name="Line 60">
            <a:extLst>
              <a:ext uri="{FF2B5EF4-FFF2-40B4-BE49-F238E27FC236}">
                <a16:creationId xmlns:a16="http://schemas.microsoft.com/office/drawing/2014/main" id="{4C5B7564-9443-47DB-9258-EAF6A77B0889}"/>
              </a:ext>
            </a:extLst>
          </p:cNvPr>
          <p:cNvSpPr>
            <a:spLocks noChangeShapeType="1"/>
          </p:cNvSpPr>
          <p:nvPr/>
        </p:nvSpPr>
        <p:spPr bwMode="auto">
          <a:xfrm>
            <a:off x="7860336" y="3054558"/>
            <a:ext cx="0" cy="165709"/>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87" name="Line 61">
            <a:extLst>
              <a:ext uri="{FF2B5EF4-FFF2-40B4-BE49-F238E27FC236}">
                <a16:creationId xmlns:a16="http://schemas.microsoft.com/office/drawing/2014/main" id="{BCC70839-A936-424A-A829-7464FDFB9EBB}"/>
              </a:ext>
            </a:extLst>
          </p:cNvPr>
          <p:cNvSpPr>
            <a:spLocks noChangeShapeType="1"/>
          </p:cNvSpPr>
          <p:nvPr/>
        </p:nvSpPr>
        <p:spPr bwMode="auto">
          <a:xfrm>
            <a:off x="7836663" y="3054557"/>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88" name="Line 62">
            <a:extLst>
              <a:ext uri="{FF2B5EF4-FFF2-40B4-BE49-F238E27FC236}">
                <a16:creationId xmlns:a16="http://schemas.microsoft.com/office/drawing/2014/main" id="{1054AA96-A70F-432C-8350-54D2F46FFE1B}"/>
              </a:ext>
            </a:extLst>
          </p:cNvPr>
          <p:cNvSpPr>
            <a:spLocks noChangeShapeType="1"/>
          </p:cNvSpPr>
          <p:nvPr/>
        </p:nvSpPr>
        <p:spPr bwMode="auto">
          <a:xfrm>
            <a:off x="7836663" y="3220267"/>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89" name="Rectangle 63">
            <a:extLst>
              <a:ext uri="{FF2B5EF4-FFF2-40B4-BE49-F238E27FC236}">
                <a16:creationId xmlns:a16="http://schemas.microsoft.com/office/drawing/2014/main" id="{BDB66729-213A-4D16-B9F3-1326EE2F67C1}"/>
              </a:ext>
            </a:extLst>
          </p:cNvPr>
          <p:cNvSpPr>
            <a:spLocks noChangeArrowheads="1"/>
          </p:cNvSpPr>
          <p:nvPr/>
        </p:nvSpPr>
        <p:spPr bwMode="auto">
          <a:xfrm>
            <a:off x="7822855" y="3080205"/>
            <a:ext cx="72992" cy="74964"/>
          </a:xfrm>
          <a:prstGeom prst="rect">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91" name="Line 65">
            <a:extLst>
              <a:ext uri="{FF2B5EF4-FFF2-40B4-BE49-F238E27FC236}">
                <a16:creationId xmlns:a16="http://schemas.microsoft.com/office/drawing/2014/main" id="{21D1D28A-DBB8-47E2-BF3C-469301CE1DF9}"/>
              </a:ext>
            </a:extLst>
          </p:cNvPr>
          <p:cNvSpPr>
            <a:spLocks noChangeShapeType="1"/>
          </p:cNvSpPr>
          <p:nvPr/>
        </p:nvSpPr>
        <p:spPr bwMode="auto">
          <a:xfrm>
            <a:off x="7294164" y="2981569"/>
            <a:ext cx="0" cy="157817"/>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92" name="Line 66">
            <a:extLst>
              <a:ext uri="{FF2B5EF4-FFF2-40B4-BE49-F238E27FC236}">
                <a16:creationId xmlns:a16="http://schemas.microsoft.com/office/drawing/2014/main" id="{F638B4D7-0423-44C2-99AB-8D700F04993B}"/>
              </a:ext>
            </a:extLst>
          </p:cNvPr>
          <p:cNvSpPr>
            <a:spLocks noChangeShapeType="1"/>
          </p:cNvSpPr>
          <p:nvPr/>
        </p:nvSpPr>
        <p:spPr bwMode="auto">
          <a:xfrm>
            <a:off x="7270492" y="2981568"/>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93" name="Line 67">
            <a:extLst>
              <a:ext uri="{FF2B5EF4-FFF2-40B4-BE49-F238E27FC236}">
                <a16:creationId xmlns:a16="http://schemas.microsoft.com/office/drawing/2014/main" id="{7CB8E4D0-9EDE-4AAE-BD24-018C5C9ED2F0}"/>
              </a:ext>
            </a:extLst>
          </p:cNvPr>
          <p:cNvSpPr>
            <a:spLocks noChangeShapeType="1"/>
          </p:cNvSpPr>
          <p:nvPr/>
        </p:nvSpPr>
        <p:spPr bwMode="auto">
          <a:xfrm>
            <a:off x="7270492" y="3139385"/>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94" name="Rectangle 68">
            <a:extLst>
              <a:ext uri="{FF2B5EF4-FFF2-40B4-BE49-F238E27FC236}">
                <a16:creationId xmlns:a16="http://schemas.microsoft.com/office/drawing/2014/main" id="{81238E24-23AB-40AA-9586-DC4FE9D6B906}"/>
              </a:ext>
            </a:extLst>
          </p:cNvPr>
          <p:cNvSpPr>
            <a:spLocks noChangeArrowheads="1"/>
          </p:cNvSpPr>
          <p:nvPr/>
        </p:nvSpPr>
        <p:spPr bwMode="auto">
          <a:xfrm>
            <a:off x="7256681" y="2999321"/>
            <a:ext cx="72992" cy="72992"/>
          </a:xfrm>
          <a:prstGeom prst="rect">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95" name="Line 69">
            <a:extLst>
              <a:ext uri="{FF2B5EF4-FFF2-40B4-BE49-F238E27FC236}">
                <a16:creationId xmlns:a16="http://schemas.microsoft.com/office/drawing/2014/main" id="{5554A945-5E04-4C10-A655-FD3E99EA845D}"/>
              </a:ext>
            </a:extLst>
          </p:cNvPr>
          <p:cNvSpPr>
            <a:spLocks noChangeShapeType="1"/>
          </p:cNvSpPr>
          <p:nvPr/>
        </p:nvSpPr>
        <p:spPr bwMode="auto">
          <a:xfrm>
            <a:off x="7106755" y="2924359"/>
            <a:ext cx="0" cy="313664"/>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96" name="Line 70">
            <a:extLst>
              <a:ext uri="{FF2B5EF4-FFF2-40B4-BE49-F238E27FC236}">
                <a16:creationId xmlns:a16="http://schemas.microsoft.com/office/drawing/2014/main" id="{F42A842F-9669-4627-988C-59465F102CE4}"/>
              </a:ext>
            </a:extLst>
          </p:cNvPr>
          <p:cNvSpPr>
            <a:spLocks noChangeShapeType="1"/>
          </p:cNvSpPr>
          <p:nvPr/>
        </p:nvSpPr>
        <p:spPr bwMode="auto">
          <a:xfrm>
            <a:off x="7083082" y="2924359"/>
            <a:ext cx="47345"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97" name="Line 71">
            <a:extLst>
              <a:ext uri="{FF2B5EF4-FFF2-40B4-BE49-F238E27FC236}">
                <a16:creationId xmlns:a16="http://schemas.microsoft.com/office/drawing/2014/main" id="{333035AE-B66D-4AD4-AAD3-5AD7859C442E}"/>
              </a:ext>
            </a:extLst>
          </p:cNvPr>
          <p:cNvSpPr>
            <a:spLocks noChangeShapeType="1"/>
          </p:cNvSpPr>
          <p:nvPr/>
        </p:nvSpPr>
        <p:spPr bwMode="auto">
          <a:xfrm>
            <a:off x="7083082" y="3238021"/>
            <a:ext cx="47345"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98" name="Rectangle 72">
            <a:extLst>
              <a:ext uri="{FF2B5EF4-FFF2-40B4-BE49-F238E27FC236}">
                <a16:creationId xmlns:a16="http://schemas.microsoft.com/office/drawing/2014/main" id="{D2D0CD18-8B30-4CAC-82DD-1F51FAB668E0}"/>
              </a:ext>
            </a:extLst>
          </p:cNvPr>
          <p:cNvSpPr>
            <a:spLocks noChangeArrowheads="1"/>
          </p:cNvSpPr>
          <p:nvPr/>
        </p:nvSpPr>
        <p:spPr bwMode="auto">
          <a:xfrm>
            <a:off x="7069274" y="3007212"/>
            <a:ext cx="74964" cy="72992"/>
          </a:xfrm>
          <a:prstGeom prst="rect">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99" name="Line 73">
            <a:extLst>
              <a:ext uri="{FF2B5EF4-FFF2-40B4-BE49-F238E27FC236}">
                <a16:creationId xmlns:a16="http://schemas.microsoft.com/office/drawing/2014/main" id="{67B96204-A136-4AB5-98D1-C7692198EA53}"/>
              </a:ext>
            </a:extLst>
          </p:cNvPr>
          <p:cNvSpPr>
            <a:spLocks noChangeShapeType="1"/>
          </p:cNvSpPr>
          <p:nvPr/>
        </p:nvSpPr>
        <p:spPr bwMode="auto">
          <a:xfrm>
            <a:off x="6917373" y="2869122"/>
            <a:ext cx="0" cy="274209"/>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00" name="Line 74">
            <a:extLst>
              <a:ext uri="{FF2B5EF4-FFF2-40B4-BE49-F238E27FC236}">
                <a16:creationId xmlns:a16="http://schemas.microsoft.com/office/drawing/2014/main" id="{008ACAF4-D682-4554-861C-91C6C1EED90C}"/>
              </a:ext>
            </a:extLst>
          </p:cNvPr>
          <p:cNvSpPr>
            <a:spLocks noChangeShapeType="1"/>
          </p:cNvSpPr>
          <p:nvPr/>
        </p:nvSpPr>
        <p:spPr bwMode="auto">
          <a:xfrm>
            <a:off x="6893700" y="2869121"/>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01" name="Line 75">
            <a:extLst>
              <a:ext uri="{FF2B5EF4-FFF2-40B4-BE49-F238E27FC236}">
                <a16:creationId xmlns:a16="http://schemas.microsoft.com/office/drawing/2014/main" id="{CAD48EB3-871D-49DD-B493-70E3AD7F9183}"/>
              </a:ext>
            </a:extLst>
          </p:cNvPr>
          <p:cNvSpPr>
            <a:spLocks noChangeShapeType="1"/>
          </p:cNvSpPr>
          <p:nvPr/>
        </p:nvSpPr>
        <p:spPr bwMode="auto">
          <a:xfrm>
            <a:off x="6893700" y="3143331"/>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02" name="Rectangle 76">
            <a:extLst>
              <a:ext uri="{FF2B5EF4-FFF2-40B4-BE49-F238E27FC236}">
                <a16:creationId xmlns:a16="http://schemas.microsoft.com/office/drawing/2014/main" id="{26DA3955-3EDA-48B6-A966-D98D198EE06F}"/>
              </a:ext>
            </a:extLst>
          </p:cNvPr>
          <p:cNvSpPr>
            <a:spLocks noChangeArrowheads="1"/>
          </p:cNvSpPr>
          <p:nvPr/>
        </p:nvSpPr>
        <p:spPr bwMode="auto">
          <a:xfrm>
            <a:off x="6879893" y="2993404"/>
            <a:ext cx="74964" cy="72992"/>
          </a:xfrm>
          <a:prstGeom prst="rect">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03" name="Freeform 77">
            <a:extLst>
              <a:ext uri="{FF2B5EF4-FFF2-40B4-BE49-F238E27FC236}">
                <a16:creationId xmlns:a16="http://schemas.microsoft.com/office/drawing/2014/main" id="{51543EDC-C8D3-4590-A943-C2A60D452710}"/>
              </a:ext>
            </a:extLst>
          </p:cNvPr>
          <p:cNvSpPr>
            <a:spLocks/>
          </p:cNvSpPr>
          <p:nvPr/>
        </p:nvSpPr>
        <p:spPr bwMode="auto">
          <a:xfrm>
            <a:off x="6905536" y="2936195"/>
            <a:ext cx="4744405" cy="581955"/>
          </a:xfrm>
          <a:custGeom>
            <a:avLst/>
            <a:gdLst>
              <a:gd name="T0" fmla="*/ 2405 w 2405"/>
              <a:gd name="T1" fmla="*/ 279 h 295"/>
              <a:gd name="T2" fmla="*/ 1636 w 2405"/>
              <a:gd name="T3" fmla="*/ 295 h 295"/>
              <a:gd name="T4" fmla="*/ 1061 w 2405"/>
              <a:gd name="T5" fmla="*/ 208 h 295"/>
              <a:gd name="T6" fmla="*/ 480 w 2405"/>
              <a:gd name="T7" fmla="*/ 144 h 295"/>
              <a:gd name="T8" fmla="*/ 191 w 2405"/>
              <a:gd name="T9" fmla="*/ 96 h 295"/>
              <a:gd name="T10" fmla="*/ 98 w 2405"/>
              <a:gd name="T11" fmla="*/ 35 h 295"/>
              <a:gd name="T12" fmla="*/ 0 w 2405"/>
              <a:gd name="T13" fmla="*/ 0 h 295"/>
            </a:gdLst>
            <a:ahLst/>
            <a:cxnLst>
              <a:cxn ang="0">
                <a:pos x="T0" y="T1"/>
              </a:cxn>
              <a:cxn ang="0">
                <a:pos x="T2" y="T3"/>
              </a:cxn>
              <a:cxn ang="0">
                <a:pos x="T4" y="T5"/>
              </a:cxn>
              <a:cxn ang="0">
                <a:pos x="T6" y="T7"/>
              </a:cxn>
              <a:cxn ang="0">
                <a:pos x="T8" y="T9"/>
              </a:cxn>
              <a:cxn ang="0">
                <a:pos x="T10" y="T11"/>
              </a:cxn>
              <a:cxn ang="0">
                <a:pos x="T12" y="T13"/>
              </a:cxn>
            </a:cxnLst>
            <a:rect l="0" t="0" r="r" b="b"/>
            <a:pathLst>
              <a:path w="2405" h="295">
                <a:moveTo>
                  <a:pt x="2405" y="279"/>
                </a:moveTo>
                <a:lnTo>
                  <a:pt x="1636" y="295"/>
                </a:lnTo>
                <a:lnTo>
                  <a:pt x="1061" y="208"/>
                </a:lnTo>
                <a:lnTo>
                  <a:pt x="480" y="144"/>
                </a:lnTo>
                <a:lnTo>
                  <a:pt x="191" y="96"/>
                </a:lnTo>
                <a:lnTo>
                  <a:pt x="98" y="35"/>
                </a:lnTo>
                <a:lnTo>
                  <a:pt x="0" y="0"/>
                </a:lnTo>
              </a:path>
            </a:pathLst>
          </a:custGeom>
          <a:noFill/>
          <a:ln w="9525" cap="flat">
            <a:solidFill>
              <a:srgbClr val="043673"/>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04" name="Line 78">
            <a:extLst>
              <a:ext uri="{FF2B5EF4-FFF2-40B4-BE49-F238E27FC236}">
                <a16:creationId xmlns:a16="http://schemas.microsoft.com/office/drawing/2014/main" id="{0143A763-D37A-490D-9088-A2FC78D32E62}"/>
              </a:ext>
            </a:extLst>
          </p:cNvPr>
          <p:cNvSpPr>
            <a:spLocks noChangeShapeType="1"/>
          </p:cNvSpPr>
          <p:nvPr/>
        </p:nvSpPr>
        <p:spPr bwMode="auto">
          <a:xfrm>
            <a:off x="11651913" y="3352441"/>
            <a:ext cx="0" cy="28210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05" name="Line 79">
            <a:extLst>
              <a:ext uri="{FF2B5EF4-FFF2-40B4-BE49-F238E27FC236}">
                <a16:creationId xmlns:a16="http://schemas.microsoft.com/office/drawing/2014/main" id="{1E77A6DC-90E3-460B-BBF5-F6303A2CA162}"/>
              </a:ext>
            </a:extLst>
          </p:cNvPr>
          <p:cNvSpPr>
            <a:spLocks noChangeShapeType="1"/>
          </p:cNvSpPr>
          <p:nvPr/>
        </p:nvSpPr>
        <p:spPr bwMode="auto">
          <a:xfrm>
            <a:off x="11630215" y="3352440"/>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06" name="Line 80">
            <a:extLst>
              <a:ext uri="{FF2B5EF4-FFF2-40B4-BE49-F238E27FC236}">
                <a16:creationId xmlns:a16="http://schemas.microsoft.com/office/drawing/2014/main" id="{21C08D92-E053-46E1-BE50-3133D4064D2D}"/>
              </a:ext>
            </a:extLst>
          </p:cNvPr>
          <p:cNvSpPr>
            <a:spLocks noChangeShapeType="1"/>
          </p:cNvSpPr>
          <p:nvPr/>
        </p:nvSpPr>
        <p:spPr bwMode="auto">
          <a:xfrm>
            <a:off x="11630215" y="3634539"/>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07" name="Oval 81">
            <a:extLst>
              <a:ext uri="{FF2B5EF4-FFF2-40B4-BE49-F238E27FC236}">
                <a16:creationId xmlns:a16="http://schemas.microsoft.com/office/drawing/2014/main" id="{FE63A3E4-EFE2-45DC-B8C5-95C597AFFAFB}"/>
              </a:ext>
            </a:extLst>
          </p:cNvPr>
          <p:cNvSpPr>
            <a:spLocks noChangeArrowheads="1"/>
          </p:cNvSpPr>
          <p:nvPr/>
        </p:nvSpPr>
        <p:spPr bwMode="auto">
          <a:xfrm>
            <a:off x="11610487" y="3443186"/>
            <a:ext cx="84828" cy="82855"/>
          </a:xfrm>
          <a:prstGeom prst="ellipse">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08" name="Line 82">
            <a:extLst>
              <a:ext uri="{FF2B5EF4-FFF2-40B4-BE49-F238E27FC236}">
                <a16:creationId xmlns:a16="http://schemas.microsoft.com/office/drawing/2014/main" id="{EF5D6DC7-9077-4D12-9F0F-FF4EE898466B}"/>
              </a:ext>
            </a:extLst>
          </p:cNvPr>
          <p:cNvSpPr>
            <a:spLocks noChangeShapeType="1"/>
          </p:cNvSpPr>
          <p:nvPr/>
        </p:nvSpPr>
        <p:spPr bwMode="auto">
          <a:xfrm>
            <a:off x="10132915" y="3399786"/>
            <a:ext cx="0" cy="232781"/>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09" name="Line 83">
            <a:extLst>
              <a:ext uri="{FF2B5EF4-FFF2-40B4-BE49-F238E27FC236}">
                <a16:creationId xmlns:a16="http://schemas.microsoft.com/office/drawing/2014/main" id="{00662AF6-E1FB-4CA2-9F5F-FA5C0EE8A4A1}"/>
              </a:ext>
            </a:extLst>
          </p:cNvPr>
          <p:cNvSpPr>
            <a:spLocks noChangeShapeType="1"/>
          </p:cNvSpPr>
          <p:nvPr/>
        </p:nvSpPr>
        <p:spPr bwMode="auto">
          <a:xfrm>
            <a:off x="10109243" y="3399785"/>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10" name="Line 84">
            <a:extLst>
              <a:ext uri="{FF2B5EF4-FFF2-40B4-BE49-F238E27FC236}">
                <a16:creationId xmlns:a16="http://schemas.microsoft.com/office/drawing/2014/main" id="{B1268A50-A45D-4759-BCE7-5680F7B99E55}"/>
              </a:ext>
            </a:extLst>
          </p:cNvPr>
          <p:cNvSpPr>
            <a:spLocks noChangeShapeType="1"/>
          </p:cNvSpPr>
          <p:nvPr/>
        </p:nvSpPr>
        <p:spPr bwMode="auto">
          <a:xfrm>
            <a:off x="10109243" y="3632567"/>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11" name="Oval 85">
            <a:extLst>
              <a:ext uri="{FF2B5EF4-FFF2-40B4-BE49-F238E27FC236}">
                <a16:creationId xmlns:a16="http://schemas.microsoft.com/office/drawing/2014/main" id="{30825A09-1C2E-45CE-AF52-5ACA8AB5B2D4}"/>
              </a:ext>
            </a:extLst>
          </p:cNvPr>
          <p:cNvSpPr>
            <a:spLocks noChangeArrowheads="1"/>
          </p:cNvSpPr>
          <p:nvPr/>
        </p:nvSpPr>
        <p:spPr bwMode="auto">
          <a:xfrm>
            <a:off x="10089515" y="3474750"/>
            <a:ext cx="84828" cy="84828"/>
          </a:xfrm>
          <a:prstGeom prst="ellipse">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12" name="Line 86">
            <a:extLst>
              <a:ext uri="{FF2B5EF4-FFF2-40B4-BE49-F238E27FC236}">
                <a16:creationId xmlns:a16="http://schemas.microsoft.com/office/drawing/2014/main" id="{1F6C499C-8605-49DB-8E4C-3028339A65BA}"/>
              </a:ext>
            </a:extLst>
          </p:cNvPr>
          <p:cNvSpPr>
            <a:spLocks noChangeShapeType="1"/>
          </p:cNvSpPr>
          <p:nvPr/>
        </p:nvSpPr>
        <p:spPr bwMode="auto">
          <a:xfrm>
            <a:off x="9000571" y="3287340"/>
            <a:ext cx="0" cy="175573"/>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13" name="Line 87">
            <a:extLst>
              <a:ext uri="{FF2B5EF4-FFF2-40B4-BE49-F238E27FC236}">
                <a16:creationId xmlns:a16="http://schemas.microsoft.com/office/drawing/2014/main" id="{0D4955BD-442A-48C0-8321-F522BC8DCE97}"/>
              </a:ext>
            </a:extLst>
          </p:cNvPr>
          <p:cNvSpPr>
            <a:spLocks noChangeShapeType="1"/>
          </p:cNvSpPr>
          <p:nvPr/>
        </p:nvSpPr>
        <p:spPr bwMode="auto">
          <a:xfrm>
            <a:off x="8976899" y="3287340"/>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14" name="Line 88">
            <a:extLst>
              <a:ext uri="{FF2B5EF4-FFF2-40B4-BE49-F238E27FC236}">
                <a16:creationId xmlns:a16="http://schemas.microsoft.com/office/drawing/2014/main" id="{41AC4490-9E22-442C-97E1-EBDBAB4062D3}"/>
              </a:ext>
            </a:extLst>
          </p:cNvPr>
          <p:cNvSpPr>
            <a:spLocks noChangeShapeType="1"/>
          </p:cNvSpPr>
          <p:nvPr/>
        </p:nvSpPr>
        <p:spPr bwMode="auto">
          <a:xfrm>
            <a:off x="8976899" y="3462912"/>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15" name="Oval 89">
            <a:extLst>
              <a:ext uri="{FF2B5EF4-FFF2-40B4-BE49-F238E27FC236}">
                <a16:creationId xmlns:a16="http://schemas.microsoft.com/office/drawing/2014/main" id="{6DB487A5-F7B4-4CF5-896D-56632F8EB1BE}"/>
              </a:ext>
            </a:extLst>
          </p:cNvPr>
          <p:cNvSpPr>
            <a:spLocks noChangeArrowheads="1"/>
          </p:cNvSpPr>
          <p:nvPr/>
        </p:nvSpPr>
        <p:spPr bwMode="auto">
          <a:xfrm>
            <a:off x="8957171" y="3297205"/>
            <a:ext cx="84828" cy="84828"/>
          </a:xfrm>
          <a:prstGeom prst="ellipse">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16" name="Oval 90">
            <a:extLst>
              <a:ext uri="{FF2B5EF4-FFF2-40B4-BE49-F238E27FC236}">
                <a16:creationId xmlns:a16="http://schemas.microsoft.com/office/drawing/2014/main" id="{EF5B54BB-818E-43BB-AFF4-8FCBB3432245}"/>
              </a:ext>
            </a:extLst>
          </p:cNvPr>
          <p:cNvSpPr>
            <a:spLocks noChangeArrowheads="1"/>
          </p:cNvSpPr>
          <p:nvPr/>
        </p:nvSpPr>
        <p:spPr bwMode="auto">
          <a:xfrm>
            <a:off x="7816937" y="3176867"/>
            <a:ext cx="84828" cy="82855"/>
          </a:xfrm>
          <a:prstGeom prst="ellipse">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18" name="Line 92">
            <a:extLst>
              <a:ext uri="{FF2B5EF4-FFF2-40B4-BE49-F238E27FC236}">
                <a16:creationId xmlns:a16="http://schemas.microsoft.com/office/drawing/2014/main" id="{FD5EC981-1535-411B-86BF-2EBDC0393F32}"/>
              </a:ext>
            </a:extLst>
          </p:cNvPr>
          <p:cNvSpPr>
            <a:spLocks noChangeShapeType="1"/>
          </p:cNvSpPr>
          <p:nvPr/>
        </p:nvSpPr>
        <p:spPr bwMode="auto">
          <a:xfrm>
            <a:off x="7294164" y="3080204"/>
            <a:ext cx="0" cy="102581"/>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19" name="Line 93">
            <a:extLst>
              <a:ext uri="{FF2B5EF4-FFF2-40B4-BE49-F238E27FC236}">
                <a16:creationId xmlns:a16="http://schemas.microsoft.com/office/drawing/2014/main" id="{811667EF-B447-42A1-A330-421B4C3FC83F}"/>
              </a:ext>
            </a:extLst>
          </p:cNvPr>
          <p:cNvSpPr>
            <a:spLocks noChangeShapeType="1"/>
          </p:cNvSpPr>
          <p:nvPr/>
        </p:nvSpPr>
        <p:spPr bwMode="auto">
          <a:xfrm>
            <a:off x="7270492" y="3080204"/>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20" name="Line 94">
            <a:extLst>
              <a:ext uri="{FF2B5EF4-FFF2-40B4-BE49-F238E27FC236}">
                <a16:creationId xmlns:a16="http://schemas.microsoft.com/office/drawing/2014/main" id="{9A23058E-1F27-46C9-9027-D3A32935D0A5}"/>
              </a:ext>
            </a:extLst>
          </p:cNvPr>
          <p:cNvSpPr>
            <a:spLocks noChangeShapeType="1"/>
          </p:cNvSpPr>
          <p:nvPr/>
        </p:nvSpPr>
        <p:spPr bwMode="auto">
          <a:xfrm>
            <a:off x="7270492" y="3182785"/>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21" name="Oval 95">
            <a:extLst>
              <a:ext uri="{FF2B5EF4-FFF2-40B4-BE49-F238E27FC236}">
                <a16:creationId xmlns:a16="http://schemas.microsoft.com/office/drawing/2014/main" id="{9ABF6148-314F-44B2-8E12-11BBDBEE9211}"/>
              </a:ext>
            </a:extLst>
          </p:cNvPr>
          <p:cNvSpPr>
            <a:spLocks noChangeArrowheads="1"/>
          </p:cNvSpPr>
          <p:nvPr/>
        </p:nvSpPr>
        <p:spPr bwMode="auto">
          <a:xfrm>
            <a:off x="7250765" y="3088095"/>
            <a:ext cx="84828" cy="84828"/>
          </a:xfrm>
          <a:prstGeom prst="ellipse">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22" name="Line 96">
            <a:extLst>
              <a:ext uri="{FF2B5EF4-FFF2-40B4-BE49-F238E27FC236}">
                <a16:creationId xmlns:a16="http://schemas.microsoft.com/office/drawing/2014/main" id="{FDF798C6-F7BA-4BFA-A8B2-1BC9E45B9577}"/>
              </a:ext>
            </a:extLst>
          </p:cNvPr>
          <p:cNvSpPr>
            <a:spLocks noChangeShapeType="1"/>
          </p:cNvSpPr>
          <p:nvPr/>
        </p:nvSpPr>
        <p:spPr bwMode="auto">
          <a:xfrm>
            <a:off x="7106755" y="2981568"/>
            <a:ext cx="0" cy="209109"/>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23" name="Line 97">
            <a:extLst>
              <a:ext uri="{FF2B5EF4-FFF2-40B4-BE49-F238E27FC236}">
                <a16:creationId xmlns:a16="http://schemas.microsoft.com/office/drawing/2014/main" id="{2B5C003E-77F4-4004-86DE-369661C51628}"/>
              </a:ext>
            </a:extLst>
          </p:cNvPr>
          <p:cNvSpPr>
            <a:spLocks noChangeShapeType="1"/>
          </p:cNvSpPr>
          <p:nvPr/>
        </p:nvSpPr>
        <p:spPr bwMode="auto">
          <a:xfrm>
            <a:off x="7083082" y="2981568"/>
            <a:ext cx="47345"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24" name="Line 98">
            <a:extLst>
              <a:ext uri="{FF2B5EF4-FFF2-40B4-BE49-F238E27FC236}">
                <a16:creationId xmlns:a16="http://schemas.microsoft.com/office/drawing/2014/main" id="{DBBAAF42-8CDC-45B8-B70F-41760232E113}"/>
              </a:ext>
            </a:extLst>
          </p:cNvPr>
          <p:cNvSpPr>
            <a:spLocks noChangeShapeType="1"/>
          </p:cNvSpPr>
          <p:nvPr/>
        </p:nvSpPr>
        <p:spPr bwMode="auto">
          <a:xfrm>
            <a:off x="7083082" y="3190676"/>
            <a:ext cx="47345"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25" name="Oval 99">
            <a:extLst>
              <a:ext uri="{FF2B5EF4-FFF2-40B4-BE49-F238E27FC236}">
                <a16:creationId xmlns:a16="http://schemas.microsoft.com/office/drawing/2014/main" id="{613CABF7-BF8B-4744-A825-E729C2414AFD}"/>
              </a:ext>
            </a:extLst>
          </p:cNvPr>
          <p:cNvSpPr>
            <a:spLocks noChangeArrowheads="1"/>
          </p:cNvSpPr>
          <p:nvPr/>
        </p:nvSpPr>
        <p:spPr bwMode="auto">
          <a:xfrm>
            <a:off x="7065329" y="2963813"/>
            <a:ext cx="82855" cy="84828"/>
          </a:xfrm>
          <a:prstGeom prst="ellipse">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26" name="Line 100">
            <a:extLst>
              <a:ext uri="{FF2B5EF4-FFF2-40B4-BE49-F238E27FC236}">
                <a16:creationId xmlns:a16="http://schemas.microsoft.com/office/drawing/2014/main" id="{78ECF8EC-D473-4794-925F-2B4640941919}"/>
              </a:ext>
            </a:extLst>
          </p:cNvPr>
          <p:cNvSpPr>
            <a:spLocks noChangeShapeType="1"/>
          </p:cNvSpPr>
          <p:nvPr/>
        </p:nvSpPr>
        <p:spPr bwMode="auto">
          <a:xfrm>
            <a:off x="6917373" y="2916467"/>
            <a:ext cx="0" cy="191355"/>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27" name="Line 101">
            <a:extLst>
              <a:ext uri="{FF2B5EF4-FFF2-40B4-BE49-F238E27FC236}">
                <a16:creationId xmlns:a16="http://schemas.microsoft.com/office/drawing/2014/main" id="{2FE1EAA0-B21C-4DC6-90D3-D9F50D540A1A}"/>
              </a:ext>
            </a:extLst>
          </p:cNvPr>
          <p:cNvSpPr>
            <a:spLocks noChangeShapeType="1"/>
          </p:cNvSpPr>
          <p:nvPr/>
        </p:nvSpPr>
        <p:spPr bwMode="auto">
          <a:xfrm>
            <a:off x="6893700" y="2916467"/>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28" name="Line 102">
            <a:extLst>
              <a:ext uri="{FF2B5EF4-FFF2-40B4-BE49-F238E27FC236}">
                <a16:creationId xmlns:a16="http://schemas.microsoft.com/office/drawing/2014/main" id="{60379F06-CA57-4437-8314-9ABD898BB838}"/>
              </a:ext>
            </a:extLst>
          </p:cNvPr>
          <p:cNvSpPr>
            <a:spLocks noChangeShapeType="1"/>
          </p:cNvSpPr>
          <p:nvPr/>
        </p:nvSpPr>
        <p:spPr bwMode="auto">
          <a:xfrm>
            <a:off x="6893700" y="3107823"/>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29" name="Oval 103">
            <a:extLst>
              <a:ext uri="{FF2B5EF4-FFF2-40B4-BE49-F238E27FC236}">
                <a16:creationId xmlns:a16="http://schemas.microsoft.com/office/drawing/2014/main" id="{A7B5ECB7-89AC-47D9-A881-4CEA12F9B493}"/>
              </a:ext>
            </a:extLst>
          </p:cNvPr>
          <p:cNvSpPr>
            <a:spLocks noChangeArrowheads="1"/>
          </p:cNvSpPr>
          <p:nvPr/>
        </p:nvSpPr>
        <p:spPr bwMode="auto">
          <a:xfrm>
            <a:off x="6873974" y="2896741"/>
            <a:ext cx="84828" cy="84828"/>
          </a:xfrm>
          <a:prstGeom prst="ellipse">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30" name="Freeform 104">
            <a:extLst>
              <a:ext uri="{FF2B5EF4-FFF2-40B4-BE49-F238E27FC236}">
                <a16:creationId xmlns:a16="http://schemas.microsoft.com/office/drawing/2014/main" id="{12BF7B9E-EFEB-4584-A766-4B2CC7B570A1}"/>
              </a:ext>
            </a:extLst>
          </p:cNvPr>
          <p:cNvSpPr>
            <a:spLocks/>
          </p:cNvSpPr>
          <p:nvPr/>
        </p:nvSpPr>
        <p:spPr bwMode="auto">
          <a:xfrm>
            <a:off x="6917374" y="3036804"/>
            <a:ext cx="4728623" cy="1351317"/>
          </a:xfrm>
          <a:custGeom>
            <a:avLst/>
            <a:gdLst>
              <a:gd name="T0" fmla="*/ 2397 w 2397"/>
              <a:gd name="T1" fmla="*/ 685 h 685"/>
              <a:gd name="T2" fmla="*/ 1629 w 2397"/>
              <a:gd name="T3" fmla="*/ 628 h 685"/>
              <a:gd name="T4" fmla="*/ 1056 w 2397"/>
              <a:gd name="T5" fmla="*/ 387 h 685"/>
              <a:gd name="T6" fmla="*/ 478 w 2397"/>
              <a:gd name="T7" fmla="*/ 238 h 685"/>
              <a:gd name="T8" fmla="*/ 191 w 2397"/>
              <a:gd name="T9" fmla="*/ 118 h 685"/>
              <a:gd name="T10" fmla="*/ 96 w 2397"/>
              <a:gd name="T11" fmla="*/ 36 h 685"/>
              <a:gd name="T12" fmla="*/ 0 w 2397"/>
              <a:gd name="T13" fmla="*/ 0 h 685"/>
            </a:gdLst>
            <a:ahLst/>
            <a:cxnLst>
              <a:cxn ang="0">
                <a:pos x="T0" y="T1"/>
              </a:cxn>
              <a:cxn ang="0">
                <a:pos x="T2" y="T3"/>
              </a:cxn>
              <a:cxn ang="0">
                <a:pos x="T4" y="T5"/>
              </a:cxn>
              <a:cxn ang="0">
                <a:pos x="T6" y="T7"/>
              </a:cxn>
              <a:cxn ang="0">
                <a:pos x="T8" y="T9"/>
              </a:cxn>
              <a:cxn ang="0">
                <a:pos x="T10" y="T11"/>
              </a:cxn>
              <a:cxn ang="0">
                <a:pos x="T12" y="T13"/>
              </a:cxn>
            </a:cxnLst>
            <a:rect l="0" t="0" r="r" b="b"/>
            <a:pathLst>
              <a:path w="2397" h="685">
                <a:moveTo>
                  <a:pt x="2397" y="685"/>
                </a:moveTo>
                <a:lnTo>
                  <a:pt x="1629" y="628"/>
                </a:lnTo>
                <a:lnTo>
                  <a:pt x="1056" y="387"/>
                </a:lnTo>
                <a:lnTo>
                  <a:pt x="478" y="238"/>
                </a:lnTo>
                <a:lnTo>
                  <a:pt x="191" y="118"/>
                </a:lnTo>
                <a:lnTo>
                  <a:pt x="96" y="36"/>
                </a:lnTo>
                <a:lnTo>
                  <a:pt x="0" y="0"/>
                </a:lnTo>
              </a:path>
            </a:pathLst>
          </a:custGeom>
          <a:noFill/>
          <a:ln w="9525" cap="flat">
            <a:solidFill>
              <a:srgbClr val="7A99A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31" name="Freeform 105">
            <a:extLst>
              <a:ext uri="{FF2B5EF4-FFF2-40B4-BE49-F238E27FC236}">
                <a16:creationId xmlns:a16="http://schemas.microsoft.com/office/drawing/2014/main" id="{B2A8CA94-7044-4074-AE94-C94368EB8136}"/>
              </a:ext>
            </a:extLst>
          </p:cNvPr>
          <p:cNvSpPr>
            <a:spLocks/>
          </p:cNvSpPr>
          <p:nvPr/>
        </p:nvSpPr>
        <p:spPr bwMode="auto">
          <a:xfrm>
            <a:off x="6905537" y="3030886"/>
            <a:ext cx="4746377" cy="1509135"/>
          </a:xfrm>
          <a:custGeom>
            <a:avLst/>
            <a:gdLst>
              <a:gd name="T0" fmla="*/ 2406 w 2406"/>
              <a:gd name="T1" fmla="*/ 765 h 765"/>
              <a:gd name="T2" fmla="*/ 1640 w 2406"/>
              <a:gd name="T3" fmla="*/ 487 h 765"/>
              <a:gd name="T4" fmla="*/ 1062 w 2406"/>
              <a:gd name="T5" fmla="*/ 332 h 765"/>
              <a:gd name="T6" fmla="*/ 484 w 2406"/>
              <a:gd name="T7" fmla="*/ 286 h 765"/>
              <a:gd name="T8" fmla="*/ 197 w 2406"/>
              <a:gd name="T9" fmla="*/ 88 h 765"/>
              <a:gd name="T10" fmla="*/ 102 w 2406"/>
              <a:gd name="T11" fmla="*/ 51 h 765"/>
              <a:gd name="T12" fmla="*/ 0 w 2406"/>
              <a:gd name="T13" fmla="*/ 0 h 765"/>
            </a:gdLst>
            <a:ahLst/>
            <a:cxnLst>
              <a:cxn ang="0">
                <a:pos x="T0" y="T1"/>
              </a:cxn>
              <a:cxn ang="0">
                <a:pos x="T2" y="T3"/>
              </a:cxn>
              <a:cxn ang="0">
                <a:pos x="T4" y="T5"/>
              </a:cxn>
              <a:cxn ang="0">
                <a:pos x="T6" y="T7"/>
              </a:cxn>
              <a:cxn ang="0">
                <a:pos x="T8" y="T9"/>
              </a:cxn>
              <a:cxn ang="0">
                <a:pos x="T10" y="T11"/>
              </a:cxn>
              <a:cxn ang="0">
                <a:pos x="T12" y="T13"/>
              </a:cxn>
            </a:cxnLst>
            <a:rect l="0" t="0" r="r" b="b"/>
            <a:pathLst>
              <a:path w="2406" h="765">
                <a:moveTo>
                  <a:pt x="2406" y="765"/>
                </a:moveTo>
                <a:lnTo>
                  <a:pt x="1640" y="487"/>
                </a:lnTo>
                <a:lnTo>
                  <a:pt x="1062" y="332"/>
                </a:lnTo>
                <a:lnTo>
                  <a:pt x="484" y="286"/>
                </a:lnTo>
                <a:lnTo>
                  <a:pt x="197" y="88"/>
                </a:lnTo>
                <a:lnTo>
                  <a:pt x="102" y="51"/>
                </a:lnTo>
                <a:lnTo>
                  <a:pt x="0" y="0"/>
                </a:lnTo>
              </a:path>
            </a:pathLst>
          </a:custGeom>
          <a:noFill/>
          <a:ln w="9525" cap="flat">
            <a:solidFill>
              <a:srgbClr val="7A99AC"/>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32" name="Line 106">
            <a:extLst>
              <a:ext uri="{FF2B5EF4-FFF2-40B4-BE49-F238E27FC236}">
                <a16:creationId xmlns:a16="http://schemas.microsoft.com/office/drawing/2014/main" id="{1EC2349B-7319-4BE5-927F-305EE9100044}"/>
              </a:ext>
            </a:extLst>
          </p:cNvPr>
          <p:cNvSpPr>
            <a:spLocks noChangeShapeType="1"/>
          </p:cNvSpPr>
          <p:nvPr/>
        </p:nvSpPr>
        <p:spPr bwMode="auto">
          <a:xfrm>
            <a:off x="11651913" y="4252003"/>
            <a:ext cx="0" cy="291963"/>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33" name="Line 107">
            <a:extLst>
              <a:ext uri="{FF2B5EF4-FFF2-40B4-BE49-F238E27FC236}">
                <a16:creationId xmlns:a16="http://schemas.microsoft.com/office/drawing/2014/main" id="{E723B788-1665-4D95-A517-FD82D97F5FE4}"/>
              </a:ext>
            </a:extLst>
          </p:cNvPr>
          <p:cNvSpPr>
            <a:spLocks noChangeShapeType="1"/>
          </p:cNvSpPr>
          <p:nvPr/>
        </p:nvSpPr>
        <p:spPr bwMode="auto">
          <a:xfrm>
            <a:off x="11630215" y="4252003"/>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34" name="Line 108">
            <a:extLst>
              <a:ext uri="{FF2B5EF4-FFF2-40B4-BE49-F238E27FC236}">
                <a16:creationId xmlns:a16="http://schemas.microsoft.com/office/drawing/2014/main" id="{8B701DEB-B2EA-43F7-B5A5-91CCDC190BEC}"/>
              </a:ext>
            </a:extLst>
          </p:cNvPr>
          <p:cNvSpPr>
            <a:spLocks noChangeShapeType="1"/>
          </p:cNvSpPr>
          <p:nvPr/>
        </p:nvSpPr>
        <p:spPr bwMode="auto">
          <a:xfrm>
            <a:off x="11630215" y="4543965"/>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35" name="Freeform 109">
            <a:extLst>
              <a:ext uri="{FF2B5EF4-FFF2-40B4-BE49-F238E27FC236}">
                <a16:creationId xmlns:a16="http://schemas.microsoft.com/office/drawing/2014/main" id="{3CDB7B34-BCF9-4B5C-A9AA-B452DB76BE20}"/>
              </a:ext>
            </a:extLst>
          </p:cNvPr>
          <p:cNvSpPr>
            <a:spLocks/>
          </p:cNvSpPr>
          <p:nvPr/>
        </p:nvSpPr>
        <p:spPr bwMode="auto">
          <a:xfrm>
            <a:off x="11606542" y="4340775"/>
            <a:ext cx="88773" cy="88773"/>
          </a:xfrm>
          <a:custGeom>
            <a:avLst/>
            <a:gdLst>
              <a:gd name="T0" fmla="*/ 23 w 45"/>
              <a:gd name="T1" fmla="*/ 45 h 45"/>
              <a:gd name="T2" fmla="*/ 0 w 45"/>
              <a:gd name="T3" fmla="*/ 22 h 45"/>
              <a:gd name="T4" fmla="*/ 23 w 45"/>
              <a:gd name="T5" fmla="*/ 0 h 45"/>
              <a:gd name="T6" fmla="*/ 45 w 45"/>
              <a:gd name="T7" fmla="*/ 22 h 45"/>
              <a:gd name="T8" fmla="*/ 23 w 45"/>
              <a:gd name="T9" fmla="*/ 45 h 45"/>
            </a:gdLst>
            <a:ahLst/>
            <a:cxnLst>
              <a:cxn ang="0">
                <a:pos x="T0" y="T1"/>
              </a:cxn>
              <a:cxn ang="0">
                <a:pos x="T2" y="T3"/>
              </a:cxn>
              <a:cxn ang="0">
                <a:pos x="T4" y="T5"/>
              </a:cxn>
              <a:cxn ang="0">
                <a:pos x="T6" y="T7"/>
              </a:cxn>
              <a:cxn ang="0">
                <a:pos x="T8" y="T9"/>
              </a:cxn>
            </a:cxnLst>
            <a:rect l="0" t="0" r="r" b="b"/>
            <a:pathLst>
              <a:path w="45" h="45">
                <a:moveTo>
                  <a:pt x="23" y="45"/>
                </a:moveTo>
                <a:lnTo>
                  <a:pt x="0" y="22"/>
                </a:lnTo>
                <a:lnTo>
                  <a:pt x="23" y="0"/>
                </a:lnTo>
                <a:lnTo>
                  <a:pt x="45" y="22"/>
                </a:lnTo>
                <a:lnTo>
                  <a:pt x="23" y="45"/>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36" name="Line 110">
            <a:extLst>
              <a:ext uri="{FF2B5EF4-FFF2-40B4-BE49-F238E27FC236}">
                <a16:creationId xmlns:a16="http://schemas.microsoft.com/office/drawing/2014/main" id="{587DBA98-FF51-48C4-BAC2-7CFDD45B6D3D}"/>
              </a:ext>
            </a:extLst>
          </p:cNvPr>
          <p:cNvSpPr>
            <a:spLocks noChangeShapeType="1"/>
          </p:cNvSpPr>
          <p:nvPr/>
        </p:nvSpPr>
        <p:spPr bwMode="auto">
          <a:xfrm>
            <a:off x="10130943" y="4155339"/>
            <a:ext cx="0" cy="240672"/>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37" name="Line 111">
            <a:extLst>
              <a:ext uri="{FF2B5EF4-FFF2-40B4-BE49-F238E27FC236}">
                <a16:creationId xmlns:a16="http://schemas.microsoft.com/office/drawing/2014/main" id="{0D16216D-969B-4A9D-8DC0-9443EE7CB45D}"/>
              </a:ext>
            </a:extLst>
          </p:cNvPr>
          <p:cNvSpPr>
            <a:spLocks noChangeShapeType="1"/>
          </p:cNvSpPr>
          <p:nvPr/>
        </p:nvSpPr>
        <p:spPr bwMode="auto">
          <a:xfrm>
            <a:off x="10109243" y="4155339"/>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38" name="Line 112">
            <a:extLst>
              <a:ext uri="{FF2B5EF4-FFF2-40B4-BE49-F238E27FC236}">
                <a16:creationId xmlns:a16="http://schemas.microsoft.com/office/drawing/2014/main" id="{E4F981A8-E316-435A-9AD2-BB69D5641D50}"/>
              </a:ext>
            </a:extLst>
          </p:cNvPr>
          <p:cNvSpPr>
            <a:spLocks noChangeShapeType="1"/>
          </p:cNvSpPr>
          <p:nvPr/>
        </p:nvSpPr>
        <p:spPr bwMode="auto">
          <a:xfrm>
            <a:off x="10109243" y="4396011"/>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39" name="Freeform 113">
            <a:extLst>
              <a:ext uri="{FF2B5EF4-FFF2-40B4-BE49-F238E27FC236}">
                <a16:creationId xmlns:a16="http://schemas.microsoft.com/office/drawing/2014/main" id="{781A35B7-6DA3-49D4-9674-4A6EB66ECE4C}"/>
              </a:ext>
            </a:extLst>
          </p:cNvPr>
          <p:cNvSpPr>
            <a:spLocks/>
          </p:cNvSpPr>
          <p:nvPr/>
        </p:nvSpPr>
        <p:spPr bwMode="auto">
          <a:xfrm>
            <a:off x="10085570" y="4226356"/>
            <a:ext cx="88773" cy="88773"/>
          </a:xfrm>
          <a:custGeom>
            <a:avLst/>
            <a:gdLst>
              <a:gd name="T0" fmla="*/ 23 w 45"/>
              <a:gd name="T1" fmla="*/ 45 h 45"/>
              <a:gd name="T2" fmla="*/ 0 w 45"/>
              <a:gd name="T3" fmla="*/ 23 h 45"/>
              <a:gd name="T4" fmla="*/ 23 w 45"/>
              <a:gd name="T5" fmla="*/ 0 h 45"/>
              <a:gd name="T6" fmla="*/ 45 w 45"/>
              <a:gd name="T7" fmla="*/ 23 h 45"/>
              <a:gd name="T8" fmla="*/ 23 w 45"/>
              <a:gd name="T9" fmla="*/ 45 h 45"/>
            </a:gdLst>
            <a:ahLst/>
            <a:cxnLst>
              <a:cxn ang="0">
                <a:pos x="T0" y="T1"/>
              </a:cxn>
              <a:cxn ang="0">
                <a:pos x="T2" y="T3"/>
              </a:cxn>
              <a:cxn ang="0">
                <a:pos x="T4" y="T5"/>
              </a:cxn>
              <a:cxn ang="0">
                <a:pos x="T6" y="T7"/>
              </a:cxn>
              <a:cxn ang="0">
                <a:pos x="T8" y="T9"/>
              </a:cxn>
            </a:cxnLst>
            <a:rect l="0" t="0" r="r" b="b"/>
            <a:pathLst>
              <a:path w="45" h="45">
                <a:moveTo>
                  <a:pt x="23" y="45"/>
                </a:moveTo>
                <a:lnTo>
                  <a:pt x="0" y="23"/>
                </a:lnTo>
                <a:lnTo>
                  <a:pt x="23" y="0"/>
                </a:lnTo>
                <a:lnTo>
                  <a:pt x="45" y="23"/>
                </a:lnTo>
                <a:lnTo>
                  <a:pt x="23" y="45"/>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40" name="Line 114">
            <a:extLst>
              <a:ext uri="{FF2B5EF4-FFF2-40B4-BE49-F238E27FC236}">
                <a16:creationId xmlns:a16="http://schemas.microsoft.com/office/drawing/2014/main" id="{D3A3CF0D-DFFA-47B7-97C6-EED25F101BA4}"/>
              </a:ext>
            </a:extLst>
          </p:cNvPr>
          <p:cNvSpPr>
            <a:spLocks noChangeShapeType="1"/>
          </p:cNvSpPr>
          <p:nvPr/>
        </p:nvSpPr>
        <p:spPr bwMode="auto">
          <a:xfrm>
            <a:off x="9000571" y="3701613"/>
            <a:ext cx="0" cy="205164"/>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41" name="Line 115">
            <a:extLst>
              <a:ext uri="{FF2B5EF4-FFF2-40B4-BE49-F238E27FC236}">
                <a16:creationId xmlns:a16="http://schemas.microsoft.com/office/drawing/2014/main" id="{3A449EF1-4320-4A75-835B-015FFE87456C}"/>
              </a:ext>
            </a:extLst>
          </p:cNvPr>
          <p:cNvSpPr>
            <a:spLocks noChangeShapeType="1"/>
          </p:cNvSpPr>
          <p:nvPr/>
        </p:nvSpPr>
        <p:spPr bwMode="auto">
          <a:xfrm>
            <a:off x="8976899" y="3701612"/>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42" name="Line 116">
            <a:extLst>
              <a:ext uri="{FF2B5EF4-FFF2-40B4-BE49-F238E27FC236}">
                <a16:creationId xmlns:a16="http://schemas.microsoft.com/office/drawing/2014/main" id="{1FE2A902-2445-477C-88AF-2FFE004AD51C}"/>
              </a:ext>
            </a:extLst>
          </p:cNvPr>
          <p:cNvSpPr>
            <a:spLocks noChangeShapeType="1"/>
          </p:cNvSpPr>
          <p:nvPr/>
        </p:nvSpPr>
        <p:spPr bwMode="auto">
          <a:xfrm>
            <a:off x="8976899" y="3906775"/>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43" name="Freeform 117">
            <a:extLst>
              <a:ext uri="{FF2B5EF4-FFF2-40B4-BE49-F238E27FC236}">
                <a16:creationId xmlns:a16="http://schemas.microsoft.com/office/drawing/2014/main" id="{401761D0-7678-4C58-B319-E678958EB50D}"/>
              </a:ext>
            </a:extLst>
          </p:cNvPr>
          <p:cNvSpPr>
            <a:spLocks/>
          </p:cNvSpPr>
          <p:nvPr/>
        </p:nvSpPr>
        <p:spPr bwMode="auto">
          <a:xfrm>
            <a:off x="8955199" y="3752903"/>
            <a:ext cx="88773" cy="88773"/>
          </a:xfrm>
          <a:custGeom>
            <a:avLst/>
            <a:gdLst>
              <a:gd name="T0" fmla="*/ 23 w 45"/>
              <a:gd name="T1" fmla="*/ 45 h 45"/>
              <a:gd name="T2" fmla="*/ 0 w 45"/>
              <a:gd name="T3" fmla="*/ 23 h 45"/>
              <a:gd name="T4" fmla="*/ 23 w 45"/>
              <a:gd name="T5" fmla="*/ 0 h 45"/>
              <a:gd name="T6" fmla="*/ 45 w 45"/>
              <a:gd name="T7" fmla="*/ 23 h 45"/>
              <a:gd name="T8" fmla="*/ 23 w 45"/>
              <a:gd name="T9" fmla="*/ 45 h 45"/>
            </a:gdLst>
            <a:ahLst/>
            <a:cxnLst>
              <a:cxn ang="0">
                <a:pos x="T0" y="T1"/>
              </a:cxn>
              <a:cxn ang="0">
                <a:pos x="T2" y="T3"/>
              </a:cxn>
              <a:cxn ang="0">
                <a:pos x="T4" y="T5"/>
              </a:cxn>
              <a:cxn ang="0">
                <a:pos x="T6" y="T7"/>
              </a:cxn>
              <a:cxn ang="0">
                <a:pos x="T8" y="T9"/>
              </a:cxn>
            </a:cxnLst>
            <a:rect l="0" t="0" r="r" b="b"/>
            <a:pathLst>
              <a:path w="45" h="45">
                <a:moveTo>
                  <a:pt x="23" y="45"/>
                </a:moveTo>
                <a:lnTo>
                  <a:pt x="0" y="23"/>
                </a:lnTo>
                <a:lnTo>
                  <a:pt x="23" y="0"/>
                </a:lnTo>
                <a:lnTo>
                  <a:pt x="45" y="23"/>
                </a:lnTo>
                <a:lnTo>
                  <a:pt x="23" y="45"/>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44" name="Line 118">
            <a:extLst>
              <a:ext uri="{FF2B5EF4-FFF2-40B4-BE49-F238E27FC236}">
                <a16:creationId xmlns:a16="http://schemas.microsoft.com/office/drawing/2014/main" id="{B25B6D37-DF47-4FFC-BBDE-6BCEAD754A31}"/>
              </a:ext>
            </a:extLst>
          </p:cNvPr>
          <p:cNvSpPr>
            <a:spLocks noChangeShapeType="1"/>
          </p:cNvSpPr>
          <p:nvPr/>
        </p:nvSpPr>
        <p:spPr bwMode="auto">
          <a:xfrm>
            <a:off x="7860336" y="3405703"/>
            <a:ext cx="0" cy="21502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45" name="Line 119">
            <a:extLst>
              <a:ext uri="{FF2B5EF4-FFF2-40B4-BE49-F238E27FC236}">
                <a16:creationId xmlns:a16="http://schemas.microsoft.com/office/drawing/2014/main" id="{0EF57CF8-DC3B-422C-A48D-29278F83C000}"/>
              </a:ext>
            </a:extLst>
          </p:cNvPr>
          <p:cNvSpPr>
            <a:spLocks noChangeShapeType="1"/>
          </p:cNvSpPr>
          <p:nvPr/>
        </p:nvSpPr>
        <p:spPr bwMode="auto">
          <a:xfrm>
            <a:off x="7836663" y="3405703"/>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46" name="Line 120">
            <a:extLst>
              <a:ext uri="{FF2B5EF4-FFF2-40B4-BE49-F238E27FC236}">
                <a16:creationId xmlns:a16="http://schemas.microsoft.com/office/drawing/2014/main" id="{B153A087-90C2-44FE-A2E3-E5489A07424B}"/>
              </a:ext>
            </a:extLst>
          </p:cNvPr>
          <p:cNvSpPr>
            <a:spLocks noChangeShapeType="1"/>
          </p:cNvSpPr>
          <p:nvPr/>
        </p:nvSpPr>
        <p:spPr bwMode="auto">
          <a:xfrm>
            <a:off x="7836663" y="3620731"/>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47" name="Freeform 121">
            <a:extLst>
              <a:ext uri="{FF2B5EF4-FFF2-40B4-BE49-F238E27FC236}">
                <a16:creationId xmlns:a16="http://schemas.microsoft.com/office/drawing/2014/main" id="{DD012C75-CEE3-4968-885E-51BB9E838198}"/>
              </a:ext>
            </a:extLst>
          </p:cNvPr>
          <p:cNvSpPr>
            <a:spLocks/>
          </p:cNvSpPr>
          <p:nvPr/>
        </p:nvSpPr>
        <p:spPr bwMode="auto">
          <a:xfrm>
            <a:off x="7814964" y="3456994"/>
            <a:ext cx="88773" cy="88773"/>
          </a:xfrm>
          <a:custGeom>
            <a:avLst/>
            <a:gdLst>
              <a:gd name="T0" fmla="*/ 23 w 45"/>
              <a:gd name="T1" fmla="*/ 45 h 45"/>
              <a:gd name="T2" fmla="*/ 0 w 45"/>
              <a:gd name="T3" fmla="*/ 22 h 45"/>
              <a:gd name="T4" fmla="*/ 23 w 45"/>
              <a:gd name="T5" fmla="*/ 0 h 45"/>
              <a:gd name="T6" fmla="*/ 45 w 45"/>
              <a:gd name="T7" fmla="*/ 22 h 45"/>
              <a:gd name="T8" fmla="*/ 23 w 45"/>
              <a:gd name="T9" fmla="*/ 45 h 45"/>
            </a:gdLst>
            <a:ahLst/>
            <a:cxnLst>
              <a:cxn ang="0">
                <a:pos x="T0" y="T1"/>
              </a:cxn>
              <a:cxn ang="0">
                <a:pos x="T2" y="T3"/>
              </a:cxn>
              <a:cxn ang="0">
                <a:pos x="T4" y="T5"/>
              </a:cxn>
              <a:cxn ang="0">
                <a:pos x="T6" y="T7"/>
              </a:cxn>
              <a:cxn ang="0">
                <a:pos x="T8" y="T9"/>
              </a:cxn>
            </a:cxnLst>
            <a:rect l="0" t="0" r="r" b="b"/>
            <a:pathLst>
              <a:path w="45" h="45">
                <a:moveTo>
                  <a:pt x="23" y="45"/>
                </a:moveTo>
                <a:lnTo>
                  <a:pt x="0" y="22"/>
                </a:lnTo>
                <a:lnTo>
                  <a:pt x="23" y="0"/>
                </a:lnTo>
                <a:lnTo>
                  <a:pt x="45" y="22"/>
                </a:lnTo>
                <a:lnTo>
                  <a:pt x="23" y="45"/>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49" name="Freeform 123">
            <a:extLst>
              <a:ext uri="{FF2B5EF4-FFF2-40B4-BE49-F238E27FC236}">
                <a16:creationId xmlns:a16="http://schemas.microsoft.com/office/drawing/2014/main" id="{3129D4E2-3DDD-498B-9396-754ADEDFC044}"/>
              </a:ext>
            </a:extLst>
          </p:cNvPr>
          <p:cNvSpPr>
            <a:spLocks/>
          </p:cNvSpPr>
          <p:nvPr/>
        </p:nvSpPr>
        <p:spPr bwMode="auto">
          <a:xfrm>
            <a:off x="7248791" y="3228158"/>
            <a:ext cx="88773" cy="88773"/>
          </a:xfrm>
          <a:custGeom>
            <a:avLst/>
            <a:gdLst>
              <a:gd name="T0" fmla="*/ 23 w 45"/>
              <a:gd name="T1" fmla="*/ 45 h 45"/>
              <a:gd name="T2" fmla="*/ 0 w 45"/>
              <a:gd name="T3" fmla="*/ 22 h 45"/>
              <a:gd name="T4" fmla="*/ 23 w 45"/>
              <a:gd name="T5" fmla="*/ 0 h 45"/>
              <a:gd name="T6" fmla="*/ 45 w 45"/>
              <a:gd name="T7" fmla="*/ 22 h 45"/>
              <a:gd name="T8" fmla="*/ 23 w 45"/>
              <a:gd name="T9" fmla="*/ 45 h 45"/>
            </a:gdLst>
            <a:ahLst/>
            <a:cxnLst>
              <a:cxn ang="0">
                <a:pos x="T0" y="T1"/>
              </a:cxn>
              <a:cxn ang="0">
                <a:pos x="T2" y="T3"/>
              </a:cxn>
              <a:cxn ang="0">
                <a:pos x="T4" y="T5"/>
              </a:cxn>
              <a:cxn ang="0">
                <a:pos x="T6" y="T7"/>
              </a:cxn>
              <a:cxn ang="0">
                <a:pos x="T8" y="T9"/>
              </a:cxn>
            </a:cxnLst>
            <a:rect l="0" t="0" r="r" b="b"/>
            <a:pathLst>
              <a:path w="45" h="45">
                <a:moveTo>
                  <a:pt x="23" y="45"/>
                </a:moveTo>
                <a:lnTo>
                  <a:pt x="0" y="22"/>
                </a:lnTo>
                <a:lnTo>
                  <a:pt x="23" y="0"/>
                </a:lnTo>
                <a:lnTo>
                  <a:pt x="45" y="22"/>
                </a:lnTo>
                <a:lnTo>
                  <a:pt x="23" y="45"/>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50" name="Freeform 124">
            <a:extLst>
              <a:ext uri="{FF2B5EF4-FFF2-40B4-BE49-F238E27FC236}">
                <a16:creationId xmlns:a16="http://schemas.microsoft.com/office/drawing/2014/main" id="{2D1B571A-1A49-4B55-902E-7131AC453FBA}"/>
              </a:ext>
            </a:extLst>
          </p:cNvPr>
          <p:cNvSpPr>
            <a:spLocks/>
          </p:cNvSpPr>
          <p:nvPr/>
        </p:nvSpPr>
        <p:spPr bwMode="auto">
          <a:xfrm>
            <a:off x="7061383" y="3046667"/>
            <a:ext cx="88773" cy="86800"/>
          </a:xfrm>
          <a:custGeom>
            <a:avLst/>
            <a:gdLst>
              <a:gd name="T0" fmla="*/ 23 w 45"/>
              <a:gd name="T1" fmla="*/ 44 h 44"/>
              <a:gd name="T2" fmla="*/ 0 w 45"/>
              <a:gd name="T3" fmla="*/ 22 h 44"/>
              <a:gd name="T4" fmla="*/ 23 w 45"/>
              <a:gd name="T5" fmla="*/ 0 h 44"/>
              <a:gd name="T6" fmla="*/ 45 w 45"/>
              <a:gd name="T7" fmla="*/ 22 h 44"/>
              <a:gd name="T8" fmla="*/ 23 w 45"/>
              <a:gd name="T9" fmla="*/ 44 h 44"/>
            </a:gdLst>
            <a:ahLst/>
            <a:cxnLst>
              <a:cxn ang="0">
                <a:pos x="T0" y="T1"/>
              </a:cxn>
              <a:cxn ang="0">
                <a:pos x="T2" y="T3"/>
              </a:cxn>
              <a:cxn ang="0">
                <a:pos x="T4" y="T5"/>
              </a:cxn>
              <a:cxn ang="0">
                <a:pos x="T6" y="T7"/>
              </a:cxn>
              <a:cxn ang="0">
                <a:pos x="T8" y="T9"/>
              </a:cxn>
            </a:cxnLst>
            <a:rect l="0" t="0" r="r" b="b"/>
            <a:pathLst>
              <a:path w="45" h="44">
                <a:moveTo>
                  <a:pt x="23" y="44"/>
                </a:moveTo>
                <a:lnTo>
                  <a:pt x="0" y="22"/>
                </a:lnTo>
                <a:lnTo>
                  <a:pt x="23" y="0"/>
                </a:lnTo>
                <a:lnTo>
                  <a:pt x="45" y="22"/>
                </a:lnTo>
                <a:lnTo>
                  <a:pt x="23" y="44"/>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51" name="Line 125">
            <a:extLst>
              <a:ext uri="{FF2B5EF4-FFF2-40B4-BE49-F238E27FC236}">
                <a16:creationId xmlns:a16="http://schemas.microsoft.com/office/drawing/2014/main" id="{C13DB47F-F71E-469D-AD9A-7CDD105CD4E4}"/>
              </a:ext>
            </a:extLst>
          </p:cNvPr>
          <p:cNvSpPr>
            <a:spLocks noChangeShapeType="1"/>
          </p:cNvSpPr>
          <p:nvPr/>
        </p:nvSpPr>
        <p:spPr bwMode="auto">
          <a:xfrm>
            <a:off x="11651913" y="4332884"/>
            <a:ext cx="0" cy="39060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52" name="Line 126">
            <a:extLst>
              <a:ext uri="{FF2B5EF4-FFF2-40B4-BE49-F238E27FC236}">
                <a16:creationId xmlns:a16="http://schemas.microsoft.com/office/drawing/2014/main" id="{05F4701B-206A-4E70-9634-8627661AC770}"/>
              </a:ext>
            </a:extLst>
          </p:cNvPr>
          <p:cNvSpPr>
            <a:spLocks noChangeShapeType="1"/>
          </p:cNvSpPr>
          <p:nvPr/>
        </p:nvSpPr>
        <p:spPr bwMode="auto">
          <a:xfrm>
            <a:off x="11630215" y="4332884"/>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53" name="Line 127">
            <a:extLst>
              <a:ext uri="{FF2B5EF4-FFF2-40B4-BE49-F238E27FC236}">
                <a16:creationId xmlns:a16="http://schemas.microsoft.com/office/drawing/2014/main" id="{07161BDE-9283-40A2-816A-798603D84596}"/>
              </a:ext>
            </a:extLst>
          </p:cNvPr>
          <p:cNvSpPr>
            <a:spLocks noChangeShapeType="1"/>
          </p:cNvSpPr>
          <p:nvPr/>
        </p:nvSpPr>
        <p:spPr bwMode="auto">
          <a:xfrm>
            <a:off x="11630215" y="4723483"/>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54" name="Freeform 128">
            <a:extLst>
              <a:ext uri="{FF2B5EF4-FFF2-40B4-BE49-F238E27FC236}">
                <a16:creationId xmlns:a16="http://schemas.microsoft.com/office/drawing/2014/main" id="{525B5A69-4225-48E5-8F66-87BFD88D61FF}"/>
              </a:ext>
            </a:extLst>
          </p:cNvPr>
          <p:cNvSpPr>
            <a:spLocks/>
          </p:cNvSpPr>
          <p:nvPr/>
        </p:nvSpPr>
        <p:spPr bwMode="auto">
          <a:xfrm>
            <a:off x="11610487" y="4498592"/>
            <a:ext cx="80883" cy="71019"/>
          </a:xfrm>
          <a:custGeom>
            <a:avLst/>
            <a:gdLst>
              <a:gd name="T0" fmla="*/ 21 w 41"/>
              <a:gd name="T1" fmla="*/ 0 h 36"/>
              <a:gd name="T2" fmla="*/ 0 w 41"/>
              <a:gd name="T3" fmla="*/ 36 h 36"/>
              <a:gd name="T4" fmla="*/ 41 w 41"/>
              <a:gd name="T5" fmla="*/ 36 h 36"/>
              <a:gd name="T6" fmla="*/ 21 w 41"/>
              <a:gd name="T7" fmla="*/ 0 h 36"/>
            </a:gdLst>
            <a:ahLst/>
            <a:cxnLst>
              <a:cxn ang="0">
                <a:pos x="T0" y="T1"/>
              </a:cxn>
              <a:cxn ang="0">
                <a:pos x="T2" y="T3"/>
              </a:cxn>
              <a:cxn ang="0">
                <a:pos x="T4" y="T5"/>
              </a:cxn>
              <a:cxn ang="0">
                <a:pos x="T6" y="T7"/>
              </a:cxn>
            </a:cxnLst>
            <a:rect l="0" t="0" r="r" b="b"/>
            <a:pathLst>
              <a:path w="41" h="36">
                <a:moveTo>
                  <a:pt x="21" y="0"/>
                </a:moveTo>
                <a:lnTo>
                  <a:pt x="0" y="36"/>
                </a:lnTo>
                <a:lnTo>
                  <a:pt x="41" y="36"/>
                </a:lnTo>
                <a:lnTo>
                  <a:pt x="21" y="0"/>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55" name="Line 129">
            <a:extLst>
              <a:ext uri="{FF2B5EF4-FFF2-40B4-BE49-F238E27FC236}">
                <a16:creationId xmlns:a16="http://schemas.microsoft.com/office/drawing/2014/main" id="{7CA3A688-ABA9-4D44-B620-0D859B78A67E}"/>
              </a:ext>
            </a:extLst>
          </p:cNvPr>
          <p:cNvSpPr>
            <a:spLocks noChangeShapeType="1"/>
          </p:cNvSpPr>
          <p:nvPr/>
        </p:nvSpPr>
        <p:spPr bwMode="auto">
          <a:xfrm>
            <a:off x="10130943" y="3814057"/>
            <a:ext cx="0" cy="335363"/>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56" name="Line 130">
            <a:extLst>
              <a:ext uri="{FF2B5EF4-FFF2-40B4-BE49-F238E27FC236}">
                <a16:creationId xmlns:a16="http://schemas.microsoft.com/office/drawing/2014/main" id="{B1A5740E-C604-45C6-A6C6-F8C4CA59DDC1}"/>
              </a:ext>
            </a:extLst>
          </p:cNvPr>
          <p:cNvSpPr>
            <a:spLocks noChangeShapeType="1"/>
          </p:cNvSpPr>
          <p:nvPr/>
        </p:nvSpPr>
        <p:spPr bwMode="auto">
          <a:xfrm>
            <a:off x="10109243" y="3814057"/>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57" name="Line 131">
            <a:extLst>
              <a:ext uri="{FF2B5EF4-FFF2-40B4-BE49-F238E27FC236}">
                <a16:creationId xmlns:a16="http://schemas.microsoft.com/office/drawing/2014/main" id="{D3EA5D65-9487-47DD-B976-C660A371641A}"/>
              </a:ext>
            </a:extLst>
          </p:cNvPr>
          <p:cNvSpPr>
            <a:spLocks noChangeShapeType="1"/>
          </p:cNvSpPr>
          <p:nvPr/>
        </p:nvSpPr>
        <p:spPr bwMode="auto">
          <a:xfrm>
            <a:off x="10109243" y="4149421"/>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58" name="Freeform 132">
            <a:extLst>
              <a:ext uri="{FF2B5EF4-FFF2-40B4-BE49-F238E27FC236}">
                <a16:creationId xmlns:a16="http://schemas.microsoft.com/office/drawing/2014/main" id="{4F0F487D-2CAE-469B-A9C8-486CBBC59BD9}"/>
              </a:ext>
            </a:extLst>
          </p:cNvPr>
          <p:cNvSpPr>
            <a:spLocks/>
          </p:cNvSpPr>
          <p:nvPr/>
        </p:nvSpPr>
        <p:spPr bwMode="auto">
          <a:xfrm>
            <a:off x="10089515" y="3940312"/>
            <a:ext cx="80883" cy="72992"/>
          </a:xfrm>
          <a:custGeom>
            <a:avLst/>
            <a:gdLst>
              <a:gd name="T0" fmla="*/ 21 w 41"/>
              <a:gd name="T1" fmla="*/ 0 h 37"/>
              <a:gd name="T2" fmla="*/ 0 w 41"/>
              <a:gd name="T3" fmla="*/ 37 h 37"/>
              <a:gd name="T4" fmla="*/ 41 w 41"/>
              <a:gd name="T5" fmla="*/ 37 h 37"/>
              <a:gd name="T6" fmla="*/ 21 w 41"/>
              <a:gd name="T7" fmla="*/ 0 h 37"/>
            </a:gdLst>
            <a:ahLst/>
            <a:cxnLst>
              <a:cxn ang="0">
                <a:pos x="T0" y="T1"/>
              </a:cxn>
              <a:cxn ang="0">
                <a:pos x="T2" y="T3"/>
              </a:cxn>
              <a:cxn ang="0">
                <a:pos x="T4" y="T5"/>
              </a:cxn>
              <a:cxn ang="0">
                <a:pos x="T6" y="T7"/>
              </a:cxn>
            </a:cxnLst>
            <a:rect l="0" t="0" r="r" b="b"/>
            <a:pathLst>
              <a:path w="41" h="37">
                <a:moveTo>
                  <a:pt x="21" y="0"/>
                </a:moveTo>
                <a:lnTo>
                  <a:pt x="0" y="37"/>
                </a:lnTo>
                <a:lnTo>
                  <a:pt x="41" y="37"/>
                </a:lnTo>
                <a:lnTo>
                  <a:pt x="21" y="0"/>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59" name="Line 133">
            <a:extLst>
              <a:ext uri="{FF2B5EF4-FFF2-40B4-BE49-F238E27FC236}">
                <a16:creationId xmlns:a16="http://schemas.microsoft.com/office/drawing/2014/main" id="{70DAA5C0-FC08-415F-A935-E1C18A0B25FD}"/>
              </a:ext>
            </a:extLst>
          </p:cNvPr>
          <p:cNvSpPr>
            <a:spLocks noChangeShapeType="1"/>
          </p:cNvSpPr>
          <p:nvPr/>
        </p:nvSpPr>
        <p:spPr bwMode="auto">
          <a:xfrm>
            <a:off x="9000571" y="3526041"/>
            <a:ext cx="0" cy="309719"/>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60" name="Line 134">
            <a:extLst>
              <a:ext uri="{FF2B5EF4-FFF2-40B4-BE49-F238E27FC236}">
                <a16:creationId xmlns:a16="http://schemas.microsoft.com/office/drawing/2014/main" id="{4BFE5A17-0C05-44B1-A5BD-67D992DD2219}"/>
              </a:ext>
            </a:extLst>
          </p:cNvPr>
          <p:cNvSpPr>
            <a:spLocks noChangeShapeType="1"/>
          </p:cNvSpPr>
          <p:nvPr/>
        </p:nvSpPr>
        <p:spPr bwMode="auto">
          <a:xfrm>
            <a:off x="8976899" y="3526040"/>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61" name="Line 135">
            <a:extLst>
              <a:ext uri="{FF2B5EF4-FFF2-40B4-BE49-F238E27FC236}">
                <a16:creationId xmlns:a16="http://schemas.microsoft.com/office/drawing/2014/main" id="{2806A4AF-287B-4F84-B91B-B45E07E1D630}"/>
              </a:ext>
            </a:extLst>
          </p:cNvPr>
          <p:cNvSpPr>
            <a:spLocks noChangeShapeType="1"/>
          </p:cNvSpPr>
          <p:nvPr/>
        </p:nvSpPr>
        <p:spPr bwMode="auto">
          <a:xfrm>
            <a:off x="8976899" y="3835757"/>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62" name="Freeform 136">
            <a:extLst>
              <a:ext uri="{FF2B5EF4-FFF2-40B4-BE49-F238E27FC236}">
                <a16:creationId xmlns:a16="http://schemas.microsoft.com/office/drawing/2014/main" id="{2F0CE3D7-C01A-476D-8925-2549B41FD89A}"/>
              </a:ext>
            </a:extLst>
          </p:cNvPr>
          <p:cNvSpPr>
            <a:spLocks/>
          </p:cNvSpPr>
          <p:nvPr/>
        </p:nvSpPr>
        <p:spPr bwMode="auto">
          <a:xfrm>
            <a:off x="8959144" y="3634539"/>
            <a:ext cx="80883" cy="71019"/>
          </a:xfrm>
          <a:custGeom>
            <a:avLst/>
            <a:gdLst>
              <a:gd name="T0" fmla="*/ 21 w 41"/>
              <a:gd name="T1" fmla="*/ 0 h 36"/>
              <a:gd name="T2" fmla="*/ 0 w 41"/>
              <a:gd name="T3" fmla="*/ 36 h 36"/>
              <a:gd name="T4" fmla="*/ 41 w 41"/>
              <a:gd name="T5" fmla="*/ 36 h 36"/>
              <a:gd name="T6" fmla="*/ 21 w 41"/>
              <a:gd name="T7" fmla="*/ 0 h 36"/>
            </a:gdLst>
            <a:ahLst/>
            <a:cxnLst>
              <a:cxn ang="0">
                <a:pos x="T0" y="T1"/>
              </a:cxn>
              <a:cxn ang="0">
                <a:pos x="T2" y="T3"/>
              </a:cxn>
              <a:cxn ang="0">
                <a:pos x="T4" y="T5"/>
              </a:cxn>
              <a:cxn ang="0">
                <a:pos x="T6" y="T7"/>
              </a:cxn>
            </a:cxnLst>
            <a:rect l="0" t="0" r="r" b="b"/>
            <a:pathLst>
              <a:path w="41" h="36">
                <a:moveTo>
                  <a:pt x="21" y="0"/>
                </a:moveTo>
                <a:lnTo>
                  <a:pt x="0" y="36"/>
                </a:lnTo>
                <a:lnTo>
                  <a:pt x="41" y="36"/>
                </a:lnTo>
                <a:lnTo>
                  <a:pt x="21" y="0"/>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63" name="Line 137">
            <a:extLst>
              <a:ext uri="{FF2B5EF4-FFF2-40B4-BE49-F238E27FC236}">
                <a16:creationId xmlns:a16="http://schemas.microsoft.com/office/drawing/2014/main" id="{5200E238-FFC5-4499-A356-4315C100622E}"/>
              </a:ext>
            </a:extLst>
          </p:cNvPr>
          <p:cNvSpPr>
            <a:spLocks noChangeShapeType="1"/>
          </p:cNvSpPr>
          <p:nvPr/>
        </p:nvSpPr>
        <p:spPr bwMode="auto">
          <a:xfrm>
            <a:off x="7860336" y="3462912"/>
            <a:ext cx="0" cy="262373"/>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64" name="Line 138">
            <a:extLst>
              <a:ext uri="{FF2B5EF4-FFF2-40B4-BE49-F238E27FC236}">
                <a16:creationId xmlns:a16="http://schemas.microsoft.com/office/drawing/2014/main" id="{20B0165B-2260-4E50-B41A-E09FDC96B924}"/>
              </a:ext>
            </a:extLst>
          </p:cNvPr>
          <p:cNvSpPr>
            <a:spLocks noChangeShapeType="1"/>
          </p:cNvSpPr>
          <p:nvPr/>
        </p:nvSpPr>
        <p:spPr bwMode="auto">
          <a:xfrm>
            <a:off x="7836663" y="3462912"/>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65" name="Line 139">
            <a:extLst>
              <a:ext uri="{FF2B5EF4-FFF2-40B4-BE49-F238E27FC236}">
                <a16:creationId xmlns:a16="http://schemas.microsoft.com/office/drawing/2014/main" id="{8765CB61-A06D-4372-AEA1-393D5CF79E71}"/>
              </a:ext>
            </a:extLst>
          </p:cNvPr>
          <p:cNvSpPr>
            <a:spLocks noChangeShapeType="1"/>
          </p:cNvSpPr>
          <p:nvPr/>
        </p:nvSpPr>
        <p:spPr bwMode="auto">
          <a:xfrm>
            <a:off x="7836663" y="3725284"/>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66" name="Freeform 140">
            <a:extLst>
              <a:ext uri="{FF2B5EF4-FFF2-40B4-BE49-F238E27FC236}">
                <a16:creationId xmlns:a16="http://schemas.microsoft.com/office/drawing/2014/main" id="{F0BB8799-70A1-4932-99E2-8C08C514D4A9}"/>
              </a:ext>
            </a:extLst>
          </p:cNvPr>
          <p:cNvSpPr>
            <a:spLocks/>
          </p:cNvSpPr>
          <p:nvPr/>
        </p:nvSpPr>
        <p:spPr bwMode="auto">
          <a:xfrm>
            <a:off x="7818909" y="3559576"/>
            <a:ext cx="80883" cy="71019"/>
          </a:xfrm>
          <a:custGeom>
            <a:avLst/>
            <a:gdLst>
              <a:gd name="T0" fmla="*/ 21 w 41"/>
              <a:gd name="T1" fmla="*/ 0 h 36"/>
              <a:gd name="T2" fmla="*/ 0 w 41"/>
              <a:gd name="T3" fmla="*/ 36 h 36"/>
              <a:gd name="T4" fmla="*/ 41 w 41"/>
              <a:gd name="T5" fmla="*/ 36 h 36"/>
              <a:gd name="T6" fmla="*/ 21 w 41"/>
              <a:gd name="T7" fmla="*/ 0 h 36"/>
            </a:gdLst>
            <a:ahLst/>
            <a:cxnLst>
              <a:cxn ang="0">
                <a:pos x="T0" y="T1"/>
              </a:cxn>
              <a:cxn ang="0">
                <a:pos x="T2" y="T3"/>
              </a:cxn>
              <a:cxn ang="0">
                <a:pos x="T4" y="T5"/>
              </a:cxn>
              <a:cxn ang="0">
                <a:pos x="T6" y="T7"/>
              </a:cxn>
            </a:cxnLst>
            <a:rect l="0" t="0" r="r" b="b"/>
            <a:pathLst>
              <a:path w="41" h="36">
                <a:moveTo>
                  <a:pt x="21" y="0"/>
                </a:moveTo>
                <a:lnTo>
                  <a:pt x="0" y="36"/>
                </a:lnTo>
                <a:lnTo>
                  <a:pt x="41" y="36"/>
                </a:lnTo>
                <a:lnTo>
                  <a:pt x="21" y="0"/>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68" name="Line 142">
            <a:extLst>
              <a:ext uri="{FF2B5EF4-FFF2-40B4-BE49-F238E27FC236}">
                <a16:creationId xmlns:a16="http://schemas.microsoft.com/office/drawing/2014/main" id="{E682A716-91EF-4B25-B926-2AA2EB4819AF}"/>
              </a:ext>
            </a:extLst>
          </p:cNvPr>
          <p:cNvSpPr>
            <a:spLocks noChangeShapeType="1"/>
          </p:cNvSpPr>
          <p:nvPr/>
        </p:nvSpPr>
        <p:spPr bwMode="auto">
          <a:xfrm>
            <a:off x="7294164" y="3088096"/>
            <a:ext cx="0" cy="220945"/>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69" name="Line 143">
            <a:extLst>
              <a:ext uri="{FF2B5EF4-FFF2-40B4-BE49-F238E27FC236}">
                <a16:creationId xmlns:a16="http://schemas.microsoft.com/office/drawing/2014/main" id="{CFDA47E2-839D-43EC-96AB-7E793CC36AC1}"/>
              </a:ext>
            </a:extLst>
          </p:cNvPr>
          <p:cNvSpPr>
            <a:spLocks noChangeShapeType="1"/>
          </p:cNvSpPr>
          <p:nvPr/>
        </p:nvSpPr>
        <p:spPr bwMode="auto">
          <a:xfrm>
            <a:off x="7270492" y="3088095"/>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70" name="Line 144">
            <a:extLst>
              <a:ext uri="{FF2B5EF4-FFF2-40B4-BE49-F238E27FC236}">
                <a16:creationId xmlns:a16="http://schemas.microsoft.com/office/drawing/2014/main" id="{343AEF98-EF61-41A7-93DE-E36C748717C7}"/>
              </a:ext>
            </a:extLst>
          </p:cNvPr>
          <p:cNvSpPr>
            <a:spLocks noChangeShapeType="1"/>
          </p:cNvSpPr>
          <p:nvPr/>
        </p:nvSpPr>
        <p:spPr bwMode="auto">
          <a:xfrm>
            <a:off x="7270492" y="3309040"/>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71" name="Freeform 145">
            <a:extLst>
              <a:ext uri="{FF2B5EF4-FFF2-40B4-BE49-F238E27FC236}">
                <a16:creationId xmlns:a16="http://schemas.microsoft.com/office/drawing/2014/main" id="{87449B9F-33DE-42E3-ACC0-01BA3489480C}"/>
              </a:ext>
            </a:extLst>
          </p:cNvPr>
          <p:cNvSpPr>
            <a:spLocks/>
          </p:cNvSpPr>
          <p:nvPr/>
        </p:nvSpPr>
        <p:spPr bwMode="auto">
          <a:xfrm>
            <a:off x="7252736" y="3159113"/>
            <a:ext cx="80883" cy="71019"/>
          </a:xfrm>
          <a:custGeom>
            <a:avLst/>
            <a:gdLst>
              <a:gd name="T0" fmla="*/ 21 w 41"/>
              <a:gd name="T1" fmla="*/ 0 h 36"/>
              <a:gd name="T2" fmla="*/ 0 w 41"/>
              <a:gd name="T3" fmla="*/ 36 h 36"/>
              <a:gd name="T4" fmla="*/ 41 w 41"/>
              <a:gd name="T5" fmla="*/ 36 h 36"/>
              <a:gd name="T6" fmla="*/ 21 w 41"/>
              <a:gd name="T7" fmla="*/ 0 h 36"/>
            </a:gdLst>
            <a:ahLst/>
            <a:cxnLst>
              <a:cxn ang="0">
                <a:pos x="T0" y="T1"/>
              </a:cxn>
              <a:cxn ang="0">
                <a:pos x="T2" y="T3"/>
              </a:cxn>
              <a:cxn ang="0">
                <a:pos x="T4" y="T5"/>
              </a:cxn>
              <a:cxn ang="0">
                <a:pos x="T6" y="T7"/>
              </a:cxn>
            </a:cxnLst>
            <a:rect l="0" t="0" r="r" b="b"/>
            <a:pathLst>
              <a:path w="41" h="36">
                <a:moveTo>
                  <a:pt x="21" y="0"/>
                </a:moveTo>
                <a:lnTo>
                  <a:pt x="0" y="36"/>
                </a:lnTo>
                <a:lnTo>
                  <a:pt x="41" y="36"/>
                </a:lnTo>
                <a:lnTo>
                  <a:pt x="21" y="0"/>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72" name="Freeform 146">
            <a:extLst>
              <a:ext uri="{FF2B5EF4-FFF2-40B4-BE49-F238E27FC236}">
                <a16:creationId xmlns:a16="http://schemas.microsoft.com/office/drawing/2014/main" id="{06201EB6-A066-43BF-9F7C-0090593A6D72}"/>
              </a:ext>
            </a:extLst>
          </p:cNvPr>
          <p:cNvSpPr>
            <a:spLocks/>
          </p:cNvSpPr>
          <p:nvPr/>
        </p:nvSpPr>
        <p:spPr bwMode="auto">
          <a:xfrm>
            <a:off x="7065328" y="3086121"/>
            <a:ext cx="80883" cy="71019"/>
          </a:xfrm>
          <a:custGeom>
            <a:avLst/>
            <a:gdLst>
              <a:gd name="T0" fmla="*/ 21 w 41"/>
              <a:gd name="T1" fmla="*/ 0 h 36"/>
              <a:gd name="T2" fmla="*/ 0 w 41"/>
              <a:gd name="T3" fmla="*/ 36 h 36"/>
              <a:gd name="T4" fmla="*/ 41 w 41"/>
              <a:gd name="T5" fmla="*/ 36 h 36"/>
              <a:gd name="T6" fmla="*/ 21 w 41"/>
              <a:gd name="T7" fmla="*/ 0 h 36"/>
            </a:gdLst>
            <a:ahLst/>
            <a:cxnLst>
              <a:cxn ang="0">
                <a:pos x="T0" y="T1"/>
              </a:cxn>
              <a:cxn ang="0">
                <a:pos x="T2" y="T3"/>
              </a:cxn>
              <a:cxn ang="0">
                <a:pos x="T4" y="T5"/>
              </a:cxn>
              <a:cxn ang="0">
                <a:pos x="T6" y="T7"/>
              </a:cxn>
            </a:cxnLst>
            <a:rect l="0" t="0" r="r" b="b"/>
            <a:pathLst>
              <a:path w="41" h="36">
                <a:moveTo>
                  <a:pt x="21" y="0"/>
                </a:moveTo>
                <a:lnTo>
                  <a:pt x="0" y="36"/>
                </a:lnTo>
                <a:lnTo>
                  <a:pt x="41" y="36"/>
                </a:lnTo>
                <a:lnTo>
                  <a:pt x="21" y="0"/>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73" name="Line 147">
            <a:extLst>
              <a:ext uri="{FF2B5EF4-FFF2-40B4-BE49-F238E27FC236}">
                <a16:creationId xmlns:a16="http://schemas.microsoft.com/office/drawing/2014/main" id="{F713AAE8-9327-499E-AD0D-AD407DA3294B}"/>
              </a:ext>
            </a:extLst>
          </p:cNvPr>
          <p:cNvSpPr>
            <a:spLocks noChangeShapeType="1"/>
          </p:cNvSpPr>
          <p:nvPr/>
        </p:nvSpPr>
        <p:spPr bwMode="auto">
          <a:xfrm>
            <a:off x="6917373" y="2981568"/>
            <a:ext cx="0" cy="104555"/>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74" name="Line 148">
            <a:extLst>
              <a:ext uri="{FF2B5EF4-FFF2-40B4-BE49-F238E27FC236}">
                <a16:creationId xmlns:a16="http://schemas.microsoft.com/office/drawing/2014/main" id="{3F54AD38-7314-47EA-A17E-4FAEED471968}"/>
              </a:ext>
            </a:extLst>
          </p:cNvPr>
          <p:cNvSpPr>
            <a:spLocks noChangeShapeType="1"/>
          </p:cNvSpPr>
          <p:nvPr/>
        </p:nvSpPr>
        <p:spPr bwMode="auto">
          <a:xfrm>
            <a:off x="6893700" y="2981568"/>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75" name="Line 149">
            <a:extLst>
              <a:ext uri="{FF2B5EF4-FFF2-40B4-BE49-F238E27FC236}">
                <a16:creationId xmlns:a16="http://schemas.microsoft.com/office/drawing/2014/main" id="{61DD3F9B-43C3-49C7-A965-4997EE98E67C}"/>
              </a:ext>
            </a:extLst>
          </p:cNvPr>
          <p:cNvSpPr>
            <a:spLocks noChangeShapeType="1"/>
          </p:cNvSpPr>
          <p:nvPr/>
        </p:nvSpPr>
        <p:spPr bwMode="auto">
          <a:xfrm>
            <a:off x="6893700" y="3086121"/>
            <a:ext cx="45373"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76" name="Freeform 150">
            <a:extLst>
              <a:ext uri="{FF2B5EF4-FFF2-40B4-BE49-F238E27FC236}">
                <a16:creationId xmlns:a16="http://schemas.microsoft.com/office/drawing/2014/main" id="{72D8A768-5ADC-48BE-B711-9C7861F8A513}"/>
              </a:ext>
            </a:extLst>
          </p:cNvPr>
          <p:cNvSpPr>
            <a:spLocks/>
          </p:cNvSpPr>
          <p:nvPr/>
        </p:nvSpPr>
        <p:spPr bwMode="auto">
          <a:xfrm>
            <a:off x="6875947" y="2995376"/>
            <a:ext cx="82855" cy="71019"/>
          </a:xfrm>
          <a:custGeom>
            <a:avLst/>
            <a:gdLst>
              <a:gd name="T0" fmla="*/ 21 w 42"/>
              <a:gd name="T1" fmla="*/ 0 h 36"/>
              <a:gd name="T2" fmla="*/ 0 w 42"/>
              <a:gd name="T3" fmla="*/ 36 h 36"/>
              <a:gd name="T4" fmla="*/ 42 w 42"/>
              <a:gd name="T5" fmla="*/ 36 h 36"/>
              <a:gd name="T6" fmla="*/ 21 w 42"/>
              <a:gd name="T7" fmla="*/ 0 h 36"/>
            </a:gdLst>
            <a:ahLst/>
            <a:cxnLst>
              <a:cxn ang="0">
                <a:pos x="T0" y="T1"/>
              </a:cxn>
              <a:cxn ang="0">
                <a:pos x="T2" y="T3"/>
              </a:cxn>
              <a:cxn ang="0">
                <a:pos x="T4" y="T5"/>
              </a:cxn>
              <a:cxn ang="0">
                <a:pos x="T6" y="T7"/>
              </a:cxn>
            </a:cxnLst>
            <a:rect l="0" t="0" r="r" b="b"/>
            <a:pathLst>
              <a:path w="42" h="36">
                <a:moveTo>
                  <a:pt x="21" y="0"/>
                </a:moveTo>
                <a:lnTo>
                  <a:pt x="0" y="36"/>
                </a:lnTo>
                <a:lnTo>
                  <a:pt x="42" y="36"/>
                </a:lnTo>
                <a:lnTo>
                  <a:pt x="21" y="0"/>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grpSp>
        <p:nvGrpSpPr>
          <p:cNvPr id="190" name="Group 189">
            <a:extLst>
              <a:ext uri="{FF2B5EF4-FFF2-40B4-BE49-F238E27FC236}">
                <a16:creationId xmlns:a16="http://schemas.microsoft.com/office/drawing/2014/main" id="{CE2458A3-BF93-43F1-B0E0-1BB06EBA5D96}"/>
              </a:ext>
            </a:extLst>
          </p:cNvPr>
          <p:cNvGrpSpPr/>
          <p:nvPr/>
        </p:nvGrpSpPr>
        <p:grpSpPr>
          <a:xfrm>
            <a:off x="6068863" y="2529489"/>
            <a:ext cx="542196" cy="2710124"/>
            <a:chOff x="4319340" y="1897116"/>
            <a:chExt cx="406647" cy="2032593"/>
          </a:xfrm>
        </p:grpSpPr>
        <p:sp>
          <p:nvSpPr>
            <p:cNvPr id="182" name="TextBox 181">
              <a:extLst>
                <a:ext uri="{FF2B5EF4-FFF2-40B4-BE49-F238E27FC236}">
                  <a16:creationId xmlns:a16="http://schemas.microsoft.com/office/drawing/2014/main" id="{9AC1650B-B5D1-4F2D-8EDF-1999CE76AF54}"/>
                </a:ext>
              </a:extLst>
            </p:cNvPr>
            <p:cNvSpPr txBox="1">
              <a:spLocks noChangeArrowheads="1"/>
            </p:cNvSpPr>
            <p:nvPr/>
          </p:nvSpPr>
          <p:spPr bwMode="auto">
            <a:xfrm>
              <a:off x="4319340" y="1897116"/>
              <a:ext cx="406647"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1618210" eaLnBrk="1" hangingPunct="1">
                <a:defRPr/>
              </a:pPr>
              <a:r>
                <a:rPr lang="en-US" sz="1333" dirty="0">
                  <a:solidFill>
                    <a:srgbClr val="003366"/>
                  </a:solidFill>
                  <a:cs typeface="Arial" panose="020B0604020202020204" pitchFamily="34" charset="0"/>
                </a:rPr>
                <a:t>50</a:t>
              </a:r>
            </a:p>
          </p:txBody>
        </p:sp>
        <p:sp>
          <p:nvSpPr>
            <p:cNvPr id="183" name="TextBox 182">
              <a:extLst>
                <a:ext uri="{FF2B5EF4-FFF2-40B4-BE49-F238E27FC236}">
                  <a16:creationId xmlns:a16="http://schemas.microsoft.com/office/drawing/2014/main" id="{71BA4033-53E2-4130-A8C2-B394E9EE8A73}"/>
                </a:ext>
              </a:extLst>
            </p:cNvPr>
            <p:cNvSpPr txBox="1">
              <a:spLocks noChangeArrowheads="1"/>
            </p:cNvSpPr>
            <p:nvPr/>
          </p:nvSpPr>
          <p:spPr bwMode="auto">
            <a:xfrm>
              <a:off x="4319340" y="2164787"/>
              <a:ext cx="406647"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1618210" eaLnBrk="1" hangingPunct="1">
                <a:defRPr/>
              </a:pPr>
              <a:r>
                <a:rPr lang="en-US" sz="1333" dirty="0">
                  <a:solidFill>
                    <a:srgbClr val="003366"/>
                  </a:solidFill>
                  <a:cs typeface="Arial" panose="020B0604020202020204" pitchFamily="34" charset="0"/>
                </a:rPr>
                <a:t>0</a:t>
              </a:r>
            </a:p>
          </p:txBody>
        </p:sp>
        <p:sp>
          <p:nvSpPr>
            <p:cNvPr id="184" name="TextBox 183">
              <a:extLst>
                <a:ext uri="{FF2B5EF4-FFF2-40B4-BE49-F238E27FC236}">
                  <a16:creationId xmlns:a16="http://schemas.microsoft.com/office/drawing/2014/main" id="{EA0BCA6F-B889-4EB9-8B73-3FE462E351DD}"/>
                </a:ext>
              </a:extLst>
            </p:cNvPr>
            <p:cNvSpPr txBox="1">
              <a:spLocks noChangeArrowheads="1"/>
            </p:cNvSpPr>
            <p:nvPr/>
          </p:nvSpPr>
          <p:spPr bwMode="auto">
            <a:xfrm>
              <a:off x="4319340" y="2441824"/>
              <a:ext cx="406647"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1618210" eaLnBrk="1" hangingPunct="1">
                <a:defRPr/>
              </a:pPr>
              <a:r>
                <a:rPr lang="en-US" sz="1333" dirty="0">
                  <a:solidFill>
                    <a:srgbClr val="003366"/>
                  </a:solidFill>
                  <a:cs typeface="Arial" panose="020B0604020202020204" pitchFamily="34" charset="0"/>
                </a:rPr>
                <a:t>-50</a:t>
              </a:r>
            </a:p>
          </p:txBody>
        </p:sp>
        <p:sp>
          <p:nvSpPr>
            <p:cNvPr id="185" name="TextBox 184">
              <a:extLst>
                <a:ext uri="{FF2B5EF4-FFF2-40B4-BE49-F238E27FC236}">
                  <a16:creationId xmlns:a16="http://schemas.microsoft.com/office/drawing/2014/main" id="{D20D2125-944E-4FB2-A340-D92A283B3DE8}"/>
                </a:ext>
              </a:extLst>
            </p:cNvPr>
            <p:cNvSpPr txBox="1">
              <a:spLocks noChangeArrowheads="1"/>
            </p:cNvSpPr>
            <p:nvPr/>
          </p:nvSpPr>
          <p:spPr bwMode="auto">
            <a:xfrm>
              <a:off x="4319340" y="2699265"/>
              <a:ext cx="406647"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1618210" eaLnBrk="1" hangingPunct="1">
                <a:defRPr/>
              </a:pPr>
              <a:r>
                <a:rPr lang="en-US" sz="1333" dirty="0">
                  <a:solidFill>
                    <a:srgbClr val="003366"/>
                  </a:solidFill>
                  <a:cs typeface="Arial" panose="020B0604020202020204" pitchFamily="34" charset="0"/>
                </a:rPr>
                <a:t>-100</a:t>
              </a:r>
            </a:p>
          </p:txBody>
        </p:sp>
        <p:sp>
          <p:nvSpPr>
            <p:cNvPr id="186" name="TextBox 185">
              <a:extLst>
                <a:ext uri="{FF2B5EF4-FFF2-40B4-BE49-F238E27FC236}">
                  <a16:creationId xmlns:a16="http://schemas.microsoft.com/office/drawing/2014/main" id="{10C848C5-48DA-4B88-8C8D-6221E407C3F8}"/>
                </a:ext>
              </a:extLst>
            </p:cNvPr>
            <p:cNvSpPr txBox="1">
              <a:spLocks noChangeArrowheads="1"/>
            </p:cNvSpPr>
            <p:nvPr/>
          </p:nvSpPr>
          <p:spPr bwMode="auto">
            <a:xfrm>
              <a:off x="4319340" y="2969317"/>
              <a:ext cx="406647"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1618210" eaLnBrk="1" hangingPunct="1">
                <a:defRPr/>
              </a:pPr>
              <a:r>
                <a:rPr lang="en-US" sz="1333" dirty="0">
                  <a:solidFill>
                    <a:srgbClr val="003366"/>
                  </a:solidFill>
                  <a:cs typeface="Arial" panose="020B0604020202020204" pitchFamily="34" charset="0"/>
                </a:rPr>
                <a:t>-150</a:t>
              </a:r>
            </a:p>
          </p:txBody>
        </p:sp>
        <p:sp>
          <p:nvSpPr>
            <p:cNvPr id="187" name="TextBox 186">
              <a:extLst>
                <a:ext uri="{FF2B5EF4-FFF2-40B4-BE49-F238E27FC236}">
                  <a16:creationId xmlns:a16="http://schemas.microsoft.com/office/drawing/2014/main" id="{27A0FB96-05B6-425F-80A1-D25E1A7E4585}"/>
                </a:ext>
              </a:extLst>
            </p:cNvPr>
            <p:cNvSpPr txBox="1">
              <a:spLocks noChangeArrowheads="1"/>
            </p:cNvSpPr>
            <p:nvPr/>
          </p:nvSpPr>
          <p:spPr bwMode="auto">
            <a:xfrm>
              <a:off x="4319340" y="3242250"/>
              <a:ext cx="406647"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1618210" eaLnBrk="1" hangingPunct="1">
                <a:defRPr/>
              </a:pPr>
              <a:r>
                <a:rPr lang="en-US" sz="1333" dirty="0">
                  <a:solidFill>
                    <a:srgbClr val="003366"/>
                  </a:solidFill>
                  <a:cs typeface="Arial" panose="020B0604020202020204" pitchFamily="34" charset="0"/>
                </a:rPr>
                <a:t>-200</a:t>
              </a:r>
            </a:p>
          </p:txBody>
        </p:sp>
        <p:sp>
          <p:nvSpPr>
            <p:cNvPr id="188" name="TextBox 187">
              <a:extLst>
                <a:ext uri="{FF2B5EF4-FFF2-40B4-BE49-F238E27FC236}">
                  <a16:creationId xmlns:a16="http://schemas.microsoft.com/office/drawing/2014/main" id="{0AF0D691-E60D-4E21-90FF-5136B9C5CD15}"/>
                </a:ext>
              </a:extLst>
            </p:cNvPr>
            <p:cNvSpPr txBox="1">
              <a:spLocks noChangeArrowheads="1"/>
            </p:cNvSpPr>
            <p:nvPr/>
          </p:nvSpPr>
          <p:spPr bwMode="auto">
            <a:xfrm>
              <a:off x="4319340" y="3513014"/>
              <a:ext cx="406647"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1618210" eaLnBrk="1" hangingPunct="1">
                <a:defRPr/>
              </a:pPr>
              <a:r>
                <a:rPr lang="en-US" sz="1333" dirty="0">
                  <a:solidFill>
                    <a:srgbClr val="003366"/>
                  </a:solidFill>
                  <a:cs typeface="Arial" panose="020B0604020202020204" pitchFamily="34" charset="0"/>
                </a:rPr>
                <a:t>-250</a:t>
              </a:r>
            </a:p>
          </p:txBody>
        </p:sp>
        <p:sp>
          <p:nvSpPr>
            <p:cNvPr id="189" name="TextBox 188">
              <a:extLst>
                <a:ext uri="{FF2B5EF4-FFF2-40B4-BE49-F238E27FC236}">
                  <a16:creationId xmlns:a16="http://schemas.microsoft.com/office/drawing/2014/main" id="{EC16EF28-03B5-4619-AEBD-081EB29CE94E}"/>
                </a:ext>
              </a:extLst>
            </p:cNvPr>
            <p:cNvSpPr txBox="1">
              <a:spLocks noChangeArrowheads="1"/>
            </p:cNvSpPr>
            <p:nvPr/>
          </p:nvSpPr>
          <p:spPr bwMode="auto">
            <a:xfrm>
              <a:off x="4319340" y="3775868"/>
              <a:ext cx="406647"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1618210" eaLnBrk="1" hangingPunct="1">
                <a:defRPr/>
              </a:pPr>
              <a:r>
                <a:rPr lang="en-US" sz="1333" dirty="0">
                  <a:solidFill>
                    <a:srgbClr val="003366"/>
                  </a:solidFill>
                  <a:cs typeface="Arial" panose="020B0604020202020204" pitchFamily="34" charset="0"/>
                </a:rPr>
                <a:t>-300</a:t>
              </a:r>
            </a:p>
          </p:txBody>
        </p:sp>
      </p:grpSp>
      <p:grpSp>
        <p:nvGrpSpPr>
          <p:cNvPr id="200" name="Group 199">
            <a:extLst>
              <a:ext uri="{FF2B5EF4-FFF2-40B4-BE49-F238E27FC236}">
                <a16:creationId xmlns:a16="http://schemas.microsoft.com/office/drawing/2014/main" id="{7B2AF148-DB2C-47A3-9589-5E368A3A74A7}"/>
              </a:ext>
            </a:extLst>
          </p:cNvPr>
          <p:cNvGrpSpPr/>
          <p:nvPr/>
        </p:nvGrpSpPr>
        <p:grpSpPr>
          <a:xfrm>
            <a:off x="6555337" y="5235841"/>
            <a:ext cx="5259841" cy="205122"/>
            <a:chOff x="4791954" y="3912804"/>
            <a:chExt cx="3944881" cy="153841"/>
          </a:xfrm>
        </p:grpSpPr>
        <p:sp>
          <p:nvSpPr>
            <p:cNvPr id="192" name="TextBox 191">
              <a:extLst>
                <a:ext uri="{FF2B5EF4-FFF2-40B4-BE49-F238E27FC236}">
                  <a16:creationId xmlns:a16="http://schemas.microsoft.com/office/drawing/2014/main" id="{300C0BDA-8446-47B7-8FF3-3F59715CCE36}"/>
                </a:ext>
              </a:extLst>
            </p:cNvPr>
            <p:cNvSpPr txBox="1">
              <a:spLocks noChangeArrowheads="1"/>
            </p:cNvSpPr>
            <p:nvPr/>
          </p:nvSpPr>
          <p:spPr bwMode="auto">
            <a:xfrm>
              <a:off x="4791954" y="3912804"/>
              <a:ext cx="253773"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0</a:t>
              </a:r>
            </a:p>
          </p:txBody>
        </p:sp>
        <p:sp>
          <p:nvSpPr>
            <p:cNvPr id="193" name="TextBox 192">
              <a:extLst>
                <a:ext uri="{FF2B5EF4-FFF2-40B4-BE49-F238E27FC236}">
                  <a16:creationId xmlns:a16="http://schemas.microsoft.com/office/drawing/2014/main" id="{4869F000-3D05-445A-A7BE-3CC4DA7E3F33}"/>
                </a:ext>
              </a:extLst>
            </p:cNvPr>
            <p:cNvSpPr txBox="1">
              <a:spLocks noChangeArrowheads="1"/>
            </p:cNvSpPr>
            <p:nvPr/>
          </p:nvSpPr>
          <p:spPr bwMode="auto">
            <a:xfrm>
              <a:off x="4936667" y="3912804"/>
              <a:ext cx="253773"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2</a:t>
              </a:r>
            </a:p>
          </p:txBody>
        </p:sp>
        <p:sp>
          <p:nvSpPr>
            <p:cNvPr id="194" name="TextBox 193">
              <a:extLst>
                <a:ext uri="{FF2B5EF4-FFF2-40B4-BE49-F238E27FC236}">
                  <a16:creationId xmlns:a16="http://schemas.microsoft.com/office/drawing/2014/main" id="{EDAC311D-7ABC-47C3-8979-E6319E9B7B53}"/>
                </a:ext>
              </a:extLst>
            </p:cNvPr>
            <p:cNvSpPr txBox="1">
              <a:spLocks noChangeArrowheads="1"/>
            </p:cNvSpPr>
            <p:nvPr/>
          </p:nvSpPr>
          <p:spPr bwMode="auto">
            <a:xfrm>
              <a:off x="5078630" y="3912804"/>
              <a:ext cx="253773"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4</a:t>
              </a:r>
            </a:p>
          </p:txBody>
        </p:sp>
        <p:sp>
          <p:nvSpPr>
            <p:cNvPr id="195" name="TextBox 194">
              <a:extLst>
                <a:ext uri="{FF2B5EF4-FFF2-40B4-BE49-F238E27FC236}">
                  <a16:creationId xmlns:a16="http://schemas.microsoft.com/office/drawing/2014/main" id="{79B52CFD-3612-4032-BE6F-DC817FC495EB}"/>
                </a:ext>
              </a:extLst>
            </p:cNvPr>
            <p:cNvSpPr txBox="1">
              <a:spLocks noChangeArrowheads="1"/>
            </p:cNvSpPr>
            <p:nvPr/>
          </p:nvSpPr>
          <p:spPr bwMode="auto">
            <a:xfrm>
              <a:off x="5218448" y="3912804"/>
              <a:ext cx="253773"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6</a:t>
              </a:r>
            </a:p>
          </p:txBody>
        </p:sp>
        <p:sp>
          <p:nvSpPr>
            <p:cNvPr id="196" name="TextBox 195">
              <a:extLst>
                <a:ext uri="{FF2B5EF4-FFF2-40B4-BE49-F238E27FC236}">
                  <a16:creationId xmlns:a16="http://schemas.microsoft.com/office/drawing/2014/main" id="{99697F86-C035-4C5F-B204-3722267A2EDB}"/>
                </a:ext>
              </a:extLst>
            </p:cNvPr>
            <p:cNvSpPr txBox="1">
              <a:spLocks noChangeArrowheads="1"/>
            </p:cNvSpPr>
            <p:nvPr/>
          </p:nvSpPr>
          <p:spPr bwMode="auto">
            <a:xfrm>
              <a:off x="5643077" y="3912804"/>
              <a:ext cx="253773"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12</a:t>
              </a:r>
            </a:p>
          </p:txBody>
        </p:sp>
        <p:sp>
          <p:nvSpPr>
            <p:cNvPr id="197" name="TextBox 196">
              <a:extLst>
                <a:ext uri="{FF2B5EF4-FFF2-40B4-BE49-F238E27FC236}">
                  <a16:creationId xmlns:a16="http://schemas.microsoft.com/office/drawing/2014/main" id="{55CAB8DA-F519-45CF-AB4C-1FA6FECE87F5}"/>
                </a:ext>
              </a:extLst>
            </p:cNvPr>
            <p:cNvSpPr txBox="1">
              <a:spLocks noChangeArrowheads="1"/>
            </p:cNvSpPr>
            <p:nvPr/>
          </p:nvSpPr>
          <p:spPr bwMode="auto">
            <a:xfrm>
              <a:off x="6498253" y="3912804"/>
              <a:ext cx="253773"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24</a:t>
              </a:r>
            </a:p>
          </p:txBody>
        </p:sp>
        <p:sp>
          <p:nvSpPr>
            <p:cNvPr id="198" name="TextBox 197">
              <a:extLst>
                <a:ext uri="{FF2B5EF4-FFF2-40B4-BE49-F238E27FC236}">
                  <a16:creationId xmlns:a16="http://schemas.microsoft.com/office/drawing/2014/main" id="{A3528752-63F5-486B-AC92-38119D709525}"/>
                </a:ext>
              </a:extLst>
            </p:cNvPr>
            <p:cNvSpPr txBox="1">
              <a:spLocks noChangeArrowheads="1"/>
            </p:cNvSpPr>
            <p:nvPr/>
          </p:nvSpPr>
          <p:spPr bwMode="auto">
            <a:xfrm>
              <a:off x="7353429" y="3912804"/>
              <a:ext cx="253773"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36</a:t>
              </a:r>
            </a:p>
          </p:txBody>
        </p:sp>
        <p:sp>
          <p:nvSpPr>
            <p:cNvPr id="199" name="TextBox 198">
              <a:extLst>
                <a:ext uri="{FF2B5EF4-FFF2-40B4-BE49-F238E27FC236}">
                  <a16:creationId xmlns:a16="http://schemas.microsoft.com/office/drawing/2014/main" id="{F892B8EE-10C2-47F1-B1C9-42817662EFDB}"/>
                </a:ext>
              </a:extLst>
            </p:cNvPr>
            <p:cNvSpPr txBox="1">
              <a:spLocks noChangeArrowheads="1"/>
            </p:cNvSpPr>
            <p:nvPr/>
          </p:nvSpPr>
          <p:spPr bwMode="auto">
            <a:xfrm>
              <a:off x="8483062" y="3912804"/>
              <a:ext cx="253773"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a:solidFill>
                    <a:srgbClr val="003366"/>
                  </a:solidFill>
                  <a:cs typeface="Arial" panose="020B0604020202020204" pitchFamily="34" charset="0"/>
                </a:rPr>
                <a:t>52</a:t>
              </a:r>
            </a:p>
          </p:txBody>
        </p:sp>
      </p:grpSp>
      <p:sp>
        <p:nvSpPr>
          <p:cNvPr id="201" name="TextBox 200">
            <a:extLst>
              <a:ext uri="{FF2B5EF4-FFF2-40B4-BE49-F238E27FC236}">
                <a16:creationId xmlns:a16="http://schemas.microsoft.com/office/drawing/2014/main" id="{8DE1D3DF-34E8-49E2-9BCB-7BB40DCCDC4B}"/>
              </a:ext>
            </a:extLst>
          </p:cNvPr>
          <p:cNvSpPr txBox="1">
            <a:spLocks noChangeArrowheads="1"/>
          </p:cNvSpPr>
          <p:nvPr/>
        </p:nvSpPr>
        <p:spPr bwMode="auto">
          <a:xfrm>
            <a:off x="6720750" y="5445714"/>
            <a:ext cx="4925244"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err="1">
                <a:solidFill>
                  <a:srgbClr val="003366"/>
                </a:solidFill>
                <a:cs typeface="Arial" panose="020B0604020202020204" pitchFamily="34" charset="0"/>
              </a:rPr>
              <a:t>Tuần</a:t>
            </a:r>
            <a:endParaRPr lang="en-US" sz="1333" dirty="0">
              <a:solidFill>
                <a:srgbClr val="003366"/>
              </a:solidFill>
              <a:cs typeface="Arial" panose="020B0604020202020204" pitchFamily="34" charset="0"/>
            </a:endParaRPr>
          </a:p>
        </p:txBody>
      </p:sp>
      <p:grpSp>
        <p:nvGrpSpPr>
          <p:cNvPr id="210" name="Group 209">
            <a:extLst>
              <a:ext uri="{FF2B5EF4-FFF2-40B4-BE49-F238E27FC236}">
                <a16:creationId xmlns:a16="http://schemas.microsoft.com/office/drawing/2014/main" id="{E32B1E75-D586-46F8-8F2D-83EE90A16090}"/>
              </a:ext>
            </a:extLst>
          </p:cNvPr>
          <p:cNvGrpSpPr/>
          <p:nvPr/>
        </p:nvGrpSpPr>
        <p:grpSpPr>
          <a:xfrm>
            <a:off x="6840979" y="4430173"/>
            <a:ext cx="3418727" cy="655104"/>
            <a:chOff x="5158173" y="3322628"/>
            <a:chExt cx="2564045" cy="491328"/>
          </a:xfrm>
        </p:grpSpPr>
        <p:grpSp>
          <p:nvGrpSpPr>
            <p:cNvPr id="209" name="Group 208">
              <a:extLst>
                <a:ext uri="{FF2B5EF4-FFF2-40B4-BE49-F238E27FC236}">
                  <a16:creationId xmlns:a16="http://schemas.microsoft.com/office/drawing/2014/main" id="{AB030441-BAF0-4E23-B9E1-6E0CB6AB39D7}"/>
                </a:ext>
              </a:extLst>
            </p:cNvPr>
            <p:cNvGrpSpPr/>
            <p:nvPr/>
          </p:nvGrpSpPr>
          <p:grpSpPr>
            <a:xfrm>
              <a:off x="5158173" y="3356811"/>
              <a:ext cx="396518" cy="54744"/>
              <a:chOff x="5158173" y="3359149"/>
              <a:chExt cx="396518" cy="54744"/>
            </a:xfrm>
          </p:grpSpPr>
          <p:sp>
            <p:nvSpPr>
              <p:cNvPr id="90" name="Rectangle 64">
                <a:extLst>
                  <a:ext uri="{FF2B5EF4-FFF2-40B4-BE49-F238E27FC236}">
                    <a16:creationId xmlns:a16="http://schemas.microsoft.com/office/drawing/2014/main" id="{2BC83972-CF47-4E9D-B2C6-A79A121C8D38}"/>
                  </a:ext>
                </a:extLst>
              </p:cNvPr>
              <p:cNvSpPr>
                <a:spLocks noChangeArrowheads="1"/>
              </p:cNvSpPr>
              <p:nvPr/>
            </p:nvSpPr>
            <p:spPr bwMode="auto">
              <a:xfrm>
                <a:off x="5328321" y="3359149"/>
                <a:ext cx="56223" cy="54744"/>
              </a:xfrm>
              <a:prstGeom prst="rect">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77" name="Line 151">
                <a:extLst>
                  <a:ext uri="{FF2B5EF4-FFF2-40B4-BE49-F238E27FC236}">
                    <a16:creationId xmlns:a16="http://schemas.microsoft.com/office/drawing/2014/main" id="{C397B6F1-0EF3-4898-B785-607CA1AD7A15}"/>
                  </a:ext>
                </a:extLst>
              </p:cNvPr>
              <p:cNvSpPr>
                <a:spLocks noChangeShapeType="1"/>
              </p:cNvSpPr>
              <p:nvPr/>
            </p:nvSpPr>
            <p:spPr bwMode="auto">
              <a:xfrm>
                <a:off x="5158173" y="3385781"/>
                <a:ext cx="396518" cy="0"/>
              </a:xfrm>
              <a:prstGeom prst="line">
                <a:avLst/>
              </a:prstGeom>
              <a:noFill/>
              <a:ln w="9525" cap="flat">
                <a:solidFill>
                  <a:srgbClr val="043673"/>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grpSp>
        <p:grpSp>
          <p:nvGrpSpPr>
            <p:cNvPr id="208" name="Group 207">
              <a:extLst>
                <a:ext uri="{FF2B5EF4-FFF2-40B4-BE49-F238E27FC236}">
                  <a16:creationId xmlns:a16="http://schemas.microsoft.com/office/drawing/2014/main" id="{8252A32E-896B-4BD4-938A-1B0FEA62D9BE}"/>
                </a:ext>
              </a:extLst>
            </p:cNvPr>
            <p:cNvGrpSpPr/>
            <p:nvPr/>
          </p:nvGrpSpPr>
          <p:grpSpPr>
            <a:xfrm>
              <a:off x="5158173" y="3475096"/>
              <a:ext cx="396518" cy="63621"/>
              <a:chOff x="5158173" y="3462717"/>
              <a:chExt cx="396518" cy="63621"/>
            </a:xfrm>
          </p:grpSpPr>
          <p:sp>
            <p:nvSpPr>
              <p:cNvPr id="117" name="Oval 91">
                <a:extLst>
                  <a:ext uri="{FF2B5EF4-FFF2-40B4-BE49-F238E27FC236}">
                    <a16:creationId xmlns:a16="http://schemas.microsoft.com/office/drawing/2014/main" id="{DB2CB494-3359-4829-8B72-CCF5C6B51511}"/>
                  </a:ext>
                </a:extLst>
              </p:cNvPr>
              <p:cNvSpPr>
                <a:spLocks noChangeArrowheads="1"/>
              </p:cNvSpPr>
              <p:nvPr/>
            </p:nvSpPr>
            <p:spPr bwMode="auto">
              <a:xfrm>
                <a:off x="5323881" y="3462717"/>
                <a:ext cx="63621" cy="63621"/>
              </a:xfrm>
              <a:prstGeom prst="ellipse">
                <a:avLst/>
              </a:prstGeom>
              <a:solidFill>
                <a:srgbClr val="043673"/>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78" name="Line 152">
                <a:extLst>
                  <a:ext uri="{FF2B5EF4-FFF2-40B4-BE49-F238E27FC236}">
                    <a16:creationId xmlns:a16="http://schemas.microsoft.com/office/drawing/2014/main" id="{E855653F-2716-43B7-AD76-E3D34E6AF16F}"/>
                  </a:ext>
                </a:extLst>
              </p:cNvPr>
              <p:cNvSpPr>
                <a:spLocks noChangeShapeType="1"/>
              </p:cNvSpPr>
              <p:nvPr/>
            </p:nvSpPr>
            <p:spPr bwMode="auto">
              <a:xfrm>
                <a:off x="5158173" y="3493788"/>
                <a:ext cx="396518" cy="0"/>
              </a:xfrm>
              <a:prstGeom prst="line">
                <a:avLst/>
              </a:prstGeom>
              <a:noFill/>
              <a:ln w="9525" cap="flat">
                <a:solidFill>
                  <a:srgbClr val="043673"/>
                </a:solidFill>
                <a:prstDash val="sysDash"/>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grpSp>
        <p:grpSp>
          <p:nvGrpSpPr>
            <p:cNvPr id="207" name="Group 206">
              <a:extLst>
                <a:ext uri="{FF2B5EF4-FFF2-40B4-BE49-F238E27FC236}">
                  <a16:creationId xmlns:a16="http://schemas.microsoft.com/office/drawing/2014/main" id="{8ADD9321-6281-4C19-A7A9-FC6D7C93F8E1}"/>
                </a:ext>
              </a:extLst>
            </p:cNvPr>
            <p:cNvGrpSpPr/>
            <p:nvPr/>
          </p:nvGrpSpPr>
          <p:grpSpPr>
            <a:xfrm>
              <a:off x="5158173" y="3596340"/>
              <a:ext cx="396518" cy="66580"/>
              <a:chOff x="5158173" y="3567765"/>
              <a:chExt cx="396518" cy="66580"/>
            </a:xfrm>
          </p:grpSpPr>
          <p:sp>
            <p:nvSpPr>
              <p:cNvPr id="148" name="Freeform 122">
                <a:extLst>
                  <a:ext uri="{FF2B5EF4-FFF2-40B4-BE49-F238E27FC236}">
                    <a16:creationId xmlns:a16="http://schemas.microsoft.com/office/drawing/2014/main" id="{EC519E61-850E-48D2-A85A-7B28CCCA36C4}"/>
                  </a:ext>
                </a:extLst>
              </p:cNvPr>
              <p:cNvSpPr>
                <a:spLocks/>
              </p:cNvSpPr>
              <p:nvPr/>
            </p:nvSpPr>
            <p:spPr bwMode="auto">
              <a:xfrm>
                <a:off x="5322402" y="3567765"/>
                <a:ext cx="66580" cy="66580"/>
              </a:xfrm>
              <a:custGeom>
                <a:avLst/>
                <a:gdLst>
                  <a:gd name="T0" fmla="*/ 23 w 45"/>
                  <a:gd name="T1" fmla="*/ 45 h 45"/>
                  <a:gd name="T2" fmla="*/ 0 w 45"/>
                  <a:gd name="T3" fmla="*/ 22 h 45"/>
                  <a:gd name="T4" fmla="*/ 23 w 45"/>
                  <a:gd name="T5" fmla="*/ 0 h 45"/>
                  <a:gd name="T6" fmla="*/ 45 w 45"/>
                  <a:gd name="T7" fmla="*/ 22 h 45"/>
                  <a:gd name="T8" fmla="*/ 23 w 45"/>
                  <a:gd name="T9" fmla="*/ 45 h 45"/>
                </a:gdLst>
                <a:ahLst/>
                <a:cxnLst>
                  <a:cxn ang="0">
                    <a:pos x="T0" y="T1"/>
                  </a:cxn>
                  <a:cxn ang="0">
                    <a:pos x="T2" y="T3"/>
                  </a:cxn>
                  <a:cxn ang="0">
                    <a:pos x="T4" y="T5"/>
                  </a:cxn>
                  <a:cxn ang="0">
                    <a:pos x="T6" y="T7"/>
                  </a:cxn>
                  <a:cxn ang="0">
                    <a:pos x="T8" y="T9"/>
                  </a:cxn>
                </a:cxnLst>
                <a:rect l="0" t="0" r="r" b="b"/>
                <a:pathLst>
                  <a:path w="45" h="45">
                    <a:moveTo>
                      <a:pt x="23" y="45"/>
                    </a:moveTo>
                    <a:lnTo>
                      <a:pt x="0" y="22"/>
                    </a:lnTo>
                    <a:lnTo>
                      <a:pt x="23" y="0"/>
                    </a:lnTo>
                    <a:lnTo>
                      <a:pt x="45" y="22"/>
                    </a:lnTo>
                    <a:lnTo>
                      <a:pt x="23" y="45"/>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79" name="Line 153">
                <a:extLst>
                  <a:ext uri="{FF2B5EF4-FFF2-40B4-BE49-F238E27FC236}">
                    <a16:creationId xmlns:a16="http://schemas.microsoft.com/office/drawing/2014/main" id="{87725412-101C-4DAD-9552-0F24336B9C81}"/>
                  </a:ext>
                </a:extLst>
              </p:cNvPr>
              <p:cNvSpPr>
                <a:spLocks noChangeShapeType="1"/>
              </p:cNvSpPr>
              <p:nvPr/>
            </p:nvSpPr>
            <p:spPr bwMode="auto">
              <a:xfrm>
                <a:off x="5158173" y="3600315"/>
                <a:ext cx="396518" cy="0"/>
              </a:xfrm>
              <a:prstGeom prst="line">
                <a:avLst/>
              </a:prstGeom>
              <a:noFill/>
              <a:ln w="9525" cap="flat">
                <a:solidFill>
                  <a:srgbClr val="7A99AC"/>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grpSp>
        <p:grpSp>
          <p:nvGrpSpPr>
            <p:cNvPr id="206" name="Group 205">
              <a:extLst>
                <a:ext uri="{FF2B5EF4-FFF2-40B4-BE49-F238E27FC236}">
                  <a16:creationId xmlns:a16="http://schemas.microsoft.com/office/drawing/2014/main" id="{C18704B7-A454-4960-863B-EB641DDF9D14}"/>
                </a:ext>
              </a:extLst>
            </p:cNvPr>
            <p:cNvGrpSpPr/>
            <p:nvPr/>
          </p:nvGrpSpPr>
          <p:grpSpPr>
            <a:xfrm>
              <a:off x="5158173" y="3726461"/>
              <a:ext cx="396518" cy="51784"/>
              <a:chOff x="5158173" y="3683169"/>
              <a:chExt cx="396518" cy="51784"/>
            </a:xfrm>
          </p:grpSpPr>
          <p:sp>
            <p:nvSpPr>
              <p:cNvPr id="167" name="Freeform 141">
                <a:extLst>
                  <a:ext uri="{FF2B5EF4-FFF2-40B4-BE49-F238E27FC236}">
                    <a16:creationId xmlns:a16="http://schemas.microsoft.com/office/drawing/2014/main" id="{9F811B31-A771-4448-A756-8F8D356D60F0}"/>
                  </a:ext>
                </a:extLst>
              </p:cNvPr>
              <p:cNvSpPr>
                <a:spLocks/>
              </p:cNvSpPr>
              <p:nvPr/>
            </p:nvSpPr>
            <p:spPr bwMode="auto">
              <a:xfrm>
                <a:off x="5325361" y="3683169"/>
                <a:ext cx="60662" cy="51784"/>
              </a:xfrm>
              <a:custGeom>
                <a:avLst/>
                <a:gdLst>
                  <a:gd name="T0" fmla="*/ 21 w 41"/>
                  <a:gd name="T1" fmla="*/ 0 h 35"/>
                  <a:gd name="T2" fmla="*/ 0 w 41"/>
                  <a:gd name="T3" fmla="*/ 35 h 35"/>
                  <a:gd name="T4" fmla="*/ 41 w 41"/>
                  <a:gd name="T5" fmla="*/ 35 h 35"/>
                  <a:gd name="T6" fmla="*/ 21 w 41"/>
                  <a:gd name="T7" fmla="*/ 0 h 35"/>
                </a:gdLst>
                <a:ahLst/>
                <a:cxnLst>
                  <a:cxn ang="0">
                    <a:pos x="T0" y="T1"/>
                  </a:cxn>
                  <a:cxn ang="0">
                    <a:pos x="T2" y="T3"/>
                  </a:cxn>
                  <a:cxn ang="0">
                    <a:pos x="T4" y="T5"/>
                  </a:cxn>
                  <a:cxn ang="0">
                    <a:pos x="T6" y="T7"/>
                  </a:cxn>
                </a:cxnLst>
                <a:rect l="0" t="0" r="r" b="b"/>
                <a:pathLst>
                  <a:path w="41" h="35">
                    <a:moveTo>
                      <a:pt x="21" y="0"/>
                    </a:moveTo>
                    <a:lnTo>
                      <a:pt x="0" y="35"/>
                    </a:lnTo>
                    <a:lnTo>
                      <a:pt x="41" y="35"/>
                    </a:lnTo>
                    <a:lnTo>
                      <a:pt x="21" y="0"/>
                    </a:lnTo>
                    <a:close/>
                  </a:path>
                </a:pathLst>
              </a:custGeom>
              <a:solidFill>
                <a:srgbClr val="7A99AC"/>
              </a:solidFill>
              <a:ln>
                <a:noFill/>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sp>
            <p:nvSpPr>
              <p:cNvPr id="180" name="Line 154">
                <a:extLst>
                  <a:ext uri="{FF2B5EF4-FFF2-40B4-BE49-F238E27FC236}">
                    <a16:creationId xmlns:a16="http://schemas.microsoft.com/office/drawing/2014/main" id="{1CFDE557-C101-464D-B6EE-B1B7ABFF64B3}"/>
                  </a:ext>
                </a:extLst>
              </p:cNvPr>
              <p:cNvSpPr>
                <a:spLocks noChangeShapeType="1"/>
              </p:cNvSpPr>
              <p:nvPr/>
            </p:nvSpPr>
            <p:spPr bwMode="auto">
              <a:xfrm>
                <a:off x="5158173" y="3708321"/>
                <a:ext cx="396518" cy="0"/>
              </a:xfrm>
              <a:prstGeom prst="line">
                <a:avLst/>
              </a:prstGeom>
              <a:noFill/>
              <a:ln w="9525" cap="flat">
                <a:solidFill>
                  <a:srgbClr val="7A99AC"/>
                </a:solidFill>
                <a:prstDash val="sysDash"/>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Arial" panose="020B0604020202020204"/>
                </a:endParaRPr>
              </a:p>
            </p:txBody>
          </p:sp>
        </p:grpSp>
        <p:sp>
          <p:nvSpPr>
            <p:cNvPr id="202" name="TextBox 201">
              <a:extLst>
                <a:ext uri="{FF2B5EF4-FFF2-40B4-BE49-F238E27FC236}">
                  <a16:creationId xmlns:a16="http://schemas.microsoft.com/office/drawing/2014/main" id="{2D7D9B01-A711-41D6-8433-A75129E1BD05}"/>
                </a:ext>
              </a:extLst>
            </p:cNvPr>
            <p:cNvSpPr txBox="1">
              <a:spLocks noChangeArrowheads="1"/>
            </p:cNvSpPr>
            <p:nvPr/>
          </p:nvSpPr>
          <p:spPr bwMode="auto">
            <a:xfrm>
              <a:off x="5658260" y="3322628"/>
              <a:ext cx="2063958" cy="1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1618210" eaLnBrk="1" hangingPunct="1">
                <a:defRPr/>
              </a:pPr>
              <a:r>
                <a:rPr lang="en-US" sz="1067" dirty="0" err="1">
                  <a:solidFill>
                    <a:srgbClr val="003366"/>
                  </a:solidFill>
                  <a:cs typeface="Arial" panose="020B0604020202020204" pitchFamily="34" charset="0"/>
                </a:rPr>
                <a:t>Không</a:t>
              </a:r>
              <a:r>
                <a:rPr lang="en-US" sz="1067" dirty="0">
                  <a:solidFill>
                    <a:srgbClr val="003366"/>
                  </a:solidFill>
                  <a:cs typeface="Arial" panose="020B0604020202020204" pitchFamily="34" charset="0"/>
                </a:rPr>
                <a:t> </a:t>
              </a:r>
              <a:r>
                <a:rPr lang="en-US" sz="1067" dirty="0" err="1">
                  <a:solidFill>
                    <a:srgbClr val="003366"/>
                  </a:solidFill>
                  <a:cs typeface="Arial" panose="020B0604020202020204" pitchFamily="34" charset="0"/>
                </a:rPr>
                <a:t>khí</a:t>
              </a:r>
              <a:r>
                <a:rPr lang="en-US" sz="1067" dirty="0">
                  <a:solidFill>
                    <a:srgbClr val="003366"/>
                  </a:solidFill>
                  <a:cs typeface="Arial" panose="020B0604020202020204" pitchFamily="34" charset="0"/>
                </a:rPr>
                <a:t> </a:t>
              </a:r>
              <a:r>
                <a:rPr lang="en-US" sz="1067" dirty="0" err="1">
                  <a:solidFill>
                    <a:srgbClr val="003366"/>
                  </a:solidFill>
                  <a:cs typeface="Arial" panose="020B0604020202020204" pitchFamily="34" charset="0"/>
                </a:rPr>
                <a:t>phế</a:t>
              </a:r>
              <a:r>
                <a:rPr lang="en-US" sz="1067" dirty="0">
                  <a:solidFill>
                    <a:srgbClr val="003366"/>
                  </a:solidFill>
                  <a:cs typeface="Arial" panose="020B0604020202020204" pitchFamily="34" charset="0"/>
                </a:rPr>
                <a:t> </a:t>
              </a:r>
              <a:r>
                <a:rPr lang="en-US" sz="1067" dirty="0" err="1">
                  <a:solidFill>
                    <a:srgbClr val="003366"/>
                  </a:solidFill>
                  <a:cs typeface="Arial" panose="020B0604020202020204" pitchFamily="34" charset="0"/>
                </a:rPr>
                <a:t>thũng</a:t>
              </a:r>
              <a:r>
                <a:rPr lang="en-US" sz="1067" dirty="0">
                  <a:solidFill>
                    <a:srgbClr val="003366"/>
                  </a:solidFill>
                  <a:cs typeface="Arial" panose="020B0604020202020204" pitchFamily="34" charset="0"/>
                </a:rPr>
                <a:t> ban </a:t>
              </a:r>
              <a:r>
                <a:rPr lang="en-US" sz="1067" dirty="0" err="1">
                  <a:solidFill>
                    <a:srgbClr val="003366"/>
                  </a:solidFill>
                  <a:cs typeface="Arial" panose="020B0604020202020204" pitchFamily="34" charset="0"/>
                </a:rPr>
                <a:t>đầu</a:t>
              </a:r>
              <a:r>
                <a:rPr lang="en-US" sz="1067" dirty="0">
                  <a:solidFill>
                    <a:srgbClr val="003366"/>
                  </a:solidFill>
                  <a:cs typeface="Arial" panose="020B0604020202020204" pitchFamily="34" charset="0"/>
                </a:rPr>
                <a:t> – nintedanib</a:t>
              </a:r>
            </a:p>
          </p:txBody>
        </p:sp>
        <p:sp>
          <p:nvSpPr>
            <p:cNvPr id="203" name="TextBox 202">
              <a:extLst>
                <a:ext uri="{FF2B5EF4-FFF2-40B4-BE49-F238E27FC236}">
                  <a16:creationId xmlns:a16="http://schemas.microsoft.com/office/drawing/2014/main" id="{7B161E99-1017-4275-ADAE-C2891AD4FA8F}"/>
                </a:ext>
              </a:extLst>
            </p:cNvPr>
            <p:cNvSpPr txBox="1">
              <a:spLocks noChangeArrowheads="1"/>
            </p:cNvSpPr>
            <p:nvPr/>
          </p:nvSpPr>
          <p:spPr bwMode="auto">
            <a:xfrm>
              <a:off x="5658260" y="3445351"/>
              <a:ext cx="2063958" cy="1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1618210" eaLnBrk="1" hangingPunct="1">
                <a:defRPr/>
              </a:pPr>
              <a:r>
                <a:rPr lang="en-US" sz="1067" dirty="0" err="1">
                  <a:solidFill>
                    <a:srgbClr val="003366"/>
                  </a:solidFill>
                  <a:cs typeface="Arial" panose="020B0604020202020204" pitchFamily="34" charset="0"/>
                </a:rPr>
                <a:t>Khí</a:t>
              </a:r>
              <a:r>
                <a:rPr lang="en-US" sz="1067" dirty="0">
                  <a:solidFill>
                    <a:srgbClr val="003366"/>
                  </a:solidFill>
                  <a:cs typeface="Arial" panose="020B0604020202020204" pitchFamily="34" charset="0"/>
                </a:rPr>
                <a:t> </a:t>
              </a:r>
              <a:r>
                <a:rPr lang="en-US" sz="1067" dirty="0" err="1">
                  <a:solidFill>
                    <a:srgbClr val="003366"/>
                  </a:solidFill>
                  <a:cs typeface="Arial" panose="020B0604020202020204" pitchFamily="34" charset="0"/>
                </a:rPr>
                <a:t>phế</a:t>
              </a:r>
              <a:r>
                <a:rPr lang="en-US" sz="1067" dirty="0">
                  <a:solidFill>
                    <a:srgbClr val="003366"/>
                  </a:solidFill>
                  <a:cs typeface="Arial" panose="020B0604020202020204" pitchFamily="34" charset="0"/>
                </a:rPr>
                <a:t> </a:t>
              </a:r>
              <a:r>
                <a:rPr lang="en-US" sz="1067" dirty="0" err="1">
                  <a:solidFill>
                    <a:srgbClr val="003366"/>
                  </a:solidFill>
                  <a:cs typeface="Arial" panose="020B0604020202020204" pitchFamily="34" charset="0"/>
                </a:rPr>
                <a:t>thủng</a:t>
              </a:r>
              <a:r>
                <a:rPr lang="en-US" sz="1067" dirty="0">
                  <a:solidFill>
                    <a:srgbClr val="003366"/>
                  </a:solidFill>
                  <a:cs typeface="Arial" panose="020B0604020202020204" pitchFamily="34" charset="0"/>
                </a:rPr>
                <a:t> ban </a:t>
              </a:r>
              <a:r>
                <a:rPr lang="en-US" sz="1067" dirty="0" err="1">
                  <a:solidFill>
                    <a:srgbClr val="003366"/>
                  </a:solidFill>
                  <a:cs typeface="Arial" panose="020B0604020202020204" pitchFamily="34" charset="0"/>
                </a:rPr>
                <a:t>đầu</a:t>
              </a:r>
              <a:r>
                <a:rPr lang="en-US" sz="1067" dirty="0">
                  <a:solidFill>
                    <a:srgbClr val="003366"/>
                  </a:solidFill>
                  <a:cs typeface="Arial" panose="020B0604020202020204" pitchFamily="34" charset="0"/>
                </a:rPr>
                <a:t> – nintedanib</a:t>
              </a:r>
            </a:p>
          </p:txBody>
        </p:sp>
        <p:sp>
          <p:nvSpPr>
            <p:cNvPr id="204" name="TextBox 203">
              <a:extLst>
                <a:ext uri="{FF2B5EF4-FFF2-40B4-BE49-F238E27FC236}">
                  <a16:creationId xmlns:a16="http://schemas.microsoft.com/office/drawing/2014/main" id="{5D00D6A5-0271-4C96-8FE1-465DB7F7E598}"/>
                </a:ext>
              </a:extLst>
            </p:cNvPr>
            <p:cNvSpPr txBox="1">
              <a:spLocks noChangeArrowheads="1"/>
            </p:cNvSpPr>
            <p:nvPr/>
          </p:nvSpPr>
          <p:spPr bwMode="auto">
            <a:xfrm>
              <a:off x="5658260" y="3568074"/>
              <a:ext cx="2063958" cy="1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1618210" eaLnBrk="1" hangingPunct="1">
                <a:defRPr/>
              </a:pPr>
              <a:r>
                <a:rPr lang="en-US" sz="1067" dirty="0" err="1">
                  <a:solidFill>
                    <a:srgbClr val="003366"/>
                  </a:solidFill>
                  <a:cs typeface="Arial" panose="020B0604020202020204" pitchFamily="34" charset="0"/>
                </a:rPr>
                <a:t>Không</a:t>
              </a:r>
              <a:r>
                <a:rPr lang="en-US" sz="1067" dirty="0">
                  <a:solidFill>
                    <a:srgbClr val="003366"/>
                  </a:solidFill>
                  <a:cs typeface="Arial" panose="020B0604020202020204" pitchFamily="34" charset="0"/>
                </a:rPr>
                <a:t> </a:t>
              </a:r>
              <a:r>
                <a:rPr lang="en-US" sz="1067" dirty="0" err="1">
                  <a:solidFill>
                    <a:srgbClr val="003366"/>
                  </a:solidFill>
                  <a:cs typeface="Arial" panose="020B0604020202020204" pitchFamily="34" charset="0"/>
                </a:rPr>
                <a:t>khí</a:t>
              </a:r>
              <a:r>
                <a:rPr lang="en-US" sz="1067" dirty="0">
                  <a:solidFill>
                    <a:srgbClr val="003366"/>
                  </a:solidFill>
                  <a:cs typeface="Arial" panose="020B0604020202020204" pitchFamily="34" charset="0"/>
                </a:rPr>
                <a:t> </a:t>
              </a:r>
              <a:r>
                <a:rPr lang="en-US" sz="1067" dirty="0" err="1">
                  <a:solidFill>
                    <a:srgbClr val="003366"/>
                  </a:solidFill>
                  <a:cs typeface="Arial" panose="020B0604020202020204" pitchFamily="34" charset="0"/>
                </a:rPr>
                <a:t>phế</a:t>
              </a:r>
              <a:r>
                <a:rPr lang="en-US" sz="1067" dirty="0">
                  <a:solidFill>
                    <a:srgbClr val="003366"/>
                  </a:solidFill>
                  <a:cs typeface="Arial" panose="020B0604020202020204" pitchFamily="34" charset="0"/>
                </a:rPr>
                <a:t> </a:t>
              </a:r>
              <a:r>
                <a:rPr lang="en-US" sz="1067" dirty="0" err="1">
                  <a:solidFill>
                    <a:srgbClr val="003366"/>
                  </a:solidFill>
                  <a:cs typeface="Arial" panose="020B0604020202020204" pitchFamily="34" charset="0"/>
                </a:rPr>
                <a:t>thũng</a:t>
              </a:r>
              <a:r>
                <a:rPr lang="en-US" sz="1067" dirty="0">
                  <a:solidFill>
                    <a:srgbClr val="003366"/>
                  </a:solidFill>
                  <a:cs typeface="Arial" panose="020B0604020202020204" pitchFamily="34" charset="0"/>
                </a:rPr>
                <a:t> ban </a:t>
              </a:r>
              <a:r>
                <a:rPr lang="en-US" sz="1067" dirty="0" err="1">
                  <a:solidFill>
                    <a:srgbClr val="003366"/>
                  </a:solidFill>
                  <a:cs typeface="Arial" panose="020B0604020202020204" pitchFamily="34" charset="0"/>
                </a:rPr>
                <a:t>đầu</a:t>
              </a:r>
              <a:r>
                <a:rPr lang="en-US" sz="1067" dirty="0">
                  <a:solidFill>
                    <a:srgbClr val="003366"/>
                  </a:solidFill>
                  <a:cs typeface="Arial" panose="020B0604020202020204" pitchFamily="34" charset="0"/>
                </a:rPr>
                <a:t> – </a:t>
              </a:r>
              <a:r>
                <a:rPr lang="en-US" sz="1067" dirty="0" err="1">
                  <a:solidFill>
                    <a:srgbClr val="003366"/>
                  </a:solidFill>
                  <a:cs typeface="Arial" panose="020B0604020202020204" pitchFamily="34" charset="0"/>
                </a:rPr>
                <a:t>Giả</a:t>
              </a:r>
              <a:r>
                <a:rPr lang="en-US" sz="1067" dirty="0">
                  <a:solidFill>
                    <a:srgbClr val="003366"/>
                  </a:solidFill>
                  <a:cs typeface="Arial" panose="020B0604020202020204" pitchFamily="34" charset="0"/>
                </a:rPr>
                <a:t> </a:t>
              </a:r>
              <a:r>
                <a:rPr lang="en-US" sz="1067" dirty="0" err="1">
                  <a:solidFill>
                    <a:srgbClr val="003366"/>
                  </a:solidFill>
                  <a:cs typeface="Arial" panose="020B0604020202020204" pitchFamily="34" charset="0"/>
                </a:rPr>
                <a:t>dược</a:t>
              </a:r>
              <a:endParaRPr lang="en-US" sz="1067" dirty="0">
                <a:solidFill>
                  <a:srgbClr val="003366"/>
                </a:solidFill>
                <a:cs typeface="Arial" panose="020B0604020202020204" pitchFamily="34" charset="0"/>
              </a:endParaRPr>
            </a:p>
          </p:txBody>
        </p:sp>
        <p:sp>
          <p:nvSpPr>
            <p:cNvPr id="205" name="TextBox 204">
              <a:extLst>
                <a:ext uri="{FF2B5EF4-FFF2-40B4-BE49-F238E27FC236}">
                  <a16:creationId xmlns:a16="http://schemas.microsoft.com/office/drawing/2014/main" id="{5502FCE7-2EC1-43F9-893A-B3EBECFFEBF9}"/>
                </a:ext>
              </a:extLst>
            </p:cNvPr>
            <p:cNvSpPr txBox="1">
              <a:spLocks noChangeArrowheads="1"/>
            </p:cNvSpPr>
            <p:nvPr/>
          </p:nvSpPr>
          <p:spPr bwMode="auto">
            <a:xfrm>
              <a:off x="5658260" y="3690797"/>
              <a:ext cx="2063958" cy="1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1618210" eaLnBrk="1" hangingPunct="1">
                <a:defRPr/>
              </a:pPr>
              <a:r>
                <a:rPr lang="en-US" sz="1067" dirty="0" err="1">
                  <a:solidFill>
                    <a:srgbClr val="003366"/>
                  </a:solidFill>
                  <a:cs typeface="Arial" panose="020B0604020202020204" pitchFamily="34" charset="0"/>
                </a:rPr>
                <a:t>Khí</a:t>
              </a:r>
              <a:r>
                <a:rPr lang="en-US" sz="1067" dirty="0">
                  <a:solidFill>
                    <a:srgbClr val="003366"/>
                  </a:solidFill>
                  <a:cs typeface="Arial" panose="020B0604020202020204" pitchFamily="34" charset="0"/>
                </a:rPr>
                <a:t> </a:t>
              </a:r>
              <a:r>
                <a:rPr lang="en-US" sz="1067" dirty="0" err="1">
                  <a:solidFill>
                    <a:srgbClr val="003366"/>
                  </a:solidFill>
                  <a:cs typeface="Arial" panose="020B0604020202020204" pitchFamily="34" charset="0"/>
                </a:rPr>
                <a:t>phế</a:t>
              </a:r>
              <a:r>
                <a:rPr lang="en-US" sz="1067" dirty="0">
                  <a:solidFill>
                    <a:srgbClr val="003366"/>
                  </a:solidFill>
                  <a:cs typeface="Arial" panose="020B0604020202020204" pitchFamily="34" charset="0"/>
                </a:rPr>
                <a:t> </a:t>
              </a:r>
              <a:r>
                <a:rPr lang="en-US" sz="1067" dirty="0" err="1">
                  <a:solidFill>
                    <a:srgbClr val="003366"/>
                  </a:solidFill>
                  <a:cs typeface="Arial" panose="020B0604020202020204" pitchFamily="34" charset="0"/>
                </a:rPr>
                <a:t>thũng</a:t>
              </a:r>
              <a:r>
                <a:rPr lang="en-US" sz="1067" dirty="0">
                  <a:solidFill>
                    <a:srgbClr val="003366"/>
                  </a:solidFill>
                  <a:cs typeface="Arial" panose="020B0604020202020204" pitchFamily="34" charset="0"/>
                </a:rPr>
                <a:t> ban </a:t>
              </a:r>
              <a:r>
                <a:rPr lang="en-US" sz="1067" dirty="0" err="1">
                  <a:solidFill>
                    <a:srgbClr val="003366"/>
                  </a:solidFill>
                  <a:cs typeface="Arial" panose="020B0604020202020204" pitchFamily="34" charset="0"/>
                </a:rPr>
                <a:t>đầu</a:t>
              </a:r>
              <a:r>
                <a:rPr lang="en-US" sz="1067" dirty="0">
                  <a:solidFill>
                    <a:srgbClr val="003366"/>
                  </a:solidFill>
                  <a:cs typeface="Arial" panose="020B0604020202020204" pitchFamily="34" charset="0"/>
                </a:rPr>
                <a:t> – </a:t>
              </a:r>
              <a:r>
                <a:rPr lang="en-US" sz="1067" dirty="0" err="1">
                  <a:solidFill>
                    <a:srgbClr val="003366"/>
                  </a:solidFill>
                  <a:cs typeface="Arial" panose="020B0604020202020204" pitchFamily="34" charset="0"/>
                </a:rPr>
                <a:t>Giả</a:t>
              </a:r>
              <a:r>
                <a:rPr lang="en-US" sz="1067" dirty="0">
                  <a:solidFill>
                    <a:srgbClr val="003366"/>
                  </a:solidFill>
                  <a:cs typeface="Arial" panose="020B0604020202020204" pitchFamily="34" charset="0"/>
                </a:rPr>
                <a:t> </a:t>
              </a:r>
              <a:r>
                <a:rPr lang="en-US" sz="1067" dirty="0" err="1">
                  <a:solidFill>
                    <a:srgbClr val="003366"/>
                  </a:solidFill>
                  <a:cs typeface="Arial" panose="020B0604020202020204" pitchFamily="34" charset="0"/>
                </a:rPr>
                <a:t>dược</a:t>
              </a:r>
              <a:endParaRPr lang="en-US" sz="1067" dirty="0">
                <a:solidFill>
                  <a:srgbClr val="003366"/>
                </a:solidFill>
                <a:cs typeface="Arial" panose="020B0604020202020204" pitchFamily="34" charset="0"/>
              </a:endParaRPr>
            </a:p>
          </p:txBody>
        </p:sp>
      </p:grpSp>
      <p:sp>
        <p:nvSpPr>
          <p:cNvPr id="211" name="TextBox 210">
            <a:extLst>
              <a:ext uri="{FF2B5EF4-FFF2-40B4-BE49-F238E27FC236}">
                <a16:creationId xmlns:a16="http://schemas.microsoft.com/office/drawing/2014/main" id="{ABC0963B-6752-4087-8F2C-48DC4770F430}"/>
              </a:ext>
            </a:extLst>
          </p:cNvPr>
          <p:cNvSpPr txBox="1">
            <a:spLocks noChangeArrowheads="1"/>
          </p:cNvSpPr>
          <p:nvPr/>
        </p:nvSpPr>
        <p:spPr bwMode="auto">
          <a:xfrm rot="16200000">
            <a:off x="4452959" y="3985645"/>
            <a:ext cx="3120691"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333" dirty="0" err="1">
                <a:solidFill>
                  <a:srgbClr val="003366"/>
                </a:solidFill>
                <a:cs typeface="Arial" panose="020B0604020202020204" pitchFamily="34" charset="0"/>
              </a:rPr>
              <a:t>Sự</a:t>
            </a:r>
            <a:r>
              <a:rPr lang="en-US" sz="1333" dirty="0">
                <a:solidFill>
                  <a:srgbClr val="003366"/>
                </a:solidFill>
                <a:cs typeface="Arial" panose="020B0604020202020204" pitchFamily="34" charset="0"/>
              </a:rPr>
              <a:t> </a:t>
            </a:r>
            <a:r>
              <a:rPr lang="en-US" sz="1333" dirty="0" err="1">
                <a:solidFill>
                  <a:srgbClr val="003366"/>
                </a:solidFill>
                <a:cs typeface="Arial" panose="020B0604020202020204" pitchFamily="34" charset="0"/>
              </a:rPr>
              <a:t>thay</a:t>
            </a:r>
            <a:r>
              <a:rPr lang="en-US" sz="1333" dirty="0">
                <a:solidFill>
                  <a:srgbClr val="003366"/>
                </a:solidFill>
                <a:cs typeface="Arial" panose="020B0604020202020204" pitchFamily="34" charset="0"/>
              </a:rPr>
              <a:t> </a:t>
            </a:r>
            <a:r>
              <a:rPr lang="en-US" sz="1333" dirty="0" err="1">
                <a:solidFill>
                  <a:srgbClr val="003366"/>
                </a:solidFill>
                <a:cs typeface="Arial" panose="020B0604020202020204" pitchFamily="34" charset="0"/>
              </a:rPr>
              <a:t>đổi</a:t>
            </a:r>
            <a:r>
              <a:rPr lang="en-US" sz="1333" dirty="0">
                <a:solidFill>
                  <a:srgbClr val="003366"/>
                </a:solidFill>
                <a:cs typeface="Arial" panose="020B0604020202020204" pitchFamily="34" charset="0"/>
              </a:rPr>
              <a:t> </a:t>
            </a:r>
            <a:r>
              <a:rPr lang="en-US" sz="1333" dirty="0" err="1">
                <a:solidFill>
                  <a:srgbClr val="003366"/>
                </a:solidFill>
                <a:cs typeface="Arial" panose="020B0604020202020204" pitchFamily="34" charset="0"/>
              </a:rPr>
              <a:t>trung</a:t>
            </a:r>
            <a:r>
              <a:rPr lang="en-US" sz="1333" dirty="0">
                <a:solidFill>
                  <a:srgbClr val="003366"/>
                </a:solidFill>
                <a:cs typeface="Arial" panose="020B0604020202020204" pitchFamily="34" charset="0"/>
              </a:rPr>
              <a:t> </a:t>
            </a:r>
            <a:r>
              <a:rPr lang="en-US" sz="1333" dirty="0" err="1">
                <a:solidFill>
                  <a:srgbClr val="003366"/>
                </a:solidFill>
                <a:cs typeface="Arial" panose="020B0604020202020204" pitchFamily="34" charset="0"/>
              </a:rPr>
              <a:t>bình</a:t>
            </a:r>
            <a:r>
              <a:rPr lang="en-US" sz="1333" dirty="0">
                <a:solidFill>
                  <a:srgbClr val="003366"/>
                </a:solidFill>
                <a:cs typeface="Arial" panose="020B0604020202020204" pitchFamily="34" charset="0"/>
              </a:rPr>
              <a:t> (SE) FVC (mL) </a:t>
            </a:r>
            <a:r>
              <a:rPr lang="en-US" sz="1333" dirty="0" err="1">
                <a:solidFill>
                  <a:srgbClr val="003366"/>
                </a:solidFill>
                <a:cs typeface="Arial" panose="020B0604020202020204" pitchFamily="34" charset="0"/>
              </a:rPr>
              <a:t>quan</a:t>
            </a:r>
            <a:r>
              <a:rPr lang="en-US" sz="1333" dirty="0">
                <a:solidFill>
                  <a:srgbClr val="003366"/>
                </a:solidFill>
                <a:cs typeface="Arial" panose="020B0604020202020204" pitchFamily="34" charset="0"/>
              </a:rPr>
              <a:t> </a:t>
            </a:r>
            <a:r>
              <a:rPr lang="en-US" sz="1333" dirty="0" err="1">
                <a:solidFill>
                  <a:srgbClr val="003366"/>
                </a:solidFill>
                <a:cs typeface="Arial" panose="020B0604020202020204" pitchFamily="34" charset="0"/>
              </a:rPr>
              <a:t>sát</a:t>
            </a:r>
            <a:r>
              <a:rPr lang="en-US" sz="1333" dirty="0">
                <a:solidFill>
                  <a:srgbClr val="003366"/>
                </a:solidFill>
                <a:cs typeface="Arial" panose="020B0604020202020204" pitchFamily="34" charset="0"/>
              </a:rPr>
              <a:t> </a:t>
            </a:r>
            <a:r>
              <a:rPr lang="en-US" sz="1333" dirty="0" err="1">
                <a:solidFill>
                  <a:srgbClr val="003366"/>
                </a:solidFill>
                <a:cs typeface="Arial" panose="020B0604020202020204" pitchFamily="34" charset="0"/>
              </a:rPr>
              <a:t>được</a:t>
            </a:r>
            <a:r>
              <a:rPr lang="en-US" sz="1333" dirty="0">
                <a:solidFill>
                  <a:srgbClr val="003366"/>
                </a:solidFill>
                <a:cs typeface="Arial" panose="020B0604020202020204" pitchFamily="34" charset="0"/>
              </a:rPr>
              <a:t> so </a:t>
            </a:r>
            <a:r>
              <a:rPr lang="en-US" sz="1333" dirty="0" err="1">
                <a:solidFill>
                  <a:srgbClr val="003366"/>
                </a:solidFill>
                <a:cs typeface="Arial" panose="020B0604020202020204" pitchFamily="34" charset="0"/>
              </a:rPr>
              <a:t>với</a:t>
            </a:r>
            <a:r>
              <a:rPr lang="en-US" sz="1333" dirty="0">
                <a:solidFill>
                  <a:srgbClr val="003366"/>
                </a:solidFill>
                <a:cs typeface="Arial" panose="020B0604020202020204" pitchFamily="34" charset="0"/>
              </a:rPr>
              <a:t> </a:t>
            </a:r>
            <a:r>
              <a:rPr lang="en-US" sz="1333" dirty="0" err="1">
                <a:solidFill>
                  <a:srgbClr val="003366"/>
                </a:solidFill>
                <a:cs typeface="Arial" panose="020B0604020202020204" pitchFamily="34" charset="0"/>
              </a:rPr>
              <a:t>mức</a:t>
            </a:r>
            <a:r>
              <a:rPr lang="en-US" sz="1333" dirty="0">
                <a:solidFill>
                  <a:srgbClr val="003366"/>
                </a:solidFill>
                <a:cs typeface="Arial" panose="020B0604020202020204" pitchFamily="34" charset="0"/>
              </a:rPr>
              <a:t> ban </a:t>
            </a:r>
            <a:r>
              <a:rPr lang="en-US" sz="1333" dirty="0" err="1">
                <a:solidFill>
                  <a:srgbClr val="003366"/>
                </a:solidFill>
                <a:cs typeface="Arial" panose="020B0604020202020204" pitchFamily="34" charset="0"/>
              </a:rPr>
              <a:t>đầu</a:t>
            </a:r>
            <a:r>
              <a:rPr lang="en-US" sz="1333" dirty="0">
                <a:solidFill>
                  <a:srgbClr val="003366"/>
                </a:solidFill>
                <a:cs typeface="Arial" panose="020B0604020202020204" pitchFamily="34" charset="0"/>
              </a:rPr>
              <a:t> </a:t>
            </a:r>
          </a:p>
        </p:txBody>
      </p:sp>
    </p:spTree>
    <p:extLst>
      <p:ext uri="{BB962C8B-B14F-4D97-AF65-F5344CB8AC3E}">
        <p14:creationId xmlns:p14="http://schemas.microsoft.com/office/powerpoint/2010/main" val="21126423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CC559-9B63-D847-849E-B97AD68EA303}"/>
              </a:ext>
            </a:extLst>
          </p:cNvPr>
          <p:cNvSpPr>
            <a:spLocks noGrp="1"/>
          </p:cNvSpPr>
          <p:nvPr>
            <p:ph type="title"/>
          </p:nvPr>
        </p:nvSpPr>
        <p:spPr/>
        <p:txBody>
          <a:bodyPr/>
          <a:lstStyle/>
          <a:p>
            <a:r>
              <a:rPr lang="en-US" dirty="0" err="1"/>
              <a:t>Nintedanib</a:t>
            </a:r>
            <a:r>
              <a:rPr lang="en-US" dirty="0"/>
              <a:t> </a:t>
            </a:r>
            <a:r>
              <a:rPr lang="en-US" dirty="0" err="1"/>
              <a:t>có</a:t>
            </a:r>
            <a:r>
              <a:rPr lang="en-US" dirty="0"/>
              <a:t> </a:t>
            </a:r>
            <a:r>
              <a:rPr lang="en-US" dirty="0" err="1"/>
              <a:t>cùng</a:t>
            </a:r>
            <a:r>
              <a:rPr lang="en-US" dirty="0"/>
              <a:t> </a:t>
            </a:r>
            <a:r>
              <a:rPr lang="en-US" dirty="0" err="1"/>
              <a:t>lợi</a:t>
            </a:r>
            <a:r>
              <a:rPr lang="en-US" dirty="0"/>
              <a:t> </a:t>
            </a:r>
            <a:r>
              <a:rPr lang="en-US" dirty="0" err="1"/>
              <a:t>ích</a:t>
            </a:r>
            <a:r>
              <a:rPr lang="en-US" dirty="0"/>
              <a:t> </a:t>
            </a:r>
            <a:r>
              <a:rPr lang="en-US" dirty="0" err="1"/>
              <a:t>giảm</a:t>
            </a:r>
            <a:r>
              <a:rPr lang="en-US" dirty="0"/>
              <a:t> </a:t>
            </a:r>
            <a:r>
              <a:rPr lang="en-US" dirty="0" err="1"/>
              <a:t>sự</a:t>
            </a:r>
            <a:r>
              <a:rPr lang="en-US" dirty="0"/>
              <a:t> </a:t>
            </a:r>
            <a:r>
              <a:rPr lang="en-US" dirty="0" err="1"/>
              <a:t>suy</a:t>
            </a:r>
            <a:r>
              <a:rPr lang="en-US" dirty="0"/>
              <a:t> </a:t>
            </a:r>
            <a:r>
              <a:rPr lang="en-US" dirty="0" err="1"/>
              <a:t>giảm</a:t>
            </a:r>
            <a:r>
              <a:rPr lang="en-US" dirty="0"/>
              <a:t> FVC</a:t>
            </a:r>
            <a:r>
              <a:rPr lang="vi-VN" dirty="0"/>
              <a:t> </a:t>
            </a:r>
            <a:r>
              <a:rPr lang="en-US" dirty="0"/>
              <a:t>ở </a:t>
            </a:r>
            <a:r>
              <a:rPr lang="en-US" dirty="0" err="1"/>
              <a:t>những</a:t>
            </a:r>
            <a:r>
              <a:rPr lang="en-US" dirty="0"/>
              <a:t> </a:t>
            </a:r>
            <a:r>
              <a:rPr lang="en-US" dirty="0" err="1"/>
              <a:t>bệnh</a:t>
            </a:r>
            <a:r>
              <a:rPr lang="en-US" dirty="0"/>
              <a:t> </a:t>
            </a:r>
            <a:r>
              <a:rPr lang="en-US" dirty="0" err="1"/>
              <a:t>nhân</a:t>
            </a:r>
            <a:r>
              <a:rPr lang="en-US" dirty="0"/>
              <a:t> ≥75 </a:t>
            </a:r>
            <a:r>
              <a:rPr lang="en-US" dirty="0" err="1"/>
              <a:t>tuổi</a:t>
            </a:r>
            <a:r>
              <a:rPr lang="en-US" dirty="0"/>
              <a:t> </a:t>
            </a:r>
            <a:r>
              <a:rPr lang="en-US" dirty="0" err="1"/>
              <a:t>và</a:t>
            </a:r>
            <a:r>
              <a:rPr lang="en-US" dirty="0"/>
              <a:t> &lt;75 </a:t>
            </a:r>
            <a:r>
              <a:rPr lang="en-US" dirty="0" err="1"/>
              <a:t>tuổi</a:t>
            </a:r>
            <a:endParaRPr lang="en-US" dirty="0"/>
          </a:p>
        </p:txBody>
      </p:sp>
      <p:sp>
        <p:nvSpPr>
          <p:cNvPr id="5" name="Slide Number Placeholder 4">
            <a:extLst>
              <a:ext uri="{FF2B5EF4-FFF2-40B4-BE49-F238E27FC236}">
                <a16:creationId xmlns:a16="http://schemas.microsoft.com/office/drawing/2014/main" id="{FF62673A-EF3C-E140-8387-0F0D60A13786}"/>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59</a:t>
            </a:fld>
            <a:endParaRPr lang="en-US" dirty="0">
              <a:solidFill>
                <a:srgbClr val="003366"/>
              </a:solidFill>
              <a:latin typeface="Arial" panose="020B0604020202020204"/>
            </a:endParaRPr>
          </a:p>
        </p:txBody>
      </p:sp>
      <p:sp>
        <p:nvSpPr>
          <p:cNvPr id="8" name="Text Placeholder 7">
            <a:extLst>
              <a:ext uri="{FF2B5EF4-FFF2-40B4-BE49-F238E27FC236}">
                <a16:creationId xmlns:a16="http://schemas.microsoft.com/office/drawing/2014/main" id="{035B84BE-693B-9B48-8F7B-559EDAC78760}"/>
              </a:ext>
            </a:extLst>
          </p:cNvPr>
          <p:cNvSpPr>
            <a:spLocks noGrp="1"/>
          </p:cNvSpPr>
          <p:nvPr>
            <p:ph type="body" sz="quarter" idx="13"/>
          </p:nvPr>
        </p:nvSpPr>
        <p:spPr/>
        <p:txBody>
          <a:bodyPr>
            <a:normAutofit fontScale="77500" lnSpcReduction="20000"/>
          </a:bodyPr>
          <a:lstStyle/>
          <a:p>
            <a:r>
              <a:rPr lang="en-US" dirty="0"/>
              <a:t>Treatment-by-time-by-subgroup interaction </a:t>
            </a:r>
            <a:r>
              <a:rPr lang="en-US" i="1" dirty="0"/>
              <a:t>P</a:t>
            </a:r>
            <a:r>
              <a:rPr lang="en-US" dirty="0"/>
              <a:t>=0.60</a:t>
            </a:r>
            <a:br>
              <a:rPr lang="en-US" dirty="0"/>
            </a:br>
            <a:r>
              <a:rPr lang="en-US" dirty="0"/>
              <a:t>CI, confidence interval; FVC, forced vital capacity; SE, standard error</a:t>
            </a:r>
            <a:br>
              <a:rPr lang="en-US" dirty="0"/>
            </a:br>
            <a:r>
              <a:rPr lang="en-US" dirty="0"/>
              <a:t>Bendstrup E </a:t>
            </a:r>
            <a:r>
              <a:rPr lang="en-US" i="1" dirty="0"/>
              <a:t>et al</a:t>
            </a:r>
            <a:r>
              <a:rPr lang="en-US" dirty="0"/>
              <a:t>. Poster presented at the 29th ERS International Congress, Madrid, Spain, September 28–October 2, 2019</a:t>
            </a:r>
          </a:p>
        </p:txBody>
      </p:sp>
      <p:grpSp>
        <p:nvGrpSpPr>
          <p:cNvPr id="54" name="Group 53">
            <a:extLst>
              <a:ext uri="{FF2B5EF4-FFF2-40B4-BE49-F238E27FC236}">
                <a16:creationId xmlns:a16="http://schemas.microsoft.com/office/drawing/2014/main" id="{CE2D2AF6-8E23-7A44-A9E1-B1FF9BA3A6BE}"/>
              </a:ext>
            </a:extLst>
          </p:cNvPr>
          <p:cNvGrpSpPr/>
          <p:nvPr/>
        </p:nvGrpSpPr>
        <p:grpSpPr>
          <a:xfrm>
            <a:off x="689868" y="1454113"/>
            <a:ext cx="10182131" cy="4431943"/>
            <a:chOff x="517401" y="1090585"/>
            <a:chExt cx="7636598" cy="3323957"/>
          </a:xfrm>
        </p:grpSpPr>
        <p:graphicFrame>
          <p:nvGraphicFramePr>
            <p:cNvPr id="22" name="Content Placeholder 5">
              <a:extLst>
                <a:ext uri="{FF2B5EF4-FFF2-40B4-BE49-F238E27FC236}">
                  <a16:creationId xmlns:a16="http://schemas.microsoft.com/office/drawing/2014/main" id="{8AA7CA08-FCD3-DD4D-82F4-7A664AB85D6D}"/>
                </a:ext>
              </a:extLst>
            </p:cNvPr>
            <p:cNvGraphicFramePr>
              <a:graphicFrameLocks/>
            </p:cNvGraphicFramePr>
            <p:nvPr/>
          </p:nvGraphicFramePr>
          <p:xfrm>
            <a:off x="925200" y="1568820"/>
            <a:ext cx="7228799" cy="217955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A984765-1593-5647-A161-4DC2DC106E07}"/>
                </a:ext>
              </a:extLst>
            </p:cNvPr>
            <p:cNvSpPr txBox="1">
              <a:spLocks noChangeAspect="1"/>
            </p:cNvSpPr>
            <p:nvPr/>
          </p:nvSpPr>
          <p:spPr>
            <a:xfrm rot="16200000">
              <a:off x="-424652" y="2428867"/>
              <a:ext cx="2345769" cy="461663"/>
            </a:xfrm>
            <a:prstGeom prst="rect">
              <a:avLst/>
            </a:prstGeom>
            <a:noFill/>
          </p:spPr>
          <p:txBody>
            <a:bodyPr wrap="square" lIns="121919" tIns="60959" rIns="121919" bIns="60959">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625399" fontAlgn="auto">
                <a:spcBef>
                  <a:spcPts val="0"/>
                </a:spcBef>
                <a:spcAft>
                  <a:spcPts val="0"/>
                </a:spcAft>
                <a:defRPr/>
              </a:pPr>
              <a:r>
                <a:rPr lang="en-US" sz="1600" kern="0" dirty="0" err="1">
                  <a:solidFill>
                    <a:srgbClr val="003366"/>
                  </a:solidFill>
                  <a:cs typeface="Arial" panose="020B0604020202020204" pitchFamily="34" charset="0"/>
                </a:rPr>
                <a:t>Tỷ</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lệ</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suy</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giảm</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hằng</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năm</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được</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điều</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chỉnh</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trong</a:t>
              </a:r>
              <a:r>
                <a:rPr lang="en-US" sz="1600" kern="0" dirty="0">
                  <a:solidFill>
                    <a:srgbClr val="003366"/>
                  </a:solidFill>
                  <a:cs typeface="Arial" panose="020B0604020202020204" pitchFamily="34" charset="0"/>
                </a:rPr>
                <a:t> FVC (mL/</a:t>
              </a:r>
              <a:r>
                <a:rPr lang="en-US" sz="1600" kern="0" dirty="0" err="1">
                  <a:solidFill>
                    <a:srgbClr val="003366"/>
                  </a:solidFill>
                  <a:cs typeface="Arial" panose="020B0604020202020204" pitchFamily="34" charset="0"/>
                </a:rPr>
                <a:t>năm</a:t>
              </a:r>
              <a:r>
                <a:rPr lang="en-US" sz="1600" kern="0" dirty="0">
                  <a:solidFill>
                    <a:srgbClr val="003366"/>
                  </a:solidFill>
                  <a:cs typeface="Arial" panose="020B0604020202020204" pitchFamily="34" charset="0"/>
                </a:rPr>
                <a:t>)</a:t>
              </a:r>
            </a:p>
          </p:txBody>
        </p:sp>
        <p:sp>
          <p:nvSpPr>
            <p:cNvPr id="10" name="Rectangle 9">
              <a:extLst>
                <a:ext uri="{FF2B5EF4-FFF2-40B4-BE49-F238E27FC236}">
                  <a16:creationId xmlns:a16="http://schemas.microsoft.com/office/drawing/2014/main" id="{BE95973A-42E9-414D-BB42-FBA2658E3C9D}"/>
                </a:ext>
              </a:extLst>
            </p:cNvPr>
            <p:cNvSpPr>
              <a:spLocks noChangeArrowheads="1"/>
            </p:cNvSpPr>
            <p:nvPr/>
          </p:nvSpPr>
          <p:spPr bwMode="auto">
            <a:xfrm>
              <a:off x="3705766" y="4160627"/>
              <a:ext cx="1495416" cy="25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618210">
                <a:defRPr/>
              </a:pPr>
              <a:r>
                <a:rPr lang="en-US" sz="1600" kern="0" dirty="0">
                  <a:solidFill>
                    <a:srgbClr val="003366"/>
                  </a:solidFill>
                  <a:latin typeface="Arial" panose="020B0604020202020204" pitchFamily="34" charset="0"/>
                  <a:cs typeface="Arial" panose="020B0604020202020204" pitchFamily="34" charset="0"/>
                </a:rPr>
                <a:t>Nintedanib</a:t>
              </a:r>
            </a:p>
          </p:txBody>
        </p:sp>
        <p:sp>
          <p:nvSpPr>
            <p:cNvPr id="11" name="Rectangle 26">
              <a:extLst>
                <a:ext uri="{FF2B5EF4-FFF2-40B4-BE49-F238E27FC236}">
                  <a16:creationId xmlns:a16="http://schemas.microsoft.com/office/drawing/2014/main" id="{5C1CA51C-7E99-3340-AF39-DEFB3BF42ED1}"/>
                </a:ext>
              </a:extLst>
            </p:cNvPr>
            <p:cNvSpPr>
              <a:spLocks noChangeArrowheads="1"/>
            </p:cNvSpPr>
            <p:nvPr/>
          </p:nvSpPr>
          <p:spPr bwMode="auto">
            <a:xfrm>
              <a:off x="3659918" y="4253165"/>
              <a:ext cx="90094" cy="90378"/>
            </a:xfrm>
            <a:prstGeom prst="rect">
              <a:avLst/>
            </a:prstGeom>
            <a:solidFill>
              <a:srgbClr val="1B3D6B"/>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p>
              <a:pPr defTabSz="1618210" eaLnBrk="0" hangingPunct="0">
                <a:defRPr/>
              </a:pPr>
              <a:endParaRPr lang="en-US" sz="1867" dirty="0">
                <a:solidFill>
                  <a:srgbClr val="000000"/>
                </a:solidFill>
                <a:latin typeface="Arial" panose="020B0604020202020204" pitchFamily="34" charset="0"/>
                <a:cs typeface="Arial" panose="020B0604020202020204" pitchFamily="34" charset="0"/>
              </a:endParaRPr>
            </a:p>
          </p:txBody>
        </p:sp>
        <p:sp>
          <p:nvSpPr>
            <p:cNvPr id="12" name="Rectangle 26">
              <a:extLst>
                <a:ext uri="{FF2B5EF4-FFF2-40B4-BE49-F238E27FC236}">
                  <a16:creationId xmlns:a16="http://schemas.microsoft.com/office/drawing/2014/main" id="{0BCA7165-E56D-6549-A348-C2EA7075ECED}"/>
                </a:ext>
              </a:extLst>
            </p:cNvPr>
            <p:cNvSpPr>
              <a:spLocks noChangeArrowheads="1"/>
            </p:cNvSpPr>
            <p:nvPr/>
          </p:nvSpPr>
          <p:spPr bwMode="auto">
            <a:xfrm>
              <a:off x="5051674" y="4242953"/>
              <a:ext cx="90094" cy="90378"/>
            </a:xfrm>
            <a:prstGeom prst="rect">
              <a:avLst/>
            </a:prstGeom>
            <a:solidFill>
              <a:srgbClr val="7A99AC"/>
            </a:solidFill>
            <a:ln w="9525" algn="ctr">
              <a:noFill/>
              <a:round/>
              <a:headEnd/>
              <a:tailEnd/>
            </a:ln>
          </p:spPr>
          <p:txBody>
            <a:bodyPr lIns="0" tIns="0" rIns="0" bIns="0" anchor="ctr"/>
            <a:lstStyle/>
            <a:p>
              <a:pPr defTabSz="1618210" eaLnBrk="0" hangingPunct="0">
                <a:defRPr/>
              </a:pPr>
              <a:endParaRPr lang="en-US" sz="1867" dirty="0">
                <a:solidFill>
                  <a:srgbClr val="000000"/>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472736AD-BEEB-0140-B8B8-B71340DA42CA}"/>
                </a:ext>
              </a:extLst>
            </p:cNvPr>
            <p:cNvSpPr>
              <a:spLocks noChangeArrowheads="1"/>
            </p:cNvSpPr>
            <p:nvPr/>
          </p:nvSpPr>
          <p:spPr bwMode="auto">
            <a:xfrm>
              <a:off x="5106095" y="4153187"/>
              <a:ext cx="1495414" cy="25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618210">
                <a:defRPr/>
              </a:pPr>
              <a:r>
                <a:rPr lang="en-US" sz="1600" kern="0" dirty="0" err="1">
                  <a:solidFill>
                    <a:srgbClr val="003366"/>
                  </a:solidFill>
                  <a:latin typeface="Arial" panose="020B0604020202020204" pitchFamily="34" charset="0"/>
                  <a:cs typeface="Arial" panose="020B0604020202020204" pitchFamily="34" charset="0"/>
                </a:rPr>
                <a:t>Giả</a:t>
              </a:r>
              <a:r>
                <a:rPr lang="en-US" sz="1600" kern="0" dirty="0">
                  <a:solidFill>
                    <a:srgbClr val="003366"/>
                  </a:solidFill>
                  <a:latin typeface="Arial" panose="020B0604020202020204" pitchFamily="34" charset="0"/>
                  <a:cs typeface="Arial" panose="020B0604020202020204" pitchFamily="34" charset="0"/>
                </a:rPr>
                <a:t> </a:t>
              </a:r>
              <a:r>
                <a:rPr lang="en-US" sz="1600" kern="0" dirty="0" err="1">
                  <a:solidFill>
                    <a:srgbClr val="003366"/>
                  </a:solidFill>
                  <a:latin typeface="Arial" panose="020B0604020202020204" pitchFamily="34" charset="0"/>
                  <a:cs typeface="Arial" panose="020B0604020202020204" pitchFamily="34" charset="0"/>
                </a:rPr>
                <a:t>dược</a:t>
              </a:r>
              <a:endParaRPr lang="en-US" sz="1600" kern="0" dirty="0">
                <a:solidFill>
                  <a:srgbClr val="003366"/>
                </a:solidFill>
                <a:latin typeface="Arial" panose="020B0604020202020204" pitchFamily="34" charset="0"/>
                <a:cs typeface="Arial" panose="020B0604020202020204" pitchFamily="34" charset="0"/>
              </a:endParaRPr>
            </a:p>
          </p:txBody>
        </p:sp>
        <p:sp>
          <p:nvSpPr>
            <p:cNvPr id="14" name="TextBox 31">
              <a:extLst>
                <a:ext uri="{FF2B5EF4-FFF2-40B4-BE49-F238E27FC236}">
                  <a16:creationId xmlns:a16="http://schemas.microsoft.com/office/drawing/2014/main" id="{C4E28201-C8D7-4548-8DE4-73B93D9EFD4F}"/>
                </a:ext>
              </a:extLst>
            </p:cNvPr>
            <p:cNvSpPr txBox="1">
              <a:spLocks noChangeArrowheads="1"/>
            </p:cNvSpPr>
            <p:nvPr/>
          </p:nvSpPr>
          <p:spPr bwMode="auto">
            <a:xfrm>
              <a:off x="1722777" y="1090585"/>
              <a:ext cx="2781694" cy="50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867" b="1" dirty="0" err="1">
                  <a:solidFill>
                    <a:srgbClr val="003366"/>
                  </a:solidFill>
                  <a:cs typeface="Arial" panose="020B0604020202020204" pitchFamily="34" charset="0"/>
                </a:rPr>
                <a:t>Tuổi</a:t>
              </a:r>
              <a:r>
                <a:rPr lang="en-US" sz="1867" b="1" dirty="0">
                  <a:solidFill>
                    <a:srgbClr val="003366"/>
                  </a:solidFill>
                  <a:cs typeface="Arial" panose="020B0604020202020204" pitchFamily="34" charset="0"/>
                </a:rPr>
                <a:t> &lt;75</a:t>
              </a:r>
              <a:endParaRPr lang="en-US" sz="1867" b="1" baseline="30000" dirty="0">
                <a:solidFill>
                  <a:srgbClr val="003366"/>
                </a:solidFill>
                <a:cs typeface="Arial" panose="020B0604020202020204" pitchFamily="34" charset="0"/>
              </a:endParaRPr>
            </a:p>
            <a:p>
              <a:pPr algn="ctr" defTabSz="1618210" eaLnBrk="1" hangingPunct="1">
                <a:defRPr/>
              </a:pPr>
              <a:endParaRPr lang="en-US" sz="1867" b="1" dirty="0">
                <a:solidFill>
                  <a:srgbClr val="003366"/>
                </a:solidFill>
                <a:cs typeface="Arial" panose="020B0604020202020204" pitchFamily="34" charset="0"/>
              </a:endParaRPr>
            </a:p>
          </p:txBody>
        </p:sp>
        <p:sp>
          <p:nvSpPr>
            <p:cNvPr id="15" name="TextBox 32">
              <a:extLst>
                <a:ext uri="{FF2B5EF4-FFF2-40B4-BE49-F238E27FC236}">
                  <a16:creationId xmlns:a16="http://schemas.microsoft.com/office/drawing/2014/main" id="{3C5B038C-BBAD-5B49-BBEC-A821109E50D1}"/>
                </a:ext>
              </a:extLst>
            </p:cNvPr>
            <p:cNvSpPr txBox="1">
              <a:spLocks noChangeArrowheads="1"/>
            </p:cNvSpPr>
            <p:nvPr/>
          </p:nvSpPr>
          <p:spPr bwMode="auto">
            <a:xfrm>
              <a:off x="5049805" y="1090585"/>
              <a:ext cx="2747209"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867" b="1" dirty="0" err="1">
                  <a:solidFill>
                    <a:srgbClr val="003366"/>
                  </a:solidFill>
                  <a:cs typeface="Arial" panose="020B0604020202020204" pitchFamily="34" charset="0"/>
                </a:rPr>
                <a:t>Tuổi</a:t>
              </a:r>
              <a:r>
                <a:rPr lang="en-US" sz="1867" b="1" dirty="0">
                  <a:solidFill>
                    <a:srgbClr val="003366"/>
                  </a:solidFill>
                  <a:cs typeface="Arial" panose="020B0604020202020204" pitchFamily="34" charset="0"/>
                </a:rPr>
                <a:t> ≥75</a:t>
              </a:r>
            </a:p>
          </p:txBody>
        </p:sp>
        <p:sp>
          <p:nvSpPr>
            <p:cNvPr id="16" name="TextBox 15">
              <a:extLst>
                <a:ext uri="{FF2B5EF4-FFF2-40B4-BE49-F238E27FC236}">
                  <a16:creationId xmlns:a16="http://schemas.microsoft.com/office/drawing/2014/main" id="{ACF814C8-D34C-5844-A52D-515AD051E95C}"/>
                </a:ext>
              </a:extLst>
            </p:cNvPr>
            <p:cNvSpPr txBox="1">
              <a:spLocks noChangeAspect="1"/>
            </p:cNvSpPr>
            <p:nvPr/>
          </p:nvSpPr>
          <p:spPr>
            <a:xfrm>
              <a:off x="1966918" y="3553239"/>
              <a:ext cx="2260600" cy="613199"/>
            </a:xfrm>
            <a:prstGeom prst="roundRect">
              <a:avLst/>
            </a:prstGeom>
            <a:solidFill>
              <a:schemeClr val="bg1"/>
            </a:solidFill>
            <a:ln w="9525">
              <a:solidFill>
                <a:schemeClr val="tx1"/>
              </a:solidFill>
            </a:ln>
            <a:effectLst>
              <a:outerShdw blurRad="63500" algn="ctr" rotWithShape="0">
                <a:srgbClr val="000000">
                  <a:alpha val="20000"/>
                </a:srgbClr>
              </a:outerShdw>
            </a:effectLst>
          </p:spPr>
          <p:txBody>
            <a:bodyPr wrap="square" lIns="0" tIns="0" rIns="0" bIns="0" anchor="ctr" anchorCtr="0">
              <a:no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625399" fontAlgn="auto">
                <a:spcBef>
                  <a:spcPts val="0"/>
                </a:spcBef>
                <a:spcAft>
                  <a:spcPts val="0"/>
                </a:spcAft>
                <a:defRPr/>
              </a:pPr>
              <a:r>
                <a:rPr lang="en-US" sz="1600" kern="0" dirty="0" err="1">
                  <a:solidFill>
                    <a:srgbClr val="003366"/>
                  </a:solidFill>
                  <a:cs typeface="Arial" panose="020B0604020202020204" pitchFamily="34" charset="0"/>
                </a:rPr>
                <a:t>Khác</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biệt</a:t>
              </a:r>
              <a:r>
                <a:rPr lang="en-US" sz="1600" kern="0" dirty="0">
                  <a:solidFill>
                    <a:srgbClr val="003366"/>
                  </a:solidFill>
                  <a:cs typeface="Arial" panose="020B0604020202020204" pitchFamily="34" charset="0"/>
                </a:rPr>
                <a:t>: 125.2 mL/</a:t>
              </a:r>
              <a:r>
                <a:rPr lang="en-US" sz="1600" kern="0" dirty="0" err="1">
                  <a:solidFill>
                    <a:srgbClr val="003366"/>
                  </a:solidFill>
                  <a:cs typeface="Arial" panose="020B0604020202020204" pitchFamily="34" charset="0"/>
                </a:rPr>
                <a:t>năm</a:t>
              </a:r>
              <a:r>
                <a:rPr lang="en-US" sz="1600" kern="0" dirty="0">
                  <a:solidFill>
                    <a:srgbClr val="003366"/>
                  </a:solidFill>
                  <a:cs typeface="Arial" panose="020B0604020202020204" pitchFamily="34" charset="0"/>
                </a:rPr>
                <a:t> </a:t>
              </a:r>
            </a:p>
            <a:p>
              <a:pPr algn="ctr" defTabSz="1625399" fontAlgn="auto">
                <a:spcBef>
                  <a:spcPts val="0"/>
                </a:spcBef>
                <a:spcAft>
                  <a:spcPts val="0"/>
                </a:spcAft>
                <a:defRPr/>
              </a:pPr>
              <a:r>
                <a:rPr lang="en-US" sz="1600" kern="0" dirty="0">
                  <a:solidFill>
                    <a:srgbClr val="003366"/>
                  </a:solidFill>
                  <a:cs typeface="Arial" panose="020B0604020202020204" pitchFamily="34" charset="0"/>
                </a:rPr>
                <a:t>(95% CI: 90.1, 160.4)</a:t>
              </a:r>
            </a:p>
            <a:p>
              <a:pPr algn="ctr" defTabSz="1625399" fontAlgn="auto">
                <a:spcBef>
                  <a:spcPts val="0"/>
                </a:spcBef>
                <a:spcAft>
                  <a:spcPts val="0"/>
                </a:spcAft>
                <a:defRPr/>
              </a:pPr>
              <a:r>
                <a:rPr lang="en-US" sz="1600" b="1" kern="0" dirty="0" err="1">
                  <a:solidFill>
                    <a:srgbClr val="FF9900"/>
                  </a:solidFill>
                  <a:cs typeface="Arial" panose="020B0604020202020204" pitchFamily="34" charset="0"/>
                </a:rPr>
                <a:t>Giảm</a:t>
              </a:r>
              <a:r>
                <a:rPr lang="en-US" sz="1600" b="1" kern="0" dirty="0">
                  <a:solidFill>
                    <a:srgbClr val="FF9900"/>
                  </a:solidFill>
                  <a:cs typeface="Arial" panose="020B0604020202020204" pitchFamily="34" charset="0"/>
                </a:rPr>
                <a:t> </a:t>
              </a:r>
              <a:r>
                <a:rPr lang="en-US" sz="1600" b="1" kern="0" dirty="0" err="1">
                  <a:solidFill>
                    <a:srgbClr val="FF9900"/>
                  </a:solidFill>
                  <a:cs typeface="Arial" panose="020B0604020202020204" pitchFamily="34" charset="0"/>
                </a:rPr>
                <a:t>tương</a:t>
              </a:r>
              <a:r>
                <a:rPr lang="en-US" sz="1600" b="1" kern="0" dirty="0">
                  <a:solidFill>
                    <a:srgbClr val="FF9900"/>
                  </a:solidFill>
                  <a:cs typeface="Arial" panose="020B0604020202020204" pitchFamily="34" charset="0"/>
                </a:rPr>
                <a:t> </a:t>
              </a:r>
              <a:r>
                <a:rPr lang="en-US" sz="1600" b="1" kern="0" dirty="0" err="1">
                  <a:solidFill>
                    <a:srgbClr val="FF9900"/>
                  </a:solidFill>
                  <a:cs typeface="Arial" panose="020B0604020202020204" pitchFamily="34" charset="0"/>
                </a:rPr>
                <a:t>đối</a:t>
              </a:r>
              <a:r>
                <a:rPr lang="en-US" sz="1600" b="1" kern="0" dirty="0">
                  <a:solidFill>
                    <a:srgbClr val="FF9900"/>
                  </a:solidFill>
                  <a:cs typeface="Arial" panose="020B0604020202020204" pitchFamily="34" charset="0"/>
                </a:rPr>
                <a:t>: 55%</a:t>
              </a:r>
            </a:p>
          </p:txBody>
        </p:sp>
        <p:sp>
          <p:nvSpPr>
            <p:cNvPr id="17" name="TextBox 16">
              <a:extLst>
                <a:ext uri="{FF2B5EF4-FFF2-40B4-BE49-F238E27FC236}">
                  <a16:creationId xmlns:a16="http://schemas.microsoft.com/office/drawing/2014/main" id="{0605C9B0-E63C-DF44-A410-51BADC1C5A1E}"/>
                </a:ext>
              </a:extLst>
            </p:cNvPr>
            <p:cNvSpPr txBox="1">
              <a:spLocks noChangeAspect="1"/>
            </p:cNvSpPr>
            <p:nvPr/>
          </p:nvSpPr>
          <p:spPr>
            <a:xfrm>
              <a:off x="5292556" y="3553239"/>
              <a:ext cx="2260600" cy="613199"/>
            </a:xfrm>
            <a:prstGeom prst="roundRect">
              <a:avLst/>
            </a:prstGeom>
            <a:solidFill>
              <a:schemeClr val="bg1"/>
            </a:solidFill>
            <a:ln w="9525">
              <a:solidFill>
                <a:schemeClr val="tx1"/>
              </a:solidFill>
            </a:ln>
            <a:effectLst>
              <a:outerShdw blurRad="63500" algn="ctr" rotWithShape="0">
                <a:srgbClr val="000000">
                  <a:alpha val="20000"/>
                </a:srgbClr>
              </a:outerShdw>
            </a:effectLst>
          </p:spPr>
          <p:txBody>
            <a:bodyPr wrap="square" lIns="0" tIns="0" rIns="0" bIns="0" anchor="ctr" anchorCtr="0">
              <a:no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625399" fontAlgn="auto">
                <a:spcBef>
                  <a:spcPts val="0"/>
                </a:spcBef>
                <a:spcAft>
                  <a:spcPts val="0"/>
                </a:spcAft>
                <a:defRPr/>
              </a:pPr>
              <a:r>
                <a:rPr lang="en-US" sz="1600" kern="0" dirty="0" err="1">
                  <a:solidFill>
                    <a:srgbClr val="003366"/>
                  </a:solidFill>
                  <a:cs typeface="Arial" panose="020B0604020202020204" pitchFamily="34" charset="0"/>
                </a:rPr>
                <a:t>Khác</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biệt</a:t>
              </a:r>
              <a:r>
                <a:rPr lang="en-US" sz="1600" kern="0" dirty="0">
                  <a:solidFill>
                    <a:srgbClr val="003366"/>
                  </a:solidFill>
                  <a:cs typeface="Arial" panose="020B0604020202020204" pitchFamily="34" charset="0"/>
                </a:rPr>
                <a:t>: </a:t>
              </a:r>
              <a:r>
                <a:rPr lang="en-US" altLang="en-US" sz="1600" dirty="0">
                  <a:solidFill>
                    <a:srgbClr val="003366"/>
                  </a:solidFill>
                  <a:cs typeface="Arial" panose="020B0604020202020204" pitchFamily="34" charset="0"/>
                </a:rPr>
                <a:t>105.3 mL/</a:t>
              </a:r>
              <a:r>
                <a:rPr lang="en-US" altLang="en-US" sz="1600" dirty="0" err="1">
                  <a:solidFill>
                    <a:srgbClr val="003366"/>
                  </a:solidFill>
                  <a:cs typeface="Arial" panose="020B0604020202020204" pitchFamily="34" charset="0"/>
                </a:rPr>
                <a:t>năm</a:t>
              </a:r>
              <a:endParaRPr lang="en-US" sz="1600" kern="0" dirty="0">
                <a:solidFill>
                  <a:srgbClr val="003366"/>
                </a:solidFill>
                <a:cs typeface="Arial" panose="020B0604020202020204" pitchFamily="34" charset="0"/>
              </a:endParaRPr>
            </a:p>
            <a:p>
              <a:pPr algn="ctr" defTabSz="1625399" fontAlgn="auto">
                <a:spcBef>
                  <a:spcPts val="0"/>
                </a:spcBef>
                <a:spcAft>
                  <a:spcPts val="0"/>
                </a:spcAft>
                <a:defRPr/>
              </a:pPr>
              <a:r>
                <a:rPr lang="en-US" sz="1600" kern="0" dirty="0">
                  <a:solidFill>
                    <a:srgbClr val="003366"/>
                  </a:solidFill>
                  <a:cs typeface="Arial" panose="020B0604020202020204" pitchFamily="34" charset="0"/>
                </a:rPr>
                <a:t>(95% CI: 39.3, 171.2)</a:t>
              </a:r>
            </a:p>
            <a:p>
              <a:pPr algn="ctr" defTabSz="1625399" fontAlgn="auto">
                <a:spcBef>
                  <a:spcPts val="0"/>
                </a:spcBef>
                <a:spcAft>
                  <a:spcPts val="0"/>
                </a:spcAft>
                <a:defRPr/>
              </a:pPr>
              <a:r>
                <a:rPr lang="en-US" sz="1600" b="1" kern="0" dirty="0" err="1">
                  <a:solidFill>
                    <a:srgbClr val="FF9900"/>
                  </a:solidFill>
                  <a:cs typeface="Arial" panose="020B0604020202020204" pitchFamily="34" charset="0"/>
                </a:rPr>
                <a:t>Giảm</a:t>
              </a:r>
              <a:r>
                <a:rPr lang="en-US" sz="1600" b="1" kern="0" dirty="0">
                  <a:solidFill>
                    <a:srgbClr val="FF9900"/>
                  </a:solidFill>
                  <a:cs typeface="Arial" panose="020B0604020202020204" pitchFamily="34" charset="0"/>
                </a:rPr>
                <a:t> </a:t>
              </a:r>
              <a:r>
                <a:rPr lang="en-US" sz="1600" b="1" kern="0" dirty="0" err="1">
                  <a:solidFill>
                    <a:srgbClr val="FF9900"/>
                  </a:solidFill>
                  <a:cs typeface="Arial" panose="020B0604020202020204" pitchFamily="34" charset="0"/>
                </a:rPr>
                <a:t>tương</a:t>
              </a:r>
              <a:r>
                <a:rPr lang="en-US" sz="1600" b="1" kern="0" dirty="0">
                  <a:solidFill>
                    <a:srgbClr val="FF9900"/>
                  </a:solidFill>
                  <a:cs typeface="Arial" panose="020B0604020202020204" pitchFamily="34" charset="0"/>
                </a:rPr>
                <a:t> </a:t>
              </a:r>
              <a:r>
                <a:rPr lang="en-US" sz="1600" b="1" kern="0" dirty="0" err="1">
                  <a:solidFill>
                    <a:srgbClr val="FF9900"/>
                  </a:solidFill>
                  <a:cs typeface="Arial" panose="020B0604020202020204" pitchFamily="34" charset="0"/>
                </a:rPr>
                <a:t>đối</a:t>
              </a:r>
              <a:r>
                <a:rPr lang="en-US" sz="1600" b="1" kern="0" dirty="0">
                  <a:solidFill>
                    <a:srgbClr val="FF9900"/>
                  </a:solidFill>
                  <a:cs typeface="Arial" panose="020B0604020202020204" pitchFamily="34" charset="0"/>
                </a:rPr>
                <a:t>: 52%</a:t>
              </a:r>
            </a:p>
          </p:txBody>
        </p:sp>
        <p:sp>
          <p:nvSpPr>
            <p:cNvPr id="18" name="TextBox 17">
              <a:extLst>
                <a:ext uri="{FF2B5EF4-FFF2-40B4-BE49-F238E27FC236}">
                  <a16:creationId xmlns:a16="http://schemas.microsoft.com/office/drawing/2014/main" id="{7193C14E-72F3-0040-8072-A346ABEB5FEC}"/>
                </a:ext>
              </a:extLst>
            </p:cNvPr>
            <p:cNvSpPr txBox="1">
              <a:spLocks noChangeArrowheads="1"/>
            </p:cNvSpPr>
            <p:nvPr/>
          </p:nvSpPr>
          <p:spPr bwMode="auto">
            <a:xfrm>
              <a:off x="2271886" y="1377411"/>
              <a:ext cx="700680" cy="25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600" dirty="0">
                  <a:solidFill>
                    <a:srgbClr val="003366"/>
                  </a:solidFill>
                  <a:cs typeface="Arial" panose="020B0604020202020204" pitchFamily="34" charset="0"/>
                </a:rPr>
                <a:t>n=717</a:t>
              </a:r>
            </a:p>
          </p:txBody>
        </p:sp>
        <p:sp>
          <p:nvSpPr>
            <p:cNvPr id="19" name="TextBox 18">
              <a:extLst>
                <a:ext uri="{FF2B5EF4-FFF2-40B4-BE49-F238E27FC236}">
                  <a16:creationId xmlns:a16="http://schemas.microsoft.com/office/drawing/2014/main" id="{9F16D24A-E214-B942-A363-A18D8F63DEC0}"/>
                </a:ext>
              </a:extLst>
            </p:cNvPr>
            <p:cNvSpPr txBox="1">
              <a:spLocks noChangeArrowheads="1"/>
            </p:cNvSpPr>
            <p:nvPr/>
          </p:nvSpPr>
          <p:spPr bwMode="auto">
            <a:xfrm>
              <a:off x="3226845" y="1371959"/>
              <a:ext cx="700680" cy="25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600" dirty="0">
                  <a:solidFill>
                    <a:srgbClr val="003366"/>
                  </a:solidFill>
                  <a:cs typeface="Arial" panose="020B0604020202020204" pitchFamily="34" charset="0"/>
                </a:rPr>
                <a:t>n=647</a:t>
              </a:r>
            </a:p>
          </p:txBody>
        </p:sp>
        <p:sp>
          <p:nvSpPr>
            <p:cNvPr id="20" name="TextBox 32">
              <a:extLst>
                <a:ext uri="{FF2B5EF4-FFF2-40B4-BE49-F238E27FC236}">
                  <a16:creationId xmlns:a16="http://schemas.microsoft.com/office/drawing/2014/main" id="{E2B4DC4D-43A3-F642-BC8D-5C83F1532B37}"/>
                </a:ext>
              </a:extLst>
            </p:cNvPr>
            <p:cNvSpPr txBox="1">
              <a:spLocks noChangeArrowheads="1"/>
            </p:cNvSpPr>
            <p:nvPr/>
          </p:nvSpPr>
          <p:spPr bwMode="auto">
            <a:xfrm>
              <a:off x="5552078" y="1377411"/>
              <a:ext cx="785101" cy="25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600" dirty="0">
                  <a:solidFill>
                    <a:srgbClr val="003366"/>
                  </a:solidFill>
                  <a:cs typeface="Arial" panose="020B0604020202020204" pitchFamily="34" charset="0"/>
                </a:rPr>
                <a:t>n=178</a:t>
              </a:r>
            </a:p>
          </p:txBody>
        </p:sp>
        <p:sp>
          <p:nvSpPr>
            <p:cNvPr id="21" name="TextBox 20">
              <a:extLst>
                <a:ext uri="{FF2B5EF4-FFF2-40B4-BE49-F238E27FC236}">
                  <a16:creationId xmlns:a16="http://schemas.microsoft.com/office/drawing/2014/main" id="{5A8BD1C4-CEA2-D24A-8094-5659AA8FEAD5}"/>
                </a:ext>
              </a:extLst>
            </p:cNvPr>
            <p:cNvSpPr txBox="1">
              <a:spLocks noChangeArrowheads="1"/>
            </p:cNvSpPr>
            <p:nvPr/>
          </p:nvSpPr>
          <p:spPr bwMode="auto">
            <a:xfrm>
              <a:off x="6500753" y="1377411"/>
              <a:ext cx="785101" cy="25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600" dirty="0">
                  <a:solidFill>
                    <a:srgbClr val="003366"/>
                  </a:solidFill>
                  <a:cs typeface="Arial" panose="020B0604020202020204" pitchFamily="34" charset="0"/>
                </a:rPr>
                <a:t>n=148</a:t>
              </a:r>
            </a:p>
          </p:txBody>
        </p:sp>
        <p:cxnSp>
          <p:nvCxnSpPr>
            <p:cNvPr id="30" name="Straight Connector 29">
              <a:extLst>
                <a:ext uri="{FF2B5EF4-FFF2-40B4-BE49-F238E27FC236}">
                  <a16:creationId xmlns:a16="http://schemas.microsoft.com/office/drawing/2014/main" id="{139BFD6B-EBDD-7E49-B281-DEAC2C9CA3BD}"/>
                </a:ext>
              </a:extLst>
            </p:cNvPr>
            <p:cNvCxnSpPr>
              <a:cxnSpLocks/>
            </p:cNvCxnSpPr>
            <p:nvPr/>
          </p:nvCxnSpPr>
          <p:spPr>
            <a:xfrm>
              <a:off x="2666669" y="2186183"/>
              <a:ext cx="0" cy="133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EE81144-90C8-1C41-8DE7-36EE6F70B673}"/>
                </a:ext>
              </a:extLst>
            </p:cNvPr>
            <p:cNvCxnSpPr>
              <a:cxnSpLocks/>
            </p:cNvCxnSpPr>
            <p:nvPr/>
          </p:nvCxnSpPr>
          <p:spPr>
            <a:xfrm>
              <a:off x="2630157" y="2186183"/>
              <a:ext cx="73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BB5DBD5-29E9-A746-91A6-F93FEEC79714}"/>
                </a:ext>
              </a:extLst>
            </p:cNvPr>
            <p:cNvCxnSpPr>
              <a:cxnSpLocks/>
            </p:cNvCxnSpPr>
            <p:nvPr/>
          </p:nvCxnSpPr>
          <p:spPr>
            <a:xfrm>
              <a:off x="2625394" y="2320917"/>
              <a:ext cx="73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8F737B9-2BE9-EB4D-98D8-C2A6C871A124}"/>
                </a:ext>
              </a:extLst>
            </p:cNvPr>
            <p:cNvCxnSpPr>
              <a:cxnSpLocks/>
            </p:cNvCxnSpPr>
            <p:nvPr/>
          </p:nvCxnSpPr>
          <p:spPr>
            <a:xfrm>
              <a:off x="3600657" y="2884947"/>
              <a:ext cx="0" cy="151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45C79B4-4E84-7D48-87A0-0DBC1BDAF74C}"/>
                </a:ext>
              </a:extLst>
            </p:cNvPr>
            <p:cNvCxnSpPr>
              <a:cxnSpLocks/>
            </p:cNvCxnSpPr>
            <p:nvPr/>
          </p:nvCxnSpPr>
          <p:spPr>
            <a:xfrm>
              <a:off x="3564145" y="2884947"/>
              <a:ext cx="73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7053BA-FD01-7C44-A882-4212CB74EDD3}"/>
                </a:ext>
              </a:extLst>
            </p:cNvPr>
            <p:cNvCxnSpPr>
              <a:cxnSpLocks/>
            </p:cNvCxnSpPr>
            <p:nvPr/>
          </p:nvCxnSpPr>
          <p:spPr>
            <a:xfrm>
              <a:off x="3564145" y="3038651"/>
              <a:ext cx="73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944A86A-D48F-0A43-94E9-917F87EEE9C6}"/>
                </a:ext>
              </a:extLst>
            </p:cNvPr>
            <p:cNvCxnSpPr>
              <a:cxnSpLocks/>
            </p:cNvCxnSpPr>
            <p:nvPr/>
          </p:nvCxnSpPr>
          <p:spPr>
            <a:xfrm>
              <a:off x="5974986" y="2088506"/>
              <a:ext cx="0" cy="2384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0B8E20D-9AEA-7841-9361-3F3C7B47F7CE}"/>
                </a:ext>
              </a:extLst>
            </p:cNvPr>
            <p:cNvCxnSpPr>
              <a:cxnSpLocks/>
            </p:cNvCxnSpPr>
            <p:nvPr/>
          </p:nvCxnSpPr>
          <p:spPr>
            <a:xfrm>
              <a:off x="5938474" y="2088506"/>
              <a:ext cx="73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E642686-D21F-934A-BA1F-5E0803100C58}"/>
                </a:ext>
              </a:extLst>
            </p:cNvPr>
            <p:cNvCxnSpPr>
              <a:cxnSpLocks/>
            </p:cNvCxnSpPr>
            <p:nvPr/>
          </p:nvCxnSpPr>
          <p:spPr>
            <a:xfrm>
              <a:off x="5938474" y="2329475"/>
              <a:ext cx="73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1619B08-A217-E64E-90D0-42B57E2F5B03}"/>
                </a:ext>
              </a:extLst>
            </p:cNvPr>
            <p:cNvCxnSpPr>
              <a:cxnSpLocks/>
            </p:cNvCxnSpPr>
            <p:nvPr/>
          </p:nvCxnSpPr>
          <p:spPr>
            <a:xfrm>
              <a:off x="6906521" y="2654803"/>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DF53B22-BB43-F94E-8221-CA1D3C3469EA}"/>
                </a:ext>
              </a:extLst>
            </p:cNvPr>
            <p:cNvCxnSpPr>
              <a:cxnSpLocks/>
            </p:cNvCxnSpPr>
            <p:nvPr/>
          </p:nvCxnSpPr>
          <p:spPr>
            <a:xfrm>
              <a:off x="6870009" y="2654804"/>
              <a:ext cx="73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261493-FCA2-D547-8355-4384F61D8E31}"/>
                </a:ext>
              </a:extLst>
            </p:cNvPr>
            <p:cNvCxnSpPr>
              <a:cxnSpLocks/>
            </p:cNvCxnSpPr>
            <p:nvPr/>
          </p:nvCxnSpPr>
          <p:spPr>
            <a:xfrm>
              <a:off x="6870009" y="2948890"/>
              <a:ext cx="73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1874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987FA9-7C77-4C9E-8F8D-F7CD6E41D686}"/>
              </a:ext>
            </a:extLst>
          </p:cNvPr>
          <p:cNvGrpSpPr/>
          <p:nvPr/>
        </p:nvGrpSpPr>
        <p:grpSpPr>
          <a:xfrm>
            <a:off x="6641506" y="2227899"/>
            <a:ext cx="1243321" cy="2957792"/>
            <a:chOff x="5101535" y="1670924"/>
            <a:chExt cx="623117" cy="2218344"/>
          </a:xfrm>
        </p:grpSpPr>
        <p:cxnSp>
          <p:nvCxnSpPr>
            <p:cNvPr id="29" name="Straight Connector 28">
              <a:extLst>
                <a:ext uri="{FF2B5EF4-FFF2-40B4-BE49-F238E27FC236}">
                  <a16:creationId xmlns:a16="http://schemas.microsoft.com/office/drawing/2014/main" id="{D6493D7F-6B71-448B-8117-D63A9C595016}"/>
                </a:ext>
              </a:extLst>
            </p:cNvPr>
            <p:cNvCxnSpPr/>
            <p:nvPr/>
          </p:nvCxnSpPr>
          <p:spPr>
            <a:xfrm flipH="1" flipV="1">
              <a:off x="5119319" y="1670924"/>
              <a:ext cx="605333" cy="1"/>
            </a:xfrm>
            <a:prstGeom prst="line">
              <a:avLst/>
            </a:prstGeom>
            <a:ln>
              <a:solidFill>
                <a:schemeClr val="tx2"/>
              </a:solidFill>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F8C09904-08B0-4BFF-8A5B-2011D06CCD8A}"/>
                </a:ext>
              </a:extLst>
            </p:cNvPr>
            <p:cNvCxnSpPr/>
            <p:nvPr/>
          </p:nvCxnSpPr>
          <p:spPr>
            <a:xfrm flipH="1" flipV="1">
              <a:off x="5101682" y="2129785"/>
              <a:ext cx="605333" cy="1"/>
            </a:xfrm>
            <a:prstGeom prst="line">
              <a:avLst/>
            </a:prstGeom>
            <a:ln>
              <a:solidFill>
                <a:schemeClr val="tx2"/>
              </a:solidFill>
            </a:ln>
            <a:effectLst/>
          </p:spPr>
          <p:style>
            <a:lnRef idx="3">
              <a:schemeClr val="accent1"/>
            </a:lnRef>
            <a:fillRef idx="0">
              <a:schemeClr val="accent1"/>
            </a:fillRef>
            <a:effectRef idx="2">
              <a:schemeClr val="accent1"/>
            </a:effectRef>
            <a:fontRef idx="minor">
              <a:schemeClr val="tx1"/>
            </a:fontRef>
          </p:style>
        </p:cxnSp>
        <p:cxnSp>
          <p:nvCxnSpPr>
            <p:cNvPr id="33" name="Straight Connector 32">
              <a:extLst>
                <a:ext uri="{FF2B5EF4-FFF2-40B4-BE49-F238E27FC236}">
                  <a16:creationId xmlns:a16="http://schemas.microsoft.com/office/drawing/2014/main" id="{74F8F4D0-6FFF-4938-A8D1-DFF9B64467D4}"/>
                </a:ext>
              </a:extLst>
            </p:cNvPr>
            <p:cNvCxnSpPr/>
            <p:nvPr/>
          </p:nvCxnSpPr>
          <p:spPr>
            <a:xfrm flipH="1" flipV="1">
              <a:off x="5101537" y="2578416"/>
              <a:ext cx="605333" cy="1"/>
            </a:xfrm>
            <a:prstGeom prst="line">
              <a:avLst/>
            </a:prstGeom>
            <a:ln>
              <a:solidFill>
                <a:schemeClr val="tx2"/>
              </a:solidFill>
            </a:ln>
            <a:effectLst/>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id="{FA037D5E-6D8D-42CA-872D-4AC1225AAC5D}"/>
                </a:ext>
              </a:extLst>
            </p:cNvPr>
            <p:cNvCxnSpPr/>
            <p:nvPr/>
          </p:nvCxnSpPr>
          <p:spPr>
            <a:xfrm flipH="1" flipV="1">
              <a:off x="5101536" y="3003527"/>
              <a:ext cx="605333" cy="1"/>
            </a:xfrm>
            <a:prstGeom prst="line">
              <a:avLst/>
            </a:prstGeom>
            <a:ln>
              <a:solidFill>
                <a:schemeClr val="tx2"/>
              </a:solidFill>
            </a:ln>
            <a:effectLst/>
          </p:spPr>
          <p:style>
            <a:lnRef idx="3">
              <a:schemeClr val="accent1"/>
            </a:lnRef>
            <a:fillRef idx="0">
              <a:schemeClr val="accent1"/>
            </a:fillRef>
            <a:effectRef idx="2">
              <a:schemeClr val="accent1"/>
            </a:effectRef>
            <a:fontRef idx="minor">
              <a:schemeClr val="tx1"/>
            </a:fontRef>
          </p:style>
        </p:cxnSp>
        <p:cxnSp>
          <p:nvCxnSpPr>
            <p:cNvPr id="35" name="Straight Connector 34">
              <a:extLst>
                <a:ext uri="{FF2B5EF4-FFF2-40B4-BE49-F238E27FC236}">
                  <a16:creationId xmlns:a16="http://schemas.microsoft.com/office/drawing/2014/main" id="{DA38C431-9A79-4871-88C4-7232B70BC745}"/>
                </a:ext>
              </a:extLst>
            </p:cNvPr>
            <p:cNvCxnSpPr/>
            <p:nvPr/>
          </p:nvCxnSpPr>
          <p:spPr>
            <a:xfrm flipH="1" flipV="1">
              <a:off x="5101536" y="3516489"/>
              <a:ext cx="605333" cy="1"/>
            </a:xfrm>
            <a:prstGeom prst="line">
              <a:avLst/>
            </a:prstGeom>
            <a:ln>
              <a:solidFill>
                <a:schemeClr val="tx2"/>
              </a:solidFill>
            </a:ln>
            <a:effectLst/>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C9BC55AF-D24D-419E-B959-C0755F6792C7}"/>
                </a:ext>
              </a:extLst>
            </p:cNvPr>
            <p:cNvCxnSpPr/>
            <p:nvPr/>
          </p:nvCxnSpPr>
          <p:spPr>
            <a:xfrm flipH="1" flipV="1">
              <a:off x="5101535" y="3889267"/>
              <a:ext cx="605333" cy="1"/>
            </a:xfrm>
            <a:prstGeom prst="line">
              <a:avLst/>
            </a:prstGeom>
            <a:ln>
              <a:solidFill>
                <a:schemeClr val="tx2"/>
              </a:solidFill>
            </a:ln>
            <a:effectLst/>
          </p:spPr>
          <p:style>
            <a:lnRef idx="3">
              <a:schemeClr val="accent1"/>
            </a:lnRef>
            <a:fillRef idx="0">
              <a:schemeClr val="accent1"/>
            </a:fillRef>
            <a:effectRef idx="2">
              <a:schemeClr val="accent1"/>
            </a:effectRef>
            <a:fontRef idx="minor">
              <a:schemeClr val="tx1"/>
            </a:fontRef>
          </p:style>
        </p:cxnSp>
      </p:grpSp>
      <p:sp>
        <p:nvSpPr>
          <p:cNvPr id="45" name="Rectangle 44">
            <a:extLst>
              <a:ext uri="{FF2B5EF4-FFF2-40B4-BE49-F238E27FC236}">
                <a16:creationId xmlns:a16="http://schemas.microsoft.com/office/drawing/2014/main" id="{4B4DDFED-726A-4FC4-B9BB-FA79F0D27949}"/>
              </a:ext>
            </a:extLst>
          </p:cNvPr>
          <p:cNvSpPr/>
          <p:nvPr/>
        </p:nvSpPr>
        <p:spPr>
          <a:xfrm>
            <a:off x="7613788" y="1902530"/>
            <a:ext cx="3756521" cy="3730895"/>
          </a:xfrm>
          <a:prstGeom prst="rect">
            <a:avLst/>
          </a:prstGeom>
          <a:solidFill>
            <a:schemeClr val="bg2">
              <a:lumMod val="90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609585"/>
            <a:endParaRPr lang="en-GB" sz="1600">
              <a:solidFill>
                <a:srgbClr val="003366"/>
              </a:solidFill>
              <a:latin typeface="Arial" panose="020B0604020202020204"/>
            </a:endParaRPr>
          </a:p>
        </p:txBody>
      </p:sp>
      <p:sp>
        <p:nvSpPr>
          <p:cNvPr id="44" name="Rectangle 43">
            <a:extLst>
              <a:ext uri="{FF2B5EF4-FFF2-40B4-BE49-F238E27FC236}">
                <a16:creationId xmlns:a16="http://schemas.microsoft.com/office/drawing/2014/main" id="{757C551B-9D1F-4E36-AB5F-7B00D100EABD}"/>
              </a:ext>
            </a:extLst>
          </p:cNvPr>
          <p:cNvSpPr/>
          <p:nvPr/>
        </p:nvSpPr>
        <p:spPr>
          <a:xfrm>
            <a:off x="776256" y="1898912"/>
            <a:ext cx="3756521" cy="3778133"/>
          </a:xfrm>
          <a:prstGeom prst="rect">
            <a:avLst/>
          </a:prstGeom>
          <a:solidFill>
            <a:schemeClr val="accent5">
              <a:lumMod val="60000"/>
              <a:lumOff val="40000"/>
            </a:schemeClr>
          </a:solidFill>
          <a:ln>
            <a:solidFill>
              <a:schemeClr val="accent5">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defTabSz="609585"/>
            <a:endParaRPr lang="en-GB" sz="1600">
              <a:solidFill>
                <a:srgbClr val="003366"/>
              </a:solidFill>
              <a:latin typeface="Arial" panose="020B0604020202020204"/>
            </a:endParaRPr>
          </a:p>
        </p:txBody>
      </p:sp>
      <p:sp>
        <p:nvSpPr>
          <p:cNvPr id="3" name="Title 2">
            <a:extLst>
              <a:ext uri="{FF2B5EF4-FFF2-40B4-BE49-F238E27FC236}">
                <a16:creationId xmlns:a16="http://schemas.microsoft.com/office/drawing/2014/main" id="{C4559F11-1D05-45FE-B27B-D6EC5289A76D}"/>
              </a:ext>
            </a:extLst>
          </p:cNvPr>
          <p:cNvSpPr>
            <a:spLocks noGrp="1"/>
          </p:cNvSpPr>
          <p:nvPr>
            <p:ph type="title"/>
          </p:nvPr>
        </p:nvSpPr>
        <p:spPr>
          <a:xfrm>
            <a:off x="443043" y="391199"/>
            <a:ext cx="11305915" cy="946283"/>
          </a:xfrm>
        </p:spPr>
        <p:txBody>
          <a:bodyPr anchor="t"/>
          <a:lstStyle/>
          <a:p>
            <a:pPr algn="ctr"/>
            <a:r>
              <a:rPr lang="en-GB" sz="3200" dirty="0"/>
              <a:t>D</a:t>
            </a:r>
            <a:r>
              <a:rPr lang="en-US" sz="3200" dirty="0"/>
              <a:t>ữ </a:t>
            </a:r>
            <a:r>
              <a:rPr lang="en-US" sz="3200" dirty="0" err="1"/>
              <a:t>liệu</a:t>
            </a:r>
            <a:r>
              <a:rPr lang="en-US" sz="3200" dirty="0"/>
              <a:t> </a:t>
            </a:r>
            <a:r>
              <a:rPr lang="en-US" sz="3200" dirty="0" err="1"/>
              <a:t>từ</a:t>
            </a:r>
            <a:r>
              <a:rPr lang="en-US" sz="3200" dirty="0"/>
              <a:t> </a:t>
            </a:r>
            <a:r>
              <a:rPr lang="en-US" sz="3200" dirty="0" err="1"/>
              <a:t>các</a:t>
            </a:r>
            <a:r>
              <a:rPr lang="en-US" sz="3200" dirty="0"/>
              <a:t> NC </a:t>
            </a:r>
            <a:r>
              <a:rPr lang="en-US" sz="3200" dirty="0" err="1"/>
              <a:t>đời</a:t>
            </a:r>
            <a:r>
              <a:rPr lang="en-US" sz="3200" dirty="0"/>
              <a:t> </a:t>
            </a:r>
            <a:r>
              <a:rPr lang="en-US" sz="3200" dirty="0" err="1"/>
              <a:t>thực</a:t>
            </a:r>
            <a:r>
              <a:rPr lang="en-US" sz="3200" dirty="0"/>
              <a:t> </a:t>
            </a:r>
            <a:r>
              <a:rPr lang="en-US" sz="3200" dirty="0" err="1"/>
              <a:t>bổ</a:t>
            </a:r>
            <a:r>
              <a:rPr lang="en-US" sz="3200" dirty="0"/>
              <a:t> sung </a:t>
            </a:r>
            <a:r>
              <a:rPr lang="en-US" sz="3200" dirty="0" err="1"/>
              <a:t>các</a:t>
            </a:r>
            <a:r>
              <a:rPr lang="en-US" sz="3200" dirty="0"/>
              <a:t> NC </a:t>
            </a:r>
            <a:r>
              <a:rPr lang="en-US" sz="3200" dirty="0" err="1"/>
              <a:t>lâm</a:t>
            </a:r>
            <a:r>
              <a:rPr lang="en-US" sz="3200" dirty="0"/>
              <a:t> </a:t>
            </a:r>
            <a:r>
              <a:rPr lang="en-US" sz="3200" dirty="0" err="1"/>
              <a:t>sàng</a:t>
            </a:r>
            <a:endParaRPr lang="en-GB" baseline="30000" dirty="0"/>
          </a:p>
        </p:txBody>
      </p:sp>
      <p:sp>
        <p:nvSpPr>
          <p:cNvPr id="14" name="Text Placeholder 13">
            <a:extLst>
              <a:ext uri="{FF2B5EF4-FFF2-40B4-BE49-F238E27FC236}">
                <a16:creationId xmlns:a16="http://schemas.microsoft.com/office/drawing/2014/main" id="{7AF6FC3B-829B-407F-B403-062BE6803270}"/>
              </a:ext>
            </a:extLst>
          </p:cNvPr>
          <p:cNvSpPr>
            <a:spLocks noGrp="1"/>
          </p:cNvSpPr>
          <p:nvPr>
            <p:ph type="body" sz="quarter" idx="13"/>
          </p:nvPr>
        </p:nvSpPr>
        <p:spPr>
          <a:xfrm>
            <a:off x="443043" y="6208242"/>
            <a:ext cx="10615084" cy="444265"/>
          </a:xfrm>
        </p:spPr>
        <p:txBody>
          <a:bodyPr/>
          <a:lstStyle/>
          <a:p>
            <a:r>
              <a:rPr lang="en-GB" dirty="0" err="1"/>
              <a:t>HRQoL</a:t>
            </a:r>
            <a:r>
              <a:rPr lang="en-GB" dirty="0"/>
              <a:t>, health-related quality of life; PFT, pulmonary function test</a:t>
            </a:r>
            <a:br>
              <a:rPr lang="en-GB" dirty="0"/>
            </a:br>
            <a:r>
              <a:rPr lang="en-GB" dirty="0"/>
              <a:t>Culver DA </a:t>
            </a:r>
            <a:r>
              <a:rPr lang="en-GB" i="1" dirty="0"/>
              <a:t>et al. Am J Respir </a:t>
            </a:r>
            <a:r>
              <a:rPr lang="en-GB" i="1" dirty="0" err="1"/>
              <a:t>Crit</a:t>
            </a:r>
            <a:r>
              <a:rPr lang="en-GB" i="1" dirty="0"/>
              <a:t> Care Med </a:t>
            </a:r>
            <a:r>
              <a:rPr lang="en-GB" dirty="0"/>
              <a:t>2019;200:160–6</a:t>
            </a:r>
          </a:p>
        </p:txBody>
      </p:sp>
      <p:sp>
        <p:nvSpPr>
          <p:cNvPr id="15" name="Slide Number Placeholder 14">
            <a:extLst>
              <a:ext uri="{FF2B5EF4-FFF2-40B4-BE49-F238E27FC236}">
                <a16:creationId xmlns:a16="http://schemas.microsoft.com/office/drawing/2014/main" id="{3B96C23A-2EAF-497D-A581-C35CC41358B8}"/>
              </a:ext>
            </a:extLst>
          </p:cNvPr>
          <p:cNvSpPr>
            <a:spLocks noGrp="1"/>
          </p:cNvSpPr>
          <p:nvPr>
            <p:ph type="sldNum" sz="quarter" idx="12"/>
          </p:nvPr>
        </p:nvSpPr>
        <p:spPr/>
        <p:txBody>
          <a:bodyPr/>
          <a:lstStyle/>
          <a:p>
            <a:pPr defTabSz="609585"/>
            <a:fld id="{DBB4437E-C8DB-4717-A182-F56AECCDC169}" type="slidenum">
              <a:rPr lang="en-GB">
                <a:solidFill>
                  <a:srgbClr val="003366"/>
                </a:solidFill>
                <a:latin typeface="Arial" panose="020B0604020202020204"/>
              </a:rPr>
              <a:pPr defTabSz="609585"/>
              <a:t>6</a:t>
            </a:fld>
            <a:endParaRPr lang="en-GB">
              <a:solidFill>
                <a:srgbClr val="003366"/>
              </a:solidFill>
              <a:latin typeface="Arial" panose="020B0604020202020204"/>
            </a:endParaRPr>
          </a:p>
        </p:txBody>
      </p:sp>
      <p:sp>
        <p:nvSpPr>
          <p:cNvPr id="21" name="TextBox 20">
            <a:extLst>
              <a:ext uri="{FF2B5EF4-FFF2-40B4-BE49-F238E27FC236}">
                <a16:creationId xmlns:a16="http://schemas.microsoft.com/office/drawing/2014/main" id="{AA68F099-1711-4235-A928-4918DF792BE5}"/>
              </a:ext>
            </a:extLst>
          </p:cNvPr>
          <p:cNvSpPr txBox="1"/>
          <p:nvPr/>
        </p:nvSpPr>
        <p:spPr>
          <a:xfrm>
            <a:off x="776255" y="1445779"/>
            <a:ext cx="3765783" cy="379656"/>
          </a:xfrm>
          <a:prstGeom prst="rect">
            <a:avLst/>
          </a:prstGeom>
          <a:solidFill>
            <a:schemeClr val="accent5">
              <a:lumMod val="60000"/>
              <a:lumOff val="40000"/>
            </a:schemeClr>
          </a:solidFill>
          <a:ln w="19050">
            <a:solidFill>
              <a:schemeClr val="accent5">
                <a:lumMod val="50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609585"/>
            <a:r>
              <a:rPr lang="en-GB" sz="1867" b="1" dirty="0" err="1">
                <a:solidFill>
                  <a:srgbClr val="003366"/>
                </a:solidFill>
                <a:latin typeface="Arial" panose="020B0604020202020204"/>
              </a:rPr>
              <a:t>Thử</a:t>
            </a:r>
            <a:r>
              <a:rPr lang="en-GB" sz="1867" b="1" dirty="0">
                <a:solidFill>
                  <a:srgbClr val="003366"/>
                </a:solidFill>
                <a:latin typeface="Arial" panose="020B0604020202020204"/>
              </a:rPr>
              <a:t> </a:t>
            </a:r>
            <a:r>
              <a:rPr lang="en-GB" sz="1867" b="1" dirty="0" err="1">
                <a:solidFill>
                  <a:srgbClr val="003366"/>
                </a:solidFill>
                <a:latin typeface="Arial" panose="020B0604020202020204"/>
              </a:rPr>
              <a:t>nghiệm</a:t>
            </a:r>
            <a:r>
              <a:rPr lang="en-GB" sz="1867" b="1" dirty="0">
                <a:solidFill>
                  <a:srgbClr val="003366"/>
                </a:solidFill>
                <a:latin typeface="Arial" panose="020B0604020202020204"/>
              </a:rPr>
              <a:t> </a:t>
            </a:r>
            <a:r>
              <a:rPr lang="en-GB" sz="1867" b="1" dirty="0" err="1">
                <a:solidFill>
                  <a:srgbClr val="003366"/>
                </a:solidFill>
                <a:latin typeface="Arial" panose="020B0604020202020204"/>
              </a:rPr>
              <a:t>lâm</a:t>
            </a:r>
            <a:r>
              <a:rPr lang="en-GB" sz="1867" b="1" dirty="0">
                <a:solidFill>
                  <a:srgbClr val="003366"/>
                </a:solidFill>
                <a:latin typeface="Arial" panose="020B0604020202020204"/>
              </a:rPr>
              <a:t> </a:t>
            </a:r>
            <a:r>
              <a:rPr lang="en-GB" sz="1867" b="1" dirty="0" err="1">
                <a:solidFill>
                  <a:srgbClr val="003366"/>
                </a:solidFill>
                <a:latin typeface="Arial" panose="020B0604020202020204"/>
              </a:rPr>
              <a:t>sàng</a:t>
            </a:r>
            <a:endParaRPr lang="en-GB" sz="1867" b="1" dirty="0">
              <a:solidFill>
                <a:srgbClr val="003366"/>
              </a:solidFill>
              <a:latin typeface="Arial" panose="020B0604020202020204"/>
            </a:endParaRPr>
          </a:p>
        </p:txBody>
      </p:sp>
      <p:sp>
        <p:nvSpPr>
          <p:cNvPr id="22" name="TextBox 21">
            <a:extLst>
              <a:ext uri="{FF2B5EF4-FFF2-40B4-BE49-F238E27FC236}">
                <a16:creationId xmlns:a16="http://schemas.microsoft.com/office/drawing/2014/main" id="{285F34EE-F49C-4326-9C89-BA626C340BA9}"/>
              </a:ext>
            </a:extLst>
          </p:cNvPr>
          <p:cNvSpPr txBox="1"/>
          <p:nvPr/>
        </p:nvSpPr>
        <p:spPr>
          <a:xfrm>
            <a:off x="7609158" y="1451528"/>
            <a:ext cx="3765783" cy="379656"/>
          </a:xfrm>
          <a:prstGeom prst="rect">
            <a:avLst/>
          </a:prstGeom>
          <a:solidFill>
            <a:schemeClr val="bg2">
              <a:lumMod val="90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defTabSz="609585"/>
            <a:r>
              <a:rPr lang="en-GB" sz="1867" b="1" dirty="0">
                <a:solidFill>
                  <a:srgbClr val="003366"/>
                </a:solidFill>
                <a:latin typeface="Arial" panose="020B0604020202020204"/>
              </a:rPr>
              <a:t>Registries</a:t>
            </a:r>
          </a:p>
        </p:txBody>
      </p:sp>
      <p:sp>
        <p:nvSpPr>
          <p:cNvPr id="12" name="TextBox 11">
            <a:extLst>
              <a:ext uri="{FF2B5EF4-FFF2-40B4-BE49-F238E27FC236}">
                <a16:creationId xmlns:a16="http://schemas.microsoft.com/office/drawing/2014/main" id="{EE611F85-EC96-476E-A3C7-63B505F33DB9}"/>
              </a:ext>
            </a:extLst>
          </p:cNvPr>
          <p:cNvSpPr txBox="1"/>
          <p:nvPr/>
        </p:nvSpPr>
        <p:spPr>
          <a:xfrm>
            <a:off x="3032390" y="2042546"/>
            <a:ext cx="1502335" cy="318100"/>
          </a:xfrm>
          <a:prstGeom prst="rect">
            <a:avLst/>
          </a:prstGeom>
          <a:noFill/>
        </p:spPr>
        <p:txBody>
          <a:bodyPr wrap="none" rtlCol="0">
            <a:spAutoFit/>
          </a:bodyPr>
          <a:lstStyle/>
          <a:p>
            <a:pPr algn="r" defTabSz="609585"/>
            <a:r>
              <a:rPr lang="en-GB" sz="1467" dirty="0" err="1">
                <a:solidFill>
                  <a:srgbClr val="003366"/>
                </a:solidFill>
                <a:latin typeface="Arial" panose="020B0604020202020204"/>
              </a:rPr>
              <a:t>Định</a:t>
            </a:r>
            <a:r>
              <a:rPr lang="en-GB" sz="1467" dirty="0">
                <a:solidFill>
                  <a:srgbClr val="003366"/>
                </a:solidFill>
                <a:latin typeface="Arial" panose="020B0604020202020204"/>
              </a:rPr>
              <a:t> </a:t>
            </a:r>
            <a:r>
              <a:rPr lang="en-GB" sz="1467" dirty="0" err="1">
                <a:solidFill>
                  <a:srgbClr val="003366"/>
                </a:solidFill>
                <a:latin typeface="Arial" panose="020B0604020202020204"/>
              </a:rPr>
              <a:t>nghĩa</a:t>
            </a:r>
            <a:r>
              <a:rPr lang="en-GB" sz="1467" dirty="0">
                <a:solidFill>
                  <a:srgbClr val="003366"/>
                </a:solidFill>
                <a:latin typeface="Arial" panose="020B0604020202020204"/>
              </a:rPr>
              <a:t> </a:t>
            </a:r>
            <a:r>
              <a:rPr lang="en-GB" sz="1467" dirty="0" err="1">
                <a:solidFill>
                  <a:srgbClr val="003366"/>
                </a:solidFill>
                <a:latin typeface="Arial" panose="020B0604020202020204"/>
              </a:rPr>
              <a:t>chặt</a:t>
            </a:r>
            <a:endParaRPr lang="en-GB" sz="1467" dirty="0">
              <a:solidFill>
                <a:srgbClr val="003366"/>
              </a:solidFill>
              <a:latin typeface="Arial" panose="020B0604020202020204"/>
            </a:endParaRPr>
          </a:p>
        </p:txBody>
      </p:sp>
      <p:sp>
        <p:nvSpPr>
          <p:cNvPr id="23" name="TextBox 22">
            <a:extLst>
              <a:ext uri="{FF2B5EF4-FFF2-40B4-BE49-F238E27FC236}">
                <a16:creationId xmlns:a16="http://schemas.microsoft.com/office/drawing/2014/main" id="{74251CBB-19B6-4CDA-8633-E5F19E21627A}"/>
              </a:ext>
            </a:extLst>
          </p:cNvPr>
          <p:cNvSpPr txBox="1"/>
          <p:nvPr/>
        </p:nvSpPr>
        <p:spPr>
          <a:xfrm>
            <a:off x="7632870" y="2042546"/>
            <a:ext cx="3591849" cy="543867"/>
          </a:xfrm>
          <a:prstGeom prst="rect">
            <a:avLst/>
          </a:prstGeom>
          <a:noFill/>
        </p:spPr>
        <p:txBody>
          <a:bodyPr wrap="square" rtlCol="0">
            <a:spAutoFit/>
          </a:bodyPr>
          <a:lstStyle/>
          <a:p>
            <a:pPr defTabSz="609585"/>
            <a:r>
              <a:rPr lang="en-GB" sz="1467" dirty="0" err="1">
                <a:solidFill>
                  <a:srgbClr val="003366"/>
                </a:solidFill>
                <a:latin typeface="Arial" panose="020B0604020202020204"/>
              </a:rPr>
              <a:t>Có</a:t>
            </a:r>
            <a:r>
              <a:rPr lang="en-GB" sz="1467" dirty="0">
                <a:solidFill>
                  <a:srgbClr val="003366"/>
                </a:solidFill>
                <a:latin typeface="Arial" panose="020B0604020202020204"/>
              </a:rPr>
              <a:t> </a:t>
            </a:r>
            <a:r>
              <a:rPr lang="en-GB" sz="1467" dirty="0" err="1">
                <a:solidFill>
                  <a:srgbClr val="003366"/>
                </a:solidFill>
                <a:latin typeface="Arial" panose="020B0604020202020204"/>
              </a:rPr>
              <a:t>thể</a:t>
            </a:r>
            <a:r>
              <a:rPr lang="en-GB" sz="1467" dirty="0">
                <a:solidFill>
                  <a:srgbClr val="003366"/>
                </a:solidFill>
                <a:latin typeface="Arial" panose="020B0604020202020204"/>
              </a:rPr>
              <a:t> </a:t>
            </a:r>
            <a:r>
              <a:rPr lang="en-GB" sz="1467" dirty="0" err="1">
                <a:solidFill>
                  <a:srgbClr val="003366"/>
                </a:solidFill>
                <a:latin typeface="Arial" panose="020B0604020202020204"/>
              </a:rPr>
              <a:t>không</a:t>
            </a:r>
            <a:r>
              <a:rPr lang="en-GB" sz="1467" dirty="0">
                <a:solidFill>
                  <a:srgbClr val="003366"/>
                </a:solidFill>
                <a:latin typeface="Arial" panose="020B0604020202020204"/>
              </a:rPr>
              <a:t> </a:t>
            </a:r>
            <a:r>
              <a:rPr lang="en-GB" sz="1467" dirty="0" err="1">
                <a:solidFill>
                  <a:srgbClr val="003366"/>
                </a:solidFill>
                <a:latin typeface="Arial" panose="020B0604020202020204"/>
              </a:rPr>
              <a:t>bám</a:t>
            </a:r>
            <a:r>
              <a:rPr lang="en-GB" sz="1467" dirty="0">
                <a:solidFill>
                  <a:srgbClr val="003366"/>
                </a:solidFill>
                <a:latin typeface="Arial" panose="020B0604020202020204"/>
              </a:rPr>
              <a:t> </a:t>
            </a:r>
            <a:r>
              <a:rPr lang="en-GB" sz="1467" dirty="0" err="1">
                <a:solidFill>
                  <a:srgbClr val="003366"/>
                </a:solidFill>
                <a:latin typeface="Arial" panose="020B0604020202020204"/>
              </a:rPr>
              <a:t>sát</a:t>
            </a:r>
            <a:r>
              <a:rPr lang="en-GB" sz="1467" dirty="0">
                <a:solidFill>
                  <a:srgbClr val="003366"/>
                </a:solidFill>
                <a:latin typeface="Arial" panose="020B0604020202020204"/>
              </a:rPr>
              <a:t> </a:t>
            </a:r>
            <a:r>
              <a:rPr lang="en-GB" sz="1467" dirty="0" err="1">
                <a:solidFill>
                  <a:srgbClr val="003366"/>
                </a:solidFill>
                <a:latin typeface="Arial" panose="020B0604020202020204"/>
              </a:rPr>
              <a:t>tiêu</a:t>
            </a:r>
            <a:r>
              <a:rPr lang="en-GB" sz="1467" dirty="0">
                <a:solidFill>
                  <a:srgbClr val="003366"/>
                </a:solidFill>
                <a:latin typeface="Arial" panose="020B0604020202020204"/>
              </a:rPr>
              <a:t> </a:t>
            </a:r>
            <a:r>
              <a:rPr lang="en-GB" sz="1467" dirty="0" err="1">
                <a:solidFill>
                  <a:srgbClr val="003366"/>
                </a:solidFill>
                <a:latin typeface="Arial" panose="020B0604020202020204"/>
              </a:rPr>
              <a:t>chí</a:t>
            </a:r>
            <a:r>
              <a:rPr lang="en-GB" sz="1467" dirty="0">
                <a:solidFill>
                  <a:srgbClr val="003366"/>
                </a:solidFill>
                <a:latin typeface="Arial" panose="020B0604020202020204"/>
              </a:rPr>
              <a:t> </a:t>
            </a:r>
            <a:r>
              <a:rPr lang="en-GB" sz="1467" dirty="0" err="1">
                <a:solidFill>
                  <a:srgbClr val="003366"/>
                </a:solidFill>
                <a:latin typeface="Arial" panose="020B0604020202020204"/>
              </a:rPr>
              <a:t>chẩn</a:t>
            </a:r>
            <a:r>
              <a:rPr lang="en-GB" sz="1467" dirty="0">
                <a:solidFill>
                  <a:srgbClr val="003366"/>
                </a:solidFill>
                <a:latin typeface="Arial" panose="020B0604020202020204"/>
              </a:rPr>
              <a:t> </a:t>
            </a:r>
            <a:r>
              <a:rPr lang="en-GB" sz="1467" dirty="0" err="1">
                <a:solidFill>
                  <a:srgbClr val="003366"/>
                </a:solidFill>
                <a:latin typeface="Arial" panose="020B0604020202020204"/>
              </a:rPr>
              <a:t>đoán</a:t>
            </a:r>
            <a:r>
              <a:rPr lang="en-GB" sz="1467" dirty="0">
                <a:solidFill>
                  <a:srgbClr val="003366"/>
                </a:solidFill>
                <a:latin typeface="Arial" panose="020B0604020202020204"/>
              </a:rPr>
              <a:t> </a:t>
            </a:r>
            <a:r>
              <a:rPr lang="en-GB" sz="1467" dirty="0" err="1">
                <a:solidFill>
                  <a:srgbClr val="003366"/>
                </a:solidFill>
                <a:latin typeface="Arial" panose="020B0604020202020204"/>
              </a:rPr>
              <a:t>của</a:t>
            </a:r>
            <a:r>
              <a:rPr lang="en-GB" sz="1467" dirty="0">
                <a:solidFill>
                  <a:srgbClr val="003366"/>
                </a:solidFill>
                <a:latin typeface="Arial" panose="020B0604020202020204"/>
              </a:rPr>
              <a:t> </a:t>
            </a:r>
            <a:r>
              <a:rPr lang="en-GB" sz="1467" dirty="0" err="1">
                <a:solidFill>
                  <a:srgbClr val="003366"/>
                </a:solidFill>
                <a:latin typeface="Arial" panose="020B0604020202020204"/>
              </a:rPr>
              <a:t>khuyến</a:t>
            </a:r>
            <a:r>
              <a:rPr lang="en-GB" sz="1467" dirty="0">
                <a:solidFill>
                  <a:srgbClr val="003366"/>
                </a:solidFill>
                <a:latin typeface="Arial" panose="020B0604020202020204"/>
              </a:rPr>
              <a:t> </a:t>
            </a:r>
            <a:r>
              <a:rPr lang="en-GB" sz="1467">
                <a:solidFill>
                  <a:srgbClr val="003366"/>
                </a:solidFill>
                <a:latin typeface="Arial" panose="020B0604020202020204"/>
              </a:rPr>
              <a:t>cáo</a:t>
            </a:r>
            <a:endParaRPr lang="en-GB" sz="1467" dirty="0">
              <a:solidFill>
                <a:srgbClr val="003366"/>
              </a:solidFill>
              <a:latin typeface="Arial" panose="020B0604020202020204"/>
            </a:endParaRPr>
          </a:p>
        </p:txBody>
      </p:sp>
      <p:sp>
        <p:nvSpPr>
          <p:cNvPr id="24" name="TextBox 23">
            <a:extLst>
              <a:ext uri="{FF2B5EF4-FFF2-40B4-BE49-F238E27FC236}">
                <a16:creationId xmlns:a16="http://schemas.microsoft.com/office/drawing/2014/main" id="{9D71E8EE-5A34-40C5-9F66-F94687AD7468}"/>
              </a:ext>
            </a:extLst>
          </p:cNvPr>
          <p:cNvSpPr txBox="1"/>
          <p:nvPr/>
        </p:nvSpPr>
        <p:spPr>
          <a:xfrm>
            <a:off x="1717738" y="2508191"/>
            <a:ext cx="2817543" cy="543867"/>
          </a:xfrm>
          <a:prstGeom prst="rect">
            <a:avLst/>
          </a:prstGeom>
          <a:noFill/>
        </p:spPr>
        <p:txBody>
          <a:bodyPr wrap="square" rtlCol="0">
            <a:spAutoFit/>
          </a:bodyPr>
          <a:lstStyle/>
          <a:p>
            <a:pPr algn="r" defTabSz="609585"/>
            <a:r>
              <a:rPr lang="en-GB" sz="1467" dirty="0" err="1">
                <a:solidFill>
                  <a:srgbClr val="003366"/>
                </a:solidFill>
                <a:latin typeface="Arial" panose="020B0604020202020204"/>
              </a:rPr>
              <a:t>Mức</a:t>
            </a:r>
            <a:r>
              <a:rPr lang="en-GB" sz="1467" dirty="0">
                <a:solidFill>
                  <a:srgbClr val="003366"/>
                </a:solidFill>
                <a:latin typeface="Arial" panose="020B0604020202020204"/>
              </a:rPr>
              <a:t> </a:t>
            </a:r>
            <a:r>
              <a:rPr lang="en-GB" sz="1467" dirty="0" err="1">
                <a:solidFill>
                  <a:srgbClr val="003366"/>
                </a:solidFill>
                <a:latin typeface="Arial" panose="020B0604020202020204"/>
              </a:rPr>
              <a:t>độ</a:t>
            </a:r>
            <a:r>
              <a:rPr lang="en-GB" sz="1467" dirty="0">
                <a:solidFill>
                  <a:srgbClr val="003366"/>
                </a:solidFill>
                <a:latin typeface="Arial" panose="020B0604020202020204"/>
              </a:rPr>
              <a:t> </a:t>
            </a:r>
            <a:r>
              <a:rPr lang="en-GB" sz="1467" dirty="0" err="1">
                <a:solidFill>
                  <a:srgbClr val="003366"/>
                </a:solidFill>
                <a:latin typeface="Arial" panose="020B0604020202020204"/>
              </a:rPr>
              <a:t>trung</a:t>
            </a:r>
            <a:r>
              <a:rPr lang="en-GB" sz="1467" dirty="0">
                <a:solidFill>
                  <a:srgbClr val="003366"/>
                </a:solidFill>
                <a:latin typeface="Arial" panose="020B0604020202020204"/>
              </a:rPr>
              <a:t> </a:t>
            </a:r>
            <a:r>
              <a:rPr lang="en-GB" sz="1467" dirty="0" err="1">
                <a:solidFill>
                  <a:srgbClr val="003366"/>
                </a:solidFill>
                <a:latin typeface="Arial" panose="020B0604020202020204"/>
              </a:rPr>
              <a:t>bình</a:t>
            </a:r>
            <a:r>
              <a:rPr lang="en-GB" sz="1467" dirty="0">
                <a:solidFill>
                  <a:srgbClr val="003366"/>
                </a:solidFill>
                <a:latin typeface="Arial" panose="020B0604020202020204"/>
              </a:rPr>
              <a:t> </a:t>
            </a:r>
            <a:r>
              <a:rPr lang="en-GB" sz="1467" dirty="0" err="1">
                <a:solidFill>
                  <a:srgbClr val="003366"/>
                </a:solidFill>
                <a:latin typeface="Arial" panose="020B0604020202020204"/>
              </a:rPr>
              <a:t>kèm</a:t>
            </a:r>
            <a:r>
              <a:rPr lang="en-GB" sz="1467" dirty="0">
                <a:solidFill>
                  <a:srgbClr val="003366"/>
                </a:solidFill>
                <a:latin typeface="Arial" panose="020B0604020202020204"/>
              </a:rPr>
              <a:t> </a:t>
            </a:r>
            <a:r>
              <a:rPr lang="en-GB" sz="1467" dirty="0" err="1">
                <a:solidFill>
                  <a:srgbClr val="003366"/>
                </a:solidFill>
                <a:latin typeface="Arial" panose="020B0604020202020204"/>
              </a:rPr>
              <a:t>loại</a:t>
            </a:r>
            <a:r>
              <a:rPr lang="en-GB" sz="1467" dirty="0">
                <a:solidFill>
                  <a:srgbClr val="003366"/>
                </a:solidFill>
                <a:latin typeface="Arial" panose="020B0604020202020204"/>
              </a:rPr>
              <a:t> </a:t>
            </a:r>
            <a:r>
              <a:rPr lang="en-GB" sz="1467" dirty="0" err="1">
                <a:solidFill>
                  <a:srgbClr val="003366"/>
                </a:solidFill>
                <a:latin typeface="Arial" panose="020B0604020202020204"/>
              </a:rPr>
              <a:t>trừ</a:t>
            </a:r>
            <a:r>
              <a:rPr lang="en-GB" sz="1467" dirty="0">
                <a:solidFill>
                  <a:srgbClr val="003366"/>
                </a:solidFill>
                <a:latin typeface="Arial" panose="020B0604020202020204"/>
              </a:rPr>
              <a:t> </a:t>
            </a:r>
            <a:r>
              <a:rPr lang="en-GB" sz="1467" dirty="0" err="1">
                <a:solidFill>
                  <a:srgbClr val="003366"/>
                </a:solidFill>
                <a:latin typeface="Arial" panose="020B0604020202020204"/>
              </a:rPr>
              <a:t>một</a:t>
            </a:r>
            <a:r>
              <a:rPr lang="en-GB" sz="1467" dirty="0">
                <a:solidFill>
                  <a:srgbClr val="003366"/>
                </a:solidFill>
                <a:latin typeface="Arial" panose="020B0604020202020204"/>
              </a:rPr>
              <a:t> </a:t>
            </a:r>
            <a:r>
              <a:rPr lang="en-GB" sz="1467" dirty="0" err="1">
                <a:solidFill>
                  <a:srgbClr val="003366"/>
                </a:solidFill>
                <a:latin typeface="Arial" panose="020B0604020202020204"/>
              </a:rPr>
              <a:t>số</a:t>
            </a:r>
            <a:r>
              <a:rPr lang="en-GB" sz="1467" dirty="0">
                <a:solidFill>
                  <a:srgbClr val="003366"/>
                </a:solidFill>
                <a:latin typeface="Arial" panose="020B0604020202020204"/>
              </a:rPr>
              <a:t> </a:t>
            </a:r>
            <a:r>
              <a:rPr lang="en-GB" sz="1467" dirty="0" err="1">
                <a:solidFill>
                  <a:srgbClr val="003366"/>
                </a:solidFill>
                <a:latin typeface="Arial" panose="020B0604020202020204"/>
              </a:rPr>
              <a:t>bệnh</a:t>
            </a:r>
            <a:r>
              <a:rPr lang="en-GB" sz="1467" dirty="0">
                <a:solidFill>
                  <a:srgbClr val="003366"/>
                </a:solidFill>
                <a:latin typeface="Arial" panose="020B0604020202020204"/>
              </a:rPr>
              <a:t> </a:t>
            </a:r>
            <a:r>
              <a:rPr lang="en-GB" sz="1467" dirty="0" err="1">
                <a:solidFill>
                  <a:srgbClr val="003366"/>
                </a:solidFill>
                <a:latin typeface="Arial" panose="020B0604020202020204"/>
              </a:rPr>
              <a:t>đồng</a:t>
            </a:r>
            <a:r>
              <a:rPr lang="en-GB" sz="1467" dirty="0">
                <a:solidFill>
                  <a:srgbClr val="003366"/>
                </a:solidFill>
                <a:latin typeface="Arial" panose="020B0604020202020204"/>
              </a:rPr>
              <a:t> </a:t>
            </a:r>
            <a:r>
              <a:rPr lang="en-GB" sz="1467" dirty="0" err="1">
                <a:solidFill>
                  <a:srgbClr val="003366"/>
                </a:solidFill>
                <a:latin typeface="Arial" panose="020B0604020202020204"/>
              </a:rPr>
              <a:t>mắc</a:t>
            </a:r>
            <a:endParaRPr lang="en-GB" sz="1467" dirty="0">
              <a:solidFill>
                <a:srgbClr val="003366"/>
              </a:solidFill>
              <a:latin typeface="Arial" panose="020B0604020202020204"/>
            </a:endParaRPr>
          </a:p>
        </p:txBody>
      </p:sp>
      <p:sp>
        <p:nvSpPr>
          <p:cNvPr id="25" name="TextBox 24">
            <a:extLst>
              <a:ext uri="{FF2B5EF4-FFF2-40B4-BE49-F238E27FC236}">
                <a16:creationId xmlns:a16="http://schemas.microsoft.com/office/drawing/2014/main" id="{148C1978-AA1F-4BB9-B1A5-25578D86AAF1}"/>
              </a:ext>
            </a:extLst>
          </p:cNvPr>
          <p:cNvSpPr txBox="1"/>
          <p:nvPr/>
        </p:nvSpPr>
        <p:spPr>
          <a:xfrm>
            <a:off x="7637065" y="2689902"/>
            <a:ext cx="1451038" cy="318100"/>
          </a:xfrm>
          <a:prstGeom prst="rect">
            <a:avLst/>
          </a:prstGeom>
          <a:noFill/>
        </p:spPr>
        <p:txBody>
          <a:bodyPr wrap="none" rtlCol="0">
            <a:spAutoFit/>
          </a:bodyPr>
          <a:lstStyle/>
          <a:p>
            <a:pPr defTabSz="609585"/>
            <a:r>
              <a:rPr lang="en-GB" sz="1467" dirty="0">
                <a:solidFill>
                  <a:srgbClr val="003366"/>
                </a:solidFill>
                <a:latin typeface="Arial" panose="020B0604020202020204"/>
              </a:rPr>
              <a:t>Bao </a:t>
            </a:r>
            <a:r>
              <a:rPr lang="en-GB" sz="1467" dirty="0" err="1">
                <a:solidFill>
                  <a:srgbClr val="003366"/>
                </a:solidFill>
                <a:latin typeface="Arial" panose="020B0604020202020204"/>
              </a:rPr>
              <a:t>gồm</a:t>
            </a:r>
            <a:r>
              <a:rPr lang="en-GB" sz="1467" dirty="0">
                <a:solidFill>
                  <a:srgbClr val="003366"/>
                </a:solidFill>
                <a:latin typeface="Arial" panose="020B0604020202020204"/>
              </a:rPr>
              <a:t> </a:t>
            </a:r>
            <a:r>
              <a:rPr lang="en-GB" sz="1467" dirty="0" err="1">
                <a:solidFill>
                  <a:srgbClr val="003366"/>
                </a:solidFill>
                <a:latin typeface="Arial" panose="020B0604020202020204"/>
              </a:rPr>
              <a:t>tất</a:t>
            </a:r>
            <a:r>
              <a:rPr lang="en-GB" sz="1467" dirty="0">
                <a:solidFill>
                  <a:srgbClr val="003366"/>
                </a:solidFill>
                <a:latin typeface="Arial" panose="020B0604020202020204"/>
              </a:rPr>
              <a:t> </a:t>
            </a:r>
            <a:r>
              <a:rPr lang="en-GB" sz="1467" dirty="0" err="1">
                <a:solidFill>
                  <a:srgbClr val="003366"/>
                </a:solidFill>
                <a:latin typeface="Arial" panose="020B0604020202020204"/>
              </a:rPr>
              <a:t>cả</a:t>
            </a:r>
            <a:endParaRPr lang="en-GB" sz="1467" dirty="0">
              <a:solidFill>
                <a:srgbClr val="003366"/>
              </a:solidFill>
              <a:latin typeface="Arial" panose="020B0604020202020204"/>
            </a:endParaRPr>
          </a:p>
        </p:txBody>
      </p:sp>
      <p:sp>
        <p:nvSpPr>
          <p:cNvPr id="26" name="TextBox 25">
            <a:extLst>
              <a:ext uri="{FF2B5EF4-FFF2-40B4-BE49-F238E27FC236}">
                <a16:creationId xmlns:a16="http://schemas.microsoft.com/office/drawing/2014/main" id="{824E2FB4-C098-4EDA-985D-3302CBE242A8}"/>
              </a:ext>
            </a:extLst>
          </p:cNvPr>
          <p:cNvSpPr txBox="1"/>
          <p:nvPr/>
        </p:nvSpPr>
        <p:spPr>
          <a:xfrm>
            <a:off x="776255" y="3204344"/>
            <a:ext cx="3765783" cy="318100"/>
          </a:xfrm>
          <a:prstGeom prst="rect">
            <a:avLst/>
          </a:prstGeom>
          <a:noFill/>
        </p:spPr>
        <p:txBody>
          <a:bodyPr wrap="square" rtlCol="0">
            <a:spAutoFit/>
          </a:bodyPr>
          <a:lstStyle/>
          <a:p>
            <a:pPr algn="r" defTabSz="609585"/>
            <a:r>
              <a:rPr lang="en-GB" sz="1467" dirty="0">
                <a:solidFill>
                  <a:srgbClr val="003366"/>
                </a:solidFill>
                <a:latin typeface="Arial" panose="020B0604020202020204"/>
              </a:rPr>
              <a:t>Theo </a:t>
            </a:r>
            <a:r>
              <a:rPr lang="en-GB" sz="1467" dirty="0" err="1">
                <a:solidFill>
                  <a:srgbClr val="003366"/>
                </a:solidFill>
                <a:latin typeface="Arial" panose="020B0604020202020204"/>
              </a:rPr>
              <a:t>dõi</a:t>
            </a:r>
            <a:r>
              <a:rPr lang="en-GB" sz="1467" dirty="0">
                <a:solidFill>
                  <a:srgbClr val="003366"/>
                </a:solidFill>
                <a:latin typeface="Arial" panose="020B0604020202020204"/>
              </a:rPr>
              <a:t> </a:t>
            </a:r>
            <a:r>
              <a:rPr lang="en-GB" sz="1467" dirty="0" err="1">
                <a:solidFill>
                  <a:srgbClr val="003366"/>
                </a:solidFill>
                <a:latin typeface="Arial" panose="020B0604020202020204"/>
              </a:rPr>
              <a:t>chắt</a:t>
            </a:r>
            <a:r>
              <a:rPr lang="en-GB" sz="1467" dirty="0">
                <a:solidFill>
                  <a:srgbClr val="003366"/>
                </a:solidFill>
                <a:latin typeface="Arial" panose="020B0604020202020204"/>
              </a:rPr>
              <a:t> </a:t>
            </a:r>
            <a:r>
              <a:rPr lang="en-GB" sz="1467" dirty="0" err="1">
                <a:solidFill>
                  <a:srgbClr val="003366"/>
                </a:solidFill>
                <a:latin typeface="Arial" panose="020B0604020202020204"/>
              </a:rPr>
              <a:t>với</a:t>
            </a:r>
            <a:r>
              <a:rPr lang="en-GB" sz="1467" dirty="0">
                <a:solidFill>
                  <a:srgbClr val="003366"/>
                </a:solidFill>
                <a:latin typeface="Arial" panose="020B0604020202020204"/>
              </a:rPr>
              <a:t> </a:t>
            </a:r>
            <a:r>
              <a:rPr lang="en-GB" sz="1467" dirty="0" err="1">
                <a:solidFill>
                  <a:srgbClr val="003366"/>
                </a:solidFill>
                <a:latin typeface="Arial" panose="020B0604020202020204"/>
              </a:rPr>
              <a:t>tần</a:t>
            </a:r>
            <a:r>
              <a:rPr lang="en-GB" sz="1467" dirty="0">
                <a:solidFill>
                  <a:srgbClr val="003366"/>
                </a:solidFill>
                <a:latin typeface="Arial" panose="020B0604020202020204"/>
              </a:rPr>
              <a:t> </a:t>
            </a:r>
            <a:r>
              <a:rPr lang="en-GB" sz="1467" dirty="0" err="1">
                <a:solidFill>
                  <a:srgbClr val="003366"/>
                </a:solidFill>
                <a:latin typeface="Arial" panose="020B0604020202020204"/>
              </a:rPr>
              <a:t>suất</a:t>
            </a:r>
            <a:r>
              <a:rPr lang="en-GB" sz="1467" dirty="0">
                <a:solidFill>
                  <a:srgbClr val="003366"/>
                </a:solidFill>
                <a:latin typeface="Arial" panose="020B0604020202020204"/>
              </a:rPr>
              <a:t> </a:t>
            </a:r>
            <a:r>
              <a:rPr lang="en-GB" sz="1467" dirty="0" err="1">
                <a:solidFill>
                  <a:srgbClr val="003366"/>
                </a:solidFill>
                <a:latin typeface="Arial" panose="020B0604020202020204"/>
              </a:rPr>
              <a:t>nhiều</a:t>
            </a:r>
            <a:r>
              <a:rPr lang="en-GB" sz="1467" dirty="0">
                <a:solidFill>
                  <a:srgbClr val="003366"/>
                </a:solidFill>
                <a:latin typeface="Arial" panose="020B0604020202020204"/>
              </a:rPr>
              <a:t> </a:t>
            </a:r>
            <a:r>
              <a:rPr lang="en-GB" sz="1467" dirty="0" err="1">
                <a:solidFill>
                  <a:srgbClr val="003366"/>
                </a:solidFill>
                <a:latin typeface="Arial" panose="020B0604020202020204"/>
              </a:rPr>
              <a:t>hơn</a:t>
            </a:r>
            <a:endParaRPr lang="en-GB" sz="1467" dirty="0">
              <a:solidFill>
                <a:srgbClr val="003366"/>
              </a:solidFill>
              <a:latin typeface="Arial" panose="020B0604020202020204"/>
            </a:endParaRPr>
          </a:p>
        </p:txBody>
      </p:sp>
      <p:sp>
        <p:nvSpPr>
          <p:cNvPr id="27" name="TextBox 26">
            <a:extLst>
              <a:ext uri="{FF2B5EF4-FFF2-40B4-BE49-F238E27FC236}">
                <a16:creationId xmlns:a16="http://schemas.microsoft.com/office/drawing/2014/main" id="{D9607403-D374-429B-8EB4-043D24425C31}"/>
              </a:ext>
            </a:extLst>
          </p:cNvPr>
          <p:cNvSpPr txBox="1"/>
          <p:nvPr/>
        </p:nvSpPr>
        <p:spPr>
          <a:xfrm>
            <a:off x="7609158" y="3255526"/>
            <a:ext cx="3765783" cy="318100"/>
          </a:xfrm>
          <a:prstGeom prst="rect">
            <a:avLst/>
          </a:prstGeom>
          <a:noFill/>
        </p:spPr>
        <p:txBody>
          <a:bodyPr wrap="square" rtlCol="0">
            <a:spAutoFit/>
          </a:bodyPr>
          <a:lstStyle/>
          <a:p>
            <a:pPr defTabSz="609585"/>
            <a:r>
              <a:rPr lang="en-GB" sz="1467" dirty="0" err="1">
                <a:solidFill>
                  <a:srgbClr val="003366"/>
                </a:solidFill>
                <a:latin typeface="Arial" panose="020B0604020202020204"/>
              </a:rPr>
              <a:t>Phản</a:t>
            </a:r>
            <a:r>
              <a:rPr lang="en-GB" sz="1467" dirty="0">
                <a:solidFill>
                  <a:srgbClr val="003366"/>
                </a:solidFill>
                <a:latin typeface="Arial" panose="020B0604020202020204"/>
              </a:rPr>
              <a:t> </a:t>
            </a:r>
            <a:r>
              <a:rPr lang="en-GB" sz="1467" dirty="0" err="1">
                <a:solidFill>
                  <a:srgbClr val="003366"/>
                </a:solidFill>
                <a:latin typeface="Arial" panose="020B0604020202020204"/>
              </a:rPr>
              <a:t>ảnh</a:t>
            </a:r>
            <a:r>
              <a:rPr lang="en-GB" sz="1467" dirty="0">
                <a:solidFill>
                  <a:srgbClr val="003366"/>
                </a:solidFill>
                <a:latin typeface="Arial" panose="020B0604020202020204"/>
              </a:rPr>
              <a:t> </a:t>
            </a:r>
            <a:r>
              <a:rPr lang="en-GB" sz="1467" dirty="0" err="1">
                <a:solidFill>
                  <a:srgbClr val="003366"/>
                </a:solidFill>
                <a:latin typeface="Arial" panose="020B0604020202020204"/>
              </a:rPr>
              <a:t>thực</a:t>
            </a:r>
            <a:r>
              <a:rPr lang="en-GB" sz="1467" dirty="0">
                <a:solidFill>
                  <a:srgbClr val="003366"/>
                </a:solidFill>
                <a:latin typeface="Arial" panose="020B0604020202020204"/>
              </a:rPr>
              <a:t> </a:t>
            </a:r>
            <a:r>
              <a:rPr lang="en-GB" sz="1467" dirty="0" err="1">
                <a:solidFill>
                  <a:srgbClr val="003366"/>
                </a:solidFill>
                <a:latin typeface="Arial" panose="020B0604020202020204"/>
              </a:rPr>
              <a:t>hành</a:t>
            </a:r>
            <a:r>
              <a:rPr lang="en-GB" sz="1467" dirty="0">
                <a:solidFill>
                  <a:srgbClr val="003366"/>
                </a:solidFill>
                <a:latin typeface="Arial" panose="020B0604020202020204"/>
              </a:rPr>
              <a:t> </a:t>
            </a:r>
            <a:r>
              <a:rPr lang="en-GB" sz="1467" dirty="0" err="1">
                <a:solidFill>
                  <a:srgbClr val="003366"/>
                </a:solidFill>
                <a:latin typeface="Arial" panose="020B0604020202020204"/>
              </a:rPr>
              <a:t>lâm</a:t>
            </a:r>
            <a:r>
              <a:rPr lang="en-GB" sz="1467" dirty="0">
                <a:solidFill>
                  <a:srgbClr val="003366"/>
                </a:solidFill>
                <a:latin typeface="Arial" panose="020B0604020202020204"/>
              </a:rPr>
              <a:t> </a:t>
            </a:r>
            <a:r>
              <a:rPr lang="en-GB" sz="1467" dirty="0" err="1">
                <a:solidFill>
                  <a:srgbClr val="003366"/>
                </a:solidFill>
                <a:latin typeface="Arial" panose="020B0604020202020204"/>
              </a:rPr>
              <a:t>sàng</a:t>
            </a:r>
            <a:endParaRPr lang="en-GB" sz="1467" dirty="0">
              <a:solidFill>
                <a:srgbClr val="003366"/>
              </a:solidFill>
              <a:latin typeface="Arial" panose="020B0604020202020204"/>
            </a:endParaRPr>
          </a:p>
        </p:txBody>
      </p:sp>
      <p:cxnSp>
        <p:nvCxnSpPr>
          <p:cNvPr id="28" name="Straight Connector 27">
            <a:extLst>
              <a:ext uri="{FF2B5EF4-FFF2-40B4-BE49-F238E27FC236}">
                <a16:creationId xmlns:a16="http://schemas.microsoft.com/office/drawing/2014/main" id="{AADE39A6-EB72-46FA-B0C5-B6D928B0B196}"/>
              </a:ext>
            </a:extLst>
          </p:cNvPr>
          <p:cNvCxnSpPr>
            <a:stCxn id="10" idx="1"/>
          </p:cNvCxnSpPr>
          <p:nvPr/>
        </p:nvCxnSpPr>
        <p:spPr>
          <a:xfrm flipH="1">
            <a:off x="4523175" y="2202284"/>
            <a:ext cx="807109" cy="25616"/>
          </a:xfrm>
          <a:prstGeom prst="line">
            <a:avLst/>
          </a:prstGeom>
          <a:ln>
            <a:solidFill>
              <a:schemeClr val="accent3"/>
            </a:solidFill>
          </a:ln>
          <a:effectLst/>
        </p:spPr>
        <p:style>
          <a:lnRef idx="3">
            <a:schemeClr val="accent4"/>
          </a:lnRef>
          <a:fillRef idx="0">
            <a:schemeClr val="accent4"/>
          </a:fillRef>
          <a:effectRef idx="2">
            <a:schemeClr val="accent4"/>
          </a:effectRef>
          <a:fontRef idx="minor">
            <a:schemeClr val="tx1"/>
          </a:fontRef>
        </p:style>
      </p:cxnSp>
      <p:cxnSp>
        <p:nvCxnSpPr>
          <p:cNvPr id="30" name="Straight Connector 29">
            <a:extLst>
              <a:ext uri="{FF2B5EF4-FFF2-40B4-BE49-F238E27FC236}">
                <a16:creationId xmlns:a16="http://schemas.microsoft.com/office/drawing/2014/main" id="{AAEA3B36-78B8-462D-8CA4-3686D24178BA}"/>
              </a:ext>
            </a:extLst>
          </p:cNvPr>
          <p:cNvCxnSpPr/>
          <p:nvPr/>
        </p:nvCxnSpPr>
        <p:spPr>
          <a:xfrm flipH="1" flipV="1">
            <a:off x="4534709" y="2874569"/>
            <a:ext cx="807111" cy="1"/>
          </a:xfrm>
          <a:prstGeom prst="line">
            <a:avLst/>
          </a:prstGeom>
          <a:ln>
            <a:solidFill>
              <a:schemeClr val="accent3"/>
            </a:solidFill>
          </a:ln>
          <a:effectLst/>
        </p:spPr>
        <p:style>
          <a:lnRef idx="3">
            <a:schemeClr val="accent4"/>
          </a:lnRef>
          <a:fillRef idx="0">
            <a:schemeClr val="accent4"/>
          </a:fillRef>
          <a:effectRef idx="2">
            <a:schemeClr val="accent4"/>
          </a:effectRef>
          <a:fontRef idx="minor">
            <a:schemeClr val="tx1"/>
          </a:fontRef>
        </p:style>
      </p:cxnSp>
      <p:cxnSp>
        <p:nvCxnSpPr>
          <p:cNvPr id="32" name="Straight Connector 31">
            <a:extLst>
              <a:ext uri="{FF2B5EF4-FFF2-40B4-BE49-F238E27FC236}">
                <a16:creationId xmlns:a16="http://schemas.microsoft.com/office/drawing/2014/main" id="{35F38CB1-7E19-4123-A7C9-A9D9D4F60C5E}"/>
              </a:ext>
            </a:extLst>
          </p:cNvPr>
          <p:cNvCxnSpPr/>
          <p:nvPr/>
        </p:nvCxnSpPr>
        <p:spPr>
          <a:xfrm flipH="1" flipV="1">
            <a:off x="4523171" y="3408890"/>
            <a:ext cx="807111" cy="1"/>
          </a:xfrm>
          <a:prstGeom prst="line">
            <a:avLst/>
          </a:prstGeom>
          <a:ln>
            <a:solidFill>
              <a:schemeClr val="accent3"/>
            </a:solidFill>
          </a:ln>
          <a:effectLst/>
        </p:spPr>
        <p:style>
          <a:lnRef idx="3">
            <a:schemeClr val="accent4"/>
          </a:lnRef>
          <a:fillRef idx="0">
            <a:schemeClr val="accent4"/>
          </a:fillRef>
          <a:effectRef idx="2">
            <a:schemeClr val="accent4"/>
          </a:effectRef>
          <a:fontRef idx="minor">
            <a:schemeClr val="tx1"/>
          </a:fontRef>
        </p:style>
      </p:cxnSp>
      <p:cxnSp>
        <p:nvCxnSpPr>
          <p:cNvPr id="37" name="Straight Connector 36">
            <a:extLst>
              <a:ext uri="{FF2B5EF4-FFF2-40B4-BE49-F238E27FC236}">
                <a16:creationId xmlns:a16="http://schemas.microsoft.com/office/drawing/2014/main" id="{C093BE9A-A9D9-4863-8AF0-FA8F2EE3FF60}"/>
              </a:ext>
            </a:extLst>
          </p:cNvPr>
          <p:cNvCxnSpPr/>
          <p:nvPr/>
        </p:nvCxnSpPr>
        <p:spPr>
          <a:xfrm flipH="1" flipV="1">
            <a:off x="4534709" y="4019064"/>
            <a:ext cx="807111" cy="1"/>
          </a:xfrm>
          <a:prstGeom prst="line">
            <a:avLst/>
          </a:prstGeom>
          <a:ln>
            <a:solidFill>
              <a:schemeClr val="accent3"/>
            </a:solidFill>
          </a:ln>
          <a:effectLst/>
        </p:spPr>
        <p:style>
          <a:lnRef idx="3">
            <a:schemeClr val="accent4"/>
          </a:lnRef>
          <a:fillRef idx="0">
            <a:schemeClr val="accent4"/>
          </a:fillRef>
          <a:effectRef idx="2">
            <a:schemeClr val="accent4"/>
          </a:effectRef>
          <a:fontRef idx="minor">
            <a:schemeClr val="tx1"/>
          </a:fontRef>
        </p:style>
      </p:cxnSp>
      <p:cxnSp>
        <p:nvCxnSpPr>
          <p:cNvPr id="38" name="Straight Connector 37">
            <a:extLst>
              <a:ext uri="{FF2B5EF4-FFF2-40B4-BE49-F238E27FC236}">
                <a16:creationId xmlns:a16="http://schemas.microsoft.com/office/drawing/2014/main" id="{79C1428D-E634-4F6C-82F2-7B41431F72FB}"/>
              </a:ext>
            </a:extLst>
          </p:cNvPr>
          <p:cNvCxnSpPr/>
          <p:nvPr/>
        </p:nvCxnSpPr>
        <p:spPr>
          <a:xfrm flipH="1" flipV="1">
            <a:off x="4532778" y="4696341"/>
            <a:ext cx="807111" cy="1"/>
          </a:xfrm>
          <a:prstGeom prst="line">
            <a:avLst/>
          </a:prstGeom>
          <a:ln>
            <a:solidFill>
              <a:schemeClr val="accent3"/>
            </a:solidFill>
          </a:ln>
          <a:effectLst/>
        </p:spPr>
        <p:style>
          <a:lnRef idx="3">
            <a:schemeClr val="accent4"/>
          </a:lnRef>
          <a:fillRef idx="0">
            <a:schemeClr val="accent4"/>
          </a:fillRef>
          <a:effectRef idx="2">
            <a:schemeClr val="accent4"/>
          </a:effectRef>
          <a:fontRef idx="minor">
            <a:schemeClr val="tx1"/>
          </a:fontRef>
        </p:style>
      </p:cxnSp>
      <p:cxnSp>
        <p:nvCxnSpPr>
          <p:cNvPr id="39" name="Straight Connector 38">
            <a:extLst>
              <a:ext uri="{FF2B5EF4-FFF2-40B4-BE49-F238E27FC236}">
                <a16:creationId xmlns:a16="http://schemas.microsoft.com/office/drawing/2014/main" id="{72B93E1B-F583-49D1-86D9-EF27D32C12CE}"/>
              </a:ext>
            </a:extLst>
          </p:cNvPr>
          <p:cNvCxnSpPr/>
          <p:nvPr/>
        </p:nvCxnSpPr>
        <p:spPr>
          <a:xfrm flipH="1" flipV="1">
            <a:off x="4523170" y="5182678"/>
            <a:ext cx="807111" cy="1"/>
          </a:xfrm>
          <a:prstGeom prst="line">
            <a:avLst/>
          </a:prstGeom>
          <a:ln>
            <a:solidFill>
              <a:schemeClr val="accent3"/>
            </a:solidFill>
          </a:ln>
          <a:effectLst/>
        </p:spPr>
        <p:style>
          <a:lnRef idx="3">
            <a:schemeClr val="accent4"/>
          </a:lnRef>
          <a:fillRef idx="0">
            <a:schemeClr val="accent4"/>
          </a:fillRef>
          <a:effectRef idx="2">
            <a:schemeClr val="accent4"/>
          </a:effectRef>
          <a:fontRef idx="minor">
            <a:schemeClr val="tx1"/>
          </a:fontRef>
        </p:style>
      </p:cxnSp>
      <p:sp>
        <p:nvSpPr>
          <p:cNvPr id="40" name="TextBox 39">
            <a:extLst>
              <a:ext uri="{FF2B5EF4-FFF2-40B4-BE49-F238E27FC236}">
                <a16:creationId xmlns:a16="http://schemas.microsoft.com/office/drawing/2014/main" id="{E6B8895A-EB4C-4F4F-A0A6-DB4FA0FFED51}"/>
              </a:ext>
            </a:extLst>
          </p:cNvPr>
          <p:cNvSpPr txBox="1"/>
          <p:nvPr/>
        </p:nvSpPr>
        <p:spPr>
          <a:xfrm>
            <a:off x="7609158" y="3671265"/>
            <a:ext cx="3765783" cy="769634"/>
          </a:xfrm>
          <a:prstGeom prst="rect">
            <a:avLst/>
          </a:prstGeom>
          <a:noFill/>
        </p:spPr>
        <p:txBody>
          <a:bodyPr wrap="square" rtlCol="0">
            <a:spAutoFit/>
          </a:bodyPr>
          <a:lstStyle/>
          <a:p>
            <a:pPr defTabSz="609585"/>
            <a:r>
              <a:rPr lang="en-GB" sz="1467" dirty="0" err="1">
                <a:solidFill>
                  <a:srgbClr val="003366"/>
                </a:solidFill>
                <a:latin typeface="Arial" panose="020B0604020202020204"/>
              </a:rPr>
              <a:t>Ảnh</a:t>
            </a:r>
            <a:r>
              <a:rPr lang="en-GB" sz="1467" dirty="0">
                <a:solidFill>
                  <a:srgbClr val="003366"/>
                </a:solidFill>
                <a:latin typeface="Arial" panose="020B0604020202020204"/>
              </a:rPr>
              <a:t> </a:t>
            </a:r>
            <a:r>
              <a:rPr lang="en-GB" sz="1467" dirty="0" err="1">
                <a:solidFill>
                  <a:srgbClr val="003366"/>
                </a:solidFill>
                <a:latin typeface="Arial" panose="020B0604020202020204"/>
              </a:rPr>
              <a:t>hưởng</a:t>
            </a:r>
            <a:r>
              <a:rPr lang="en-GB" sz="1467" dirty="0">
                <a:solidFill>
                  <a:srgbClr val="003366"/>
                </a:solidFill>
                <a:latin typeface="Arial" panose="020B0604020202020204"/>
              </a:rPr>
              <a:t> </a:t>
            </a:r>
            <a:r>
              <a:rPr lang="en-GB" sz="1467" dirty="0" err="1">
                <a:solidFill>
                  <a:srgbClr val="003366"/>
                </a:solidFill>
                <a:latin typeface="Arial" panose="020B0604020202020204"/>
              </a:rPr>
              <a:t>của</a:t>
            </a:r>
            <a:r>
              <a:rPr lang="en-GB" sz="1467" dirty="0">
                <a:solidFill>
                  <a:srgbClr val="003366"/>
                </a:solidFill>
                <a:latin typeface="Arial" panose="020B0604020202020204"/>
              </a:rPr>
              <a:t> </a:t>
            </a:r>
            <a:r>
              <a:rPr lang="en-GB" sz="1467" dirty="0" err="1">
                <a:solidFill>
                  <a:srgbClr val="003366"/>
                </a:solidFill>
                <a:latin typeface="Arial" panose="020B0604020202020204"/>
              </a:rPr>
              <a:t>bện</a:t>
            </a:r>
            <a:r>
              <a:rPr lang="en-GB" sz="1467" dirty="0">
                <a:solidFill>
                  <a:srgbClr val="003366"/>
                </a:solidFill>
                <a:latin typeface="Arial" panose="020B0604020202020204"/>
              </a:rPr>
              <a:t> </a:t>
            </a:r>
            <a:r>
              <a:rPr lang="en-GB" sz="1467" dirty="0" err="1">
                <a:solidFill>
                  <a:srgbClr val="003366"/>
                </a:solidFill>
                <a:latin typeface="Arial" panose="020B0604020202020204"/>
              </a:rPr>
              <a:t>trong</a:t>
            </a:r>
            <a:r>
              <a:rPr lang="en-GB" sz="1467" dirty="0">
                <a:solidFill>
                  <a:srgbClr val="003366"/>
                </a:solidFill>
                <a:latin typeface="Arial" panose="020B0604020202020204"/>
              </a:rPr>
              <a:t> </a:t>
            </a:r>
            <a:r>
              <a:rPr lang="en-GB" sz="1467" dirty="0" err="1">
                <a:solidFill>
                  <a:srgbClr val="003366"/>
                </a:solidFill>
                <a:latin typeface="Arial" panose="020B0604020202020204"/>
              </a:rPr>
              <a:t>dài</a:t>
            </a:r>
            <a:r>
              <a:rPr lang="en-GB" sz="1467" dirty="0">
                <a:solidFill>
                  <a:srgbClr val="003366"/>
                </a:solidFill>
                <a:latin typeface="Arial" panose="020B0604020202020204"/>
              </a:rPr>
              <a:t> </a:t>
            </a:r>
            <a:r>
              <a:rPr lang="en-GB" sz="1467" dirty="0" err="1">
                <a:solidFill>
                  <a:srgbClr val="003366"/>
                </a:solidFill>
                <a:latin typeface="Arial" panose="020B0604020202020204"/>
              </a:rPr>
              <a:t>hạn</a:t>
            </a:r>
            <a:r>
              <a:rPr lang="en-GB" sz="1467" dirty="0">
                <a:solidFill>
                  <a:srgbClr val="003366"/>
                </a:solidFill>
                <a:latin typeface="Arial" panose="020B0604020202020204"/>
              </a:rPr>
              <a:t>, bao </a:t>
            </a:r>
            <a:r>
              <a:rPr lang="en-GB" sz="1467" dirty="0" err="1">
                <a:solidFill>
                  <a:srgbClr val="003366"/>
                </a:solidFill>
                <a:latin typeface="Arial" panose="020B0604020202020204"/>
              </a:rPr>
              <a:t>gồm</a:t>
            </a:r>
            <a:r>
              <a:rPr lang="en-GB" sz="1467" dirty="0">
                <a:solidFill>
                  <a:srgbClr val="003366"/>
                </a:solidFill>
                <a:latin typeface="Arial" panose="020B0604020202020204"/>
              </a:rPr>
              <a:t> </a:t>
            </a:r>
            <a:r>
              <a:rPr lang="en-GB" sz="1467" dirty="0" err="1">
                <a:solidFill>
                  <a:srgbClr val="003366"/>
                </a:solidFill>
                <a:latin typeface="Arial" panose="020B0604020202020204"/>
              </a:rPr>
              <a:t>tử</a:t>
            </a:r>
            <a:r>
              <a:rPr lang="en-GB" sz="1467" dirty="0">
                <a:solidFill>
                  <a:srgbClr val="003366"/>
                </a:solidFill>
                <a:latin typeface="Arial" panose="020B0604020202020204"/>
              </a:rPr>
              <a:t> </a:t>
            </a:r>
            <a:r>
              <a:rPr lang="en-GB" sz="1467" dirty="0" err="1">
                <a:solidFill>
                  <a:srgbClr val="003366"/>
                </a:solidFill>
                <a:latin typeface="Arial" panose="020B0604020202020204"/>
              </a:rPr>
              <a:t>vong</a:t>
            </a:r>
            <a:r>
              <a:rPr lang="en-GB" sz="1467" dirty="0">
                <a:solidFill>
                  <a:srgbClr val="003366"/>
                </a:solidFill>
                <a:latin typeface="Arial" panose="020B0604020202020204"/>
              </a:rPr>
              <a:t>; </a:t>
            </a:r>
            <a:r>
              <a:rPr lang="en-GB" sz="1467" dirty="0" err="1">
                <a:solidFill>
                  <a:srgbClr val="003366"/>
                </a:solidFill>
                <a:latin typeface="Arial" panose="020B0604020202020204"/>
              </a:rPr>
              <a:t>dữ</a:t>
            </a:r>
            <a:r>
              <a:rPr lang="en-GB" sz="1467" dirty="0">
                <a:solidFill>
                  <a:srgbClr val="003366"/>
                </a:solidFill>
                <a:latin typeface="Arial" panose="020B0604020202020204"/>
              </a:rPr>
              <a:t> </a:t>
            </a:r>
            <a:r>
              <a:rPr lang="en-GB" sz="1467" dirty="0" err="1">
                <a:solidFill>
                  <a:srgbClr val="003366"/>
                </a:solidFill>
                <a:latin typeface="Arial" panose="020B0604020202020204"/>
              </a:rPr>
              <a:t>liệu</a:t>
            </a:r>
            <a:r>
              <a:rPr lang="en-GB" sz="1467" dirty="0">
                <a:solidFill>
                  <a:srgbClr val="003366"/>
                </a:solidFill>
                <a:latin typeface="Arial" panose="020B0604020202020204"/>
              </a:rPr>
              <a:t> chi </a:t>
            </a:r>
            <a:r>
              <a:rPr lang="en-GB" sz="1467" dirty="0" err="1">
                <a:solidFill>
                  <a:srgbClr val="003366"/>
                </a:solidFill>
                <a:latin typeface="Arial" panose="020B0604020202020204"/>
              </a:rPr>
              <a:t>tiết</a:t>
            </a:r>
            <a:r>
              <a:rPr lang="en-GB" sz="1467" dirty="0">
                <a:solidFill>
                  <a:srgbClr val="003366"/>
                </a:solidFill>
                <a:latin typeface="Arial" panose="020B0604020202020204"/>
              </a:rPr>
              <a:t> </a:t>
            </a:r>
            <a:r>
              <a:rPr lang="en-GB" sz="1467" dirty="0" err="1">
                <a:solidFill>
                  <a:srgbClr val="003366"/>
                </a:solidFill>
                <a:latin typeface="Arial" panose="020B0604020202020204"/>
              </a:rPr>
              <a:t>về</a:t>
            </a:r>
            <a:r>
              <a:rPr lang="en-GB" sz="1467" dirty="0">
                <a:solidFill>
                  <a:srgbClr val="003366"/>
                </a:solidFill>
                <a:latin typeface="Arial" panose="020B0604020202020204"/>
              </a:rPr>
              <a:t> </a:t>
            </a:r>
            <a:r>
              <a:rPr lang="en-GB" sz="1467" dirty="0" err="1">
                <a:solidFill>
                  <a:srgbClr val="003366"/>
                </a:solidFill>
                <a:latin typeface="Arial" panose="020B0604020202020204"/>
              </a:rPr>
              <a:t>sử</a:t>
            </a:r>
            <a:r>
              <a:rPr lang="en-GB" sz="1467" dirty="0">
                <a:solidFill>
                  <a:srgbClr val="003366"/>
                </a:solidFill>
                <a:latin typeface="Arial" panose="020B0604020202020204"/>
              </a:rPr>
              <a:t> </a:t>
            </a:r>
            <a:r>
              <a:rPr lang="en-GB" sz="1467" dirty="0" err="1">
                <a:solidFill>
                  <a:srgbClr val="003366"/>
                </a:solidFill>
                <a:latin typeface="Arial" panose="020B0604020202020204"/>
              </a:rPr>
              <a:t>dụng</a:t>
            </a:r>
            <a:r>
              <a:rPr lang="en-GB" sz="1467" dirty="0">
                <a:solidFill>
                  <a:srgbClr val="003366"/>
                </a:solidFill>
                <a:latin typeface="Arial" panose="020B0604020202020204"/>
              </a:rPr>
              <a:t> </a:t>
            </a:r>
            <a:r>
              <a:rPr lang="en-GB" sz="1467" dirty="0" err="1">
                <a:solidFill>
                  <a:srgbClr val="003366"/>
                </a:solidFill>
                <a:latin typeface="Arial" panose="020B0604020202020204"/>
              </a:rPr>
              <a:t>chăm</a:t>
            </a:r>
            <a:r>
              <a:rPr lang="en-GB" sz="1467" dirty="0">
                <a:solidFill>
                  <a:srgbClr val="003366"/>
                </a:solidFill>
                <a:latin typeface="Arial" panose="020B0604020202020204"/>
              </a:rPr>
              <a:t> </a:t>
            </a:r>
            <a:r>
              <a:rPr lang="en-GB" sz="1467" dirty="0" err="1">
                <a:solidFill>
                  <a:srgbClr val="003366"/>
                </a:solidFill>
                <a:latin typeface="Arial" panose="020B0604020202020204"/>
              </a:rPr>
              <a:t>sóc</a:t>
            </a:r>
            <a:r>
              <a:rPr lang="en-GB" sz="1467" dirty="0">
                <a:solidFill>
                  <a:srgbClr val="003366"/>
                </a:solidFill>
                <a:latin typeface="Arial" panose="020B0604020202020204"/>
              </a:rPr>
              <a:t> y </a:t>
            </a:r>
            <a:r>
              <a:rPr lang="en-GB" sz="1467" dirty="0" err="1">
                <a:solidFill>
                  <a:srgbClr val="003366"/>
                </a:solidFill>
                <a:latin typeface="Arial" panose="020B0604020202020204"/>
              </a:rPr>
              <a:t>tế</a:t>
            </a:r>
            <a:r>
              <a:rPr lang="en-GB" sz="1467" dirty="0">
                <a:solidFill>
                  <a:srgbClr val="003366"/>
                </a:solidFill>
                <a:latin typeface="Arial" panose="020B0604020202020204"/>
              </a:rPr>
              <a:t> </a:t>
            </a:r>
            <a:r>
              <a:rPr lang="en-GB" sz="1467" dirty="0" err="1">
                <a:solidFill>
                  <a:srgbClr val="003366"/>
                </a:solidFill>
                <a:latin typeface="Arial" panose="020B0604020202020204"/>
              </a:rPr>
              <a:t>và</a:t>
            </a:r>
            <a:r>
              <a:rPr lang="en-GB" sz="1467" dirty="0">
                <a:solidFill>
                  <a:srgbClr val="003366"/>
                </a:solidFill>
                <a:latin typeface="Arial" panose="020B0604020202020204"/>
              </a:rPr>
              <a:t> chi </a:t>
            </a:r>
            <a:r>
              <a:rPr lang="en-GB" sz="1467" dirty="0" err="1">
                <a:solidFill>
                  <a:srgbClr val="003366"/>
                </a:solidFill>
                <a:latin typeface="Arial" panose="020B0604020202020204"/>
              </a:rPr>
              <a:t>phí</a:t>
            </a:r>
            <a:endParaRPr lang="en-GB" sz="1467" dirty="0">
              <a:solidFill>
                <a:srgbClr val="003366"/>
              </a:solidFill>
              <a:latin typeface="Arial" panose="020B0604020202020204"/>
            </a:endParaRPr>
          </a:p>
        </p:txBody>
      </p:sp>
      <p:sp>
        <p:nvSpPr>
          <p:cNvPr id="41" name="TextBox 40">
            <a:extLst>
              <a:ext uri="{FF2B5EF4-FFF2-40B4-BE49-F238E27FC236}">
                <a16:creationId xmlns:a16="http://schemas.microsoft.com/office/drawing/2014/main" id="{9EBD8563-1AAE-4F62-B06E-18D6387311EF}"/>
              </a:ext>
            </a:extLst>
          </p:cNvPr>
          <p:cNvSpPr txBox="1"/>
          <p:nvPr/>
        </p:nvSpPr>
        <p:spPr>
          <a:xfrm>
            <a:off x="776257" y="3675344"/>
            <a:ext cx="3765783" cy="769634"/>
          </a:xfrm>
          <a:prstGeom prst="rect">
            <a:avLst/>
          </a:prstGeom>
          <a:noFill/>
        </p:spPr>
        <p:txBody>
          <a:bodyPr wrap="square" rtlCol="0">
            <a:spAutoFit/>
          </a:bodyPr>
          <a:lstStyle/>
          <a:p>
            <a:pPr algn="r" defTabSz="609585"/>
            <a:r>
              <a:rPr lang="en-GB" sz="1467" dirty="0" err="1">
                <a:solidFill>
                  <a:srgbClr val="003366"/>
                </a:solidFill>
                <a:latin typeface="Arial" panose="020B0604020202020204"/>
              </a:rPr>
              <a:t>Đo</a:t>
            </a:r>
            <a:r>
              <a:rPr lang="en-GB" sz="1467" dirty="0">
                <a:solidFill>
                  <a:srgbClr val="003366"/>
                </a:solidFill>
                <a:latin typeface="Arial" panose="020B0604020202020204"/>
              </a:rPr>
              <a:t> </a:t>
            </a:r>
            <a:r>
              <a:rPr lang="en-GB" sz="1467" dirty="0" err="1">
                <a:solidFill>
                  <a:srgbClr val="003366"/>
                </a:solidFill>
                <a:latin typeface="Arial" panose="020B0604020202020204"/>
              </a:rPr>
              <a:t>lương</a:t>
            </a:r>
            <a:r>
              <a:rPr lang="en-GB" sz="1467" dirty="0">
                <a:solidFill>
                  <a:srgbClr val="003366"/>
                </a:solidFill>
                <a:latin typeface="Arial" panose="020B0604020202020204"/>
              </a:rPr>
              <a:t> </a:t>
            </a:r>
            <a:r>
              <a:rPr lang="en-GB" sz="1467" dirty="0" err="1">
                <a:solidFill>
                  <a:srgbClr val="003366"/>
                </a:solidFill>
                <a:latin typeface="Arial" panose="020B0604020202020204"/>
              </a:rPr>
              <a:t>mức</a:t>
            </a:r>
            <a:r>
              <a:rPr lang="en-GB" sz="1467" dirty="0">
                <a:solidFill>
                  <a:srgbClr val="003366"/>
                </a:solidFill>
                <a:latin typeface="Arial" panose="020B0604020202020204"/>
              </a:rPr>
              <a:t> </a:t>
            </a:r>
            <a:r>
              <a:rPr lang="en-GB" sz="1467" dirty="0" err="1">
                <a:solidFill>
                  <a:srgbClr val="003366"/>
                </a:solidFill>
                <a:latin typeface="Arial" panose="020B0604020202020204"/>
              </a:rPr>
              <a:t>độ</a:t>
            </a:r>
            <a:r>
              <a:rPr lang="en-GB" sz="1467" dirty="0">
                <a:solidFill>
                  <a:srgbClr val="003366"/>
                </a:solidFill>
                <a:latin typeface="Arial" panose="020B0604020202020204"/>
              </a:rPr>
              <a:t> </a:t>
            </a:r>
            <a:r>
              <a:rPr lang="en-GB" sz="1467" dirty="0" err="1">
                <a:solidFill>
                  <a:srgbClr val="003366"/>
                </a:solidFill>
                <a:latin typeface="Arial" panose="020B0604020202020204"/>
              </a:rPr>
              <a:t>nghiên</a:t>
            </a:r>
            <a:r>
              <a:rPr lang="en-GB" sz="1467" dirty="0">
                <a:solidFill>
                  <a:srgbClr val="003366"/>
                </a:solidFill>
                <a:latin typeface="Arial" panose="020B0604020202020204"/>
              </a:rPr>
              <a:t> </a:t>
            </a:r>
            <a:r>
              <a:rPr lang="en-GB" sz="1467" dirty="0" err="1">
                <a:solidFill>
                  <a:srgbClr val="003366"/>
                </a:solidFill>
                <a:latin typeface="Arial" panose="020B0604020202020204"/>
              </a:rPr>
              <a:t>trọng</a:t>
            </a:r>
            <a:r>
              <a:rPr lang="en-GB" sz="1467" dirty="0">
                <a:solidFill>
                  <a:srgbClr val="003366"/>
                </a:solidFill>
                <a:latin typeface="Arial" panose="020B0604020202020204"/>
              </a:rPr>
              <a:t> (</a:t>
            </a:r>
            <a:r>
              <a:rPr lang="en-GB" sz="1467" dirty="0" err="1">
                <a:solidFill>
                  <a:srgbClr val="003366"/>
                </a:solidFill>
                <a:latin typeface="Arial" panose="020B0604020202020204"/>
              </a:rPr>
              <a:t>eg</a:t>
            </a:r>
            <a:r>
              <a:rPr lang="en-GB" sz="1467" dirty="0">
                <a:solidFill>
                  <a:srgbClr val="003366"/>
                </a:solidFill>
                <a:latin typeface="Arial" panose="020B0604020202020204"/>
              </a:rPr>
              <a:t>, PFTs), </a:t>
            </a:r>
            <a:r>
              <a:rPr lang="en-GB" sz="1467" dirty="0" err="1">
                <a:solidFill>
                  <a:srgbClr val="003366"/>
                </a:solidFill>
                <a:latin typeface="Arial" panose="020B0604020202020204"/>
              </a:rPr>
              <a:t>Chất</a:t>
            </a:r>
            <a:r>
              <a:rPr lang="en-GB" sz="1467" dirty="0">
                <a:solidFill>
                  <a:srgbClr val="003366"/>
                </a:solidFill>
                <a:latin typeface="Arial" panose="020B0604020202020204"/>
              </a:rPr>
              <a:t> </a:t>
            </a:r>
            <a:r>
              <a:rPr lang="en-GB" sz="1467" dirty="0" err="1">
                <a:solidFill>
                  <a:srgbClr val="003366"/>
                </a:solidFill>
                <a:latin typeface="Arial" panose="020B0604020202020204"/>
              </a:rPr>
              <a:t>lượng</a:t>
            </a:r>
            <a:r>
              <a:rPr lang="en-GB" sz="1467" dirty="0">
                <a:solidFill>
                  <a:srgbClr val="003366"/>
                </a:solidFill>
                <a:latin typeface="Arial" panose="020B0604020202020204"/>
              </a:rPr>
              <a:t> </a:t>
            </a:r>
            <a:r>
              <a:rPr lang="en-GB" sz="1467" dirty="0" err="1">
                <a:solidFill>
                  <a:srgbClr val="003366"/>
                </a:solidFill>
                <a:latin typeface="Arial" panose="020B0604020202020204"/>
              </a:rPr>
              <a:t>sống</a:t>
            </a:r>
            <a:r>
              <a:rPr lang="en-GB" sz="1467" dirty="0">
                <a:solidFill>
                  <a:srgbClr val="003366"/>
                </a:solidFill>
                <a:latin typeface="Arial" panose="020B0604020202020204"/>
              </a:rPr>
              <a:t> (</a:t>
            </a:r>
            <a:r>
              <a:rPr lang="en-GB" sz="1467" dirty="0" err="1">
                <a:solidFill>
                  <a:srgbClr val="003366"/>
                </a:solidFill>
                <a:latin typeface="Arial" panose="020B0604020202020204"/>
              </a:rPr>
              <a:t>HRQoL</a:t>
            </a:r>
            <a:r>
              <a:rPr lang="en-GB" sz="1467" dirty="0">
                <a:solidFill>
                  <a:srgbClr val="003366"/>
                </a:solidFill>
                <a:latin typeface="Arial" panose="020B0604020202020204"/>
              </a:rPr>
              <a:t>); </a:t>
            </a:r>
            <a:r>
              <a:rPr lang="en-GB" sz="1467" dirty="0" err="1">
                <a:solidFill>
                  <a:srgbClr val="003366"/>
                </a:solidFill>
                <a:latin typeface="Arial" panose="020B0604020202020204"/>
              </a:rPr>
              <a:t>thông</a:t>
            </a:r>
            <a:r>
              <a:rPr lang="en-GB" sz="1467" dirty="0">
                <a:solidFill>
                  <a:srgbClr val="003366"/>
                </a:solidFill>
                <a:latin typeface="Arial" panose="020B0604020202020204"/>
              </a:rPr>
              <a:t> </a:t>
            </a:r>
            <a:r>
              <a:rPr lang="en-GB" sz="1467" dirty="0" err="1">
                <a:solidFill>
                  <a:srgbClr val="003366"/>
                </a:solidFill>
                <a:latin typeface="Arial" panose="020B0604020202020204"/>
              </a:rPr>
              <a:t>thường</a:t>
            </a:r>
            <a:r>
              <a:rPr lang="en-GB" sz="1467" dirty="0">
                <a:solidFill>
                  <a:srgbClr val="003366"/>
                </a:solidFill>
                <a:latin typeface="Arial" panose="020B0604020202020204"/>
              </a:rPr>
              <a:t> </a:t>
            </a:r>
            <a:r>
              <a:rPr lang="en-GB" sz="1467" dirty="0" err="1">
                <a:solidFill>
                  <a:srgbClr val="003366"/>
                </a:solidFill>
                <a:latin typeface="Arial" panose="020B0604020202020204"/>
              </a:rPr>
              <a:t>là</a:t>
            </a:r>
            <a:r>
              <a:rPr lang="en-GB" sz="1467" dirty="0">
                <a:solidFill>
                  <a:srgbClr val="003366"/>
                </a:solidFill>
                <a:latin typeface="Arial" panose="020B0604020202020204"/>
              </a:rPr>
              <a:t> </a:t>
            </a:r>
            <a:r>
              <a:rPr lang="en-GB" sz="1467" dirty="0" err="1">
                <a:solidFill>
                  <a:srgbClr val="003366"/>
                </a:solidFill>
                <a:latin typeface="Arial" panose="020B0604020202020204"/>
              </a:rPr>
              <a:t>quá</a:t>
            </a:r>
            <a:r>
              <a:rPr lang="en-GB" sz="1467" dirty="0">
                <a:solidFill>
                  <a:srgbClr val="003366"/>
                </a:solidFill>
                <a:latin typeface="Arial" panose="020B0604020202020204"/>
              </a:rPr>
              <a:t> </a:t>
            </a:r>
            <a:r>
              <a:rPr lang="en-GB" sz="1467" dirty="0" err="1">
                <a:solidFill>
                  <a:srgbClr val="003366"/>
                </a:solidFill>
                <a:latin typeface="Arial" panose="020B0604020202020204"/>
              </a:rPr>
              <a:t>ngắn</a:t>
            </a:r>
            <a:r>
              <a:rPr lang="en-GB" sz="1467" dirty="0">
                <a:solidFill>
                  <a:srgbClr val="003366"/>
                </a:solidFill>
                <a:latin typeface="Arial" panose="020B0604020202020204"/>
              </a:rPr>
              <a:t> </a:t>
            </a:r>
            <a:r>
              <a:rPr lang="en-GB" sz="1467" dirty="0" err="1">
                <a:solidFill>
                  <a:srgbClr val="003366"/>
                </a:solidFill>
                <a:latin typeface="Arial" panose="020B0604020202020204"/>
              </a:rPr>
              <a:t>để</a:t>
            </a:r>
            <a:r>
              <a:rPr lang="en-GB" sz="1467" dirty="0">
                <a:solidFill>
                  <a:srgbClr val="003366"/>
                </a:solidFill>
                <a:latin typeface="Arial" panose="020B0604020202020204"/>
              </a:rPr>
              <a:t> </a:t>
            </a:r>
            <a:r>
              <a:rPr lang="en-GB" sz="1467" dirty="0" err="1">
                <a:solidFill>
                  <a:srgbClr val="003366"/>
                </a:solidFill>
                <a:latin typeface="Arial" panose="020B0604020202020204"/>
              </a:rPr>
              <a:t>đánh</a:t>
            </a:r>
            <a:r>
              <a:rPr lang="en-GB" sz="1467" dirty="0">
                <a:solidFill>
                  <a:srgbClr val="003366"/>
                </a:solidFill>
                <a:latin typeface="Arial" panose="020B0604020202020204"/>
              </a:rPr>
              <a:t> </a:t>
            </a:r>
            <a:r>
              <a:rPr lang="en-GB" sz="1467" dirty="0" err="1">
                <a:solidFill>
                  <a:srgbClr val="003366"/>
                </a:solidFill>
                <a:latin typeface="Arial" panose="020B0604020202020204"/>
              </a:rPr>
              <a:t>giá</a:t>
            </a:r>
            <a:r>
              <a:rPr lang="en-GB" sz="1467" dirty="0">
                <a:solidFill>
                  <a:srgbClr val="003366"/>
                </a:solidFill>
                <a:latin typeface="Arial" panose="020B0604020202020204"/>
              </a:rPr>
              <a:t> </a:t>
            </a:r>
            <a:r>
              <a:rPr lang="en-GB" sz="1467" dirty="0" err="1">
                <a:solidFill>
                  <a:srgbClr val="003366"/>
                </a:solidFill>
                <a:latin typeface="Arial" panose="020B0604020202020204"/>
              </a:rPr>
              <a:t>sống</a:t>
            </a:r>
            <a:r>
              <a:rPr lang="en-GB" sz="1467" dirty="0">
                <a:solidFill>
                  <a:srgbClr val="003366"/>
                </a:solidFill>
                <a:latin typeface="Arial" panose="020B0604020202020204"/>
              </a:rPr>
              <a:t> </a:t>
            </a:r>
            <a:r>
              <a:rPr lang="en-GB" sz="1467" dirty="0" err="1">
                <a:solidFill>
                  <a:srgbClr val="003366"/>
                </a:solidFill>
                <a:latin typeface="Arial" panose="020B0604020202020204"/>
              </a:rPr>
              <a:t>còn</a:t>
            </a:r>
            <a:endParaRPr lang="en-GB" sz="1467" dirty="0">
              <a:solidFill>
                <a:srgbClr val="003366"/>
              </a:solidFill>
              <a:latin typeface="Arial" panose="020B0604020202020204"/>
            </a:endParaRPr>
          </a:p>
        </p:txBody>
      </p:sp>
      <p:sp>
        <p:nvSpPr>
          <p:cNvPr id="42" name="TextBox 41">
            <a:extLst>
              <a:ext uri="{FF2B5EF4-FFF2-40B4-BE49-F238E27FC236}">
                <a16:creationId xmlns:a16="http://schemas.microsoft.com/office/drawing/2014/main" id="{BE4031C3-4742-474A-A794-B9003E1C99F4}"/>
              </a:ext>
            </a:extLst>
          </p:cNvPr>
          <p:cNvSpPr txBox="1"/>
          <p:nvPr/>
        </p:nvSpPr>
        <p:spPr>
          <a:xfrm>
            <a:off x="7609158" y="4518179"/>
            <a:ext cx="3765783" cy="318100"/>
          </a:xfrm>
          <a:prstGeom prst="rect">
            <a:avLst/>
          </a:prstGeom>
          <a:noFill/>
        </p:spPr>
        <p:txBody>
          <a:bodyPr wrap="square" rtlCol="0">
            <a:spAutoFit/>
          </a:bodyPr>
          <a:lstStyle/>
          <a:p>
            <a:pPr defTabSz="609585"/>
            <a:r>
              <a:rPr lang="en-GB" sz="1467" dirty="0" err="1">
                <a:solidFill>
                  <a:srgbClr val="003366"/>
                </a:solidFill>
                <a:latin typeface="Arial" panose="020B0604020202020204"/>
              </a:rPr>
              <a:t>Thường</a:t>
            </a:r>
            <a:r>
              <a:rPr lang="en-GB" sz="1467" dirty="0">
                <a:solidFill>
                  <a:srgbClr val="003366"/>
                </a:solidFill>
                <a:latin typeface="Arial" panose="020B0604020202020204"/>
              </a:rPr>
              <a:t> </a:t>
            </a:r>
            <a:r>
              <a:rPr lang="en-GB" sz="1467" dirty="0" err="1">
                <a:solidFill>
                  <a:srgbClr val="003366"/>
                </a:solidFill>
                <a:latin typeface="Arial" panose="020B0604020202020204"/>
              </a:rPr>
              <a:t>kéo</a:t>
            </a:r>
            <a:r>
              <a:rPr lang="en-GB" sz="1467" dirty="0">
                <a:solidFill>
                  <a:srgbClr val="003366"/>
                </a:solidFill>
                <a:latin typeface="Arial" panose="020B0604020202020204"/>
              </a:rPr>
              <a:t> </a:t>
            </a:r>
            <a:r>
              <a:rPr lang="en-GB" sz="1467" dirty="0" err="1">
                <a:solidFill>
                  <a:srgbClr val="003366"/>
                </a:solidFill>
                <a:latin typeface="Arial" panose="020B0604020202020204"/>
              </a:rPr>
              <a:t>dài</a:t>
            </a:r>
            <a:r>
              <a:rPr lang="en-GB" sz="1467" dirty="0">
                <a:solidFill>
                  <a:srgbClr val="003366"/>
                </a:solidFill>
                <a:latin typeface="Arial" panose="020B0604020202020204"/>
              </a:rPr>
              <a:t> </a:t>
            </a:r>
            <a:r>
              <a:rPr lang="en-GB" sz="1467" dirty="0" err="1">
                <a:solidFill>
                  <a:srgbClr val="003366"/>
                </a:solidFill>
                <a:latin typeface="Arial" panose="020B0604020202020204"/>
              </a:rPr>
              <a:t>nhiều</a:t>
            </a:r>
            <a:r>
              <a:rPr lang="en-GB" sz="1467" dirty="0">
                <a:solidFill>
                  <a:srgbClr val="003366"/>
                </a:solidFill>
                <a:latin typeface="Arial" panose="020B0604020202020204"/>
              </a:rPr>
              <a:t> </a:t>
            </a:r>
            <a:r>
              <a:rPr lang="en-GB" sz="1467" dirty="0" err="1">
                <a:solidFill>
                  <a:srgbClr val="003366"/>
                </a:solidFill>
                <a:latin typeface="Arial" panose="020B0604020202020204"/>
              </a:rPr>
              <a:t>năm</a:t>
            </a:r>
            <a:endParaRPr lang="en-GB" sz="1467" dirty="0">
              <a:solidFill>
                <a:srgbClr val="003366"/>
              </a:solidFill>
              <a:latin typeface="Arial" panose="020B0604020202020204"/>
            </a:endParaRPr>
          </a:p>
        </p:txBody>
      </p:sp>
      <p:sp>
        <p:nvSpPr>
          <p:cNvPr id="43" name="TextBox 42">
            <a:extLst>
              <a:ext uri="{FF2B5EF4-FFF2-40B4-BE49-F238E27FC236}">
                <a16:creationId xmlns:a16="http://schemas.microsoft.com/office/drawing/2014/main" id="{B23C93C5-EFC0-4293-BC21-F72606A9005D}"/>
              </a:ext>
            </a:extLst>
          </p:cNvPr>
          <p:cNvSpPr txBox="1"/>
          <p:nvPr/>
        </p:nvSpPr>
        <p:spPr>
          <a:xfrm>
            <a:off x="776255" y="4502817"/>
            <a:ext cx="3765783" cy="318100"/>
          </a:xfrm>
          <a:prstGeom prst="rect">
            <a:avLst/>
          </a:prstGeom>
          <a:noFill/>
        </p:spPr>
        <p:txBody>
          <a:bodyPr wrap="square" rtlCol="0">
            <a:spAutoFit/>
          </a:bodyPr>
          <a:lstStyle/>
          <a:p>
            <a:pPr algn="r" defTabSz="609585"/>
            <a:r>
              <a:rPr lang="en-GB" sz="1467" dirty="0" err="1">
                <a:solidFill>
                  <a:srgbClr val="003366"/>
                </a:solidFill>
                <a:latin typeface="Arial" panose="020B0604020202020204"/>
              </a:rPr>
              <a:t>Vài</a:t>
            </a:r>
            <a:r>
              <a:rPr lang="en-GB" sz="1467" dirty="0">
                <a:solidFill>
                  <a:srgbClr val="003366"/>
                </a:solidFill>
                <a:latin typeface="Arial" panose="020B0604020202020204"/>
              </a:rPr>
              <a:t> </a:t>
            </a:r>
            <a:r>
              <a:rPr lang="en-GB" sz="1467" dirty="0" err="1">
                <a:solidFill>
                  <a:srgbClr val="003366"/>
                </a:solidFill>
                <a:latin typeface="Arial" panose="020B0604020202020204"/>
              </a:rPr>
              <a:t>tháng</a:t>
            </a:r>
            <a:r>
              <a:rPr lang="en-GB" sz="1467" dirty="0">
                <a:solidFill>
                  <a:srgbClr val="003366"/>
                </a:solidFill>
                <a:latin typeface="Arial" panose="020B0604020202020204"/>
              </a:rPr>
              <a:t> </a:t>
            </a:r>
            <a:r>
              <a:rPr lang="en-GB" sz="1467" dirty="0" err="1">
                <a:solidFill>
                  <a:srgbClr val="003366"/>
                </a:solidFill>
                <a:latin typeface="Arial" panose="020B0604020202020204"/>
              </a:rPr>
              <a:t>đến</a:t>
            </a:r>
            <a:r>
              <a:rPr lang="en-GB" sz="1467" dirty="0">
                <a:solidFill>
                  <a:srgbClr val="003366"/>
                </a:solidFill>
                <a:latin typeface="Arial" panose="020B0604020202020204"/>
              </a:rPr>
              <a:t> </a:t>
            </a:r>
            <a:r>
              <a:rPr lang="en-GB" sz="1467" dirty="0" err="1">
                <a:solidFill>
                  <a:srgbClr val="003366"/>
                </a:solidFill>
                <a:latin typeface="Arial" panose="020B0604020202020204"/>
              </a:rPr>
              <a:t>vài</a:t>
            </a:r>
            <a:r>
              <a:rPr lang="en-GB" sz="1467" dirty="0">
                <a:solidFill>
                  <a:srgbClr val="003366"/>
                </a:solidFill>
                <a:latin typeface="Arial" panose="020B0604020202020204"/>
              </a:rPr>
              <a:t> </a:t>
            </a:r>
            <a:r>
              <a:rPr lang="en-GB" sz="1467" dirty="0" err="1">
                <a:solidFill>
                  <a:srgbClr val="003366"/>
                </a:solidFill>
                <a:latin typeface="Arial" panose="020B0604020202020204"/>
              </a:rPr>
              <a:t>năm</a:t>
            </a:r>
            <a:endParaRPr lang="en-GB" sz="1467" dirty="0">
              <a:solidFill>
                <a:srgbClr val="003366"/>
              </a:solidFill>
              <a:latin typeface="Arial" panose="020B0604020202020204"/>
            </a:endParaRPr>
          </a:p>
        </p:txBody>
      </p:sp>
      <p:sp>
        <p:nvSpPr>
          <p:cNvPr id="46" name="TextBox 45">
            <a:extLst>
              <a:ext uri="{FF2B5EF4-FFF2-40B4-BE49-F238E27FC236}">
                <a16:creationId xmlns:a16="http://schemas.microsoft.com/office/drawing/2014/main" id="{18F30EAC-1F38-4CB5-9A6B-7A7BC315C897}"/>
              </a:ext>
            </a:extLst>
          </p:cNvPr>
          <p:cNvSpPr txBox="1"/>
          <p:nvPr/>
        </p:nvSpPr>
        <p:spPr>
          <a:xfrm>
            <a:off x="7609158" y="4974506"/>
            <a:ext cx="3765783" cy="318100"/>
          </a:xfrm>
          <a:prstGeom prst="rect">
            <a:avLst/>
          </a:prstGeom>
          <a:noFill/>
        </p:spPr>
        <p:txBody>
          <a:bodyPr wrap="square" rtlCol="0">
            <a:spAutoFit/>
          </a:bodyPr>
          <a:lstStyle/>
          <a:p>
            <a:pPr defTabSz="609585"/>
            <a:r>
              <a:rPr lang="en-GB" sz="1467" dirty="0" err="1">
                <a:solidFill>
                  <a:srgbClr val="003366"/>
                </a:solidFill>
                <a:latin typeface="Arial" panose="020B0604020202020204"/>
              </a:rPr>
              <a:t>Dữ</a:t>
            </a:r>
            <a:r>
              <a:rPr lang="en-GB" sz="1467" dirty="0">
                <a:solidFill>
                  <a:srgbClr val="003366"/>
                </a:solidFill>
                <a:latin typeface="Arial" panose="020B0604020202020204"/>
              </a:rPr>
              <a:t> </a:t>
            </a:r>
            <a:r>
              <a:rPr lang="en-GB" sz="1467" dirty="0" err="1">
                <a:solidFill>
                  <a:srgbClr val="003366"/>
                </a:solidFill>
                <a:latin typeface="Arial" panose="020B0604020202020204"/>
              </a:rPr>
              <a:t>liệu</a:t>
            </a:r>
            <a:r>
              <a:rPr lang="en-GB" sz="1467" dirty="0">
                <a:solidFill>
                  <a:srgbClr val="003366"/>
                </a:solidFill>
                <a:latin typeface="Arial" panose="020B0604020202020204"/>
              </a:rPr>
              <a:t> </a:t>
            </a:r>
            <a:r>
              <a:rPr lang="en-GB" sz="1467" dirty="0" err="1">
                <a:solidFill>
                  <a:srgbClr val="003366"/>
                </a:solidFill>
                <a:latin typeface="Arial" panose="020B0604020202020204"/>
              </a:rPr>
              <a:t>thường</a:t>
            </a:r>
            <a:r>
              <a:rPr lang="en-GB" sz="1467" dirty="0">
                <a:solidFill>
                  <a:srgbClr val="003366"/>
                </a:solidFill>
                <a:latin typeface="Arial" panose="020B0604020202020204"/>
              </a:rPr>
              <a:t> </a:t>
            </a:r>
            <a:r>
              <a:rPr lang="en-GB" sz="1467" dirty="0" err="1">
                <a:solidFill>
                  <a:srgbClr val="003366"/>
                </a:solidFill>
                <a:latin typeface="Arial" panose="020B0604020202020204"/>
              </a:rPr>
              <a:t>không</a:t>
            </a:r>
            <a:r>
              <a:rPr lang="en-GB" sz="1467" dirty="0">
                <a:solidFill>
                  <a:srgbClr val="003366"/>
                </a:solidFill>
                <a:latin typeface="Arial" panose="020B0604020202020204"/>
              </a:rPr>
              <a:t> </a:t>
            </a:r>
            <a:r>
              <a:rPr lang="en-GB" sz="1467" dirty="0" err="1">
                <a:solidFill>
                  <a:srgbClr val="003366"/>
                </a:solidFill>
                <a:latin typeface="Arial" panose="020B0604020202020204"/>
              </a:rPr>
              <a:t>hoàn</a:t>
            </a:r>
            <a:r>
              <a:rPr lang="en-GB" sz="1467" dirty="0">
                <a:solidFill>
                  <a:srgbClr val="003366"/>
                </a:solidFill>
                <a:latin typeface="Arial" panose="020B0604020202020204"/>
              </a:rPr>
              <a:t> </a:t>
            </a:r>
            <a:r>
              <a:rPr lang="en-GB" sz="1467" dirty="0" err="1">
                <a:solidFill>
                  <a:srgbClr val="003366"/>
                </a:solidFill>
                <a:latin typeface="Arial" panose="020B0604020202020204"/>
              </a:rPr>
              <a:t>chỉnh</a:t>
            </a:r>
            <a:endParaRPr lang="en-GB" sz="1467" dirty="0">
              <a:solidFill>
                <a:srgbClr val="003366"/>
              </a:solidFill>
              <a:latin typeface="Arial" panose="020B0604020202020204"/>
            </a:endParaRPr>
          </a:p>
        </p:txBody>
      </p:sp>
      <p:sp>
        <p:nvSpPr>
          <p:cNvPr id="47" name="TextBox 46">
            <a:extLst>
              <a:ext uri="{FF2B5EF4-FFF2-40B4-BE49-F238E27FC236}">
                <a16:creationId xmlns:a16="http://schemas.microsoft.com/office/drawing/2014/main" id="{B1FD0B13-0F0F-4171-9A6B-5759FA7BE3D5}"/>
              </a:ext>
            </a:extLst>
          </p:cNvPr>
          <p:cNvSpPr txBox="1"/>
          <p:nvPr/>
        </p:nvSpPr>
        <p:spPr>
          <a:xfrm>
            <a:off x="776255" y="5041689"/>
            <a:ext cx="3765783" cy="318100"/>
          </a:xfrm>
          <a:prstGeom prst="rect">
            <a:avLst/>
          </a:prstGeom>
          <a:noFill/>
        </p:spPr>
        <p:txBody>
          <a:bodyPr wrap="square" rtlCol="0">
            <a:spAutoFit/>
          </a:bodyPr>
          <a:lstStyle/>
          <a:p>
            <a:pPr algn="r" defTabSz="609585"/>
            <a:r>
              <a:rPr lang="en-GB" sz="1467" dirty="0" err="1">
                <a:solidFill>
                  <a:srgbClr val="003366"/>
                </a:solidFill>
                <a:latin typeface="Arial" panose="020B0604020202020204"/>
              </a:rPr>
              <a:t>Kiểm</a:t>
            </a:r>
            <a:r>
              <a:rPr lang="en-GB" sz="1467" dirty="0">
                <a:solidFill>
                  <a:srgbClr val="003366"/>
                </a:solidFill>
                <a:latin typeface="Arial" panose="020B0604020202020204"/>
              </a:rPr>
              <a:t> </a:t>
            </a:r>
            <a:r>
              <a:rPr lang="en-GB" sz="1467" dirty="0" err="1">
                <a:solidFill>
                  <a:srgbClr val="003366"/>
                </a:solidFill>
                <a:latin typeface="Arial" panose="020B0604020202020204"/>
              </a:rPr>
              <a:t>soát</a:t>
            </a:r>
            <a:r>
              <a:rPr lang="en-GB" sz="1467" dirty="0">
                <a:solidFill>
                  <a:srgbClr val="003366"/>
                </a:solidFill>
                <a:latin typeface="Arial" panose="020B0604020202020204"/>
              </a:rPr>
              <a:t> </a:t>
            </a:r>
            <a:r>
              <a:rPr lang="en-GB" sz="1467" dirty="0" err="1">
                <a:solidFill>
                  <a:srgbClr val="003366"/>
                </a:solidFill>
                <a:latin typeface="Arial" panose="020B0604020202020204"/>
              </a:rPr>
              <a:t>chặt</a:t>
            </a:r>
            <a:endParaRPr lang="en-GB" sz="1467" dirty="0">
              <a:solidFill>
                <a:srgbClr val="003366"/>
              </a:solidFill>
              <a:latin typeface="Arial" panose="020B0604020202020204"/>
            </a:endParaRPr>
          </a:p>
        </p:txBody>
      </p:sp>
      <p:sp>
        <p:nvSpPr>
          <p:cNvPr id="10" name="TextBox 9">
            <a:extLst>
              <a:ext uri="{FF2B5EF4-FFF2-40B4-BE49-F238E27FC236}">
                <a16:creationId xmlns:a16="http://schemas.microsoft.com/office/drawing/2014/main" id="{FB3A4111-1D17-4DBD-88D1-EB81D2923A39}"/>
              </a:ext>
            </a:extLst>
          </p:cNvPr>
          <p:cNvSpPr txBox="1"/>
          <p:nvPr/>
        </p:nvSpPr>
        <p:spPr>
          <a:xfrm>
            <a:off x="5330284" y="2043234"/>
            <a:ext cx="1471961" cy="318100"/>
          </a:xfrm>
          <a:prstGeom prst="rect">
            <a:avLst/>
          </a:prstGeom>
          <a:solidFill>
            <a:schemeClr val="accent1">
              <a:lumMod val="60000"/>
              <a:lumOff val="40000"/>
            </a:schemeClr>
          </a:solidFill>
          <a:ln>
            <a:solidFill>
              <a:schemeClr val="accent1"/>
            </a:solid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defTabSz="609585"/>
            <a:r>
              <a:rPr lang="en-GB" sz="1467" b="1" dirty="0" err="1">
                <a:solidFill>
                  <a:srgbClr val="003366"/>
                </a:solidFill>
                <a:latin typeface="Arial" panose="020B0604020202020204"/>
              </a:rPr>
              <a:t>Chẩn</a:t>
            </a:r>
            <a:r>
              <a:rPr lang="en-GB" sz="1467" b="1" dirty="0">
                <a:solidFill>
                  <a:srgbClr val="003366"/>
                </a:solidFill>
                <a:latin typeface="Arial" panose="020B0604020202020204"/>
              </a:rPr>
              <a:t> </a:t>
            </a:r>
            <a:r>
              <a:rPr lang="en-GB" sz="1467" b="1" dirty="0" err="1">
                <a:solidFill>
                  <a:srgbClr val="003366"/>
                </a:solidFill>
                <a:latin typeface="Arial" panose="020B0604020202020204"/>
              </a:rPr>
              <a:t>đoán</a:t>
            </a:r>
            <a:endParaRPr lang="en-GB" sz="1467" b="1" dirty="0">
              <a:solidFill>
                <a:srgbClr val="003366"/>
              </a:solidFill>
              <a:latin typeface="Arial" panose="020B0604020202020204"/>
            </a:endParaRPr>
          </a:p>
        </p:txBody>
      </p:sp>
      <p:sp>
        <p:nvSpPr>
          <p:cNvPr id="16" name="TextBox 15">
            <a:extLst>
              <a:ext uri="{FF2B5EF4-FFF2-40B4-BE49-F238E27FC236}">
                <a16:creationId xmlns:a16="http://schemas.microsoft.com/office/drawing/2014/main" id="{8883A1FA-DAC6-460C-9B27-5087B21EBE87}"/>
              </a:ext>
            </a:extLst>
          </p:cNvPr>
          <p:cNvSpPr txBox="1"/>
          <p:nvPr/>
        </p:nvSpPr>
        <p:spPr>
          <a:xfrm>
            <a:off x="5330282" y="2510619"/>
            <a:ext cx="1471961" cy="543867"/>
          </a:xfrm>
          <a:prstGeom prst="rect">
            <a:avLst/>
          </a:prstGeom>
          <a:solidFill>
            <a:schemeClr val="accent1">
              <a:lumMod val="60000"/>
              <a:lumOff val="40000"/>
            </a:schemeClr>
          </a:solidFill>
          <a:ln>
            <a:solidFill>
              <a:schemeClr val="accent1"/>
            </a:solid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defTabSz="609585"/>
            <a:r>
              <a:rPr lang="en-GB" sz="1467" b="1" dirty="0" err="1">
                <a:solidFill>
                  <a:srgbClr val="003366"/>
                </a:solidFill>
                <a:latin typeface="Arial" panose="020B0604020202020204"/>
              </a:rPr>
              <a:t>Mức</a:t>
            </a:r>
            <a:r>
              <a:rPr lang="en-GB" sz="1467" b="1" dirty="0">
                <a:solidFill>
                  <a:srgbClr val="003366"/>
                </a:solidFill>
                <a:latin typeface="Arial" panose="020B0604020202020204"/>
              </a:rPr>
              <a:t> </a:t>
            </a:r>
            <a:r>
              <a:rPr lang="en-GB" sz="1467" b="1" dirty="0" err="1">
                <a:solidFill>
                  <a:srgbClr val="003366"/>
                </a:solidFill>
                <a:latin typeface="Arial" panose="020B0604020202020204"/>
              </a:rPr>
              <a:t>độ</a:t>
            </a:r>
            <a:r>
              <a:rPr lang="en-GB" sz="1467" b="1" dirty="0">
                <a:solidFill>
                  <a:srgbClr val="003366"/>
                </a:solidFill>
                <a:latin typeface="Arial" panose="020B0604020202020204"/>
              </a:rPr>
              <a:t> </a:t>
            </a:r>
            <a:r>
              <a:rPr lang="en-GB" sz="1467" b="1" dirty="0" err="1">
                <a:solidFill>
                  <a:srgbClr val="003366"/>
                </a:solidFill>
                <a:latin typeface="Arial" panose="020B0604020202020204"/>
              </a:rPr>
              <a:t>nặng</a:t>
            </a:r>
            <a:r>
              <a:rPr lang="en-GB" sz="1467" b="1" dirty="0">
                <a:solidFill>
                  <a:srgbClr val="003366"/>
                </a:solidFill>
                <a:latin typeface="Arial" panose="020B0604020202020204"/>
              </a:rPr>
              <a:t> </a:t>
            </a:r>
            <a:r>
              <a:rPr lang="en-GB" sz="1467" b="1" dirty="0" err="1">
                <a:solidFill>
                  <a:srgbClr val="003366"/>
                </a:solidFill>
                <a:latin typeface="Arial" panose="020B0604020202020204"/>
              </a:rPr>
              <a:t>của</a:t>
            </a:r>
            <a:r>
              <a:rPr lang="en-GB" sz="1467" b="1" dirty="0">
                <a:solidFill>
                  <a:srgbClr val="003366"/>
                </a:solidFill>
                <a:latin typeface="Arial" panose="020B0604020202020204"/>
              </a:rPr>
              <a:t> </a:t>
            </a:r>
            <a:r>
              <a:rPr lang="en-GB" sz="1467" b="1" dirty="0" err="1">
                <a:solidFill>
                  <a:srgbClr val="003366"/>
                </a:solidFill>
                <a:latin typeface="Arial" panose="020B0604020202020204"/>
              </a:rPr>
              <a:t>bệnh</a:t>
            </a:r>
            <a:endParaRPr lang="en-GB" sz="1467" b="1" dirty="0">
              <a:solidFill>
                <a:srgbClr val="003366"/>
              </a:solidFill>
              <a:latin typeface="Arial" panose="020B0604020202020204"/>
            </a:endParaRPr>
          </a:p>
        </p:txBody>
      </p:sp>
      <p:sp>
        <p:nvSpPr>
          <p:cNvPr id="17" name="TextBox 16">
            <a:extLst>
              <a:ext uri="{FF2B5EF4-FFF2-40B4-BE49-F238E27FC236}">
                <a16:creationId xmlns:a16="http://schemas.microsoft.com/office/drawing/2014/main" id="{4467FE4A-B351-4989-8E57-E9D8DDAA7884}"/>
              </a:ext>
            </a:extLst>
          </p:cNvPr>
          <p:cNvSpPr txBox="1"/>
          <p:nvPr/>
        </p:nvSpPr>
        <p:spPr>
          <a:xfrm>
            <a:off x="5330282" y="3225296"/>
            <a:ext cx="1471961" cy="318100"/>
          </a:xfrm>
          <a:prstGeom prst="rect">
            <a:avLst/>
          </a:prstGeom>
          <a:solidFill>
            <a:schemeClr val="accent1">
              <a:lumMod val="60000"/>
              <a:lumOff val="40000"/>
            </a:schemeClr>
          </a:solidFill>
          <a:ln>
            <a:solidFill>
              <a:schemeClr val="accent1"/>
            </a:solid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defTabSz="609585"/>
            <a:r>
              <a:rPr lang="en-GB" sz="1467" b="1" dirty="0">
                <a:solidFill>
                  <a:srgbClr val="003366"/>
                </a:solidFill>
                <a:latin typeface="Arial" panose="020B0604020202020204"/>
              </a:rPr>
              <a:t>Theo </a:t>
            </a:r>
            <a:r>
              <a:rPr lang="en-GB" sz="1467" b="1" dirty="0" err="1">
                <a:solidFill>
                  <a:srgbClr val="003366"/>
                </a:solidFill>
                <a:latin typeface="Arial" panose="020B0604020202020204"/>
              </a:rPr>
              <a:t>dõi</a:t>
            </a:r>
            <a:endParaRPr lang="en-GB" sz="1467" b="1" dirty="0">
              <a:solidFill>
                <a:srgbClr val="003366"/>
              </a:solidFill>
              <a:latin typeface="Arial" panose="020B0604020202020204"/>
            </a:endParaRPr>
          </a:p>
        </p:txBody>
      </p:sp>
      <p:sp>
        <p:nvSpPr>
          <p:cNvPr id="18" name="TextBox 17">
            <a:extLst>
              <a:ext uri="{FF2B5EF4-FFF2-40B4-BE49-F238E27FC236}">
                <a16:creationId xmlns:a16="http://schemas.microsoft.com/office/drawing/2014/main" id="{7C8185F5-C0C4-4E26-A3BF-00DEBEAC8491}"/>
              </a:ext>
            </a:extLst>
          </p:cNvPr>
          <p:cNvSpPr txBox="1"/>
          <p:nvPr/>
        </p:nvSpPr>
        <p:spPr>
          <a:xfrm>
            <a:off x="5330281" y="3853345"/>
            <a:ext cx="1471961" cy="318100"/>
          </a:xfrm>
          <a:prstGeom prst="rect">
            <a:avLst/>
          </a:prstGeom>
          <a:solidFill>
            <a:schemeClr val="accent1">
              <a:lumMod val="60000"/>
              <a:lumOff val="40000"/>
            </a:schemeClr>
          </a:solidFill>
          <a:ln>
            <a:solidFill>
              <a:schemeClr val="accent1"/>
            </a:solid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defTabSz="609585"/>
            <a:r>
              <a:rPr lang="en-GB" sz="1467" b="1" dirty="0" err="1">
                <a:solidFill>
                  <a:srgbClr val="003366"/>
                </a:solidFill>
                <a:latin typeface="Arial" panose="020B0604020202020204"/>
              </a:rPr>
              <a:t>Tiêu</a:t>
            </a:r>
            <a:r>
              <a:rPr lang="en-GB" sz="1467" b="1" dirty="0">
                <a:solidFill>
                  <a:srgbClr val="003366"/>
                </a:solidFill>
                <a:latin typeface="Arial" panose="020B0604020202020204"/>
              </a:rPr>
              <a:t> </a:t>
            </a:r>
            <a:r>
              <a:rPr lang="en-GB" sz="1467" b="1" dirty="0" err="1">
                <a:solidFill>
                  <a:srgbClr val="003366"/>
                </a:solidFill>
                <a:latin typeface="Arial" panose="020B0604020202020204"/>
              </a:rPr>
              <a:t>chí</a:t>
            </a:r>
            <a:endParaRPr lang="en-GB" sz="1467" b="1" dirty="0">
              <a:solidFill>
                <a:srgbClr val="003366"/>
              </a:solidFill>
              <a:latin typeface="Arial" panose="020B0604020202020204"/>
            </a:endParaRPr>
          </a:p>
        </p:txBody>
      </p:sp>
      <p:sp>
        <p:nvSpPr>
          <p:cNvPr id="19" name="TextBox 18">
            <a:extLst>
              <a:ext uri="{FF2B5EF4-FFF2-40B4-BE49-F238E27FC236}">
                <a16:creationId xmlns:a16="http://schemas.microsoft.com/office/drawing/2014/main" id="{206D91C0-AF0B-4D3D-ADDD-2ADCB5B89246}"/>
              </a:ext>
            </a:extLst>
          </p:cNvPr>
          <p:cNvSpPr txBox="1"/>
          <p:nvPr/>
        </p:nvSpPr>
        <p:spPr>
          <a:xfrm>
            <a:off x="5330281" y="4503338"/>
            <a:ext cx="1471961" cy="318100"/>
          </a:xfrm>
          <a:prstGeom prst="rect">
            <a:avLst/>
          </a:prstGeom>
          <a:solidFill>
            <a:schemeClr val="accent1">
              <a:lumMod val="60000"/>
              <a:lumOff val="40000"/>
            </a:schemeClr>
          </a:solidFill>
          <a:ln>
            <a:solidFill>
              <a:schemeClr val="accent1"/>
            </a:solid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defTabSz="609585"/>
            <a:r>
              <a:rPr lang="en-GB" sz="1467" b="1" dirty="0" err="1">
                <a:solidFill>
                  <a:srgbClr val="003366"/>
                </a:solidFill>
                <a:latin typeface="Arial" panose="020B0604020202020204"/>
              </a:rPr>
              <a:t>Kéo</a:t>
            </a:r>
            <a:r>
              <a:rPr lang="en-GB" sz="1467" b="1" dirty="0">
                <a:solidFill>
                  <a:srgbClr val="003366"/>
                </a:solidFill>
                <a:latin typeface="Arial" panose="020B0604020202020204"/>
              </a:rPr>
              <a:t> </a:t>
            </a:r>
            <a:r>
              <a:rPr lang="en-GB" sz="1467" b="1" dirty="0" err="1">
                <a:solidFill>
                  <a:srgbClr val="003366"/>
                </a:solidFill>
                <a:latin typeface="Arial" panose="020B0604020202020204"/>
              </a:rPr>
              <a:t>dài</a:t>
            </a:r>
            <a:endParaRPr lang="en-GB" sz="1467" b="1" dirty="0">
              <a:solidFill>
                <a:srgbClr val="003366"/>
              </a:solidFill>
              <a:latin typeface="Arial" panose="020B0604020202020204"/>
            </a:endParaRPr>
          </a:p>
        </p:txBody>
      </p:sp>
      <p:sp>
        <p:nvSpPr>
          <p:cNvPr id="20" name="TextBox 19">
            <a:extLst>
              <a:ext uri="{FF2B5EF4-FFF2-40B4-BE49-F238E27FC236}">
                <a16:creationId xmlns:a16="http://schemas.microsoft.com/office/drawing/2014/main" id="{52007CF7-62F2-4E43-9FA5-ED2E454C96CD}"/>
              </a:ext>
            </a:extLst>
          </p:cNvPr>
          <p:cNvSpPr txBox="1"/>
          <p:nvPr/>
        </p:nvSpPr>
        <p:spPr>
          <a:xfrm>
            <a:off x="5330282" y="4978246"/>
            <a:ext cx="1471961" cy="543867"/>
          </a:xfrm>
          <a:prstGeom prst="rect">
            <a:avLst/>
          </a:prstGeom>
          <a:solidFill>
            <a:schemeClr val="accent1">
              <a:lumMod val="60000"/>
              <a:lumOff val="40000"/>
            </a:schemeClr>
          </a:solidFill>
          <a:ln>
            <a:solidFill>
              <a:schemeClr val="accent1"/>
            </a:solid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defTabSz="609585"/>
            <a:r>
              <a:rPr lang="en-GB" sz="1467" b="1" dirty="0" err="1">
                <a:solidFill>
                  <a:srgbClr val="003366"/>
                </a:solidFill>
                <a:latin typeface="Arial" panose="020B0604020202020204"/>
              </a:rPr>
              <a:t>Chấ</a:t>
            </a:r>
            <a:r>
              <a:rPr lang="en-GB" sz="1467" b="1" dirty="0">
                <a:solidFill>
                  <a:srgbClr val="003366"/>
                </a:solidFill>
                <a:latin typeface="Arial" panose="020B0604020202020204"/>
              </a:rPr>
              <a:t> </a:t>
            </a:r>
            <a:r>
              <a:rPr lang="en-GB" sz="1467" b="1" dirty="0" err="1">
                <a:solidFill>
                  <a:srgbClr val="003366"/>
                </a:solidFill>
                <a:latin typeface="Arial" panose="020B0604020202020204"/>
              </a:rPr>
              <a:t>lượng</a:t>
            </a:r>
            <a:r>
              <a:rPr lang="en-GB" sz="1467" b="1" dirty="0">
                <a:solidFill>
                  <a:srgbClr val="003366"/>
                </a:solidFill>
                <a:latin typeface="Arial" panose="020B0604020202020204"/>
              </a:rPr>
              <a:t> </a:t>
            </a:r>
            <a:r>
              <a:rPr lang="en-GB" sz="1467" b="1" dirty="0" err="1">
                <a:solidFill>
                  <a:srgbClr val="003366"/>
                </a:solidFill>
                <a:latin typeface="Arial" panose="020B0604020202020204"/>
              </a:rPr>
              <a:t>dữ</a:t>
            </a:r>
            <a:r>
              <a:rPr lang="en-GB" sz="1467" b="1" dirty="0">
                <a:solidFill>
                  <a:srgbClr val="003366"/>
                </a:solidFill>
                <a:latin typeface="Arial" panose="020B0604020202020204"/>
              </a:rPr>
              <a:t> </a:t>
            </a:r>
            <a:r>
              <a:rPr lang="en-GB" sz="1467" b="1" dirty="0" err="1">
                <a:solidFill>
                  <a:srgbClr val="003366"/>
                </a:solidFill>
                <a:latin typeface="Arial" panose="020B0604020202020204"/>
              </a:rPr>
              <a:t>liệu</a:t>
            </a:r>
            <a:endParaRPr lang="en-GB" sz="1467" b="1" dirty="0">
              <a:solidFill>
                <a:srgbClr val="003366"/>
              </a:solidFill>
              <a:latin typeface="Arial" panose="020B0604020202020204"/>
            </a:endParaRPr>
          </a:p>
        </p:txBody>
      </p:sp>
    </p:spTree>
    <p:extLst>
      <p:ext uri="{BB962C8B-B14F-4D97-AF65-F5344CB8AC3E}">
        <p14:creationId xmlns:p14="http://schemas.microsoft.com/office/powerpoint/2010/main" val="21203430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4C2D-BCD7-CB4A-8D8A-D0BD2D87E225}"/>
              </a:ext>
            </a:extLst>
          </p:cNvPr>
          <p:cNvSpPr>
            <a:spLocks noGrp="1"/>
          </p:cNvSpPr>
          <p:nvPr>
            <p:ph type="title"/>
          </p:nvPr>
        </p:nvSpPr>
        <p:spPr/>
        <p:txBody>
          <a:bodyPr/>
          <a:lstStyle/>
          <a:p>
            <a:r>
              <a:rPr lang="en-US" dirty="0" err="1"/>
              <a:t>Nintedanib</a:t>
            </a:r>
            <a:r>
              <a:rPr lang="en-US" dirty="0"/>
              <a:t> </a:t>
            </a:r>
            <a:r>
              <a:rPr lang="en-US" dirty="0" err="1"/>
              <a:t>có</a:t>
            </a:r>
            <a:r>
              <a:rPr lang="en-US" dirty="0"/>
              <a:t> </a:t>
            </a:r>
            <a:r>
              <a:rPr lang="en-US" dirty="0" err="1"/>
              <a:t>cùng</a:t>
            </a:r>
            <a:r>
              <a:rPr lang="en-US" dirty="0"/>
              <a:t> </a:t>
            </a:r>
            <a:r>
              <a:rPr lang="en-US" dirty="0" err="1"/>
              <a:t>lợi</a:t>
            </a:r>
            <a:r>
              <a:rPr lang="en-US" dirty="0"/>
              <a:t> </a:t>
            </a:r>
            <a:r>
              <a:rPr lang="en-US" dirty="0" err="1"/>
              <a:t>ích</a:t>
            </a:r>
            <a:r>
              <a:rPr lang="en-US" dirty="0"/>
              <a:t> </a:t>
            </a:r>
            <a:r>
              <a:rPr lang="en-US" dirty="0" err="1"/>
              <a:t>giảm</a:t>
            </a:r>
            <a:r>
              <a:rPr lang="en-US" dirty="0"/>
              <a:t> </a:t>
            </a:r>
            <a:r>
              <a:rPr lang="en-US" dirty="0" err="1"/>
              <a:t>sự</a:t>
            </a:r>
            <a:r>
              <a:rPr lang="en-US" dirty="0"/>
              <a:t> </a:t>
            </a:r>
            <a:r>
              <a:rPr lang="en-US" dirty="0" err="1"/>
              <a:t>suy</a:t>
            </a:r>
            <a:r>
              <a:rPr lang="en-US" dirty="0"/>
              <a:t> </a:t>
            </a:r>
            <a:r>
              <a:rPr lang="en-US" dirty="0" err="1"/>
              <a:t>giảm</a:t>
            </a:r>
            <a:r>
              <a:rPr lang="en-US" dirty="0"/>
              <a:t> FVC ở </a:t>
            </a:r>
            <a:r>
              <a:rPr lang="en-US" dirty="0" err="1"/>
              <a:t>những</a:t>
            </a:r>
            <a:r>
              <a:rPr lang="en-US" dirty="0"/>
              <a:t> </a:t>
            </a:r>
            <a:r>
              <a:rPr lang="en-US" dirty="0" err="1"/>
              <a:t>bệnh</a:t>
            </a:r>
            <a:r>
              <a:rPr lang="en-US" dirty="0"/>
              <a:t> </a:t>
            </a:r>
            <a:r>
              <a:rPr lang="en-US" dirty="0" err="1"/>
              <a:t>nhân</a:t>
            </a:r>
            <a:r>
              <a:rPr lang="en-US" dirty="0"/>
              <a:t> </a:t>
            </a:r>
            <a:r>
              <a:rPr lang="en-US" dirty="0" err="1"/>
              <a:t>có</a:t>
            </a:r>
            <a:r>
              <a:rPr lang="en-US" dirty="0"/>
              <a:t> ≥5 </a:t>
            </a:r>
            <a:r>
              <a:rPr lang="en-US" dirty="0" err="1"/>
              <a:t>và</a:t>
            </a:r>
            <a:r>
              <a:rPr lang="en-US" dirty="0"/>
              <a:t> &lt;5 </a:t>
            </a:r>
            <a:r>
              <a:rPr lang="en-US" dirty="0" err="1"/>
              <a:t>bệnh</a:t>
            </a:r>
            <a:r>
              <a:rPr lang="en-US" dirty="0"/>
              <a:t> </a:t>
            </a:r>
            <a:r>
              <a:rPr lang="en-US" dirty="0" err="1"/>
              <a:t>mắc</a:t>
            </a:r>
            <a:r>
              <a:rPr lang="en-US" dirty="0"/>
              <a:t> </a:t>
            </a:r>
            <a:r>
              <a:rPr lang="en-US" dirty="0" err="1"/>
              <a:t>kèm</a:t>
            </a:r>
            <a:r>
              <a:rPr lang="en-US" dirty="0"/>
              <a:t> </a:t>
            </a:r>
            <a:r>
              <a:rPr lang="en-US" dirty="0" err="1"/>
              <a:t>lúc</a:t>
            </a:r>
            <a:r>
              <a:rPr lang="en-US" dirty="0"/>
              <a:t> ban </a:t>
            </a:r>
            <a:r>
              <a:rPr lang="en-US" dirty="0" err="1"/>
              <a:t>đầu</a:t>
            </a:r>
            <a:endParaRPr lang="en-US" dirty="0"/>
          </a:p>
        </p:txBody>
      </p:sp>
      <p:sp>
        <p:nvSpPr>
          <p:cNvPr id="4" name="Slide Number Placeholder 3">
            <a:extLst>
              <a:ext uri="{FF2B5EF4-FFF2-40B4-BE49-F238E27FC236}">
                <a16:creationId xmlns:a16="http://schemas.microsoft.com/office/drawing/2014/main" id="{C3F61A73-A18D-874E-BDF9-E98E4D55CE38}"/>
              </a:ext>
            </a:extLst>
          </p:cNvPr>
          <p:cNvSpPr>
            <a:spLocks noGrp="1"/>
          </p:cNvSpPr>
          <p:nvPr>
            <p:ph type="sldNum" sz="quarter" idx="12"/>
          </p:nvPr>
        </p:nvSpPr>
        <p:spPr>
          <a:xfrm>
            <a:off x="11224719" y="6105119"/>
            <a:ext cx="520908" cy="365125"/>
          </a:xfrm>
        </p:spPr>
        <p:txBody>
          <a:bodyPr/>
          <a:lstStyle/>
          <a:p>
            <a:pPr defTabSz="609585"/>
            <a:fld id="{DBB4437E-C8DB-4717-A182-F56AECCDC169}" type="slidenum">
              <a:rPr lang="en-US">
                <a:solidFill>
                  <a:srgbClr val="003366"/>
                </a:solidFill>
                <a:latin typeface="Arial" panose="020B0604020202020204"/>
              </a:rPr>
              <a:pPr defTabSz="609585"/>
              <a:t>60</a:t>
            </a:fld>
            <a:endParaRPr lang="en-US" dirty="0">
              <a:solidFill>
                <a:srgbClr val="003366"/>
              </a:solidFill>
              <a:latin typeface="Arial" panose="020B0604020202020204"/>
            </a:endParaRPr>
          </a:p>
        </p:txBody>
      </p:sp>
      <p:sp>
        <p:nvSpPr>
          <p:cNvPr id="5" name="Text Placeholder 4">
            <a:extLst>
              <a:ext uri="{FF2B5EF4-FFF2-40B4-BE49-F238E27FC236}">
                <a16:creationId xmlns:a16="http://schemas.microsoft.com/office/drawing/2014/main" id="{4609241F-9217-9049-9B07-D86414C4080C}"/>
              </a:ext>
            </a:extLst>
          </p:cNvPr>
          <p:cNvSpPr>
            <a:spLocks noGrp="1"/>
          </p:cNvSpPr>
          <p:nvPr>
            <p:ph type="body" sz="quarter" idx="13"/>
          </p:nvPr>
        </p:nvSpPr>
        <p:spPr/>
        <p:txBody>
          <a:bodyPr>
            <a:normAutofit fontScale="77500" lnSpcReduction="20000"/>
          </a:bodyPr>
          <a:lstStyle/>
          <a:p>
            <a:r>
              <a:rPr lang="en-US" dirty="0"/>
              <a:t>Treatment-by-time-by-subgroup interaction </a:t>
            </a:r>
            <a:r>
              <a:rPr lang="en-US" i="1" dirty="0"/>
              <a:t>P</a:t>
            </a:r>
            <a:r>
              <a:rPr lang="en-US" dirty="0"/>
              <a:t>=0.41</a:t>
            </a:r>
            <a:br>
              <a:rPr lang="en-US" dirty="0"/>
            </a:br>
            <a:r>
              <a:rPr lang="en-US" dirty="0"/>
              <a:t>CI, confidence interval; FVC, forced vital capacity; SE, standard error</a:t>
            </a:r>
            <a:br>
              <a:rPr lang="en-US" dirty="0"/>
            </a:br>
            <a:r>
              <a:rPr lang="en-US" dirty="0"/>
              <a:t>Glaspole I </a:t>
            </a:r>
            <a:r>
              <a:rPr lang="en-US" i="1" dirty="0"/>
              <a:t>et al. Am J Respir Crit Care Med</a:t>
            </a:r>
            <a:r>
              <a:rPr lang="en-US" dirty="0"/>
              <a:t> 2020;201:A4549</a:t>
            </a:r>
          </a:p>
        </p:txBody>
      </p:sp>
      <p:graphicFrame>
        <p:nvGraphicFramePr>
          <p:cNvPr id="6" name="Content Placeholder 5">
            <a:extLst>
              <a:ext uri="{FF2B5EF4-FFF2-40B4-BE49-F238E27FC236}">
                <a16:creationId xmlns:a16="http://schemas.microsoft.com/office/drawing/2014/main" id="{870A6FEB-5381-2041-9513-63DE92C8E5A3}"/>
              </a:ext>
            </a:extLst>
          </p:cNvPr>
          <p:cNvGraphicFramePr>
            <a:graphicFrameLocks/>
          </p:cNvGraphicFramePr>
          <p:nvPr/>
        </p:nvGraphicFramePr>
        <p:xfrm>
          <a:off x="1233601" y="2091761"/>
          <a:ext cx="9638399" cy="290607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C0E7783-9264-9B4C-BFED-92D3E27344CD}"/>
              </a:ext>
            </a:extLst>
          </p:cNvPr>
          <p:cNvSpPr txBox="1">
            <a:spLocks noChangeAspect="1"/>
          </p:cNvSpPr>
          <p:nvPr/>
        </p:nvSpPr>
        <p:spPr>
          <a:xfrm rot="16200000">
            <a:off x="-566202" y="3238490"/>
            <a:ext cx="3127692" cy="615551"/>
          </a:xfrm>
          <a:prstGeom prst="rect">
            <a:avLst/>
          </a:prstGeom>
          <a:noFill/>
        </p:spPr>
        <p:txBody>
          <a:bodyPr wrap="square" lIns="121919" tIns="60959" rIns="121919" bIns="60959">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625399" fontAlgn="auto">
              <a:spcBef>
                <a:spcPts val="0"/>
              </a:spcBef>
              <a:spcAft>
                <a:spcPts val="0"/>
              </a:spcAft>
              <a:defRPr/>
            </a:pPr>
            <a:r>
              <a:rPr lang="en-US" sz="1600" kern="0" dirty="0" err="1">
                <a:solidFill>
                  <a:srgbClr val="003366"/>
                </a:solidFill>
                <a:cs typeface="Arial" panose="020B0604020202020204" pitchFamily="34" charset="0"/>
              </a:rPr>
              <a:t>Tỷ</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lệ</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suy</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giảm</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được</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điều</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chỉnh</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trong</a:t>
            </a:r>
            <a:r>
              <a:rPr lang="en-US" sz="1600" kern="0" dirty="0">
                <a:solidFill>
                  <a:srgbClr val="003366"/>
                </a:solidFill>
                <a:cs typeface="Arial" panose="020B0604020202020204" pitchFamily="34" charset="0"/>
              </a:rPr>
              <a:t> FVC (mL/</a:t>
            </a:r>
            <a:r>
              <a:rPr lang="en-US" sz="1600" kern="0" dirty="0" err="1">
                <a:solidFill>
                  <a:srgbClr val="003366"/>
                </a:solidFill>
                <a:cs typeface="Arial" panose="020B0604020202020204" pitchFamily="34" charset="0"/>
              </a:rPr>
              <a:t>năm</a:t>
            </a:r>
            <a:r>
              <a:rPr lang="en-US" sz="1600" kern="0" dirty="0">
                <a:solidFill>
                  <a:srgbClr val="003366"/>
                </a:solidFill>
                <a:cs typeface="Arial" panose="020B0604020202020204" pitchFamily="34" charset="0"/>
              </a:rPr>
              <a:t>)</a:t>
            </a:r>
          </a:p>
        </p:txBody>
      </p:sp>
      <p:sp>
        <p:nvSpPr>
          <p:cNvPr id="12" name="TextBox 31">
            <a:extLst>
              <a:ext uri="{FF2B5EF4-FFF2-40B4-BE49-F238E27FC236}">
                <a16:creationId xmlns:a16="http://schemas.microsoft.com/office/drawing/2014/main" id="{FD05FBBE-5860-1F44-9B77-3E3B7D59A37E}"/>
              </a:ext>
            </a:extLst>
          </p:cNvPr>
          <p:cNvSpPr txBox="1">
            <a:spLocks noChangeArrowheads="1"/>
          </p:cNvSpPr>
          <p:nvPr/>
        </p:nvSpPr>
        <p:spPr bwMode="auto">
          <a:xfrm>
            <a:off x="2297036" y="1454114"/>
            <a:ext cx="3708925"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867" b="1" dirty="0">
                <a:solidFill>
                  <a:srgbClr val="003366"/>
                </a:solidFill>
                <a:cs typeface="Arial" panose="020B0604020202020204" pitchFamily="34" charset="0"/>
              </a:rPr>
              <a:t>&lt;5 </a:t>
            </a:r>
            <a:r>
              <a:rPr lang="en-US" sz="1867" b="1" dirty="0" err="1">
                <a:solidFill>
                  <a:srgbClr val="003366"/>
                </a:solidFill>
                <a:cs typeface="Arial" panose="020B0604020202020204" pitchFamily="34" charset="0"/>
              </a:rPr>
              <a:t>bệnh</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mắc</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kèm</a:t>
            </a:r>
            <a:endParaRPr lang="en-US" sz="1867" b="1" baseline="30000" dirty="0">
              <a:solidFill>
                <a:srgbClr val="003366"/>
              </a:solidFill>
              <a:cs typeface="Arial" panose="020B0604020202020204" pitchFamily="34" charset="0"/>
            </a:endParaRPr>
          </a:p>
          <a:p>
            <a:pPr algn="ctr" defTabSz="1618210" eaLnBrk="1" hangingPunct="1">
              <a:defRPr/>
            </a:pPr>
            <a:endParaRPr lang="en-US" sz="1867" b="1" dirty="0">
              <a:solidFill>
                <a:srgbClr val="003366"/>
              </a:solidFill>
              <a:cs typeface="Arial" panose="020B0604020202020204" pitchFamily="34" charset="0"/>
            </a:endParaRPr>
          </a:p>
        </p:txBody>
      </p:sp>
      <p:sp>
        <p:nvSpPr>
          <p:cNvPr id="13" name="TextBox 32">
            <a:extLst>
              <a:ext uri="{FF2B5EF4-FFF2-40B4-BE49-F238E27FC236}">
                <a16:creationId xmlns:a16="http://schemas.microsoft.com/office/drawing/2014/main" id="{93DE1D35-FC0D-EC4C-BC87-CC7D89E489F4}"/>
              </a:ext>
            </a:extLst>
          </p:cNvPr>
          <p:cNvSpPr txBox="1">
            <a:spLocks noChangeArrowheads="1"/>
          </p:cNvSpPr>
          <p:nvPr/>
        </p:nvSpPr>
        <p:spPr bwMode="auto">
          <a:xfrm>
            <a:off x="6733074" y="1454114"/>
            <a:ext cx="3662945"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867" b="1" dirty="0">
                <a:solidFill>
                  <a:srgbClr val="003366"/>
                </a:solidFill>
                <a:cs typeface="Arial" panose="020B0604020202020204" pitchFamily="34" charset="0"/>
              </a:rPr>
              <a:t>≥5 </a:t>
            </a:r>
            <a:r>
              <a:rPr lang="en-US" sz="1867" b="1" dirty="0" err="1">
                <a:solidFill>
                  <a:srgbClr val="003366"/>
                </a:solidFill>
                <a:cs typeface="Arial" panose="020B0604020202020204" pitchFamily="34" charset="0"/>
              </a:rPr>
              <a:t>bệnh</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mắc</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kèm</a:t>
            </a:r>
            <a:endParaRPr lang="en-US" sz="1867" b="1" baseline="30000" dirty="0">
              <a:solidFill>
                <a:srgbClr val="003366"/>
              </a:solidFill>
              <a:cs typeface="Arial" panose="020B0604020202020204" pitchFamily="34" charset="0"/>
            </a:endParaRPr>
          </a:p>
          <a:p>
            <a:pPr algn="ctr" defTabSz="1618210" eaLnBrk="1" hangingPunct="1">
              <a:defRPr/>
            </a:pPr>
            <a:endParaRPr lang="en-US" sz="1867" b="1" dirty="0">
              <a:solidFill>
                <a:srgbClr val="003366"/>
              </a:solidFill>
              <a:cs typeface="Arial" panose="020B0604020202020204" pitchFamily="34" charset="0"/>
            </a:endParaRPr>
          </a:p>
        </p:txBody>
      </p:sp>
      <p:sp>
        <p:nvSpPr>
          <p:cNvPr id="14" name="TextBox 13">
            <a:extLst>
              <a:ext uri="{FF2B5EF4-FFF2-40B4-BE49-F238E27FC236}">
                <a16:creationId xmlns:a16="http://schemas.microsoft.com/office/drawing/2014/main" id="{3A46E2B7-0FBD-FB4B-85C0-E04F0E3284D9}"/>
              </a:ext>
            </a:extLst>
          </p:cNvPr>
          <p:cNvSpPr txBox="1">
            <a:spLocks noChangeAspect="1"/>
          </p:cNvSpPr>
          <p:nvPr/>
        </p:nvSpPr>
        <p:spPr>
          <a:xfrm>
            <a:off x="2622558" y="4737653"/>
            <a:ext cx="3014133" cy="817599"/>
          </a:xfrm>
          <a:prstGeom prst="roundRect">
            <a:avLst/>
          </a:prstGeom>
          <a:solidFill>
            <a:schemeClr val="bg1"/>
          </a:solidFill>
          <a:ln w="9525">
            <a:solidFill>
              <a:schemeClr val="tx1"/>
            </a:solidFill>
          </a:ln>
          <a:effectLst>
            <a:outerShdw blurRad="63500" algn="ctr" rotWithShape="0">
              <a:srgbClr val="000000">
                <a:alpha val="20000"/>
              </a:srgbClr>
            </a:outerShdw>
          </a:effectLst>
        </p:spPr>
        <p:txBody>
          <a:bodyPr wrap="square" lIns="0" tIns="0" rIns="0" bIns="0" anchor="ctr" anchorCtr="0">
            <a:no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625399" fontAlgn="auto">
              <a:spcBef>
                <a:spcPts val="0"/>
              </a:spcBef>
              <a:spcAft>
                <a:spcPts val="0"/>
              </a:spcAft>
              <a:defRPr/>
            </a:pPr>
            <a:r>
              <a:rPr lang="en-US" sz="1600" kern="0" dirty="0" err="1">
                <a:solidFill>
                  <a:srgbClr val="003366"/>
                </a:solidFill>
                <a:cs typeface="Arial" panose="020B0604020202020204" pitchFamily="34" charset="0"/>
              </a:rPr>
              <a:t>Khác</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biệt</a:t>
            </a:r>
            <a:r>
              <a:rPr lang="en-US" sz="1600" kern="0" dirty="0">
                <a:solidFill>
                  <a:srgbClr val="003366"/>
                </a:solidFill>
                <a:cs typeface="Arial" panose="020B0604020202020204" pitchFamily="34" charset="0"/>
              </a:rPr>
              <a:t>: 107.9 mL/</a:t>
            </a:r>
            <a:r>
              <a:rPr lang="en-US" sz="1600" kern="0" dirty="0" err="1">
                <a:solidFill>
                  <a:srgbClr val="003366"/>
                </a:solidFill>
                <a:cs typeface="Arial" panose="020B0604020202020204" pitchFamily="34" charset="0"/>
              </a:rPr>
              <a:t>năm</a:t>
            </a:r>
            <a:r>
              <a:rPr lang="en-US" sz="1600" kern="0" dirty="0">
                <a:solidFill>
                  <a:srgbClr val="003366"/>
                </a:solidFill>
                <a:cs typeface="Arial" panose="020B0604020202020204" pitchFamily="34" charset="0"/>
              </a:rPr>
              <a:t> </a:t>
            </a:r>
          </a:p>
          <a:p>
            <a:pPr algn="ctr" defTabSz="1625399" fontAlgn="auto">
              <a:spcBef>
                <a:spcPts val="0"/>
              </a:spcBef>
              <a:spcAft>
                <a:spcPts val="0"/>
              </a:spcAft>
              <a:defRPr/>
            </a:pPr>
            <a:r>
              <a:rPr lang="en-US" sz="1600" kern="0" dirty="0">
                <a:solidFill>
                  <a:srgbClr val="003366"/>
                </a:solidFill>
                <a:cs typeface="Arial" panose="020B0604020202020204" pitchFamily="34" charset="0"/>
              </a:rPr>
              <a:t>(95% CI: 65.0, 150.9)</a:t>
            </a:r>
          </a:p>
          <a:p>
            <a:pPr algn="ctr" defTabSz="1625399" fontAlgn="auto">
              <a:spcBef>
                <a:spcPts val="0"/>
              </a:spcBef>
              <a:spcAft>
                <a:spcPts val="0"/>
              </a:spcAft>
              <a:defRPr/>
            </a:pPr>
            <a:r>
              <a:rPr lang="en-US" sz="1600" b="1" kern="0" dirty="0" err="1">
                <a:solidFill>
                  <a:srgbClr val="FF9900"/>
                </a:solidFill>
                <a:cs typeface="Arial" panose="020B0604020202020204" pitchFamily="34" charset="0"/>
              </a:rPr>
              <a:t>Giảm</a:t>
            </a:r>
            <a:r>
              <a:rPr lang="en-US" sz="1600" b="1" kern="0" dirty="0">
                <a:solidFill>
                  <a:srgbClr val="FF9900"/>
                </a:solidFill>
                <a:cs typeface="Arial" panose="020B0604020202020204" pitchFamily="34" charset="0"/>
              </a:rPr>
              <a:t> </a:t>
            </a:r>
            <a:r>
              <a:rPr lang="en-US" sz="1600" b="1" kern="0" dirty="0" err="1">
                <a:solidFill>
                  <a:srgbClr val="FF9900"/>
                </a:solidFill>
                <a:cs typeface="Arial" panose="020B0604020202020204" pitchFamily="34" charset="0"/>
              </a:rPr>
              <a:t>tương</a:t>
            </a:r>
            <a:r>
              <a:rPr lang="en-US" sz="1600" b="1" kern="0" dirty="0">
                <a:solidFill>
                  <a:srgbClr val="FF9900"/>
                </a:solidFill>
                <a:cs typeface="Arial" panose="020B0604020202020204" pitchFamily="34" charset="0"/>
              </a:rPr>
              <a:t> </a:t>
            </a:r>
            <a:r>
              <a:rPr lang="en-US" sz="1600" b="1" kern="0" dirty="0" err="1">
                <a:solidFill>
                  <a:srgbClr val="FF9900"/>
                </a:solidFill>
                <a:cs typeface="Arial" panose="020B0604020202020204" pitchFamily="34" charset="0"/>
              </a:rPr>
              <a:t>đối</a:t>
            </a:r>
            <a:r>
              <a:rPr lang="en-US" sz="1600" b="1" kern="0" dirty="0">
                <a:solidFill>
                  <a:srgbClr val="FF9900"/>
                </a:solidFill>
                <a:cs typeface="Arial" panose="020B0604020202020204" pitchFamily="34" charset="0"/>
              </a:rPr>
              <a:t>: 48%</a:t>
            </a:r>
          </a:p>
        </p:txBody>
      </p:sp>
      <p:sp>
        <p:nvSpPr>
          <p:cNvPr id="15" name="TextBox 14">
            <a:extLst>
              <a:ext uri="{FF2B5EF4-FFF2-40B4-BE49-F238E27FC236}">
                <a16:creationId xmlns:a16="http://schemas.microsoft.com/office/drawing/2014/main" id="{B29AF94E-D571-7B40-A83B-34E183637024}"/>
              </a:ext>
            </a:extLst>
          </p:cNvPr>
          <p:cNvSpPr txBox="1">
            <a:spLocks noChangeAspect="1"/>
          </p:cNvSpPr>
          <p:nvPr/>
        </p:nvSpPr>
        <p:spPr>
          <a:xfrm>
            <a:off x="7056742" y="4737653"/>
            <a:ext cx="3014133" cy="817599"/>
          </a:xfrm>
          <a:prstGeom prst="roundRect">
            <a:avLst/>
          </a:prstGeom>
          <a:solidFill>
            <a:schemeClr val="bg1"/>
          </a:solidFill>
          <a:ln w="9525">
            <a:solidFill>
              <a:schemeClr val="tx1"/>
            </a:solidFill>
          </a:ln>
          <a:effectLst>
            <a:outerShdw blurRad="63500" algn="ctr" rotWithShape="0">
              <a:srgbClr val="000000">
                <a:alpha val="20000"/>
              </a:srgbClr>
            </a:outerShdw>
          </a:effectLst>
        </p:spPr>
        <p:txBody>
          <a:bodyPr wrap="square" lIns="0" tIns="0" rIns="0" bIns="0" anchor="ctr" anchorCtr="0">
            <a:no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625399" fontAlgn="auto">
              <a:spcBef>
                <a:spcPts val="0"/>
              </a:spcBef>
              <a:spcAft>
                <a:spcPts val="0"/>
              </a:spcAft>
              <a:defRPr/>
            </a:pPr>
            <a:r>
              <a:rPr lang="en-US" sz="1600" kern="0" dirty="0" err="1">
                <a:solidFill>
                  <a:srgbClr val="003366"/>
                </a:solidFill>
                <a:cs typeface="Arial" panose="020B0604020202020204" pitchFamily="34" charset="0"/>
              </a:rPr>
              <a:t>Khác</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biệt</a:t>
            </a:r>
            <a:r>
              <a:rPr lang="en-US" sz="1600" kern="0" dirty="0">
                <a:solidFill>
                  <a:srgbClr val="003366"/>
                </a:solidFill>
                <a:cs typeface="Arial" panose="020B0604020202020204" pitchFamily="34" charset="0"/>
              </a:rPr>
              <a:t>: </a:t>
            </a:r>
            <a:r>
              <a:rPr lang="en-US" altLang="en-US" sz="1600" dirty="0">
                <a:solidFill>
                  <a:srgbClr val="003366"/>
                </a:solidFill>
                <a:cs typeface="Arial" panose="020B0604020202020204" pitchFamily="34" charset="0"/>
              </a:rPr>
              <a:t>139.3 mL/</a:t>
            </a:r>
            <a:r>
              <a:rPr lang="en-US" altLang="en-US" sz="1600" dirty="0" err="1">
                <a:solidFill>
                  <a:srgbClr val="003366"/>
                </a:solidFill>
                <a:cs typeface="Arial" panose="020B0604020202020204" pitchFamily="34" charset="0"/>
              </a:rPr>
              <a:t>năm</a:t>
            </a:r>
            <a:endParaRPr lang="en-US" sz="1600" kern="0" dirty="0">
              <a:solidFill>
                <a:srgbClr val="003366"/>
              </a:solidFill>
              <a:cs typeface="Arial" panose="020B0604020202020204" pitchFamily="34" charset="0"/>
            </a:endParaRPr>
          </a:p>
          <a:p>
            <a:pPr algn="ctr" defTabSz="1625399" fontAlgn="auto">
              <a:spcBef>
                <a:spcPts val="0"/>
              </a:spcBef>
              <a:spcAft>
                <a:spcPts val="0"/>
              </a:spcAft>
              <a:defRPr/>
            </a:pPr>
            <a:r>
              <a:rPr lang="en-US" sz="1600" kern="0" dirty="0">
                <a:solidFill>
                  <a:srgbClr val="003366"/>
                </a:solidFill>
                <a:cs typeface="Arial" panose="020B0604020202020204" pitchFamily="34" charset="0"/>
              </a:rPr>
              <a:t>(95% CI: 93.8, 184.8)</a:t>
            </a:r>
          </a:p>
          <a:p>
            <a:pPr algn="ctr" defTabSz="1625399" fontAlgn="auto">
              <a:spcBef>
                <a:spcPts val="0"/>
              </a:spcBef>
              <a:spcAft>
                <a:spcPts val="0"/>
              </a:spcAft>
              <a:defRPr/>
            </a:pPr>
            <a:r>
              <a:rPr lang="en-US" sz="1600" b="1" kern="0" dirty="0" err="1">
                <a:solidFill>
                  <a:srgbClr val="FF9900"/>
                </a:solidFill>
                <a:cs typeface="Arial" panose="020B0604020202020204" pitchFamily="34" charset="0"/>
              </a:rPr>
              <a:t>Giảm</a:t>
            </a:r>
            <a:r>
              <a:rPr lang="en-US" sz="1600" b="1" kern="0" dirty="0">
                <a:solidFill>
                  <a:srgbClr val="FF9900"/>
                </a:solidFill>
                <a:cs typeface="Arial" panose="020B0604020202020204" pitchFamily="34" charset="0"/>
              </a:rPr>
              <a:t> </a:t>
            </a:r>
            <a:r>
              <a:rPr lang="en-US" sz="1600" b="1" kern="0" dirty="0" err="1">
                <a:solidFill>
                  <a:srgbClr val="FF9900"/>
                </a:solidFill>
                <a:cs typeface="Arial" panose="020B0604020202020204" pitchFamily="34" charset="0"/>
              </a:rPr>
              <a:t>tương</a:t>
            </a:r>
            <a:r>
              <a:rPr lang="en-US" sz="1600" b="1" kern="0" dirty="0">
                <a:solidFill>
                  <a:srgbClr val="FF9900"/>
                </a:solidFill>
                <a:cs typeface="Arial" panose="020B0604020202020204" pitchFamily="34" charset="0"/>
              </a:rPr>
              <a:t> </a:t>
            </a:r>
            <a:r>
              <a:rPr lang="en-US" sz="1600" b="1" kern="0" dirty="0" err="1">
                <a:solidFill>
                  <a:srgbClr val="FF9900"/>
                </a:solidFill>
                <a:cs typeface="Arial" panose="020B0604020202020204" pitchFamily="34" charset="0"/>
              </a:rPr>
              <a:t>đối</a:t>
            </a:r>
            <a:r>
              <a:rPr lang="en-US" sz="1600" b="1" kern="0" dirty="0">
                <a:solidFill>
                  <a:srgbClr val="FF9900"/>
                </a:solidFill>
                <a:cs typeface="Arial" panose="020B0604020202020204" pitchFamily="34" charset="0"/>
              </a:rPr>
              <a:t>: 61%</a:t>
            </a:r>
          </a:p>
        </p:txBody>
      </p:sp>
      <p:sp>
        <p:nvSpPr>
          <p:cNvPr id="16" name="TextBox 15">
            <a:extLst>
              <a:ext uri="{FF2B5EF4-FFF2-40B4-BE49-F238E27FC236}">
                <a16:creationId xmlns:a16="http://schemas.microsoft.com/office/drawing/2014/main" id="{542F8EE9-BBF8-5948-9562-43A99146857C}"/>
              </a:ext>
            </a:extLst>
          </p:cNvPr>
          <p:cNvSpPr txBox="1">
            <a:spLocks noChangeArrowheads="1"/>
          </p:cNvSpPr>
          <p:nvPr/>
        </p:nvSpPr>
        <p:spPr bwMode="auto">
          <a:xfrm>
            <a:off x="3029181" y="1836549"/>
            <a:ext cx="934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600" dirty="0">
                <a:solidFill>
                  <a:srgbClr val="003366"/>
                </a:solidFill>
                <a:cs typeface="Arial" panose="020B0604020202020204" pitchFamily="34" charset="0"/>
              </a:rPr>
              <a:t>n=452</a:t>
            </a:r>
          </a:p>
        </p:txBody>
      </p:sp>
      <p:sp>
        <p:nvSpPr>
          <p:cNvPr id="17" name="TextBox 16">
            <a:extLst>
              <a:ext uri="{FF2B5EF4-FFF2-40B4-BE49-F238E27FC236}">
                <a16:creationId xmlns:a16="http://schemas.microsoft.com/office/drawing/2014/main" id="{DAEF10A5-FAAD-DB43-A519-1609F0ED501A}"/>
              </a:ext>
            </a:extLst>
          </p:cNvPr>
          <p:cNvSpPr txBox="1">
            <a:spLocks noChangeArrowheads="1"/>
          </p:cNvSpPr>
          <p:nvPr/>
        </p:nvSpPr>
        <p:spPr bwMode="auto">
          <a:xfrm>
            <a:off x="4302460" y="1829279"/>
            <a:ext cx="934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600" dirty="0">
                <a:solidFill>
                  <a:srgbClr val="003366"/>
                </a:solidFill>
                <a:cs typeface="Arial" panose="020B0604020202020204" pitchFamily="34" charset="0"/>
              </a:rPr>
              <a:t>n=391</a:t>
            </a:r>
          </a:p>
        </p:txBody>
      </p:sp>
      <p:sp>
        <p:nvSpPr>
          <p:cNvPr id="18" name="TextBox 32">
            <a:extLst>
              <a:ext uri="{FF2B5EF4-FFF2-40B4-BE49-F238E27FC236}">
                <a16:creationId xmlns:a16="http://schemas.microsoft.com/office/drawing/2014/main" id="{6337CE18-552D-DE4A-BA3D-3ABB149232B5}"/>
              </a:ext>
            </a:extLst>
          </p:cNvPr>
          <p:cNvSpPr txBox="1">
            <a:spLocks noChangeArrowheads="1"/>
          </p:cNvSpPr>
          <p:nvPr/>
        </p:nvSpPr>
        <p:spPr bwMode="auto">
          <a:xfrm>
            <a:off x="7402772" y="1836548"/>
            <a:ext cx="10468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600" dirty="0">
                <a:solidFill>
                  <a:srgbClr val="003366"/>
                </a:solidFill>
                <a:cs typeface="Arial" panose="020B0604020202020204" pitchFamily="34" charset="0"/>
              </a:rPr>
              <a:t>n=443</a:t>
            </a:r>
          </a:p>
        </p:txBody>
      </p:sp>
      <p:sp>
        <p:nvSpPr>
          <p:cNvPr id="19" name="TextBox 18">
            <a:extLst>
              <a:ext uri="{FF2B5EF4-FFF2-40B4-BE49-F238E27FC236}">
                <a16:creationId xmlns:a16="http://schemas.microsoft.com/office/drawing/2014/main" id="{C253BD98-D0A7-C44B-9C52-AD05B99E1A4C}"/>
              </a:ext>
            </a:extLst>
          </p:cNvPr>
          <p:cNvSpPr txBox="1">
            <a:spLocks noChangeArrowheads="1"/>
          </p:cNvSpPr>
          <p:nvPr/>
        </p:nvSpPr>
        <p:spPr bwMode="auto">
          <a:xfrm>
            <a:off x="8667672" y="1836548"/>
            <a:ext cx="10468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600" dirty="0">
                <a:solidFill>
                  <a:srgbClr val="003366"/>
                </a:solidFill>
                <a:cs typeface="Arial" panose="020B0604020202020204" pitchFamily="34" charset="0"/>
              </a:rPr>
              <a:t>n=404</a:t>
            </a:r>
          </a:p>
        </p:txBody>
      </p:sp>
      <p:sp>
        <p:nvSpPr>
          <p:cNvPr id="20" name="Rectangle 19">
            <a:extLst>
              <a:ext uri="{FF2B5EF4-FFF2-40B4-BE49-F238E27FC236}">
                <a16:creationId xmlns:a16="http://schemas.microsoft.com/office/drawing/2014/main" id="{752B80EC-1AF3-C545-A88A-3F7064AF0E7E}"/>
              </a:ext>
            </a:extLst>
          </p:cNvPr>
          <p:cNvSpPr>
            <a:spLocks noChangeArrowheads="1"/>
          </p:cNvSpPr>
          <p:nvPr/>
        </p:nvSpPr>
        <p:spPr bwMode="auto">
          <a:xfrm>
            <a:off x="5008755" y="5540164"/>
            <a:ext cx="19938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618210">
              <a:defRPr/>
            </a:pPr>
            <a:r>
              <a:rPr lang="en-US" sz="1600" kern="0" dirty="0">
                <a:solidFill>
                  <a:srgbClr val="003366"/>
                </a:solidFill>
                <a:latin typeface="Arial" panose="020B0604020202020204" pitchFamily="34" charset="0"/>
                <a:cs typeface="Arial" panose="020B0604020202020204" pitchFamily="34" charset="0"/>
              </a:rPr>
              <a:t>Nintedanib</a:t>
            </a:r>
          </a:p>
        </p:txBody>
      </p:sp>
      <p:sp>
        <p:nvSpPr>
          <p:cNvPr id="21" name="Rectangle 26">
            <a:extLst>
              <a:ext uri="{FF2B5EF4-FFF2-40B4-BE49-F238E27FC236}">
                <a16:creationId xmlns:a16="http://schemas.microsoft.com/office/drawing/2014/main" id="{E158464F-CE35-114A-AA1F-72BE9B82F336}"/>
              </a:ext>
            </a:extLst>
          </p:cNvPr>
          <p:cNvSpPr>
            <a:spLocks noChangeArrowheads="1"/>
          </p:cNvSpPr>
          <p:nvPr/>
        </p:nvSpPr>
        <p:spPr bwMode="auto">
          <a:xfrm>
            <a:off x="4879891" y="5670887"/>
            <a:ext cx="120125" cy="120504"/>
          </a:xfrm>
          <a:prstGeom prst="rect">
            <a:avLst/>
          </a:prstGeom>
          <a:solidFill>
            <a:srgbClr val="1B3D6B"/>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p>
            <a:pPr defTabSz="1618210" eaLnBrk="0" hangingPunct="0">
              <a:defRPr/>
            </a:pPr>
            <a:endParaRPr lang="en-US" sz="1867" dirty="0">
              <a:solidFill>
                <a:srgbClr val="000000"/>
              </a:solidFill>
              <a:latin typeface="Arial" panose="020B0604020202020204" pitchFamily="34" charset="0"/>
              <a:cs typeface="Arial" panose="020B0604020202020204" pitchFamily="34" charset="0"/>
            </a:endParaRPr>
          </a:p>
        </p:txBody>
      </p:sp>
      <p:sp>
        <p:nvSpPr>
          <p:cNvPr id="22" name="Rectangle 26">
            <a:extLst>
              <a:ext uri="{FF2B5EF4-FFF2-40B4-BE49-F238E27FC236}">
                <a16:creationId xmlns:a16="http://schemas.microsoft.com/office/drawing/2014/main" id="{5249B000-6D3D-9942-82C6-A08E7A3D8047}"/>
              </a:ext>
            </a:extLst>
          </p:cNvPr>
          <p:cNvSpPr>
            <a:spLocks noChangeArrowheads="1"/>
          </p:cNvSpPr>
          <p:nvPr/>
        </p:nvSpPr>
        <p:spPr bwMode="auto">
          <a:xfrm>
            <a:off x="6735566" y="5657271"/>
            <a:ext cx="120125" cy="120504"/>
          </a:xfrm>
          <a:prstGeom prst="rect">
            <a:avLst/>
          </a:prstGeom>
          <a:solidFill>
            <a:srgbClr val="7A99AC"/>
          </a:solidFill>
          <a:ln w="9525" algn="ctr">
            <a:noFill/>
            <a:round/>
            <a:headEnd/>
            <a:tailEnd/>
          </a:ln>
        </p:spPr>
        <p:txBody>
          <a:bodyPr lIns="0" tIns="0" rIns="0" bIns="0" anchor="ctr"/>
          <a:lstStyle/>
          <a:p>
            <a:pPr defTabSz="1618210" eaLnBrk="0" hangingPunct="0">
              <a:defRPr/>
            </a:pPr>
            <a:endParaRPr lang="en-US" sz="1867" dirty="0">
              <a:solidFill>
                <a:srgbClr val="000000"/>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214B29C9-4787-4A40-9D7F-98B4A0FC393D}"/>
              </a:ext>
            </a:extLst>
          </p:cNvPr>
          <p:cNvSpPr>
            <a:spLocks noChangeArrowheads="1"/>
          </p:cNvSpPr>
          <p:nvPr/>
        </p:nvSpPr>
        <p:spPr bwMode="auto">
          <a:xfrm>
            <a:off x="6875860" y="5529116"/>
            <a:ext cx="19938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618210">
              <a:defRPr/>
            </a:pPr>
            <a:r>
              <a:rPr lang="en-US" sz="1600" kern="0" dirty="0" err="1">
                <a:solidFill>
                  <a:srgbClr val="003366"/>
                </a:solidFill>
                <a:latin typeface="Arial" panose="020B0604020202020204" pitchFamily="34" charset="0"/>
                <a:cs typeface="Arial" panose="020B0604020202020204" pitchFamily="34" charset="0"/>
              </a:rPr>
              <a:t>Giả</a:t>
            </a:r>
            <a:r>
              <a:rPr lang="en-US" sz="1600" kern="0" dirty="0">
                <a:solidFill>
                  <a:srgbClr val="003366"/>
                </a:solidFill>
                <a:latin typeface="Arial" panose="020B0604020202020204" pitchFamily="34" charset="0"/>
                <a:cs typeface="Arial" panose="020B0604020202020204" pitchFamily="34" charset="0"/>
              </a:rPr>
              <a:t> </a:t>
            </a:r>
            <a:r>
              <a:rPr lang="en-US" sz="1600" kern="0" dirty="0" err="1">
                <a:solidFill>
                  <a:srgbClr val="003366"/>
                </a:solidFill>
                <a:latin typeface="Arial" panose="020B0604020202020204" pitchFamily="34" charset="0"/>
                <a:cs typeface="Arial" panose="020B0604020202020204" pitchFamily="34" charset="0"/>
              </a:rPr>
              <a:t>dược</a:t>
            </a:r>
            <a:endParaRPr lang="en-US" sz="1600" kern="0" dirty="0">
              <a:solidFill>
                <a:srgbClr val="003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2080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FB89-07BE-B846-BDE6-C2443CB55DE3}"/>
              </a:ext>
            </a:extLst>
          </p:cNvPr>
          <p:cNvSpPr>
            <a:spLocks noGrp="1"/>
          </p:cNvSpPr>
          <p:nvPr>
            <p:ph type="title"/>
          </p:nvPr>
        </p:nvSpPr>
        <p:spPr>
          <a:xfrm>
            <a:off x="914400" y="365125"/>
            <a:ext cx="11190515" cy="946283"/>
          </a:xfrm>
        </p:spPr>
        <p:txBody>
          <a:bodyPr/>
          <a:lstStyle/>
          <a:p>
            <a:r>
              <a:rPr lang="en-US" dirty="0" err="1"/>
              <a:t>Nintedanib</a:t>
            </a:r>
            <a:r>
              <a:rPr lang="en-US" dirty="0"/>
              <a:t> </a:t>
            </a:r>
            <a:r>
              <a:rPr lang="en-US" dirty="0" err="1"/>
              <a:t>làm</a:t>
            </a:r>
            <a:r>
              <a:rPr lang="en-US" dirty="0"/>
              <a:t> </a:t>
            </a:r>
            <a:r>
              <a:rPr lang="en-US" dirty="0" err="1"/>
              <a:t>giảm</a:t>
            </a:r>
            <a:r>
              <a:rPr lang="en-US" dirty="0"/>
              <a:t> </a:t>
            </a:r>
            <a:r>
              <a:rPr lang="en-US" dirty="0" err="1"/>
              <a:t>sự</a:t>
            </a:r>
            <a:r>
              <a:rPr lang="en-US" dirty="0"/>
              <a:t> </a:t>
            </a:r>
            <a:r>
              <a:rPr lang="en-US" dirty="0" err="1"/>
              <a:t>suy</a:t>
            </a:r>
            <a:r>
              <a:rPr lang="en-US" dirty="0"/>
              <a:t> </a:t>
            </a:r>
            <a:r>
              <a:rPr lang="en-US" dirty="0" err="1"/>
              <a:t>giảm</a:t>
            </a:r>
            <a:r>
              <a:rPr lang="en-US" dirty="0"/>
              <a:t> FVC ở </a:t>
            </a:r>
            <a:r>
              <a:rPr lang="en-US" dirty="0" err="1"/>
              <a:t>những</a:t>
            </a:r>
            <a:r>
              <a:rPr lang="en-US" dirty="0"/>
              <a:t> </a:t>
            </a:r>
            <a:r>
              <a:rPr lang="en-US" dirty="0" err="1"/>
              <a:t>bệnh</a:t>
            </a:r>
            <a:r>
              <a:rPr lang="en-US" dirty="0"/>
              <a:t> </a:t>
            </a:r>
            <a:r>
              <a:rPr lang="en-US" dirty="0" err="1"/>
              <a:t>nhân</a:t>
            </a:r>
            <a:r>
              <a:rPr lang="en-US" dirty="0"/>
              <a:t> </a:t>
            </a:r>
            <a:r>
              <a:rPr lang="en-US" dirty="0" err="1"/>
              <a:t>có</a:t>
            </a:r>
            <a:r>
              <a:rPr lang="en-US" dirty="0"/>
              <a:t> BMI &lt;27 </a:t>
            </a:r>
            <a:r>
              <a:rPr lang="en-US" dirty="0" err="1"/>
              <a:t>và</a:t>
            </a:r>
            <a:r>
              <a:rPr lang="en-US" dirty="0"/>
              <a:t> </a:t>
            </a:r>
            <a:br>
              <a:rPr lang="en-US" dirty="0"/>
            </a:br>
            <a:r>
              <a:rPr lang="en-US" dirty="0"/>
              <a:t>≥27 kg/m</a:t>
            </a:r>
            <a:r>
              <a:rPr lang="en-US" baseline="30000" dirty="0"/>
              <a:t>2</a:t>
            </a:r>
          </a:p>
        </p:txBody>
      </p:sp>
      <p:sp>
        <p:nvSpPr>
          <p:cNvPr id="4" name="Slide Number Placeholder 3">
            <a:extLst>
              <a:ext uri="{FF2B5EF4-FFF2-40B4-BE49-F238E27FC236}">
                <a16:creationId xmlns:a16="http://schemas.microsoft.com/office/drawing/2014/main" id="{74280C70-E6C0-FB4D-86DF-0F5506549F12}"/>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61</a:t>
            </a:fld>
            <a:endParaRPr lang="en-US" dirty="0">
              <a:solidFill>
                <a:srgbClr val="003366"/>
              </a:solidFill>
              <a:latin typeface="Arial" panose="020B0604020202020204"/>
            </a:endParaRPr>
          </a:p>
        </p:txBody>
      </p:sp>
      <p:sp>
        <p:nvSpPr>
          <p:cNvPr id="5" name="Text Placeholder 4">
            <a:extLst>
              <a:ext uri="{FF2B5EF4-FFF2-40B4-BE49-F238E27FC236}">
                <a16:creationId xmlns:a16="http://schemas.microsoft.com/office/drawing/2014/main" id="{45E7E9ED-A3E6-E742-90DC-76EE1E095D53}"/>
              </a:ext>
            </a:extLst>
          </p:cNvPr>
          <p:cNvSpPr>
            <a:spLocks noGrp="1"/>
          </p:cNvSpPr>
          <p:nvPr>
            <p:ph type="body" sz="quarter" idx="13"/>
          </p:nvPr>
        </p:nvSpPr>
        <p:spPr/>
        <p:txBody>
          <a:bodyPr>
            <a:normAutofit fontScale="77500" lnSpcReduction="20000"/>
          </a:bodyPr>
          <a:lstStyle/>
          <a:p>
            <a:r>
              <a:rPr lang="en-US" dirty="0"/>
              <a:t>Treatment-by-time-by-subgroup interaction </a:t>
            </a:r>
            <a:r>
              <a:rPr lang="en-US" i="1" dirty="0"/>
              <a:t>P</a:t>
            </a:r>
            <a:r>
              <a:rPr lang="en-US" dirty="0"/>
              <a:t>=0.0074</a:t>
            </a:r>
            <a:br>
              <a:rPr lang="en-US" dirty="0"/>
            </a:br>
            <a:r>
              <a:rPr lang="en-US" dirty="0"/>
              <a:t>BMI, body mass index; CI, confidence interval; FVC, forced vital capacity; SE, standard error</a:t>
            </a:r>
            <a:br>
              <a:rPr lang="en-US" dirty="0"/>
            </a:br>
            <a:r>
              <a:rPr lang="en-US" dirty="0"/>
              <a:t>Joneau S </a:t>
            </a:r>
            <a:r>
              <a:rPr lang="en-US" i="1" dirty="0"/>
              <a:t>et al. Eur Res J</a:t>
            </a:r>
            <a:r>
              <a:rPr lang="en-US" dirty="0"/>
              <a:t> 2019;54:PA2252 </a:t>
            </a:r>
          </a:p>
        </p:txBody>
      </p:sp>
      <p:sp>
        <p:nvSpPr>
          <p:cNvPr id="7" name="TextBox 6">
            <a:extLst>
              <a:ext uri="{FF2B5EF4-FFF2-40B4-BE49-F238E27FC236}">
                <a16:creationId xmlns:a16="http://schemas.microsoft.com/office/drawing/2014/main" id="{61358B7C-9A1B-DA48-9DD2-558C10D16031}"/>
              </a:ext>
            </a:extLst>
          </p:cNvPr>
          <p:cNvSpPr txBox="1">
            <a:spLocks noChangeAspect="1"/>
          </p:cNvSpPr>
          <p:nvPr/>
        </p:nvSpPr>
        <p:spPr>
          <a:xfrm rot="16200000">
            <a:off x="-566202" y="3238490"/>
            <a:ext cx="3127692" cy="615551"/>
          </a:xfrm>
          <a:prstGeom prst="rect">
            <a:avLst/>
          </a:prstGeom>
          <a:noFill/>
        </p:spPr>
        <p:txBody>
          <a:bodyPr wrap="square" lIns="121919" tIns="60959" rIns="121919" bIns="60959">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625399" fontAlgn="auto">
              <a:spcBef>
                <a:spcPts val="0"/>
              </a:spcBef>
              <a:spcAft>
                <a:spcPts val="0"/>
              </a:spcAft>
              <a:defRPr/>
            </a:pPr>
            <a:r>
              <a:rPr lang="en-US" sz="1600" kern="0" dirty="0" err="1">
                <a:solidFill>
                  <a:srgbClr val="003366"/>
                </a:solidFill>
                <a:cs typeface="Arial" panose="020B0604020202020204" pitchFamily="34" charset="0"/>
              </a:rPr>
              <a:t>Tỷ</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lệ</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suy</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giảm</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được</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điều</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chỉnh</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trong</a:t>
            </a:r>
            <a:r>
              <a:rPr lang="en-US" sz="1600" kern="0" dirty="0">
                <a:solidFill>
                  <a:srgbClr val="003366"/>
                </a:solidFill>
                <a:cs typeface="Arial" panose="020B0604020202020204" pitchFamily="34" charset="0"/>
              </a:rPr>
              <a:t> FVC (mL/</a:t>
            </a:r>
            <a:r>
              <a:rPr lang="en-US" sz="1600" kern="0" dirty="0" err="1">
                <a:solidFill>
                  <a:srgbClr val="003366"/>
                </a:solidFill>
                <a:cs typeface="Arial" panose="020B0604020202020204" pitchFamily="34" charset="0"/>
              </a:rPr>
              <a:t>năm</a:t>
            </a:r>
            <a:r>
              <a:rPr lang="en-US" sz="1600" kern="0" dirty="0">
                <a:solidFill>
                  <a:srgbClr val="003366"/>
                </a:solidFill>
                <a:cs typeface="Arial" panose="020B0604020202020204" pitchFamily="34" charset="0"/>
              </a:rPr>
              <a:t>)</a:t>
            </a:r>
          </a:p>
        </p:txBody>
      </p:sp>
      <p:sp>
        <p:nvSpPr>
          <p:cNvPr id="12" name="TextBox 31">
            <a:extLst>
              <a:ext uri="{FF2B5EF4-FFF2-40B4-BE49-F238E27FC236}">
                <a16:creationId xmlns:a16="http://schemas.microsoft.com/office/drawing/2014/main" id="{66ACB07F-3FE5-0346-AB93-0FEBD793E131}"/>
              </a:ext>
            </a:extLst>
          </p:cNvPr>
          <p:cNvSpPr txBox="1">
            <a:spLocks noChangeArrowheads="1"/>
          </p:cNvSpPr>
          <p:nvPr/>
        </p:nvSpPr>
        <p:spPr bwMode="auto">
          <a:xfrm>
            <a:off x="2297036" y="1454114"/>
            <a:ext cx="3708925"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867" b="1" dirty="0">
                <a:solidFill>
                  <a:srgbClr val="003366"/>
                </a:solidFill>
                <a:cs typeface="Arial" panose="020B0604020202020204" pitchFamily="34" charset="0"/>
              </a:rPr>
              <a:t>BMI ban </a:t>
            </a:r>
            <a:r>
              <a:rPr lang="en-US" sz="1867" b="1" dirty="0" err="1">
                <a:solidFill>
                  <a:srgbClr val="003366"/>
                </a:solidFill>
                <a:cs typeface="Arial" panose="020B0604020202020204" pitchFamily="34" charset="0"/>
              </a:rPr>
              <a:t>đầu</a:t>
            </a:r>
            <a:r>
              <a:rPr lang="en-US" sz="1867" b="1" dirty="0">
                <a:solidFill>
                  <a:srgbClr val="003366"/>
                </a:solidFill>
                <a:cs typeface="Arial" panose="020B0604020202020204" pitchFamily="34" charset="0"/>
              </a:rPr>
              <a:t> &lt;27 kg/m</a:t>
            </a:r>
            <a:r>
              <a:rPr lang="en-US" sz="1867" b="1" baseline="30000" dirty="0">
                <a:solidFill>
                  <a:srgbClr val="003366"/>
                </a:solidFill>
                <a:cs typeface="Arial" panose="020B0604020202020204" pitchFamily="34" charset="0"/>
              </a:rPr>
              <a:t>2</a:t>
            </a:r>
          </a:p>
          <a:p>
            <a:pPr algn="ctr" defTabSz="1618210" eaLnBrk="1" hangingPunct="1">
              <a:defRPr/>
            </a:pPr>
            <a:endParaRPr lang="en-US" sz="1867" b="1" dirty="0">
              <a:solidFill>
                <a:srgbClr val="003366"/>
              </a:solidFill>
              <a:cs typeface="Arial" panose="020B0604020202020204" pitchFamily="34" charset="0"/>
            </a:endParaRPr>
          </a:p>
        </p:txBody>
      </p:sp>
      <p:sp>
        <p:nvSpPr>
          <p:cNvPr id="13" name="TextBox 32">
            <a:extLst>
              <a:ext uri="{FF2B5EF4-FFF2-40B4-BE49-F238E27FC236}">
                <a16:creationId xmlns:a16="http://schemas.microsoft.com/office/drawing/2014/main" id="{93766527-C01B-AC4F-B8B3-7BC30A6ECCFC}"/>
              </a:ext>
            </a:extLst>
          </p:cNvPr>
          <p:cNvSpPr txBox="1">
            <a:spLocks noChangeArrowheads="1"/>
          </p:cNvSpPr>
          <p:nvPr/>
        </p:nvSpPr>
        <p:spPr bwMode="auto">
          <a:xfrm>
            <a:off x="6733074" y="1454113"/>
            <a:ext cx="3662945"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867" b="1" dirty="0">
                <a:solidFill>
                  <a:srgbClr val="003366"/>
                </a:solidFill>
                <a:cs typeface="Arial" panose="020B0604020202020204" pitchFamily="34" charset="0"/>
              </a:rPr>
              <a:t>BMI ban </a:t>
            </a:r>
            <a:r>
              <a:rPr lang="en-US" sz="1867" b="1" dirty="0" err="1">
                <a:solidFill>
                  <a:srgbClr val="003366"/>
                </a:solidFill>
                <a:cs typeface="Arial" panose="020B0604020202020204" pitchFamily="34" charset="0"/>
              </a:rPr>
              <a:t>đầu</a:t>
            </a:r>
            <a:r>
              <a:rPr lang="en-US" sz="1867" b="1" dirty="0">
                <a:solidFill>
                  <a:srgbClr val="003366"/>
                </a:solidFill>
                <a:cs typeface="Arial" panose="020B0604020202020204" pitchFamily="34" charset="0"/>
              </a:rPr>
              <a:t> ≥27 kg/m</a:t>
            </a:r>
            <a:r>
              <a:rPr lang="en-US" sz="1867" b="1" baseline="30000" dirty="0">
                <a:solidFill>
                  <a:srgbClr val="003366"/>
                </a:solidFill>
                <a:cs typeface="Arial" panose="020B0604020202020204" pitchFamily="34" charset="0"/>
              </a:rPr>
              <a:t>2</a:t>
            </a:r>
          </a:p>
          <a:p>
            <a:pPr algn="ctr" defTabSz="1618210" eaLnBrk="1" hangingPunct="1">
              <a:defRPr/>
            </a:pPr>
            <a:endParaRPr lang="en-US" sz="1867" b="1" dirty="0">
              <a:solidFill>
                <a:srgbClr val="003366"/>
              </a:solidFill>
              <a:cs typeface="Arial" panose="020B0604020202020204" pitchFamily="34" charset="0"/>
            </a:endParaRPr>
          </a:p>
        </p:txBody>
      </p:sp>
      <p:sp>
        <p:nvSpPr>
          <p:cNvPr id="14" name="TextBox 13">
            <a:extLst>
              <a:ext uri="{FF2B5EF4-FFF2-40B4-BE49-F238E27FC236}">
                <a16:creationId xmlns:a16="http://schemas.microsoft.com/office/drawing/2014/main" id="{C1F554D9-A8B0-4542-B7D1-7D5DDBDF06ED}"/>
              </a:ext>
            </a:extLst>
          </p:cNvPr>
          <p:cNvSpPr txBox="1">
            <a:spLocks noChangeAspect="1"/>
          </p:cNvSpPr>
          <p:nvPr/>
        </p:nvSpPr>
        <p:spPr>
          <a:xfrm>
            <a:off x="2622558" y="4737653"/>
            <a:ext cx="3014133" cy="817599"/>
          </a:xfrm>
          <a:prstGeom prst="roundRect">
            <a:avLst/>
          </a:prstGeom>
          <a:solidFill>
            <a:schemeClr val="bg1"/>
          </a:solidFill>
          <a:ln w="9525">
            <a:solidFill>
              <a:schemeClr val="tx1"/>
            </a:solidFill>
          </a:ln>
          <a:effectLst>
            <a:outerShdw blurRad="63500" algn="ctr" rotWithShape="0">
              <a:srgbClr val="000000">
                <a:alpha val="20000"/>
              </a:srgbClr>
            </a:outerShdw>
          </a:effectLst>
        </p:spPr>
        <p:txBody>
          <a:bodyPr wrap="square" lIns="0" tIns="0" rIns="0" bIns="0" anchor="ctr" anchorCtr="0">
            <a:no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625399" fontAlgn="auto">
              <a:spcBef>
                <a:spcPts val="0"/>
              </a:spcBef>
              <a:spcAft>
                <a:spcPts val="0"/>
              </a:spcAft>
              <a:defRPr/>
            </a:pPr>
            <a:r>
              <a:rPr lang="en-US" sz="1600" kern="0" dirty="0" err="1">
                <a:solidFill>
                  <a:srgbClr val="003366"/>
                </a:solidFill>
                <a:cs typeface="Arial" panose="020B0604020202020204" pitchFamily="34" charset="0"/>
              </a:rPr>
              <a:t>Khác</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biệt</a:t>
            </a:r>
            <a:r>
              <a:rPr lang="en-US" sz="1600" kern="0" dirty="0">
                <a:solidFill>
                  <a:srgbClr val="003366"/>
                </a:solidFill>
                <a:cs typeface="Arial" panose="020B0604020202020204" pitchFamily="34" charset="0"/>
              </a:rPr>
              <a:t>: 157.8 mL/</a:t>
            </a:r>
            <a:r>
              <a:rPr lang="en-US" sz="1600" kern="0" dirty="0" err="1">
                <a:solidFill>
                  <a:srgbClr val="003366"/>
                </a:solidFill>
                <a:cs typeface="Arial" panose="020B0604020202020204" pitchFamily="34" charset="0"/>
              </a:rPr>
              <a:t>năm</a:t>
            </a:r>
            <a:r>
              <a:rPr lang="en-US" sz="1600" kern="0" dirty="0">
                <a:solidFill>
                  <a:srgbClr val="003366"/>
                </a:solidFill>
                <a:cs typeface="Arial" panose="020B0604020202020204" pitchFamily="34" charset="0"/>
              </a:rPr>
              <a:t> </a:t>
            </a:r>
          </a:p>
          <a:p>
            <a:pPr algn="ctr" defTabSz="1625399" fontAlgn="auto">
              <a:spcBef>
                <a:spcPts val="0"/>
              </a:spcBef>
              <a:spcAft>
                <a:spcPts val="0"/>
              </a:spcAft>
              <a:defRPr/>
            </a:pPr>
            <a:r>
              <a:rPr lang="en-US" sz="1600" kern="0" dirty="0">
                <a:solidFill>
                  <a:srgbClr val="003366"/>
                </a:solidFill>
                <a:cs typeface="Arial" panose="020B0604020202020204" pitchFamily="34" charset="0"/>
              </a:rPr>
              <a:t>(95% CI: 109.1, 206.4)</a:t>
            </a:r>
          </a:p>
          <a:p>
            <a:pPr algn="ctr" defTabSz="1625399" fontAlgn="auto">
              <a:spcBef>
                <a:spcPts val="0"/>
              </a:spcBef>
              <a:spcAft>
                <a:spcPts val="0"/>
              </a:spcAft>
              <a:defRPr/>
            </a:pPr>
            <a:r>
              <a:rPr lang="en-US" sz="1600" b="1" kern="0" dirty="0" err="1">
                <a:solidFill>
                  <a:srgbClr val="FF9900"/>
                </a:solidFill>
                <a:cs typeface="Arial" panose="020B0604020202020204" pitchFamily="34" charset="0"/>
              </a:rPr>
              <a:t>Giảm</a:t>
            </a:r>
            <a:r>
              <a:rPr lang="en-US" sz="1600" b="1" kern="0" dirty="0">
                <a:solidFill>
                  <a:srgbClr val="FF9900"/>
                </a:solidFill>
                <a:cs typeface="Arial" panose="020B0604020202020204" pitchFamily="34" charset="0"/>
              </a:rPr>
              <a:t> </a:t>
            </a:r>
            <a:r>
              <a:rPr lang="en-US" sz="1600" b="1" kern="0" dirty="0" err="1">
                <a:solidFill>
                  <a:srgbClr val="FF9900"/>
                </a:solidFill>
                <a:cs typeface="Arial" panose="020B0604020202020204" pitchFamily="34" charset="0"/>
              </a:rPr>
              <a:t>tương</a:t>
            </a:r>
            <a:r>
              <a:rPr lang="en-US" sz="1600" b="1" kern="0" dirty="0">
                <a:solidFill>
                  <a:srgbClr val="FF9900"/>
                </a:solidFill>
                <a:cs typeface="Arial" panose="020B0604020202020204" pitchFamily="34" charset="0"/>
              </a:rPr>
              <a:t> </a:t>
            </a:r>
            <a:r>
              <a:rPr lang="en-US" sz="1600" b="1" kern="0" dirty="0" err="1">
                <a:solidFill>
                  <a:srgbClr val="FF9900"/>
                </a:solidFill>
                <a:cs typeface="Arial" panose="020B0604020202020204" pitchFamily="34" charset="0"/>
              </a:rPr>
              <a:t>đối</a:t>
            </a:r>
            <a:r>
              <a:rPr lang="en-US" sz="1600" b="1" kern="0" dirty="0">
                <a:solidFill>
                  <a:srgbClr val="FF9900"/>
                </a:solidFill>
                <a:cs typeface="Arial" panose="020B0604020202020204" pitchFamily="34" charset="0"/>
              </a:rPr>
              <a:t>: 59%</a:t>
            </a:r>
          </a:p>
        </p:txBody>
      </p:sp>
      <p:sp>
        <p:nvSpPr>
          <p:cNvPr id="15" name="TextBox 14">
            <a:extLst>
              <a:ext uri="{FF2B5EF4-FFF2-40B4-BE49-F238E27FC236}">
                <a16:creationId xmlns:a16="http://schemas.microsoft.com/office/drawing/2014/main" id="{6395193E-77EA-064D-BB5F-0AD2B304D0B4}"/>
              </a:ext>
            </a:extLst>
          </p:cNvPr>
          <p:cNvSpPr txBox="1">
            <a:spLocks noChangeAspect="1"/>
          </p:cNvSpPr>
          <p:nvPr/>
        </p:nvSpPr>
        <p:spPr>
          <a:xfrm>
            <a:off x="7056742" y="4737653"/>
            <a:ext cx="3014133" cy="817599"/>
          </a:xfrm>
          <a:prstGeom prst="roundRect">
            <a:avLst/>
          </a:prstGeom>
          <a:solidFill>
            <a:schemeClr val="bg1"/>
          </a:solidFill>
          <a:ln w="9525">
            <a:solidFill>
              <a:schemeClr val="tx1"/>
            </a:solidFill>
          </a:ln>
          <a:effectLst>
            <a:outerShdw blurRad="63500" algn="ctr" rotWithShape="0">
              <a:srgbClr val="000000">
                <a:alpha val="20000"/>
              </a:srgbClr>
            </a:outerShdw>
          </a:effectLst>
        </p:spPr>
        <p:txBody>
          <a:bodyPr wrap="square" lIns="0" tIns="0" rIns="0" bIns="0" anchor="ctr" anchorCtr="0">
            <a:no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625399" fontAlgn="auto">
              <a:spcBef>
                <a:spcPts val="0"/>
              </a:spcBef>
              <a:spcAft>
                <a:spcPts val="0"/>
              </a:spcAft>
              <a:defRPr/>
            </a:pPr>
            <a:r>
              <a:rPr lang="en-US" sz="1600" kern="0" dirty="0" err="1">
                <a:solidFill>
                  <a:srgbClr val="003366"/>
                </a:solidFill>
                <a:cs typeface="Arial" panose="020B0604020202020204" pitchFamily="34" charset="0"/>
              </a:rPr>
              <a:t>Khác</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biệt</a:t>
            </a:r>
            <a:r>
              <a:rPr lang="en-US" sz="1600" kern="0" dirty="0">
                <a:solidFill>
                  <a:srgbClr val="003366"/>
                </a:solidFill>
                <a:cs typeface="Arial" panose="020B0604020202020204" pitchFamily="34" charset="0"/>
              </a:rPr>
              <a:t>: </a:t>
            </a:r>
            <a:r>
              <a:rPr lang="en-US" altLang="en-US" sz="1600" dirty="0">
                <a:solidFill>
                  <a:srgbClr val="003366"/>
                </a:solidFill>
                <a:cs typeface="Arial" panose="020B0604020202020204" pitchFamily="34" charset="0"/>
              </a:rPr>
              <a:t>65.4 mL/</a:t>
            </a:r>
            <a:r>
              <a:rPr lang="en-US" altLang="en-US" sz="1600" dirty="0" err="1">
                <a:solidFill>
                  <a:srgbClr val="003366"/>
                </a:solidFill>
                <a:cs typeface="Arial" panose="020B0604020202020204" pitchFamily="34" charset="0"/>
              </a:rPr>
              <a:t>năm</a:t>
            </a:r>
            <a:endParaRPr lang="en-US" sz="1600" kern="0" dirty="0">
              <a:solidFill>
                <a:srgbClr val="003366"/>
              </a:solidFill>
              <a:cs typeface="Arial" panose="020B0604020202020204" pitchFamily="34" charset="0"/>
            </a:endParaRPr>
          </a:p>
          <a:p>
            <a:pPr algn="ctr" defTabSz="1625399" fontAlgn="auto">
              <a:spcBef>
                <a:spcPts val="0"/>
              </a:spcBef>
              <a:spcAft>
                <a:spcPts val="0"/>
              </a:spcAft>
              <a:defRPr/>
            </a:pPr>
            <a:r>
              <a:rPr lang="en-US" sz="1600" kern="0" dirty="0">
                <a:solidFill>
                  <a:srgbClr val="003366"/>
                </a:solidFill>
                <a:cs typeface="Arial" panose="020B0604020202020204" pitchFamily="34" charset="0"/>
              </a:rPr>
              <a:t>(95% CI: 17.8, 112.9)</a:t>
            </a:r>
          </a:p>
          <a:p>
            <a:pPr algn="ctr" defTabSz="1625399" fontAlgn="auto">
              <a:spcBef>
                <a:spcPts val="0"/>
              </a:spcBef>
              <a:spcAft>
                <a:spcPts val="0"/>
              </a:spcAft>
              <a:defRPr/>
            </a:pPr>
            <a:r>
              <a:rPr lang="en-US" sz="1600" b="1" kern="0" dirty="0" err="1">
                <a:solidFill>
                  <a:srgbClr val="FF9900"/>
                </a:solidFill>
                <a:cs typeface="Arial" panose="020B0604020202020204" pitchFamily="34" charset="0"/>
              </a:rPr>
              <a:t>Giảm</a:t>
            </a:r>
            <a:r>
              <a:rPr lang="en-US" sz="1600" b="1" kern="0" dirty="0">
                <a:solidFill>
                  <a:srgbClr val="FF9900"/>
                </a:solidFill>
                <a:cs typeface="Arial" panose="020B0604020202020204" pitchFamily="34" charset="0"/>
              </a:rPr>
              <a:t> </a:t>
            </a:r>
            <a:r>
              <a:rPr lang="en-US" sz="1600" b="1" kern="0" dirty="0" err="1">
                <a:solidFill>
                  <a:srgbClr val="FF9900"/>
                </a:solidFill>
                <a:cs typeface="Arial" panose="020B0604020202020204" pitchFamily="34" charset="0"/>
              </a:rPr>
              <a:t>tương</a:t>
            </a:r>
            <a:r>
              <a:rPr lang="en-US" sz="1600" b="1" kern="0" dirty="0">
                <a:solidFill>
                  <a:srgbClr val="FF9900"/>
                </a:solidFill>
                <a:cs typeface="Arial" panose="020B0604020202020204" pitchFamily="34" charset="0"/>
              </a:rPr>
              <a:t> </a:t>
            </a:r>
            <a:r>
              <a:rPr lang="en-US" sz="1600" b="1" kern="0" dirty="0" err="1">
                <a:solidFill>
                  <a:srgbClr val="FF9900"/>
                </a:solidFill>
                <a:cs typeface="Arial" panose="020B0604020202020204" pitchFamily="34" charset="0"/>
              </a:rPr>
              <a:t>đối</a:t>
            </a:r>
            <a:r>
              <a:rPr lang="en-US" sz="1600" b="1" kern="0" dirty="0">
                <a:solidFill>
                  <a:srgbClr val="FF9900"/>
                </a:solidFill>
                <a:cs typeface="Arial" panose="020B0604020202020204" pitchFamily="34" charset="0"/>
              </a:rPr>
              <a:t>: 36%</a:t>
            </a:r>
          </a:p>
        </p:txBody>
      </p:sp>
      <p:sp>
        <p:nvSpPr>
          <p:cNvPr id="16" name="TextBox 15">
            <a:extLst>
              <a:ext uri="{FF2B5EF4-FFF2-40B4-BE49-F238E27FC236}">
                <a16:creationId xmlns:a16="http://schemas.microsoft.com/office/drawing/2014/main" id="{A36734C8-7C8B-4948-B490-8BB4F5720E5F}"/>
              </a:ext>
            </a:extLst>
          </p:cNvPr>
          <p:cNvSpPr txBox="1">
            <a:spLocks noChangeArrowheads="1"/>
          </p:cNvSpPr>
          <p:nvPr/>
        </p:nvSpPr>
        <p:spPr bwMode="auto">
          <a:xfrm>
            <a:off x="3029181" y="1836549"/>
            <a:ext cx="934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600" dirty="0">
                <a:solidFill>
                  <a:srgbClr val="003366"/>
                </a:solidFill>
                <a:cs typeface="Arial" panose="020B0604020202020204" pitchFamily="34" charset="0"/>
              </a:rPr>
              <a:t>n=278</a:t>
            </a:r>
          </a:p>
        </p:txBody>
      </p:sp>
      <p:sp>
        <p:nvSpPr>
          <p:cNvPr id="17" name="TextBox 16">
            <a:extLst>
              <a:ext uri="{FF2B5EF4-FFF2-40B4-BE49-F238E27FC236}">
                <a16:creationId xmlns:a16="http://schemas.microsoft.com/office/drawing/2014/main" id="{5DC4FB37-D1EC-CB45-9AD8-B99C1E5E8587}"/>
              </a:ext>
            </a:extLst>
          </p:cNvPr>
          <p:cNvSpPr txBox="1">
            <a:spLocks noChangeArrowheads="1"/>
          </p:cNvSpPr>
          <p:nvPr/>
        </p:nvSpPr>
        <p:spPr bwMode="auto">
          <a:xfrm>
            <a:off x="4302460" y="1829279"/>
            <a:ext cx="934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600" dirty="0">
                <a:solidFill>
                  <a:srgbClr val="003366"/>
                </a:solidFill>
                <a:cs typeface="Arial" panose="020B0604020202020204" pitchFamily="34" charset="0"/>
              </a:rPr>
              <a:t>n=208</a:t>
            </a:r>
          </a:p>
        </p:txBody>
      </p:sp>
      <p:sp>
        <p:nvSpPr>
          <p:cNvPr id="18" name="TextBox 32">
            <a:extLst>
              <a:ext uri="{FF2B5EF4-FFF2-40B4-BE49-F238E27FC236}">
                <a16:creationId xmlns:a16="http://schemas.microsoft.com/office/drawing/2014/main" id="{295A19DD-0322-3D4F-AA4C-CC183DCA3DF9}"/>
              </a:ext>
            </a:extLst>
          </p:cNvPr>
          <p:cNvSpPr txBox="1">
            <a:spLocks noChangeArrowheads="1"/>
          </p:cNvSpPr>
          <p:nvPr/>
        </p:nvSpPr>
        <p:spPr bwMode="auto">
          <a:xfrm>
            <a:off x="7402772" y="1836548"/>
            <a:ext cx="10468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600" dirty="0">
                <a:solidFill>
                  <a:srgbClr val="003366"/>
                </a:solidFill>
                <a:cs typeface="Arial" panose="020B0604020202020204" pitchFamily="34" charset="0"/>
              </a:rPr>
              <a:t>n=360</a:t>
            </a:r>
          </a:p>
        </p:txBody>
      </p:sp>
      <p:sp>
        <p:nvSpPr>
          <p:cNvPr id="19" name="TextBox 18">
            <a:extLst>
              <a:ext uri="{FF2B5EF4-FFF2-40B4-BE49-F238E27FC236}">
                <a16:creationId xmlns:a16="http://schemas.microsoft.com/office/drawing/2014/main" id="{5D19739B-F4CA-7041-89F7-45318AD1C489}"/>
              </a:ext>
            </a:extLst>
          </p:cNvPr>
          <p:cNvSpPr txBox="1">
            <a:spLocks noChangeArrowheads="1"/>
          </p:cNvSpPr>
          <p:nvPr/>
        </p:nvSpPr>
        <p:spPr bwMode="auto">
          <a:xfrm>
            <a:off x="8667672" y="1836548"/>
            <a:ext cx="10468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600" dirty="0">
                <a:solidFill>
                  <a:srgbClr val="003366"/>
                </a:solidFill>
                <a:cs typeface="Arial" panose="020B0604020202020204" pitchFamily="34" charset="0"/>
              </a:rPr>
              <a:t>n=215</a:t>
            </a:r>
          </a:p>
        </p:txBody>
      </p:sp>
      <p:graphicFrame>
        <p:nvGraphicFramePr>
          <p:cNvPr id="20" name="Content Placeholder 5">
            <a:extLst>
              <a:ext uri="{FF2B5EF4-FFF2-40B4-BE49-F238E27FC236}">
                <a16:creationId xmlns:a16="http://schemas.microsoft.com/office/drawing/2014/main" id="{A8670281-E939-7F47-8EE0-C730B791E284}"/>
              </a:ext>
            </a:extLst>
          </p:cNvPr>
          <p:cNvGraphicFramePr>
            <a:graphicFrameLocks/>
          </p:cNvGraphicFramePr>
          <p:nvPr/>
        </p:nvGraphicFramePr>
        <p:xfrm>
          <a:off x="1233601" y="2092800"/>
          <a:ext cx="9638399" cy="290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99A80AF0-6095-B340-9047-E24DD6E4ABF8}"/>
              </a:ext>
            </a:extLst>
          </p:cNvPr>
          <p:cNvSpPr>
            <a:spLocks noChangeArrowheads="1"/>
          </p:cNvSpPr>
          <p:nvPr/>
        </p:nvSpPr>
        <p:spPr bwMode="auto">
          <a:xfrm>
            <a:off x="5008755" y="5522103"/>
            <a:ext cx="19938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618210">
              <a:defRPr/>
            </a:pPr>
            <a:r>
              <a:rPr lang="en-US" sz="1600" kern="0" dirty="0">
                <a:solidFill>
                  <a:srgbClr val="003366"/>
                </a:solidFill>
                <a:latin typeface="Arial" panose="020B0604020202020204" pitchFamily="34" charset="0"/>
                <a:cs typeface="Arial" panose="020B0604020202020204" pitchFamily="34" charset="0"/>
              </a:rPr>
              <a:t>Nintedanib</a:t>
            </a:r>
          </a:p>
        </p:txBody>
      </p:sp>
      <p:sp>
        <p:nvSpPr>
          <p:cNvPr id="22" name="Rectangle 26">
            <a:extLst>
              <a:ext uri="{FF2B5EF4-FFF2-40B4-BE49-F238E27FC236}">
                <a16:creationId xmlns:a16="http://schemas.microsoft.com/office/drawing/2014/main" id="{FE365058-AFDA-CE4B-9F24-3809F82205A3}"/>
              </a:ext>
            </a:extLst>
          </p:cNvPr>
          <p:cNvSpPr>
            <a:spLocks noChangeArrowheads="1"/>
          </p:cNvSpPr>
          <p:nvPr/>
        </p:nvSpPr>
        <p:spPr bwMode="auto">
          <a:xfrm>
            <a:off x="4879891" y="5670887"/>
            <a:ext cx="120125" cy="120504"/>
          </a:xfrm>
          <a:prstGeom prst="rect">
            <a:avLst/>
          </a:prstGeom>
          <a:solidFill>
            <a:srgbClr val="1B3D6B"/>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p>
            <a:pPr defTabSz="1618210" eaLnBrk="0" hangingPunct="0">
              <a:defRPr/>
            </a:pPr>
            <a:endParaRPr lang="en-US" sz="1867" dirty="0">
              <a:solidFill>
                <a:srgbClr val="000000"/>
              </a:solidFill>
              <a:latin typeface="Arial" panose="020B0604020202020204" pitchFamily="34" charset="0"/>
              <a:cs typeface="Arial" panose="020B0604020202020204" pitchFamily="34" charset="0"/>
            </a:endParaRPr>
          </a:p>
        </p:txBody>
      </p:sp>
      <p:sp>
        <p:nvSpPr>
          <p:cNvPr id="23" name="Rectangle 26">
            <a:extLst>
              <a:ext uri="{FF2B5EF4-FFF2-40B4-BE49-F238E27FC236}">
                <a16:creationId xmlns:a16="http://schemas.microsoft.com/office/drawing/2014/main" id="{C5398A47-84A3-4B48-B31D-1EF5E99FFB09}"/>
              </a:ext>
            </a:extLst>
          </p:cNvPr>
          <p:cNvSpPr>
            <a:spLocks noChangeArrowheads="1"/>
          </p:cNvSpPr>
          <p:nvPr/>
        </p:nvSpPr>
        <p:spPr bwMode="auto">
          <a:xfrm>
            <a:off x="6735566" y="5657271"/>
            <a:ext cx="120125" cy="120504"/>
          </a:xfrm>
          <a:prstGeom prst="rect">
            <a:avLst/>
          </a:prstGeom>
          <a:solidFill>
            <a:srgbClr val="7A99AC"/>
          </a:solidFill>
          <a:ln w="9525" algn="ctr">
            <a:noFill/>
            <a:round/>
            <a:headEnd/>
            <a:tailEnd/>
          </a:ln>
        </p:spPr>
        <p:txBody>
          <a:bodyPr lIns="0" tIns="0" rIns="0" bIns="0" anchor="ctr"/>
          <a:lstStyle/>
          <a:p>
            <a:pPr defTabSz="1618210" eaLnBrk="0" hangingPunct="0">
              <a:defRPr/>
            </a:pPr>
            <a:endParaRPr lang="en-US" sz="1867" dirty="0">
              <a:solidFill>
                <a:srgbClr val="000000"/>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4C0B5B39-D3B6-6F41-8BCF-CA00EDA02A44}"/>
              </a:ext>
            </a:extLst>
          </p:cNvPr>
          <p:cNvSpPr>
            <a:spLocks noChangeArrowheads="1"/>
          </p:cNvSpPr>
          <p:nvPr/>
        </p:nvSpPr>
        <p:spPr bwMode="auto">
          <a:xfrm>
            <a:off x="6875860" y="5529116"/>
            <a:ext cx="19938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618210">
              <a:defRPr/>
            </a:pPr>
            <a:r>
              <a:rPr lang="en-US" sz="1600" kern="0" dirty="0" err="1">
                <a:solidFill>
                  <a:srgbClr val="003366"/>
                </a:solidFill>
                <a:latin typeface="Arial" panose="020B0604020202020204" pitchFamily="34" charset="0"/>
                <a:cs typeface="Arial" panose="020B0604020202020204" pitchFamily="34" charset="0"/>
              </a:rPr>
              <a:t>Giả</a:t>
            </a:r>
            <a:r>
              <a:rPr lang="en-US" sz="1600" kern="0" dirty="0">
                <a:solidFill>
                  <a:srgbClr val="003366"/>
                </a:solidFill>
                <a:latin typeface="Arial" panose="020B0604020202020204" pitchFamily="34" charset="0"/>
                <a:cs typeface="Arial" panose="020B0604020202020204" pitchFamily="34" charset="0"/>
              </a:rPr>
              <a:t> </a:t>
            </a:r>
            <a:r>
              <a:rPr lang="en-US" sz="1600" kern="0" dirty="0" err="1">
                <a:solidFill>
                  <a:srgbClr val="003366"/>
                </a:solidFill>
                <a:latin typeface="Arial" panose="020B0604020202020204" pitchFamily="34" charset="0"/>
                <a:cs typeface="Arial" panose="020B0604020202020204" pitchFamily="34" charset="0"/>
              </a:rPr>
              <a:t>dược</a:t>
            </a:r>
            <a:endParaRPr lang="en-US" sz="1600" kern="0" dirty="0">
              <a:solidFill>
                <a:srgbClr val="003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85841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FB89-07BE-B846-BDE6-C2443CB55DE3}"/>
              </a:ext>
            </a:extLst>
          </p:cNvPr>
          <p:cNvSpPr>
            <a:spLocks noGrp="1"/>
          </p:cNvSpPr>
          <p:nvPr>
            <p:ph type="title"/>
          </p:nvPr>
        </p:nvSpPr>
        <p:spPr>
          <a:xfrm>
            <a:off x="838200" y="365125"/>
            <a:ext cx="10515600" cy="827543"/>
          </a:xfrm>
        </p:spPr>
        <p:txBody>
          <a:bodyPr/>
          <a:lstStyle/>
          <a:p>
            <a:r>
              <a:rPr lang="en-US" dirty="0" err="1"/>
              <a:t>Lợi</a:t>
            </a:r>
            <a:r>
              <a:rPr lang="en-US" dirty="0"/>
              <a:t> </a:t>
            </a:r>
            <a:r>
              <a:rPr lang="en-US" dirty="0" err="1"/>
              <a:t>ích</a:t>
            </a:r>
            <a:r>
              <a:rPr lang="en-US" dirty="0"/>
              <a:t> </a:t>
            </a:r>
            <a:r>
              <a:rPr lang="en-US" dirty="0" err="1"/>
              <a:t>của</a:t>
            </a:r>
            <a:r>
              <a:rPr lang="en-US" dirty="0"/>
              <a:t> </a:t>
            </a:r>
            <a:r>
              <a:rPr lang="en-US" dirty="0" err="1"/>
              <a:t>nintedanib</a:t>
            </a:r>
            <a:r>
              <a:rPr lang="en-US" dirty="0"/>
              <a:t> </a:t>
            </a:r>
            <a:r>
              <a:rPr lang="en-US" dirty="0" err="1"/>
              <a:t>mở</a:t>
            </a:r>
            <a:r>
              <a:rPr lang="en-US" dirty="0"/>
              <a:t> </a:t>
            </a:r>
            <a:r>
              <a:rPr lang="en-US" dirty="0" err="1"/>
              <a:t>rộng</a:t>
            </a:r>
            <a:r>
              <a:rPr lang="en-US" dirty="0"/>
              <a:t> </a:t>
            </a:r>
            <a:r>
              <a:rPr lang="en-US" dirty="0" err="1"/>
              <a:t>cho</a:t>
            </a:r>
            <a:r>
              <a:rPr lang="en-US" dirty="0"/>
              <a:t> </a:t>
            </a:r>
            <a:r>
              <a:rPr lang="en-US" dirty="0" err="1"/>
              <a:t>những</a:t>
            </a:r>
            <a:r>
              <a:rPr lang="en-US" dirty="0"/>
              <a:t> </a:t>
            </a:r>
            <a:r>
              <a:rPr lang="en-US" dirty="0" err="1"/>
              <a:t>bệnh</a:t>
            </a:r>
            <a:r>
              <a:rPr lang="en-US" dirty="0"/>
              <a:t> </a:t>
            </a:r>
            <a:r>
              <a:rPr lang="en-US" dirty="0" err="1"/>
              <a:t>nhân</a:t>
            </a:r>
            <a:r>
              <a:rPr lang="en-US" dirty="0"/>
              <a:t> </a:t>
            </a:r>
            <a:r>
              <a:rPr lang="en-US" dirty="0" err="1"/>
              <a:t>có</a:t>
            </a:r>
            <a:r>
              <a:rPr lang="en-US" dirty="0"/>
              <a:t> </a:t>
            </a:r>
            <a:r>
              <a:rPr lang="en-US" dirty="0" err="1"/>
              <a:t>kiểu</a:t>
            </a:r>
            <a:r>
              <a:rPr lang="en-US" dirty="0"/>
              <a:t> </a:t>
            </a:r>
            <a:r>
              <a:rPr lang="en-US" dirty="0" err="1"/>
              <a:t>hình</a:t>
            </a:r>
            <a:r>
              <a:rPr lang="en-US" dirty="0"/>
              <a:t> </a:t>
            </a:r>
            <a:r>
              <a:rPr lang="en-US" dirty="0" err="1"/>
              <a:t>nhiều</a:t>
            </a:r>
            <a:r>
              <a:rPr lang="en-US" dirty="0"/>
              <a:t> </a:t>
            </a:r>
            <a:r>
              <a:rPr lang="en-US" dirty="0" err="1"/>
              <a:t>khả</a:t>
            </a:r>
            <a:r>
              <a:rPr lang="en-US" dirty="0"/>
              <a:t> </a:t>
            </a:r>
            <a:r>
              <a:rPr lang="en-US" dirty="0" err="1"/>
              <a:t>năng</a:t>
            </a:r>
            <a:r>
              <a:rPr lang="en-US" dirty="0"/>
              <a:t> UIP </a:t>
            </a:r>
            <a:r>
              <a:rPr lang="en-US" dirty="0" err="1"/>
              <a:t>trên</a:t>
            </a:r>
            <a:r>
              <a:rPr lang="en-US" dirty="0"/>
              <a:t> HRCT</a:t>
            </a:r>
            <a:endParaRPr lang="en-US" baseline="30000" dirty="0"/>
          </a:p>
        </p:txBody>
      </p:sp>
      <p:sp>
        <p:nvSpPr>
          <p:cNvPr id="4" name="Slide Number Placeholder 3">
            <a:extLst>
              <a:ext uri="{FF2B5EF4-FFF2-40B4-BE49-F238E27FC236}">
                <a16:creationId xmlns:a16="http://schemas.microsoft.com/office/drawing/2014/main" id="{74280C70-E6C0-FB4D-86DF-0F5506549F12}"/>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62</a:t>
            </a:fld>
            <a:endParaRPr lang="en-US" dirty="0">
              <a:solidFill>
                <a:srgbClr val="003366"/>
              </a:solidFill>
              <a:latin typeface="Arial" panose="020B0604020202020204"/>
            </a:endParaRPr>
          </a:p>
        </p:txBody>
      </p:sp>
      <p:sp>
        <p:nvSpPr>
          <p:cNvPr id="5" name="Text Placeholder 4">
            <a:extLst>
              <a:ext uri="{FF2B5EF4-FFF2-40B4-BE49-F238E27FC236}">
                <a16:creationId xmlns:a16="http://schemas.microsoft.com/office/drawing/2014/main" id="{45E7E9ED-A3E6-E742-90DC-76EE1E095D53}"/>
              </a:ext>
            </a:extLst>
          </p:cNvPr>
          <p:cNvSpPr>
            <a:spLocks noGrp="1"/>
          </p:cNvSpPr>
          <p:nvPr>
            <p:ph type="body" sz="quarter" idx="13"/>
          </p:nvPr>
        </p:nvSpPr>
        <p:spPr/>
        <p:txBody>
          <a:bodyPr>
            <a:normAutofit fontScale="77500" lnSpcReduction="20000"/>
          </a:bodyPr>
          <a:lstStyle/>
          <a:p>
            <a:r>
              <a:rPr lang="en-US" dirty="0"/>
              <a:t>Treatment-by-time-by-subgroup interaction </a:t>
            </a:r>
            <a:r>
              <a:rPr lang="en-US" i="1" dirty="0"/>
              <a:t>P</a:t>
            </a:r>
            <a:r>
              <a:rPr lang="en-US" dirty="0"/>
              <a:t>=0.81</a:t>
            </a:r>
            <a:br>
              <a:rPr lang="en-US" dirty="0"/>
            </a:br>
            <a:r>
              <a:rPr lang="en-US" dirty="0"/>
              <a:t>CI, confidence interval; FVC, forced vital capacity; HRCT, high-resolution computed tomography; SLB, surgical lung biopsy; UIP, usual interstitial pneumonia</a:t>
            </a:r>
            <a:br>
              <a:rPr lang="en-US" dirty="0"/>
            </a:br>
            <a:r>
              <a:rPr lang="en-US" dirty="0"/>
              <a:t>Raghu G </a:t>
            </a:r>
            <a:r>
              <a:rPr lang="en-US" i="1" dirty="0"/>
              <a:t>et al. Am J Respir Crit Care Med</a:t>
            </a:r>
            <a:r>
              <a:rPr lang="en-US" dirty="0"/>
              <a:t> 2017;195:78–85</a:t>
            </a:r>
          </a:p>
        </p:txBody>
      </p:sp>
      <p:sp>
        <p:nvSpPr>
          <p:cNvPr id="7" name="TextBox 6">
            <a:extLst>
              <a:ext uri="{FF2B5EF4-FFF2-40B4-BE49-F238E27FC236}">
                <a16:creationId xmlns:a16="http://schemas.microsoft.com/office/drawing/2014/main" id="{61358B7C-9A1B-DA48-9DD2-558C10D16031}"/>
              </a:ext>
            </a:extLst>
          </p:cNvPr>
          <p:cNvSpPr txBox="1">
            <a:spLocks noChangeAspect="1"/>
          </p:cNvSpPr>
          <p:nvPr/>
        </p:nvSpPr>
        <p:spPr>
          <a:xfrm rot="16200000">
            <a:off x="-593498" y="3238490"/>
            <a:ext cx="3127692" cy="615551"/>
          </a:xfrm>
          <a:prstGeom prst="rect">
            <a:avLst/>
          </a:prstGeom>
          <a:noFill/>
        </p:spPr>
        <p:txBody>
          <a:bodyPr wrap="square" lIns="121919" tIns="60959" rIns="121919" bIns="60959">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625399" fontAlgn="auto">
              <a:spcBef>
                <a:spcPts val="0"/>
              </a:spcBef>
              <a:spcAft>
                <a:spcPts val="0"/>
              </a:spcAft>
              <a:defRPr/>
            </a:pPr>
            <a:r>
              <a:rPr lang="en-US" sz="1600" kern="0" dirty="0" err="1">
                <a:solidFill>
                  <a:srgbClr val="003366"/>
                </a:solidFill>
                <a:cs typeface="Arial" panose="020B0604020202020204" pitchFamily="34" charset="0"/>
              </a:rPr>
              <a:t>Tỷ</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lệ</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suy</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giảm</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được</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điều</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chỉnh</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trong</a:t>
            </a:r>
            <a:r>
              <a:rPr lang="en-US" sz="1600" kern="0" dirty="0">
                <a:solidFill>
                  <a:srgbClr val="003366"/>
                </a:solidFill>
                <a:cs typeface="Arial" panose="020B0604020202020204" pitchFamily="34" charset="0"/>
              </a:rPr>
              <a:t> FVC (mL/</a:t>
            </a:r>
            <a:r>
              <a:rPr lang="en-US" sz="1600" kern="0" dirty="0" err="1">
                <a:solidFill>
                  <a:srgbClr val="003366"/>
                </a:solidFill>
                <a:cs typeface="Arial" panose="020B0604020202020204" pitchFamily="34" charset="0"/>
              </a:rPr>
              <a:t>năm</a:t>
            </a:r>
            <a:r>
              <a:rPr lang="en-US" sz="1600" kern="0" dirty="0">
                <a:solidFill>
                  <a:srgbClr val="003366"/>
                </a:solidFill>
                <a:cs typeface="Arial" panose="020B0604020202020204" pitchFamily="34" charset="0"/>
              </a:rPr>
              <a:t>)</a:t>
            </a:r>
          </a:p>
        </p:txBody>
      </p:sp>
      <p:sp>
        <p:nvSpPr>
          <p:cNvPr id="12" name="TextBox 31">
            <a:extLst>
              <a:ext uri="{FF2B5EF4-FFF2-40B4-BE49-F238E27FC236}">
                <a16:creationId xmlns:a16="http://schemas.microsoft.com/office/drawing/2014/main" id="{66ACB07F-3FE5-0346-AB93-0FEBD793E131}"/>
              </a:ext>
            </a:extLst>
          </p:cNvPr>
          <p:cNvSpPr txBox="1">
            <a:spLocks noChangeArrowheads="1"/>
          </p:cNvSpPr>
          <p:nvPr/>
        </p:nvSpPr>
        <p:spPr bwMode="auto">
          <a:xfrm>
            <a:off x="1233601" y="1454113"/>
            <a:ext cx="5059353"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867" b="1" dirty="0" err="1">
                <a:solidFill>
                  <a:srgbClr val="003366"/>
                </a:solidFill>
                <a:cs typeface="Arial" panose="020B0604020202020204" pitchFamily="34" charset="0"/>
              </a:rPr>
              <a:t>Hình</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ảnh</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tổ</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ong</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trên</a:t>
            </a:r>
            <a:r>
              <a:rPr lang="en-US" sz="1867" b="1" dirty="0">
                <a:solidFill>
                  <a:srgbClr val="003366"/>
                </a:solidFill>
                <a:cs typeface="Arial" panose="020B0604020202020204" pitchFamily="34" charset="0"/>
              </a:rPr>
              <a:t> HRCT </a:t>
            </a:r>
            <a:r>
              <a:rPr lang="en-US" sz="1867" b="1" dirty="0" err="1">
                <a:solidFill>
                  <a:srgbClr val="003366"/>
                </a:solidFill>
                <a:cs typeface="Arial" panose="020B0604020202020204" pitchFamily="34" charset="0"/>
              </a:rPr>
              <a:t>và</a:t>
            </a:r>
            <a:r>
              <a:rPr lang="en-US" sz="1867" b="1" dirty="0">
                <a:solidFill>
                  <a:srgbClr val="003366"/>
                </a:solidFill>
                <a:cs typeface="Arial" panose="020B0604020202020204" pitchFamily="34" charset="0"/>
              </a:rPr>
              <a:t>/</a:t>
            </a:r>
            <a:r>
              <a:rPr lang="en-US" sz="1867" b="1" dirty="0" err="1">
                <a:solidFill>
                  <a:srgbClr val="003366"/>
                </a:solidFill>
                <a:cs typeface="Arial" panose="020B0604020202020204" pitchFamily="34" charset="0"/>
              </a:rPr>
              <a:t>hoặc</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xác</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nhận</a:t>
            </a:r>
            <a:r>
              <a:rPr lang="en-US" sz="1867" b="1" dirty="0">
                <a:solidFill>
                  <a:srgbClr val="003366"/>
                </a:solidFill>
                <a:cs typeface="Arial" panose="020B0604020202020204" pitchFamily="34" charset="0"/>
              </a:rPr>
              <a:t> UIP </a:t>
            </a:r>
            <a:r>
              <a:rPr lang="en-US" sz="1867" b="1" dirty="0" err="1">
                <a:solidFill>
                  <a:srgbClr val="003366"/>
                </a:solidFill>
                <a:cs typeface="Arial" panose="020B0604020202020204" pitchFamily="34" charset="0"/>
              </a:rPr>
              <a:t>bằng</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phẫu</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thuật</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sinh</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thiết</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phổi</a:t>
            </a:r>
            <a:endParaRPr lang="en-US" sz="1867" b="1" dirty="0">
              <a:solidFill>
                <a:srgbClr val="003366"/>
              </a:solidFill>
              <a:cs typeface="Arial" panose="020B0604020202020204" pitchFamily="34" charset="0"/>
            </a:endParaRPr>
          </a:p>
        </p:txBody>
      </p:sp>
      <p:sp>
        <p:nvSpPr>
          <p:cNvPr id="13" name="TextBox 32">
            <a:extLst>
              <a:ext uri="{FF2B5EF4-FFF2-40B4-BE49-F238E27FC236}">
                <a16:creationId xmlns:a16="http://schemas.microsoft.com/office/drawing/2014/main" id="{93766527-C01B-AC4F-B8B3-7BC30A6ECCFC}"/>
              </a:ext>
            </a:extLst>
          </p:cNvPr>
          <p:cNvSpPr txBox="1">
            <a:spLocks noChangeArrowheads="1"/>
          </p:cNvSpPr>
          <p:nvPr/>
        </p:nvSpPr>
        <p:spPr bwMode="auto">
          <a:xfrm>
            <a:off x="6279898" y="1454113"/>
            <a:ext cx="5912103" cy="9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867" b="1" dirty="0" err="1">
                <a:solidFill>
                  <a:srgbClr val="003366"/>
                </a:solidFill>
                <a:cs typeface="Arial" panose="020B0604020202020204" pitchFamily="34" charset="0"/>
              </a:rPr>
              <a:t>Giãn</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phế</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quản</a:t>
            </a:r>
            <a:r>
              <a:rPr lang="en-US" sz="1867" b="1" dirty="0">
                <a:solidFill>
                  <a:srgbClr val="003366"/>
                </a:solidFill>
                <a:cs typeface="Arial" panose="020B0604020202020204" pitchFamily="34" charset="0"/>
              </a:rPr>
              <a:t> co </a:t>
            </a:r>
            <a:r>
              <a:rPr lang="en-US" sz="1867" b="1" dirty="0" err="1">
                <a:solidFill>
                  <a:srgbClr val="003366"/>
                </a:solidFill>
                <a:cs typeface="Arial" panose="020B0604020202020204" pitchFamily="34" charset="0"/>
              </a:rPr>
              <a:t>kéo</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không</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có</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hình</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ảnh</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tổ</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ong</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trên</a:t>
            </a:r>
            <a:r>
              <a:rPr lang="en-US" sz="1867" b="1" dirty="0">
                <a:solidFill>
                  <a:srgbClr val="003366"/>
                </a:solidFill>
                <a:cs typeface="Arial" panose="020B0604020202020204" pitchFamily="34" charset="0"/>
              </a:rPr>
              <a:t> HRCT </a:t>
            </a:r>
            <a:r>
              <a:rPr lang="en-US" sz="1867" b="1" dirty="0" err="1">
                <a:solidFill>
                  <a:srgbClr val="003366"/>
                </a:solidFill>
                <a:cs typeface="Arial" panose="020B0604020202020204" pitchFamily="34" charset="0"/>
              </a:rPr>
              <a:t>và</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không</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phẫu</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thuật</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sinh</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thiết</a:t>
            </a:r>
            <a:r>
              <a:rPr lang="en-US" sz="1867" b="1" dirty="0">
                <a:solidFill>
                  <a:srgbClr val="003366"/>
                </a:solidFill>
                <a:cs typeface="Arial" panose="020B0604020202020204" pitchFamily="34" charset="0"/>
              </a:rPr>
              <a:t> </a:t>
            </a:r>
            <a:r>
              <a:rPr lang="en-US" sz="1867" b="1" dirty="0" err="1">
                <a:solidFill>
                  <a:srgbClr val="003366"/>
                </a:solidFill>
                <a:cs typeface="Arial" panose="020B0604020202020204" pitchFamily="34" charset="0"/>
              </a:rPr>
              <a:t>phổi</a:t>
            </a:r>
            <a:endParaRPr lang="en-US" sz="1867" b="1" baseline="30000" dirty="0">
              <a:solidFill>
                <a:srgbClr val="003366"/>
              </a:solidFill>
              <a:cs typeface="Arial" panose="020B0604020202020204" pitchFamily="34" charset="0"/>
            </a:endParaRPr>
          </a:p>
          <a:p>
            <a:pPr algn="ctr" defTabSz="1618210" eaLnBrk="1" hangingPunct="1">
              <a:defRPr/>
            </a:pPr>
            <a:endParaRPr lang="en-US" sz="1867" b="1" dirty="0">
              <a:solidFill>
                <a:srgbClr val="003366"/>
              </a:solidFill>
              <a:cs typeface="Arial" panose="020B0604020202020204" pitchFamily="34" charset="0"/>
            </a:endParaRPr>
          </a:p>
        </p:txBody>
      </p:sp>
      <p:sp>
        <p:nvSpPr>
          <p:cNvPr id="14" name="TextBox 13">
            <a:extLst>
              <a:ext uri="{FF2B5EF4-FFF2-40B4-BE49-F238E27FC236}">
                <a16:creationId xmlns:a16="http://schemas.microsoft.com/office/drawing/2014/main" id="{C1F554D9-A8B0-4542-B7D1-7D5DDBDF06ED}"/>
              </a:ext>
            </a:extLst>
          </p:cNvPr>
          <p:cNvSpPr txBox="1">
            <a:spLocks noChangeAspect="1"/>
          </p:cNvSpPr>
          <p:nvPr/>
        </p:nvSpPr>
        <p:spPr>
          <a:xfrm>
            <a:off x="2622558" y="4737653"/>
            <a:ext cx="3014133" cy="817599"/>
          </a:xfrm>
          <a:prstGeom prst="roundRect">
            <a:avLst/>
          </a:prstGeom>
          <a:solidFill>
            <a:schemeClr val="bg1"/>
          </a:solidFill>
          <a:ln w="9525">
            <a:solidFill>
              <a:schemeClr val="tx1"/>
            </a:solidFill>
          </a:ln>
          <a:effectLst>
            <a:outerShdw blurRad="63500" algn="ctr" rotWithShape="0">
              <a:srgbClr val="000000">
                <a:alpha val="20000"/>
              </a:srgbClr>
            </a:outerShdw>
          </a:effectLst>
        </p:spPr>
        <p:txBody>
          <a:bodyPr wrap="square" lIns="0" tIns="0" rIns="0" bIns="0" anchor="ctr" anchorCtr="0">
            <a:no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625399" fontAlgn="auto">
              <a:spcBef>
                <a:spcPts val="0"/>
              </a:spcBef>
              <a:spcAft>
                <a:spcPts val="0"/>
              </a:spcAft>
              <a:defRPr/>
            </a:pPr>
            <a:r>
              <a:rPr lang="en-US" sz="1600" kern="0" dirty="0" err="1">
                <a:solidFill>
                  <a:srgbClr val="003366"/>
                </a:solidFill>
                <a:cs typeface="Arial" panose="020B0604020202020204" pitchFamily="34" charset="0"/>
              </a:rPr>
              <a:t>Khác</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biệt</a:t>
            </a:r>
            <a:r>
              <a:rPr lang="en-US" sz="1600" kern="0" dirty="0">
                <a:solidFill>
                  <a:srgbClr val="003366"/>
                </a:solidFill>
                <a:cs typeface="Arial" panose="020B0604020202020204" pitchFamily="34" charset="0"/>
              </a:rPr>
              <a:t>: 117.0 mL/</a:t>
            </a:r>
            <a:r>
              <a:rPr lang="en-US" sz="1600" kern="0" dirty="0" err="1">
                <a:solidFill>
                  <a:srgbClr val="003366"/>
                </a:solidFill>
                <a:cs typeface="Arial" panose="020B0604020202020204" pitchFamily="34" charset="0"/>
              </a:rPr>
              <a:t>năm</a:t>
            </a:r>
            <a:r>
              <a:rPr lang="en-US" sz="1600" kern="0" dirty="0">
                <a:solidFill>
                  <a:srgbClr val="003366"/>
                </a:solidFill>
                <a:cs typeface="Arial" panose="020B0604020202020204" pitchFamily="34" charset="0"/>
              </a:rPr>
              <a:t> </a:t>
            </a:r>
          </a:p>
          <a:p>
            <a:pPr algn="ctr" defTabSz="1625399" fontAlgn="auto">
              <a:spcBef>
                <a:spcPts val="0"/>
              </a:spcBef>
              <a:spcAft>
                <a:spcPts val="0"/>
              </a:spcAft>
              <a:defRPr/>
            </a:pPr>
            <a:r>
              <a:rPr lang="en-US" sz="1600" kern="0" dirty="0">
                <a:solidFill>
                  <a:srgbClr val="003366"/>
                </a:solidFill>
                <a:cs typeface="Arial" panose="020B0604020202020204" pitchFamily="34" charset="0"/>
              </a:rPr>
              <a:t>(95% CI: 76.3, 157.8)</a:t>
            </a:r>
          </a:p>
          <a:p>
            <a:pPr algn="ctr" defTabSz="1625399" fontAlgn="auto">
              <a:spcBef>
                <a:spcPts val="0"/>
              </a:spcBef>
              <a:spcAft>
                <a:spcPts val="0"/>
              </a:spcAft>
              <a:defRPr/>
            </a:pPr>
            <a:r>
              <a:rPr lang="en-US" sz="1600" b="1" kern="0" dirty="0" err="1">
                <a:solidFill>
                  <a:srgbClr val="FF9900"/>
                </a:solidFill>
                <a:cs typeface="Arial" panose="020B0604020202020204" pitchFamily="34" charset="0"/>
              </a:rPr>
              <a:t>Giảm</a:t>
            </a:r>
            <a:r>
              <a:rPr lang="en-US" sz="1600" b="1" kern="0" dirty="0">
                <a:solidFill>
                  <a:srgbClr val="FF9900"/>
                </a:solidFill>
                <a:cs typeface="Arial" panose="020B0604020202020204" pitchFamily="34" charset="0"/>
              </a:rPr>
              <a:t> </a:t>
            </a:r>
            <a:r>
              <a:rPr lang="en-US" sz="1600" b="1" kern="0" dirty="0" err="1">
                <a:solidFill>
                  <a:srgbClr val="FF9900"/>
                </a:solidFill>
                <a:cs typeface="Arial" panose="020B0604020202020204" pitchFamily="34" charset="0"/>
              </a:rPr>
              <a:t>tương</a:t>
            </a:r>
            <a:r>
              <a:rPr lang="en-US" sz="1600" b="1" kern="0" dirty="0">
                <a:solidFill>
                  <a:srgbClr val="FF9900"/>
                </a:solidFill>
                <a:cs typeface="Arial" panose="020B0604020202020204" pitchFamily="34" charset="0"/>
              </a:rPr>
              <a:t> </a:t>
            </a:r>
            <a:r>
              <a:rPr lang="en-US" sz="1600" b="1" kern="0" dirty="0" err="1">
                <a:solidFill>
                  <a:srgbClr val="FF9900"/>
                </a:solidFill>
                <a:cs typeface="Arial" panose="020B0604020202020204" pitchFamily="34" charset="0"/>
              </a:rPr>
              <a:t>đối</a:t>
            </a:r>
            <a:r>
              <a:rPr lang="en-US" sz="1600" b="1" kern="0" dirty="0">
                <a:solidFill>
                  <a:srgbClr val="FF9900"/>
                </a:solidFill>
                <a:cs typeface="Arial" panose="020B0604020202020204" pitchFamily="34" charset="0"/>
              </a:rPr>
              <a:t>: 52%</a:t>
            </a:r>
          </a:p>
        </p:txBody>
      </p:sp>
      <p:sp>
        <p:nvSpPr>
          <p:cNvPr id="15" name="TextBox 14">
            <a:extLst>
              <a:ext uri="{FF2B5EF4-FFF2-40B4-BE49-F238E27FC236}">
                <a16:creationId xmlns:a16="http://schemas.microsoft.com/office/drawing/2014/main" id="{6395193E-77EA-064D-BB5F-0AD2B304D0B4}"/>
              </a:ext>
            </a:extLst>
          </p:cNvPr>
          <p:cNvSpPr txBox="1">
            <a:spLocks noChangeAspect="1"/>
          </p:cNvSpPr>
          <p:nvPr/>
        </p:nvSpPr>
        <p:spPr>
          <a:xfrm>
            <a:off x="7056742" y="4737653"/>
            <a:ext cx="3014133" cy="817599"/>
          </a:xfrm>
          <a:prstGeom prst="roundRect">
            <a:avLst/>
          </a:prstGeom>
          <a:solidFill>
            <a:schemeClr val="bg1"/>
          </a:solidFill>
          <a:ln w="9525">
            <a:solidFill>
              <a:schemeClr val="tx1"/>
            </a:solidFill>
          </a:ln>
          <a:effectLst>
            <a:outerShdw blurRad="63500" algn="ctr" rotWithShape="0">
              <a:srgbClr val="000000">
                <a:alpha val="20000"/>
              </a:srgbClr>
            </a:outerShdw>
          </a:effectLst>
        </p:spPr>
        <p:txBody>
          <a:bodyPr wrap="square" lIns="0" tIns="0" rIns="0" bIns="0" anchor="ctr" anchorCtr="0">
            <a:no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625399" fontAlgn="auto">
              <a:spcBef>
                <a:spcPts val="0"/>
              </a:spcBef>
              <a:spcAft>
                <a:spcPts val="0"/>
              </a:spcAft>
              <a:defRPr/>
            </a:pPr>
            <a:r>
              <a:rPr lang="en-US" sz="1600" kern="0" dirty="0" err="1">
                <a:solidFill>
                  <a:srgbClr val="003366"/>
                </a:solidFill>
                <a:cs typeface="Arial" panose="020B0604020202020204" pitchFamily="34" charset="0"/>
              </a:rPr>
              <a:t>Khác</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biệt</a:t>
            </a:r>
            <a:r>
              <a:rPr lang="en-US" sz="1600" kern="0" dirty="0">
                <a:solidFill>
                  <a:srgbClr val="003366"/>
                </a:solidFill>
                <a:cs typeface="Arial" panose="020B0604020202020204" pitchFamily="34" charset="0"/>
              </a:rPr>
              <a:t>: </a:t>
            </a:r>
            <a:r>
              <a:rPr lang="en-US" altLang="en-US" sz="1600" dirty="0">
                <a:solidFill>
                  <a:srgbClr val="003366"/>
                </a:solidFill>
                <a:cs typeface="Arial" panose="020B0604020202020204" pitchFamily="34" charset="0"/>
              </a:rPr>
              <a:t>98.9 mL/</a:t>
            </a:r>
            <a:r>
              <a:rPr lang="en-US" altLang="en-US" sz="1600" dirty="0" err="1">
                <a:solidFill>
                  <a:srgbClr val="003366"/>
                </a:solidFill>
                <a:cs typeface="Arial" panose="020B0604020202020204" pitchFamily="34" charset="0"/>
              </a:rPr>
              <a:t>năm</a:t>
            </a:r>
            <a:endParaRPr lang="en-US" sz="1600" kern="0" dirty="0">
              <a:solidFill>
                <a:srgbClr val="003366"/>
              </a:solidFill>
              <a:cs typeface="Arial" panose="020B0604020202020204" pitchFamily="34" charset="0"/>
            </a:endParaRPr>
          </a:p>
          <a:p>
            <a:pPr algn="ctr" defTabSz="1625399" fontAlgn="auto">
              <a:spcBef>
                <a:spcPts val="0"/>
              </a:spcBef>
              <a:spcAft>
                <a:spcPts val="0"/>
              </a:spcAft>
              <a:defRPr/>
            </a:pPr>
            <a:r>
              <a:rPr lang="en-US" sz="1600" kern="0" dirty="0">
                <a:solidFill>
                  <a:srgbClr val="003366"/>
                </a:solidFill>
                <a:cs typeface="Arial" panose="020B0604020202020204" pitchFamily="34" charset="0"/>
              </a:rPr>
              <a:t>(95% CI: 36.4, 161.5)</a:t>
            </a:r>
          </a:p>
          <a:p>
            <a:pPr algn="ctr" defTabSz="1625399" fontAlgn="auto">
              <a:spcBef>
                <a:spcPts val="0"/>
              </a:spcBef>
              <a:spcAft>
                <a:spcPts val="0"/>
              </a:spcAft>
              <a:defRPr/>
            </a:pPr>
            <a:r>
              <a:rPr lang="en-US" sz="1600" b="1" kern="0" dirty="0" err="1">
                <a:solidFill>
                  <a:srgbClr val="FF9900"/>
                </a:solidFill>
                <a:cs typeface="Arial" panose="020B0604020202020204" pitchFamily="34" charset="0"/>
              </a:rPr>
              <a:t>Giảm</a:t>
            </a:r>
            <a:r>
              <a:rPr lang="en-US" sz="1600" b="1" kern="0" dirty="0">
                <a:solidFill>
                  <a:srgbClr val="FF9900"/>
                </a:solidFill>
                <a:cs typeface="Arial" panose="020B0604020202020204" pitchFamily="34" charset="0"/>
              </a:rPr>
              <a:t> </a:t>
            </a:r>
            <a:r>
              <a:rPr lang="en-US" sz="1600" b="1" kern="0" dirty="0" err="1">
                <a:solidFill>
                  <a:srgbClr val="FF9900"/>
                </a:solidFill>
                <a:cs typeface="Arial" panose="020B0604020202020204" pitchFamily="34" charset="0"/>
              </a:rPr>
              <a:t>tương</a:t>
            </a:r>
            <a:r>
              <a:rPr lang="en-US" sz="1600" b="1" kern="0" dirty="0">
                <a:solidFill>
                  <a:srgbClr val="FF9900"/>
                </a:solidFill>
                <a:cs typeface="Arial" panose="020B0604020202020204" pitchFamily="34" charset="0"/>
              </a:rPr>
              <a:t> </a:t>
            </a:r>
            <a:r>
              <a:rPr lang="en-US" sz="1600" b="1" kern="0" dirty="0" err="1">
                <a:solidFill>
                  <a:srgbClr val="FF9900"/>
                </a:solidFill>
                <a:cs typeface="Arial" panose="020B0604020202020204" pitchFamily="34" charset="0"/>
              </a:rPr>
              <a:t>đối</a:t>
            </a:r>
            <a:r>
              <a:rPr lang="en-US" sz="1600" b="1" kern="0" dirty="0">
                <a:solidFill>
                  <a:srgbClr val="FF9900"/>
                </a:solidFill>
                <a:cs typeface="Arial" panose="020B0604020202020204" pitchFamily="34" charset="0"/>
              </a:rPr>
              <a:t>: 45%</a:t>
            </a:r>
          </a:p>
        </p:txBody>
      </p:sp>
      <p:sp>
        <p:nvSpPr>
          <p:cNvPr id="16" name="TextBox 15">
            <a:extLst>
              <a:ext uri="{FF2B5EF4-FFF2-40B4-BE49-F238E27FC236}">
                <a16:creationId xmlns:a16="http://schemas.microsoft.com/office/drawing/2014/main" id="{A36734C8-7C8B-4948-B490-8BB4F5720E5F}"/>
              </a:ext>
            </a:extLst>
          </p:cNvPr>
          <p:cNvSpPr txBox="1">
            <a:spLocks noChangeArrowheads="1"/>
          </p:cNvSpPr>
          <p:nvPr/>
        </p:nvSpPr>
        <p:spPr bwMode="auto">
          <a:xfrm>
            <a:off x="3029181" y="2123421"/>
            <a:ext cx="934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600" dirty="0">
                <a:solidFill>
                  <a:srgbClr val="003366"/>
                </a:solidFill>
                <a:cs typeface="Arial" panose="020B0604020202020204" pitchFamily="34" charset="0"/>
              </a:rPr>
              <a:t>n=425</a:t>
            </a:r>
          </a:p>
        </p:txBody>
      </p:sp>
      <p:sp>
        <p:nvSpPr>
          <p:cNvPr id="17" name="TextBox 16">
            <a:extLst>
              <a:ext uri="{FF2B5EF4-FFF2-40B4-BE49-F238E27FC236}">
                <a16:creationId xmlns:a16="http://schemas.microsoft.com/office/drawing/2014/main" id="{5DC4FB37-D1EC-CB45-9AD8-B99C1E5E8587}"/>
              </a:ext>
            </a:extLst>
          </p:cNvPr>
          <p:cNvSpPr txBox="1">
            <a:spLocks noChangeArrowheads="1"/>
          </p:cNvSpPr>
          <p:nvPr/>
        </p:nvSpPr>
        <p:spPr bwMode="auto">
          <a:xfrm>
            <a:off x="4302460" y="2116151"/>
            <a:ext cx="934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600" dirty="0">
                <a:solidFill>
                  <a:srgbClr val="003366"/>
                </a:solidFill>
                <a:cs typeface="Arial" panose="020B0604020202020204" pitchFamily="34" charset="0"/>
              </a:rPr>
              <a:t>n=298</a:t>
            </a:r>
          </a:p>
        </p:txBody>
      </p:sp>
      <p:sp>
        <p:nvSpPr>
          <p:cNvPr id="18" name="TextBox 32">
            <a:extLst>
              <a:ext uri="{FF2B5EF4-FFF2-40B4-BE49-F238E27FC236}">
                <a16:creationId xmlns:a16="http://schemas.microsoft.com/office/drawing/2014/main" id="{295A19DD-0322-3D4F-AA4C-CC183DCA3DF9}"/>
              </a:ext>
            </a:extLst>
          </p:cNvPr>
          <p:cNvSpPr txBox="1">
            <a:spLocks noChangeArrowheads="1"/>
          </p:cNvSpPr>
          <p:nvPr/>
        </p:nvSpPr>
        <p:spPr bwMode="auto">
          <a:xfrm>
            <a:off x="7402772" y="2123420"/>
            <a:ext cx="10468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600" dirty="0">
                <a:solidFill>
                  <a:srgbClr val="003366"/>
                </a:solidFill>
                <a:cs typeface="Arial" panose="020B0604020202020204" pitchFamily="34" charset="0"/>
              </a:rPr>
              <a:t>n=213</a:t>
            </a:r>
          </a:p>
        </p:txBody>
      </p:sp>
      <p:sp>
        <p:nvSpPr>
          <p:cNvPr id="19" name="TextBox 18">
            <a:extLst>
              <a:ext uri="{FF2B5EF4-FFF2-40B4-BE49-F238E27FC236}">
                <a16:creationId xmlns:a16="http://schemas.microsoft.com/office/drawing/2014/main" id="{5D19739B-F4CA-7041-89F7-45318AD1C489}"/>
              </a:ext>
            </a:extLst>
          </p:cNvPr>
          <p:cNvSpPr txBox="1">
            <a:spLocks noChangeArrowheads="1"/>
          </p:cNvSpPr>
          <p:nvPr/>
        </p:nvSpPr>
        <p:spPr bwMode="auto">
          <a:xfrm>
            <a:off x="8667672" y="2123420"/>
            <a:ext cx="10468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600" dirty="0">
                <a:solidFill>
                  <a:srgbClr val="003366"/>
                </a:solidFill>
                <a:cs typeface="Arial" panose="020B0604020202020204" pitchFamily="34" charset="0"/>
              </a:rPr>
              <a:t>n=125</a:t>
            </a:r>
          </a:p>
        </p:txBody>
      </p:sp>
      <p:graphicFrame>
        <p:nvGraphicFramePr>
          <p:cNvPr id="20" name="Content Placeholder 5">
            <a:extLst>
              <a:ext uri="{FF2B5EF4-FFF2-40B4-BE49-F238E27FC236}">
                <a16:creationId xmlns:a16="http://schemas.microsoft.com/office/drawing/2014/main" id="{A8670281-E939-7F47-8EE0-C730B791E284}"/>
              </a:ext>
            </a:extLst>
          </p:cNvPr>
          <p:cNvGraphicFramePr>
            <a:graphicFrameLocks/>
          </p:cNvGraphicFramePr>
          <p:nvPr/>
        </p:nvGraphicFramePr>
        <p:xfrm>
          <a:off x="1233601" y="2382535"/>
          <a:ext cx="9638399" cy="254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99A80AF0-6095-B340-9047-E24DD6E4ABF8}"/>
              </a:ext>
            </a:extLst>
          </p:cNvPr>
          <p:cNvSpPr>
            <a:spLocks noChangeArrowheads="1"/>
          </p:cNvSpPr>
          <p:nvPr/>
        </p:nvSpPr>
        <p:spPr bwMode="auto">
          <a:xfrm>
            <a:off x="5008755" y="5531134"/>
            <a:ext cx="19938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618210">
              <a:defRPr/>
            </a:pPr>
            <a:r>
              <a:rPr lang="en-US" sz="1600" kern="0" dirty="0">
                <a:solidFill>
                  <a:srgbClr val="003366"/>
                </a:solidFill>
                <a:latin typeface="Arial" panose="020B0604020202020204" pitchFamily="34" charset="0"/>
                <a:cs typeface="Arial" panose="020B0604020202020204" pitchFamily="34" charset="0"/>
              </a:rPr>
              <a:t>Nintedanib</a:t>
            </a:r>
          </a:p>
        </p:txBody>
      </p:sp>
      <p:sp>
        <p:nvSpPr>
          <p:cNvPr id="22" name="Rectangle 26">
            <a:extLst>
              <a:ext uri="{FF2B5EF4-FFF2-40B4-BE49-F238E27FC236}">
                <a16:creationId xmlns:a16="http://schemas.microsoft.com/office/drawing/2014/main" id="{FE365058-AFDA-CE4B-9F24-3809F82205A3}"/>
              </a:ext>
            </a:extLst>
          </p:cNvPr>
          <p:cNvSpPr>
            <a:spLocks noChangeArrowheads="1"/>
          </p:cNvSpPr>
          <p:nvPr/>
        </p:nvSpPr>
        <p:spPr bwMode="auto">
          <a:xfrm>
            <a:off x="4879891" y="5670887"/>
            <a:ext cx="120125" cy="120504"/>
          </a:xfrm>
          <a:prstGeom prst="rect">
            <a:avLst/>
          </a:prstGeom>
          <a:solidFill>
            <a:srgbClr val="1B3D6B"/>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p>
            <a:pPr defTabSz="1618210" eaLnBrk="0" hangingPunct="0">
              <a:defRPr/>
            </a:pPr>
            <a:endParaRPr lang="en-US" sz="1867" dirty="0">
              <a:solidFill>
                <a:srgbClr val="000000"/>
              </a:solidFill>
              <a:latin typeface="Arial" panose="020B0604020202020204" pitchFamily="34" charset="0"/>
              <a:cs typeface="Arial" panose="020B0604020202020204" pitchFamily="34" charset="0"/>
            </a:endParaRPr>
          </a:p>
        </p:txBody>
      </p:sp>
      <p:sp>
        <p:nvSpPr>
          <p:cNvPr id="23" name="Rectangle 26">
            <a:extLst>
              <a:ext uri="{FF2B5EF4-FFF2-40B4-BE49-F238E27FC236}">
                <a16:creationId xmlns:a16="http://schemas.microsoft.com/office/drawing/2014/main" id="{C5398A47-84A3-4B48-B31D-1EF5E99FFB09}"/>
              </a:ext>
            </a:extLst>
          </p:cNvPr>
          <p:cNvSpPr>
            <a:spLocks noChangeArrowheads="1"/>
          </p:cNvSpPr>
          <p:nvPr/>
        </p:nvSpPr>
        <p:spPr bwMode="auto">
          <a:xfrm>
            <a:off x="6735566" y="5657271"/>
            <a:ext cx="120125" cy="120504"/>
          </a:xfrm>
          <a:prstGeom prst="rect">
            <a:avLst/>
          </a:prstGeom>
          <a:solidFill>
            <a:srgbClr val="7A99AC"/>
          </a:solidFill>
          <a:ln w="9525" algn="ctr">
            <a:noFill/>
            <a:round/>
            <a:headEnd/>
            <a:tailEnd/>
          </a:ln>
        </p:spPr>
        <p:txBody>
          <a:bodyPr lIns="0" tIns="0" rIns="0" bIns="0" anchor="ctr"/>
          <a:lstStyle/>
          <a:p>
            <a:pPr defTabSz="1618210" eaLnBrk="0" hangingPunct="0">
              <a:defRPr/>
            </a:pPr>
            <a:endParaRPr lang="en-US" sz="1867" dirty="0">
              <a:solidFill>
                <a:srgbClr val="000000"/>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4C0B5B39-D3B6-6F41-8BCF-CA00EDA02A44}"/>
              </a:ext>
            </a:extLst>
          </p:cNvPr>
          <p:cNvSpPr>
            <a:spLocks noChangeArrowheads="1"/>
          </p:cNvSpPr>
          <p:nvPr/>
        </p:nvSpPr>
        <p:spPr bwMode="auto">
          <a:xfrm>
            <a:off x="6875860" y="5538147"/>
            <a:ext cx="19938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618210">
              <a:defRPr/>
            </a:pPr>
            <a:r>
              <a:rPr lang="en-US" sz="1600" kern="0" dirty="0" err="1">
                <a:solidFill>
                  <a:srgbClr val="003366"/>
                </a:solidFill>
                <a:latin typeface="Arial" panose="020B0604020202020204" pitchFamily="34" charset="0"/>
                <a:cs typeface="Arial" panose="020B0604020202020204" pitchFamily="34" charset="0"/>
              </a:rPr>
              <a:t>Giả</a:t>
            </a:r>
            <a:r>
              <a:rPr lang="en-US" sz="1600" kern="0" dirty="0">
                <a:solidFill>
                  <a:srgbClr val="003366"/>
                </a:solidFill>
                <a:latin typeface="Arial" panose="020B0604020202020204" pitchFamily="34" charset="0"/>
                <a:cs typeface="Arial" panose="020B0604020202020204" pitchFamily="34" charset="0"/>
              </a:rPr>
              <a:t> </a:t>
            </a:r>
            <a:r>
              <a:rPr lang="en-US" sz="1600" kern="0" dirty="0" err="1">
                <a:solidFill>
                  <a:srgbClr val="003366"/>
                </a:solidFill>
                <a:latin typeface="Arial" panose="020B0604020202020204" pitchFamily="34" charset="0"/>
                <a:cs typeface="Arial" panose="020B0604020202020204" pitchFamily="34" charset="0"/>
              </a:rPr>
              <a:t>dược</a:t>
            </a:r>
            <a:endParaRPr lang="en-US" sz="1600" kern="0" dirty="0">
              <a:solidFill>
                <a:srgbClr val="003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9911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8FBA-EA27-1F45-9673-3E32111ADFB4}"/>
              </a:ext>
            </a:extLst>
          </p:cNvPr>
          <p:cNvSpPr>
            <a:spLocks noGrp="1"/>
          </p:cNvSpPr>
          <p:nvPr>
            <p:ph type="title"/>
          </p:nvPr>
        </p:nvSpPr>
        <p:spPr>
          <a:xfrm>
            <a:off x="838200" y="365126"/>
            <a:ext cx="10515600" cy="695974"/>
          </a:xfrm>
        </p:spPr>
        <p:txBody>
          <a:bodyPr/>
          <a:lstStyle/>
          <a:p>
            <a:r>
              <a:rPr lang="en-US" dirty="0" err="1"/>
              <a:t>Lợi</a:t>
            </a:r>
            <a:r>
              <a:rPr lang="en-US" dirty="0"/>
              <a:t> </a:t>
            </a:r>
            <a:r>
              <a:rPr lang="en-US" dirty="0" err="1"/>
              <a:t>ích</a:t>
            </a:r>
            <a:r>
              <a:rPr lang="en-US" dirty="0"/>
              <a:t> </a:t>
            </a:r>
            <a:r>
              <a:rPr lang="en-US" dirty="0" err="1"/>
              <a:t>của</a:t>
            </a:r>
            <a:r>
              <a:rPr lang="en-US" dirty="0"/>
              <a:t> </a:t>
            </a:r>
            <a:r>
              <a:rPr lang="en-US" dirty="0" err="1"/>
              <a:t>nintedanib</a:t>
            </a:r>
            <a:r>
              <a:rPr lang="en-US" dirty="0"/>
              <a:t> </a:t>
            </a:r>
            <a:r>
              <a:rPr lang="en-US" dirty="0" err="1"/>
              <a:t>làm</a:t>
            </a:r>
            <a:r>
              <a:rPr lang="en-US" dirty="0"/>
              <a:t> </a:t>
            </a:r>
            <a:r>
              <a:rPr lang="en-US" dirty="0" err="1"/>
              <a:t>giảm</a:t>
            </a:r>
            <a:r>
              <a:rPr lang="en-US" dirty="0"/>
              <a:t> </a:t>
            </a:r>
            <a:r>
              <a:rPr lang="en-US" dirty="0" err="1"/>
              <a:t>sự</a:t>
            </a:r>
            <a:r>
              <a:rPr lang="en-US" dirty="0"/>
              <a:t> </a:t>
            </a:r>
            <a:r>
              <a:rPr lang="en-US" dirty="0" err="1"/>
              <a:t>suy</a:t>
            </a:r>
            <a:r>
              <a:rPr lang="en-US" dirty="0"/>
              <a:t> </a:t>
            </a:r>
            <a:r>
              <a:rPr lang="en-US" dirty="0" err="1"/>
              <a:t>giảm</a:t>
            </a:r>
            <a:r>
              <a:rPr lang="en-US" dirty="0"/>
              <a:t> FVC </a:t>
            </a:r>
            <a:r>
              <a:rPr lang="en-US" dirty="0" err="1"/>
              <a:t>trong</a:t>
            </a:r>
            <a:r>
              <a:rPr lang="en-US" dirty="0"/>
              <a:t> </a:t>
            </a:r>
            <a:r>
              <a:rPr lang="en-US" dirty="0" err="1"/>
              <a:t>thời</a:t>
            </a:r>
            <a:r>
              <a:rPr lang="en-US" dirty="0"/>
              <a:t> </a:t>
            </a:r>
            <a:r>
              <a:rPr lang="en-US" dirty="0" err="1"/>
              <a:t>gian</a:t>
            </a:r>
            <a:r>
              <a:rPr lang="en-US" dirty="0"/>
              <a:t> </a:t>
            </a:r>
            <a:r>
              <a:rPr lang="en-US" dirty="0" err="1"/>
              <a:t>dài</a:t>
            </a:r>
            <a:endParaRPr lang="en-US" dirty="0"/>
          </a:p>
        </p:txBody>
      </p:sp>
      <p:sp>
        <p:nvSpPr>
          <p:cNvPr id="4" name="Slide Number Placeholder 3">
            <a:extLst>
              <a:ext uri="{FF2B5EF4-FFF2-40B4-BE49-F238E27FC236}">
                <a16:creationId xmlns:a16="http://schemas.microsoft.com/office/drawing/2014/main" id="{C8F114E9-06E1-E84D-8A51-0C00C7AD45D8}"/>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63</a:t>
            </a:fld>
            <a:endParaRPr lang="en-US" dirty="0">
              <a:solidFill>
                <a:srgbClr val="003366"/>
              </a:solidFill>
              <a:latin typeface="Arial" panose="020B0604020202020204"/>
            </a:endParaRPr>
          </a:p>
        </p:txBody>
      </p:sp>
      <p:sp>
        <p:nvSpPr>
          <p:cNvPr id="5" name="Text Placeholder 4">
            <a:extLst>
              <a:ext uri="{FF2B5EF4-FFF2-40B4-BE49-F238E27FC236}">
                <a16:creationId xmlns:a16="http://schemas.microsoft.com/office/drawing/2014/main" id="{EE54C1E8-89FD-A644-9348-B3B0F2B91E64}"/>
              </a:ext>
            </a:extLst>
          </p:cNvPr>
          <p:cNvSpPr>
            <a:spLocks noGrp="1"/>
          </p:cNvSpPr>
          <p:nvPr>
            <p:ph type="body" sz="quarter" idx="13"/>
          </p:nvPr>
        </p:nvSpPr>
        <p:spPr/>
        <p:txBody>
          <a:bodyPr>
            <a:normAutofit lnSpcReduction="10000"/>
          </a:bodyPr>
          <a:lstStyle/>
          <a:p>
            <a:r>
              <a:rPr lang="en-US" dirty="0"/>
              <a:t>CI, confidence interval; FVC, forced vital capacity; SE, standard error</a:t>
            </a:r>
            <a:br>
              <a:rPr lang="en-US" dirty="0"/>
            </a:br>
            <a:r>
              <a:rPr lang="en-US" dirty="0"/>
              <a:t>Crestani B </a:t>
            </a:r>
            <a:r>
              <a:rPr lang="en-US" i="1" dirty="0"/>
              <a:t>et al. Lancet Respir Med</a:t>
            </a:r>
            <a:r>
              <a:rPr lang="en-US" dirty="0"/>
              <a:t> 2019;7:60–8</a:t>
            </a:r>
          </a:p>
        </p:txBody>
      </p:sp>
      <p:grpSp>
        <p:nvGrpSpPr>
          <p:cNvPr id="28" name="Group 27">
            <a:extLst>
              <a:ext uri="{FF2B5EF4-FFF2-40B4-BE49-F238E27FC236}">
                <a16:creationId xmlns:a16="http://schemas.microsoft.com/office/drawing/2014/main" id="{104040CB-722C-1347-B19B-C4D0F790CB7D}"/>
              </a:ext>
            </a:extLst>
          </p:cNvPr>
          <p:cNvGrpSpPr/>
          <p:nvPr/>
        </p:nvGrpSpPr>
        <p:grpSpPr>
          <a:xfrm>
            <a:off x="544289" y="2790801"/>
            <a:ext cx="5551712" cy="3142089"/>
            <a:chOff x="408217" y="2122917"/>
            <a:chExt cx="4163784" cy="2356567"/>
          </a:xfrm>
        </p:grpSpPr>
        <p:graphicFrame>
          <p:nvGraphicFramePr>
            <p:cNvPr id="6" name="Content Placeholder 5">
              <a:extLst>
                <a:ext uri="{FF2B5EF4-FFF2-40B4-BE49-F238E27FC236}">
                  <a16:creationId xmlns:a16="http://schemas.microsoft.com/office/drawing/2014/main" id="{7D302571-A11E-F945-9BBD-B67939BA236C}"/>
                </a:ext>
              </a:extLst>
            </p:cNvPr>
            <p:cNvGraphicFramePr>
              <a:graphicFrameLocks/>
            </p:cNvGraphicFramePr>
            <p:nvPr/>
          </p:nvGraphicFramePr>
          <p:xfrm>
            <a:off x="925201" y="2133715"/>
            <a:ext cx="3646800" cy="234576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535E092-C058-784B-BB76-E3FF129DEBA2}"/>
                </a:ext>
              </a:extLst>
            </p:cNvPr>
            <p:cNvSpPr txBox="1">
              <a:spLocks noChangeAspect="1"/>
            </p:cNvSpPr>
            <p:nvPr/>
          </p:nvSpPr>
          <p:spPr>
            <a:xfrm rot="16200000">
              <a:off x="-533836" y="3064970"/>
              <a:ext cx="2345769" cy="461663"/>
            </a:xfrm>
            <a:prstGeom prst="rect">
              <a:avLst/>
            </a:prstGeom>
            <a:noFill/>
          </p:spPr>
          <p:txBody>
            <a:bodyPr wrap="square" lIns="121919" tIns="60959" rIns="121919" bIns="60959">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625399" fontAlgn="auto">
                <a:spcBef>
                  <a:spcPts val="0"/>
                </a:spcBef>
                <a:spcAft>
                  <a:spcPts val="0"/>
                </a:spcAft>
                <a:defRPr/>
              </a:pPr>
              <a:r>
                <a:rPr lang="en-US" sz="1600" kern="0" dirty="0" err="1">
                  <a:solidFill>
                    <a:srgbClr val="003366"/>
                  </a:solidFill>
                  <a:cs typeface="Arial" panose="020B0604020202020204" pitchFamily="34" charset="0"/>
                </a:rPr>
                <a:t>Tỷ</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lệ</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suy</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giảm</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được</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điều</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chỉnh</a:t>
              </a:r>
              <a:r>
                <a:rPr lang="en-US" sz="1600" kern="0" dirty="0">
                  <a:solidFill>
                    <a:srgbClr val="003366"/>
                  </a:solidFill>
                  <a:cs typeface="Arial" panose="020B0604020202020204" pitchFamily="34" charset="0"/>
                </a:rPr>
                <a:t> </a:t>
              </a:r>
              <a:r>
                <a:rPr lang="en-US" sz="1600" kern="0" dirty="0" err="1">
                  <a:solidFill>
                    <a:srgbClr val="003366"/>
                  </a:solidFill>
                  <a:cs typeface="Arial" panose="020B0604020202020204" pitchFamily="34" charset="0"/>
                </a:rPr>
                <a:t>trong</a:t>
              </a:r>
              <a:r>
                <a:rPr lang="en-US" sz="1600" kern="0" dirty="0">
                  <a:solidFill>
                    <a:srgbClr val="003366"/>
                  </a:solidFill>
                  <a:cs typeface="Arial" panose="020B0604020202020204" pitchFamily="34" charset="0"/>
                </a:rPr>
                <a:t> FVC (mL/</a:t>
              </a:r>
              <a:r>
                <a:rPr lang="en-US" sz="1600" kern="0" dirty="0" err="1">
                  <a:solidFill>
                    <a:srgbClr val="003366"/>
                  </a:solidFill>
                  <a:cs typeface="Arial" panose="020B0604020202020204" pitchFamily="34" charset="0"/>
                </a:rPr>
                <a:t>năm</a:t>
              </a:r>
              <a:r>
                <a:rPr lang="en-US" sz="1600" kern="0" dirty="0">
                  <a:solidFill>
                    <a:srgbClr val="003366"/>
                  </a:solidFill>
                  <a:cs typeface="Arial" panose="020B0604020202020204" pitchFamily="34" charset="0"/>
                </a:rPr>
                <a:t>)</a:t>
              </a:r>
            </a:p>
          </p:txBody>
        </p:sp>
      </p:grpSp>
      <p:sp>
        <p:nvSpPr>
          <p:cNvPr id="16" name="TextBox 15">
            <a:extLst>
              <a:ext uri="{FF2B5EF4-FFF2-40B4-BE49-F238E27FC236}">
                <a16:creationId xmlns:a16="http://schemas.microsoft.com/office/drawing/2014/main" id="{939F4A21-29E3-A647-B209-4B2DD8F0DF9B}"/>
              </a:ext>
            </a:extLst>
          </p:cNvPr>
          <p:cNvSpPr txBox="1">
            <a:spLocks noChangeArrowheads="1"/>
          </p:cNvSpPr>
          <p:nvPr/>
        </p:nvSpPr>
        <p:spPr bwMode="auto">
          <a:xfrm>
            <a:off x="2380827" y="2084183"/>
            <a:ext cx="13970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br>
              <a:rPr lang="en-US" sz="1600" dirty="0">
                <a:solidFill>
                  <a:srgbClr val="003366"/>
                </a:solidFill>
                <a:cs typeface="Arial" panose="020B0604020202020204" pitchFamily="34" charset="0"/>
              </a:rPr>
            </a:br>
            <a:r>
              <a:rPr lang="en-US" sz="1600" dirty="0">
                <a:solidFill>
                  <a:srgbClr val="003366"/>
                </a:solidFill>
                <a:cs typeface="Arial" panose="020B0604020202020204" pitchFamily="34" charset="0"/>
              </a:rPr>
              <a:t>Nintedanib</a:t>
            </a:r>
            <a:br>
              <a:rPr lang="en-US" sz="1600" dirty="0">
                <a:solidFill>
                  <a:srgbClr val="003366"/>
                </a:solidFill>
                <a:cs typeface="Arial" panose="020B0604020202020204" pitchFamily="34" charset="0"/>
              </a:rPr>
            </a:br>
            <a:r>
              <a:rPr lang="en-US" sz="1600" dirty="0">
                <a:solidFill>
                  <a:srgbClr val="003366"/>
                </a:solidFill>
                <a:cs typeface="Arial" panose="020B0604020202020204" pitchFamily="34" charset="0"/>
              </a:rPr>
              <a:t>n=638</a:t>
            </a:r>
          </a:p>
        </p:txBody>
      </p:sp>
      <p:sp>
        <p:nvSpPr>
          <p:cNvPr id="17" name="TextBox 16">
            <a:extLst>
              <a:ext uri="{FF2B5EF4-FFF2-40B4-BE49-F238E27FC236}">
                <a16:creationId xmlns:a16="http://schemas.microsoft.com/office/drawing/2014/main" id="{F8A098FE-4C00-D14C-BE6F-B4F8F6A0C6A6}"/>
              </a:ext>
            </a:extLst>
          </p:cNvPr>
          <p:cNvSpPr txBox="1">
            <a:spLocks noChangeArrowheads="1"/>
          </p:cNvSpPr>
          <p:nvPr/>
        </p:nvSpPr>
        <p:spPr bwMode="auto">
          <a:xfrm>
            <a:off x="4170937" y="2331677"/>
            <a:ext cx="13970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600" dirty="0" err="1">
                <a:solidFill>
                  <a:srgbClr val="003366"/>
                </a:solidFill>
                <a:cs typeface="Arial" panose="020B0604020202020204" pitchFamily="34" charset="0"/>
              </a:rPr>
              <a:t>Giả</a:t>
            </a:r>
            <a:r>
              <a:rPr lang="en-US" sz="1600" dirty="0">
                <a:solidFill>
                  <a:srgbClr val="003366"/>
                </a:solidFill>
                <a:cs typeface="Arial" panose="020B0604020202020204" pitchFamily="34" charset="0"/>
              </a:rPr>
              <a:t> </a:t>
            </a:r>
            <a:r>
              <a:rPr lang="en-US" sz="1600" dirty="0" err="1">
                <a:solidFill>
                  <a:srgbClr val="003366"/>
                </a:solidFill>
                <a:cs typeface="Arial" panose="020B0604020202020204" pitchFamily="34" charset="0"/>
              </a:rPr>
              <a:t>dược</a:t>
            </a:r>
            <a:br>
              <a:rPr lang="en-US" sz="1600" dirty="0">
                <a:solidFill>
                  <a:srgbClr val="003366"/>
                </a:solidFill>
                <a:cs typeface="Arial" panose="020B0604020202020204" pitchFamily="34" charset="0"/>
              </a:rPr>
            </a:br>
            <a:r>
              <a:rPr lang="en-US" sz="1600" dirty="0">
                <a:solidFill>
                  <a:srgbClr val="003366"/>
                </a:solidFill>
                <a:cs typeface="Arial" panose="020B0604020202020204" pitchFamily="34" charset="0"/>
              </a:rPr>
              <a:t>n=423</a:t>
            </a:r>
          </a:p>
        </p:txBody>
      </p:sp>
      <p:graphicFrame>
        <p:nvGraphicFramePr>
          <p:cNvPr id="20" name="Content Placeholder 5">
            <a:extLst>
              <a:ext uri="{FF2B5EF4-FFF2-40B4-BE49-F238E27FC236}">
                <a16:creationId xmlns:a16="http://schemas.microsoft.com/office/drawing/2014/main" id="{3B3B126D-73A3-B549-A989-C65287C0BD77}"/>
              </a:ext>
            </a:extLst>
          </p:cNvPr>
          <p:cNvGraphicFramePr>
            <a:graphicFrameLocks/>
          </p:cNvGraphicFramePr>
          <p:nvPr/>
        </p:nvGraphicFramePr>
        <p:xfrm>
          <a:off x="6511688" y="2805355"/>
          <a:ext cx="4862400" cy="3127692"/>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BDBBEBF4-A14A-124E-A92C-882B4312F642}"/>
              </a:ext>
            </a:extLst>
          </p:cNvPr>
          <p:cNvSpPr txBox="1">
            <a:spLocks noChangeArrowheads="1"/>
          </p:cNvSpPr>
          <p:nvPr/>
        </p:nvSpPr>
        <p:spPr bwMode="auto">
          <a:xfrm>
            <a:off x="7183689" y="2093439"/>
            <a:ext cx="18496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600" dirty="0" err="1">
                <a:solidFill>
                  <a:srgbClr val="003366"/>
                </a:solidFill>
                <a:cs typeface="Arial" panose="020B0604020202020204" pitchFamily="34" charset="0"/>
              </a:rPr>
              <a:t>Tiếp</a:t>
            </a:r>
            <a:r>
              <a:rPr lang="en-US" sz="1600" dirty="0">
                <a:solidFill>
                  <a:srgbClr val="003366"/>
                </a:solidFill>
                <a:cs typeface="Arial" panose="020B0604020202020204" pitchFamily="34" charset="0"/>
              </a:rPr>
              <a:t> </a:t>
            </a:r>
            <a:r>
              <a:rPr lang="en-US" sz="1600" dirty="0" err="1">
                <a:solidFill>
                  <a:srgbClr val="003366"/>
                </a:solidFill>
                <a:cs typeface="Arial" panose="020B0604020202020204" pitchFamily="34" charset="0"/>
              </a:rPr>
              <a:t>tục</a:t>
            </a:r>
            <a:r>
              <a:rPr lang="en-US" sz="1600" dirty="0">
                <a:solidFill>
                  <a:srgbClr val="003366"/>
                </a:solidFill>
                <a:cs typeface="Arial" panose="020B0604020202020204" pitchFamily="34" charset="0"/>
              </a:rPr>
              <a:t> </a:t>
            </a:r>
            <a:r>
              <a:rPr lang="en-US" sz="1600" dirty="0" err="1">
                <a:solidFill>
                  <a:srgbClr val="003366"/>
                </a:solidFill>
                <a:cs typeface="Arial" panose="020B0604020202020204" pitchFamily="34" charset="0"/>
              </a:rPr>
              <a:t>điều</a:t>
            </a:r>
            <a:r>
              <a:rPr lang="en-US" sz="1600" dirty="0">
                <a:solidFill>
                  <a:srgbClr val="003366"/>
                </a:solidFill>
                <a:cs typeface="Arial" panose="020B0604020202020204" pitchFamily="34" charset="0"/>
              </a:rPr>
              <a:t> </a:t>
            </a:r>
            <a:r>
              <a:rPr lang="en-US" sz="1600" dirty="0" err="1">
                <a:solidFill>
                  <a:srgbClr val="003366"/>
                </a:solidFill>
                <a:cs typeface="Arial" panose="020B0604020202020204" pitchFamily="34" charset="0"/>
              </a:rPr>
              <a:t>trị</a:t>
            </a:r>
            <a:r>
              <a:rPr lang="en-US" sz="1600" dirty="0">
                <a:solidFill>
                  <a:srgbClr val="003366"/>
                </a:solidFill>
                <a:cs typeface="Arial" panose="020B0604020202020204" pitchFamily="34" charset="0"/>
              </a:rPr>
              <a:t> nintedanib</a:t>
            </a:r>
          </a:p>
          <a:p>
            <a:pPr algn="ctr" defTabSz="1618210" eaLnBrk="1" hangingPunct="1">
              <a:defRPr/>
            </a:pPr>
            <a:r>
              <a:rPr lang="en-US" sz="1600" dirty="0">
                <a:solidFill>
                  <a:srgbClr val="003366"/>
                </a:solidFill>
                <a:cs typeface="Arial" panose="020B0604020202020204" pitchFamily="34" charset="0"/>
              </a:rPr>
              <a:t>n=430</a:t>
            </a:r>
          </a:p>
        </p:txBody>
      </p:sp>
      <p:sp>
        <p:nvSpPr>
          <p:cNvPr id="22" name="TextBox 21">
            <a:extLst>
              <a:ext uri="{FF2B5EF4-FFF2-40B4-BE49-F238E27FC236}">
                <a16:creationId xmlns:a16="http://schemas.microsoft.com/office/drawing/2014/main" id="{A601B016-979C-924F-AD09-FA3215146524}"/>
              </a:ext>
            </a:extLst>
          </p:cNvPr>
          <p:cNvSpPr txBox="1">
            <a:spLocks noChangeArrowheads="1"/>
          </p:cNvSpPr>
          <p:nvPr/>
        </p:nvSpPr>
        <p:spPr bwMode="auto">
          <a:xfrm>
            <a:off x="9426381" y="2086170"/>
            <a:ext cx="18496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618210" eaLnBrk="1" hangingPunct="1">
              <a:defRPr/>
            </a:pPr>
            <a:r>
              <a:rPr lang="en-US" sz="1600" dirty="0" err="1">
                <a:solidFill>
                  <a:srgbClr val="003366"/>
                </a:solidFill>
                <a:cs typeface="Arial" panose="020B0604020202020204" pitchFamily="34" charset="0"/>
              </a:rPr>
              <a:t>Bắt</a:t>
            </a:r>
            <a:r>
              <a:rPr lang="en-US" sz="1600" dirty="0">
                <a:solidFill>
                  <a:srgbClr val="003366"/>
                </a:solidFill>
                <a:cs typeface="Arial" panose="020B0604020202020204" pitchFamily="34" charset="0"/>
              </a:rPr>
              <a:t> </a:t>
            </a:r>
            <a:r>
              <a:rPr lang="en-US" sz="1600" dirty="0" err="1">
                <a:solidFill>
                  <a:srgbClr val="003366"/>
                </a:solidFill>
                <a:cs typeface="Arial" panose="020B0604020202020204" pitchFamily="34" charset="0"/>
              </a:rPr>
              <a:t>đầu</a:t>
            </a:r>
            <a:r>
              <a:rPr lang="en-US" sz="1600" dirty="0">
                <a:solidFill>
                  <a:srgbClr val="003366"/>
                </a:solidFill>
                <a:cs typeface="Arial" panose="020B0604020202020204" pitchFamily="34" charset="0"/>
              </a:rPr>
              <a:t> </a:t>
            </a:r>
            <a:r>
              <a:rPr lang="en-US" sz="1600" dirty="0" err="1">
                <a:solidFill>
                  <a:srgbClr val="003366"/>
                </a:solidFill>
                <a:cs typeface="Arial" panose="020B0604020202020204" pitchFamily="34" charset="0"/>
              </a:rPr>
              <a:t>điều</a:t>
            </a:r>
            <a:r>
              <a:rPr lang="en-US" sz="1600" dirty="0">
                <a:solidFill>
                  <a:srgbClr val="003366"/>
                </a:solidFill>
                <a:cs typeface="Arial" panose="020B0604020202020204" pitchFamily="34" charset="0"/>
              </a:rPr>
              <a:t> </a:t>
            </a:r>
            <a:r>
              <a:rPr lang="en-US" sz="1600" dirty="0" err="1">
                <a:solidFill>
                  <a:srgbClr val="003366"/>
                </a:solidFill>
                <a:cs typeface="Arial" panose="020B0604020202020204" pitchFamily="34" charset="0"/>
              </a:rPr>
              <a:t>trị</a:t>
            </a:r>
            <a:r>
              <a:rPr lang="en-US" sz="1600" dirty="0">
                <a:solidFill>
                  <a:srgbClr val="003366"/>
                </a:solidFill>
                <a:cs typeface="Arial" panose="020B0604020202020204" pitchFamily="34" charset="0"/>
              </a:rPr>
              <a:t> nintedanib</a:t>
            </a:r>
          </a:p>
          <a:p>
            <a:pPr algn="ctr" defTabSz="1618210" eaLnBrk="1" hangingPunct="1">
              <a:defRPr/>
            </a:pPr>
            <a:r>
              <a:rPr lang="en-US" sz="1600" dirty="0">
                <a:solidFill>
                  <a:srgbClr val="003366"/>
                </a:solidFill>
                <a:cs typeface="Arial" panose="020B0604020202020204" pitchFamily="34" charset="0"/>
              </a:rPr>
              <a:t>n=304</a:t>
            </a:r>
          </a:p>
        </p:txBody>
      </p:sp>
      <p:sp>
        <p:nvSpPr>
          <p:cNvPr id="25" name="TextBox 24">
            <a:extLst>
              <a:ext uri="{FF2B5EF4-FFF2-40B4-BE49-F238E27FC236}">
                <a16:creationId xmlns:a16="http://schemas.microsoft.com/office/drawing/2014/main" id="{68917D2D-8DE1-B14A-B749-71B7A913187A}"/>
              </a:ext>
            </a:extLst>
          </p:cNvPr>
          <p:cNvSpPr txBox="1"/>
          <p:nvPr/>
        </p:nvSpPr>
        <p:spPr>
          <a:xfrm>
            <a:off x="492721" y="1392195"/>
            <a:ext cx="5606012" cy="666977"/>
          </a:xfrm>
          <a:prstGeom prst="rect">
            <a:avLst/>
          </a:prstGeom>
          <a:noFill/>
        </p:spPr>
        <p:txBody>
          <a:bodyPr wrap="square" rtlCol="0">
            <a:spAutoFit/>
          </a:bodyPr>
          <a:lstStyle/>
          <a:p>
            <a:pPr algn="ctr" defTabSz="609585"/>
            <a:r>
              <a:rPr lang="en-US" sz="1867" b="1" dirty="0" err="1">
                <a:solidFill>
                  <a:srgbClr val="003366"/>
                </a:solidFill>
                <a:latin typeface="Arial" panose="020B0604020202020204"/>
              </a:rPr>
              <a:t>Tỷ</a:t>
            </a:r>
            <a:r>
              <a:rPr lang="en-US" sz="1867" b="1" dirty="0">
                <a:solidFill>
                  <a:srgbClr val="003366"/>
                </a:solidFill>
                <a:latin typeface="Arial" panose="020B0604020202020204"/>
              </a:rPr>
              <a:t> </a:t>
            </a:r>
            <a:r>
              <a:rPr lang="en-US" sz="1867" b="1" dirty="0" err="1">
                <a:solidFill>
                  <a:srgbClr val="003366"/>
                </a:solidFill>
                <a:latin typeface="Arial" panose="020B0604020202020204"/>
              </a:rPr>
              <a:t>lệ</a:t>
            </a:r>
            <a:r>
              <a:rPr lang="en-US" sz="1867" b="1" dirty="0">
                <a:solidFill>
                  <a:srgbClr val="003366"/>
                </a:solidFill>
                <a:latin typeface="Arial" panose="020B0604020202020204"/>
              </a:rPr>
              <a:t> </a:t>
            </a:r>
            <a:r>
              <a:rPr lang="en-US" sz="1867" b="1" dirty="0" err="1">
                <a:solidFill>
                  <a:srgbClr val="003366"/>
                </a:solidFill>
                <a:latin typeface="Arial" panose="020B0604020202020204"/>
              </a:rPr>
              <a:t>suy</a:t>
            </a:r>
            <a:r>
              <a:rPr lang="en-US" sz="1867" b="1" dirty="0">
                <a:solidFill>
                  <a:srgbClr val="003366"/>
                </a:solidFill>
                <a:latin typeface="Arial" panose="020B0604020202020204"/>
              </a:rPr>
              <a:t> </a:t>
            </a:r>
            <a:r>
              <a:rPr lang="en-US" sz="1867" b="1" dirty="0" err="1">
                <a:solidFill>
                  <a:srgbClr val="003366"/>
                </a:solidFill>
                <a:latin typeface="Arial" panose="020B0604020202020204"/>
              </a:rPr>
              <a:t>giảm</a:t>
            </a:r>
            <a:r>
              <a:rPr lang="en-US" sz="1867" b="1" dirty="0">
                <a:solidFill>
                  <a:srgbClr val="003366"/>
                </a:solidFill>
                <a:latin typeface="Arial" panose="020B0604020202020204"/>
              </a:rPr>
              <a:t> FVC qua 52 </a:t>
            </a:r>
            <a:r>
              <a:rPr lang="en-US" sz="1867" b="1" dirty="0" err="1">
                <a:solidFill>
                  <a:srgbClr val="003366"/>
                </a:solidFill>
                <a:latin typeface="Arial" panose="020B0604020202020204"/>
              </a:rPr>
              <a:t>tuần</a:t>
            </a:r>
            <a:r>
              <a:rPr lang="en-US" sz="1867" b="1" dirty="0">
                <a:solidFill>
                  <a:srgbClr val="003366"/>
                </a:solidFill>
                <a:latin typeface="Arial" panose="020B0604020202020204"/>
              </a:rPr>
              <a:t> </a:t>
            </a:r>
          </a:p>
          <a:p>
            <a:pPr algn="ctr" defTabSz="609585"/>
            <a:r>
              <a:rPr lang="en-US" sz="1867" b="1" dirty="0" err="1">
                <a:solidFill>
                  <a:srgbClr val="003366"/>
                </a:solidFill>
                <a:latin typeface="Arial" panose="020B0604020202020204"/>
              </a:rPr>
              <a:t>trong</a:t>
            </a:r>
            <a:r>
              <a:rPr lang="en-US" sz="1867" b="1" dirty="0">
                <a:solidFill>
                  <a:srgbClr val="003366"/>
                </a:solidFill>
                <a:latin typeface="Arial" panose="020B0604020202020204"/>
              </a:rPr>
              <a:t> </a:t>
            </a:r>
            <a:r>
              <a:rPr lang="en-US" sz="1867" b="1" dirty="0" err="1">
                <a:solidFill>
                  <a:srgbClr val="003366"/>
                </a:solidFill>
                <a:latin typeface="Arial" panose="020B0604020202020204"/>
              </a:rPr>
              <a:t>nghiên</a:t>
            </a:r>
            <a:r>
              <a:rPr lang="en-US" sz="1867" b="1" dirty="0">
                <a:solidFill>
                  <a:srgbClr val="003366"/>
                </a:solidFill>
                <a:latin typeface="Arial" panose="020B0604020202020204"/>
              </a:rPr>
              <a:t> </a:t>
            </a:r>
            <a:r>
              <a:rPr lang="en-US" sz="1867" b="1" dirty="0" err="1">
                <a:solidFill>
                  <a:srgbClr val="003366"/>
                </a:solidFill>
                <a:latin typeface="Arial" panose="020B0604020202020204"/>
              </a:rPr>
              <a:t>cứu</a:t>
            </a:r>
            <a:r>
              <a:rPr lang="en-US" sz="1867" b="1" dirty="0">
                <a:solidFill>
                  <a:srgbClr val="003366"/>
                </a:solidFill>
                <a:latin typeface="Arial" panose="020B0604020202020204"/>
              </a:rPr>
              <a:t> INPULSIS</a:t>
            </a:r>
            <a:r>
              <a:rPr lang="en-US" sz="1867" b="1" baseline="30000" dirty="0">
                <a:solidFill>
                  <a:srgbClr val="003366"/>
                </a:solidFill>
                <a:latin typeface="Arial" panose="020B0604020202020204"/>
              </a:rPr>
              <a:t>®</a:t>
            </a:r>
            <a:r>
              <a:rPr lang="en-US" sz="1867" b="1" dirty="0">
                <a:solidFill>
                  <a:srgbClr val="003366"/>
                </a:solidFill>
                <a:latin typeface="Arial" panose="020B0604020202020204"/>
              </a:rPr>
              <a:t> </a:t>
            </a:r>
            <a:endParaRPr lang="en-US" sz="1867" b="1" baseline="30000" dirty="0">
              <a:solidFill>
                <a:srgbClr val="003366"/>
              </a:solidFill>
              <a:latin typeface="Arial" panose="020B0604020202020204"/>
            </a:endParaRPr>
          </a:p>
        </p:txBody>
      </p:sp>
      <p:sp>
        <p:nvSpPr>
          <p:cNvPr id="27" name="TextBox 26">
            <a:extLst>
              <a:ext uri="{FF2B5EF4-FFF2-40B4-BE49-F238E27FC236}">
                <a16:creationId xmlns:a16="http://schemas.microsoft.com/office/drawing/2014/main" id="{9BF817D2-92C4-3F42-82C4-E41428F0EB72}"/>
              </a:ext>
            </a:extLst>
          </p:cNvPr>
          <p:cNvSpPr txBox="1"/>
          <p:nvPr/>
        </p:nvSpPr>
        <p:spPr>
          <a:xfrm>
            <a:off x="6020585" y="1392195"/>
            <a:ext cx="5844609" cy="666977"/>
          </a:xfrm>
          <a:prstGeom prst="rect">
            <a:avLst/>
          </a:prstGeom>
          <a:noFill/>
        </p:spPr>
        <p:txBody>
          <a:bodyPr wrap="square" rtlCol="0">
            <a:spAutoFit/>
          </a:bodyPr>
          <a:lstStyle/>
          <a:p>
            <a:pPr algn="ctr" defTabSz="609585"/>
            <a:r>
              <a:rPr lang="en-US" sz="1867" b="1" dirty="0" err="1">
                <a:solidFill>
                  <a:srgbClr val="003366"/>
                </a:solidFill>
                <a:latin typeface="Arial" panose="020B0604020202020204"/>
              </a:rPr>
              <a:t>Tỷ</a:t>
            </a:r>
            <a:r>
              <a:rPr lang="en-US" sz="1867" b="1" dirty="0">
                <a:solidFill>
                  <a:srgbClr val="003366"/>
                </a:solidFill>
                <a:latin typeface="Arial" panose="020B0604020202020204"/>
              </a:rPr>
              <a:t> </a:t>
            </a:r>
            <a:r>
              <a:rPr lang="en-US" sz="1867" b="1" dirty="0" err="1">
                <a:solidFill>
                  <a:srgbClr val="003366"/>
                </a:solidFill>
                <a:latin typeface="Arial" panose="020B0604020202020204"/>
              </a:rPr>
              <a:t>lệ</a:t>
            </a:r>
            <a:r>
              <a:rPr lang="en-US" sz="1867" b="1" dirty="0">
                <a:solidFill>
                  <a:srgbClr val="003366"/>
                </a:solidFill>
                <a:latin typeface="Arial" panose="020B0604020202020204"/>
              </a:rPr>
              <a:t> </a:t>
            </a:r>
            <a:r>
              <a:rPr lang="en-US" sz="1867" b="1" dirty="0" err="1">
                <a:solidFill>
                  <a:srgbClr val="003366"/>
                </a:solidFill>
                <a:latin typeface="Arial" panose="020B0604020202020204"/>
              </a:rPr>
              <a:t>suy</a:t>
            </a:r>
            <a:r>
              <a:rPr lang="en-US" sz="1867" b="1" dirty="0">
                <a:solidFill>
                  <a:srgbClr val="003366"/>
                </a:solidFill>
                <a:latin typeface="Arial" panose="020B0604020202020204"/>
              </a:rPr>
              <a:t> </a:t>
            </a:r>
            <a:r>
              <a:rPr lang="en-US" sz="1867" b="1" dirty="0" err="1">
                <a:solidFill>
                  <a:srgbClr val="003366"/>
                </a:solidFill>
                <a:latin typeface="Arial" panose="020B0604020202020204"/>
              </a:rPr>
              <a:t>giảm</a:t>
            </a:r>
            <a:r>
              <a:rPr lang="en-US" sz="1867" b="1" dirty="0">
                <a:solidFill>
                  <a:srgbClr val="003366"/>
                </a:solidFill>
                <a:latin typeface="Arial" panose="020B0604020202020204"/>
              </a:rPr>
              <a:t> FVC qua 192 </a:t>
            </a:r>
            <a:r>
              <a:rPr lang="en-US" sz="1867" b="1" dirty="0" err="1">
                <a:solidFill>
                  <a:srgbClr val="003366"/>
                </a:solidFill>
                <a:latin typeface="Arial" panose="020B0604020202020204"/>
              </a:rPr>
              <a:t>tuần</a:t>
            </a:r>
            <a:r>
              <a:rPr lang="en-US" sz="1867" b="1" dirty="0">
                <a:solidFill>
                  <a:srgbClr val="003366"/>
                </a:solidFill>
                <a:latin typeface="Arial" panose="020B0604020202020204"/>
              </a:rPr>
              <a:t> </a:t>
            </a:r>
          </a:p>
          <a:p>
            <a:pPr algn="ctr" defTabSz="609585"/>
            <a:r>
              <a:rPr lang="en-US" sz="1867" b="1" dirty="0" err="1">
                <a:solidFill>
                  <a:srgbClr val="003366"/>
                </a:solidFill>
                <a:latin typeface="Arial" panose="020B0604020202020204"/>
              </a:rPr>
              <a:t>trong</a:t>
            </a:r>
            <a:r>
              <a:rPr lang="en-US" sz="1867" b="1" dirty="0">
                <a:solidFill>
                  <a:srgbClr val="003366"/>
                </a:solidFill>
                <a:latin typeface="Arial" panose="020B0604020202020204"/>
              </a:rPr>
              <a:t> </a:t>
            </a:r>
            <a:r>
              <a:rPr lang="en-US" sz="1867" b="1" dirty="0" err="1">
                <a:solidFill>
                  <a:srgbClr val="003366"/>
                </a:solidFill>
                <a:latin typeface="Arial" panose="020B0604020202020204"/>
              </a:rPr>
              <a:t>nghiên</a:t>
            </a:r>
            <a:r>
              <a:rPr lang="en-US" sz="1867" b="1" dirty="0">
                <a:solidFill>
                  <a:srgbClr val="003366"/>
                </a:solidFill>
                <a:latin typeface="Arial" panose="020B0604020202020204"/>
              </a:rPr>
              <a:t> </a:t>
            </a:r>
            <a:r>
              <a:rPr lang="en-US" sz="1867" b="1" dirty="0" err="1">
                <a:solidFill>
                  <a:srgbClr val="003366"/>
                </a:solidFill>
                <a:latin typeface="Arial" panose="020B0604020202020204"/>
              </a:rPr>
              <a:t>cứu</a:t>
            </a:r>
            <a:r>
              <a:rPr lang="en-US" sz="1867" b="1" dirty="0">
                <a:solidFill>
                  <a:srgbClr val="003366"/>
                </a:solidFill>
                <a:latin typeface="Arial" panose="020B0604020202020204"/>
              </a:rPr>
              <a:t> INPULSIS</a:t>
            </a:r>
            <a:r>
              <a:rPr lang="en-US" sz="1867" b="1" baseline="30000" dirty="0">
                <a:solidFill>
                  <a:srgbClr val="003366"/>
                </a:solidFill>
                <a:latin typeface="Arial" panose="020B0604020202020204"/>
              </a:rPr>
              <a:t>®</a:t>
            </a:r>
            <a:r>
              <a:rPr lang="en-US" sz="1867" b="1" dirty="0">
                <a:solidFill>
                  <a:srgbClr val="003366"/>
                </a:solidFill>
                <a:latin typeface="Arial" panose="020B0604020202020204"/>
              </a:rPr>
              <a:t>-ON </a:t>
            </a:r>
            <a:endParaRPr lang="en-US" sz="1867" b="1" baseline="30000" dirty="0">
              <a:solidFill>
                <a:srgbClr val="003366"/>
              </a:solidFill>
              <a:latin typeface="Arial" panose="020B0604020202020204"/>
            </a:endParaRPr>
          </a:p>
        </p:txBody>
      </p:sp>
    </p:spTree>
    <p:extLst>
      <p:ext uri="{BB962C8B-B14F-4D97-AF65-F5344CB8AC3E}">
        <p14:creationId xmlns:p14="http://schemas.microsoft.com/office/powerpoint/2010/main" val="4014616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6">
            <a:extLst>
              <a:ext uri="{FF2B5EF4-FFF2-40B4-BE49-F238E27FC236}">
                <a16:creationId xmlns:a16="http://schemas.microsoft.com/office/drawing/2014/main" id="{95AD7263-C847-D34A-B74E-756A3879C06E}"/>
              </a:ext>
            </a:extLst>
          </p:cNvPr>
          <p:cNvGraphicFramePr>
            <a:graphicFrameLocks/>
          </p:cNvGraphicFramePr>
          <p:nvPr/>
        </p:nvGraphicFramePr>
        <p:xfrm>
          <a:off x="753536" y="5128649"/>
          <a:ext cx="10715977" cy="914400"/>
        </p:xfrm>
        <a:graphic>
          <a:graphicData uri="http://schemas.openxmlformats.org/drawingml/2006/table">
            <a:tbl>
              <a:tblPr firstRow="1" bandRow="1">
                <a:tableStyleId>{21E4AEA4-8DFA-4A89-87EB-49C32662AFE0}</a:tableStyleId>
              </a:tblPr>
              <a:tblGrid>
                <a:gridCol w="4674335">
                  <a:extLst>
                    <a:ext uri="{9D8B030D-6E8A-4147-A177-3AD203B41FA5}">
                      <a16:colId xmlns:a16="http://schemas.microsoft.com/office/drawing/2014/main" val="1332342701"/>
                    </a:ext>
                  </a:extLst>
                </a:gridCol>
                <a:gridCol w="3020821">
                  <a:extLst>
                    <a:ext uri="{9D8B030D-6E8A-4147-A177-3AD203B41FA5}">
                      <a16:colId xmlns:a16="http://schemas.microsoft.com/office/drawing/2014/main" val="1277278716"/>
                    </a:ext>
                  </a:extLst>
                </a:gridCol>
                <a:gridCol w="3020821">
                  <a:extLst>
                    <a:ext uri="{9D8B030D-6E8A-4147-A177-3AD203B41FA5}">
                      <a16:colId xmlns:a16="http://schemas.microsoft.com/office/drawing/2014/main" val="3700157541"/>
                    </a:ext>
                  </a:extLst>
                </a:gridCol>
              </a:tblGrid>
              <a:tr h="304800">
                <a:tc>
                  <a:txBody>
                    <a:bodyPr/>
                    <a:lstStyle/>
                    <a:p>
                      <a:r>
                        <a:rPr lang="en-US" sz="1200" noProof="0" dirty="0" err="1"/>
                        <a:t>Bệnh</a:t>
                      </a:r>
                      <a:r>
                        <a:rPr lang="en-US" sz="1200" baseline="0" noProof="0" dirty="0"/>
                        <a:t> </a:t>
                      </a:r>
                      <a:r>
                        <a:rPr lang="en-US" sz="1200" baseline="0" noProof="0" dirty="0" err="1"/>
                        <a:t>nhân</a:t>
                      </a:r>
                      <a:r>
                        <a:rPr lang="en-US" sz="1200" baseline="0" noProof="0" dirty="0"/>
                        <a:t> </a:t>
                      </a:r>
                      <a:r>
                        <a:rPr lang="en-US" sz="1200" baseline="0" noProof="0" dirty="0" err="1"/>
                        <a:t>có</a:t>
                      </a:r>
                      <a:r>
                        <a:rPr lang="en-US" sz="1200" baseline="0" noProof="0" dirty="0"/>
                        <a:t> </a:t>
                      </a:r>
                      <a:r>
                        <a:rPr lang="en-US" sz="1200" noProof="0" dirty="0"/>
                        <a:t>≥1 </a:t>
                      </a:r>
                      <a:r>
                        <a:rPr lang="en-US" sz="1200" noProof="0" dirty="0" err="1"/>
                        <a:t>đợt</a:t>
                      </a:r>
                      <a:r>
                        <a:rPr lang="en-US" sz="1200" baseline="0" noProof="0" dirty="0"/>
                        <a:t> </a:t>
                      </a:r>
                      <a:r>
                        <a:rPr lang="en-US" sz="1200" baseline="0" noProof="0" dirty="0" err="1"/>
                        <a:t>cấp</a:t>
                      </a:r>
                      <a:r>
                        <a:rPr lang="en-US" sz="1200" baseline="0" noProof="0" dirty="0"/>
                        <a:t> </a:t>
                      </a:r>
                      <a:r>
                        <a:rPr lang="en-US" sz="1200" baseline="0" noProof="0" dirty="0" err="1"/>
                        <a:t>cấp</a:t>
                      </a:r>
                      <a:r>
                        <a:rPr lang="en-US" sz="1200" baseline="0" noProof="0" dirty="0"/>
                        <a:t> </a:t>
                      </a:r>
                      <a:r>
                        <a:rPr lang="en-US" sz="1200" baseline="0" noProof="0" dirty="0" err="1"/>
                        <a:t>tính</a:t>
                      </a:r>
                      <a:r>
                        <a:rPr lang="en-US" sz="1200" noProof="0" dirty="0"/>
                        <a:t>, n (%)</a:t>
                      </a:r>
                    </a:p>
                  </a:txBody>
                  <a:tcPr marL="121920" marR="121920" marT="60960" marB="60960" anchor="ctr">
                    <a:solidFill>
                      <a:schemeClr val="tx2"/>
                    </a:solidFill>
                  </a:tcPr>
                </a:tc>
                <a:tc>
                  <a:txBody>
                    <a:bodyPr/>
                    <a:lstStyle>
                      <a:lvl1pPr eaLnBrk="0" hangingPunct="0">
                        <a:lnSpc>
                          <a:spcPts val="2400"/>
                        </a:lnSpc>
                        <a:spcBef>
                          <a:spcPts val="200"/>
                        </a:spcBef>
                        <a:spcAft>
                          <a:spcPts val="600"/>
                        </a:spcAft>
                        <a:buFont typeface="Arial" pitchFamily="34" charset="0"/>
                        <a:defRPr>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defRPr sz="1600">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defRPr sz="14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defRPr sz="12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noProof="0" dirty="0">
                          <a:ln>
                            <a:noFill/>
                          </a:ln>
                          <a:solidFill>
                            <a:schemeClr val="bg1"/>
                          </a:solidFill>
                          <a:effectLst/>
                          <a:latin typeface="Arial" panose="020B0604020202020204" pitchFamily="34" charset="0"/>
                          <a:cs typeface="Arial" panose="020B0604020202020204" pitchFamily="34" charset="0"/>
                        </a:rPr>
                        <a:t>Nintedanib (n=638)</a:t>
                      </a:r>
                      <a:endParaRPr kumimoji="0" lang="en-US" altLang="en-US" sz="1200" b="1" i="0" u="none" strike="noStrike" cap="none" normalizeH="0" baseline="0" noProof="0" dirty="0">
                        <a:ln>
                          <a:noFill/>
                        </a:ln>
                        <a:solidFill>
                          <a:schemeClr val="bg1"/>
                        </a:solidFill>
                        <a:effectLst/>
                        <a:latin typeface="Arial" panose="020B0604020202020204" pitchFamily="34" charset="0"/>
                        <a:ea typeface="ＭＳ Ｐゴシック" pitchFamily="34" charset="-128"/>
                        <a:cs typeface="Arial" panose="020B0604020202020204" pitchFamily="34" charset="0"/>
                      </a:endParaRPr>
                    </a:p>
                  </a:txBody>
                  <a:tcPr marL="121901" marR="121901" marT="45684" marB="45684" anchor="ctr" horzOverflow="overflow">
                    <a:solidFill>
                      <a:schemeClr val="tx2"/>
                    </a:solidFill>
                  </a:tcPr>
                </a:tc>
                <a:tc>
                  <a:txBody>
                    <a:bodyPr/>
                    <a:lstStyle>
                      <a:lvl1pPr eaLnBrk="0" hangingPunct="0">
                        <a:lnSpc>
                          <a:spcPts val="2400"/>
                        </a:lnSpc>
                        <a:spcBef>
                          <a:spcPts val="200"/>
                        </a:spcBef>
                        <a:spcAft>
                          <a:spcPts val="600"/>
                        </a:spcAft>
                        <a:buFont typeface="Arial" pitchFamily="34" charset="0"/>
                        <a:defRPr>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defRPr sz="1600">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defRPr sz="14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defRPr sz="12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noProof="0" dirty="0" err="1">
                          <a:ln>
                            <a:noFill/>
                          </a:ln>
                          <a:solidFill>
                            <a:schemeClr val="bg1"/>
                          </a:solidFill>
                          <a:effectLst/>
                          <a:latin typeface="Arial" panose="020B0604020202020204" pitchFamily="34" charset="0"/>
                          <a:cs typeface="Arial" panose="020B0604020202020204" pitchFamily="34" charset="0"/>
                        </a:rPr>
                        <a:t>Giả</a:t>
                      </a:r>
                      <a:r>
                        <a:rPr kumimoji="0" lang="en-US" altLang="en-US" sz="1200" u="none" strike="noStrike" cap="none" normalizeH="0" baseline="0" noProof="0" dirty="0">
                          <a:ln>
                            <a:noFill/>
                          </a:ln>
                          <a:solidFill>
                            <a:schemeClr val="bg1"/>
                          </a:solidFill>
                          <a:effectLst/>
                          <a:latin typeface="Arial" panose="020B0604020202020204" pitchFamily="34" charset="0"/>
                          <a:cs typeface="Arial" panose="020B0604020202020204" pitchFamily="34" charset="0"/>
                        </a:rPr>
                        <a:t> </a:t>
                      </a:r>
                      <a:r>
                        <a:rPr kumimoji="0" lang="en-US" altLang="en-US" sz="1200" u="none" strike="noStrike" cap="none" normalizeH="0" baseline="0" noProof="0" dirty="0" err="1">
                          <a:ln>
                            <a:noFill/>
                          </a:ln>
                          <a:solidFill>
                            <a:schemeClr val="bg1"/>
                          </a:solidFill>
                          <a:effectLst/>
                          <a:latin typeface="Arial" panose="020B0604020202020204" pitchFamily="34" charset="0"/>
                          <a:cs typeface="Arial" panose="020B0604020202020204" pitchFamily="34" charset="0"/>
                        </a:rPr>
                        <a:t>dược</a:t>
                      </a:r>
                      <a:r>
                        <a:rPr kumimoji="0" lang="en-US" altLang="en-US" sz="1200" u="none" strike="noStrike" cap="none" normalizeH="0" baseline="0" noProof="0" dirty="0">
                          <a:ln>
                            <a:noFill/>
                          </a:ln>
                          <a:solidFill>
                            <a:schemeClr val="bg1"/>
                          </a:solidFill>
                          <a:effectLst/>
                          <a:latin typeface="Arial" panose="020B0604020202020204" pitchFamily="34" charset="0"/>
                          <a:cs typeface="Arial" panose="020B0604020202020204" pitchFamily="34" charset="0"/>
                        </a:rPr>
                        <a:t> (n=423)</a:t>
                      </a:r>
                      <a:endParaRPr kumimoji="0" lang="en-US" altLang="en-US" sz="1200" b="1" i="0" u="none" strike="noStrike" cap="none" normalizeH="0" baseline="0" noProof="0" dirty="0">
                        <a:ln>
                          <a:noFill/>
                        </a:ln>
                        <a:solidFill>
                          <a:schemeClr val="bg1"/>
                        </a:solidFill>
                        <a:effectLst/>
                        <a:latin typeface="Arial" panose="020B0604020202020204" pitchFamily="34" charset="0"/>
                        <a:ea typeface="ＭＳ Ｐゴシック" pitchFamily="34" charset="-128"/>
                        <a:cs typeface="Arial" panose="020B0604020202020204" pitchFamily="34" charset="0"/>
                      </a:endParaRPr>
                    </a:p>
                  </a:txBody>
                  <a:tcPr marL="121901" marR="121901" marT="45684" marB="45684" anchor="ctr" horzOverflow="overflow">
                    <a:solidFill>
                      <a:schemeClr val="tx2"/>
                    </a:solidFill>
                  </a:tcPr>
                </a:tc>
                <a:extLst>
                  <a:ext uri="{0D108BD9-81ED-4DB2-BD59-A6C34878D82A}">
                    <a16:rowId xmlns:a16="http://schemas.microsoft.com/office/drawing/2014/main" val="1544241617"/>
                  </a:ext>
                </a:extLst>
              </a:tr>
              <a:tr h="304800">
                <a:tc>
                  <a:txBody>
                    <a:bodyPr/>
                    <a:lstStyle/>
                    <a:p>
                      <a:r>
                        <a:rPr lang="en-US" sz="1200" noProof="0" dirty="0" err="1"/>
                        <a:t>Điều</a:t>
                      </a:r>
                      <a:r>
                        <a:rPr lang="en-US" sz="1200" baseline="0" noProof="0" dirty="0"/>
                        <a:t> </a:t>
                      </a:r>
                      <a:r>
                        <a:rPr lang="en-US" sz="1200" baseline="0" noProof="0" dirty="0" err="1"/>
                        <a:t>tra</a:t>
                      </a:r>
                      <a:r>
                        <a:rPr lang="en-US" sz="1200" baseline="0" noProof="0" dirty="0"/>
                        <a:t> </a:t>
                      </a:r>
                      <a:r>
                        <a:rPr lang="en-US" sz="1200" baseline="0" noProof="0" dirty="0" err="1"/>
                        <a:t>viên</a:t>
                      </a:r>
                      <a:r>
                        <a:rPr lang="en-US" sz="1200" baseline="0" noProof="0" dirty="0"/>
                        <a:t> </a:t>
                      </a:r>
                      <a:r>
                        <a:rPr lang="en-US" sz="1200" baseline="0" noProof="0" dirty="0" err="1"/>
                        <a:t>báo</a:t>
                      </a:r>
                      <a:r>
                        <a:rPr lang="en-US" sz="1200" baseline="0" noProof="0" dirty="0"/>
                        <a:t> </a:t>
                      </a:r>
                      <a:r>
                        <a:rPr lang="en-US" sz="1200" baseline="0" noProof="0" dirty="0" err="1"/>
                        <a:t>cáo</a:t>
                      </a:r>
                      <a:endParaRPr lang="en-US" sz="1200" noProof="0" dirty="0"/>
                    </a:p>
                  </a:txBody>
                  <a:tcPr marL="121920" marR="121920" marT="60960" marB="6096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31 (4.9)</a:t>
                      </a:r>
                    </a:p>
                  </a:txBody>
                  <a:tcPr marL="91427" marR="91427" marT="45684" marB="456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32 (7.6)</a:t>
                      </a:r>
                    </a:p>
                  </a:txBody>
                  <a:tcPr marL="91427" marR="91427" marT="45684" marB="45684" anchor="ctr" horzOverflow="overflow"/>
                </a:tc>
                <a:extLst>
                  <a:ext uri="{0D108BD9-81ED-4DB2-BD59-A6C34878D82A}">
                    <a16:rowId xmlns:a16="http://schemas.microsoft.com/office/drawing/2014/main" val="666578977"/>
                  </a:ext>
                </a:extLst>
              </a:tr>
              <a:tr h="304800">
                <a:tc>
                  <a:txBody>
                    <a:bodyPr/>
                    <a:lstStyle/>
                    <a:p>
                      <a:r>
                        <a:rPr lang="en-US" sz="1200" baseline="0" noProof="0" dirty="0" err="1"/>
                        <a:t>Trường</a:t>
                      </a:r>
                      <a:r>
                        <a:rPr lang="en-US" sz="1200" baseline="0" noProof="0" dirty="0"/>
                        <a:t> </a:t>
                      </a:r>
                      <a:r>
                        <a:rPr lang="en-US" sz="1200" baseline="0" noProof="0" dirty="0" err="1"/>
                        <a:t>hợp</a:t>
                      </a:r>
                      <a:r>
                        <a:rPr lang="en-US" sz="1200" noProof="0" dirty="0"/>
                        <a:t> </a:t>
                      </a:r>
                      <a:r>
                        <a:rPr lang="en-US" sz="1200" noProof="0" dirty="0" err="1"/>
                        <a:t>cần</a:t>
                      </a:r>
                      <a:r>
                        <a:rPr lang="en-US" sz="1200" baseline="0" noProof="0" dirty="0"/>
                        <a:t> </a:t>
                      </a:r>
                      <a:r>
                        <a:rPr lang="en-US" sz="1200" noProof="0" dirty="0" err="1"/>
                        <a:t>xác</a:t>
                      </a:r>
                      <a:r>
                        <a:rPr lang="en-US" sz="1200" baseline="0" noProof="0" dirty="0"/>
                        <a:t> </a:t>
                      </a:r>
                      <a:r>
                        <a:rPr lang="en-US" sz="1200" baseline="0" noProof="0" dirty="0" err="1"/>
                        <a:t>nhận</a:t>
                      </a:r>
                      <a:r>
                        <a:rPr lang="en-US" sz="1200" noProof="0" dirty="0"/>
                        <a:t>/</a:t>
                      </a:r>
                      <a:r>
                        <a:rPr lang="en-US" sz="1200" noProof="0" dirty="0" err="1"/>
                        <a:t>nghi</a:t>
                      </a:r>
                      <a:r>
                        <a:rPr lang="en-US" sz="1200" baseline="0" noProof="0" dirty="0"/>
                        <a:t> </a:t>
                      </a:r>
                      <a:r>
                        <a:rPr lang="en-US" sz="1200" baseline="0" noProof="0" dirty="0" err="1"/>
                        <a:t>ngờ</a:t>
                      </a:r>
                      <a:r>
                        <a:rPr lang="en-US" sz="1200" baseline="0" noProof="0" dirty="0"/>
                        <a:t> </a:t>
                      </a:r>
                      <a:r>
                        <a:rPr lang="en-US" sz="1200" baseline="0" noProof="0" dirty="0" err="1"/>
                        <a:t>được</a:t>
                      </a:r>
                      <a:r>
                        <a:rPr lang="en-US" sz="1200" baseline="0" noProof="0" dirty="0"/>
                        <a:t> </a:t>
                      </a:r>
                      <a:r>
                        <a:rPr lang="en-US" sz="1200" baseline="0" noProof="0" dirty="0" err="1"/>
                        <a:t>phán</a:t>
                      </a:r>
                      <a:r>
                        <a:rPr lang="en-US" sz="1200" baseline="0" noProof="0" dirty="0"/>
                        <a:t> </a:t>
                      </a:r>
                      <a:r>
                        <a:rPr lang="en-US" sz="1200" baseline="0" noProof="0" dirty="0" err="1"/>
                        <a:t>xét</a:t>
                      </a:r>
                      <a:endParaRPr lang="en-US" sz="1200" noProof="0" dirty="0"/>
                    </a:p>
                  </a:txBody>
                  <a:tcPr marL="121920" marR="121920" marT="60960" marB="60960" anchor="ctr"/>
                </a:tc>
                <a:tc>
                  <a:txBody>
                    <a:bodyPr/>
                    <a:lstStyle>
                      <a:lvl1pPr eaLnBrk="0" hangingPunct="0">
                        <a:lnSpc>
                          <a:spcPts val="2400"/>
                        </a:lnSpc>
                        <a:spcBef>
                          <a:spcPts val="200"/>
                        </a:spcBef>
                        <a:spcAft>
                          <a:spcPts val="600"/>
                        </a:spcAft>
                        <a:buFont typeface="Arial" pitchFamily="34" charset="0"/>
                        <a:defRPr>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defRPr sz="1600">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defRPr sz="14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defRPr sz="12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12 (1.9)</a:t>
                      </a:r>
                      <a:endParaRPr kumimoji="0" lang="en-US" altLang="en-US" sz="12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1427" marR="91427" marT="45684" marB="45684" anchor="ctr" horzOverflow="overflow"/>
                </a:tc>
                <a:tc>
                  <a:txBody>
                    <a:bodyPr/>
                    <a:lstStyle>
                      <a:lvl1pPr eaLnBrk="0" hangingPunct="0">
                        <a:lnSpc>
                          <a:spcPts val="2400"/>
                        </a:lnSpc>
                        <a:spcBef>
                          <a:spcPts val="200"/>
                        </a:spcBef>
                        <a:spcAft>
                          <a:spcPts val="600"/>
                        </a:spcAft>
                        <a:buFont typeface="Arial" pitchFamily="34" charset="0"/>
                        <a:defRPr>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defRPr sz="1600">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defRPr sz="14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defRPr sz="12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24 (5.7)</a:t>
                      </a:r>
                      <a:endParaRPr kumimoji="0" lang="en-US" altLang="en-US" sz="12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1427" marR="91427" marT="45684" marB="45684" anchor="ctr" horzOverflow="overflow"/>
                </a:tc>
                <a:extLst>
                  <a:ext uri="{0D108BD9-81ED-4DB2-BD59-A6C34878D82A}">
                    <a16:rowId xmlns:a16="http://schemas.microsoft.com/office/drawing/2014/main" val="2730601168"/>
                  </a:ext>
                </a:extLst>
              </a:tr>
            </a:tbl>
          </a:graphicData>
        </a:graphic>
      </p:graphicFrame>
      <p:sp>
        <p:nvSpPr>
          <p:cNvPr id="2" name="Title 1">
            <a:extLst>
              <a:ext uri="{FF2B5EF4-FFF2-40B4-BE49-F238E27FC236}">
                <a16:creationId xmlns:a16="http://schemas.microsoft.com/office/drawing/2014/main" id="{67261C04-E386-1746-A79F-9F4E9D25D6D8}"/>
              </a:ext>
            </a:extLst>
          </p:cNvPr>
          <p:cNvSpPr>
            <a:spLocks noGrp="1"/>
          </p:cNvSpPr>
          <p:nvPr>
            <p:ph type="title"/>
          </p:nvPr>
        </p:nvSpPr>
        <p:spPr>
          <a:xfrm>
            <a:off x="439712" y="365126"/>
            <a:ext cx="11305915" cy="560623"/>
          </a:xfrm>
        </p:spPr>
        <p:txBody>
          <a:bodyPr/>
          <a:lstStyle/>
          <a:p>
            <a:r>
              <a:rPr lang="en-US" dirty="0" err="1"/>
              <a:t>Nintedanib</a:t>
            </a:r>
            <a:r>
              <a:rPr lang="en-US" dirty="0"/>
              <a:t> </a:t>
            </a:r>
            <a:r>
              <a:rPr lang="en-US" dirty="0" err="1"/>
              <a:t>làm</a:t>
            </a:r>
            <a:r>
              <a:rPr lang="en-US" dirty="0"/>
              <a:t> </a:t>
            </a:r>
            <a:r>
              <a:rPr lang="en-US" dirty="0" err="1"/>
              <a:t>giảm</a:t>
            </a:r>
            <a:r>
              <a:rPr lang="en-US" dirty="0"/>
              <a:t> </a:t>
            </a:r>
            <a:r>
              <a:rPr lang="en-US" dirty="0" err="1"/>
              <a:t>tỷ</a:t>
            </a:r>
            <a:r>
              <a:rPr lang="en-US" dirty="0"/>
              <a:t> </a:t>
            </a:r>
            <a:r>
              <a:rPr lang="en-US" dirty="0" err="1"/>
              <a:t>lệ</a:t>
            </a:r>
            <a:r>
              <a:rPr lang="en-US" dirty="0"/>
              <a:t> </a:t>
            </a:r>
            <a:r>
              <a:rPr lang="en-US" dirty="0" err="1"/>
              <a:t>đợt</a:t>
            </a:r>
            <a:r>
              <a:rPr lang="en-US" dirty="0"/>
              <a:t> </a:t>
            </a:r>
            <a:r>
              <a:rPr lang="en-US" dirty="0" err="1"/>
              <a:t>cấp</a:t>
            </a:r>
            <a:r>
              <a:rPr lang="en-US" dirty="0"/>
              <a:t> </a:t>
            </a:r>
            <a:r>
              <a:rPr lang="en-US" dirty="0" err="1"/>
              <a:t>cấp</a:t>
            </a:r>
            <a:r>
              <a:rPr lang="en-US" dirty="0"/>
              <a:t> </a:t>
            </a:r>
            <a:r>
              <a:rPr lang="en-US" dirty="0" err="1"/>
              <a:t>tính</a:t>
            </a:r>
            <a:r>
              <a:rPr lang="en-US" dirty="0"/>
              <a:t> (1 of 2)</a:t>
            </a:r>
          </a:p>
        </p:txBody>
      </p:sp>
      <p:sp>
        <p:nvSpPr>
          <p:cNvPr id="4" name="Slide Number Placeholder 3">
            <a:extLst>
              <a:ext uri="{FF2B5EF4-FFF2-40B4-BE49-F238E27FC236}">
                <a16:creationId xmlns:a16="http://schemas.microsoft.com/office/drawing/2014/main" id="{E845155F-AB57-2441-8203-A4F801261F3E}"/>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64</a:t>
            </a:fld>
            <a:endParaRPr lang="en-US" dirty="0">
              <a:solidFill>
                <a:srgbClr val="003366"/>
              </a:solidFill>
              <a:latin typeface="Arial" panose="020B0604020202020204"/>
            </a:endParaRPr>
          </a:p>
        </p:txBody>
      </p:sp>
      <p:sp>
        <p:nvSpPr>
          <p:cNvPr id="9" name="Text Placeholder 4">
            <a:extLst>
              <a:ext uri="{FF2B5EF4-FFF2-40B4-BE49-F238E27FC236}">
                <a16:creationId xmlns:a16="http://schemas.microsoft.com/office/drawing/2014/main" id="{F91DFBCE-FC01-7F4A-AA7D-1D8A6ABC9AC6}"/>
              </a:ext>
            </a:extLst>
          </p:cNvPr>
          <p:cNvSpPr>
            <a:spLocks noGrp="1"/>
          </p:cNvSpPr>
          <p:nvPr>
            <p:ph type="body" sz="quarter" idx="13"/>
          </p:nvPr>
        </p:nvSpPr>
        <p:spPr>
          <a:xfrm>
            <a:off x="440267" y="6263084"/>
            <a:ext cx="10615084" cy="366184"/>
          </a:xfrm>
        </p:spPr>
        <p:txBody>
          <a:bodyPr>
            <a:normAutofit lnSpcReduction="10000"/>
          </a:bodyPr>
          <a:lstStyle/>
          <a:p>
            <a:r>
              <a:rPr lang="en-US" dirty="0"/>
              <a:t>CI, confidence interval; HR, hazard ratio</a:t>
            </a:r>
            <a:br>
              <a:rPr lang="en-US" dirty="0"/>
            </a:br>
            <a:r>
              <a:rPr lang="en-US" dirty="0"/>
              <a:t>Richeldi L </a:t>
            </a:r>
            <a:r>
              <a:rPr lang="en-US" i="1" dirty="0"/>
              <a:t>et al. N Engl J Med</a:t>
            </a:r>
            <a:r>
              <a:rPr lang="en-US" dirty="0"/>
              <a:t> 2014;370:2071–82</a:t>
            </a:r>
          </a:p>
        </p:txBody>
      </p:sp>
      <p:sp>
        <p:nvSpPr>
          <p:cNvPr id="18" name="TextBox 17">
            <a:extLst>
              <a:ext uri="{FF2B5EF4-FFF2-40B4-BE49-F238E27FC236}">
                <a16:creationId xmlns:a16="http://schemas.microsoft.com/office/drawing/2014/main" id="{1D603FF2-9F93-B946-9EA5-DD4900D351BE}"/>
              </a:ext>
            </a:extLst>
          </p:cNvPr>
          <p:cNvSpPr txBox="1"/>
          <p:nvPr/>
        </p:nvSpPr>
        <p:spPr>
          <a:xfrm>
            <a:off x="1" y="1375915"/>
            <a:ext cx="6139436" cy="666977"/>
          </a:xfrm>
          <a:prstGeom prst="rect">
            <a:avLst/>
          </a:prstGeom>
          <a:noFill/>
        </p:spPr>
        <p:txBody>
          <a:bodyPr wrap="square" rtlCol="0">
            <a:spAutoFit/>
          </a:bodyPr>
          <a:lstStyle/>
          <a:p>
            <a:pPr algn="ctr" defTabSz="609585"/>
            <a:r>
              <a:rPr lang="en-US" sz="1867" b="1" dirty="0" err="1">
                <a:solidFill>
                  <a:srgbClr val="003366"/>
                </a:solidFill>
                <a:latin typeface="Arial" panose="020B0604020202020204"/>
              </a:rPr>
              <a:t>Thời</a:t>
            </a:r>
            <a:r>
              <a:rPr lang="en-US" sz="1867" b="1" dirty="0">
                <a:solidFill>
                  <a:srgbClr val="003366"/>
                </a:solidFill>
                <a:latin typeface="Arial" panose="020B0604020202020204"/>
              </a:rPr>
              <a:t> </a:t>
            </a:r>
            <a:r>
              <a:rPr lang="en-US" sz="1867" b="1" dirty="0" err="1">
                <a:solidFill>
                  <a:srgbClr val="003366"/>
                </a:solidFill>
                <a:latin typeface="Arial" panose="020B0604020202020204"/>
              </a:rPr>
              <a:t>gian</a:t>
            </a:r>
            <a:r>
              <a:rPr lang="en-US" sz="1867" b="1" dirty="0">
                <a:solidFill>
                  <a:srgbClr val="003366"/>
                </a:solidFill>
                <a:latin typeface="Arial" panose="020B0604020202020204"/>
              </a:rPr>
              <a:t> </a:t>
            </a:r>
            <a:r>
              <a:rPr lang="en-US" sz="1867" b="1" dirty="0" err="1">
                <a:solidFill>
                  <a:srgbClr val="003366"/>
                </a:solidFill>
                <a:latin typeface="Arial" panose="020B0604020202020204"/>
              </a:rPr>
              <a:t>đến</a:t>
            </a:r>
            <a:r>
              <a:rPr lang="en-US" sz="1867" b="1" dirty="0">
                <a:solidFill>
                  <a:srgbClr val="003366"/>
                </a:solidFill>
                <a:latin typeface="Arial" panose="020B0604020202020204"/>
              </a:rPr>
              <a:t> </a:t>
            </a:r>
            <a:r>
              <a:rPr lang="en-US" sz="1867" b="1" dirty="0" err="1">
                <a:solidFill>
                  <a:srgbClr val="003366"/>
                </a:solidFill>
                <a:latin typeface="Arial" panose="020B0604020202020204"/>
              </a:rPr>
              <a:t>đợt</a:t>
            </a:r>
            <a:r>
              <a:rPr lang="en-US" sz="1867" b="1" dirty="0">
                <a:solidFill>
                  <a:srgbClr val="003366"/>
                </a:solidFill>
                <a:latin typeface="Arial" panose="020B0604020202020204"/>
              </a:rPr>
              <a:t> </a:t>
            </a:r>
            <a:r>
              <a:rPr lang="en-US" sz="1867" b="1" dirty="0" err="1">
                <a:solidFill>
                  <a:srgbClr val="003366"/>
                </a:solidFill>
                <a:latin typeface="Arial" panose="020B0604020202020204"/>
              </a:rPr>
              <a:t>cấp</a:t>
            </a:r>
            <a:r>
              <a:rPr lang="en-US" sz="1867" b="1" dirty="0">
                <a:solidFill>
                  <a:srgbClr val="003366"/>
                </a:solidFill>
                <a:latin typeface="Arial" panose="020B0604020202020204"/>
              </a:rPr>
              <a:t> </a:t>
            </a:r>
            <a:r>
              <a:rPr lang="en-US" sz="1867" b="1" dirty="0" err="1">
                <a:solidFill>
                  <a:srgbClr val="003366"/>
                </a:solidFill>
                <a:latin typeface="Arial" panose="020B0604020202020204"/>
              </a:rPr>
              <a:t>cấp</a:t>
            </a:r>
            <a:r>
              <a:rPr lang="en-US" sz="1867" b="1" dirty="0">
                <a:solidFill>
                  <a:srgbClr val="003366"/>
                </a:solidFill>
                <a:latin typeface="Arial" panose="020B0604020202020204"/>
              </a:rPr>
              <a:t> </a:t>
            </a:r>
            <a:r>
              <a:rPr lang="en-US" sz="1867" b="1" dirty="0" err="1">
                <a:solidFill>
                  <a:srgbClr val="003366"/>
                </a:solidFill>
                <a:latin typeface="Arial" panose="020B0604020202020204"/>
              </a:rPr>
              <a:t>tính</a:t>
            </a:r>
            <a:r>
              <a:rPr lang="en-US" sz="1867" b="1" dirty="0">
                <a:solidFill>
                  <a:srgbClr val="003366"/>
                </a:solidFill>
                <a:latin typeface="Arial" panose="020B0604020202020204"/>
              </a:rPr>
              <a:t> </a:t>
            </a:r>
            <a:r>
              <a:rPr lang="en-US" sz="1867" b="1" dirty="0" err="1">
                <a:solidFill>
                  <a:srgbClr val="003366"/>
                </a:solidFill>
                <a:latin typeface="Arial" panose="020B0604020202020204"/>
              </a:rPr>
              <a:t>đầu</a:t>
            </a:r>
            <a:r>
              <a:rPr lang="en-US" sz="1867" b="1" dirty="0">
                <a:solidFill>
                  <a:srgbClr val="003366"/>
                </a:solidFill>
                <a:latin typeface="Arial" panose="020B0604020202020204"/>
              </a:rPr>
              <a:t> </a:t>
            </a:r>
            <a:r>
              <a:rPr lang="en-US" sz="1867" b="1" dirty="0" err="1">
                <a:solidFill>
                  <a:srgbClr val="003366"/>
                </a:solidFill>
                <a:latin typeface="Arial" panose="020B0604020202020204"/>
              </a:rPr>
              <a:t>tiên</a:t>
            </a:r>
            <a:r>
              <a:rPr lang="en-US" sz="1867" b="1" dirty="0">
                <a:solidFill>
                  <a:srgbClr val="003366"/>
                </a:solidFill>
                <a:latin typeface="Arial" panose="020B0604020202020204"/>
              </a:rPr>
              <a:t> do </a:t>
            </a:r>
          </a:p>
          <a:p>
            <a:pPr algn="ctr" defTabSz="609585"/>
            <a:r>
              <a:rPr lang="en-US" sz="1867" b="1" dirty="0" err="1">
                <a:solidFill>
                  <a:srgbClr val="003366"/>
                </a:solidFill>
                <a:latin typeface="Arial" panose="020B0604020202020204"/>
              </a:rPr>
              <a:t>điều</a:t>
            </a:r>
            <a:r>
              <a:rPr lang="en-US" sz="1867" b="1" dirty="0">
                <a:solidFill>
                  <a:srgbClr val="003366"/>
                </a:solidFill>
                <a:latin typeface="Arial" panose="020B0604020202020204"/>
              </a:rPr>
              <a:t> </a:t>
            </a:r>
            <a:r>
              <a:rPr lang="en-US" sz="1867" b="1" dirty="0" err="1">
                <a:solidFill>
                  <a:srgbClr val="003366"/>
                </a:solidFill>
                <a:latin typeface="Arial" panose="020B0604020202020204"/>
              </a:rPr>
              <a:t>tra</a:t>
            </a:r>
            <a:r>
              <a:rPr lang="en-US" sz="1867" b="1" dirty="0">
                <a:solidFill>
                  <a:srgbClr val="003366"/>
                </a:solidFill>
                <a:latin typeface="Arial" panose="020B0604020202020204"/>
              </a:rPr>
              <a:t> </a:t>
            </a:r>
            <a:r>
              <a:rPr lang="en-US" sz="1867" b="1" dirty="0" err="1">
                <a:solidFill>
                  <a:srgbClr val="003366"/>
                </a:solidFill>
                <a:latin typeface="Arial" panose="020B0604020202020204"/>
              </a:rPr>
              <a:t>viên</a:t>
            </a:r>
            <a:r>
              <a:rPr lang="en-US" sz="1867" b="1" dirty="0">
                <a:solidFill>
                  <a:srgbClr val="003366"/>
                </a:solidFill>
                <a:latin typeface="Arial" panose="020B0604020202020204"/>
              </a:rPr>
              <a:t> </a:t>
            </a:r>
            <a:r>
              <a:rPr lang="en-US" sz="1867" b="1" dirty="0" err="1">
                <a:solidFill>
                  <a:srgbClr val="003366"/>
                </a:solidFill>
                <a:latin typeface="Arial" panose="020B0604020202020204"/>
              </a:rPr>
              <a:t>báo</a:t>
            </a:r>
            <a:r>
              <a:rPr lang="en-US" sz="1867" b="1" dirty="0">
                <a:solidFill>
                  <a:srgbClr val="003366"/>
                </a:solidFill>
                <a:latin typeface="Arial" panose="020B0604020202020204"/>
              </a:rPr>
              <a:t> </a:t>
            </a:r>
            <a:r>
              <a:rPr lang="en-US" sz="1867" b="1" dirty="0" err="1">
                <a:solidFill>
                  <a:srgbClr val="003366"/>
                </a:solidFill>
                <a:latin typeface="Arial" panose="020B0604020202020204"/>
              </a:rPr>
              <a:t>cáo</a:t>
            </a:r>
            <a:r>
              <a:rPr lang="en-US" sz="1867" b="1" dirty="0">
                <a:solidFill>
                  <a:srgbClr val="003366"/>
                </a:solidFill>
                <a:latin typeface="Arial" panose="020B0604020202020204"/>
              </a:rPr>
              <a:t> </a:t>
            </a:r>
            <a:r>
              <a:rPr lang="en-US" sz="1867" b="1" dirty="0" err="1">
                <a:solidFill>
                  <a:srgbClr val="003366"/>
                </a:solidFill>
                <a:latin typeface="Arial" panose="020B0604020202020204"/>
              </a:rPr>
              <a:t>trong</a:t>
            </a:r>
            <a:r>
              <a:rPr lang="en-US" sz="1867" b="1" dirty="0">
                <a:solidFill>
                  <a:srgbClr val="003366"/>
                </a:solidFill>
                <a:latin typeface="Arial" panose="020B0604020202020204"/>
              </a:rPr>
              <a:t> </a:t>
            </a:r>
            <a:r>
              <a:rPr lang="en-US" sz="1867" b="1" dirty="0" err="1">
                <a:solidFill>
                  <a:srgbClr val="003366"/>
                </a:solidFill>
                <a:latin typeface="Arial" panose="020B0604020202020204"/>
              </a:rPr>
              <a:t>nghiên</a:t>
            </a:r>
            <a:r>
              <a:rPr lang="en-US" sz="1867" b="1" dirty="0">
                <a:solidFill>
                  <a:srgbClr val="003366"/>
                </a:solidFill>
                <a:latin typeface="Arial" panose="020B0604020202020204"/>
              </a:rPr>
              <a:t> </a:t>
            </a:r>
            <a:r>
              <a:rPr lang="en-US" sz="1867" b="1" dirty="0" err="1">
                <a:solidFill>
                  <a:srgbClr val="003366"/>
                </a:solidFill>
                <a:latin typeface="Arial" panose="020B0604020202020204"/>
              </a:rPr>
              <a:t>cứu</a:t>
            </a:r>
            <a:r>
              <a:rPr lang="en-US" sz="1867" b="1" dirty="0">
                <a:solidFill>
                  <a:srgbClr val="003366"/>
                </a:solidFill>
                <a:latin typeface="Arial" panose="020B0604020202020204"/>
              </a:rPr>
              <a:t> INPULSIS</a:t>
            </a:r>
            <a:r>
              <a:rPr lang="en-US" sz="1867" b="1" baseline="30000" dirty="0">
                <a:solidFill>
                  <a:srgbClr val="003366"/>
                </a:solidFill>
                <a:latin typeface="Arial" panose="020B0604020202020204"/>
              </a:rPr>
              <a:t>®</a:t>
            </a:r>
            <a:r>
              <a:rPr lang="en-US" sz="1867" b="1" dirty="0">
                <a:solidFill>
                  <a:srgbClr val="003366"/>
                </a:solidFill>
                <a:latin typeface="Arial" panose="020B0604020202020204"/>
              </a:rPr>
              <a:t> </a:t>
            </a:r>
            <a:endParaRPr lang="en-US" sz="1867" b="1" baseline="30000" dirty="0">
              <a:solidFill>
                <a:srgbClr val="003366"/>
              </a:solidFill>
              <a:latin typeface="Arial" panose="020B0604020202020204"/>
            </a:endParaRPr>
          </a:p>
        </p:txBody>
      </p:sp>
      <p:sp>
        <p:nvSpPr>
          <p:cNvPr id="23" name="TextBox 22">
            <a:extLst>
              <a:ext uri="{FF2B5EF4-FFF2-40B4-BE49-F238E27FC236}">
                <a16:creationId xmlns:a16="http://schemas.microsoft.com/office/drawing/2014/main" id="{E80FDB5F-06C0-1B43-9AF3-55BA422A11AA}"/>
              </a:ext>
            </a:extLst>
          </p:cNvPr>
          <p:cNvSpPr txBox="1"/>
          <p:nvPr/>
        </p:nvSpPr>
        <p:spPr>
          <a:xfrm>
            <a:off x="6053594" y="1213305"/>
            <a:ext cx="5844609" cy="954300"/>
          </a:xfrm>
          <a:prstGeom prst="rect">
            <a:avLst/>
          </a:prstGeom>
          <a:noFill/>
        </p:spPr>
        <p:txBody>
          <a:bodyPr wrap="square" rtlCol="0">
            <a:spAutoFit/>
          </a:bodyPr>
          <a:lstStyle/>
          <a:p>
            <a:pPr algn="ctr" defTabSz="609585"/>
            <a:r>
              <a:rPr lang="en-US" sz="1867" b="1" dirty="0" err="1">
                <a:solidFill>
                  <a:srgbClr val="003366"/>
                </a:solidFill>
                <a:latin typeface="Arial" panose="020B0604020202020204"/>
              </a:rPr>
              <a:t>Thời</a:t>
            </a:r>
            <a:r>
              <a:rPr lang="en-US" sz="1867" b="1" dirty="0">
                <a:solidFill>
                  <a:srgbClr val="003366"/>
                </a:solidFill>
                <a:latin typeface="Arial" panose="020B0604020202020204"/>
              </a:rPr>
              <a:t> </a:t>
            </a:r>
            <a:r>
              <a:rPr lang="en-US" sz="1867" b="1" dirty="0" err="1">
                <a:solidFill>
                  <a:srgbClr val="003366"/>
                </a:solidFill>
                <a:latin typeface="Arial" panose="020B0604020202020204"/>
              </a:rPr>
              <a:t>gian</a:t>
            </a:r>
            <a:r>
              <a:rPr lang="en-US" sz="1867" b="1" dirty="0">
                <a:solidFill>
                  <a:srgbClr val="003366"/>
                </a:solidFill>
                <a:latin typeface="Arial" panose="020B0604020202020204"/>
              </a:rPr>
              <a:t> </a:t>
            </a:r>
            <a:r>
              <a:rPr lang="en-US" sz="1867" b="1" dirty="0" err="1">
                <a:solidFill>
                  <a:srgbClr val="003366"/>
                </a:solidFill>
                <a:latin typeface="Arial" panose="020B0604020202020204"/>
              </a:rPr>
              <a:t>đến</a:t>
            </a:r>
            <a:r>
              <a:rPr lang="en-US" sz="1867" b="1" dirty="0">
                <a:solidFill>
                  <a:srgbClr val="003366"/>
                </a:solidFill>
                <a:latin typeface="Arial" panose="020B0604020202020204"/>
              </a:rPr>
              <a:t> </a:t>
            </a:r>
            <a:r>
              <a:rPr lang="en-US" sz="1867" b="1" dirty="0" err="1">
                <a:solidFill>
                  <a:srgbClr val="003366"/>
                </a:solidFill>
                <a:latin typeface="Arial" panose="020B0604020202020204"/>
              </a:rPr>
              <a:t>đợt</a:t>
            </a:r>
            <a:r>
              <a:rPr lang="en-US" sz="1867" b="1" dirty="0">
                <a:solidFill>
                  <a:srgbClr val="003366"/>
                </a:solidFill>
                <a:latin typeface="Arial" panose="020B0604020202020204"/>
              </a:rPr>
              <a:t> </a:t>
            </a:r>
            <a:r>
              <a:rPr lang="en-US" sz="1867" b="1" dirty="0" err="1">
                <a:solidFill>
                  <a:srgbClr val="003366"/>
                </a:solidFill>
                <a:latin typeface="Arial" panose="020B0604020202020204"/>
              </a:rPr>
              <a:t>cấp</a:t>
            </a:r>
            <a:r>
              <a:rPr lang="en-US" sz="1867" b="1" dirty="0">
                <a:solidFill>
                  <a:srgbClr val="003366"/>
                </a:solidFill>
                <a:latin typeface="Arial" panose="020B0604020202020204"/>
              </a:rPr>
              <a:t> </a:t>
            </a:r>
            <a:r>
              <a:rPr lang="en-US" sz="1867" b="1" dirty="0" err="1">
                <a:solidFill>
                  <a:srgbClr val="003366"/>
                </a:solidFill>
                <a:latin typeface="Arial" panose="020B0604020202020204"/>
              </a:rPr>
              <a:t>cấp</a:t>
            </a:r>
            <a:r>
              <a:rPr lang="en-US" sz="1867" b="1" dirty="0">
                <a:solidFill>
                  <a:srgbClr val="003366"/>
                </a:solidFill>
                <a:latin typeface="Arial" panose="020B0604020202020204"/>
              </a:rPr>
              <a:t> </a:t>
            </a:r>
            <a:r>
              <a:rPr lang="en-US" sz="1867" b="1" dirty="0" err="1">
                <a:solidFill>
                  <a:srgbClr val="003366"/>
                </a:solidFill>
                <a:latin typeface="Arial" panose="020B0604020202020204"/>
              </a:rPr>
              <a:t>tính</a:t>
            </a:r>
            <a:r>
              <a:rPr lang="en-US" sz="1867" b="1" dirty="0">
                <a:solidFill>
                  <a:srgbClr val="003366"/>
                </a:solidFill>
                <a:latin typeface="Arial" panose="020B0604020202020204"/>
              </a:rPr>
              <a:t> </a:t>
            </a:r>
            <a:r>
              <a:rPr lang="en-US" sz="1867" b="1" dirty="0" err="1">
                <a:solidFill>
                  <a:srgbClr val="003366"/>
                </a:solidFill>
                <a:latin typeface="Arial" panose="020B0604020202020204"/>
              </a:rPr>
              <a:t>đầu</a:t>
            </a:r>
            <a:r>
              <a:rPr lang="en-US" sz="1867" b="1" dirty="0">
                <a:solidFill>
                  <a:srgbClr val="003366"/>
                </a:solidFill>
                <a:latin typeface="Arial" panose="020B0604020202020204"/>
              </a:rPr>
              <a:t> </a:t>
            </a:r>
            <a:r>
              <a:rPr lang="en-US" sz="1867" b="1" dirty="0" err="1">
                <a:solidFill>
                  <a:srgbClr val="003366"/>
                </a:solidFill>
                <a:latin typeface="Arial" panose="020B0604020202020204"/>
              </a:rPr>
              <a:t>tiên</a:t>
            </a:r>
            <a:r>
              <a:rPr lang="en-US" sz="1867" b="1" dirty="0">
                <a:solidFill>
                  <a:srgbClr val="003366"/>
                </a:solidFill>
                <a:latin typeface="Arial" panose="020B0604020202020204"/>
              </a:rPr>
              <a:t> </a:t>
            </a:r>
            <a:r>
              <a:rPr lang="en-US" sz="1867" b="1" dirty="0" err="1">
                <a:solidFill>
                  <a:srgbClr val="003366"/>
                </a:solidFill>
                <a:latin typeface="Arial" panose="020B0604020202020204"/>
              </a:rPr>
              <a:t>với</a:t>
            </a:r>
            <a:r>
              <a:rPr lang="en-US" sz="1867" b="1" dirty="0">
                <a:solidFill>
                  <a:srgbClr val="003366"/>
                </a:solidFill>
                <a:latin typeface="Arial" panose="020B0604020202020204"/>
              </a:rPr>
              <a:t> </a:t>
            </a:r>
            <a:r>
              <a:rPr lang="en-US" sz="1867" b="1" dirty="0" err="1">
                <a:solidFill>
                  <a:srgbClr val="003366"/>
                </a:solidFill>
                <a:latin typeface="Arial" panose="020B0604020202020204"/>
              </a:rPr>
              <a:t>trường</a:t>
            </a:r>
            <a:r>
              <a:rPr lang="en-US" sz="1867" b="1" dirty="0">
                <a:solidFill>
                  <a:srgbClr val="003366"/>
                </a:solidFill>
                <a:latin typeface="Arial" panose="020B0604020202020204"/>
              </a:rPr>
              <a:t> </a:t>
            </a:r>
            <a:r>
              <a:rPr lang="en-US" sz="1867" b="1" dirty="0" err="1">
                <a:solidFill>
                  <a:srgbClr val="003366"/>
                </a:solidFill>
                <a:latin typeface="Arial" panose="020B0604020202020204"/>
              </a:rPr>
              <a:t>hợp</a:t>
            </a:r>
            <a:r>
              <a:rPr lang="en-US" sz="1867" b="1" dirty="0">
                <a:solidFill>
                  <a:srgbClr val="003366"/>
                </a:solidFill>
                <a:latin typeface="Arial" panose="020B0604020202020204"/>
              </a:rPr>
              <a:t> </a:t>
            </a:r>
            <a:r>
              <a:rPr lang="en-US" sz="1867" b="1" dirty="0" err="1">
                <a:solidFill>
                  <a:srgbClr val="003366"/>
                </a:solidFill>
                <a:latin typeface="Arial" panose="020B0604020202020204"/>
              </a:rPr>
              <a:t>cần</a:t>
            </a:r>
            <a:r>
              <a:rPr lang="en-US" sz="1867" b="1" dirty="0">
                <a:solidFill>
                  <a:srgbClr val="003366"/>
                </a:solidFill>
                <a:latin typeface="Arial" panose="020B0604020202020204"/>
              </a:rPr>
              <a:t> </a:t>
            </a:r>
            <a:r>
              <a:rPr lang="en-US" sz="1867" b="1" dirty="0" err="1">
                <a:solidFill>
                  <a:srgbClr val="003366"/>
                </a:solidFill>
                <a:latin typeface="Arial" panose="020B0604020202020204"/>
              </a:rPr>
              <a:t>xác</a:t>
            </a:r>
            <a:r>
              <a:rPr lang="en-US" sz="1867" b="1" dirty="0">
                <a:solidFill>
                  <a:srgbClr val="003366"/>
                </a:solidFill>
                <a:latin typeface="Arial" panose="020B0604020202020204"/>
              </a:rPr>
              <a:t> </a:t>
            </a:r>
            <a:r>
              <a:rPr lang="en-US" sz="1867" b="1" dirty="0" err="1">
                <a:solidFill>
                  <a:srgbClr val="003366"/>
                </a:solidFill>
                <a:latin typeface="Arial" panose="020B0604020202020204"/>
              </a:rPr>
              <a:t>nhận</a:t>
            </a:r>
            <a:r>
              <a:rPr lang="en-US" sz="1867" b="1" dirty="0">
                <a:solidFill>
                  <a:srgbClr val="003366"/>
                </a:solidFill>
                <a:latin typeface="Arial" panose="020B0604020202020204"/>
              </a:rPr>
              <a:t>/</a:t>
            </a:r>
            <a:r>
              <a:rPr lang="en-US" sz="1867" b="1" dirty="0" err="1">
                <a:solidFill>
                  <a:srgbClr val="003366"/>
                </a:solidFill>
                <a:latin typeface="Arial" panose="020B0604020202020204"/>
              </a:rPr>
              <a:t>nghi</a:t>
            </a:r>
            <a:r>
              <a:rPr lang="en-US" sz="1867" b="1" dirty="0">
                <a:solidFill>
                  <a:srgbClr val="003366"/>
                </a:solidFill>
                <a:latin typeface="Arial" panose="020B0604020202020204"/>
              </a:rPr>
              <a:t> </a:t>
            </a:r>
            <a:r>
              <a:rPr lang="en-US" sz="1867" b="1" dirty="0" err="1">
                <a:solidFill>
                  <a:srgbClr val="003366"/>
                </a:solidFill>
                <a:latin typeface="Arial" panose="020B0604020202020204"/>
              </a:rPr>
              <a:t>ngờ</a:t>
            </a:r>
            <a:r>
              <a:rPr lang="en-US" sz="1867" b="1" dirty="0">
                <a:solidFill>
                  <a:srgbClr val="003366"/>
                </a:solidFill>
                <a:latin typeface="Arial" panose="020B0604020202020204"/>
              </a:rPr>
              <a:t> </a:t>
            </a:r>
            <a:r>
              <a:rPr lang="en-US" sz="1867" b="1" dirty="0" err="1">
                <a:solidFill>
                  <a:srgbClr val="003366"/>
                </a:solidFill>
                <a:latin typeface="Arial" panose="020B0604020202020204"/>
              </a:rPr>
              <a:t>được</a:t>
            </a:r>
            <a:r>
              <a:rPr lang="en-US" sz="1867" b="1" dirty="0">
                <a:solidFill>
                  <a:srgbClr val="003366"/>
                </a:solidFill>
                <a:latin typeface="Arial" panose="020B0604020202020204"/>
              </a:rPr>
              <a:t> </a:t>
            </a:r>
            <a:r>
              <a:rPr lang="en-US" sz="1867" b="1" dirty="0" err="1">
                <a:solidFill>
                  <a:srgbClr val="003366"/>
                </a:solidFill>
                <a:latin typeface="Arial" panose="020B0604020202020204"/>
              </a:rPr>
              <a:t>phán</a:t>
            </a:r>
            <a:r>
              <a:rPr lang="en-US" sz="1867" b="1" dirty="0">
                <a:solidFill>
                  <a:srgbClr val="003366"/>
                </a:solidFill>
                <a:latin typeface="Arial" panose="020B0604020202020204"/>
              </a:rPr>
              <a:t> </a:t>
            </a:r>
            <a:r>
              <a:rPr lang="en-US" sz="1867" b="1" dirty="0" err="1">
                <a:solidFill>
                  <a:srgbClr val="003366"/>
                </a:solidFill>
                <a:latin typeface="Arial" panose="020B0604020202020204"/>
              </a:rPr>
              <a:t>xét</a:t>
            </a:r>
            <a:r>
              <a:rPr lang="en-US" sz="1867" b="1" dirty="0">
                <a:solidFill>
                  <a:srgbClr val="003366"/>
                </a:solidFill>
                <a:latin typeface="Arial" panose="020B0604020202020204"/>
              </a:rPr>
              <a:t> </a:t>
            </a:r>
            <a:r>
              <a:rPr lang="en-US" sz="1867" b="1" dirty="0" err="1">
                <a:solidFill>
                  <a:srgbClr val="003366"/>
                </a:solidFill>
                <a:latin typeface="Arial" panose="020B0604020202020204"/>
              </a:rPr>
              <a:t>trong</a:t>
            </a:r>
            <a:r>
              <a:rPr lang="en-US" sz="1867" b="1" dirty="0">
                <a:solidFill>
                  <a:srgbClr val="003366"/>
                </a:solidFill>
                <a:latin typeface="Arial" panose="020B0604020202020204"/>
              </a:rPr>
              <a:t> </a:t>
            </a:r>
            <a:r>
              <a:rPr lang="en-US" sz="1867" b="1" dirty="0" err="1">
                <a:solidFill>
                  <a:srgbClr val="003366"/>
                </a:solidFill>
                <a:latin typeface="Arial" panose="020B0604020202020204"/>
              </a:rPr>
              <a:t>nghiên</a:t>
            </a:r>
            <a:r>
              <a:rPr lang="en-US" sz="1867" b="1" dirty="0">
                <a:solidFill>
                  <a:srgbClr val="003366"/>
                </a:solidFill>
                <a:latin typeface="Arial" panose="020B0604020202020204"/>
              </a:rPr>
              <a:t> </a:t>
            </a:r>
            <a:r>
              <a:rPr lang="en-US" sz="1867" b="1" dirty="0" err="1">
                <a:solidFill>
                  <a:srgbClr val="003366"/>
                </a:solidFill>
                <a:latin typeface="Arial" panose="020B0604020202020204"/>
              </a:rPr>
              <a:t>cứu</a:t>
            </a:r>
            <a:r>
              <a:rPr lang="en-US" sz="1867" b="1" dirty="0">
                <a:solidFill>
                  <a:srgbClr val="003366"/>
                </a:solidFill>
                <a:latin typeface="Arial" panose="020B0604020202020204"/>
              </a:rPr>
              <a:t> INPULSIS</a:t>
            </a:r>
            <a:r>
              <a:rPr lang="en-US" sz="1867" b="1" baseline="30000" dirty="0">
                <a:solidFill>
                  <a:srgbClr val="003366"/>
                </a:solidFill>
                <a:latin typeface="Arial" panose="020B0604020202020204"/>
              </a:rPr>
              <a:t>®</a:t>
            </a:r>
          </a:p>
        </p:txBody>
      </p:sp>
      <p:pic>
        <p:nvPicPr>
          <p:cNvPr id="7" name="Graphic 6">
            <a:extLst>
              <a:ext uri="{FF2B5EF4-FFF2-40B4-BE49-F238E27FC236}">
                <a16:creationId xmlns:a16="http://schemas.microsoft.com/office/drawing/2014/main" id="{87A781E0-58C0-214C-8732-142AAE85CF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9109" y="2151540"/>
            <a:ext cx="5035440" cy="2506429"/>
          </a:xfrm>
          <a:prstGeom prst="rect">
            <a:avLst/>
          </a:prstGeom>
        </p:spPr>
      </p:pic>
      <p:pic>
        <p:nvPicPr>
          <p:cNvPr id="19" name="Graphic 18">
            <a:extLst>
              <a:ext uri="{FF2B5EF4-FFF2-40B4-BE49-F238E27FC236}">
                <a16:creationId xmlns:a16="http://schemas.microsoft.com/office/drawing/2014/main" id="{D5DF398A-8C19-234D-8886-04CAFE2EE6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4172" y="2923481"/>
            <a:ext cx="2325859" cy="1026115"/>
          </a:xfrm>
          <a:prstGeom prst="rect">
            <a:avLst/>
          </a:prstGeom>
        </p:spPr>
      </p:pic>
      <p:pic>
        <p:nvPicPr>
          <p:cNvPr id="40" name="Graphic 39">
            <a:extLst>
              <a:ext uri="{FF2B5EF4-FFF2-40B4-BE49-F238E27FC236}">
                <a16:creationId xmlns:a16="http://schemas.microsoft.com/office/drawing/2014/main" id="{10CAA447-ED5D-844A-A675-60CE81A9778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81172" y="3746146"/>
            <a:ext cx="4677433" cy="825429"/>
          </a:xfrm>
          <a:prstGeom prst="rect">
            <a:avLst/>
          </a:prstGeom>
        </p:spPr>
      </p:pic>
      <p:pic>
        <p:nvPicPr>
          <p:cNvPr id="42" name="Graphic 41">
            <a:extLst>
              <a:ext uri="{FF2B5EF4-FFF2-40B4-BE49-F238E27FC236}">
                <a16:creationId xmlns:a16="http://schemas.microsoft.com/office/drawing/2014/main" id="{2465E3E1-D63D-D348-8870-A42F966B92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98222" y="3357908"/>
            <a:ext cx="4628444" cy="1219200"/>
          </a:xfrm>
          <a:prstGeom prst="rect">
            <a:avLst/>
          </a:prstGeom>
        </p:spPr>
      </p:pic>
      <p:pic>
        <p:nvPicPr>
          <p:cNvPr id="44" name="Graphic 43">
            <a:extLst>
              <a:ext uri="{FF2B5EF4-FFF2-40B4-BE49-F238E27FC236}">
                <a16:creationId xmlns:a16="http://schemas.microsoft.com/office/drawing/2014/main" id="{1BE715A7-D1AF-0A41-A439-53F03644542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91482" y="3296609"/>
            <a:ext cx="4659565" cy="1289297"/>
          </a:xfrm>
          <a:prstGeom prst="rect">
            <a:avLst/>
          </a:prstGeom>
        </p:spPr>
      </p:pic>
      <p:sp>
        <p:nvSpPr>
          <p:cNvPr id="46" name="Rectangle 45">
            <a:extLst>
              <a:ext uri="{FF2B5EF4-FFF2-40B4-BE49-F238E27FC236}">
                <a16:creationId xmlns:a16="http://schemas.microsoft.com/office/drawing/2014/main" id="{42D73346-2BE3-F84A-B5A4-805FDA26F44E}"/>
              </a:ext>
            </a:extLst>
          </p:cNvPr>
          <p:cNvSpPr/>
          <p:nvPr/>
        </p:nvSpPr>
        <p:spPr>
          <a:xfrm rot="16200000">
            <a:off x="-929673" y="3201174"/>
            <a:ext cx="2993880" cy="359201"/>
          </a:xfrm>
          <a:prstGeom prst="rect">
            <a:avLst/>
          </a:prstGeom>
        </p:spPr>
        <p:txBody>
          <a:bodyPr wrap="square">
            <a:spAutoFit/>
          </a:bodyPr>
          <a:lstStyle/>
          <a:p>
            <a:pPr algn="ctr" defTabSz="609585"/>
            <a:r>
              <a:rPr lang="en-US" sz="867" b="1" dirty="0" err="1">
                <a:solidFill>
                  <a:srgbClr val="003366"/>
                </a:solidFill>
                <a:latin typeface="Arial" panose="020B0604020202020204"/>
              </a:rPr>
              <a:t>Tỷ</a:t>
            </a:r>
            <a:r>
              <a:rPr lang="en-US" sz="867" b="1" dirty="0">
                <a:solidFill>
                  <a:srgbClr val="003366"/>
                </a:solidFill>
                <a:latin typeface="Arial" panose="020B0604020202020204"/>
              </a:rPr>
              <a:t> </a:t>
            </a:r>
            <a:r>
              <a:rPr lang="en-US" sz="867" b="1" dirty="0" err="1">
                <a:solidFill>
                  <a:srgbClr val="003366"/>
                </a:solidFill>
                <a:latin typeface="Arial" panose="020B0604020202020204"/>
              </a:rPr>
              <a:t>lệ</a:t>
            </a:r>
            <a:r>
              <a:rPr lang="en-US" sz="867" b="1" dirty="0">
                <a:solidFill>
                  <a:srgbClr val="003366"/>
                </a:solidFill>
                <a:latin typeface="Arial" panose="020B0604020202020204"/>
              </a:rPr>
              <a:t> </a:t>
            </a:r>
            <a:r>
              <a:rPr lang="en-US" sz="867" b="1" dirty="0" err="1">
                <a:solidFill>
                  <a:srgbClr val="003366"/>
                </a:solidFill>
                <a:latin typeface="Arial" panose="020B0604020202020204"/>
              </a:rPr>
              <a:t>tích</a:t>
            </a:r>
            <a:r>
              <a:rPr lang="en-US" sz="867" b="1" dirty="0">
                <a:solidFill>
                  <a:srgbClr val="003366"/>
                </a:solidFill>
                <a:latin typeface="Arial" panose="020B0604020202020204"/>
              </a:rPr>
              <a:t> </a:t>
            </a:r>
            <a:r>
              <a:rPr lang="en-US" sz="867" b="1" dirty="0" err="1">
                <a:solidFill>
                  <a:srgbClr val="003366"/>
                </a:solidFill>
                <a:latin typeface="Arial" panose="020B0604020202020204"/>
              </a:rPr>
              <a:t>lũy</a:t>
            </a:r>
            <a:r>
              <a:rPr lang="en-US" sz="867" b="1" dirty="0">
                <a:solidFill>
                  <a:srgbClr val="003366"/>
                </a:solidFill>
                <a:latin typeface="Arial" panose="020B0604020202020204"/>
              </a:rPr>
              <a:t> </a:t>
            </a:r>
            <a:r>
              <a:rPr lang="en-US" sz="867" b="1" dirty="0" err="1">
                <a:solidFill>
                  <a:srgbClr val="003366"/>
                </a:solidFill>
                <a:latin typeface="Arial" panose="020B0604020202020204"/>
              </a:rPr>
              <a:t>các</a:t>
            </a:r>
            <a:r>
              <a:rPr lang="en-US" sz="867" b="1" dirty="0">
                <a:solidFill>
                  <a:srgbClr val="003366"/>
                </a:solidFill>
                <a:latin typeface="Arial" panose="020B0604020202020204"/>
              </a:rPr>
              <a:t> </a:t>
            </a:r>
            <a:r>
              <a:rPr lang="en-US" sz="867" b="1" dirty="0" err="1">
                <a:solidFill>
                  <a:srgbClr val="003366"/>
                </a:solidFill>
                <a:latin typeface="Arial" panose="020B0604020202020204"/>
              </a:rPr>
              <a:t>trường</a:t>
            </a:r>
            <a:r>
              <a:rPr lang="en-US" sz="867" b="1" dirty="0">
                <a:solidFill>
                  <a:srgbClr val="003366"/>
                </a:solidFill>
                <a:latin typeface="Arial" panose="020B0604020202020204"/>
              </a:rPr>
              <a:t> </a:t>
            </a:r>
            <a:r>
              <a:rPr lang="en-US" sz="867" b="1" dirty="0" err="1">
                <a:solidFill>
                  <a:srgbClr val="003366"/>
                </a:solidFill>
                <a:latin typeface="Arial" panose="020B0604020202020204"/>
              </a:rPr>
              <a:t>hợp</a:t>
            </a:r>
            <a:r>
              <a:rPr lang="en-US" sz="867" b="1" dirty="0">
                <a:solidFill>
                  <a:srgbClr val="003366"/>
                </a:solidFill>
                <a:latin typeface="Arial" panose="020B0604020202020204"/>
              </a:rPr>
              <a:t> </a:t>
            </a:r>
            <a:r>
              <a:rPr lang="en-US" sz="867" b="1" dirty="0" err="1">
                <a:solidFill>
                  <a:srgbClr val="003366"/>
                </a:solidFill>
                <a:latin typeface="Arial" panose="020B0604020202020204"/>
              </a:rPr>
              <a:t>dến</a:t>
            </a:r>
            <a:r>
              <a:rPr lang="en-US" sz="867" b="1" dirty="0">
                <a:solidFill>
                  <a:srgbClr val="003366"/>
                </a:solidFill>
                <a:latin typeface="Arial" panose="020B0604020202020204"/>
              </a:rPr>
              <a:t> </a:t>
            </a:r>
            <a:r>
              <a:rPr lang="en-US" sz="867" b="1" dirty="0" err="1">
                <a:solidFill>
                  <a:srgbClr val="003366"/>
                </a:solidFill>
                <a:latin typeface="Arial" panose="020B0604020202020204"/>
              </a:rPr>
              <a:t>đợt</a:t>
            </a:r>
            <a:r>
              <a:rPr lang="en-US" sz="867" b="1" dirty="0">
                <a:solidFill>
                  <a:srgbClr val="003366"/>
                </a:solidFill>
                <a:latin typeface="Arial" panose="020B0604020202020204"/>
              </a:rPr>
              <a:t> </a:t>
            </a:r>
            <a:r>
              <a:rPr lang="en-US" sz="867" b="1" dirty="0" err="1">
                <a:solidFill>
                  <a:srgbClr val="003366"/>
                </a:solidFill>
                <a:latin typeface="Arial" panose="020B0604020202020204"/>
              </a:rPr>
              <a:t>cấp</a:t>
            </a:r>
            <a:r>
              <a:rPr lang="en-US" sz="867" b="1" dirty="0">
                <a:solidFill>
                  <a:srgbClr val="003366"/>
                </a:solidFill>
                <a:latin typeface="Arial" panose="020B0604020202020204"/>
              </a:rPr>
              <a:t> </a:t>
            </a:r>
            <a:r>
              <a:rPr lang="en-US" sz="867" b="1" dirty="0" err="1">
                <a:solidFill>
                  <a:srgbClr val="003366"/>
                </a:solidFill>
                <a:latin typeface="Arial" panose="020B0604020202020204"/>
              </a:rPr>
              <a:t>cấp</a:t>
            </a:r>
            <a:r>
              <a:rPr lang="en-US" sz="867" b="1" dirty="0">
                <a:solidFill>
                  <a:srgbClr val="003366"/>
                </a:solidFill>
                <a:latin typeface="Arial" panose="020B0604020202020204"/>
              </a:rPr>
              <a:t> </a:t>
            </a:r>
            <a:r>
              <a:rPr lang="en-US" sz="867" b="1" dirty="0" err="1">
                <a:solidFill>
                  <a:srgbClr val="003366"/>
                </a:solidFill>
                <a:latin typeface="Arial" panose="020B0604020202020204"/>
              </a:rPr>
              <a:t>tính</a:t>
            </a:r>
            <a:r>
              <a:rPr lang="en-US" sz="867" b="1" dirty="0">
                <a:solidFill>
                  <a:srgbClr val="003366"/>
                </a:solidFill>
                <a:latin typeface="Arial" panose="020B0604020202020204"/>
              </a:rPr>
              <a:t> </a:t>
            </a:r>
            <a:r>
              <a:rPr lang="en-US" sz="867" b="1" dirty="0" err="1">
                <a:solidFill>
                  <a:srgbClr val="003366"/>
                </a:solidFill>
                <a:latin typeface="Arial" panose="020B0604020202020204"/>
              </a:rPr>
              <a:t>đầu</a:t>
            </a:r>
            <a:r>
              <a:rPr lang="en-US" sz="867" b="1" dirty="0">
                <a:solidFill>
                  <a:srgbClr val="003366"/>
                </a:solidFill>
                <a:latin typeface="Arial" panose="020B0604020202020204"/>
              </a:rPr>
              <a:t> </a:t>
            </a:r>
            <a:r>
              <a:rPr lang="en-US" sz="867" b="1" dirty="0" err="1">
                <a:solidFill>
                  <a:srgbClr val="003366"/>
                </a:solidFill>
                <a:latin typeface="Arial" panose="020B0604020202020204"/>
              </a:rPr>
              <a:t>tiên</a:t>
            </a:r>
            <a:r>
              <a:rPr lang="en-US" sz="867" b="1" dirty="0">
                <a:solidFill>
                  <a:srgbClr val="003366"/>
                </a:solidFill>
                <a:latin typeface="Arial" panose="020B0604020202020204"/>
              </a:rPr>
              <a:t> do </a:t>
            </a:r>
            <a:r>
              <a:rPr lang="en-US" sz="867" b="1" dirty="0" err="1">
                <a:solidFill>
                  <a:srgbClr val="003366"/>
                </a:solidFill>
                <a:latin typeface="Arial" panose="020B0604020202020204"/>
              </a:rPr>
              <a:t>điều</a:t>
            </a:r>
            <a:r>
              <a:rPr lang="en-US" sz="867" b="1" dirty="0">
                <a:solidFill>
                  <a:srgbClr val="003366"/>
                </a:solidFill>
                <a:latin typeface="Arial" panose="020B0604020202020204"/>
              </a:rPr>
              <a:t> </a:t>
            </a:r>
            <a:r>
              <a:rPr lang="en-US" sz="867" b="1" dirty="0" err="1">
                <a:solidFill>
                  <a:srgbClr val="003366"/>
                </a:solidFill>
                <a:latin typeface="Arial" panose="020B0604020202020204"/>
              </a:rPr>
              <a:t>tra</a:t>
            </a:r>
            <a:r>
              <a:rPr lang="en-US" sz="867" b="1" dirty="0">
                <a:solidFill>
                  <a:srgbClr val="003366"/>
                </a:solidFill>
                <a:latin typeface="Arial" panose="020B0604020202020204"/>
              </a:rPr>
              <a:t> </a:t>
            </a:r>
            <a:r>
              <a:rPr lang="en-US" sz="867" b="1" dirty="0" err="1">
                <a:solidFill>
                  <a:srgbClr val="003366"/>
                </a:solidFill>
                <a:latin typeface="Arial" panose="020B0604020202020204"/>
              </a:rPr>
              <a:t>viên</a:t>
            </a:r>
            <a:r>
              <a:rPr lang="en-US" sz="867" b="1" dirty="0">
                <a:solidFill>
                  <a:srgbClr val="003366"/>
                </a:solidFill>
                <a:latin typeface="Arial" panose="020B0604020202020204"/>
              </a:rPr>
              <a:t> </a:t>
            </a:r>
            <a:r>
              <a:rPr lang="en-US" sz="867" b="1" dirty="0" err="1">
                <a:solidFill>
                  <a:srgbClr val="003366"/>
                </a:solidFill>
                <a:latin typeface="Arial" panose="020B0604020202020204"/>
              </a:rPr>
              <a:t>báo</a:t>
            </a:r>
            <a:r>
              <a:rPr lang="en-US" sz="867" b="1" dirty="0">
                <a:solidFill>
                  <a:srgbClr val="003366"/>
                </a:solidFill>
                <a:latin typeface="Arial" panose="020B0604020202020204"/>
              </a:rPr>
              <a:t> </a:t>
            </a:r>
            <a:r>
              <a:rPr lang="en-US" sz="867" b="1" dirty="0" err="1">
                <a:solidFill>
                  <a:srgbClr val="003366"/>
                </a:solidFill>
                <a:latin typeface="Arial" panose="020B0604020202020204"/>
              </a:rPr>
              <a:t>cáo</a:t>
            </a:r>
            <a:r>
              <a:rPr lang="en-US" sz="867" b="1" dirty="0">
                <a:solidFill>
                  <a:srgbClr val="003366"/>
                </a:solidFill>
                <a:latin typeface="Arial" panose="020B0604020202020204"/>
              </a:rPr>
              <a:t> (%)</a:t>
            </a:r>
          </a:p>
        </p:txBody>
      </p:sp>
      <p:sp>
        <p:nvSpPr>
          <p:cNvPr id="47" name="Rectangle 46">
            <a:extLst>
              <a:ext uri="{FF2B5EF4-FFF2-40B4-BE49-F238E27FC236}">
                <a16:creationId xmlns:a16="http://schemas.microsoft.com/office/drawing/2014/main" id="{E6FCF220-BCDF-BD48-9982-9BF042F1898E}"/>
              </a:ext>
            </a:extLst>
          </p:cNvPr>
          <p:cNvSpPr/>
          <p:nvPr/>
        </p:nvSpPr>
        <p:spPr>
          <a:xfrm>
            <a:off x="1060132" y="4802155"/>
            <a:ext cx="4345835" cy="225767"/>
          </a:xfrm>
          <a:prstGeom prst="rect">
            <a:avLst/>
          </a:prstGeom>
        </p:spPr>
        <p:txBody>
          <a:bodyPr wrap="square">
            <a:spAutoFit/>
          </a:bodyPr>
          <a:lstStyle/>
          <a:p>
            <a:pPr algn="ctr" defTabSz="609585"/>
            <a:r>
              <a:rPr lang="en-US" sz="867" b="1" dirty="0" err="1">
                <a:solidFill>
                  <a:srgbClr val="003366"/>
                </a:solidFill>
                <a:latin typeface="Arial" panose="020B0604020202020204"/>
              </a:rPr>
              <a:t>Thời</a:t>
            </a:r>
            <a:r>
              <a:rPr lang="en-US" sz="867" b="1" dirty="0">
                <a:solidFill>
                  <a:srgbClr val="003366"/>
                </a:solidFill>
                <a:latin typeface="Arial" panose="020B0604020202020204"/>
              </a:rPr>
              <a:t> </a:t>
            </a:r>
            <a:r>
              <a:rPr lang="en-US" sz="867" b="1" dirty="0" err="1">
                <a:solidFill>
                  <a:srgbClr val="003366"/>
                </a:solidFill>
                <a:latin typeface="Arial" panose="020B0604020202020204"/>
              </a:rPr>
              <a:t>gian</a:t>
            </a:r>
            <a:r>
              <a:rPr lang="en-US" sz="867" b="1" dirty="0">
                <a:solidFill>
                  <a:srgbClr val="003366"/>
                </a:solidFill>
                <a:latin typeface="Arial" panose="020B0604020202020204"/>
              </a:rPr>
              <a:t> </a:t>
            </a:r>
            <a:r>
              <a:rPr lang="en-US" sz="867" b="1" dirty="0" err="1">
                <a:solidFill>
                  <a:srgbClr val="003366"/>
                </a:solidFill>
                <a:latin typeface="Arial" panose="020B0604020202020204"/>
              </a:rPr>
              <a:t>đến</a:t>
            </a:r>
            <a:r>
              <a:rPr lang="en-US" sz="867" b="1" dirty="0">
                <a:solidFill>
                  <a:srgbClr val="003366"/>
                </a:solidFill>
                <a:latin typeface="Arial" panose="020B0604020202020204"/>
              </a:rPr>
              <a:t> </a:t>
            </a:r>
            <a:r>
              <a:rPr lang="en-US" sz="867" b="1" dirty="0" err="1">
                <a:solidFill>
                  <a:srgbClr val="003366"/>
                </a:solidFill>
                <a:latin typeface="Arial" panose="020B0604020202020204"/>
              </a:rPr>
              <a:t>đợt</a:t>
            </a:r>
            <a:r>
              <a:rPr lang="en-US" sz="867" b="1" dirty="0">
                <a:solidFill>
                  <a:srgbClr val="003366"/>
                </a:solidFill>
                <a:latin typeface="Arial" panose="020B0604020202020204"/>
              </a:rPr>
              <a:t> </a:t>
            </a:r>
            <a:r>
              <a:rPr lang="en-US" sz="867" b="1" dirty="0" err="1">
                <a:solidFill>
                  <a:srgbClr val="003366"/>
                </a:solidFill>
                <a:latin typeface="Arial" panose="020B0604020202020204"/>
              </a:rPr>
              <a:t>cấp</a:t>
            </a:r>
            <a:r>
              <a:rPr lang="en-US" sz="867" b="1" dirty="0">
                <a:solidFill>
                  <a:srgbClr val="003366"/>
                </a:solidFill>
                <a:latin typeface="Arial" panose="020B0604020202020204"/>
              </a:rPr>
              <a:t> </a:t>
            </a:r>
            <a:r>
              <a:rPr lang="en-US" sz="867" b="1" dirty="0" err="1">
                <a:solidFill>
                  <a:srgbClr val="003366"/>
                </a:solidFill>
                <a:latin typeface="Arial" panose="020B0604020202020204"/>
              </a:rPr>
              <a:t>cấp</a:t>
            </a:r>
            <a:r>
              <a:rPr lang="en-US" sz="867" b="1" dirty="0">
                <a:solidFill>
                  <a:srgbClr val="003366"/>
                </a:solidFill>
                <a:latin typeface="Arial" panose="020B0604020202020204"/>
              </a:rPr>
              <a:t> </a:t>
            </a:r>
            <a:r>
              <a:rPr lang="en-US" sz="867" b="1" dirty="0" err="1">
                <a:solidFill>
                  <a:srgbClr val="003366"/>
                </a:solidFill>
                <a:latin typeface="Arial" panose="020B0604020202020204"/>
              </a:rPr>
              <a:t>tính</a:t>
            </a:r>
            <a:r>
              <a:rPr lang="en-US" sz="867" b="1" dirty="0">
                <a:solidFill>
                  <a:srgbClr val="003366"/>
                </a:solidFill>
                <a:latin typeface="Arial" panose="020B0604020202020204"/>
              </a:rPr>
              <a:t> </a:t>
            </a:r>
            <a:r>
              <a:rPr lang="en-US" sz="867" b="1" dirty="0" err="1">
                <a:solidFill>
                  <a:srgbClr val="003366"/>
                </a:solidFill>
                <a:latin typeface="Arial" panose="020B0604020202020204"/>
              </a:rPr>
              <a:t>đầu</a:t>
            </a:r>
            <a:r>
              <a:rPr lang="en-US" sz="867" b="1" dirty="0">
                <a:solidFill>
                  <a:srgbClr val="003366"/>
                </a:solidFill>
                <a:latin typeface="Arial" panose="020B0604020202020204"/>
              </a:rPr>
              <a:t> </a:t>
            </a:r>
            <a:r>
              <a:rPr lang="en-US" sz="867" b="1" dirty="0" err="1">
                <a:solidFill>
                  <a:srgbClr val="003366"/>
                </a:solidFill>
                <a:latin typeface="Arial" panose="020B0604020202020204"/>
              </a:rPr>
              <a:t>tiên</a:t>
            </a:r>
            <a:r>
              <a:rPr lang="en-US" sz="867" b="1" dirty="0">
                <a:solidFill>
                  <a:srgbClr val="003366"/>
                </a:solidFill>
                <a:latin typeface="Arial" panose="020B0604020202020204"/>
              </a:rPr>
              <a:t> do </a:t>
            </a:r>
            <a:r>
              <a:rPr lang="en-US" sz="867" b="1" dirty="0" err="1">
                <a:solidFill>
                  <a:srgbClr val="003366"/>
                </a:solidFill>
                <a:latin typeface="Arial" panose="020B0604020202020204"/>
              </a:rPr>
              <a:t>điều</a:t>
            </a:r>
            <a:r>
              <a:rPr lang="en-US" sz="867" b="1" dirty="0">
                <a:solidFill>
                  <a:srgbClr val="003366"/>
                </a:solidFill>
                <a:latin typeface="Arial" panose="020B0604020202020204"/>
              </a:rPr>
              <a:t> </a:t>
            </a:r>
            <a:r>
              <a:rPr lang="en-US" sz="867" b="1" dirty="0" err="1">
                <a:solidFill>
                  <a:srgbClr val="003366"/>
                </a:solidFill>
                <a:latin typeface="Arial" panose="020B0604020202020204"/>
              </a:rPr>
              <a:t>tra</a:t>
            </a:r>
            <a:r>
              <a:rPr lang="en-US" sz="867" b="1" dirty="0">
                <a:solidFill>
                  <a:srgbClr val="003366"/>
                </a:solidFill>
                <a:latin typeface="Arial" panose="020B0604020202020204"/>
              </a:rPr>
              <a:t> </a:t>
            </a:r>
            <a:r>
              <a:rPr lang="en-US" sz="867" b="1" dirty="0" err="1">
                <a:solidFill>
                  <a:srgbClr val="003366"/>
                </a:solidFill>
                <a:latin typeface="Arial" panose="020B0604020202020204"/>
              </a:rPr>
              <a:t>viên</a:t>
            </a:r>
            <a:r>
              <a:rPr lang="en-US" sz="867" b="1" dirty="0">
                <a:solidFill>
                  <a:srgbClr val="003366"/>
                </a:solidFill>
                <a:latin typeface="Arial" panose="020B0604020202020204"/>
              </a:rPr>
              <a:t> </a:t>
            </a:r>
            <a:r>
              <a:rPr lang="en-US" sz="867" b="1" dirty="0" err="1">
                <a:solidFill>
                  <a:srgbClr val="003366"/>
                </a:solidFill>
                <a:latin typeface="Arial" panose="020B0604020202020204"/>
              </a:rPr>
              <a:t>báo</a:t>
            </a:r>
            <a:r>
              <a:rPr lang="en-US" sz="867" b="1" dirty="0">
                <a:solidFill>
                  <a:srgbClr val="003366"/>
                </a:solidFill>
                <a:latin typeface="Arial" panose="020B0604020202020204"/>
              </a:rPr>
              <a:t> </a:t>
            </a:r>
            <a:r>
              <a:rPr lang="en-US" sz="867" b="1" dirty="0" err="1">
                <a:solidFill>
                  <a:srgbClr val="003366"/>
                </a:solidFill>
                <a:latin typeface="Arial" panose="020B0604020202020204"/>
              </a:rPr>
              <a:t>cáo</a:t>
            </a:r>
            <a:r>
              <a:rPr lang="en-US" sz="867" b="1" dirty="0">
                <a:solidFill>
                  <a:srgbClr val="003366"/>
                </a:solidFill>
                <a:latin typeface="Arial" panose="020B0604020202020204"/>
              </a:rPr>
              <a:t> (</a:t>
            </a:r>
            <a:r>
              <a:rPr lang="en-US" sz="867" b="1" dirty="0" err="1">
                <a:solidFill>
                  <a:srgbClr val="003366"/>
                </a:solidFill>
                <a:latin typeface="Arial" panose="020B0604020202020204"/>
              </a:rPr>
              <a:t>ngày</a:t>
            </a:r>
            <a:r>
              <a:rPr lang="en-US" sz="867" b="1" dirty="0">
                <a:solidFill>
                  <a:srgbClr val="003366"/>
                </a:solidFill>
                <a:latin typeface="Arial" panose="020B0604020202020204"/>
              </a:rPr>
              <a:t>)</a:t>
            </a:r>
          </a:p>
        </p:txBody>
      </p:sp>
      <p:sp>
        <p:nvSpPr>
          <p:cNvPr id="48" name="Rectangle 47">
            <a:extLst>
              <a:ext uri="{FF2B5EF4-FFF2-40B4-BE49-F238E27FC236}">
                <a16:creationId xmlns:a16="http://schemas.microsoft.com/office/drawing/2014/main" id="{E1E1B08B-301B-6B45-8196-C4B782DED1C6}"/>
              </a:ext>
            </a:extLst>
          </p:cNvPr>
          <p:cNvSpPr/>
          <p:nvPr/>
        </p:nvSpPr>
        <p:spPr>
          <a:xfrm>
            <a:off x="5042133" y="2195249"/>
            <a:ext cx="935335" cy="225767"/>
          </a:xfrm>
          <a:prstGeom prst="rect">
            <a:avLst/>
          </a:prstGeom>
        </p:spPr>
        <p:txBody>
          <a:bodyPr wrap="square">
            <a:spAutoFit/>
          </a:bodyPr>
          <a:lstStyle/>
          <a:p>
            <a:pPr defTabSz="609585"/>
            <a:r>
              <a:rPr lang="en-US" sz="867" b="1" dirty="0">
                <a:solidFill>
                  <a:srgbClr val="003366"/>
                </a:solidFill>
                <a:latin typeface="Arial" panose="020B0604020202020204"/>
              </a:rPr>
              <a:t>Nintedanib</a:t>
            </a:r>
          </a:p>
        </p:txBody>
      </p:sp>
      <p:sp>
        <p:nvSpPr>
          <p:cNvPr id="49" name="Rectangle 48">
            <a:extLst>
              <a:ext uri="{FF2B5EF4-FFF2-40B4-BE49-F238E27FC236}">
                <a16:creationId xmlns:a16="http://schemas.microsoft.com/office/drawing/2014/main" id="{396EBBF9-43D5-A342-83CD-8C7A328061E3}"/>
              </a:ext>
            </a:extLst>
          </p:cNvPr>
          <p:cNvSpPr/>
          <p:nvPr/>
        </p:nvSpPr>
        <p:spPr>
          <a:xfrm>
            <a:off x="5042133" y="2377282"/>
            <a:ext cx="935335" cy="225767"/>
          </a:xfrm>
          <a:prstGeom prst="rect">
            <a:avLst/>
          </a:prstGeom>
        </p:spPr>
        <p:txBody>
          <a:bodyPr wrap="square">
            <a:spAutoFit/>
          </a:bodyPr>
          <a:lstStyle/>
          <a:p>
            <a:pPr defTabSz="609585"/>
            <a:r>
              <a:rPr lang="en-US" sz="867" b="1" dirty="0" err="1">
                <a:solidFill>
                  <a:srgbClr val="003366"/>
                </a:solidFill>
                <a:latin typeface="Arial" panose="020B0604020202020204"/>
              </a:rPr>
              <a:t>Giả</a:t>
            </a:r>
            <a:r>
              <a:rPr lang="en-US" sz="867" b="1" dirty="0">
                <a:solidFill>
                  <a:srgbClr val="003366"/>
                </a:solidFill>
                <a:latin typeface="Arial" panose="020B0604020202020204"/>
              </a:rPr>
              <a:t> </a:t>
            </a:r>
            <a:r>
              <a:rPr lang="en-US" sz="867" b="1" dirty="0" err="1">
                <a:solidFill>
                  <a:srgbClr val="003366"/>
                </a:solidFill>
                <a:latin typeface="Arial" panose="020B0604020202020204"/>
              </a:rPr>
              <a:t>dược</a:t>
            </a:r>
            <a:endParaRPr lang="en-US" sz="867" b="1" dirty="0">
              <a:solidFill>
                <a:srgbClr val="003366"/>
              </a:solidFill>
              <a:latin typeface="Arial" panose="020B0604020202020204"/>
            </a:endParaRPr>
          </a:p>
        </p:txBody>
      </p:sp>
      <p:grpSp>
        <p:nvGrpSpPr>
          <p:cNvPr id="88" name="Group 87">
            <a:extLst>
              <a:ext uri="{FF2B5EF4-FFF2-40B4-BE49-F238E27FC236}">
                <a16:creationId xmlns:a16="http://schemas.microsoft.com/office/drawing/2014/main" id="{A2A43E6F-A378-504E-A310-9F44666069E1}"/>
              </a:ext>
            </a:extLst>
          </p:cNvPr>
          <p:cNvGrpSpPr/>
          <p:nvPr/>
        </p:nvGrpSpPr>
        <p:grpSpPr>
          <a:xfrm>
            <a:off x="1128845" y="4594848"/>
            <a:ext cx="4893970" cy="215444"/>
            <a:chOff x="846634" y="3446140"/>
            <a:chExt cx="3670477" cy="161583"/>
          </a:xfrm>
        </p:grpSpPr>
        <p:sp>
          <p:nvSpPr>
            <p:cNvPr id="50" name="Rectangle 49">
              <a:extLst>
                <a:ext uri="{FF2B5EF4-FFF2-40B4-BE49-F238E27FC236}">
                  <a16:creationId xmlns:a16="http://schemas.microsoft.com/office/drawing/2014/main" id="{5316CFE7-9F41-834B-A241-9527C84C6240}"/>
                </a:ext>
              </a:extLst>
            </p:cNvPr>
            <p:cNvSpPr/>
            <p:nvPr/>
          </p:nvSpPr>
          <p:spPr>
            <a:xfrm>
              <a:off x="846634" y="3446140"/>
              <a:ext cx="109041" cy="161583"/>
            </a:xfrm>
            <a:prstGeom prst="rect">
              <a:avLst/>
            </a:prstGeom>
          </p:spPr>
          <p:txBody>
            <a:bodyPr wrap="square">
              <a:spAutoFit/>
            </a:bodyPr>
            <a:lstStyle/>
            <a:p>
              <a:pPr algn="ctr" defTabSz="609585"/>
              <a:r>
                <a:rPr lang="en-US" sz="800" dirty="0">
                  <a:solidFill>
                    <a:srgbClr val="003366"/>
                  </a:solidFill>
                  <a:latin typeface="Arial" panose="020B0604020202020204"/>
                </a:rPr>
                <a:t>0</a:t>
              </a:r>
            </a:p>
          </p:txBody>
        </p:sp>
        <p:sp>
          <p:nvSpPr>
            <p:cNvPr id="51" name="Rectangle 50">
              <a:extLst>
                <a:ext uri="{FF2B5EF4-FFF2-40B4-BE49-F238E27FC236}">
                  <a16:creationId xmlns:a16="http://schemas.microsoft.com/office/drawing/2014/main" id="{5074DE17-43AD-CD4D-965D-C2DB1B7EA06C}"/>
                </a:ext>
              </a:extLst>
            </p:cNvPr>
            <p:cNvSpPr/>
            <p:nvPr/>
          </p:nvSpPr>
          <p:spPr>
            <a:xfrm>
              <a:off x="1063955" y="3446140"/>
              <a:ext cx="225061" cy="161583"/>
            </a:xfrm>
            <a:prstGeom prst="rect">
              <a:avLst/>
            </a:prstGeom>
          </p:spPr>
          <p:txBody>
            <a:bodyPr wrap="none">
              <a:spAutoFit/>
            </a:bodyPr>
            <a:lstStyle/>
            <a:p>
              <a:pPr algn="ctr" defTabSz="609585"/>
              <a:r>
                <a:rPr lang="en-US" sz="800" dirty="0">
                  <a:solidFill>
                    <a:srgbClr val="003366"/>
                  </a:solidFill>
                  <a:latin typeface="Arial" panose="020B0604020202020204"/>
                </a:rPr>
                <a:t>30</a:t>
              </a:r>
            </a:p>
          </p:txBody>
        </p:sp>
        <p:sp>
          <p:nvSpPr>
            <p:cNvPr id="52" name="Rectangle 51">
              <a:extLst>
                <a:ext uri="{FF2B5EF4-FFF2-40B4-BE49-F238E27FC236}">
                  <a16:creationId xmlns:a16="http://schemas.microsoft.com/office/drawing/2014/main" id="{E09C8301-F1E4-0343-A3D0-0F7A44A7E49E}"/>
                </a:ext>
              </a:extLst>
            </p:cNvPr>
            <p:cNvSpPr/>
            <p:nvPr/>
          </p:nvSpPr>
          <p:spPr>
            <a:xfrm>
              <a:off x="1345639" y="3446140"/>
              <a:ext cx="225061" cy="161583"/>
            </a:xfrm>
            <a:prstGeom prst="rect">
              <a:avLst/>
            </a:prstGeom>
          </p:spPr>
          <p:txBody>
            <a:bodyPr wrap="none">
              <a:spAutoFit/>
            </a:bodyPr>
            <a:lstStyle/>
            <a:p>
              <a:pPr algn="ctr" defTabSz="609585"/>
              <a:r>
                <a:rPr lang="en-US" sz="800" dirty="0">
                  <a:solidFill>
                    <a:srgbClr val="003366"/>
                  </a:solidFill>
                  <a:latin typeface="Arial" panose="020B0604020202020204"/>
                </a:rPr>
                <a:t>60</a:t>
              </a:r>
            </a:p>
          </p:txBody>
        </p:sp>
        <p:sp>
          <p:nvSpPr>
            <p:cNvPr id="53" name="Rectangle 52">
              <a:extLst>
                <a:ext uri="{FF2B5EF4-FFF2-40B4-BE49-F238E27FC236}">
                  <a16:creationId xmlns:a16="http://schemas.microsoft.com/office/drawing/2014/main" id="{50782C96-65EB-DC4A-9BB3-7D280BA92807}"/>
                </a:ext>
              </a:extLst>
            </p:cNvPr>
            <p:cNvSpPr/>
            <p:nvPr/>
          </p:nvSpPr>
          <p:spPr>
            <a:xfrm>
              <a:off x="1620971" y="3446140"/>
              <a:ext cx="225061" cy="161583"/>
            </a:xfrm>
            <a:prstGeom prst="rect">
              <a:avLst/>
            </a:prstGeom>
          </p:spPr>
          <p:txBody>
            <a:bodyPr wrap="none">
              <a:spAutoFit/>
            </a:bodyPr>
            <a:lstStyle/>
            <a:p>
              <a:pPr algn="ctr" defTabSz="609585"/>
              <a:r>
                <a:rPr lang="en-US" sz="800" dirty="0">
                  <a:solidFill>
                    <a:srgbClr val="003366"/>
                  </a:solidFill>
                  <a:latin typeface="Arial" panose="020B0604020202020204"/>
                </a:rPr>
                <a:t>90</a:t>
              </a:r>
            </a:p>
          </p:txBody>
        </p:sp>
        <p:sp>
          <p:nvSpPr>
            <p:cNvPr id="54" name="Rectangle 53">
              <a:extLst>
                <a:ext uri="{FF2B5EF4-FFF2-40B4-BE49-F238E27FC236}">
                  <a16:creationId xmlns:a16="http://schemas.microsoft.com/office/drawing/2014/main" id="{80EFCE85-5BF6-1141-B374-1B68FB7A9673}"/>
                </a:ext>
              </a:extLst>
            </p:cNvPr>
            <p:cNvSpPr/>
            <p:nvPr/>
          </p:nvSpPr>
          <p:spPr>
            <a:xfrm>
              <a:off x="1882030" y="3446140"/>
              <a:ext cx="268342" cy="161583"/>
            </a:xfrm>
            <a:prstGeom prst="rect">
              <a:avLst/>
            </a:prstGeom>
          </p:spPr>
          <p:txBody>
            <a:bodyPr wrap="none">
              <a:spAutoFit/>
            </a:bodyPr>
            <a:lstStyle/>
            <a:p>
              <a:pPr algn="ctr" defTabSz="609585"/>
              <a:r>
                <a:rPr lang="en-US" sz="800" dirty="0">
                  <a:solidFill>
                    <a:srgbClr val="003366"/>
                  </a:solidFill>
                  <a:latin typeface="Arial" panose="020B0604020202020204"/>
                </a:rPr>
                <a:t>120</a:t>
              </a:r>
            </a:p>
          </p:txBody>
        </p:sp>
        <p:sp>
          <p:nvSpPr>
            <p:cNvPr id="55" name="Rectangle 54">
              <a:extLst>
                <a:ext uri="{FF2B5EF4-FFF2-40B4-BE49-F238E27FC236}">
                  <a16:creationId xmlns:a16="http://schemas.microsoft.com/office/drawing/2014/main" id="{E3BA6458-E14B-BD40-82FD-71037931AE70}"/>
                </a:ext>
              </a:extLst>
            </p:cNvPr>
            <p:cNvSpPr/>
            <p:nvPr/>
          </p:nvSpPr>
          <p:spPr>
            <a:xfrm>
              <a:off x="2157362" y="3446140"/>
              <a:ext cx="268342" cy="161583"/>
            </a:xfrm>
            <a:prstGeom prst="rect">
              <a:avLst/>
            </a:prstGeom>
          </p:spPr>
          <p:txBody>
            <a:bodyPr wrap="none">
              <a:spAutoFit/>
            </a:bodyPr>
            <a:lstStyle/>
            <a:p>
              <a:pPr algn="ctr" defTabSz="609585"/>
              <a:r>
                <a:rPr lang="en-US" sz="800" dirty="0">
                  <a:solidFill>
                    <a:srgbClr val="003366"/>
                  </a:solidFill>
                  <a:latin typeface="Arial" panose="020B0604020202020204"/>
                </a:rPr>
                <a:t>150</a:t>
              </a:r>
            </a:p>
          </p:txBody>
        </p:sp>
        <p:sp>
          <p:nvSpPr>
            <p:cNvPr id="56" name="Rectangle 55">
              <a:extLst>
                <a:ext uri="{FF2B5EF4-FFF2-40B4-BE49-F238E27FC236}">
                  <a16:creationId xmlns:a16="http://schemas.microsoft.com/office/drawing/2014/main" id="{52F3307B-5413-8F4E-96E6-4DCE01ADC0DC}"/>
                </a:ext>
              </a:extLst>
            </p:cNvPr>
            <p:cNvSpPr/>
            <p:nvPr/>
          </p:nvSpPr>
          <p:spPr>
            <a:xfrm>
              <a:off x="2439044" y="3446140"/>
              <a:ext cx="268342" cy="161583"/>
            </a:xfrm>
            <a:prstGeom prst="rect">
              <a:avLst/>
            </a:prstGeom>
          </p:spPr>
          <p:txBody>
            <a:bodyPr wrap="none">
              <a:spAutoFit/>
            </a:bodyPr>
            <a:lstStyle/>
            <a:p>
              <a:pPr algn="ctr" defTabSz="609585"/>
              <a:r>
                <a:rPr lang="en-US" sz="800" dirty="0">
                  <a:solidFill>
                    <a:srgbClr val="003366"/>
                  </a:solidFill>
                  <a:latin typeface="Arial" panose="020B0604020202020204"/>
                </a:rPr>
                <a:t>180</a:t>
              </a:r>
            </a:p>
          </p:txBody>
        </p:sp>
        <p:sp>
          <p:nvSpPr>
            <p:cNvPr id="57" name="Rectangle 56">
              <a:extLst>
                <a:ext uri="{FF2B5EF4-FFF2-40B4-BE49-F238E27FC236}">
                  <a16:creationId xmlns:a16="http://schemas.microsoft.com/office/drawing/2014/main" id="{35B53C77-48A3-254F-BC91-E31B81BFC9D0}"/>
                </a:ext>
              </a:extLst>
            </p:cNvPr>
            <p:cNvSpPr/>
            <p:nvPr/>
          </p:nvSpPr>
          <p:spPr>
            <a:xfrm>
              <a:off x="2714376" y="3446140"/>
              <a:ext cx="268342" cy="161583"/>
            </a:xfrm>
            <a:prstGeom prst="rect">
              <a:avLst/>
            </a:prstGeom>
          </p:spPr>
          <p:txBody>
            <a:bodyPr wrap="none">
              <a:spAutoFit/>
            </a:bodyPr>
            <a:lstStyle/>
            <a:p>
              <a:pPr algn="ctr" defTabSz="609585"/>
              <a:r>
                <a:rPr lang="en-US" sz="800" dirty="0">
                  <a:solidFill>
                    <a:srgbClr val="003366"/>
                  </a:solidFill>
                  <a:latin typeface="Arial" panose="020B0604020202020204"/>
                </a:rPr>
                <a:t>210</a:t>
              </a:r>
            </a:p>
          </p:txBody>
        </p:sp>
        <p:sp>
          <p:nvSpPr>
            <p:cNvPr id="58" name="Rectangle 57">
              <a:extLst>
                <a:ext uri="{FF2B5EF4-FFF2-40B4-BE49-F238E27FC236}">
                  <a16:creationId xmlns:a16="http://schemas.microsoft.com/office/drawing/2014/main" id="{B1CE310B-7660-C241-8E4C-4F9078B5FD63}"/>
                </a:ext>
              </a:extLst>
            </p:cNvPr>
            <p:cNvSpPr/>
            <p:nvPr/>
          </p:nvSpPr>
          <p:spPr>
            <a:xfrm>
              <a:off x="2999233" y="3446140"/>
              <a:ext cx="268342" cy="161583"/>
            </a:xfrm>
            <a:prstGeom prst="rect">
              <a:avLst/>
            </a:prstGeom>
          </p:spPr>
          <p:txBody>
            <a:bodyPr wrap="none">
              <a:spAutoFit/>
            </a:bodyPr>
            <a:lstStyle/>
            <a:p>
              <a:pPr algn="ctr" defTabSz="609585"/>
              <a:r>
                <a:rPr lang="en-US" sz="800" dirty="0">
                  <a:solidFill>
                    <a:srgbClr val="003366"/>
                  </a:solidFill>
                  <a:latin typeface="Arial" panose="020B0604020202020204"/>
                </a:rPr>
                <a:t>240</a:t>
              </a:r>
            </a:p>
          </p:txBody>
        </p:sp>
        <p:sp>
          <p:nvSpPr>
            <p:cNvPr id="59" name="Rectangle 58">
              <a:extLst>
                <a:ext uri="{FF2B5EF4-FFF2-40B4-BE49-F238E27FC236}">
                  <a16:creationId xmlns:a16="http://schemas.microsoft.com/office/drawing/2014/main" id="{376D0CB9-269F-114B-9984-2DC8C12BCAB5}"/>
                </a:ext>
              </a:extLst>
            </p:cNvPr>
            <p:cNvSpPr/>
            <p:nvPr/>
          </p:nvSpPr>
          <p:spPr>
            <a:xfrm>
              <a:off x="3274565" y="3446140"/>
              <a:ext cx="268342" cy="161583"/>
            </a:xfrm>
            <a:prstGeom prst="rect">
              <a:avLst/>
            </a:prstGeom>
          </p:spPr>
          <p:txBody>
            <a:bodyPr wrap="none">
              <a:spAutoFit/>
            </a:bodyPr>
            <a:lstStyle/>
            <a:p>
              <a:pPr algn="ctr" defTabSz="609585"/>
              <a:r>
                <a:rPr lang="en-US" sz="800" dirty="0">
                  <a:solidFill>
                    <a:srgbClr val="003366"/>
                  </a:solidFill>
                  <a:latin typeface="Arial" panose="020B0604020202020204"/>
                </a:rPr>
                <a:t>270</a:t>
              </a:r>
            </a:p>
          </p:txBody>
        </p:sp>
        <p:sp>
          <p:nvSpPr>
            <p:cNvPr id="60" name="Rectangle 59">
              <a:extLst>
                <a:ext uri="{FF2B5EF4-FFF2-40B4-BE49-F238E27FC236}">
                  <a16:creationId xmlns:a16="http://schemas.microsoft.com/office/drawing/2014/main" id="{4F932C49-6B9A-F047-BB4E-7701B1A026DB}"/>
                </a:ext>
              </a:extLst>
            </p:cNvPr>
            <p:cNvSpPr/>
            <p:nvPr/>
          </p:nvSpPr>
          <p:spPr>
            <a:xfrm>
              <a:off x="3556247" y="3446140"/>
              <a:ext cx="268342" cy="161583"/>
            </a:xfrm>
            <a:prstGeom prst="rect">
              <a:avLst/>
            </a:prstGeom>
          </p:spPr>
          <p:txBody>
            <a:bodyPr wrap="none">
              <a:spAutoFit/>
            </a:bodyPr>
            <a:lstStyle/>
            <a:p>
              <a:pPr algn="ctr" defTabSz="609585"/>
              <a:r>
                <a:rPr lang="en-US" sz="800" dirty="0">
                  <a:solidFill>
                    <a:srgbClr val="003366"/>
                  </a:solidFill>
                  <a:latin typeface="Arial" panose="020B0604020202020204"/>
                </a:rPr>
                <a:t>300</a:t>
              </a:r>
            </a:p>
          </p:txBody>
        </p:sp>
        <p:sp>
          <p:nvSpPr>
            <p:cNvPr id="61" name="Rectangle 60">
              <a:extLst>
                <a:ext uri="{FF2B5EF4-FFF2-40B4-BE49-F238E27FC236}">
                  <a16:creationId xmlns:a16="http://schemas.microsoft.com/office/drawing/2014/main" id="{BD168462-D16A-6B41-899B-4F8BD4AADA08}"/>
                </a:ext>
              </a:extLst>
            </p:cNvPr>
            <p:cNvSpPr/>
            <p:nvPr/>
          </p:nvSpPr>
          <p:spPr>
            <a:xfrm>
              <a:off x="3831579" y="3446140"/>
              <a:ext cx="268342" cy="161583"/>
            </a:xfrm>
            <a:prstGeom prst="rect">
              <a:avLst/>
            </a:prstGeom>
          </p:spPr>
          <p:txBody>
            <a:bodyPr wrap="none">
              <a:spAutoFit/>
            </a:bodyPr>
            <a:lstStyle/>
            <a:p>
              <a:pPr algn="ctr" defTabSz="609585"/>
              <a:r>
                <a:rPr lang="en-US" sz="800" dirty="0">
                  <a:solidFill>
                    <a:srgbClr val="003366"/>
                  </a:solidFill>
                  <a:latin typeface="Arial" panose="020B0604020202020204"/>
                </a:rPr>
                <a:t>330</a:t>
              </a:r>
            </a:p>
          </p:txBody>
        </p:sp>
        <p:sp>
          <p:nvSpPr>
            <p:cNvPr id="62" name="Rectangle 61">
              <a:extLst>
                <a:ext uri="{FF2B5EF4-FFF2-40B4-BE49-F238E27FC236}">
                  <a16:creationId xmlns:a16="http://schemas.microsoft.com/office/drawing/2014/main" id="{8FB69998-1217-7348-81FB-DC60BE6891F1}"/>
                </a:ext>
              </a:extLst>
            </p:cNvPr>
            <p:cNvSpPr/>
            <p:nvPr/>
          </p:nvSpPr>
          <p:spPr>
            <a:xfrm>
              <a:off x="4094211" y="3446140"/>
              <a:ext cx="268342" cy="161583"/>
            </a:xfrm>
            <a:prstGeom prst="rect">
              <a:avLst/>
            </a:prstGeom>
          </p:spPr>
          <p:txBody>
            <a:bodyPr wrap="none">
              <a:spAutoFit/>
            </a:bodyPr>
            <a:lstStyle/>
            <a:p>
              <a:pPr algn="ctr" defTabSz="609585"/>
              <a:r>
                <a:rPr lang="en-US" sz="800" dirty="0">
                  <a:solidFill>
                    <a:srgbClr val="003366"/>
                  </a:solidFill>
                  <a:latin typeface="Arial" panose="020B0604020202020204"/>
                </a:rPr>
                <a:t>360</a:t>
              </a:r>
            </a:p>
          </p:txBody>
        </p:sp>
        <p:sp>
          <p:nvSpPr>
            <p:cNvPr id="63" name="Rectangle 62">
              <a:extLst>
                <a:ext uri="{FF2B5EF4-FFF2-40B4-BE49-F238E27FC236}">
                  <a16:creationId xmlns:a16="http://schemas.microsoft.com/office/drawing/2014/main" id="{C6B26168-A939-8045-999A-FE4575D97F4D}"/>
                </a:ext>
              </a:extLst>
            </p:cNvPr>
            <p:cNvSpPr/>
            <p:nvPr/>
          </p:nvSpPr>
          <p:spPr>
            <a:xfrm>
              <a:off x="4248769" y="3446140"/>
              <a:ext cx="268342" cy="161583"/>
            </a:xfrm>
            <a:prstGeom prst="rect">
              <a:avLst/>
            </a:prstGeom>
          </p:spPr>
          <p:txBody>
            <a:bodyPr wrap="none">
              <a:spAutoFit/>
            </a:bodyPr>
            <a:lstStyle/>
            <a:p>
              <a:pPr algn="ctr" defTabSz="609585"/>
              <a:r>
                <a:rPr lang="en-US" sz="800" dirty="0">
                  <a:solidFill>
                    <a:srgbClr val="003366"/>
                  </a:solidFill>
                  <a:latin typeface="Arial" panose="020B0604020202020204"/>
                </a:rPr>
                <a:t>373</a:t>
              </a:r>
            </a:p>
          </p:txBody>
        </p:sp>
      </p:grpSp>
      <p:sp>
        <p:nvSpPr>
          <p:cNvPr id="64" name="Rectangle 63">
            <a:extLst>
              <a:ext uri="{FF2B5EF4-FFF2-40B4-BE49-F238E27FC236}">
                <a16:creationId xmlns:a16="http://schemas.microsoft.com/office/drawing/2014/main" id="{8FAAF7BE-BC1A-B849-815F-43B510A611AC}"/>
              </a:ext>
            </a:extLst>
          </p:cNvPr>
          <p:cNvSpPr/>
          <p:nvPr/>
        </p:nvSpPr>
        <p:spPr>
          <a:xfrm>
            <a:off x="1316567" y="3212935"/>
            <a:ext cx="1989667" cy="420756"/>
          </a:xfrm>
          <a:prstGeom prst="rect">
            <a:avLst/>
          </a:prstGeom>
        </p:spPr>
        <p:txBody>
          <a:bodyPr wrap="square">
            <a:spAutoFit/>
          </a:bodyPr>
          <a:lstStyle/>
          <a:p>
            <a:pPr algn="ctr" defTabSz="609585"/>
            <a:r>
              <a:rPr lang="en-US" sz="1067" b="1" dirty="0">
                <a:solidFill>
                  <a:srgbClr val="003366"/>
                </a:solidFill>
                <a:latin typeface="Arial" panose="020B0604020202020204"/>
              </a:rPr>
              <a:t>HR 0.64 </a:t>
            </a:r>
            <a:br>
              <a:rPr lang="en-US" sz="1067" b="1" dirty="0">
                <a:solidFill>
                  <a:srgbClr val="003366"/>
                </a:solidFill>
                <a:latin typeface="Arial" panose="020B0604020202020204"/>
              </a:rPr>
            </a:br>
            <a:r>
              <a:rPr lang="en-US" sz="1067" b="1" dirty="0">
                <a:solidFill>
                  <a:srgbClr val="003366"/>
                </a:solidFill>
                <a:latin typeface="Arial" panose="020B0604020202020204"/>
              </a:rPr>
              <a:t>(95% CI: 0.39, 1.05) </a:t>
            </a:r>
            <a:r>
              <a:rPr lang="en-US" sz="1067" b="1" i="1" dirty="0">
                <a:solidFill>
                  <a:srgbClr val="003366"/>
                </a:solidFill>
                <a:latin typeface="Arial" panose="020B0604020202020204"/>
              </a:rPr>
              <a:t>P</a:t>
            </a:r>
            <a:r>
              <a:rPr lang="en-US" sz="1067" b="1" dirty="0">
                <a:solidFill>
                  <a:srgbClr val="003366"/>
                </a:solidFill>
                <a:latin typeface="Arial" panose="020B0604020202020204"/>
              </a:rPr>
              <a:t>=0.08</a:t>
            </a:r>
          </a:p>
        </p:txBody>
      </p:sp>
      <p:grpSp>
        <p:nvGrpSpPr>
          <p:cNvPr id="87" name="Group 86">
            <a:extLst>
              <a:ext uri="{FF2B5EF4-FFF2-40B4-BE49-F238E27FC236}">
                <a16:creationId xmlns:a16="http://schemas.microsoft.com/office/drawing/2014/main" id="{425E9F2A-D64C-3040-A5C5-260806EDC554}"/>
              </a:ext>
            </a:extLst>
          </p:cNvPr>
          <p:cNvGrpSpPr/>
          <p:nvPr/>
        </p:nvGrpSpPr>
        <p:grpSpPr>
          <a:xfrm>
            <a:off x="823881" y="3199394"/>
            <a:ext cx="145388" cy="1460189"/>
            <a:chOff x="617910" y="2399546"/>
            <a:chExt cx="109041" cy="1095142"/>
          </a:xfrm>
        </p:grpSpPr>
        <p:sp>
          <p:nvSpPr>
            <p:cNvPr id="65" name="Rectangle 64">
              <a:extLst>
                <a:ext uri="{FF2B5EF4-FFF2-40B4-BE49-F238E27FC236}">
                  <a16:creationId xmlns:a16="http://schemas.microsoft.com/office/drawing/2014/main" id="{DD2C418E-C290-DD43-9C79-7715D0225D0E}"/>
                </a:ext>
              </a:extLst>
            </p:cNvPr>
            <p:cNvSpPr/>
            <p:nvPr/>
          </p:nvSpPr>
          <p:spPr>
            <a:xfrm>
              <a:off x="617910" y="3333105"/>
              <a:ext cx="109041" cy="161583"/>
            </a:xfrm>
            <a:prstGeom prst="rect">
              <a:avLst/>
            </a:prstGeom>
          </p:spPr>
          <p:txBody>
            <a:bodyPr wrap="square">
              <a:spAutoFit/>
            </a:bodyPr>
            <a:lstStyle/>
            <a:p>
              <a:pPr algn="r" defTabSz="609585"/>
              <a:r>
                <a:rPr lang="en-US" sz="800" dirty="0">
                  <a:solidFill>
                    <a:srgbClr val="003366"/>
                  </a:solidFill>
                  <a:latin typeface="Arial" panose="020B0604020202020204"/>
                </a:rPr>
                <a:t>0</a:t>
              </a:r>
            </a:p>
          </p:txBody>
        </p:sp>
        <p:sp>
          <p:nvSpPr>
            <p:cNvPr id="66" name="Rectangle 65">
              <a:extLst>
                <a:ext uri="{FF2B5EF4-FFF2-40B4-BE49-F238E27FC236}">
                  <a16:creationId xmlns:a16="http://schemas.microsoft.com/office/drawing/2014/main" id="{D345F681-091B-B04C-BE9D-2774BA3F6D6E}"/>
                </a:ext>
              </a:extLst>
            </p:cNvPr>
            <p:cNvSpPr/>
            <p:nvPr/>
          </p:nvSpPr>
          <p:spPr>
            <a:xfrm>
              <a:off x="617910" y="3216404"/>
              <a:ext cx="109041" cy="161583"/>
            </a:xfrm>
            <a:prstGeom prst="rect">
              <a:avLst/>
            </a:prstGeom>
          </p:spPr>
          <p:txBody>
            <a:bodyPr wrap="square">
              <a:spAutoFit/>
            </a:bodyPr>
            <a:lstStyle/>
            <a:p>
              <a:pPr algn="r" defTabSz="609585"/>
              <a:r>
                <a:rPr lang="en-US" sz="800" dirty="0">
                  <a:solidFill>
                    <a:srgbClr val="003366"/>
                  </a:solidFill>
                  <a:latin typeface="Arial" panose="020B0604020202020204"/>
                </a:rPr>
                <a:t>1</a:t>
              </a:r>
            </a:p>
          </p:txBody>
        </p:sp>
        <p:sp>
          <p:nvSpPr>
            <p:cNvPr id="67" name="Rectangle 66">
              <a:extLst>
                <a:ext uri="{FF2B5EF4-FFF2-40B4-BE49-F238E27FC236}">
                  <a16:creationId xmlns:a16="http://schemas.microsoft.com/office/drawing/2014/main" id="{1931520F-0ACC-AD40-9DC3-0CBB146DD797}"/>
                </a:ext>
              </a:extLst>
            </p:cNvPr>
            <p:cNvSpPr/>
            <p:nvPr/>
          </p:nvSpPr>
          <p:spPr>
            <a:xfrm>
              <a:off x="617910" y="3099710"/>
              <a:ext cx="109041" cy="161583"/>
            </a:xfrm>
            <a:prstGeom prst="rect">
              <a:avLst/>
            </a:prstGeom>
          </p:spPr>
          <p:txBody>
            <a:bodyPr wrap="square">
              <a:spAutoFit/>
            </a:bodyPr>
            <a:lstStyle/>
            <a:p>
              <a:pPr algn="r" defTabSz="609585"/>
              <a:r>
                <a:rPr lang="en-US" sz="800" dirty="0">
                  <a:solidFill>
                    <a:srgbClr val="003366"/>
                  </a:solidFill>
                  <a:latin typeface="Arial" panose="020B0604020202020204"/>
                </a:rPr>
                <a:t>2</a:t>
              </a:r>
            </a:p>
          </p:txBody>
        </p:sp>
        <p:sp>
          <p:nvSpPr>
            <p:cNvPr id="68" name="Rectangle 67">
              <a:extLst>
                <a:ext uri="{FF2B5EF4-FFF2-40B4-BE49-F238E27FC236}">
                  <a16:creationId xmlns:a16="http://schemas.microsoft.com/office/drawing/2014/main" id="{93D83313-2553-3C4E-80C0-C91C0E37301D}"/>
                </a:ext>
              </a:extLst>
            </p:cNvPr>
            <p:cNvSpPr/>
            <p:nvPr/>
          </p:nvSpPr>
          <p:spPr>
            <a:xfrm>
              <a:off x="617910" y="2983016"/>
              <a:ext cx="109041" cy="161583"/>
            </a:xfrm>
            <a:prstGeom prst="rect">
              <a:avLst/>
            </a:prstGeom>
          </p:spPr>
          <p:txBody>
            <a:bodyPr wrap="square">
              <a:spAutoFit/>
            </a:bodyPr>
            <a:lstStyle/>
            <a:p>
              <a:pPr algn="r" defTabSz="609585"/>
              <a:r>
                <a:rPr lang="en-US" sz="800" dirty="0">
                  <a:solidFill>
                    <a:srgbClr val="003366"/>
                  </a:solidFill>
                  <a:latin typeface="Arial" panose="020B0604020202020204"/>
                </a:rPr>
                <a:t>3</a:t>
              </a:r>
            </a:p>
          </p:txBody>
        </p:sp>
        <p:sp>
          <p:nvSpPr>
            <p:cNvPr id="69" name="Rectangle 68">
              <a:extLst>
                <a:ext uri="{FF2B5EF4-FFF2-40B4-BE49-F238E27FC236}">
                  <a16:creationId xmlns:a16="http://schemas.microsoft.com/office/drawing/2014/main" id="{BC0378BF-A8BC-6A4E-AD55-312E0D502D76}"/>
                </a:ext>
              </a:extLst>
            </p:cNvPr>
            <p:cNvSpPr/>
            <p:nvPr/>
          </p:nvSpPr>
          <p:spPr>
            <a:xfrm>
              <a:off x="617910" y="2866322"/>
              <a:ext cx="109041" cy="161583"/>
            </a:xfrm>
            <a:prstGeom prst="rect">
              <a:avLst/>
            </a:prstGeom>
          </p:spPr>
          <p:txBody>
            <a:bodyPr wrap="square">
              <a:spAutoFit/>
            </a:bodyPr>
            <a:lstStyle/>
            <a:p>
              <a:pPr algn="r" defTabSz="609585"/>
              <a:r>
                <a:rPr lang="en-US" sz="800" dirty="0">
                  <a:solidFill>
                    <a:srgbClr val="003366"/>
                  </a:solidFill>
                  <a:latin typeface="Arial" panose="020B0604020202020204"/>
                </a:rPr>
                <a:t>4</a:t>
              </a:r>
            </a:p>
          </p:txBody>
        </p:sp>
        <p:sp>
          <p:nvSpPr>
            <p:cNvPr id="70" name="Rectangle 69">
              <a:extLst>
                <a:ext uri="{FF2B5EF4-FFF2-40B4-BE49-F238E27FC236}">
                  <a16:creationId xmlns:a16="http://schemas.microsoft.com/office/drawing/2014/main" id="{59F1BAE1-B032-1844-96CA-54E7B825269A}"/>
                </a:ext>
              </a:extLst>
            </p:cNvPr>
            <p:cNvSpPr/>
            <p:nvPr/>
          </p:nvSpPr>
          <p:spPr>
            <a:xfrm>
              <a:off x="617910" y="2749628"/>
              <a:ext cx="109041" cy="161583"/>
            </a:xfrm>
            <a:prstGeom prst="rect">
              <a:avLst/>
            </a:prstGeom>
          </p:spPr>
          <p:txBody>
            <a:bodyPr wrap="square">
              <a:spAutoFit/>
            </a:bodyPr>
            <a:lstStyle/>
            <a:p>
              <a:pPr algn="r" defTabSz="609585"/>
              <a:r>
                <a:rPr lang="en-US" sz="800" dirty="0">
                  <a:solidFill>
                    <a:srgbClr val="003366"/>
                  </a:solidFill>
                  <a:latin typeface="Arial" panose="020B0604020202020204"/>
                </a:rPr>
                <a:t>5</a:t>
              </a:r>
            </a:p>
          </p:txBody>
        </p:sp>
        <p:sp>
          <p:nvSpPr>
            <p:cNvPr id="71" name="Rectangle 70">
              <a:extLst>
                <a:ext uri="{FF2B5EF4-FFF2-40B4-BE49-F238E27FC236}">
                  <a16:creationId xmlns:a16="http://schemas.microsoft.com/office/drawing/2014/main" id="{395E6B32-E67C-1A45-A149-F46A7125E051}"/>
                </a:ext>
              </a:extLst>
            </p:cNvPr>
            <p:cNvSpPr/>
            <p:nvPr/>
          </p:nvSpPr>
          <p:spPr>
            <a:xfrm>
              <a:off x="617910" y="2632934"/>
              <a:ext cx="109041" cy="161583"/>
            </a:xfrm>
            <a:prstGeom prst="rect">
              <a:avLst/>
            </a:prstGeom>
          </p:spPr>
          <p:txBody>
            <a:bodyPr wrap="square">
              <a:spAutoFit/>
            </a:bodyPr>
            <a:lstStyle/>
            <a:p>
              <a:pPr algn="r" defTabSz="609585"/>
              <a:r>
                <a:rPr lang="en-US" sz="800" dirty="0">
                  <a:solidFill>
                    <a:srgbClr val="003366"/>
                  </a:solidFill>
                  <a:latin typeface="Arial" panose="020B0604020202020204"/>
                </a:rPr>
                <a:t>6</a:t>
              </a:r>
            </a:p>
          </p:txBody>
        </p:sp>
        <p:sp>
          <p:nvSpPr>
            <p:cNvPr id="72" name="Rectangle 71">
              <a:extLst>
                <a:ext uri="{FF2B5EF4-FFF2-40B4-BE49-F238E27FC236}">
                  <a16:creationId xmlns:a16="http://schemas.microsoft.com/office/drawing/2014/main" id="{008C90A2-B5F6-454A-8725-CB6BD0E93B36}"/>
                </a:ext>
              </a:extLst>
            </p:cNvPr>
            <p:cNvSpPr/>
            <p:nvPr/>
          </p:nvSpPr>
          <p:spPr>
            <a:xfrm>
              <a:off x="617910" y="2516240"/>
              <a:ext cx="109041" cy="161583"/>
            </a:xfrm>
            <a:prstGeom prst="rect">
              <a:avLst/>
            </a:prstGeom>
          </p:spPr>
          <p:txBody>
            <a:bodyPr wrap="square">
              <a:spAutoFit/>
            </a:bodyPr>
            <a:lstStyle/>
            <a:p>
              <a:pPr algn="r" defTabSz="609585"/>
              <a:r>
                <a:rPr lang="en-US" sz="800" dirty="0">
                  <a:solidFill>
                    <a:srgbClr val="003366"/>
                  </a:solidFill>
                  <a:latin typeface="Arial" panose="020B0604020202020204"/>
                </a:rPr>
                <a:t>7</a:t>
              </a:r>
            </a:p>
          </p:txBody>
        </p:sp>
        <p:sp>
          <p:nvSpPr>
            <p:cNvPr id="73" name="Rectangle 72">
              <a:extLst>
                <a:ext uri="{FF2B5EF4-FFF2-40B4-BE49-F238E27FC236}">
                  <a16:creationId xmlns:a16="http://schemas.microsoft.com/office/drawing/2014/main" id="{24EFA7B4-EE1A-8B43-80FE-C9DE9CF23235}"/>
                </a:ext>
              </a:extLst>
            </p:cNvPr>
            <p:cNvSpPr/>
            <p:nvPr/>
          </p:nvSpPr>
          <p:spPr>
            <a:xfrm>
              <a:off x="617910" y="2399546"/>
              <a:ext cx="109041" cy="161583"/>
            </a:xfrm>
            <a:prstGeom prst="rect">
              <a:avLst/>
            </a:prstGeom>
          </p:spPr>
          <p:txBody>
            <a:bodyPr wrap="square">
              <a:spAutoFit/>
            </a:bodyPr>
            <a:lstStyle/>
            <a:p>
              <a:pPr algn="r" defTabSz="609585"/>
              <a:r>
                <a:rPr lang="en-US" sz="800" dirty="0">
                  <a:solidFill>
                    <a:srgbClr val="003366"/>
                  </a:solidFill>
                  <a:latin typeface="Arial" panose="020B0604020202020204"/>
                </a:rPr>
                <a:t>8</a:t>
              </a:r>
            </a:p>
          </p:txBody>
        </p:sp>
      </p:grpSp>
      <p:sp>
        <p:nvSpPr>
          <p:cNvPr id="74" name="Rectangle 73">
            <a:extLst>
              <a:ext uri="{FF2B5EF4-FFF2-40B4-BE49-F238E27FC236}">
                <a16:creationId xmlns:a16="http://schemas.microsoft.com/office/drawing/2014/main" id="{956376CD-0067-0949-B5FE-D4B4B3894F29}"/>
              </a:ext>
            </a:extLst>
          </p:cNvPr>
          <p:cNvSpPr/>
          <p:nvPr/>
        </p:nvSpPr>
        <p:spPr>
          <a:xfrm>
            <a:off x="835799" y="3043803"/>
            <a:ext cx="242374" cy="215444"/>
          </a:xfrm>
          <a:prstGeom prst="rect">
            <a:avLst/>
          </a:prstGeom>
        </p:spPr>
        <p:txBody>
          <a:bodyPr wrap="none">
            <a:spAutoFit/>
          </a:bodyPr>
          <a:lstStyle/>
          <a:p>
            <a:pPr algn="r" defTabSz="609585"/>
            <a:r>
              <a:rPr lang="en-US" sz="800" dirty="0">
                <a:solidFill>
                  <a:srgbClr val="003366"/>
                </a:solidFill>
                <a:latin typeface="Arial" panose="020B0604020202020204"/>
              </a:rPr>
              <a:t>9</a:t>
            </a:r>
          </a:p>
        </p:txBody>
      </p:sp>
      <p:sp>
        <p:nvSpPr>
          <p:cNvPr id="75" name="Rectangle 74">
            <a:extLst>
              <a:ext uri="{FF2B5EF4-FFF2-40B4-BE49-F238E27FC236}">
                <a16:creationId xmlns:a16="http://schemas.microsoft.com/office/drawing/2014/main" id="{67A9A0A9-71F7-CA4C-BCC9-B08B8E725668}"/>
              </a:ext>
            </a:extLst>
          </p:cNvPr>
          <p:cNvSpPr/>
          <p:nvPr/>
        </p:nvSpPr>
        <p:spPr>
          <a:xfrm>
            <a:off x="777312" y="2888211"/>
            <a:ext cx="300082" cy="215444"/>
          </a:xfrm>
          <a:prstGeom prst="rect">
            <a:avLst/>
          </a:prstGeom>
        </p:spPr>
        <p:txBody>
          <a:bodyPr wrap="none">
            <a:spAutoFit/>
          </a:bodyPr>
          <a:lstStyle/>
          <a:p>
            <a:pPr algn="r" defTabSz="609585"/>
            <a:r>
              <a:rPr lang="en-US" sz="800" dirty="0">
                <a:solidFill>
                  <a:srgbClr val="003366"/>
                </a:solidFill>
                <a:latin typeface="Arial" panose="020B0604020202020204"/>
              </a:rPr>
              <a:t>10</a:t>
            </a:r>
          </a:p>
        </p:txBody>
      </p:sp>
      <p:sp>
        <p:nvSpPr>
          <p:cNvPr id="76" name="Rectangle 75">
            <a:extLst>
              <a:ext uri="{FF2B5EF4-FFF2-40B4-BE49-F238E27FC236}">
                <a16:creationId xmlns:a16="http://schemas.microsoft.com/office/drawing/2014/main" id="{7ED9635B-5F33-8E4E-842F-A5E85EE98360}"/>
              </a:ext>
            </a:extLst>
          </p:cNvPr>
          <p:cNvSpPr/>
          <p:nvPr/>
        </p:nvSpPr>
        <p:spPr>
          <a:xfrm>
            <a:off x="777314" y="2732619"/>
            <a:ext cx="300082" cy="215444"/>
          </a:xfrm>
          <a:prstGeom prst="rect">
            <a:avLst/>
          </a:prstGeom>
        </p:spPr>
        <p:txBody>
          <a:bodyPr wrap="none">
            <a:spAutoFit/>
          </a:bodyPr>
          <a:lstStyle/>
          <a:p>
            <a:pPr algn="r" defTabSz="609585"/>
            <a:r>
              <a:rPr lang="en-US" sz="800" dirty="0">
                <a:solidFill>
                  <a:srgbClr val="003366"/>
                </a:solidFill>
                <a:latin typeface="Arial" panose="020B0604020202020204"/>
              </a:rPr>
              <a:t>11</a:t>
            </a:r>
          </a:p>
        </p:txBody>
      </p:sp>
      <p:sp>
        <p:nvSpPr>
          <p:cNvPr id="77" name="Rectangle 76">
            <a:extLst>
              <a:ext uri="{FF2B5EF4-FFF2-40B4-BE49-F238E27FC236}">
                <a16:creationId xmlns:a16="http://schemas.microsoft.com/office/drawing/2014/main" id="{7D21EFD5-1D8C-C348-97F8-09DDA983D3C8}"/>
              </a:ext>
            </a:extLst>
          </p:cNvPr>
          <p:cNvSpPr/>
          <p:nvPr/>
        </p:nvSpPr>
        <p:spPr>
          <a:xfrm>
            <a:off x="777314" y="2577027"/>
            <a:ext cx="300082" cy="215444"/>
          </a:xfrm>
          <a:prstGeom prst="rect">
            <a:avLst/>
          </a:prstGeom>
        </p:spPr>
        <p:txBody>
          <a:bodyPr wrap="none">
            <a:spAutoFit/>
          </a:bodyPr>
          <a:lstStyle/>
          <a:p>
            <a:pPr algn="r" defTabSz="609585"/>
            <a:r>
              <a:rPr lang="en-US" sz="800" dirty="0">
                <a:solidFill>
                  <a:srgbClr val="003366"/>
                </a:solidFill>
                <a:latin typeface="Arial" panose="020B0604020202020204"/>
              </a:rPr>
              <a:t>12</a:t>
            </a:r>
          </a:p>
        </p:txBody>
      </p:sp>
      <p:sp>
        <p:nvSpPr>
          <p:cNvPr id="78" name="Rectangle 77">
            <a:extLst>
              <a:ext uri="{FF2B5EF4-FFF2-40B4-BE49-F238E27FC236}">
                <a16:creationId xmlns:a16="http://schemas.microsoft.com/office/drawing/2014/main" id="{B0200C58-6485-6A45-9AFC-7FE465A95324}"/>
              </a:ext>
            </a:extLst>
          </p:cNvPr>
          <p:cNvSpPr/>
          <p:nvPr/>
        </p:nvSpPr>
        <p:spPr>
          <a:xfrm>
            <a:off x="777314" y="2421435"/>
            <a:ext cx="300082" cy="215444"/>
          </a:xfrm>
          <a:prstGeom prst="rect">
            <a:avLst/>
          </a:prstGeom>
        </p:spPr>
        <p:txBody>
          <a:bodyPr wrap="none">
            <a:spAutoFit/>
          </a:bodyPr>
          <a:lstStyle/>
          <a:p>
            <a:pPr algn="r" defTabSz="609585"/>
            <a:r>
              <a:rPr lang="en-US" sz="800" dirty="0">
                <a:solidFill>
                  <a:srgbClr val="003366"/>
                </a:solidFill>
                <a:latin typeface="Arial" panose="020B0604020202020204"/>
              </a:rPr>
              <a:t>13</a:t>
            </a:r>
          </a:p>
        </p:txBody>
      </p:sp>
      <p:sp>
        <p:nvSpPr>
          <p:cNvPr id="79" name="Rectangle 78">
            <a:extLst>
              <a:ext uri="{FF2B5EF4-FFF2-40B4-BE49-F238E27FC236}">
                <a16:creationId xmlns:a16="http://schemas.microsoft.com/office/drawing/2014/main" id="{5186691F-CD37-604D-8004-3B6CB0E10309}"/>
              </a:ext>
            </a:extLst>
          </p:cNvPr>
          <p:cNvSpPr/>
          <p:nvPr/>
        </p:nvSpPr>
        <p:spPr>
          <a:xfrm>
            <a:off x="777314" y="2265843"/>
            <a:ext cx="300082" cy="215444"/>
          </a:xfrm>
          <a:prstGeom prst="rect">
            <a:avLst/>
          </a:prstGeom>
        </p:spPr>
        <p:txBody>
          <a:bodyPr wrap="none">
            <a:spAutoFit/>
          </a:bodyPr>
          <a:lstStyle/>
          <a:p>
            <a:pPr algn="r" defTabSz="609585"/>
            <a:r>
              <a:rPr lang="en-US" sz="800" dirty="0">
                <a:solidFill>
                  <a:srgbClr val="003366"/>
                </a:solidFill>
                <a:latin typeface="Arial" panose="020B0604020202020204"/>
              </a:rPr>
              <a:t>14</a:t>
            </a:r>
          </a:p>
        </p:txBody>
      </p:sp>
      <p:sp>
        <p:nvSpPr>
          <p:cNvPr id="80" name="Rectangle 79">
            <a:extLst>
              <a:ext uri="{FF2B5EF4-FFF2-40B4-BE49-F238E27FC236}">
                <a16:creationId xmlns:a16="http://schemas.microsoft.com/office/drawing/2014/main" id="{A898B992-1BFA-3A49-81EC-591AB49AF82A}"/>
              </a:ext>
            </a:extLst>
          </p:cNvPr>
          <p:cNvSpPr/>
          <p:nvPr/>
        </p:nvSpPr>
        <p:spPr>
          <a:xfrm>
            <a:off x="777314" y="2110251"/>
            <a:ext cx="300082" cy="215444"/>
          </a:xfrm>
          <a:prstGeom prst="rect">
            <a:avLst/>
          </a:prstGeom>
        </p:spPr>
        <p:txBody>
          <a:bodyPr wrap="none">
            <a:spAutoFit/>
          </a:bodyPr>
          <a:lstStyle/>
          <a:p>
            <a:pPr algn="r" defTabSz="609585"/>
            <a:r>
              <a:rPr lang="en-US" sz="800" dirty="0">
                <a:solidFill>
                  <a:srgbClr val="003366"/>
                </a:solidFill>
                <a:latin typeface="Arial" panose="020B0604020202020204"/>
              </a:rPr>
              <a:t>15</a:t>
            </a:r>
          </a:p>
        </p:txBody>
      </p:sp>
      <p:cxnSp>
        <p:nvCxnSpPr>
          <p:cNvPr id="82" name="Straight Connector 81">
            <a:extLst>
              <a:ext uri="{FF2B5EF4-FFF2-40B4-BE49-F238E27FC236}">
                <a16:creationId xmlns:a16="http://schemas.microsoft.com/office/drawing/2014/main" id="{E0622775-60B4-1B49-BB40-7E7FDA48FDB4}"/>
              </a:ext>
            </a:extLst>
          </p:cNvPr>
          <p:cNvCxnSpPr>
            <a:cxnSpLocks/>
          </p:cNvCxnSpPr>
          <p:nvPr/>
        </p:nvCxnSpPr>
        <p:spPr>
          <a:xfrm>
            <a:off x="4758268" y="2324100"/>
            <a:ext cx="309033" cy="0"/>
          </a:xfrm>
          <a:prstGeom prst="line">
            <a:avLst/>
          </a:prstGeom>
          <a:ln w="12700">
            <a:solidFill>
              <a:srgbClr val="597594"/>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A5C7687-D2BB-E041-A486-C653F6B7DCD6}"/>
              </a:ext>
            </a:extLst>
          </p:cNvPr>
          <p:cNvCxnSpPr>
            <a:cxnSpLocks/>
          </p:cNvCxnSpPr>
          <p:nvPr/>
        </p:nvCxnSpPr>
        <p:spPr>
          <a:xfrm>
            <a:off x="4758268" y="2505637"/>
            <a:ext cx="309033"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89" name="Graphic 88">
            <a:extLst>
              <a:ext uri="{FF2B5EF4-FFF2-40B4-BE49-F238E27FC236}">
                <a16:creationId xmlns:a16="http://schemas.microsoft.com/office/drawing/2014/main" id="{C4DA1917-AF35-D04B-93B0-8F99F1BE17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5248" y="2151540"/>
            <a:ext cx="5035440" cy="2506429"/>
          </a:xfrm>
          <a:prstGeom prst="rect">
            <a:avLst/>
          </a:prstGeom>
        </p:spPr>
      </p:pic>
      <p:pic>
        <p:nvPicPr>
          <p:cNvPr id="90" name="Graphic 89">
            <a:extLst>
              <a:ext uri="{FF2B5EF4-FFF2-40B4-BE49-F238E27FC236}">
                <a16:creationId xmlns:a16="http://schemas.microsoft.com/office/drawing/2014/main" id="{22C78D53-EC92-3640-99A8-5992443DB3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60311" y="2923481"/>
            <a:ext cx="2325859" cy="1026115"/>
          </a:xfrm>
          <a:prstGeom prst="rect">
            <a:avLst/>
          </a:prstGeom>
        </p:spPr>
      </p:pic>
      <p:sp>
        <p:nvSpPr>
          <p:cNvPr id="94" name="Rectangle 93">
            <a:extLst>
              <a:ext uri="{FF2B5EF4-FFF2-40B4-BE49-F238E27FC236}">
                <a16:creationId xmlns:a16="http://schemas.microsoft.com/office/drawing/2014/main" id="{4AC2F910-2F71-F24A-A131-A6E7D289DA76}"/>
              </a:ext>
            </a:extLst>
          </p:cNvPr>
          <p:cNvSpPr/>
          <p:nvPr/>
        </p:nvSpPr>
        <p:spPr>
          <a:xfrm rot="16200000">
            <a:off x="4886465" y="3134457"/>
            <a:ext cx="2993880" cy="492635"/>
          </a:xfrm>
          <a:prstGeom prst="rect">
            <a:avLst/>
          </a:prstGeom>
        </p:spPr>
        <p:txBody>
          <a:bodyPr wrap="square">
            <a:spAutoFit/>
          </a:bodyPr>
          <a:lstStyle/>
          <a:p>
            <a:pPr algn="ctr" defTabSz="609585"/>
            <a:r>
              <a:rPr lang="en-US" sz="867" b="1" dirty="0" err="1">
                <a:solidFill>
                  <a:srgbClr val="003366"/>
                </a:solidFill>
                <a:latin typeface="Arial" panose="020B0604020202020204"/>
              </a:rPr>
              <a:t>Tỷ</a:t>
            </a:r>
            <a:r>
              <a:rPr lang="en-US" sz="867" b="1" dirty="0">
                <a:solidFill>
                  <a:srgbClr val="003366"/>
                </a:solidFill>
                <a:latin typeface="Arial" panose="020B0604020202020204"/>
              </a:rPr>
              <a:t> </a:t>
            </a:r>
            <a:r>
              <a:rPr lang="en-US" sz="867" b="1" dirty="0" err="1">
                <a:solidFill>
                  <a:srgbClr val="003366"/>
                </a:solidFill>
                <a:latin typeface="Arial" panose="020B0604020202020204"/>
              </a:rPr>
              <a:t>lệ</a:t>
            </a:r>
            <a:r>
              <a:rPr lang="en-US" sz="867" b="1" dirty="0">
                <a:solidFill>
                  <a:srgbClr val="003366"/>
                </a:solidFill>
                <a:latin typeface="Arial" panose="020B0604020202020204"/>
              </a:rPr>
              <a:t> </a:t>
            </a:r>
            <a:r>
              <a:rPr lang="en-US" sz="867" b="1" dirty="0" err="1">
                <a:solidFill>
                  <a:srgbClr val="003366"/>
                </a:solidFill>
                <a:latin typeface="Arial" panose="020B0604020202020204"/>
              </a:rPr>
              <a:t>tích</a:t>
            </a:r>
            <a:r>
              <a:rPr lang="en-US" sz="867" b="1" dirty="0">
                <a:solidFill>
                  <a:srgbClr val="003366"/>
                </a:solidFill>
                <a:latin typeface="Arial" panose="020B0604020202020204"/>
              </a:rPr>
              <a:t> </a:t>
            </a:r>
            <a:r>
              <a:rPr lang="en-US" sz="867" b="1" dirty="0" err="1">
                <a:solidFill>
                  <a:srgbClr val="003366"/>
                </a:solidFill>
                <a:latin typeface="Arial" panose="020B0604020202020204"/>
              </a:rPr>
              <a:t>lũy</a:t>
            </a:r>
            <a:r>
              <a:rPr lang="en-US" sz="867" b="1" dirty="0">
                <a:solidFill>
                  <a:srgbClr val="003366"/>
                </a:solidFill>
                <a:latin typeface="Arial" panose="020B0604020202020204"/>
              </a:rPr>
              <a:t> </a:t>
            </a:r>
            <a:r>
              <a:rPr lang="en-US" sz="867" b="1" dirty="0" err="1">
                <a:solidFill>
                  <a:srgbClr val="003366"/>
                </a:solidFill>
                <a:latin typeface="Arial" panose="020B0604020202020204"/>
              </a:rPr>
              <a:t>các</a:t>
            </a:r>
            <a:r>
              <a:rPr lang="en-US" sz="867" b="1" dirty="0">
                <a:solidFill>
                  <a:srgbClr val="003366"/>
                </a:solidFill>
                <a:latin typeface="Arial" panose="020B0604020202020204"/>
              </a:rPr>
              <a:t> </a:t>
            </a:r>
            <a:r>
              <a:rPr lang="en-US" sz="867" b="1" dirty="0" err="1">
                <a:solidFill>
                  <a:srgbClr val="003366"/>
                </a:solidFill>
                <a:latin typeface="Arial" panose="020B0604020202020204"/>
              </a:rPr>
              <a:t>trường</a:t>
            </a:r>
            <a:r>
              <a:rPr lang="en-US" sz="867" b="1" dirty="0">
                <a:solidFill>
                  <a:srgbClr val="003366"/>
                </a:solidFill>
                <a:latin typeface="Arial" panose="020B0604020202020204"/>
              </a:rPr>
              <a:t> </a:t>
            </a:r>
            <a:r>
              <a:rPr lang="en-US" sz="867" b="1" dirty="0" err="1">
                <a:solidFill>
                  <a:srgbClr val="003366"/>
                </a:solidFill>
                <a:latin typeface="Arial" panose="020B0604020202020204"/>
              </a:rPr>
              <a:t>hợp</a:t>
            </a:r>
            <a:r>
              <a:rPr lang="en-US" sz="867" b="1" dirty="0">
                <a:solidFill>
                  <a:srgbClr val="003366"/>
                </a:solidFill>
                <a:latin typeface="Arial" panose="020B0604020202020204"/>
              </a:rPr>
              <a:t> </a:t>
            </a:r>
            <a:r>
              <a:rPr lang="en-US" sz="867" b="1" dirty="0" err="1">
                <a:solidFill>
                  <a:srgbClr val="003366"/>
                </a:solidFill>
                <a:latin typeface="Arial" panose="020B0604020202020204"/>
              </a:rPr>
              <a:t>đến</a:t>
            </a:r>
            <a:r>
              <a:rPr lang="en-US" sz="867" b="1" dirty="0">
                <a:solidFill>
                  <a:srgbClr val="003366"/>
                </a:solidFill>
                <a:latin typeface="Arial" panose="020B0604020202020204"/>
              </a:rPr>
              <a:t> </a:t>
            </a:r>
            <a:r>
              <a:rPr lang="en-US" sz="867" b="1" dirty="0" err="1">
                <a:solidFill>
                  <a:srgbClr val="003366"/>
                </a:solidFill>
                <a:latin typeface="Arial" panose="020B0604020202020204"/>
              </a:rPr>
              <a:t>đợt</a:t>
            </a:r>
            <a:r>
              <a:rPr lang="en-US" sz="867" b="1" dirty="0">
                <a:solidFill>
                  <a:srgbClr val="003366"/>
                </a:solidFill>
                <a:latin typeface="Arial" panose="020B0604020202020204"/>
              </a:rPr>
              <a:t> </a:t>
            </a:r>
            <a:r>
              <a:rPr lang="en-US" sz="867" b="1" dirty="0" err="1">
                <a:solidFill>
                  <a:srgbClr val="003366"/>
                </a:solidFill>
                <a:latin typeface="Arial" panose="020B0604020202020204"/>
              </a:rPr>
              <a:t>cấp</a:t>
            </a:r>
            <a:r>
              <a:rPr lang="en-US" sz="867" b="1" dirty="0">
                <a:solidFill>
                  <a:srgbClr val="003366"/>
                </a:solidFill>
                <a:latin typeface="Arial" panose="020B0604020202020204"/>
              </a:rPr>
              <a:t> </a:t>
            </a:r>
            <a:r>
              <a:rPr lang="en-US" sz="867" b="1" dirty="0" err="1">
                <a:solidFill>
                  <a:srgbClr val="003366"/>
                </a:solidFill>
                <a:latin typeface="Arial" panose="020B0604020202020204"/>
              </a:rPr>
              <a:t>cấp</a:t>
            </a:r>
            <a:r>
              <a:rPr lang="en-US" sz="867" b="1" dirty="0">
                <a:solidFill>
                  <a:srgbClr val="003366"/>
                </a:solidFill>
                <a:latin typeface="Arial" panose="020B0604020202020204"/>
              </a:rPr>
              <a:t> </a:t>
            </a:r>
            <a:r>
              <a:rPr lang="en-US" sz="867" b="1" dirty="0" err="1">
                <a:solidFill>
                  <a:srgbClr val="003366"/>
                </a:solidFill>
                <a:latin typeface="Arial" panose="020B0604020202020204"/>
              </a:rPr>
              <a:t>tính</a:t>
            </a:r>
            <a:r>
              <a:rPr lang="en-US" sz="867" b="1" dirty="0">
                <a:solidFill>
                  <a:srgbClr val="003366"/>
                </a:solidFill>
                <a:latin typeface="Arial" panose="020B0604020202020204"/>
              </a:rPr>
              <a:t> </a:t>
            </a:r>
            <a:r>
              <a:rPr lang="en-US" sz="867" b="1" dirty="0" err="1">
                <a:solidFill>
                  <a:srgbClr val="003366"/>
                </a:solidFill>
                <a:latin typeface="Arial" panose="020B0604020202020204"/>
              </a:rPr>
              <a:t>đầu</a:t>
            </a:r>
            <a:r>
              <a:rPr lang="en-US" sz="867" b="1" dirty="0">
                <a:solidFill>
                  <a:srgbClr val="003366"/>
                </a:solidFill>
                <a:latin typeface="Arial" panose="020B0604020202020204"/>
              </a:rPr>
              <a:t> </a:t>
            </a:r>
            <a:r>
              <a:rPr lang="en-US" sz="867" b="1" dirty="0" err="1">
                <a:solidFill>
                  <a:srgbClr val="003366"/>
                </a:solidFill>
                <a:latin typeface="Arial" panose="020B0604020202020204"/>
              </a:rPr>
              <a:t>tiên</a:t>
            </a:r>
            <a:r>
              <a:rPr lang="en-US" sz="867" b="1" dirty="0">
                <a:solidFill>
                  <a:srgbClr val="003366"/>
                </a:solidFill>
                <a:latin typeface="Arial" panose="020B0604020202020204"/>
              </a:rPr>
              <a:t> </a:t>
            </a:r>
            <a:r>
              <a:rPr lang="en-US" sz="867" b="1" dirty="0" err="1">
                <a:solidFill>
                  <a:srgbClr val="003366"/>
                </a:solidFill>
                <a:latin typeface="Arial" panose="020B0604020202020204"/>
              </a:rPr>
              <a:t>với</a:t>
            </a:r>
            <a:r>
              <a:rPr lang="en-US" sz="867" b="1" dirty="0">
                <a:solidFill>
                  <a:srgbClr val="003366"/>
                </a:solidFill>
                <a:latin typeface="Arial" panose="020B0604020202020204"/>
              </a:rPr>
              <a:t> </a:t>
            </a:r>
            <a:r>
              <a:rPr lang="en-US" sz="867" b="1" dirty="0" err="1">
                <a:solidFill>
                  <a:srgbClr val="003366"/>
                </a:solidFill>
                <a:latin typeface="Arial" panose="020B0604020202020204"/>
              </a:rPr>
              <a:t>trường</a:t>
            </a:r>
            <a:r>
              <a:rPr lang="en-US" sz="867" b="1" dirty="0">
                <a:solidFill>
                  <a:srgbClr val="003366"/>
                </a:solidFill>
                <a:latin typeface="Arial" panose="020B0604020202020204"/>
              </a:rPr>
              <a:t> </a:t>
            </a:r>
            <a:r>
              <a:rPr lang="en-US" sz="867" b="1" dirty="0" err="1">
                <a:solidFill>
                  <a:srgbClr val="003366"/>
                </a:solidFill>
                <a:latin typeface="Arial" panose="020B0604020202020204"/>
              </a:rPr>
              <a:t>hợp</a:t>
            </a:r>
            <a:r>
              <a:rPr lang="en-US" sz="867" b="1" dirty="0">
                <a:solidFill>
                  <a:srgbClr val="003366"/>
                </a:solidFill>
                <a:latin typeface="Arial" panose="020B0604020202020204"/>
              </a:rPr>
              <a:t> </a:t>
            </a:r>
            <a:r>
              <a:rPr lang="en-US" sz="867" b="1" dirty="0" err="1">
                <a:solidFill>
                  <a:srgbClr val="003366"/>
                </a:solidFill>
                <a:latin typeface="Arial" panose="020B0604020202020204"/>
              </a:rPr>
              <a:t>cần</a:t>
            </a:r>
            <a:r>
              <a:rPr lang="en-US" sz="867" b="1" dirty="0">
                <a:solidFill>
                  <a:srgbClr val="003366"/>
                </a:solidFill>
                <a:latin typeface="Arial" panose="020B0604020202020204"/>
              </a:rPr>
              <a:t> </a:t>
            </a:r>
            <a:r>
              <a:rPr lang="en-US" sz="867" b="1" dirty="0" err="1">
                <a:solidFill>
                  <a:srgbClr val="003366"/>
                </a:solidFill>
                <a:latin typeface="Arial" panose="020B0604020202020204"/>
              </a:rPr>
              <a:t>xác</a:t>
            </a:r>
            <a:r>
              <a:rPr lang="en-US" sz="867" b="1" dirty="0">
                <a:solidFill>
                  <a:srgbClr val="003366"/>
                </a:solidFill>
                <a:latin typeface="Arial" panose="020B0604020202020204"/>
              </a:rPr>
              <a:t> </a:t>
            </a:r>
            <a:r>
              <a:rPr lang="en-US" sz="867" b="1" dirty="0" err="1">
                <a:solidFill>
                  <a:srgbClr val="003366"/>
                </a:solidFill>
                <a:latin typeface="Arial" panose="020B0604020202020204"/>
              </a:rPr>
              <a:t>nhận</a:t>
            </a:r>
            <a:r>
              <a:rPr lang="en-US" sz="867" b="1" dirty="0">
                <a:solidFill>
                  <a:srgbClr val="003366"/>
                </a:solidFill>
                <a:latin typeface="Arial" panose="020B0604020202020204"/>
              </a:rPr>
              <a:t>/</a:t>
            </a:r>
            <a:r>
              <a:rPr lang="en-US" sz="867" b="1" dirty="0" err="1">
                <a:solidFill>
                  <a:srgbClr val="003366"/>
                </a:solidFill>
                <a:latin typeface="Arial" panose="020B0604020202020204"/>
              </a:rPr>
              <a:t>nghi</a:t>
            </a:r>
            <a:r>
              <a:rPr lang="en-US" sz="867" b="1" dirty="0">
                <a:solidFill>
                  <a:srgbClr val="003366"/>
                </a:solidFill>
                <a:latin typeface="Arial" panose="020B0604020202020204"/>
              </a:rPr>
              <a:t> </a:t>
            </a:r>
            <a:r>
              <a:rPr lang="en-US" sz="867" b="1" dirty="0" err="1">
                <a:solidFill>
                  <a:srgbClr val="003366"/>
                </a:solidFill>
                <a:latin typeface="Arial" panose="020B0604020202020204"/>
              </a:rPr>
              <a:t>ngờ</a:t>
            </a:r>
            <a:r>
              <a:rPr lang="en-US" sz="867" b="1" dirty="0">
                <a:solidFill>
                  <a:srgbClr val="003366"/>
                </a:solidFill>
                <a:latin typeface="Arial" panose="020B0604020202020204"/>
              </a:rPr>
              <a:t> </a:t>
            </a:r>
            <a:r>
              <a:rPr lang="en-US" sz="867" b="1" dirty="0" err="1">
                <a:solidFill>
                  <a:srgbClr val="003366"/>
                </a:solidFill>
                <a:latin typeface="Arial" panose="020B0604020202020204"/>
              </a:rPr>
              <a:t>được</a:t>
            </a:r>
            <a:r>
              <a:rPr lang="en-US" sz="867" b="1" dirty="0">
                <a:solidFill>
                  <a:srgbClr val="003366"/>
                </a:solidFill>
                <a:latin typeface="Arial" panose="020B0604020202020204"/>
              </a:rPr>
              <a:t> </a:t>
            </a:r>
            <a:r>
              <a:rPr lang="en-US" sz="867" b="1" dirty="0" err="1">
                <a:solidFill>
                  <a:srgbClr val="003366"/>
                </a:solidFill>
                <a:latin typeface="Arial" panose="020B0604020202020204"/>
              </a:rPr>
              <a:t>phán</a:t>
            </a:r>
            <a:r>
              <a:rPr lang="en-US" sz="867" b="1" dirty="0">
                <a:solidFill>
                  <a:srgbClr val="003366"/>
                </a:solidFill>
                <a:latin typeface="Arial" panose="020B0604020202020204"/>
              </a:rPr>
              <a:t> </a:t>
            </a:r>
            <a:r>
              <a:rPr lang="en-US" sz="867" b="1" dirty="0" err="1">
                <a:solidFill>
                  <a:srgbClr val="003366"/>
                </a:solidFill>
                <a:latin typeface="Arial" panose="020B0604020202020204"/>
              </a:rPr>
              <a:t>xét</a:t>
            </a:r>
            <a:r>
              <a:rPr lang="en-US" sz="867" b="1" dirty="0">
                <a:solidFill>
                  <a:srgbClr val="003366"/>
                </a:solidFill>
                <a:latin typeface="Arial" panose="020B0604020202020204"/>
              </a:rPr>
              <a:t> (%)</a:t>
            </a:r>
          </a:p>
        </p:txBody>
      </p:sp>
      <p:sp>
        <p:nvSpPr>
          <p:cNvPr id="95" name="Rectangle 94">
            <a:extLst>
              <a:ext uri="{FF2B5EF4-FFF2-40B4-BE49-F238E27FC236}">
                <a16:creationId xmlns:a16="http://schemas.microsoft.com/office/drawing/2014/main" id="{A6342CE3-6930-2147-8534-308D2BEDCFE5}"/>
              </a:ext>
            </a:extLst>
          </p:cNvPr>
          <p:cNvSpPr/>
          <p:nvPr/>
        </p:nvSpPr>
        <p:spPr>
          <a:xfrm>
            <a:off x="7419944" y="4802155"/>
            <a:ext cx="3802161" cy="359201"/>
          </a:xfrm>
          <a:prstGeom prst="rect">
            <a:avLst/>
          </a:prstGeom>
        </p:spPr>
        <p:txBody>
          <a:bodyPr wrap="square">
            <a:spAutoFit/>
          </a:bodyPr>
          <a:lstStyle/>
          <a:p>
            <a:pPr algn="ctr" defTabSz="609585"/>
            <a:r>
              <a:rPr lang="en-US" sz="867" b="1" dirty="0" err="1">
                <a:solidFill>
                  <a:srgbClr val="003366"/>
                </a:solidFill>
                <a:latin typeface="Arial" panose="020B0604020202020204"/>
              </a:rPr>
              <a:t>Thời</a:t>
            </a:r>
            <a:r>
              <a:rPr lang="en-US" sz="867" b="1" dirty="0">
                <a:solidFill>
                  <a:srgbClr val="003366"/>
                </a:solidFill>
                <a:latin typeface="Arial" panose="020B0604020202020204"/>
              </a:rPr>
              <a:t> </a:t>
            </a:r>
            <a:r>
              <a:rPr lang="en-US" sz="867" b="1" dirty="0" err="1">
                <a:solidFill>
                  <a:srgbClr val="003366"/>
                </a:solidFill>
                <a:latin typeface="Arial" panose="020B0604020202020204"/>
              </a:rPr>
              <a:t>gian</a:t>
            </a:r>
            <a:r>
              <a:rPr lang="en-US" sz="867" b="1" dirty="0">
                <a:solidFill>
                  <a:srgbClr val="003366"/>
                </a:solidFill>
                <a:latin typeface="Arial" panose="020B0604020202020204"/>
              </a:rPr>
              <a:t> </a:t>
            </a:r>
            <a:r>
              <a:rPr lang="en-US" sz="867" b="1" dirty="0" err="1">
                <a:solidFill>
                  <a:srgbClr val="003366"/>
                </a:solidFill>
                <a:latin typeface="Arial" panose="020B0604020202020204"/>
              </a:rPr>
              <a:t>đến</a:t>
            </a:r>
            <a:r>
              <a:rPr lang="en-US" sz="867" b="1" dirty="0">
                <a:solidFill>
                  <a:srgbClr val="003366"/>
                </a:solidFill>
                <a:latin typeface="Arial" panose="020B0604020202020204"/>
              </a:rPr>
              <a:t> </a:t>
            </a:r>
            <a:r>
              <a:rPr lang="en-US" sz="867" b="1" dirty="0" err="1">
                <a:solidFill>
                  <a:srgbClr val="003366"/>
                </a:solidFill>
                <a:latin typeface="Arial" panose="020B0604020202020204"/>
              </a:rPr>
              <a:t>đợt</a:t>
            </a:r>
            <a:r>
              <a:rPr lang="en-US" sz="867" b="1" dirty="0">
                <a:solidFill>
                  <a:srgbClr val="003366"/>
                </a:solidFill>
                <a:latin typeface="Arial" panose="020B0604020202020204"/>
              </a:rPr>
              <a:t> </a:t>
            </a:r>
            <a:r>
              <a:rPr lang="en-US" sz="867" b="1" dirty="0" err="1">
                <a:solidFill>
                  <a:srgbClr val="003366"/>
                </a:solidFill>
                <a:latin typeface="Arial" panose="020B0604020202020204"/>
              </a:rPr>
              <a:t>cấp</a:t>
            </a:r>
            <a:r>
              <a:rPr lang="en-US" sz="867" b="1" dirty="0">
                <a:solidFill>
                  <a:srgbClr val="003366"/>
                </a:solidFill>
                <a:latin typeface="Arial" panose="020B0604020202020204"/>
              </a:rPr>
              <a:t> </a:t>
            </a:r>
            <a:r>
              <a:rPr lang="en-US" sz="867" b="1" dirty="0" err="1">
                <a:solidFill>
                  <a:srgbClr val="003366"/>
                </a:solidFill>
                <a:latin typeface="Arial" panose="020B0604020202020204"/>
              </a:rPr>
              <a:t>cấp</a:t>
            </a:r>
            <a:r>
              <a:rPr lang="en-US" sz="867" b="1" dirty="0">
                <a:solidFill>
                  <a:srgbClr val="003366"/>
                </a:solidFill>
                <a:latin typeface="Arial" panose="020B0604020202020204"/>
              </a:rPr>
              <a:t> </a:t>
            </a:r>
            <a:r>
              <a:rPr lang="en-US" sz="867" b="1" dirty="0" err="1">
                <a:solidFill>
                  <a:srgbClr val="003366"/>
                </a:solidFill>
                <a:latin typeface="Arial" panose="020B0604020202020204"/>
              </a:rPr>
              <a:t>tính</a:t>
            </a:r>
            <a:r>
              <a:rPr lang="en-US" sz="867" b="1" dirty="0">
                <a:solidFill>
                  <a:srgbClr val="003366"/>
                </a:solidFill>
                <a:latin typeface="Arial" panose="020B0604020202020204"/>
              </a:rPr>
              <a:t> </a:t>
            </a:r>
            <a:r>
              <a:rPr lang="en-US" sz="867" b="1" dirty="0" err="1">
                <a:solidFill>
                  <a:srgbClr val="003366"/>
                </a:solidFill>
                <a:latin typeface="Arial" panose="020B0604020202020204"/>
              </a:rPr>
              <a:t>đầu</a:t>
            </a:r>
            <a:r>
              <a:rPr lang="en-US" sz="867" b="1" dirty="0">
                <a:solidFill>
                  <a:srgbClr val="003366"/>
                </a:solidFill>
                <a:latin typeface="Arial" panose="020B0604020202020204"/>
              </a:rPr>
              <a:t> </a:t>
            </a:r>
            <a:r>
              <a:rPr lang="en-US" sz="867" b="1" dirty="0" err="1">
                <a:solidFill>
                  <a:srgbClr val="003366"/>
                </a:solidFill>
                <a:latin typeface="Arial" panose="020B0604020202020204"/>
              </a:rPr>
              <a:t>tiên</a:t>
            </a:r>
            <a:r>
              <a:rPr lang="en-US" sz="867" b="1" dirty="0">
                <a:solidFill>
                  <a:srgbClr val="003366"/>
                </a:solidFill>
                <a:latin typeface="Arial" panose="020B0604020202020204"/>
              </a:rPr>
              <a:t> </a:t>
            </a:r>
            <a:r>
              <a:rPr lang="en-US" sz="867" b="1" dirty="0" err="1">
                <a:solidFill>
                  <a:srgbClr val="003366"/>
                </a:solidFill>
                <a:latin typeface="Arial" panose="020B0604020202020204"/>
              </a:rPr>
              <a:t>với</a:t>
            </a:r>
            <a:r>
              <a:rPr lang="en-US" sz="867" b="1" dirty="0">
                <a:solidFill>
                  <a:srgbClr val="003366"/>
                </a:solidFill>
                <a:latin typeface="Arial" panose="020B0604020202020204"/>
              </a:rPr>
              <a:t> </a:t>
            </a:r>
            <a:r>
              <a:rPr lang="en-US" sz="867" b="1" dirty="0" err="1">
                <a:solidFill>
                  <a:srgbClr val="003366"/>
                </a:solidFill>
                <a:latin typeface="Arial" panose="020B0604020202020204"/>
              </a:rPr>
              <a:t>trường</a:t>
            </a:r>
            <a:r>
              <a:rPr lang="en-US" sz="867" b="1" dirty="0">
                <a:solidFill>
                  <a:srgbClr val="003366"/>
                </a:solidFill>
                <a:latin typeface="Arial" panose="020B0604020202020204"/>
              </a:rPr>
              <a:t> </a:t>
            </a:r>
            <a:r>
              <a:rPr lang="en-US" sz="867" b="1" dirty="0" err="1">
                <a:solidFill>
                  <a:srgbClr val="003366"/>
                </a:solidFill>
                <a:latin typeface="Arial" panose="020B0604020202020204"/>
              </a:rPr>
              <a:t>hợp</a:t>
            </a:r>
            <a:r>
              <a:rPr lang="en-US" sz="867" b="1" dirty="0">
                <a:solidFill>
                  <a:srgbClr val="003366"/>
                </a:solidFill>
                <a:latin typeface="Arial" panose="020B0604020202020204"/>
              </a:rPr>
              <a:t> </a:t>
            </a:r>
            <a:r>
              <a:rPr lang="en-US" sz="867" b="1" dirty="0" err="1">
                <a:solidFill>
                  <a:srgbClr val="003366"/>
                </a:solidFill>
                <a:latin typeface="Arial" panose="020B0604020202020204"/>
              </a:rPr>
              <a:t>cần</a:t>
            </a:r>
            <a:r>
              <a:rPr lang="en-US" sz="867" b="1" dirty="0">
                <a:solidFill>
                  <a:srgbClr val="003366"/>
                </a:solidFill>
                <a:latin typeface="Arial" panose="020B0604020202020204"/>
              </a:rPr>
              <a:t> </a:t>
            </a:r>
            <a:r>
              <a:rPr lang="en-US" sz="867" b="1" dirty="0" err="1">
                <a:solidFill>
                  <a:srgbClr val="003366"/>
                </a:solidFill>
                <a:latin typeface="Arial" panose="020B0604020202020204"/>
              </a:rPr>
              <a:t>xác</a:t>
            </a:r>
            <a:r>
              <a:rPr lang="en-US" sz="867" b="1" dirty="0">
                <a:solidFill>
                  <a:srgbClr val="003366"/>
                </a:solidFill>
                <a:latin typeface="Arial" panose="020B0604020202020204"/>
              </a:rPr>
              <a:t> </a:t>
            </a:r>
            <a:r>
              <a:rPr lang="en-US" sz="867" b="1" dirty="0" err="1">
                <a:solidFill>
                  <a:srgbClr val="003366"/>
                </a:solidFill>
                <a:latin typeface="Arial" panose="020B0604020202020204"/>
              </a:rPr>
              <a:t>nhận</a:t>
            </a:r>
            <a:r>
              <a:rPr lang="en-US" sz="867" b="1" dirty="0">
                <a:solidFill>
                  <a:srgbClr val="003366"/>
                </a:solidFill>
                <a:latin typeface="Arial" panose="020B0604020202020204"/>
              </a:rPr>
              <a:t>/</a:t>
            </a:r>
            <a:r>
              <a:rPr lang="en-US" sz="867" b="1" dirty="0" err="1">
                <a:solidFill>
                  <a:srgbClr val="003366"/>
                </a:solidFill>
                <a:latin typeface="Arial" panose="020B0604020202020204"/>
              </a:rPr>
              <a:t>nghi</a:t>
            </a:r>
            <a:r>
              <a:rPr lang="en-US" sz="867" b="1" dirty="0">
                <a:solidFill>
                  <a:srgbClr val="003366"/>
                </a:solidFill>
                <a:latin typeface="Arial" panose="020B0604020202020204"/>
              </a:rPr>
              <a:t> </a:t>
            </a:r>
            <a:r>
              <a:rPr lang="en-US" sz="867" b="1" dirty="0" err="1">
                <a:solidFill>
                  <a:srgbClr val="003366"/>
                </a:solidFill>
                <a:latin typeface="Arial" panose="020B0604020202020204"/>
              </a:rPr>
              <a:t>ngờ</a:t>
            </a:r>
            <a:r>
              <a:rPr lang="en-US" sz="867" b="1" dirty="0">
                <a:solidFill>
                  <a:srgbClr val="003366"/>
                </a:solidFill>
                <a:latin typeface="Arial" panose="020B0604020202020204"/>
              </a:rPr>
              <a:t> </a:t>
            </a:r>
            <a:r>
              <a:rPr lang="en-US" sz="867" b="1" dirty="0" err="1">
                <a:solidFill>
                  <a:srgbClr val="003366"/>
                </a:solidFill>
                <a:latin typeface="Arial" panose="020B0604020202020204"/>
              </a:rPr>
              <a:t>được</a:t>
            </a:r>
            <a:r>
              <a:rPr lang="en-US" sz="867" b="1" dirty="0">
                <a:solidFill>
                  <a:srgbClr val="003366"/>
                </a:solidFill>
                <a:latin typeface="Arial" panose="020B0604020202020204"/>
              </a:rPr>
              <a:t> </a:t>
            </a:r>
            <a:r>
              <a:rPr lang="en-US" sz="867" b="1" dirty="0" err="1">
                <a:solidFill>
                  <a:srgbClr val="003366"/>
                </a:solidFill>
                <a:latin typeface="Arial" panose="020B0604020202020204"/>
              </a:rPr>
              <a:t>phán</a:t>
            </a:r>
            <a:r>
              <a:rPr lang="en-US" sz="867" b="1" dirty="0">
                <a:solidFill>
                  <a:srgbClr val="003366"/>
                </a:solidFill>
                <a:latin typeface="Arial" panose="020B0604020202020204"/>
              </a:rPr>
              <a:t> </a:t>
            </a:r>
            <a:r>
              <a:rPr lang="en-US" sz="867" b="1" dirty="0" err="1">
                <a:solidFill>
                  <a:srgbClr val="003366"/>
                </a:solidFill>
                <a:latin typeface="Arial" panose="020B0604020202020204"/>
              </a:rPr>
              <a:t>xét</a:t>
            </a:r>
            <a:r>
              <a:rPr lang="en-US" sz="867" b="1" dirty="0">
                <a:solidFill>
                  <a:srgbClr val="003366"/>
                </a:solidFill>
                <a:latin typeface="Arial" panose="020B0604020202020204"/>
              </a:rPr>
              <a:t> (</a:t>
            </a:r>
            <a:r>
              <a:rPr lang="en-US" sz="867" b="1" dirty="0" err="1">
                <a:solidFill>
                  <a:srgbClr val="003366"/>
                </a:solidFill>
                <a:latin typeface="Arial" panose="020B0604020202020204"/>
              </a:rPr>
              <a:t>ngày</a:t>
            </a:r>
            <a:r>
              <a:rPr lang="en-US" sz="867" b="1" dirty="0">
                <a:solidFill>
                  <a:srgbClr val="003366"/>
                </a:solidFill>
                <a:latin typeface="Arial" panose="020B0604020202020204"/>
              </a:rPr>
              <a:t>)</a:t>
            </a:r>
          </a:p>
        </p:txBody>
      </p:sp>
      <p:sp>
        <p:nvSpPr>
          <p:cNvPr id="96" name="Rectangle 95">
            <a:extLst>
              <a:ext uri="{FF2B5EF4-FFF2-40B4-BE49-F238E27FC236}">
                <a16:creationId xmlns:a16="http://schemas.microsoft.com/office/drawing/2014/main" id="{56F808E0-E5C9-084A-8969-1DBE65DE5525}"/>
              </a:ext>
            </a:extLst>
          </p:cNvPr>
          <p:cNvSpPr/>
          <p:nvPr/>
        </p:nvSpPr>
        <p:spPr>
          <a:xfrm>
            <a:off x="10858271" y="2195249"/>
            <a:ext cx="935335" cy="225767"/>
          </a:xfrm>
          <a:prstGeom prst="rect">
            <a:avLst/>
          </a:prstGeom>
        </p:spPr>
        <p:txBody>
          <a:bodyPr wrap="square">
            <a:spAutoFit/>
          </a:bodyPr>
          <a:lstStyle/>
          <a:p>
            <a:pPr defTabSz="609585"/>
            <a:r>
              <a:rPr lang="en-US" sz="867" b="1" dirty="0">
                <a:solidFill>
                  <a:srgbClr val="003366"/>
                </a:solidFill>
                <a:latin typeface="Arial" panose="020B0604020202020204"/>
              </a:rPr>
              <a:t>Nintedanib</a:t>
            </a:r>
          </a:p>
        </p:txBody>
      </p:sp>
      <p:sp>
        <p:nvSpPr>
          <p:cNvPr id="97" name="Rectangle 96">
            <a:extLst>
              <a:ext uri="{FF2B5EF4-FFF2-40B4-BE49-F238E27FC236}">
                <a16:creationId xmlns:a16="http://schemas.microsoft.com/office/drawing/2014/main" id="{F78191D7-8662-854A-B33F-14F0E73D05EF}"/>
              </a:ext>
            </a:extLst>
          </p:cNvPr>
          <p:cNvSpPr/>
          <p:nvPr/>
        </p:nvSpPr>
        <p:spPr>
          <a:xfrm>
            <a:off x="10858271" y="2377282"/>
            <a:ext cx="935335" cy="225767"/>
          </a:xfrm>
          <a:prstGeom prst="rect">
            <a:avLst/>
          </a:prstGeom>
        </p:spPr>
        <p:txBody>
          <a:bodyPr wrap="square">
            <a:spAutoFit/>
          </a:bodyPr>
          <a:lstStyle/>
          <a:p>
            <a:pPr defTabSz="609585"/>
            <a:r>
              <a:rPr lang="en-US" sz="867" b="1" dirty="0" err="1">
                <a:solidFill>
                  <a:srgbClr val="003366"/>
                </a:solidFill>
                <a:latin typeface="Arial" panose="020B0604020202020204"/>
              </a:rPr>
              <a:t>Giả</a:t>
            </a:r>
            <a:r>
              <a:rPr lang="en-US" sz="867" b="1" dirty="0">
                <a:solidFill>
                  <a:srgbClr val="003366"/>
                </a:solidFill>
                <a:latin typeface="Arial" panose="020B0604020202020204"/>
              </a:rPr>
              <a:t> </a:t>
            </a:r>
            <a:r>
              <a:rPr lang="en-US" sz="867" b="1" dirty="0" err="1">
                <a:solidFill>
                  <a:srgbClr val="003366"/>
                </a:solidFill>
                <a:latin typeface="Arial" panose="020B0604020202020204"/>
              </a:rPr>
              <a:t>dược</a:t>
            </a:r>
            <a:endParaRPr lang="en-US" sz="867" b="1" dirty="0">
              <a:solidFill>
                <a:srgbClr val="003366"/>
              </a:solidFill>
              <a:latin typeface="Arial" panose="020B0604020202020204"/>
            </a:endParaRPr>
          </a:p>
        </p:txBody>
      </p:sp>
      <p:grpSp>
        <p:nvGrpSpPr>
          <p:cNvPr id="98" name="Group 97">
            <a:extLst>
              <a:ext uri="{FF2B5EF4-FFF2-40B4-BE49-F238E27FC236}">
                <a16:creationId xmlns:a16="http://schemas.microsoft.com/office/drawing/2014/main" id="{77752471-109D-FB4E-B1FC-55036C5BDA6A}"/>
              </a:ext>
            </a:extLst>
          </p:cNvPr>
          <p:cNvGrpSpPr/>
          <p:nvPr/>
        </p:nvGrpSpPr>
        <p:grpSpPr>
          <a:xfrm>
            <a:off x="6944984" y="4594848"/>
            <a:ext cx="4893970" cy="215444"/>
            <a:chOff x="846634" y="3446140"/>
            <a:chExt cx="3670477" cy="161583"/>
          </a:xfrm>
        </p:grpSpPr>
        <p:sp>
          <p:nvSpPr>
            <p:cNvPr id="99" name="Rectangle 98">
              <a:extLst>
                <a:ext uri="{FF2B5EF4-FFF2-40B4-BE49-F238E27FC236}">
                  <a16:creationId xmlns:a16="http://schemas.microsoft.com/office/drawing/2014/main" id="{E526175D-5482-C14D-9DD0-7F7973413177}"/>
                </a:ext>
              </a:extLst>
            </p:cNvPr>
            <p:cNvSpPr/>
            <p:nvPr/>
          </p:nvSpPr>
          <p:spPr>
            <a:xfrm>
              <a:off x="846634" y="3446140"/>
              <a:ext cx="109041" cy="161583"/>
            </a:xfrm>
            <a:prstGeom prst="rect">
              <a:avLst/>
            </a:prstGeom>
          </p:spPr>
          <p:txBody>
            <a:bodyPr wrap="square">
              <a:spAutoFit/>
            </a:bodyPr>
            <a:lstStyle/>
            <a:p>
              <a:pPr algn="ctr" defTabSz="609585"/>
              <a:r>
                <a:rPr lang="en-US" sz="800" dirty="0">
                  <a:solidFill>
                    <a:srgbClr val="003366"/>
                  </a:solidFill>
                  <a:latin typeface="Arial" panose="020B0604020202020204"/>
                </a:rPr>
                <a:t>0</a:t>
              </a:r>
            </a:p>
          </p:txBody>
        </p:sp>
        <p:sp>
          <p:nvSpPr>
            <p:cNvPr id="100" name="Rectangle 99">
              <a:extLst>
                <a:ext uri="{FF2B5EF4-FFF2-40B4-BE49-F238E27FC236}">
                  <a16:creationId xmlns:a16="http://schemas.microsoft.com/office/drawing/2014/main" id="{2ECDDE72-8AB5-9148-A987-BD35F7BA5AAE}"/>
                </a:ext>
              </a:extLst>
            </p:cNvPr>
            <p:cNvSpPr/>
            <p:nvPr/>
          </p:nvSpPr>
          <p:spPr>
            <a:xfrm>
              <a:off x="1063955" y="3446140"/>
              <a:ext cx="225061" cy="161583"/>
            </a:xfrm>
            <a:prstGeom prst="rect">
              <a:avLst/>
            </a:prstGeom>
          </p:spPr>
          <p:txBody>
            <a:bodyPr wrap="none">
              <a:spAutoFit/>
            </a:bodyPr>
            <a:lstStyle/>
            <a:p>
              <a:pPr algn="ctr" defTabSz="609585"/>
              <a:r>
                <a:rPr lang="en-US" sz="800" dirty="0">
                  <a:solidFill>
                    <a:srgbClr val="003366"/>
                  </a:solidFill>
                  <a:latin typeface="Arial" panose="020B0604020202020204"/>
                </a:rPr>
                <a:t>30</a:t>
              </a:r>
            </a:p>
          </p:txBody>
        </p:sp>
        <p:sp>
          <p:nvSpPr>
            <p:cNvPr id="101" name="Rectangle 100">
              <a:extLst>
                <a:ext uri="{FF2B5EF4-FFF2-40B4-BE49-F238E27FC236}">
                  <a16:creationId xmlns:a16="http://schemas.microsoft.com/office/drawing/2014/main" id="{E8CA019B-3F10-3D41-B8C8-9797171E94B0}"/>
                </a:ext>
              </a:extLst>
            </p:cNvPr>
            <p:cNvSpPr/>
            <p:nvPr/>
          </p:nvSpPr>
          <p:spPr>
            <a:xfrm>
              <a:off x="1345639" y="3446140"/>
              <a:ext cx="225061" cy="161583"/>
            </a:xfrm>
            <a:prstGeom prst="rect">
              <a:avLst/>
            </a:prstGeom>
          </p:spPr>
          <p:txBody>
            <a:bodyPr wrap="none">
              <a:spAutoFit/>
            </a:bodyPr>
            <a:lstStyle/>
            <a:p>
              <a:pPr algn="ctr" defTabSz="609585"/>
              <a:r>
                <a:rPr lang="en-US" sz="800" dirty="0">
                  <a:solidFill>
                    <a:srgbClr val="003366"/>
                  </a:solidFill>
                  <a:latin typeface="Arial" panose="020B0604020202020204"/>
                </a:rPr>
                <a:t>60</a:t>
              </a:r>
            </a:p>
          </p:txBody>
        </p:sp>
        <p:sp>
          <p:nvSpPr>
            <p:cNvPr id="102" name="Rectangle 101">
              <a:extLst>
                <a:ext uri="{FF2B5EF4-FFF2-40B4-BE49-F238E27FC236}">
                  <a16:creationId xmlns:a16="http://schemas.microsoft.com/office/drawing/2014/main" id="{7A960946-331E-2D4E-B999-8757CCB669F7}"/>
                </a:ext>
              </a:extLst>
            </p:cNvPr>
            <p:cNvSpPr/>
            <p:nvPr/>
          </p:nvSpPr>
          <p:spPr>
            <a:xfrm>
              <a:off x="1620971" y="3446140"/>
              <a:ext cx="225061" cy="161583"/>
            </a:xfrm>
            <a:prstGeom prst="rect">
              <a:avLst/>
            </a:prstGeom>
          </p:spPr>
          <p:txBody>
            <a:bodyPr wrap="none">
              <a:spAutoFit/>
            </a:bodyPr>
            <a:lstStyle/>
            <a:p>
              <a:pPr algn="ctr" defTabSz="609585"/>
              <a:r>
                <a:rPr lang="en-US" sz="800" dirty="0">
                  <a:solidFill>
                    <a:srgbClr val="003366"/>
                  </a:solidFill>
                  <a:latin typeface="Arial" panose="020B0604020202020204"/>
                </a:rPr>
                <a:t>90</a:t>
              </a:r>
            </a:p>
          </p:txBody>
        </p:sp>
        <p:sp>
          <p:nvSpPr>
            <p:cNvPr id="103" name="Rectangle 102">
              <a:extLst>
                <a:ext uri="{FF2B5EF4-FFF2-40B4-BE49-F238E27FC236}">
                  <a16:creationId xmlns:a16="http://schemas.microsoft.com/office/drawing/2014/main" id="{38BD4EB4-C2D5-C241-AC6D-15B3E4A02C4F}"/>
                </a:ext>
              </a:extLst>
            </p:cNvPr>
            <p:cNvSpPr/>
            <p:nvPr/>
          </p:nvSpPr>
          <p:spPr>
            <a:xfrm>
              <a:off x="1882030" y="3446140"/>
              <a:ext cx="268342" cy="161583"/>
            </a:xfrm>
            <a:prstGeom prst="rect">
              <a:avLst/>
            </a:prstGeom>
          </p:spPr>
          <p:txBody>
            <a:bodyPr wrap="none">
              <a:spAutoFit/>
            </a:bodyPr>
            <a:lstStyle/>
            <a:p>
              <a:pPr algn="ctr" defTabSz="609585"/>
              <a:r>
                <a:rPr lang="en-US" sz="800" dirty="0">
                  <a:solidFill>
                    <a:srgbClr val="003366"/>
                  </a:solidFill>
                  <a:latin typeface="Arial" panose="020B0604020202020204"/>
                </a:rPr>
                <a:t>120</a:t>
              </a:r>
            </a:p>
          </p:txBody>
        </p:sp>
        <p:sp>
          <p:nvSpPr>
            <p:cNvPr id="104" name="Rectangle 103">
              <a:extLst>
                <a:ext uri="{FF2B5EF4-FFF2-40B4-BE49-F238E27FC236}">
                  <a16:creationId xmlns:a16="http://schemas.microsoft.com/office/drawing/2014/main" id="{A5DFD785-A569-F24E-8C96-949915EB68D6}"/>
                </a:ext>
              </a:extLst>
            </p:cNvPr>
            <p:cNvSpPr/>
            <p:nvPr/>
          </p:nvSpPr>
          <p:spPr>
            <a:xfrm>
              <a:off x="2157362" y="3446140"/>
              <a:ext cx="268342" cy="161583"/>
            </a:xfrm>
            <a:prstGeom prst="rect">
              <a:avLst/>
            </a:prstGeom>
          </p:spPr>
          <p:txBody>
            <a:bodyPr wrap="none">
              <a:spAutoFit/>
            </a:bodyPr>
            <a:lstStyle/>
            <a:p>
              <a:pPr algn="ctr" defTabSz="609585"/>
              <a:r>
                <a:rPr lang="en-US" sz="800" dirty="0">
                  <a:solidFill>
                    <a:srgbClr val="003366"/>
                  </a:solidFill>
                  <a:latin typeface="Arial" panose="020B0604020202020204"/>
                </a:rPr>
                <a:t>150</a:t>
              </a:r>
            </a:p>
          </p:txBody>
        </p:sp>
        <p:sp>
          <p:nvSpPr>
            <p:cNvPr id="105" name="Rectangle 104">
              <a:extLst>
                <a:ext uri="{FF2B5EF4-FFF2-40B4-BE49-F238E27FC236}">
                  <a16:creationId xmlns:a16="http://schemas.microsoft.com/office/drawing/2014/main" id="{F7E9FADD-2C1E-BD43-92C1-1CB860614D7B}"/>
                </a:ext>
              </a:extLst>
            </p:cNvPr>
            <p:cNvSpPr/>
            <p:nvPr/>
          </p:nvSpPr>
          <p:spPr>
            <a:xfrm>
              <a:off x="2439044" y="3446140"/>
              <a:ext cx="268342" cy="161583"/>
            </a:xfrm>
            <a:prstGeom prst="rect">
              <a:avLst/>
            </a:prstGeom>
          </p:spPr>
          <p:txBody>
            <a:bodyPr wrap="none">
              <a:spAutoFit/>
            </a:bodyPr>
            <a:lstStyle/>
            <a:p>
              <a:pPr algn="ctr" defTabSz="609585"/>
              <a:r>
                <a:rPr lang="en-US" sz="800" dirty="0">
                  <a:solidFill>
                    <a:srgbClr val="003366"/>
                  </a:solidFill>
                  <a:latin typeface="Arial" panose="020B0604020202020204"/>
                </a:rPr>
                <a:t>180</a:t>
              </a:r>
            </a:p>
          </p:txBody>
        </p:sp>
        <p:sp>
          <p:nvSpPr>
            <p:cNvPr id="106" name="Rectangle 105">
              <a:extLst>
                <a:ext uri="{FF2B5EF4-FFF2-40B4-BE49-F238E27FC236}">
                  <a16:creationId xmlns:a16="http://schemas.microsoft.com/office/drawing/2014/main" id="{7E9ECB87-AF3B-E34B-B036-CC527E770D02}"/>
                </a:ext>
              </a:extLst>
            </p:cNvPr>
            <p:cNvSpPr/>
            <p:nvPr/>
          </p:nvSpPr>
          <p:spPr>
            <a:xfrm>
              <a:off x="2714376" y="3446140"/>
              <a:ext cx="268342" cy="161583"/>
            </a:xfrm>
            <a:prstGeom prst="rect">
              <a:avLst/>
            </a:prstGeom>
          </p:spPr>
          <p:txBody>
            <a:bodyPr wrap="none">
              <a:spAutoFit/>
            </a:bodyPr>
            <a:lstStyle/>
            <a:p>
              <a:pPr algn="ctr" defTabSz="609585"/>
              <a:r>
                <a:rPr lang="en-US" sz="800" dirty="0">
                  <a:solidFill>
                    <a:srgbClr val="003366"/>
                  </a:solidFill>
                  <a:latin typeface="Arial" panose="020B0604020202020204"/>
                </a:rPr>
                <a:t>210</a:t>
              </a:r>
            </a:p>
          </p:txBody>
        </p:sp>
        <p:sp>
          <p:nvSpPr>
            <p:cNvPr id="107" name="Rectangle 106">
              <a:extLst>
                <a:ext uri="{FF2B5EF4-FFF2-40B4-BE49-F238E27FC236}">
                  <a16:creationId xmlns:a16="http://schemas.microsoft.com/office/drawing/2014/main" id="{CD389927-BA55-D344-9074-1211A22DA979}"/>
                </a:ext>
              </a:extLst>
            </p:cNvPr>
            <p:cNvSpPr/>
            <p:nvPr/>
          </p:nvSpPr>
          <p:spPr>
            <a:xfrm>
              <a:off x="2999233" y="3446140"/>
              <a:ext cx="268342" cy="161583"/>
            </a:xfrm>
            <a:prstGeom prst="rect">
              <a:avLst/>
            </a:prstGeom>
          </p:spPr>
          <p:txBody>
            <a:bodyPr wrap="none">
              <a:spAutoFit/>
            </a:bodyPr>
            <a:lstStyle/>
            <a:p>
              <a:pPr algn="ctr" defTabSz="609585"/>
              <a:r>
                <a:rPr lang="en-US" sz="800" dirty="0">
                  <a:solidFill>
                    <a:srgbClr val="003366"/>
                  </a:solidFill>
                  <a:latin typeface="Arial" panose="020B0604020202020204"/>
                </a:rPr>
                <a:t>240</a:t>
              </a:r>
            </a:p>
          </p:txBody>
        </p:sp>
        <p:sp>
          <p:nvSpPr>
            <p:cNvPr id="108" name="Rectangle 107">
              <a:extLst>
                <a:ext uri="{FF2B5EF4-FFF2-40B4-BE49-F238E27FC236}">
                  <a16:creationId xmlns:a16="http://schemas.microsoft.com/office/drawing/2014/main" id="{6D532F02-79CD-464B-87C9-5157519BFD4F}"/>
                </a:ext>
              </a:extLst>
            </p:cNvPr>
            <p:cNvSpPr/>
            <p:nvPr/>
          </p:nvSpPr>
          <p:spPr>
            <a:xfrm>
              <a:off x="3274565" y="3446140"/>
              <a:ext cx="268342" cy="161583"/>
            </a:xfrm>
            <a:prstGeom prst="rect">
              <a:avLst/>
            </a:prstGeom>
          </p:spPr>
          <p:txBody>
            <a:bodyPr wrap="none">
              <a:spAutoFit/>
            </a:bodyPr>
            <a:lstStyle/>
            <a:p>
              <a:pPr algn="ctr" defTabSz="609585"/>
              <a:r>
                <a:rPr lang="en-US" sz="800" dirty="0">
                  <a:solidFill>
                    <a:srgbClr val="003366"/>
                  </a:solidFill>
                  <a:latin typeface="Arial" panose="020B0604020202020204"/>
                </a:rPr>
                <a:t>270</a:t>
              </a:r>
            </a:p>
          </p:txBody>
        </p:sp>
        <p:sp>
          <p:nvSpPr>
            <p:cNvPr id="109" name="Rectangle 108">
              <a:extLst>
                <a:ext uri="{FF2B5EF4-FFF2-40B4-BE49-F238E27FC236}">
                  <a16:creationId xmlns:a16="http://schemas.microsoft.com/office/drawing/2014/main" id="{EA6A11A0-540F-D048-94C9-C23183DC638A}"/>
                </a:ext>
              </a:extLst>
            </p:cNvPr>
            <p:cNvSpPr/>
            <p:nvPr/>
          </p:nvSpPr>
          <p:spPr>
            <a:xfrm>
              <a:off x="3556247" y="3446140"/>
              <a:ext cx="268342" cy="161583"/>
            </a:xfrm>
            <a:prstGeom prst="rect">
              <a:avLst/>
            </a:prstGeom>
          </p:spPr>
          <p:txBody>
            <a:bodyPr wrap="none">
              <a:spAutoFit/>
            </a:bodyPr>
            <a:lstStyle/>
            <a:p>
              <a:pPr algn="ctr" defTabSz="609585"/>
              <a:r>
                <a:rPr lang="en-US" sz="800" dirty="0">
                  <a:solidFill>
                    <a:srgbClr val="003366"/>
                  </a:solidFill>
                  <a:latin typeface="Arial" panose="020B0604020202020204"/>
                </a:rPr>
                <a:t>300</a:t>
              </a:r>
            </a:p>
          </p:txBody>
        </p:sp>
        <p:sp>
          <p:nvSpPr>
            <p:cNvPr id="110" name="Rectangle 109">
              <a:extLst>
                <a:ext uri="{FF2B5EF4-FFF2-40B4-BE49-F238E27FC236}">
                  <a16:creationId xmlns:a16="http://schemas.microsoft.com/office/drawing/2014/main" id="{B3465162-5A4D-6F4F-BB32-496A38916633}"/>
                </a:ext>
              </a:extLst>
            </p:cNvPr>
            <p:cNvSpPr/>
            <p:nvPr/>
          </p:nvSpPr>
          <p:spPr>
            <a:xfrm>
              <a:off x="3831579" y="3446140"/>
              <a:ext cx="268342" cy="161583"/>
            </a:xfrm>
            <a:prstGeom prst="rect">
              <a:avLst/>
            </a:prstGeom>
          </p:spPr>
          <p:txBody>
            <a:bodyPr wrap="none">
              <a:spAutoFit/>
            </a:bodyPr>
            <a:lstStyle/>
            <a:p>
              <a:pPr algn="ctr" defTabSz="609585"/>
              <a:r>
                <a:rPr lang="en-US" sz="800" dirty="0">
                  <a:solidFill>
                    <a:srgbClr val="003366"/>
                  </a:solidFill>
                  <a:latin typeface="Arial" panose="020B0604020202020204"/>
                </a:rPr>
                <a:t>330</a:t>
              </a:r>
            </a:p>
          </p:txBody>
        </p:sp>
        <p:sp>
          <p:nvSpPr>
            <p:cNvPr id="111" name="Rectangle 110">
              <a:extLst>
                <a:ext uri="{FF2B5EF4-FFF2-40B4-BE49-F238E27FC236}">
                  <a16:creationId xmlns:a16="http://schemas.microsoft.com/office/drawing/2014/main" id="{4582C394-5C4E-6F40-80DB-6AF2723BE934}"/>
                </a:ext>
              </a:extLst>
            </p:cNvPr>
            <p:cNvSpPr/>
            <p:nvPr/>
          </p:nvSpPr>
          <p:spPr>
            <a:xfrm>
              <a:off x="4094211" y="3446140"/>
              <a:ext cx="268342" cy="161583"/>
            </a:xfrm>
            <a:prstGeom prst="rect">
              <a:avLst/>
            </a:prstGeom>
          </p:spPr>
          <p:txBody>
            <a:bodyPr wrap="none">
              <a:spAutoFit/>
            </a:bodyPr>
            <a:lstStyle/>
            <a:p>
              <a:pPr algn="ctr" defTabSz="609585"/>
              <a:r>
                <a:rPr lang="en-US" sz="800" dirty="0">
                  <a:solidFill>
                    <a:srgbClr val="003366"/>
                  </a:solidFill>
                  <a:latin typeface="Arial" panose="020B0604020202020204"/>
                </a:rPr>
                <a:t>360</a:t>
              </a:r>
            </a:p>
          </p:txBody>
        </p:sp>
        <p:sp>
          <p:nvSpPr>
            <p:cNvPr id="112" name="Rectangle 111">
              <a:extLst>
                <a:ext uri="{FF2B5EF4-FFF2-40B4-BE49-F238E27FC236}">
                  <a16:creationId xmlns:a16="http://schemas.microsoft.com/office/drawing/2014/main" id="{3219626C-0477-A34F-8E19-B9193A698DAC}"/>
                </a:ext>
              </a:extLst>
            </p:cNvPr>
            <p:cNvSpPr/>
            <p:nvPr/>
          </p:nvSpPr>
          <p:spPr>
            <a:xfrm>
              <a:off x="4248769" y="3446140"/>
              <a:ext cx="268342" cy="161583"/>
            </a:xfrm>
            <a:prstGeom prst="rect">
              <a:avLst/>
            </a:prstGeom>
          </p:spPr>
          <p:txBody>
            <a:bodyPr wrap="none">
              <a:spAutoFit/>
            </a:bodyPr>
            <a:lstStyle/>
            <a:p>
              <a:pPr algn="ctr" defTabSz="609585"/>
              <a:r>
                <a:rPr lang="en-US" sz="800" dirty="0">
                  <a:solidFill>
                    <a:srgbClr val="003366"/>
                  </a:solidFill>
                  <a:latin typeface="Arial" panose="020B0604020202020204"/>
                </a:rPr>
                <a:t>373</a:t>
              </a:r>
            </a:p>
          </p:txBody>
        </p:sp>
      </p:grpSp>
      <p:sp>
        <p:nvSpPr>
          <p:cNvPr id="113" name="Rectangle 112">
            <a:extLst>
              <a:ext uri="{FF2B5EF4-FFF2-40B4-BE49-F238E27FC236}">
                <a16:creationId xmlns:a16="http://schemas.microsoft.com/office/drawing/2014/main" id="{61CA3276-F9B4-2644-AF10-2E143350E825}"/>
              </a:ext>
            </a:extLst>
          </p:cNvPr>
          <p:cNvSpPr/>
          <p:nvPr/>
        </p:nvSpPr>
        <p:spPr>
          <a:xfrm>
            <a:off x="7096483" y="3196002"/>
            <a:ext cx="2068223" cy="420756"/>
          </a:xfrm>
          <a:prstGeom prst="rect">
            <a:avLst/>
          </a:prstGeom>
        </p:spPr>
        <p:txBody>
          <a:bodyPr wrap="square">
            <a:spAutoFit/>
          </a:bodyPr>
          <a:lstStyle/>
          <a:p>
            <a:pPr algn="ctr" defTabSz="609585"/>
            <a:r>
              <a:rPr lang="en-US" sz="1067" b="1" dirty="0">
                <a:solidFill>
                  <a:srgbClr val="003366"/>
                </a:solidFill>
                <a:latin typeface="Arial" panose="020B0604020202020204"/>
              </a:rPr>
              <a:t>HR 0.32 </a:t>
            </a:r>
            <a:br>
              <a:rPr lang="en-US" sz="1067" b="1" dirty="0">
                <a:solidFill>
                  <a:srgbClr val="003366"/>
                </a:solidFill>
                <a:latin typeface="Arial" panose="020B0604020202020204"/>
              </a:rPr>
            </a:br>
            <a:r>
              <a:rPr lang="en-US" sz="1067" b="1" dirty="0">
                <a:solidFill>
                  <a:srgbClr val="003366"/>
                </a:solidFill>
                <a:latin typeface="Arial" panose="020B0604020202020204"/>
              </a:rPr>
              <a:t>(95% CI: 0.16, 0.65) </a:t>
            </a:r>
            <a:r>
              <a:rPr lang="en-US" sz="1067" b="1" i="1" dirty="0">
                <a:solidFill>
                  <a:srgbClr val="003366"/>
                </a:solidFill>
                <a:latin typeface="Arial" panose="020B0604020202020204"/>
              </a:rPr>
              <a:t>P</a:t>
            </a:r>
            <a:r>
              <a:rPr lang="en-US" sz="1067" b="1" dirty="0">
                <a:solidFill>
                  <a:srgbClr val="003366"/>
                </a:solidFill>
                <a:latin typeface="Arial" panose="020B0604020202020204"/>
              </a:rPr>
              <a:t>=0.001</a:t>
            </a:r>
          </a:p>
        </p:txBody>
      </p:sp>
      <p:grpSp>
        <p:nvGrpSpPr>
          <p:cNvPr id="114" name="Group 113">
            <a:extLst>
              <a:ext uri="{FF2B5EF4-FFF2-40B4-BE49-F238E27FC236}">
                <a16:creationId xmlns:a16="http://schemas.microsoft.com/office/drawing/2014/main" id="{41358336-5E2F-A24D-B5FB-D2533DE4A05A}"/>
              </a:ext>
            </a:extLst>
          </p:cNvPr>
          <p:cNvGrpSpPr/>
          <p:nvPr/>
        </p:nvGrpSpPr>
        <p:grpSpPr>
          <a:xfrm>
            <a:off x="6640019" y="3199394"/>
            <a:ext cx="145388" cy="1460189"/>
            <a:chOff x="617910" y="2399546"/>
            <a:chExt cx="109041" cy="1095142"/>
          </a:xfrm>
        </p:grpSpPr>
        <p:sp>
          <p:nvSpPr>
            <p:cNvPr id="115" name="Rectangle 114">
              <a:extLst>
                <a:ext uri="{FF2B5EF4-FFF2-40B4-BE49-F238E27FC236}">
                  <a16:creationId xmlns:a16="http://schemas.microsoft.com/office/drawing/2014/main" id="{0BBB545B-02D4-2642-AC7C-C9545BD0A60D}"/>
                </a:ext>
              </a:extLst>
            </p:cNvPr>
            <p:cNvSpPr/>
            <p:nvPr/>
          </p:nvSpPr>
          <p:spPr>
            <a:xfrm>
              <a:off x="617910" y="3333105"/>
              <a:ext cx="109041" cy="161583"/>
            </a:xfrm>
            <a:prstGeom prst="rect">
              <a:avLst/>
            </a:prstGeom>
          </p:spPr>
          <p:txBody>
            <a:bodyPr wrap="square">
              <a:spAutoFit/>
            </a:bodyPr>
            <a:lstStyle/>
            <a:p>
              <a:pPr algn="r" defTabSz="609585"/>
              <a:r>
                <a:rPr lang="en-US" sz="800" dirty="0">
                  <a:solidFill>
                    <a:srgbClr val="003366"/>
                  </a:solidFill>
                  <a:latin typeface="Arial" panose="020B0604020202020204"/>
                </a:rPr>
                <a:t>0</a:t>
              </a:r>
            </a:p>
          </p:txBody>
        </p:sp>
        <p:sp>
          <p:nvSpPr>
            <p:cNvPr id="116" name="Rectangle 115">
              <a:extLst>
                <a:ext uri="{FF2B5EF4-FFF2-40B4-BE49-F238E27FC236}">
                  <a16:creationId xmlns:a16="http://schemas.microsoft.com/office/drawing/2014/main" id="{EF96A027-F74E-544D-A52E-70359ABDB980}"/>
                </a:ext>
              </a:extLst>
            </p:cNvPr>
            <p:cNvSpPr/>
            <p:nvPr/>
          </p:nvSpPr>
          <p:spPr>
            <a:xfrm>
              <a:off x="617910" y="3216404"/>
              <a:ext cx="109041" cy="161583"/>
            </a:xfrm>
            <a:prstGeom prst="rect">
              <a:avLst/>
            </a:prstGeom>
          </p:spPr>
          <p:txBody>
            <a:bodyPr wrap="square">
              <a:spAutoFit/>
            </a:bodyPr>
            <a:lstStyle/>
            <a:p>
              <a:pPr algn="r" defTabSz="609585"/>
              <a:r>
                <a:rPr lang="en-US" sz="800" dirty="0">
                  <a:solidFill>
                    <a:srgbClr val="003366"/>
                  </a:solidFill>
                  <a:latin typeface="Arial" panose="020B0604020202020204"/>
                </a:rPr>
                <a:t>1</a:t>
              </a:r>
            </a:p>
          </p:txBody>
        </p:sp>
        <p:sp>
          <p:nvSpPr>
            <p:cNvPr id="117" name="Rectangle 116">
              <a:extLst>
                <a:ext uri="{FF2B5EF4-FFF2-40B4-BE49-F238E27FC236}">
                  <a16:creationId xmlns:a16="http://schemas.microsoft.com/office/drawing/2014/main" id="{F5DD2D25-63DD-8A41-9A3A-EA7DABF9610C}"/>
                </a:ext>
              </a:extLst>
            </p:cNvPr>
            <p:cNvSpPr/>
            <p:nvPr/>
          </p:nvSpPr>
          <p:spPr>
            <a:xfrm>
              <a:off x="617910" y="3099710"/>
              <a:ext cx="109041" cy="161583"/>
            </a:xfrm>
            <a:prstGeom prst="rect">
              <a:avLst/>
            </a:prstGeom>
          </p:spPr>
          <p:txBody>
            <a:bodyPr wrap="square">
              <a:spAutoFit/>
            </a:bodyPr>
            <a:lstStyle/>
            <a:p>
              <a:pPr algn="r" defTabSz="609585"/>
              <a:r>
                <a:rPr lang="en-US" sz="800" dirty="0">
                  <a:solidFill>
                    <a:srgbClr val="003366"/>
                  </a:solidFill>
                  <a:latin typeface="Arial" panose="020B0604020202020204"/>
                </a:rPr>
                <a:t>2</a:t>
              </a:r>
            </a:p>
          </p:txBody>
        </p:sp>
        <p:sp>
          <p:nvSpPr>
            <p:cNvPr id="118" name="Rectangle 117">
              <a:extLst>
                <a:ext uri="{FF2B5EF4-FFF2-40B4-BE49-F238E27FC236}">
                  <a16:creationId xmlns:a16="http://schemas.microsoft.com/office/drawing/2014/main" id="{85DBA3E3-06A2-A042-BEF7-054020B805C7}"/>
                </a:ext>
              </a:extLst>
            </p:cNvPr>
            <p:cNvSpPr/>
            <p:nvPr/>
          </p:nvSpPr>
          <p:spPr>
            <a:xfrm>
              <a:off x="617910" y="2983016"/>
              <a:ext cx="109041" cy="161583"/>
            </a:xfrm>
            <a:prstGeom prst="rect">
              <a:avLst/>
            </a:prstGeom>
          </p:spPr>
          <p:txBody>
            <a:bodyPr wrap="square">
              <a:spAutoFit/>
            </a:bodyPr>
            <a:lstStyle/>
            <a:p>
              <a:pPr algn="r" defTabSz="609585"/>
              <a:r>
                <a:rPr lang="en-US" sz="800" dirty="0">
                  <a:solidFill>
                    <a:srgbClr val="003366"/>
                  </a:solidFill>
                  <a:latin typeface="Arial" panose="020B0604020202020204"/>
                </a:rPr>
                <a:t>3</a:t>
              </a:r>
            </a:p>
          </p:txBody>
        </p:sp>
        <p:sp>
          <p:nvSpPr>
            <p:cNvPr id="119" name="Rectangle 118">
              <a:extLst>
                <a:ext uri="{FF2B5EF4-FFF2-40B4-BE49-F238E27FC236}">
                  <a16:creationId xmlns:a16="http://schemas.microsoft.com/office/drawing/2014/main" id="{104AAB0F-83FB-1449-9A01-BF41A578596F}"/>
                </a:ext>
              </a:extLst>
            </p:cNvPr>
            <p:cNvSpPr/>
            <p:nvPr/>
          </p:nvSpPr>
          <p:spPr>
            <a:xfrm>
              <a:off x="617910" y="2866322"/>
              <a:ext cx="109041" cy="161583"/>
            </a:xfrm>
            <a:prstGeom prst="rect">
              <a:avLst/>
            </a:prstGeom>
          </p:spPr>
          <p:txBody>
            <a:bodyPr wrap="square">
              <a:spAutoFit/>
            </a:bodyPr>
            <a:lstStyle/>
            <a:p>
              <a:pPr algn="r" defTabSz="609585"/>
              <a:r>
                <a:rPr lang="en-US" sz="800" dirty="0">
                  <a:solidFill>
                    <a:srgbClr val="003366"/>
                  </a:solidFill>
                  <a:latin typeface="Arial" panose="020B0604020202020204"/>
                </a:rPr>
                <a:t>4</a:t>
              </a:r>
            </a:p>
          </p:txBody>
        </p:sp>
        <p:sp>
          <p:nvSpPr>
            <p:cNvPr id="120" name="Rectangle 119">
              <a:extLst>
                <a:ext uri="{FF2B5EF4-FFF2-40B4-BE49-F238E27FC236}">
                  <a16:creationId xmlns:a16="http://schemas.microsoft.com/office/drawing/2014/main" id="{F6D759F0-451A-3745-99FB-676D61A2473F}"/>
                </a:ext>
              </a:extLst>
            </p:cNvPr>
            <p:cNvSpPr/>
            <p:nvPr/>
          </p:nvSpPr>
          <p:spPr>
            <a:xfrm>
              <a:off x="617910" y="2749628"/>
              <a:ext cx="109041" cy="161583"/>
            </a:xfrm>
            <a:prstGeom prst="rect">
              <a:avLst/>
            </a:prstGeom>
          </p:spPr>
          <p:txBody>
            <a:bodyPr wrap="square">
              <a:spAutoFit/>
            </a:bodyPr>
            <a:lstStyle/>
            <a:p>
              <a:pPr algn="r" defTabSz="609585"/>
              <a:r>
                <a:rPr lang="en-US" sz="800" dirty="0">
                  <a:solidFill>
                    <a:srgbClr val="003366"/>
                  </a:solidFill>
                  <a:latin typeface="Arial" panose="020B0604020202020204"/>
                </a:rPr>
                <a:t>5</a:t>
              </a:r>
            </a:p>
          </p:txBody>
        </p:sp>
        <p:sp>
          <p:nvSpPr>
            <p:cNvPr id="121" name="Rectangle 120">
              <a:extLst>
                <a:ext uri="{FF2B5EF4-FFF2-40B4-BE49-F238E27FC236}">
                  <a16:creationId xmlns:a16="http://schemas.microsoft.com/office/drawing/2014/main" id="{51C710FD-1475-6C4C-9F63-B548533076F0}"/>
                </a:ext>
              </a:extLst>
            </p:cNvPr>
            <p:cNvSpPr/>
            <p:nvPr/>
          </p:nvSpPr>
          <p:spPr>
            <a:xfrm>
              <a:off x="617910" y="2632934"/>
              <a:ext cx="109041" cy="161583"/>
            </a:xfrm>
            <a:prstGeom prst="rect">
              <a:avLst/>
            </a:prstGeom>
          </p:spPr>
          <p:txBody>
            <a:bodyPr wrap="square">
              <a:spAutoFit/>
            </a:bodyPr>
            <a:lstStyle/>
            <a:p>
              <a:pPr algn="r" defTabSz="609585"/>
              <a:r>
                <a:rPr lang="en-US" sz="800" dirty="0">
                  <a:solidFill>
                    <a:srgbClr val="003366"/>
                  </a:solidFill>
                  <a:latin typeface="Arial" panose="020B0604020202020204"/>
                </a:rPr>
                <a:t>6</a:t>
              </a:r>
            </a:p>
          </p:txBody>
        </p:sp>
        <p:sp>
          <p:nvSpPr>
            <p:cNvPr id="122" name="Rectangle 121">
              <a:extLst>
                <a:ext uri="{FF2B5EF4-FFF2-40B4-BE49-F238E27FC236}">
                  <a16:creationId xmlns:a16="http://schemas.microsoft.com/office/drawing/2014/main" id="{7D3F66DE-1068-3542-9D7C-2E454B68DF8C}"/>
                </a:ext>
              </a:extLst>
            </p:cNvPr>
            <p:cNvSpPr/>
            <p:nvPr/>
          </p:nvSpPr>
          <p:spPr>
            <a:xfrm>
              <a:off x="617910" y="2516240"/>
              <a:ext cx="109041" cy="161583"/>
            </a:xfrm>
            <a:prstGeom prst="rect">
              <a:avLst/>
            </a:prstGeom>
          </p:spPr>
          <p:txBody>
            <a:bodyPr wrap="square">
              <a:spAutoFit/>
            </a:bodyPr>
            <a:lstStyle/>
            <a:p>
              <a:pPr algn="r" defTabSz="609585"/>
              <a:r>
                <a:rPr lang="en-US" sz="800" dirty="0">
                  <a:solidFill>
                    <a:srgbClr val="003366"/>
                  </a:solidFill>
                  <a:latin typeface="Arial" panose="020B0604020202020204"/>
                </a:rPr>
                <a:t>7</a:t>
              </a:r>
            </a:p>
          </p:txBody>
        </p:sp>
        <p:sp>
          <p:nvSpPr>
            <p:cNvPr id="123" name="Rectangle 122">
              <a:extLst>
                <a:ext uri="{FF2B5EF4-FFF2-40B4-BE49-F238E27FC236}">
                  <a16:creationId xmlns:a16="http://schemas.microsoft.com/office/drawing/2014/main" id="{9BB874B6-D11C-5F48-B94A-0E191FB281E5}"/>
                </a:ext>
              </a:extLst>
            </p:cNvPr>
            <p:cNvSpPr/>
            <p:nvPr/>
          </p:nvSpPr>
          <p:spPr>
            <a:xfrm>
              <a:off x="617910" y="2399546"/>
              <a:ext cx="109041" cy="161583"/>
            </a:xfrm>
            <a:prstGeom prst="rect">
              <a:avLst/>
            </a:prstGeom>
          </p:spPr>
          <p:txBody>
            <a:bodyPr wrap="square">
              <a:spAutoFit/>
            </a:bodyPr>
            <a:lstStyle/>
            <a:p>
              <a:pPr algn="r" defTabSz="609585"/>
              <a:r>
                <a:rPr lang="en-US" sz="800" dirty="0">
                  <a:solidFill>
                    <a:srgbClr val="003366"/>
                  </a:solidFill>
                  <a:latin typeface="Arial" panose="020B0604020202020204"/>
                </a:rPr>
                <a:t>8</a:t>
              </a:r>
            </a:p>
          </p:txBody>
        </p:sp>
      </p:grpSp>
      <p:sp>
        <p:nvSpPr>
          <p:cNvPr id="124" name="Rectangle 123">
            <a:extLst>
              <a:ext uri="{FF2B5EF4-FFF2-40B4-BE49-F238E27FC236}">
                <a16:creationId xmlns:a16="http://schemas.microsoft.com/office/drawing/2014/main" id="{C9BC9F10-8DDC-1443-B485-88F18D51A895}"/>
              </a:ext>
            </a:extLst>
          </p:cNvPr>
          <p:cNvSpPr/>
          <p:nvPr/>
        </p:nvSpPr>
        <p:spPr>
          <a:xfrm>
            <a:off x="6651938" y="3043803"/>
            <a:ext cx="242374" cy="215444"/>
          </a:xfrm>
          <a:prstGeom prst="rect">
            <a:avLst/>
          </a:prstGeom>
        </p:spPr>
        <p:txBody>
          <a:bodyPr wrap="none">
            <a:spAutoFit/>
          </a:bodyPr>
          <a:lstStyle/>
          <a:p>
            <a:pPr algn="r" defTabSz="609585"/>
            <a:r>
              <a:rPr lang="en-US" sz="800" dirty="0">
                <a:solidFill>
                  <a:srgbClr val="003366"/>
                </a:solidFill>
                <a:latin typeface="Arial" panose="020B0604020202020204"/>
              </a:rPr>
              <a:t>9</a:t>
            </a:r>
          </a:p>
        </p:txBody>
      </p:sp>
      <p:sp>
        <p:nvSpPr>
          <p:cNvPr id="125" name="Rectangle 124">
            <a:extLst>
              <a:ext uri="{FF2B5EF4-FFF2-40B4-BE49-F238E27FC236}">
                <a16:creationId xmlns:a16="http://schemas.microsoft.com/office/drawing/2014/main" id="{28F837A2-3EEF-5D4A-AE24-05C5B76D6787}"/>
              </a:ext>
            </a:extLst>
          </p:cNvPr>
          <p:cNvSpPr/>
          <p:nvPr/>
        </p:nvSpPr>
        <p:spPr>
          <a:xfrm>
            <a:off x="6593451" y="2888211"/>
            <a:ext cx="300082" cy="215444"/>
          </a:xfrm>
          <a:prstGeom prst="rect">
            <a:avLst/>
          </a:prstGeom>
        </p:spPr>
        <p:txBody>
          <a:bodyPr wrap="none">
            <a:spAutoFit/>
          </a:bodyPr>
          <a:lstStyle/>
          <a:p>
            <a:pPr algn="r" defTabSz="609585"/>
            <a:r>
              <a:rPr lang="en-US" sz="800" dirty="0">
                <a:solidFill>
                  <a:srgbClr val="003366"/>
                </a:solidFill>
                <a:latin typeface="Arial" panose="020B0604020202020204"/>
              </a:rPr>
              <a:t>10</a:t>
            </a:r>
          </a:p>
        </p:txBody>
      </p:sp>
      <p:sp>
        <p:nvSpPr>
          <p:cNvPr id="126" name="Rectangle 125">
            <a:extLst>
              <a:ext uri="{FF2B5EF4-FFF2-40B4-BE49-F238E27FC236}">
                <a16:creationId xmlns:a16="http://schemas.microsoft.com/office/drawing/2014/main" id="{7EF19AA2-1EB7-7140-912B-8CD14C2BB070}"/>
              </a:ext>
            </a:extLst>
          </p:cNvPr>
          <p:cNvSpPr/>
          <p:nvPr/>
        </p:nvSpPr>
        <p:spPr>
          <a:xfrm>
            <a:off x="6593452" y="2732619"/>
            <a:ext cx="300082" cy="215444"/>
          </a:xfrm>
          <a:prstGeom prst="rect">
            <a:avLst/>
          </a:prstGeom>
        </p:spPr>
        <p:txBody>
          <a:bodyPr wrap="none">
            <a:spAutoFit/>
          </a:bodyPr>
          <a:lstStyle/>
          <a:p>
            <a:pPr algn="r" defTabSz="609585"/>
            <a:r>
              <a:rPr lang="en-US" sz="800" dirty="0">
                <a:solidFill>
                  <a:srgbClr val="003366"/>
                </a:solidFill>
                <a:latin typeface="Arial" panose="020B0604020202020204"/>
              </a:rPr>
              <a:t>11</a:t>
            </a:r>
          </a:p>
        </p:txBody>
      </p:sp>
      <p:sp>
        <p:nvSpPr>
          <p:cNvPr id="127" name="Rectangle 126">
            <a:extLst>
              <a:ext uri="{FF2B5EF4-FFF2-40B4-BE49-F238E27FC236}">
                <a16:creationId xmlns:a16="http://schemas.microsoft.com/office/drawing/2014/main" id="{27E355F8-0267-B242-A2DF-C252F12957E4}"/>
              </a:ext>
            </a:extLst>
          </p:cNvPr>
          <p:cNvSpPr/>
          <p:nvPr/>
        </p:nvSpPr>
        <p:spPr>
          <a:xfrm>
            <a:off x="6593452" y="2577027"/>
            <a:ext cx="300082" cy="215444"/>
          </a:xfrm>
          <a:prstGeom prst="rect">
            <a:avLst/>
          </a:prstGeom>
        </p:spPr>
        <p:txBody>
          <a:bodyPr wrap="none">
            <a:spAutoFit/>
          </a:bodyPr>
          <a:lstStyle/>
          <a:p>
            <a:pPr algn="r" defTabSz="609585"/>
            <a:r>
              <a:rPr lang="en-US" sz="800" dirty="0">
                <a:solidFill>
                  <a:srgbClr val="003366"/>
                </a:solidFill>
                <a:latin typeface="Arial" panose="020B0604020202020204"/>
              </a:rPr>
              <a:t>12</a:t>
            </a:r>
          </a:p>
        </p:txBody>
      </p:sp>
      <p:sp>
        <p:nvSpPr>
          <p:cNvPr id="128" name="Rectangle 127">
            <a:extLst>
              <a:ext uri="{FF2B5EF4-FFF2-40B4-BE49-F238E27FC236}">
                <a16:creationId xmlns:a16="http://schemas.microsoft.com/office/drawing/2014/main" id="{055F27B3-50E3-B842-B04D-A2135F0B7C84}"/>
              </a:ext>
            </a:extLst>
          </p:cNvPr>
          <p:cNvSpPr/>
          <p:nvPr/>
        </p:nvSpPr>
        <p:spPr>
          <a:xfrm>
            <a:off x="6593452" y="2421435"/>
            <a:ext cx="300082" cy="215444"/>
          </a:xfrm>
          <a:prstGeom prst="rect">
            <a:avLst/>
          </a:prstGeom>
        </p:spPr>
        <p:txBody>
          <a:bodyPr wrap="none">
            <a:spAutoFit/>
          </a:bodyPr>
          <a:lstStyle/>
          <a:p>
            <a:pPr algn="r" defTabSz="609585"/>
            <a:r>
              <a:rPr lang="en-US" sz="800" dirty="0">
                <a:solidFill>
                  <a:srgbClr val="003366"/>
                </a:solidFill>
                <a:latin typeface="Arial" panose="020B0604020202020204"/>
              </a:rPr>
              <a:t>13</a:t>
            </a:r>
          </a:p>
        </p:txBody>
      </p:sp>
      <p:sp>
        <p:nvSpPr>
          <p:cNvPr id="129" name="Rectangle 128">
            <a:extLst>
              <a:ext uri="{FF2B5EF4-FFF2-40B4-BE49-F238E27FC236}">
                <a16:creationId xmlns:a16="http://schemas.microsoft.com/office/drawing/2014/main" id="{82581CBE-68FA-4F4C-A709-AB72394E5D18}"/>
              </a:ext>
            </a:extLst>
          </p:cNvPr>
          <p:cNvSpPr/>
          <p:nvPr/>
        </p:nvSpPr>
        <p:spPr>
          <a:xfrm>
            <a:off x="6593452" y="2265843"/>
            <a:ext cx="300082" cy="215444"/>
          </a:xfrm>
          <a:prstGeom prst="rect">
            <a:avLst/>
          </a:prstGeom>
        </p:spPr>
        <p:txBody>
          <a:bodyPr wrap="none">
            <a:spAutoFit/>
          </a:bodyPr>
          <a:lstStyle/>
          <a:p>
            <a:pPr algn="r" defTabSz="609585"/>
            <a:r>
              <a:rPr lang="en-US" sz="800" dirty="0">
                <a:solidFill>
                  <a:srgbClr val="003366"/>
                </a:solidFill>
                <a:latin typeface="Arial" panose="020B0604020202020204"/>
              </a:rPr>
              <a:t>14</a:t>
            </a:r>
          </a:p>
        </p:txBody>
      </p:sp>
      <p:sp>
        <p:nvSpPr>
          <p:cNvPr id="130" name="Rectangle 129">
            <a:extLst>
              <a:ext uri="{FF2B5EF4-FFF2-40B4-BE49-F238E27FC236}">
                <a16:creationId xmlns:a16="http://schemas.microsoft.com/office/drawing/2014/main" id="{41F74E7B-6B58-F143-B461-99E36E3384B1}"/>
              </a:ext>
            </a:extLst>
          </p:cNvPr>
          <p:cNvSpPr/>
          <p:nvPr/>
        </p:nvSpPr>
        <p:spPr>
          <a:xfrm>
            <a:off x="6593452" y="2110251"/>
            <a:ext cx="300082" cy="215444"/>
          </a:xfrm>
          <a:prstGeom prst="rect">
            <a:avLst/>
          </a:prstGeom>
        </p:spPr>
        <p:txBody>
          <a:bodyPr wrap="none">
            <a:spAutoFit/>
          </a:bodyPr>
          <a:lstStyle/>
          <a:p>
            <a:pPr algn="r" defTabSz="609585"/>
            <a:r>
              <a:rPr lang="en-US" sz="800" dirty="0">
                <a:solidFill>
                  <a:srgbClr val="003366"/>
                </a:solidFill>
                <a:latin typeface="Arial" panose="020B0604020202020204"/>
              </a:rPr>
              <a:t>15</a:t>
            </a:r>
          </a:p>
        </p:txBody>
      </p:sp>
      <p:cxnSp>
        <p:nvCxnSpPr>
          <p:cNvPr id="131" name="Straight Connector 130">
            <a:extLst>
              <a:ext uri="{FF2B5EF4-FFF2-40B4-BE49-F238E27FC236}">
                <a16:creationId xmlns:a16="http://schemas.microsoft.com/office/drawing/2014/main" id="{D1FF3D28-F171-8D4E-9958-59E8160F8873}"/>
              </a:ext>
            </a:extLst>
          </p:cNvPr>
          <p:cNvCxnSpPr>
            <a:cxnSpLocks/>
          </p:cNvCxnSpPr>
          <p:nvPr/>
        </p:nvCxnSpPr>
        <p:spPr>
          <a:xfrm>
            <a:off x="10574406" y="2324100"/>
            <a:ext cx="309033" cy="0"/>
          </a:xfrm>
          <a:prstGeom prst="line">
            <a:avLst/>
          </a:prstGeom>
          <a:ln w="12700">
            <a:solidFill>
              <a:srgbClr val="597594"/>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9E8B126-7A25-8D40-908D-9866BBEEE723}"/>
              </a:ext>
            </a:extLst>
          </p:cNvPr>
          <p:cNvCxnSpPr>
            <a:cxnSpLocks/>
          </p:cNvCxnSpPr>
          <p:nvPr/>
        </p:nvCxnSpPr>
        <p:spPr>
          <a:xfrm>
            <a:off x="10574406" y="2505637"/>
            <a:ext cx="309033"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134" name="Graphic 133">
            <a:extLst>
              <a:ext uri="{FF2B5EF4-FFF2-40B4-BE49-F238E27FC236}">
                <a16:creationId xmlns:a16="http://schemas.microsoft.com/office/drawing/2014/main" id="{BC48C422-A68D-1D4B-B396-9C7BBFCA80F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99115" y="4233333"/>
            <a:ext cx="4694768" cy="343520"/>
          </a:xfrm>
          <a:prstGeom prst="rect">
            <a:avLst/>
          </a:prstGeom>
        </p:spPr>
      </p:pic>
      <p:pic>
        <p:nvPicPr>
          <p:cNvPr id="136" name="Graphic 135">
            <a:extLst>
              <a:ext uri="{FF2B5EF4-FFF2-40B4-BE49-F238E27FC236}">
                <a16:creationId xmlns:a16="http://schemas.microsoft.com/office/drawing/2014/main" id="{F4631BAA-552D-5444-9598-A3445EB68C3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003349" y="3636434"/>
            <a:ext cx="4679383" cy="931333"/>
          </a:xfrm>
          <a:prstGeom prst="rect">
            <a:avLst/>
          </a:prstGeom>
        </p:spPr>
      </p:pic>
      <p:pic>
        <p:nvPicPr>
          <p:cNvPr id="138" name="Graphic 137">
            <a:extLst>
              <a:ext uri="{FF2B5EF4-FFF2-40B4-BE49-F238E27FC236}">
                <a16:creationId xmlns:a16="http://schemas.microsoft.com/office/drawing/2014/main" id="{D9B30C3B-1B93-BB43-9F07-C66E1A9B43C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003349" y="3610502"/>
            <a:ext cx="4669367" cy="969965"/>
          </a:xfrm>
          <a:prstGeom prst="rect">
            <a:avLst/>
          </a:prstGeom>
        </p:spPr>
      </p:pic>
    </p:spTree>
    <p:extLst>
      <p:ext uri="{BB962C8B-B14F-4D97-AF65-F5344CB8AC3E}">
        <p14:creationId xmlns:p14="http://schemas.microsoft.com/office/powerpoint/2010/main" val="33510168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1C04-E386-1746-A79F-9F4E9D25D6D8}"/>
              </a:ext>
            </a:extLst>
          </p:cNvPr>
          <p:cNvSpPr>
            <a:spLocks noGrp="1"/>
          </p:cNvSpPr>
          <p:nvPr>
            <p:ph type="title"/>
          </p:nvPr>
        </p:nvSpPr>
        <p:spPr>
          <a:xfrm>
            <a:off x="439712" y="365126"/>
            <a:ext cx="11305915" cy="552681"/>
          </a:xfrm>
        </p:spPr>
        <p:txBody>
          <a:bodyPr/>
          <a:lstStyle/>
          <a:p>
            <a:r>
              <a:rPr lang="en-US" dirty="0" err="1"/>
              <a:t>Nintedanib</a:t>
            </a:r>
            <a:r>
              <a:rPr lang="en-US" dirty="0"/>
              <a:t> </a:t>
            </a:r>
            <a:r>
              <a:rPr lang="en-US" dirty="0" err="1"/>
              <a:t>làm</a:t>
            </a:r>
            <a:r>
              <a:rPr lang="en-US" dirty="0"/>
              <a:t> </a:t>
            </a:r>
            <a:r>
              <a:rPr lang="en-US" dirty="0" err="1"/>
              <a:t>giảm</a:t>
            </a:r>
            <a:r>
              <a:rPr lang="en-US" dirty="0"/>
              <a:t> </a:t>
            </a:r>
            <a:r>
              <a:rPr lang="en-US" dirty="0" err="1"/>
              <a:t>tỷ</a:t>
            </a:r>
            <a:r>
              <a:rPr lang="en-US" dirty="0"/>
              <a:t> </a:t>
            </a:r>
            <a:r>
              <a:rPr lang="en-US" dirty="0" err="1"/>
              <a:t>lệ</a:t>
            </a:r>
            <a:r>
              <a:rPr lang="en-US" dirty="0"/>
              <a:t> </a:t>
            </a:r>
            <a:r>
              <a:rPr lang="en-US" dirty="0" err="1"/>
              <a:t>đợt</a:t>
            </a:r>
            <a:r>
              <a:rPr lang="en-US" dirty="0"/>
              <a:t> </a:t>
            </a:r>
            <a:r>
              <a:rPr lang="en-US" dirty="0" err="1"/>
              <a:t>cấp</a:t>
            </a:r>
            <a:r>
              <a:rPr lang="en-US" dirty="0"/>
              <a:t> </a:t>
            </a:r>
            <a:r>
              <a:rPr lang="en-US" dirty="0" err="1"/>
              <a:t>cấp</a:t>
            </a:r>
            <a:r>
              <a:rPr lang="en-US" dirty="0"/>
              <a:t> </a:t>
            </a:r>
            <a:r>
              <a:rPr lang="en-US" dirty="0" err="1"/>
              <a:t>tính</a:t>
            </a:r>
            <a:r>
              <a:rPr lang="en-US" dirty="0"/>
              <a:t> (2 of 2)</a:t>
            </a:r>
          </a:p>
        </p:txBody>
      </p:sp>
      <p:sp>
        <p:nvSpPr>
          <p:cNvPr id="4" name="Slide Number Placeholder 3">
            <a:extLst>
              <a:ext uri="{FF2B5EF4-FFF2-40B4-BE49-F238E27FC236}">
                <a16:creationId xmlns:a16="http://schemas.microsoft.com/office/drawing/2014/main" id="{E845155F-AB57-2441-8203-A4F801261F3E}"/>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65</a:t>
            </a:fld>
            <a:endParaRPr lang="en-US" dirty="0">
              <a:solidFill>
                <a:srgbClr val="003366"/>
              </a:solidFill>
              <a:latin typeface="Arial" panose="020B0604020202020204"/>
            </a:endParaRPr>
          </a:p>
        </p:txBody>
      </p:sp>
      <p:sp>
        <p:nvSpPr>
          <p:cNvPr id="7" name="TextBox 6">
            <a:extLst>
              <a:ext uri="{FF2B5EF4-FFF2-40B4-BE49-F238E27FC236}">
                <a16:creationId xmlns:a16="http://schemas.microsoft.com/office/drawing/2014/main" id="{77113C05-E750-7549-A0B5-9D13FEE58E6F}"/>
              </a:ext>
            </a:extLst>
          </p:cNvPr>
          <p:cNvSpPr txBox="1"/>
          <p:nvPr/>
        </p:nvSpPr>
        <p:spPr>
          <a:xfrm>
            <a:off x="0" y="1081153"/>
            <a:ext cx="12192000" cy="666977"/>
          </a:xfrm>
          <a:prstGeom prst="rect">
            <a:avLst/>
          </a:prstGeom>
          <a:noFill/>
        </p:spPr>
        <p:txBody>
          <a:bodyPr wrap="square" rtlCol="0">
            <a:spAutoFit/>
          </a:bodyPr>
          <a:lstStyle/>
          <a:p>
            <a:pPr algn="ctr" defTabSz="609585"/>
            <a:r>
              <a:rPr lang="en-US" sz="1867" b="1" dirty="0" err="1">
                <a:solidFill>
                  <a:srgbClr val="003366"/>
                </a:solidFill>
                <a:latin typeface="Arial" panose="020B0604020202020204"/>
              </a:rPr>
              <a:t>Thời</a:t>
            </a:r>
            <a:r>
              <a:rPr lang="en-US" sz="1867" b="1" dirty="0">
                <a:solidFill>
                  <a:srgbClr val="003366"/>
                </a:solidFill>
                <a:latin typeface="Arial" panose="020B0604020202020204"/>
              </a:rPr>
              <a:t> </a:t>
            </a:r>
            <a:r>
              <a:rPr lang="en-US" sz="1867" b="1" dirty="0" err="1">
                <a:solidFill>
                  <a:srgbClr val="003366"/>
                </a:solidFill>
                <a:latin typeface="Arial" panose="020B0604020202020204"/>
              </a:rPr>
              <a:t>gian</a:t>
            </a:r>
            <a:r>
              <a:rPr lang="en-US" sz="1867" b="1" dirty="0">
                <a:solidFill>
                  <a:srgbClr val="003366"/>
                </a:solidFill>
                <a:latin typeface="Arial" panose="020B0604020202020204"/>
              </a:rPr>
              <a:t> </a:t>
            </a:r>
            <a:r>
              <a:rPr lang="en-US" sz="1867" b="1" dirty="0" err="1">
                <a:solidFill>
                  <a:srgbClr val="003366"/>
                </a:solidFill>
                <a:latin typeface="Arial" panose="020B0604020202020204"/>
              </a:rPr>
              <a:t>đến</a:t>
            </a:r>
            <a:r>
              <a:rPr lang="en-US" sz="1867" b="1" dirty="0">
                <a:solidFill>
                  <a:srgbClr val="003366"/>
                </a:solidFill>
                <a:latin typeface="Arial" panose="020B0604020202020204"/>
              </a:rPr>
              <a:t> </a:t>
            </a:r>
            <a:r>
              <a:rPr lang="en-US" sz="1867" b="1" dirty="0" err="1">
                <a:solidFill>
                  <a:srgbClr val="003366"/>
                </a:solidFill>
                <a:latin typeface="Arial" panose="020B0604020202020204"/>
              </a:rPr>
              <a:t>đợt</a:t>
            </a:r>
            <a:r>
              <a:rPr lang="en-US" sz="1867" b="1" dirty="0">
                <a:solidFill>
                  <a:srgbClr val="003366"/>
                </a:solidFill>
                <a:latin typeface="Arial" panose="020B0604020202020204"/>
              </a:rPr>
              <a:t> </a:t>
            </a:r>
            <a:r>
              <a:rPr lang="en-US" sz="1867" b="1" dirty="0" err="1">
                <a:solidFill>
                  <a:srgbClr val="003366"/>
                </a:solidFill>
                <a:latin typeface="Arial" panose="020B0604020202020204"/>
              </a:rPr>
              <a:t>cấp</a:t>
            </a:r>
            <a:r>
              <a:rPr lang="en-US" sz="1867" b="1" dirty="0">
                <a:solidFill>
                  <a:srgbClr val="003366"/>
                </a:solidFill>
                <a:latin typeface="Arial" panose="020B0604020202020204"/>
              </a:rPr>
              <a:t> </a:t>
            </a:r>
            <a:r>
              <a:rPr lang="en-US" sz="1867" b="1" dirty="0" err="1">
                <a:solidFill>
                  <a:srgbClr val="003366"/>
                </a:solidFill>
                <a:latin typeface="Arial" panose="020B0604020202020204"/>
              </a:rPr>
              <a:t>cấp</a:t>
            </a:r>
            <a:r>
              <a:rPr lang="en-US" sz="1867" b="1" dirty="0">
                <a:solidFill>
                  <a:srgbClr val="003366"/>
                </a:solidFill>
                <a:latin typeface="Arial" panose="020B0604020202020204"/>
              </a:rPr>
              <a:t> </a:t>
            </a:r>
            <a:r>
              <a:rPr lang="en-US" sz="1867" b="1" dirty="0" err="1">
                <a:solidFill>
                  <a:srgbClr val="003366"/>
                </a:solidFill>
                <a:latin typeface="Arial" panose="020B0604020202020204"/>
              </a:rPr>
              <a:t>tính</a:t>
            </a:r>
            <a:r>
              <a:rPr lang="en-US" sz="1867" b="1" dirty="0">
                <a:solidFill>
                  <a:srgbClr val="003366"/>
                </a:solidFill>
                <a:latin typeface="Arial" panose="020B0604020202020204"/>
              </a:rPr>
              <a:t> </a:t>
            </a:r>
            <a:r>
              <a:rPr lang="en-US" sz="1867" b="1" dirty="0" err="1">
                <a:solidFill>
                  <a:srgbClr val="003366"/>
                </a:solidFill>
                <a:latin typeface="Arial" panose="020B0604020202020204"/>
              </a:rPr>
              <a:t>đầu</a:t>
            </a:r>
            <a:r>
              <a:rPr lang="en-US" sz="1867" b="1" dirty="0">
                <a:solidFill>
                  <a:srgbClr val="003366"/>
                </a:solidFill>
                <a:latin typeface="Arial" panose="020B0604020202020204"/>
              </a:rPr>
              <a:t> </a:t>
            </a:r>
            <a:r>
              <a:rPr lang="en-US" sz="1867" b="1" dirty="0" err="1">
                <a:solidFill>
                  <a:srgbClr val="003366"/>
                </a:solidFill>
                <a:latin typeface="Arial" panose="020B0604020202020204"/>
              </a:rPr>
              <a:t>tiên</a:t>
            </a:r>
            <a:r>
              <a:rPr lang="en-US" sz="1867" b="1" dirty="0">
                <a:solidFill>
                  <a:srgbClr val="003366"/>
                </a:solidFill>
                <a:latin typeface="Arial" panose="020B0604020202020204"/>
              </a:rPr>
              <a:t> do </a:t>
            </a:r>
            <a:r>
              <a:rPr lang="en-US" sz="1867" b="1" dirty="0" err="1">
                <a:solidFill>
                  <a:srgbClr val="003366"/>
                </a:solidFill>
                <a:latin typeface="Arial" panose="020B0604020202020204"/>
              </a:rPr>
              <a:t>điều</a:t>
            </a:r>
            <a:r>
              <a:rPr lang="en-US" sz="1867" b="1" dirty="0">
                <a:solidFill>
                  <a:srgbClr val="003366"/>
                </a:solidFill>
                <a:latin typeface="Arial" panose="020B0604020202020204"/>
              </a:rPr>
              <a:t> </a:t>
            </a:r>
            <a:r>
              <a:rPr lang="en-US" sz="1867" b="1" dirty="0" err="1">
                <a:solidFill>
                  <a:srgbClr val="003366"/>
                </a:solidFill>
                <a:latin typeface="Arial" panose="020B0604020202020204"/>
              </a:rPr>
              <a:t>tra</a:t>
            </a:r>
            <a:r>
              <a:rPr lang="en-US" sz="1867" b="1" dirty="0">
                <a:solidFill>
                  <a:srgbClr val="003366"/>
                </a:solidFill>
                <a:latin typeface="Arial" panose="020B0604020202020204"/>
              </a:rPr>
              <a:t> </a:t>
            </a:r>
            <a:r>
              <a:rPr lang="en-US" sz="1867" b="1" dirty="0" err="1">
                <a:solidFill>
                  <a:srgbClr val="003366"/>
                </a:solidFill>
                <a:latin typeface="Arial" panose="020B0604020202020204"/>
              </a:rPr>
              <a:t>viên</a:t>
            </a:r>
            <a:r>
              <a:rPr lang="en-US" sz="1867" b="1" dirty="0">
                <a:solidFill>
                  <a:srgbClr val="003366"/>
                </a:solidFill>
                <a:latin typeface="Arial" panose="020B0604020202020204"/>
              </a:rPr>
              <a:t> </a:t>
            </a:r>
            <a:r>
              <a:rPr lang="en-US" sz="1867" b="1" dirty="0" err="1">
                <a:solidFill>
                  <a:srgbClr val="003366"/>
                </a:solidFill>
                <a:latin typeface="Arial" panose="020B0604020202020204"/>
              </a:rPr>
              <a:t>báo</a:t>
            </a:r>
            <a:r>
              <a:rPr lang="en-US" sz="1867" b="1" dirty="0">
                <a:solidFill>
                  <a:srgbClr val="003366"/>
                </a:solidFill>
                <a:latin typeface="Arial" panose="020B0604020202020204"/>
              </a:rPr>
              <a:t> </a:t>
            </a:r>
            <a:r>
              <a:rPr lang="en-US" sz="1867" b="1" dirty="0" err="1">
                <a:solidFill>
                  <a:srgbClr val="003366"/>
                </a:solidFill>
                <a:latin typeface="Arial" panose="020B0604020202020204"/>
              </a:rPr>
              <a:t>cáo</a:t>
            </a:r>
            <a:r>
              <a:rPr lang="en-US" sz="1867" b="1" dirty="0">
                <a:solidFill>
                  <a:srgbClr val="003366"/>
                </a:solidFill>
                <a:latin typeface="Arial" panose="020B0604020202020204"/>
              </a:rPr>
              <a:t> </a:t>
            </a:r>
          </a:p>
          <a:p>
            <a:pPr algn="ctr" defTabSz="609585"/>
            <a:r>
              <a:rPr lang="en-US" sz="1867" b="1" dirty="0" err="1">
                <a:solidFill>
                  <a:srgbClr val="003366"/>
                </a:solidFill>
                <a:latin typeface="Arial" panose="020B0604020202020204"/>
              </a:rPr>
              <a:t>theo</a:t>
            </a:r>
            <a:r>
              <a:rPr lang="en-US" sz="1867" b="1" dirty="0">
                <a:solidFill>
                  <a:srgbClr val="003366"/>
                </a:solidFill>
                <a:latin typeface="Arial" panose="020B0604020202020204"/>
              </a:rPr>
              <a:t> </a:t>
            </a:r>
            <a:r>
              <a:rPr lang="en-US" sz="1867" b="1" dirty="0" err="1">
                <a:solidFill>
                  <a:srgbClr val="003366"/>
                </a:solidFill>
                <a:latin typeface="Arial" panose="020B0604020202020204"/>
              </a:rPr>
              <a:t>phân</a:t>
            </a:r>
            <a:r>
              <a:rPr lang="en-US" sz="1867" b="1" dirty="0">
                <a:solidFill>
                  <a:srgbClr val="003366"/>
                </a:solidFill>
                <a:latin typeface="Arial" panose="020B0604020202020204"/>
              </a:rPr>
              <a:t> </a:t>
            </a:r>
            <a:r>
              <a:rPr lang="en-US" sz="1867" b="1" dirty="0" err="1">
                <a:solidFill>
                  <a:srgbClr val="003366"/>
                </a:solidFill>
                <a:latin typeface="Arial" panose="020B0604020202020204"/>
              </a:rPr>
              <a:t>nhóm</a:t>
            </a:r>
            <a:r>
              <a:rPr lang="en-US" sz="1867" b="1" dirty="0">
                <a:solidFill>
                  <a:srgbClr val="003366"/>
                </a:solidFill>
                <a:latin typeface="Arial" panose="020B0604020202020204"/>
              </a:rPr>
              <a:t> </a:t>
            </a:r>
            <a:r>
              <a:rPr lang="en-US" sz="1867" b="1" dirty="0" err="1">
                <a:solidFill>
                  <a:srgbClr val="003366"/>
                </a:solidFill>
                <a:latin typeface="Arial" panose="020B0604020202020204"/>
              </a:rPr>
              <a:t>trong</a:t>
            </a:r>
            <a:r>
              <a:rPr lang="en-US" sz="1867" b="1" dirty="0">
                <a:solidFill>
                  <a:srgbClr val="003366"/>
                </a:solidFill>
                <a:latin typeface="Arial" panose="020B0604020202020204"/>
              </a:rPr>
              <a:t> </a:t>
            </a:r>
            <a:r>
              <a:rPr lang="en-US" sz="1867" b="1" dirty="0" err="1">
                <a:solidFill>
                  <a:srgbClr val="003366"/>
                </a:solidFill>
                <a:latin typeface="Arial" panose="020B0604020202020204"/>
              </a:rPr>
              <a:t>nghiên</a:t>
            </a:r>
            <a:r>
              <a:rPr lang="en-US" sz="1867" b="1" dirty="0">
                <a:solidFill>
                  <a:srgbClr val="003366"/>
                </a:solidFill>
                <a:latin typeface="Arial" panose="020B0604020202020204"/>
              </a:rPr>
              <a:t> </a:t>
            </a:r>
            <a:r>
              <a:rPr lang="en-US" sz="1867" b="1" dirty="0" err="1">
                <a:solidFill>
                  <a:srgbClr val="003366"/>
                </a:solidFill>
                <a:latin typeface="Arial" panose="020B0604020202020204"/>
              </a:rPr>
              <a:t>cứu</a:t>
            </a:r>
            <a:r>
              <a:rPr lang="en-US" sz="1867" b="1" dirty="0">
                <a:solidFill>
                  <a:srgbClr val="003366"/>
                </a:solidFill>
                <a:latin typeface="Arial" panose="020B0604020202020204"/>
              </a:rPr>
              <a:t> INPULSIS</a:t>
            </a:r>
            <a:r>
              <a:rPr lang="en-US" sz="1867" b="1" baseline="30000" dirty="0">
                <a:solidFill>
                  <a:srgbClr val="003366"/>
                </a:solidFill>
                <a:latin typeface="Arial" panose="020B0604020202020204"/>
              </a:rPr>
              <a:t>®</a:t>
            </a:r>
            <a:r>
              <a:rPr lang="en-US" sz="1867" b="1" dirty="0">
                <a:solidFill>
                  <a:srgbClr val="003366"/>
                </a:solidFill>
                <a:latin typeface="Arial" panose="020B0604020202020204"/>
              </a:rPr>
              <a:t> </a:t>
            </a:r>
            <a:endParaRPr lang="en-US" sz="1867" b="1" baseline="30000" dirty="0">
              <a:solidFill>
                <a:srgbClr val="003366"/>
              </a:solidFill>
              <a:latin typeface="Arial" panose="020B0604020202020204"/>
            </a:endParaRPr>
          </a:p>
        </p:txBody>
      </p:sp>
      <p:sp>
        <p:nvSpPr>
          <p:cNvPr id="9" name="Text Placeholder 4">
            <a:extLst>
              <a:ext uri="{FF2B5EF4-FFF2-40B4-BE49-F238E27FC236}">
                <a16:creationId xmlns:a16="http://schemas.microsoft.com/office/drawing/2014/main" id="{F91DFBCE-FC01-7F4A-AA7D-1D8A6ABC9AC6}"/>
              </a:ext>
            </a:extLst>
          </p:cNvPr>
          <p:cNvSpPr>
            <a:spLocks noGrp="1"/>
          </p:cNvSpPr>
          <p:nvPr>
            <p:ph type="body" sz="quarter" idx="13"/>
          </p:nvPr>
        </p:nvSpPr>
        <p:spPr>
          <a:xfrm>
            <a:off x="440267" y="6263084"/>
            <a:ext cx="10615084" cy="366184"/>
          </a:xfrm>
        </p:spPr>
        <p:txBody>
          <a:bodyPr>
            <a:normAutofit lnSpcReduction="10000"/>
          </a:bodyPr>
          <a:lstStyle/>
          <a:p>
            <a:r>
              <a:rPr lang="en-US" dirty="0"/>
              <a:t>bid, twice daily; CI, confidence interval; FVC, forced vital capacity; HR, hazard ratio; SGRQ, St. George’s Respiratory Questionnaire </a:t>
            </a:r>
            <a:br>
              <a:rPr lang="en-US" dirty="0"/>
            </a:br>
            <a:r>
              <a:rPr lang="en-US" dirty="0"/>
              <a:t>Costabel U </a:t>
            </a:r>
            <a:r>
              <a:rPr lang="en-US" i="1" dirty="0"/>
              <a:t>et al. Am J Respir Crit Care Med</a:t>
            </a:r>
            <a:r>
              <a:rPr lang="en-US" dirty="0"/>
              <a:t> 2016;193:178–85</a:t>
            </a:r>
          </a:p>
        </p:txBody>
      </p:sp>
      <p:grpSp>
        <p:nvGrpSpPr>
          <p:cNvPr id="3" name="Group 2">
            <a:extLst>
              <a:ext uri="{FF2B5EF4-FFF2-40B4-BE49-F238E27FC236}">
                <a16:creationId xmlns:a16="http://schemas.microsoft.com/office/drawing/2014/main" id="{EBDAFE6F-0052-4550-9790-BA22CD8ABE18}"/>
              </a:ext>
            </a:extLst>
          </p:cNvPr>
          <p:cNvGrpSpPr/>
          <p:nvPr/>
        </p:nvGrpSpPr>
        <p:grpSpPr>
          <a:xfrm>
            <a:off x="1996877" y="1862613"/>
            <a:ext cx="7624787" cy="4295912"/>
            <a:chOff x="1497658" y="1396959"/>
            <a:chExt cx="5718590" cy="3221934"/>
          </a:xfrm>
        </p:grpSpPr>
        <p:grpSp>
          <p:nvGrpSpPr>
            <p:cNvPr id="10" name="Group 9">
              <a:extLst>
                <a:ext uri="{FF2B5EF4-FFF2-40B4-BE49-F238E27FC236}">
                  <a16:creationId xmlns:a16="http://schemas.microsoft.com/office/drawing/2014/main" id="{60F391DB-9155-B346-9FD5-D37032CB3C56}"/>
                </a:ext>
              </a:extLst>
            </p:cNvPr>
            <p:cNvGrpSpPr/>
            <p:nvPr/>
          </p:nvGrpSpPr>
          <p:grpSpPr>
            <a:xfrm>
              <a:off x="3775710" y="1885950"/>
              <a:ext cx="2239566" cy="2305050"/>
              <a:chOff x="3775710" y="1885950"/>
              <a:chExt cx="2239566" cy="2305050"/>
            </a:xfrm>
          </p:grpSpPr>
          <p:sp>
            <p:nvSpPr>
              <p:cNvPr id="8" name="Rectangle 7">
                <a:extLst>
                  <a:ext uri="{FF2B5EF4-FFF2-40B4-BE49-F238E27FC236}">
                    <a16:creationId xmlns:a16="http://schemas.microsoft.com/office/drawing/2014/main" id="{9EC05725-53BA-1345-9C96-B205A252CA0E}"/>
                  </a:ext>
                </a:extLst>
              </p:cNvPr>
              <p:cNvSpPr/>
              <p:nvPr/>
            </p:nvSpPr>
            <p:spPr>
              <a:xfrm>
                <a:off x="4064000" y="1889760"/>
                <a:ext cx="497840" cy="227076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pic>
            <p:nvPicPr>
              <p:cNvPr id="6" name="Graphic 5">
                <a:extLst>
                  <a:ext uri="{FF2B5EF4-FFF2-40B4-BE49-F238E27FC236}">
                    <a16:creationId xmlns:a16="http://schemas.microsoft.com/office/drawing/2014/main" id="{AB06036E-156F-764B-9D22-D9418A01905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75710" y="1885950"/>
                <a:ext cx="2239566" cy="2305050"/>
              </a:xfrm>
              <a:prstGeom prst="rect">
                <a:avLst/>
              </a:prstGeom>
            </p:spPr>
          </p:pic>
        </p:grpSp>
        <p:pic>
          <p:nvPicPr>
            <p:cNvPr id="12" name="Graphic 11">
              <a:extLst>
                <a:ext uri="{FF2B5EF4-FFF2-40B4-BE49-F238E27FC236}">
                  <a16:creationId xmlns:a16="http://schemas.microsoft.com/office/drawing/2014/main" id="{2D6D8D4B-0FAD-E548-88FB-B75D9149273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649" y="1950719"/>
              <a:ext cx="508080" cy="109855"/>
            </a:xfrm>
            <a:prstGeom prst="rect">
              <a:avLst/>
            </a:prstGeom>
          </p:spPr>
        </p:pic>
        <p:pic>
          <p:nvPicPr>
            <p:cNvPr id="14" name="Graphic 13">
              <a:extLst>
                <a:ext uri="{FF2B5EF4-FFF2-40B4-BE49-F238E27FC236}">
                  <a16:creationId xmlns:a16="http://schemas.microsoft.com/office/drawing/2014/main" id="{B316AF95-938F-2D4E-9007-E6EE0BA2978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64000" y="2085974"/>
              <a:ext cx="552450" cy="92075"/>
            </a:xfrm>
            <a:prstGeom prst="rect">
              <a:avLst/>
            </a:prstGeom>
          </p:spPr>
        </p:pic>
        <p:grpSp>
          <p:nvGrpSpPr>
            <p:cNvPr id="28" name="Group 27">
              <a:extLst>
                <a:ext uri="{FF2B5EF4-FFF2-40B4-BE49-F238E27FC236}">
                  <a16:creationId xmlns:a16="http://schemas.microsoft.com/office/drawing/2014/main" id="{22F95891-1D5F-C64B-8F2B-879291363A67}"/>
                </a:ext>
              </a:extLst>
            </p:cNvPr>
            <p:cNvGrpSpPr/>
            <p:nvPr/>
          </p:nvGrpSpPr>
          <p:grpSpPr>
            <a:xfrm>
              <a:off x="3911228" y="2235200"/>
              <a:ext cx="1270372" cy="45719"/>
              <a:chOff x="3911228" y="2235200"/>
              <a:chExt cx="1270372" cy="45719"/>
            </a:xfrm>
          </p:grpSpPr>
          <p:cxnSp>
            <p:nvCxnSpPr>
              <p:cNvPr id="19" name="Straight Connector 18">
                <a:extLst>
                  <a:ext uri="{FF2B5EF4-FFF2-40B4-BE49-F238E27FC236}">
                    <a16:creationId xmlns:a16="http://schemas.microsoft.com/office/drawing/2014/main" id="{F5D03C9F-E6EC-F445-9321-302B8C522FD5}"/>
                  </a:ext>
                </a:extLst>
              </p:cNvPr>
              <p:cNvCxnSpPr/>
              <p:nvPr/>
            </p:nvCxnSpPr>
            <p:spPr>
              <a:xfrm>
                <a:off x="3911600" y="2257425"/>
                <a:ext cx="1270000" cy="0"/>
              </a:xfrm>
              <a:prstGeom prst="line">
                <a:avLst/>
              </a:prstGeom>
              <a:ln w="6350">
                <a:solidFill>
                  <a:srgbClr val="113462"/>
                </a:solidFill>
              </a:ln>
            </p:spPr>
            <p:style>
              <a:lnRef idx="1">
                <a:schemeClr val="accent1"/>
              </a:lnRef>
              <a:fillRef idx="0">
                <a:schemeClr val="accent1"/>
              </a:fillRef>
              <a:effectRef idx="0">
                <a:schemeClr val="accent1"/>
              </a:effectRef>
              <a:fontRef idx="minor">
                <a:schemeClr val="tx1"/>
              </a:fontRef>
            </p:style>
          </p:cxnSp>
          <p:sp>
            <p:nvSpPr>
              <p:cNvPr id="20" name="Diamond 19">
                <a:extLst>
                  <a:ext uri="{FF2B5EF4-FFF2-40B4-BE49-F238E27FC236}">
                    <a16:creationId xmlns:a16="http://schemas.microsoft.com/office/drawing/2014/main" id="{EBCFB4E6-6F1F-064C-BBD7-963D92C08BC2}"/>
                  </a:ext>
                </a:extLst>
              </p:cNvPr>
              <p:cNvSpPr/>
              <p:nvPr/>
            </p:nvSpPr>
            <p:spPr>
              <a:xfrm>
                <a:off x="4178300" y="2235200"/>
                <a:ext cx="45719" cy="45719"/>
              </a:xfrm>
              <a:prstGeom prst="diamond">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cxnSp>
            <p:nvCxnSpPr>
              <p:cNvPr id="23" name="Straight Connector 22">
                <a:extLst>
                  <a:ext uri="{FF2B5EF4-FFF2-40B4-BE49-F238E27FC236}">
                    <a16:creationId xmlns:a16="http://schemas.microsoft.com/office/drawing/2014/main" id="{8181E02C-0614-C841-A4C5-3E0130E3574F}"/>
                  </a:ext>
                </a:extLst>
              </p:cNvPr>
              <p:cNvCxnSpPr>
                <a:cxnSpLocks/>
              </p:cNvCxnSpPr>
              <p:nvPr/>
            </p:nvCxnSpPr>
            <p:spPr>
              <a:xfrm flipV="1">
                <a:off x="3911228" y="2238376"/>
                <a:ext cx="0" cy="38099"/>
              </a:xfrm>
              <a:prstGeom prst="line">
                <a:avLst/>
              </a:prstGeom>
              <a:ln w="6350">
                <a:solidFill>
                  <a:srgbClr val="11346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B2AC2A5-5227-2A47-9E4D-2378C12B123D}"/>
                  </a:ext>
                </a:extLst>
              </p:cNvPr>
              <p:cNvCxnSpPr>
                <a:cxnSpLocks/>
              </p:cNvCxnSpPr>
              <p:nvPr/>
            </p:nvCxnSpPr>
            <p:spPr>
              <a:xfrm flipV="1">
                <a:off x="5178797" y="2238376"/>
                <a:ext cx="0" cy="38099"/>
              </a:xfrm>
              <a:prstGeom prst="line">
                <a:avLst/>
              </a:prstGeom>
              <a:ln w="6350">
                <a:solidFill>
                  <a:srgbClr val="113462"/>
                </a:solidFill>
              </a:ln>
            </p:spPr>
            <p:style>
              <a:lnRef idx="1">
                <a:schemeClr val="accent1"/>
              </a:lnRef>
              <a:fillRef idx="0">
                <a:schemeClr val="accent1"/>
              </a:fillRef>
              <a:effectRef idx="0">
                <a:schemeClr val="accent1"/>
              </a:effectRef>
              <a:fontRef idx="minor">
                <a:schemeClr val="tx1"/>
              </a:fontRef>
            </p:style>
          </p:cxnSp>
        </p:grpSp>
        <p:pic>
          <p:nvPicPr>
            <p:cNvPr id="30" name="Graphic 29">
              <a:extLst>
                <a:ext uri="{FF2B5EF4-FFF2-40B4-BE49-F238E27FC236}">
                  <a16:creationId xmlns:a16="http://schemas.microsoft.com/office/drawing/2014/main" id="{DFD1FEFB-1F1B-4B4D-A5AE-F917DB877DF7}"/>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86199" y="2343149"/>
              <a:ext cx="648229" cy="79375"/>
            </a:xfrm>
            <a:prstGeom prst="rect">
              <a:avLst/>
            </a:prstGeom>
          </p:spPr>
        </p:pic>
        <p:pic>
          <p:nvPicPr>
            <p:cNvPr id="32" name="Graphic 31">
              <a:extLst>
                <a:ext uri="{FF2B5EF4-FFF2-40B4-BE49-F238E27FC236}">
                  <a16:creationId xmlns:a16="http://schemas.microsoft.com/office/drawing/2014/main" id="{935AFB6C-B551-7846-9945-8ECE62FE1C17}"/>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76700" y="2473325"/>
              <a:ext cx="729192" cy="82550"/>
            </a:xfrm>
            <a:prstGeom prst="rect">
              <a:avLst/>
            </a:prstGeom>
          </p:spPr>
        </p:pic>
        <p:pic>
          <p:nvPicPr>
            <p:cNvPr id="34" name="Graphic 33">
              <a:extLst>
                <a:ext uri="{FF2B5EF4-FFF2-40B4-BE49-F238E27FC236}">
                  <a16:creationId xmlns:a16="http://schemas.microsoft.com/office/drawing/2014/main" id="{DDB49EF4-08F4-484C-A71C-AE433654826D}"/>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952875" y="2600325"/>
              <a:ext cx="646642" cy="82550"/>
            </a:xfrm>
            <a:prstGeom prst="rect">
              <a:avLst/>
            </a:prstGeom>
          </p:spPr>
        </p:pic>
        <p:pic>
          <p:nvPicPr>
            <p:cNvPr id="36" name="Graphic 35">
              <a:extLst>
                <a:ext uri="{FF2B5EF4-FFF2-40B4-BE49-F238E27FC236}">
                  <a16:creationId xmlns:a16="http://schemas.microsoft.com/office/drawing/2014/main" id="{402A89E8-388E-1E40-A214-7707309E15C0}"/>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968750" y="2740024"/>
              <a:ext cx="1047750" cy="51741"/>
            </a:xfrm>
            <a:prstGeom prst="rect">
              <a:avLst/>
            </a:prstGeom>
          </p:spPr>
        </p:pic>
        <p:pic>
          <p:nvPicPr>
            <p:cNvPr id="38" name="Graphic 37">
              <a:extLst>
                <a:ext uri="{FF2B5EF4-FFF2-40B4-BE49-F238E27FC236}">
                  <a16:creationId xmlns:a16="http://schemas.microsoft.com/office/drawing/2014/main" id="{750AEEA7-EB5F-984D-A09A-6EA533D5D796}"/>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984625" y="2871894"/>
              <a:ext cx="527050" cy="65881"/>
            </a:xfrm>
            <a:prstGeom prst="rect">
              <a:avLst/>
            </a:prstGeom>
          </p:spPr>
        </p:pic>
        <p:pic>
          <p:nvPicPr>
            <p:cNvPr id="40" name="Graphic 39">
              <a:extLst>
                <a:ext uri="{FF2B5EF4-FFF2-40B4-BE49-F238E27FC236}">
                  <a16:creationId xmlns:a16="http://schemas.microsoft.com/office/drawing/2014/main" id="{2DF00D2D-B139-E14E-9083-78E54DBED553}"/>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105275" y="2995719"/>
              <a:ext cx="1371600" cy="78377"/>
            </a:xfrm>
            <a:prstGeom prst="rect">
              <a:avLst/>
            </a:prstGeom>
          </p:spPr>
        </p:pic>
        <p:pic>
          <p:nvPicPr>
            <p:cNvPr id="42" name="Graphic 41">
              <a:extLst>
                <a:ext uri="{FF2B5EF4-FFF2-40B4-BE49-F238E27FC236}">
                  <a16:creationId xmlns:a16="http://schemas.microsoft.com/office/drawing/2014/main" id="{2724C060-DA58-244E-AA85-B26912121DF2}"/>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994149" y="3121978"/>
              <a:ext cx="1101725" cy="78695"/>
            </a:xfrm>
            <a:prstGeom prst="rect">
              <a:avLst/>
            </a:prstGeom>
          </p:spPr>
        </p:pic>
        <p:pic>
          <p:nvPicPr>
            <p:cNvPr id="44" name="Graphic 43">
              <a:extLst>
                <a:ext uri="{FF2B5EF4-FFF2-40B4-BE49-F238E27FC236}">
                  <a16:creationId xmlns:a16="http://schemas.microsoft.com/office/drawing/2014/main" id="{3C63E83A-4AA1-A842-99B4-19A436336702}"/>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000499" y="3252154"/>
              <a:ext cx="542925" cy="79452"/>
            </a:xfrm>
            <a:prstGeom prst="rect">
              <a:avLst/>
            </a:prstGeom>
          </p:spPr>
        </p:pic>
        <p:pic>
          <p:nvPicPr>
            <p:cNvPr id="46" name="Graphic 45">
              <a:extLst>
                <a:ext uri="{FF2B5EF4-FFF2-40B4-BE49-F238E27FC236}">
                  <a16:creationId xmlns:a16="http://schemas.microsoft.com/office/drawing/2014/main" id="{1333ED1A-DE69-8241-A0E3-6F4B19D37991}"/>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003675" y="3391855"/>
              <a:ext cx="1555750" cy="52294"/>
            </a:xfrm>
            <a:prstGeom prst="rect">
              <a:avLst/>
            </a:prstGeom>
          </p:spPr>
        </p:pic>
        <p:pic>
          <p:nvPicPr>
            <p:cNvPr id="48" name="Graphic 47">
              <a:extLst>
                <a:ext uri="{FF2B5EF4-FFF2-40B4-BE49-F238E27FC236}">
                  <a16:creationId xmlns:a16="http://schemas.microsoft.com/office/drawing/2014/main" id="{1338FB4D-6E2C-444F-98F6-3196B7478EA8}"/>
                </a:ext>
              </a:extLst>
            </p:cNvPr>
            <p:cNvPicPr>
              <a:picLocks noChangeAspect="1"/>
            </p:cNvPicPr>
            <p:nvPr/>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006849" y="3506154"/>
              <a:ext cx="542925" cy="83527"/>
            </a:xfrm>
            <a:prstGeom prst="rect">
              <a:avLst/>
            </a:prstGeom>
          </p:spPr>
        </p:pic>
        <p:grpSp>
          <p:nvGrpSpPr>
            <p:cNvPr id="51" name="Group 50">
              <a:extLst>
                <a:ext uri="{FF2B5EF4-FFF2-40B4-BE49-F238E27FC236}">
                  <a16:creationId xmlns:a16="http://schemas.microsoft.com/office/drawing/2014/main" id="{156884F2-8C30-6247-96F7-6B0EC96968A7}"/>
                </a:ext>
              </a:extLst>
            </p:cNvPr>
            <p:cNvGrpSpPr/>
            <p:nvPr/>
          </p:nvGrpSpPr>
          <p:grpSpPr>
            <a:xfrm>
              <a:off x="3866778" y="3656276"/>
              <a:ext cx="603994" cy="45719"/>
              <a:chOff x="3911228" y="2235200"/>
              <a:chExt cx="603994" cy="45719"/>
            </a:xfrm>
          </p:grpSpPr>
          <p:cxnSp>
            <p:nvCxnSpPr>
              <p:cNvPr id="52" name="Straight Connector 51">
                <a:extLst>
                  <a:ext uri="{FF2B5EF4-FFF2-40B4-BE49-F238E27FC236}">
                    <a16:creationId xmlns:a16="http://schemas.microsoft.com/office/drawing/2014/main" id="{44E21249-555D-8E45-91B9-3773214D5752}"/>
                  </a:ext>
                </a:extLst>
              </p:cNvPr>
              <p:cNvCxnSpPr>
                <a:cxnSpLocks/>
              </p:cNvCxnSpPr>
              <p:nvPr/>
            </p:nvCxnSpPr>
            <p:spPr>
              <a:xfrm>
                <a:off x="3911600" y="2257425"/>
                <a:ext cx="600075" cy="0"/>
              </a:xfrm>
              <a:prstGeom prst="line">
                <a:avLst/>
              </a:prstGeom>
              <a:ln w="6350">
                <a:solidFill>
                  <a:srgbClr val="113462"/>
                </a:solidFill>
              </a:ln>
            </p:spPr>
            <p:style>
              <a:lnRef idx="1">
                <a:schemeClr val="accent1"/>
              </a:lnRef>
              <a:fillRef idx="0">
                <a:schemeClr val="accent1"/>
              </a:fillRef>
              <a:effectRef idx="0">
                <a:schemeClr val="accent1"/>
              </a:effectRef>
              <a:fontRef idx="minor">
                <a:schemeClr val="tx1"/>
              </a:fontRef>
            </p:style>
          </p:cxnSp>
          <p:sp>
            <p:nvSpPr>
              <p:cNvPr id="53" name="Diamond 52">
                <a:extLst>
                  <a:ext uri="{FF2B5EF4-FFF2-40B4-BE49-F238E27FC236}">
                    <a16:creationId xmlns:a16="http://schemas.microsoft.com/office/drawing/2014/main" id="{2AD6F467-0BD8-7747-8072-02D49F00091A}"/>
                  </a:ext>
                </a:extLst>
              </p:cNvPr>
              <p:cNvSpPr/>
              <p:nvPr/>
            </p:nvSpPr>
            <p:spPr>
              <a:xfrm>
                <a:off x="4048125" y="2235200"/>
                <a:ext cx="45719" cy="45719"/>
              </a:xfrm>
              <a:prstGeom prst="diamond">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dirty="0">
                  <a:solidFill>
                    <a:srgbClr val="003366"/>
                  </a:solidFill>
                  <a:latin typeface="Arial" panose="020B0604020202020204"/>
                </a:endParaRPr>
              </a:p>
            </p:txBody>
          </p:sp>
          <p:cxnSp>
            <p:nvCxnSpPr>
              <p:cNvPr id="54" name="Straight Connector 53">
                <a:extLst>
                  <a:ext uri="{FF2B5EF4-FFF2-40B4-BE49-F238E27FC236}">
                    <a16:creationId xmlns:a16="http://schemas.microsoft.com/office/drawing/2014/main" id="{33F90E9E-88D0-F543-BA15-F2521E5FB1C9}"/>
                  </a:ext>
                </a:extLst>
              </p:cNvPr>
              <p:cNvCxnSpPr>
                <a:cxnSpLocks/>
              </p:cNvCxnSpPr>
              <p:nvPr/>
            </p:nvCxnSpPr>
            <p:spPr>
              <a:xfrm flipV="1">
                <a:off x="3911228" y="2238376"/>
                <a:ext cx="0" cy="38099"/>
              </a:xfrm>
              <a:prstGeom prst="line">
                <a:avLst/>
              </a:prstGeom>
              <a:ln w="6350">
                <a:solidFill>
                  <a:srgbClr val="11346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4F9CC7B-6E25-BC4F-B6E6-8010A43B0038}"/>
                  </a:ext>
                </a:extLst>
              </p:cNvPr>
              <p:cNvCxnSpPr>
                <a:cxnSpLocks/>
              </p:cNvCxnSpPr>
              <p:nvPr/>
            </p:nvCxnSpPr>
            <p:spPr>
              <a:xfrm flipV="1">
                <a:off x="4515222" y="2238376"/>
                <a:ext cx="0" cy="38099"/>
              </a:xfrm>
              <a:prstGeom prst="line">
                <a:avLst/>
              </a:prstGeom>
              <a:ln w="6350">
                <a:solidFill>
                  <a:srgbClr val="113462"/>
                </a:solidFill>
              </a:ln>
            </p:spPr>
            <p:style>
              <a:lnRef idx="1">
                <a:schemeClr val="accent1"/>
              </a:lnRef>
              <a:fillRef idx="0">
                <a:schemeClr val="accent1"/>
              </a:fillRef>
              <a:effectRef idx="0">
                <a:schemeClr val="accent1"/>
              </a:effectRef>
              <a:fontRef idx="minor">
                <a:schemeClr val="tx1"/>
              </a:fontRef>
            </p:style>
          </p:cxnSp>
        </p:grpSp>
        <p:pic>
          <p:nvPicPr>
            <p:cNvPr id="58" name="Graphic 57">
              <a:extLst>
                <a:ext uri="{FF2B5EF4-FFF2-40B4-BE49-F238E27FC236}">
                  <a16:creationId xmlns:a16="http://schemas.microsoft.com/office/drawing/2014/main" id="{3F167A72-14EB-2D49-9358-6B19A94CD79C}"/>
                </a:ext>
              </a:extLst>
            </p:cNvPr>
            <p:cNvPicPr>
              <a:picLocks noChangeAspect="1"/>
            </p:cNvPicPr>
            <p:nvPr/>
          </p:nvPicPr>
          <p:blipFill>
            <a:blip r:embed="rId29" cstate="hq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4117975" y="3765023"/>
              <a:ext cx="749300" cy="92019"/>
            </a:xfrm>
            <a:prstGeom prst="rect">
              <a:avLst/>
            </a:prstGeom>
          </p:spPr>
        </p:pic>
        <p:pic>
          <p:nvPicPr>
            <p:cNvPr id="60" name="Graphic 59">
              <a:extLst>
                <a:ext uri="{FF2B5EF4-FFF2-40B4-BE49-F238E27FC236}">
                  <a16:creationId xmlns:a16="http://schemas.microsoft.com/office/drawing/2014/main" id="{DD3C1D5C-BFF2-E843-841A-759116BC8778}"/>
                </a:ext>
              </a:extLst>
            </p:cNvPr>
            <p:cNvPicPr>
              <a:picLocks noChangeAspect="1"/>
            </p:cNvPicPr>
            <p:nvPr/>
          </p:nvPicPr>
          <p:blipFill>
            <a:blip r:embed="rId31" cstate="hq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3841749" y="3911073"/>
              <a:ext cx="809625" cy="53975"/>
            </a:xfrm>
            <a:prstGeom prst="rect">
              <a:avLst/>
            </a:prstGeom>
          </p:spPr>
        </p:pic>
        <p:pic>
          <p:nvPicPr>
            <p:cNvPr id="62" name="Graphic 61">
              <a:extLst>
                <a:ext uri="{FF2B5EF4-FFF2-40B4-BE49-F238E27FC236}">
                  <a16:creationId xmlns:a16="http://schemas.microsoft.com/office/drawing/2014/main" id="{9275057A-6F94-0F40-B016-058164FD474C}"/>
                </a:ext>
              </a:extLst>
            </p:cNvPr>
            <p:cNvPicPr>
              <a:picLocks noChangeAspect="1"/>
            </p:cNvPicPr>
            <p:nvPr/>
          </p:nvPicPr>
          <p:blipFill>
            <a:blip r:embed="rId33" cstate="hq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4092574" y="4019024"/>
              <a:ext cx="650875" cy="92982"/>
            </a:xfrm>
            <a:prstGeom prst="rect">
              <a:avLst/>
            </a:prstGeom>
          </p:spPr>
        </p:pic>
        <p:sp>
          <p:nvSpPr>
            <p:cNvPr id="63" name="Rectangle 62">
              <a:extLst>
                <a:ext uri="{FF2B5EF4-FFF2-40B4-BE49-F238E27FC236}">
                  <a16:creationId xmlns:a16="http://schemas.microsoft.com/office/drawing/2014/main" id="{A7D682C1-C911-C240-90D8-EE413D0C0287}"/>
                </a:ext>
              </a:extLst>
            </p:cNvPr>
            <p:cNvSpPr/>
            <p:nvPr/>
          </p:nvSpPr>
          <p:spPr>
            <a:xfrm>
              <a:off x="1629201" y="1642858"/>
              <a:ext cx="567703" cy="169325"/>
            </a:xfrm>
            <a:prstGeom prst="rect">
              <a:avLst/>
            </a:prstGeom>
          </p:spPr>
          <p:txBody>
            <a:bodyPr wrap="none">
              <a:spAutoFit/>
            </a:bodyPr>
            <a:lstStyle/>
            <a:p>
              <a:pPr defTabSz="609585"/>
              <a:r>
                <a:rPr lang="en-US" sz="867" dirty="0" err="1">
                  <a:solidFill>
                    <a:srgbClr val="003366"/>
                  </a:solidFill>
                  <a:latin typeface="Arial" panose="020B0604020202020204"/>
                </a:rPr>
                <a:t>Phân</a:t>
              </a:r>
              <a:r>
                <a:rPr lang="en-US" sz="867" dirty="0">
                  <a:solidFill>
                    <a:srgbClr val="003366"/>
                  </a:solidFill>
                  <a:latin typeface="Arial" panose="020B0604020202020204"/>
                </a:rPr>
                <a:t> </a:t>
              </a:r>
              <a:r>
                <a:rPr lang="en-US" sz="867" dirty="0" err="1">
                  <a:solidFill>
                    <a:srgbClr val="003366"/>
                  </a:solidFill>
                  <a:latin typeface="Arial" panose="020B0604020202020204"/>
                </a:rPr>
                <a:t>nhóm</a:t>
              </a:r>
              <a:endParaRPr lang="en-US" sz="867" dirty="0">
                <a:solidFill>
                  <a:srgbClr val="003366"/>
                </a:solidFill>
                <a:latin typeface="Arial" panose="020B0604020202020204"/>
              </a:endParaRPr>
            </a:p>
          </p:txBody>
        </p:sp>
        <p:sp>
          <p:nvSpPr>
            <p:cNvPr id="64" name="Rectangle 63">
              <a:extLst>
                <a:ext uri="{FF2B5EF4-FFF2-40B4-BE49-F238E27FC236}">
                  <a16:creationId xmlns:a16="http://schemas.microsoft.com/office/drawing/2014/main" id="{892A9507-B49C-6D48-991A-97BCD40659A4}"/>
                </a:ext>
              </a:extLst>
            </p:cNvPr>
            <p:cNvSpPr/>
            <p:nvPr/>
          </p:nvSpPr>
          <p:spPr>
            <a:xfrm>
              <a:off x="2782926" y="1642858"/>
              <a:ext cx="648386" cy="169325"/>
            </a:xfrm>
            <a:prstGeom prst="rect">
              <a:avLst/>
            </a:prstGeom>
          </p:spPr>
          <p:txBody>
            <a:bodyPr wrap="square">
              <a:spAutoFit/>
            </a:bodyPr>
            <a:lstStyle/>
            <a:p>
              <a:pPr algn="ctr" defTabSz="609585"/>
              <a:r>
                <a:rPr lang="en-US" sz="867" dirty="0" err="1">
                  <a:solidFill>
                    <a:srgbClr val="003366"/>
                  </a:solidFill>
                  <a:latin typeface="Arial" panose="020B0604020202020204"/>
                </a:rPr>
                <a:t>Giả</a:t>
              </a:r>
              <a:r>
                <a:rPr lang="en-US" sz="867" dirty="0">
                  <a:solidFill>
                    <a:srgbClr val="003366"/>
                  </a:solidFill>
                  <a:latin typeface="Arial" panose="020B0604020202020204"/>
                </a:rPr>
                <a:t> </a:t>
              </a:r>
              <a:r>
                <a:rPr lang="en-US" sz="867" dirty="0" err="1">
                  <a:solidFill>
                    <a:srgbClr val="003366"/>
                  </a:solidFill>
                  <a:latin typeface="Arial" panose="020B0604020202020204"/>
                </a:rPr>
                <a:t>dược</a:t>
              </a:r>
              <a:endParaRPr lang="en-US" sz="867" dirty="0">
                <a:solidFill>
                  <a:srgbClr val="003366"/>
                </a:solidFill>
                <a:latin typeface="Arial" panose="020B0604020202020204"/>
              </a:endParaRPr>
            </a:p>
          </p:txBody>
        </p:sp>
        <p:sp>
          <p:nvSpPr>
            <p:cNvPr id="65" name="Rectangle 64">
              <a:extLst>
                <a:ext uri="{FF2B5EF4-FFF2-40B4-BE49-F238E27FC236}">
                  <a16:creationId xmlns:a16="http://schemas.microsoft.com/office/drawing/2014/main" id="{206B64A5-838A-224C-BCEB-9780717FE253}"/>
                </a:ext>
              </a:extLst>
            </p:cNvPr>
            <p:cNvSpPr/>
            <p:nvPr/>
          </p:nvSpPr>
          <p:spPr>
            <a:xfrm>
              <a:off x="3242104" y="1597014"/>
              <a:ext cx="621611" cy="369476"/>
            </a:xfrm>
            <a:prstGeom prst="rect">
              <a:avLst/>
            </a:prstGeom>
          </p:spPr>
          <p:txBody>
            <a:bodyPr wrap="square">
              <a:spAutoFit/>
            </a:bodyPr>
            <a:lstStyle/>
            <a:p>
              <a:pPr algn="ctr" defTabSz="609585"/>
              <a:r>
                <a:rPr lang="en-US" sz="867" dirty="0">
                  <a:solidFill>
                    <a:srgbClr val="003366"/>
                  </a:solidFill>
                  <a:latin typeface="Arial" panose="020B0604020202020204"/>
                </a:rPr>
                <a:t>Nintedanib</a:t>
              </a:r>
              <a:br>
                <a:rPr lang="en-US" sz="867" dirty="0">
                  <a:solidFill>
                    <a:srgbClr val="003366"/>
                  </a:solidFill>
                  <a:latin typeface="Arial" panose="020B0604020202020204"/>
                </a:rPr>
              </a:br>
              <a:r>
                <a:rPr lang="en-US" sz="867" dirty="0">
                  <a:solidFill>
                    <a:srgbClr val="003366"/>
                  </a:solidFill>
                  <a:latin typeface="Arial" panose="020B0604020202020204"/>
                </a:rPr>
                <a:t>150 mg 2 </a:t>
              </a:r>
              <a:r>
                <a:rPr lang="en-US" sz="867" dirty="0" err="1">
                  <a:solidFill>
                    <a:srgbClr val="003366"/>
                  </a:solidFill>
                  <a:latin typeface="Arial" panose="020B0604020202020204"/>
                </a:rPr>
                <a:t>lần</a:t>
              </a:r>
              <a:r>
                <a:rPr lang="en-US" sz="867" dirty="0">
                  <a:solidFill>
                    <a:srgbClr val="003366"/>
                  </a:solidFill>
                  <a:latin typeface="Arial" panose="020B0604020202020204"/>
                </a:rPr>
                <a:t>/</a:t>
              </a:r>
              <a:r>
                <a:rPr lang="en-US" sz="867" dirty="0" err="1">
                  <a:solidFill>
                    <a:srgbClr val="003366"/>
                  </a:solidFill>
                  <a:latin typeface="Arial" panose="020B0604020202020204"/>
                </a:rPr>
                <a:t>ngày</a:t>
              </a:r>
              <a:endParaRPr lang="en-US" sz="867" dirty="0">
                <a:solidFill>
                  <a:srgbClr val="003366"/>
                </a:solidFill>
                <a:latin typeface="Arial" panose="020B0604020202020204"/>
              </a:endParaRPr>
            </a:p>
          </p:txBody>
        </p:sp>
        <p:sp>
          <p:nvSpPr>
            <p:cNvPr id="66" name="Rectangle 65">
              <a:extLst>
                <a:ext uri="{FF2B5EF4-FFF2-40B4-BE49-F238E27FC236}">
                  <a16:creationId xmlns:a16="http://schemas.microsoft.com/office/drawing/2014/main" id="{03260287-042D-A74A-A41B-2603E149C675}"/>
                </a:ext>
              </a:extLst>
            </p:cNvPr>
            <p:cNvSpPr/>
            <p:nvPr/>
          </p:nvSpPr>
          <p:spPr>
            <a:xfrm>
              <a:off x="3042907" y="1402793"/>
              <a:ext cx="798841" cy="169325"/>
            </a:xfrm>
            <a:prstGeom prst="rect">
              <a:avLst/>
            </a:prstGeom>
          </p:spPr>
          <p:txBody>
            <a:bodyPr wrap="square">
              <a:spAutoFit/>
            </a:bodyPr>
            <a:lstStyle/>
            <a:p>
              <a:pPr algn="ctr" defTabSz="609585"/>
              <a:r>
                <a:rPr lang="en-US" sz="867" b="1" dirty="0">
                  <a:solidFill>
                    <a:srgbClr val="003366"/>
                  </a:solidFill>
                  <a:latin typeface="Arial" panose="020B0604020202020204"/>
                </a:rPr>
                <a:t>N </a:t>
              </a:r>
              <a:r>
                <a:rPr lang="en-US" sz="867" b="1" dirty="0" err="1">
                  <a:solidFill>
                    <a:srgbClr val="003366"/>
                  </a:solidFill>
                  <a:latin typeface="Arial" panose="020B0604020202020204"/>
                </a:rPr>
                <a:t>đã</a:t>
              </a:r>
              <a:r>
                <a:rPr lang="en-US" sz="867" b="1" dirty="0">
                  <a:solidFill>
                    <a:srgbClr val="003366"/>
                  </a:solidFill>
                  <a:latin typeface="Arial" panose="020B0604020202020204"/>
                </a:rPr>
                <a:t> </a:t>
              </a:r>
              <a:r>
                <a:rPr lang="en-US" sz="867" b="1" dirty="0" err="1">
                  <a:solidFill>
                    <a:srgbClr val="003366"/>
                  </a:solidFill>
                  <a:latin typeface="Arial" panose="020B0604020202020204"/>
                </a:rPr>
                <a:t>phân</a:t>
              </a:r>
              <a:r>
                <a:rPr lang="en-US" sz="867" b="1" dirty="0">
                  <a:solidFill>
                    <a:srgbClr val="003366"/>
                  </a:solidFill>
                  <a:latin typeface="Arial" panose="020B0604020202020204"/>
                </a:rPr>
                <a:t> </a:t>
              </a:r>
              <a:r>
                <a:rPr lang="en-US" sz="867" b="1" dirty="0" err="1">
                  <a:solidFill>
                    <a:srgbClr val="003366"/>
                  </a:solidFill>
                  <a:latin typeface="Arial" panose="020B0604020202020204"/>
                </a:rPr>
                <a:t>tích</a:t>
              </a:r>
              <a:endParaRPr lang="en-US" sz="867" b="1" dirty="0">
                <a:solidFill>
                  <a:srgbClr val="003366"/>
                </a:solidFill>
                <a:latin typeface="Arial" panose="020B0604020202020204"/>
              </a:endParaRPr>
            </a:p>
          </p:txBody>
        </p:sp>
        <p:sp>
          <p:nvSpPr>
            <p:cNvPr id="67" name="Rectangle 66">
              <a:extLst>
                <a:ext uri="{FF2B5EF4-FFF2-40B4-BE49-F238E27FC236}">
                  <a16:creationId xmlns:a16="http://schemas.microsoft.com/office/drawing/2014/main" id="{5799B423-E731-F546-B27C-0B5244E7732E}"/>
                </a:ext>
              </a:extLst>
            </p:cNvPr>
            <p:cNvSpPr/>
            <p:nvPr/>
          </p:nvSpPr>
          <p:spPr>
            <a:xfrm>
              <a:off x="5384709" y="1396959"/>
              <a:ext cx="926334" cy="369476"/>
            </a:xfrm>
            <a:prstGeom prst="rect">
              <a:avLst/>
            </a:prstGeom>
          </p:spPr>
          <p:txBody>
            <a:bodyPr wrap="square">
              <a:spAutoFit/>
            </a:bodyPr>
            <a:lstStyle/>
            <a:p>
              <a:pPr algn="ctr" defTabSz="609585"/>
              <a:r>
                <a:rPr lang="en-US" sz="867" dirty="0">
                  <a:solidFill>
                    <a:srgbClr val="003366"/>
                  </a:solidFill>
                  <a:latin typeface="Arial" panose="020B0604020202020204"/>
                </a:rPr>
                <a:t>HR </a:t>
              </a:r>
              <a:r>
                <a:rPr lang="en-US" sz="867" dirty="0" err="1">
                  <a:solidFill>
                    <a:srgbClr val="003366"/>
                  </a:solidFill>
                  <a:latin typeface="Arial" panose="020B0604020202020204"/>
                </a:rPr>
                <a:t>cho</a:t>
              </a:r>
              <a:r>
                <a:rPr lang="en-US" sz="867" dirty="0">
                  <a:solidFill>
                    <a:srgbClr val="003366"/>
                  </a:solidFill>
                  <a:latin typeface="Arial" panose="020B0604020202020204"/>
                </a:rPr>
                <a:t> </a:t>
              </a:r>
              <a:r>
                <a:rPr lang="en-US" sz="867" dirty="0" err="1">
                  <a:solidFill>
                    <a:srgbClr val="003366"/>
                  </a:solidFill>
                  <a:latin typeface="Arial" panose="020B0604020202020204"/>
                </a:rPr>
                <a:t>thời</a:t>
              </a:r>
              <a:r>
                <a:rPr lang="en-US" sz="867" dirty="0">
                  <a:solidFill>
                    <a:srgbClr val="003366"/>
                  </a:solidFill>
                  <a:latin typeface="Arial" panose="020B0604020202020204"/>
                </a:rPr>
                <a:t> </a:t>
              </a:r>
              <a:r>
                <a:rPr lang="en-US" sz="867" dirty="0" err="1">
                  <a:solidFill>
                    <a:srgbClr val="003366"/>
                  </a:solidFill>
                  <a:latin typeface="Arial" panose="020B0604020202020204"/>
                </a:rPr>
                <a:t>gian</a:t>
              </a:r>
              <a:r>
                <a:rPr lang="en-US" sz="867" dirty="0">
                  <a:solidFill>
                    <a:srgbClr val="003366"/>
                  </a:solidFill>
                  <a:latin typeface="Arial" panose="020B0604020202020204"/>
                </a:rPr>
                <a:t> </a:t>
              </a:r>
              <a:r>
                <a:rPr lang="en-US" sz="867" dirty="0" err="1">
                  <a:solidFill>
                    <a:srgbClr val="003366"/>
                  </a:solidFill>
                  <a:latin typeface="Arial" panose="020B0604020202020204"/>
                </a:rPr>
                <a:t>đến</a:t>
              </a:r>
              <a:r>
                <a:rPr lang="en-US" sz="867" dirty="0">
                  <a:solidFill>
                    <a:srgbClr val="003366"/>
                  </a:solidFill>
                  <a:latin typeface="Arial" panose="020B0604020202020204"/>
                </a:rPr>
                <a:t> </a:t>
              </a:r>
              <a:r>
                <a:rPr lang="en-US" sz="867" dirty="0" err="1">
                  <a:solidFill>
                    <a:srgbClr val="003366"/>
                  </a:solidFill>
                  <a:latin typeface="Arial" panose="020B0604020202020204"/>
                </a:rPr>
                <a:t>đợt</a:t>
              </a:r>
              <a:r>
                <a:rPr lang="en-US" sz="867" dirty="0">
                  <a:solidFill>
                    <a:srgbClr val="003366"/>
                  </a:solidFill>
                  <a:latin typeface="Arial" panose="020B0604020202020204"/>
                </a:rPr>
                <a:t> </a:t>
              </a:r>
              <a:r>
                <a:rPr lang="en-US" sz="867" dirty="0" err="1">
                  <a:solidFill>
                    <a:srgbClr val="003366"/>
                  </a:solidFill>
                  <a:latin typeface="Arial" panose="020B0604020202020204"/>
                </a:rPr>
                <a:t>cấp</a:t>
              </a:r>
              <a:r>
                <a:rPr lang="en-US" sz="867" dirty="0">
                  <a:solidFill>
                    <a:srgbClr val="003366"/>
                  </a:solidFill>
                  <a:latin typeface="Arial" panose="020B0604020202020204"/>
                </a:rPr>
                <a:t> </a:t>
              </a:r>
              <a:r>
                <a:rPr lang="en-US" sz="867" dirty="0" err="1">
                  <a:solidFill>
                    <a:srgbClr val="003366"/>
                  </a:solidFill>
                  <a:latin typeface="Arial" panose="020B0604020202020204"/>
                </a:rPr>
                <a:t>cấp</a:t>
              </a:r>
              <a:r>
                <a:rPr lang="en-US" sz="867" dirty="0">
                  <a:solidFill>
                    <a:srgbClr val="003366"/>
                  </a:solidFill>
                  <a:latin typeface="Arial" panose="020B0604020202020204"/>
                </a:rPr>
                <a:t> </a:t>
              </a:r>
              <a:r>
                <a:rPr lang="en-US" sz="867" dirty="0" err="1">
                  <a:solidFill>
                    <a:srgbClr val="003366"/>
                  </a:solidFill>
                  <a:latin typeface="Arial" panose="020B0604020202020204"/>
                </a:rPr>
                <a:t>tính</a:t>
              </a:r>
              <a:r>
                <a:rPr lang="en-US" sz="867" dirty="0">
                  <a:solidFill>
                    <a:srgbClr val="003366"/>
                  </a:solidFill>
                  <a:latin typeface="Arial" panose="020B0604020202020204"/>
                </a:rPr>
                <a:t> </a:t>
              </a:r>
              <a:r>
                <a:rPr lang="en-US" sz="867" dirty="0" err="1">
                  <a:solidFill>
                    <a:srgbClr val="003366"/>
                  </a:solidFill>
                  <a:latin typeface="Arial" panose="020B0604020202020204"/>
                </a:rPr>
                <a:t>đầu</a:t>
              </a:r>
              <a:r>
                <a:rPr lang="en-US" sz="867" dirty="0">
                  <a:solidFill>
                    <a:srgbClr val="003366"/>
                  </a:solidFill>
                  <a:latin typeface="Arial" panose="020B0604020202020204"/>
                </a:rPr>
                <a:t> </a:t>
              </a:r>
              <a:r>
                <a:rPr lang="en-US" sz="867" dirty="0" err="1">
                  <a:solidFill>
                    <a:srgbClr val="003366"/>
                  </a:solidFill>
                  <a:latin typeface="Arial" panose="020B0604020202020204"/>
                </a:rPr>
                <a:t>tiên</a:t>
              </a:r>
              <a:r>
                <a:rPr lang="en-US" sz="867" dirty="0">
                  <a:solidFill>
                    <a:srgbClr val="003366"/>
                  </a:solidFill>
                  <a:latin typeface="Arial" panose="020B0604020202020204"/>
                </a:rPr>
                <a:t> (95% CI)</a:t>
              </a:r>
            </a:p>
          </p:txBody>
        </p:sp>
        <p:sp>
          <p:nvSpPr>
            <p:cNvPr id="68" name="Rectangle 67">
              <a:extLst>
                <a:ext uri="{FF2B5EF4-FFF2-40B4-BE49-F238E27FC236}">
                  <a16:creationId xmlns:a16="http://schemas.microsoft.com/office/drawing/2014/main" id="{760F9283-7480-C645-944A-4C39CD9B3C2F}"/>
                </a:ext>
              </a:extLst>
            </p:cNvPr>
            <p:cNvSpPr/>
            <p:nvPr/>
          </p:nvSpPr>
          <p:spPr>
            <a:xfrm>
              <a:off x="6283907" y="1396959"/>
              <a:ext cx="648386" cy="469552"/>
            </a:xfrm>
            <a:prstGeom prst="rect">
              <a:avLst/>
            </a:prstGeom>
          </p:spPr>
          <p:txBody>
            <a:bodyPr wrap="square">
              <a:spAutoFit/>
            </a:bodyPr>
            <a:lstStyle/>
            <a:p>
              <a:pPr algn="ctr" defTabSz="609585"/>
              <a:r>
                <a:rPr lang="en-US" sz="867" dirty="0" err="1">
                  <a:solidFill>
                    <a:srgbClr val="003366"/>
                  </a:solidFill>
                  <a:latin typeface="Arial" panose="020B0604020202020204"/>
                </a:rPr>
                <a:t>Giá</a:t>
              </a:r>
              <a:r>
                <a:rPr lang="en-US" sz="867" dirty="0">
                  <a:solidFill>
                    <a:srgbClr val="003366"/>
                  </a:solidFill>
                  <a:latin typeface="Arial" panose="020B0604020202020204"/>
                </a:rPr>
                <a:t> </a:t>
              </a:r>
              <a:r>
                <a:rPr lang="en-US" sz="867" dirty="0" err="1">
                  <a:solidFill>
                    <a:srgbClr val="003366"/>
                  </a:solidFill>
                  <a:latin typeface="Arial" panose="020B0604020202020204"/>
                </a:rPr>
                <a:t>trị</a:t>
              </a:r>
              <a:r>
                <a:rPr lang="en-US" sz="867" dirty="0">
                  <a:solidFill>
                    <a:srgbClr val="003366"/>
                  </a:solidFill>
                  <a:latin typeface="Arial" panose="020B0604020202020204"/>
                </a:rPr>
                <a:t> </a:t>
              </a:r>
              <a:r>
                <a:rPr lang="en-US" sz="867" i="1" dirty="0">
                  <a:solidFill>
                    <a:srgbClr val="003366"/>
                  </a:solidFill>
                  <a:latin typeface="Arial" panose="020B0604020202020204"/>
                </a:rPr>
                <a:t>P</a:t>
              </a:r>
              <a:r>
                <a:rPr lang="en-US" sz="867" dirty="0">
                  <a:solidFill>
                    <a:srgbClr val="003366"/>
                  </a:solidFill>
                  <a:latin typeface="Arial" panose="020B0604020202020204"/>
                </a:rPr>
                <a:t> </a:t>
              </a:r>
              <a:r>
                <a:rPr lang="en-US" sz="867" dirty="0" err="1">
                  <a:solidFill>
                    <a:srgbClr val="003366"/>
                  </a:solidFill>
                  <a:latin typeface="Arial" panose="020B0604020202020204"/>
                </a:rPr>
                <a:t>cho</a:t>
              </a:r>
              <a:r>
                <a:rPr lang="en-US" sz="867" dirty="0">
                  <a:solidFill>
                    <a:srgbClr val="003366"/>
                  </a:solidFill>
                  <a:latin typeface="Arial" panose="020B0604020202020204"/>
                </a:rPr>
                <a:t> </a:t>
              </a:r>
              <a:r>
                <a:rPr lang="en-US" sz="867" dirty="0" err="1">
                  <a:solidFill>
                    <a:srgbClr val="003366"/>
                  </a:solidFill>
                  <a:latin typeface="Arial" panose="020B0604020202020204"/>
                </a:rPr>
                <a:t>phân</a:t>
              </a:r>
              <a:r>
                <a:rPr lang="en-US" sz="867" dirty="0">
                  <a:solidFill>
                    <a:srgbClr val="003366"/>
                  </a:solidFill>
                  <a:latin typeface="Arial" panose="020B0604020202020204"/>
                </a:rPr>
                <a:t> </a:t>
              </a:r>
              <a:r>
                <a:rPr lang="en-US" sz="867" dirty="0" err="1">
                  <a:solidFill>
                    <a:srgbClr val="003366"/>
                  </a:solidFill>
                  <a:latin typeface="Arial" panose="020B0604020202020204"/>
                </a:rPr>
                <a:t>nhóm</a:t>
              </a:r>
              <a:r>
                <a:rPr lang="en-US" sz="867" dirty="0">
                  <a:solidFill>
                    <a:srgbClr val="003366"/>
                  </a:solidFill>
                  <a:latin typeface="Arial" panose="020B0604020202020204"/>
                </a:rPr>
                <a:t> </a:t>
              </a:r>
              <a:r>
                <a:rPr lang="en-US" sz="867" dirty="0" err="1">
                  <a:solidFill>
                    <a:srgbClr val="003366"/>
                  </a:solidFill>
                  <a:latin typeface="Arial" panose="020B0604020202020204"/>
                </a:rPr>
                <a:t>theo</a:t>
              </a:r>
              <a:r>
                <a:rPr lang="en-US" sz="867" dirty="0">
                  <a:solidFill>
                    <a:srgbClr val="003366"/>
                  </a:solidFill>
                  <a:latin typeface="Arial" panose="020B0604020202020204"/>
                </a:rPr>
                <a:t> </a:t>
              </a:r>
              <a:r>
                <a:rPr lang="en-US" sz="867" dirty="0" err="1">
                  <a:solidFill>
                    <a:srgbClr val="003366"/>
                  </a:solidFill>
                  <a:latin typeface="Arial" panose="020B0604020202020204"/>
                </a:rPr>
                <a:t>tương</a:t>
              </a:r>
              <a:r>
                <a:rPr lang="en-US" sz="867" dirty="0">
                  <a:solidFill>
                    <a:srgbClr val="003366"/>
                  </a:solidFill>
                  <a:latin typeface="Arial" panose="020B0604020202020204"/>
                </a:rPr>
                <a:t> </a:t>
              </a:r>
              <a:r>
                <a:rPr lang="en-US" sz="867" dirty="0" err="1">
                  <a:solidFill>
                    <a:srgbClr val="003366"/>
                  </a:solidFill>
                  <a:latin typeface="Arial" panose="020B0604020202020204"/>
                </a:rPr>
                <a:t>tác</a:t>
              </a:r>
              <a:r>
                <a:rPr lang="en-US" sz="867" dirty="0">
                  <a:solidFill>
                    <a:srgbClr val="003366"/>
                  </a:solidFill>
                  <a:latin typeface="Arial" panose="020B0604020202020204"/>
                </a:rPr>
                <a:t> </a:t>
              </a:r>
              <a:r>
                <a:rPr lang="en-US" sz="867" dirty="0" err="1">
                  <a:solidFill>
                    <a:srgbClr val="003366"/>
                  </a:solidFill>
                  <a:latin typeface="Arial" panose="020B0604020202020204"/>
                </a:rPr>
                <a:t>điều</a:t>
              </a:r>
              <a:r>
                <a:rPr lang="en-US" sz="867" dirty="0">
                  <a:solidFill>
                    <a:srgbClr val="003366"/>
                  </a:solidFill>
                  <a:latin typeface="Arial" panose="020B0604020202020204"/>
                </a:rPr>
                <a:t> </a:t>
              </a:r>
              <a:r>
                <a:rPr lang="en-US" sz="867" dirty="0" err="1">
                  <a:solidFill>
                    <a:srgbClr val="003366"/>
                  </a:solidFill>
                  <a:latin typeface="Arial" panose="020B0604020202020204"/>
                </a:rPr>
                <a:t>trị</a:t>
              </a:r>
              <a:endParaRPr lang="en-US" sz="867" dirty="0">
                <a:solidFill>
                  <a:srgbClr val="003366"/>
                </a:solidFill>
                <a:latin typeface="Arial" panose="020B0604020202020204"/>
              </a:endParaRPr>
            </a:p>
          </p:txBody>
        </p:sp>
        <p:sp>
          <p:nvSpPr>
            <p:cNvPr id="69" name="Rectangle 68">
              <a:extLst>
                <a:ext uri="{FF2B5EF4-FFF2-40B4-BE49-F238E27FC236}">
                  <a16:creationId xmlns:a16="http://schemas.microsoft.com/office/drawing/2014/main" id="{FB827E0A-0CDA-C441-9119-224BC1840267}"/>
                </a:ext>
              </a:extLst>
            </p:cNvPr>
            <p:cNvSpPr/>
            <p:nvPr/>
          </p:nvSpPr>
          <p:spPr>
            <a:xfrm>
              <a:off x="1497658" y="1900319"/>
              <a:ext cx="1604571" cy="2100575"/>
            </a:xfrm>
            <a:prstGeom prst="rect">
              <a:avLst/>
            </a:prstGeom>
          </p:spPr>
          <p:txBody>
            <a:bodyPr wrap="square">
              <a:spAutoFit/>
            </a:bodyPr>
            <a:lstStyle/>
            <a:p>
              <a:pPr defTabSz="609585">
                <a:spcAft>
                  <a:spcPts val="333"/>
                </a:spcAft>
              </a:pPr>
              <a:r>
                <a:rPr lang="en-US" sz="800" dirty="0" err="1">
                  <a:solidFill>
                    <a:srgbClr val="003366"/>
                  </a:solidFill>
                  <a:latin typeface="Arial" panose="020B0604020202020204"/>
                </a:rPr>
                <a:t>Tất</a:t>
              </a:r>
              <a:r>
                <a:rPr lang="en-US" sz="800" dirty="0">
                  <a:solidFill>
                    <a:srgbClr val="003366"/>
                  </a:solidFill>
                  <a:latin typeface="Arial" panose="020B0604020202020204"/>
                </a:rPr>
                <a:t> </a:t>
              </a:r>
              <a:r>
                <a:rPr lang="en-US" sz="800" dirty="0" err="1">
                  <a:solidFill>
                    <a:srgbClr val="003366"/>
                  </a:solidFill>
                  <a:latin typeface="Arial" panose="020B0604020202020204"/>
                </a:rPr>
                <a:t>cả</a:t>
              </a:r>
              <a:endParaRPr lang="en-US" sz="800" dirty="0">
                <a:solidFill>
                  <a:srgbClr val="003366"/>
                </a:solidFill>
                <a:latin typeface="Arial" panose="020B0604020202020204"/>
              </a:endParaRPr>
            </a:p>
            <a:p>
              <a:pPr defTabSz="609585">
                <a:spcAft>
                  <a:spcPts val="333"/>
                </a:spcAft>
              </a:pPr>
              <a:r>
                <a:rPr lang="en-US" sz="800" dirty="0">
                  <a:solidFill>
                    <a:srgbClr val="003366"/>
                  </a:solidFill>
                  <a:latin typeface="Arial" panose="020B0604020202020204"/>
                </a:rPr>
                <a:t>Nam</a:t>
              </a:r>
            </a:p>
            <a:p>
              <a:pPr defTabSz="609585">
                <a:spcAft>
                  <a:spcPts val="333"/>
                </a:spcAft>
              </a:pPr>
              <a:r>
                <a:rPr lang="en-US" sz="800" dirty="0" err="1">
                  <a:solidFill>
                    <a:srgbClr val="003366"/>
                  </a:solidFill>
                  <a:latin typeface="Arial" panose="020B0604020202020204"/>
                </a:rPr>
                <a:t>Nữ</a:t>
              </a:r>
              <a:endParaRPr lang="en-US" sz="800" dirty="0">
                <a:solidFill>
                  <a:srgbClr val="003366"/>
                </a:solidFill>
                <a:latin typeface="Arial" panose="020B0604020202020204"/>
              </a:endParaRPr>
            </a:p>
            <a:p>
              <a:pPr defTabSz="609585">
                <a:spcAft>
                  <a:spcPts val="333"/>
                </a:spcAft>
              </a:pPr>
              <a:r>
                <a:rPr lang="en-US" sz="800" dirty="0" err="1">
                  <a:solidFill>
                    <a:srgbClr val="003366"/>
                  </a:solidFill>
                  <a:latin typeface="Arial" panose="020B0604020202020204"/>
                </a:rPr>
                <a:t>Tuổi</a:t>
              </a:r>
              <a:r>
                <a:rPr lang="en-US" sz="800" dirty="0">
                  <a:solidFill>
                    <a:srgbClr val="003366"/>
                  </a:solidFill>
                  <a:latin typeface="Arial" panose="020B0604020202020204"/>
                </a:rPr>
                <a:t> &lt;65</a:t>
              </a:r>
            </a:p>
            <a:p>
              <a:pPr defTabSz="609585">
                <a:spcAft>
                  <a:spcPts val="333"/>
                </a:spcAft>
              </a:pPr>
              <a:r>
                <a:rPr lang="en-US" sz="800" dirty="0" err="1">
                  <a:solidFill>
                    <a:srgbClr val="003366"/>
                  </a:solidFill>
                  <a:latin typeface="Arial" panose="020B0604020202020204"/>
                </a:rPr>
                <a:t>Tuổi</a:t>
              </a:r>
              <a:r>
                <a:rPr lang="en-US" sz="800" dirty="0">
                  <a:solidFill>
                    <a:srgbClr val="003366"/>
                  </a:solidFill>
                  <a:latin typeface="Arial" panose="020B0604020202020204"/>
                </a:rPr>
                <a:t> ≥65</a:t>
              </a:r>
            </a:p>
            <a:p>
              <a:pPr defTabSz="609585">
                <a:spcAft>
                  <a:spcPts val="333"/>
                </a:spcAft>
              </a:pPr>
              <a:r>
                <a:rPr lang="en-US" sz="800" dirty="0">
                  <a:solidFill>
                    <a:srgbClr val="003366"/>
                  </a:solidFill>
                  <a:latin typeface="Arial" panose="020B0604020202020204"/>
                </a:rPr>
                <a:t>Da </a:t>
              </a:r>
              <a:r>
                <a:rPr lang="en-US" sz="800" dirty="0" err="1">
                  <a:solidFill>
                    <a:srgbClr val="003366"/>
                  </a:solidFill>
                  <a:latin typeface="Arial" panose="020B0604020202020204"/>
                </a:rPr>
                <a:t>trắng</a:t>
              </a:r>
              <a:endParaRPr lang="en-US" sz="800" dirty="0">
                <a:solidFill>
                  <a:srgbClr val="003366"/>
                </a:solidFill>
                <a:latin typeface="Arial" panose="020B0604020202020204"/>
              </a:endParaRPr>
            </a:p>
            <a:p>
              <a:pPr defTabSz="609585">
                <a:spcAft>
                  <a:spcPts val="333"/>
                </a:spcAft>
              </a:pPr>
              <a:r>
                <a:rPr lang="en-US" sz="800" dirty="0" err="1">
                  <a:solidFill>
                    <a:srgbClr val="003366"/>
                  </a:solidFill>
                  <a:latin typeface="Arial" panose="020B0604020202020204"/>
                </a:rPr>
                <a:t>Châu</a:t>
              </a:r>
              <a:r>
                <a:rPr lang="en-US" sz="800" dirty="0">
                  <a:solidFill>
                    <a:srgbClr val="003366"/>
                  </a:solidFill>
                  <a:latin typeface="Arial" panose="020B0604020202020204"/>
                </a:rPr>
                <a:t> Á</a:t>
              </a:r>
            </a:p>
            <a:p>
              <a:pPr defTabSz="609585">
                <a:spcAft>
                  <a:spcPts val="333"/>
                </a:spcAft>
              </a:pPr>
              <a:r>
                <a:rPr lang="en-US" sz="800" dirty="0">
                  <a:solidFill>
                    <a:srgbClr val="003366"/>
                  </a:solidFill>
                  <a:latin typeface="Arial" panose="020B0604020202020204"/>
                </a:rPr>
                <a:t>FVC ≤70% predicted</a:t>
              </a:r>
            </a:p>
            <a:p>
              <a:pPr defTabSz="609585">
                <a:spcAft>
                  <a:spcPts val="333"/>
                </a:spcAft>
              </a:pPr>
              <a:r>
                <a:rPr lang="en-US" sz="800" dirty="0">
                  <a:solidFill>
                    <a:srgbClr val="003366"/>
                  </a:solidFill>
                  <a:latin typeface="Arial" panose="020B0604020202020204"/>
                </a:rPr>
                <a:t>FVC &gt;70% predicted</a:t>
              </a:r>
            </a:p>
            <a:p>
              <a:pPr defTabSz="609585">
                <a:spcAft>
                  <a:spcPts val="333"/>
                </a:spcAft>
              </a:pPr>
              <a:r>
                <a:rPr lang="en-US" sz="800" dirty="0" err="1">
                  <a:solidFill>
                    <a:srgbClr val="003366"/>
                  </a:solidFill>
                  <a:latin typeface="Arial" panose="020B0604020202020204"/>
                </a:rPr>
                <a:t>Tổng</a:t>
              </a:r>
              <a:r>
                <a:rPr lang="en-US" sz="800" dirty="0">
                  <a:solidFill>
                    <a:srgbClr val="003366"/>
                  </a:solidFill>
                  <a:latin typeface="Arial" panose="020B0604020202020204"/>
                </a:rPr>
                <a:t> </a:t>
              </a:r>
              <a:r>
                <a:rPr lang="en-US" sz="800" dirty="0" err="1">
                  <a:solidFill>
                    <a:srgbClr val="003366"/>
                  </a:solidFill>
                  <a:latin typeface="Arial" panose="020B0604020202020204"/>
                </a:rPr>
                <a:t>điểm</a:t>
              </a:r>
              <a:r>
                <a:rPr lang="en-US" sz="800" dirty="0">
                  <a:solidFill>
                    <a:srgbClr val="003366"/>
                  </a:solidFill>
                  <a:latin typeface="Arial" panose="020B0604020202020204"/>
                </a:rPr>
                <a:t> SGRQ ≤40</a:t>
              </a:r>
            </a:p>
            <a:p>
              <a:pPr defTabSz="609585">
                <a:spcAft>
                  <a:spcPts val="333"/>
                </a:spcAft>
              </a:pPr>
              <a:r>
                <a:rPr lang="en-US" sz="800" dirty="0" err="1">
                  <a:solidFill>
                    <a:srgbClr val="003366"/>
                  </a:solidFill>
                  <a:latin typeface="Arial" panose="020B0604020202020204"/>
                </a:rPr>
                <a:t>Tổng</a:t>
              </a:r>
              <a:r>
                <a:rPr lang="en-US" sz="800" dirty="0">
                  <a:solidFill>
                    <a:srgbClr val="003366"/>
                  </a:solidFill>
                  <a:latin typeface="Arial" panose="020B0604020202020204"/>
                </a:rPr>
                <a:t> </a:t>
              </a:r>
              <a:r>
                <a:rPr lang="en-US" sz="800" dirty="0" err="1">
                  <a:solidFill>
                    <a:srgbClr val="003366"/>
                  </a:solidFill>
                  <a:latin typeface="Arial" panose="020B0604020202020204"/>
                </a:rPr>
                <a:t>điểm</a:t>
              </a:r>
              <a:r>
                <a:rPr lang="en-US" sz="800" dirty="0">
                  <a:solidFill>
                    <a:srgbClr val="003366"/>
                  </a:solidFill>
                  <a:latin typeface="Arial" panose="020B0604020202020204"/>
                </a:rPr>
                <a:t> SGRQ &gt;40</a:t>
              </a:r>
            </a:p>
            <a:p>
              <a:pPr defTabSz="609585">
                <a:spcAft>
                  <a:spcPts val="333"/>
                </a:spcAft>
              </a:pPr>
              <a:r>
                <a:rPr lang="en-US" sz="800" dirty="0" err="1">
                  <a:solidFill>
                    <a:srgbClr val="003366"/>
                  </a:solidFill>
                  <a:latin typeface="Arial" panose="020B0604020202020204"/>
                </a:rPr>
                <a:t>Không</a:t>
              </a:r>
              <a:r>
                <a:rPr lang="en-US" sz="800" dirty="0">
                  <a:solidFill>
                    <a:srgbClr val="003366"/>
                  </a:solidFill>
                  <a:latin typeface="Arial" panose="020B0604020202020204"/>
                </a:rPr>
                <a:t> </a:t>
              </a:r>
              <a:r>
                <a:rPr lang="en-US" sz="800" dirty="0" err="1">
                  <a:solidFill>
                    <a:srgbClr val="003366"/>
                  </a:solidFill>
                  <a:latin typeface="Arial" panose="020B0604020202020204"/>
                </a:rPr>
                <a:t>hút</a:t>
              </a:r>
              <a:r>
                <a:rPr lang="en-US" sz="800" dirty="0">
                  <a:solidFill>
                    <a:srgbClr val="003366"/>
                  </a:solidFill>
                  <a:latin typeface="Arial" panose="020B0604020202020204"/>
                </a:rPr>
                <a:t> </a:t>
              </a:r>
              <a:r>
                <a:rPr lang="en-US" sz="800" dirty="0" err="1">
                  <a:solidFill>
                    <a:srgbClr val="003366"/>
                  </a:solidFill>
                  <a:latin typeface="Arial" panose="020B0604020202020204"/>
                </a:rPr>
                <a:t>thuốc</a:t>
              </a:r>
              <a:endParaRPr lang="en-US" sz="800" dirty="0">
                <a:solidFill>
                  <a:srgbClr val="003366"/>
                </a:solidFill>
                <a:latin typeface="Arial" panose="020B0604020202020204"/>
              </a:endParaRPr>
            </a:p>
            <a:p>
              <a:pPr defTabSz="609585">
                <a:spcAft>
                  <a:spcPts val="333"/>
                </a:spcAft>
              </a:pPr>
              <a:r>
                <a:rPr lang="en-US" sz="800" dirty="0" err="1">
                  <a:solidFill>
                    <a:srgbClr val="003366"/>
                  </a:solidFill>
                  <a:latin typeface="Arial" panose="020B0604020202020204"/>
                </a:rPr>
                <a:t>Tiền</a:t>
              </a:r>
              <a:r>
                <a:rPr lang="en-US" sz="800" dirty="0">
                  <a:solidFill>
                    <a:srgbClr val="003366"/>
                  </a:solidFill>
                  <a:latin typeface="Arial" panose="020B0604020202020204"/>
                </a:rPr>
                <a:t> </a:t>
              </a:r>
              <a:r>
                <a:rPr lang="en-US" sz="800" dirty="0" err="1">
                  <a:solidFill>
                    <a:srgbClr val="003366"/>
                  </a:solidFill>
                  <a:latin typeface="Arial" panose="020B0604020202020204"/>
                </a:rPr>
                <a:t>sử</a:t>
              </a:r>
              <a:r>
                <a:rPr lang="en-US" sz="800" dirty="0">
                  <a:solidFill>
                    <a:srgbClr val="003366"/>
                  </a:solidFill>
                  <a:latin typeface="Arial" panose="020B0604020202020204"/>
                </a:rPr>
                <a:t>/</a:t>
              </a:r>
              <a:r>
                <a:rPr lang="en-US" sz="800" dirty="0" err="1">
                  <a:solidFill>
                    <a:srgbClr val="003366"/>
                  </a:solidFill>
                  <a:latin typeface="Arial" panose="020B0604020202020204"/>
                </a:rPr>
                <a:t>hiện</a:t>
              </a:r>
              <a:r>
                <a:rPr lang="en-US" sz="800" dirty="0">
                  <a:solidFill>
                    <a:srgbClr val="003366"/>
                  </a:solidFill>
                  <a:latin typeface="Arial" panose="020B0604020202020204"/>
                </a:rPr>
                <a:t> </a:t>
              </a:r>
              <a:r>
                <a:rPr lang="en-US" sz="800" dirty="0" err="1">
                  <a:solidFill>
                    <a:srgbClr val="003366"/>
                  </a:solidFill>
                  <a:latin typeface="Arial" panose="020B0604020202020204"/>
                </a:rPr>
                <a:t>tại</a:t>
              </a:r>
              <a:r>
                <a:rPr lang="en-US" sz="800" dirty="0">
                  <a:solidFill>
                    <a:srgbClr val="003366"/>
                  </a:solidFill>
                  <a:latin typeface="Arial" panose="020B0604020202020204"/>
                </a:rPr>
                <a:t> </a:t>
              </a:r>
              <a:r>
                <a:rPr lang="en-US" sz="800" dirty="0" err="1">
                  <a:solidFill>
                    <a:srgbClr val="003366"/>
                  </a:solidFill>
                  <a:latin typeface="Arial" panose="020B0604020202020204"/>
                </a:rPr>
                <a:t>hút</a:t>
              </a:r>
              <a:r>
                <a:rPr lang="en-US" sz="800" dirty="0">
                  <a:solidFill>
                    <a:srgbClr val="003366"/>
                  </a:solidFill>
                  <a:latin typeface="Arial" panose="020B0604020202020204"/>
                </a:rPr>
                <a:t> </a:t>
              </a:r>
              <a:r>
                <a:rPr lang="en-US" sz="800" dirty="0" err="1">
                  <a:solidFill>
                    <a:srgbClr val="003366"/>
                  </a:solidFill>
                  <a:latin typeface="Arial" panose="020B0604020202020204"/>
                </a:rPr>
                <a:t>thuốc</a:t>
              </a:r>
              <a:endParaRPr lang="en-US" sz="800" dirty="0">
                <a:solidFill>
                  <a:srgbClr val="003366"/>
                </a:solidFill>
                <a:latin typeface="Arial" panose="020B0604020202020204"/>
              </a:endParaRPr>
            </a:p>
            <a:p>
              <a:pPr defTabSz="609585">
                <a:spcAft>
                  <a:spcPts val="333"/>
                </a:spcAft>
              </a:pPr>
              <a:r>
                <a:rPr lang="en-US" sz="800" dirty="0" err="1">
                  <a:solidFill>
                    <a:srgbClr val="003366"/>
                  </a:solidFill>
                  <a:latin typeface="Arial" panose="020B0604020202020204"/>
                </a:rPr>
                <a:t>Sử</a:t>
              </a:r>
              <a:r>
                <a:rPr lang="en-US" sz="800" dirty="0">
                  <a:solidFill>
                    <a:srgbClr val="003366"/>
                  </a:solidFill>
                  <a:latin typeface="Arial" panose="020B0604020202020204"/>
                </a:rPr>
                <a:t> </a:t>
              </a:r>
              <a:r>
                <a:rPr lang="en-US" sz="800" dirty="0" err="1">
                  <a:solidFill>
                    <a:srgbClr val="003366"/>
                  </a:solidFill>
                  <a:latin typeface="Arial" panose="020B0604020202020204"/>
                </a:rPr>
                <a:t>dụng</a:t>
              </a:r>
              <a:r>
                <a:rPr lang="en-US" sz="800" dirty="0">
                  <a:solidFill>
                    <a:srgbClr val="003366"/>
                  </a:solidFill>
                  <a:latin typeface="Arial" panose="020B0604020202020204"/>
                </a:rPr>
                <a:t> Corticosteroids </a:t>
              </a:r>
              <a:r>
                <a:rPr lang="en-US" sz="800" dirty="0" err="1">
                  <a:solidFill>
                    <a:srgbClr val="003366"/>
                  </a:solidFill>
                  <a:latin typeface="Arial" panose="020B0604020202020204"/>
                </a:rPr>
                <a:t>toàn</a:t>
              </a:r>
              <a:r>
                <a:rPr lang="en-US" sz="800" dirty="0">
                  <a:solidFill>
                    <a:srgbClr val="003366"/>
                  </a:solidFill>
                  <a:latin typeface="Arial" panose="020B0604020202020204"/>
                </a:rPr>
                <a:t> </a:t>
              </a:r>
              <a:r>
                <a:rPr lang="en-US" sz="800" dirty="0" err="1">
                  <a:solidFill>
                    <a:srgbClr val="003366"/>
                  </a:solidFill>
                  <a:latin typeface="Arial" panose="020B0604020202020204"/>
                </a:rPr>
                <a:t>thân</a:t>
              </a:r>
              <a:endParaRPr lang="en-US" sz="800" dirty="0">
                <a:solidFill>
                  <a:srgbClr val="003366"/>
                </a:solidFill>
                <a:latin typeface="Arial" panose="020B0604020202020204"/>
              </a:endParaRPr>
            </a:p>
            <a:p>
              <a:pPr defTabSz="609585">
                <a:spcAft>
                  <a:spcPts val="333"/>
                </a:spcAft>
              </a:pPr>
              <a:r>
                <a:rPr lang="en-US" sz="800" dirty="0" err="1">
                  <a:solidFill>
                    <a:srgbClr val="003366"/>
                  </a:solidFill>
                  <a:latin typeface="Arial" panose="020B0604020202020204"/>
                </a:rPr>
                <a:t>Không</a:t>
              </a:r>
              <a:r>
                <a:rPr lang="en-US" sz="800" dirty="0">
                  <a:solidFill>
                    <a:srgbClr val="003366"/>
                  </a:solidFill>
                  <a:latin typeface="Arial" panose="020B0604020202020204"/>
                </a:rPr>
                <a:t> </a:t>
              </a:r>
              <a:r>
                <a:rPr lang="en-US" sz="800" dirty="0" err="1">
                  <a:solidFill>
                    <a:srgbClr val="003366"/>
                  </a:solidFill>
                  <a:latin typeface="Arial" panose="020B0604020202020204"/>
                </a:rPr>
                <a:t>sử</a:t>
              </a:r>
              <a:r>
                <a:rPr lang="en-US" sz="800" dirty="0">
                  <a:solidFill>
                    <a:srgbClr val="003366"/>
                  </a:solidFill>
                  <a:latin typeface="Arial" panose="020B0604020202020204"/>
                </a:rPr>
                <a:t> </a:t>
              </a:r>
              <a:r>
                <a:rPr lang="en-US" sz="800" dirty="0" err="1">
                  <a:solidFill>
                    <a:srgbClr val="003366"/>
                  </a:solidFill>
                  <a:latin typeface="Arial" panose="020B0604020202020204"/>
                </a:rPr>
                <a:t>dụng</a:t>
              </a:r>
              <a:r>
                <a:rPr lang="en-US" sz="800" dirty="0">
                  <a:solidFill>
                    <a:srgbClr val="003366"/>
                  </a:solidFill>
                  <a:latin typeface="Arial" panose="020B0604020202020204"/>
                </a:rPr>
                <a:t> corticosteroids </a:t>
              </a:r>
              <a:r>
                <a:rPr lang="en-US" sz="800" dirty="0" err="1">
                  <a:solidFill>
                    <a:srgbClr val="003366"/>
                  </a:solidFill>
                  <a:latin typeface="Arial" panose="020B0604020202020204"/>
                </a:rPr>
                <a:t>toàn</a:t>
              </a:r>
              <a:r>
                <a:rPr lang="en-US" sz="800" dirty="0">
                  <a:solidFill>
                    <a:srgbClr val="003366"/>
                  </a:solidFill>
                  <a:latin typeface="Arial" panose="020B0604020202020204"/>
                </a:rPr>
                <a:t> </a:t>
              </a:r>
              <a:r>
                <a:rPr lang="en-US" sz="800" dirty="0" err="1">
                  <a:solidFill>
                    <a:srgbClr val="003366"/>
                  </a:solidFill>
                  <a:latin typeface="Arial" panose="020B0604020202020204"/>
                </a:rPr>
                <a:t>thân</a:t>
              </a:r>
              <a:endParaRPr lang="en-US" sz="800" dirty="0">
                <a:solidFill>
                  <a:srgbClr val="003366"/>
                </a:solidFill>
                <a:latin typeface="Arial" panose="020B0604020202020204"/>
              </a:endParaRPr>
            </a:p>
            <a:p>
              <a:pPr defTabSz="609585">
                <a:spcAft>
                  <a:spcPts val="333"/>
                </a:spcAft>
              </a:pPr>
              <a:r>
                <a:rPr lang="en-US" sz="800" dirty="0" err="1">
                  <a:solidFill>
                    <a:srgbClr val="003366"/>
                  </a:solidFill>
                  <a:latin typeface="Arial" panose="020B0604020202020204"/>
                </a:rPr>
                <a:t>Sử</a:t>
              </a:r>
              <a:r>
                <a:rPr lang="en-US" sz="800" dirty="0">
                  <a:solidFill>
                    <a:srgbClr val="003366"/>
                  </a:solidFill>
                  <a:latin typeface="Arial" panose="020B0604020202020204"/>
                </a:rPr>
                <a:t> </a:t>
              </a:r>
              <a:r>
                <a:rPr lang="en-US" sz="800" dirty="0" err="1">
                  <a:solidFill>
                    <a:srgbClr val="003366"/>
                  </a:solidFill>
                  <a:latin typeface="Arial" panose="020B0604020202020204"/>
                </a:rPr>
                <a:t>dụng</a:t>
              </a:r>
              <a:r>
                <a:rPr lang="en-US" sz="800" dirty="0">
                  <a:solidFill>
                    <a:srgbClr val="003366"/>
                  </a:solidFill>
                  <a:latin typeface="Arial" panose="020B0604020202020204"/>
                </a:rPr>
                <a:t> </a:t>
              </a:r>
              <a:r>
                <a:rPr lang="en-US" sz="800" dirty="0" err="1">
                  <a:solidFill>
                    <a:srgbClr val="003366"/>
                  </a:solidFill>
                  <a:latin typeface="Arial" panose="020B0604020202020204"/>
                </a:rPr>
                <a:t>thuốc</a:t>
              </a:r>
              <a:r>
                <a:rPr lang="en-US" sz="800" dirty="0">
                  <a:solidFill>
                    <a:srgbClr val="003366"/>
                  </a:solidFill>
                  <a:latin typeface="Arial" panose="020B0604020202020204"/>
                </a:rPr>
                <a:t> </a:t>
              </a:r>
              <a:r>
                <a:rPr lang="en-US" sz="800" dirty="0" err="1">
                  <a:solidFill>
                    <a:srgbClr val="003366"/>
                  </a:solidFill>
                  <a:latin typeface="Arial" panose="020B0604020202020204"/>
                </a:rPr>
                <a:t>giãn</a:t>
              </a:r>
              <a:r>
                <a:rPr lang="en-US" sz="800" dirty="0">
                  <a:solidFill>
                    <a:srgbClr val="003366"/>
                  </a:solidFill>
                  <a:latin typeface="Arial" panose="020B0604020202020204"/>
                </a:rPr>
                <a:t> </a:t>
              </a:r>
              <a:r>
                <a:rPr lang="en-US" sz="800" dirty="0" err="1">
                  <a:solidFill>
                    <a:srgbClr val="003366"/>
                  </a:solidFill>
                  <a:latin typeface="Arial" panose="020B0604020202020204"/>
                </a:rPr>
                <a:t>phế</a:t>
              </a:r>
              <a:r>
                <a:rPr lang="en-US" sz="800" dirty="0">
                  <a:solidFill>
                    <a:srgbClr val="003366"/>
                  </a:solidFill>
                  <a:latin typeface="Arial" panose="020B0604020202020204"/>
                </a:rPr>
                <a:t> </a:t>
              </a:r>
              <a:r>
                <a:rPr lang="en-US" sz="800" dirty="0" err="1">
                  <a:solidFill>
                    <a:srgbClr val="003366"/>
                  </a:solidFill>
                  <a:latin typeface="Arial" panose="020B0604020202020204"/>
                </a:rPr>
                <a:t>quản</a:t>
              </a:r>
              <a:endParaRPr lang="en-US" sz="800" dirty="0">
                <a:solidFill>
                  <a:srgbClr val="003366"/>
                </a:solidFill>
                <a:latin typeface="Arial" panose="020B0604020202020204"/>
              </a:endParaRPr>
            </a:p>
            <a:p>
              <a:pPr defTabSz="609585">
                <a:spcAft>
                  <a:spcPts val="333"/>
                </a:spcAft>
              </a:pPr>
              <a:r>
                <a:rPr lang="en-US" sz="800" dirty="0" err="1">
                  <a:solidFill>
                    <a:srgbClr val="003366"/>
                  </a:solidFill>
                  <a:latin typeface="Arial" panose="020B0604020202020204"/>
                </a:rPr>
                <a:t>Không</a:t>
              </a:r>
              <a:r>
                <a:rPr lang="en-US" sz="800" dirty="0">
                  <a:solidFill>
                    <a:srgbClr val="003366"/>
                  </a:solidFill>
                  <a:latin typeface="Arial" panose="020B0604020202020204"/>
                </a:rPr>
                <a:t> </a:t>
              </a:r>
              <a:r>
                <a:rPr lang="en-US" sz="800" dirty="0" err="1">
                  <a:solidFill>
                    <a:srgbClr val="003366"/>
                  </a:solidFill>
                  <a:latin typeface="Arial" panose="020B0604020202020204"/>
                </a:rPr>
                <a:t>sử</a:t>
              </a:r>
              <a:r>
                <a:rPr lang="en-US" sz="800" dirty="0">
                  <a:solidFill>
                    <a:srgbClr val="003366"/>
                  </a:solidFill>
                  <a:latin typeface="Arial" panose="020B0604020202020204"/>
                </a:rPr>
                <a:t> </a:t>
              </a:r>
              <a:r>
                <a:rPr lang="en-US" sz="800" dirty="0" err="1">
                  <a:solidFill>
                    <a:srgbClr val="003366"/>
                  </a:solidFill>
                  <a:latin typeface="Arial" panose="020B0604020202020204"/>
                </a:rPr>
                <a:t>dụng</a:t>
              </a:r>
              <a:r>
                <a:rPr lang="en-US" sz="800" dirty="0">
                  <a:solidFill>
                    <a:srgbClr val="003366"/>
                  </a:solidFill>
                  <a:latin typeface="Arial" panose="020B0604020202020204"/>
                </a:rPr>
                <a:t> </a:t>
              </a:r>
              <a:r>
                <a:rPr lang="en-US" sz="800" dirty="0" err="1">
                  <a:solidFill>
                    <a:srgbClr val="003366"/>
                  </a:solidFill>
                  <a:latin typeface="Arial" panose="020B0604020202020204"/>
                </a:rPr>
                <a:t>thuốc</a:t>
              </a:r>
              <a:r>
                <a:rPr lang="en-US" sz="800" dirty="0">
                  <a:solidFill>
                    <a:srgbClr val="003366"/>
                  </a:solidFill>
                  <a:latin typeface="Arial" panose="020B0604020202020204"/>
                </a:rPr>
                <a:t> </a:t>
              </a:r>
              <a:r>
                <a:rPr lang="en-US" sz="800" dirty="0" err="1">
                  <a:solidFill>
                    <a:srgbClr val="003366"/>
                  </a:solidFill>
                  <a:latin typeface="Arial" panose="020B0604020202020204"/>
                </a:rPr>
                <a:t>giãn</a:t>
              </a:r>
              <a:r>
                <a:rPr lang="en-US" sz="800" dirty="0">
                  <a:solidFill>
                    <a:srgbClr val="003366"/>
                  </a:solidFill>
                  <a:latin typeface="Arial" panose="020B0604020202020204"/>
                </a:rPr>
                <a:t> </a:t>
              </a:r>
              <a:r>
                <a:rPr lang="en-US" sz="800" dirty="0" err="1">
                  <a:solidFill>
                    <a:srgbClr val="003366"/>
                  </a:solidFill>
                  <a:latin typeface="Arial" panose="020B0604020202020204"/>
                </a:rPr>
                <a:t>phế</a:t>
              </a:r>
              <a:r>
                <a:rPr lang="en-US" sz="800" dirty="0">
                  <a:solidFill>
                    <a:srgbClr val="003366"/>
                  </a:solidFill>
                  <a:latin typeface="Arial" panose="020B0604020202020204"/>
                </a:rPr>
                <a:t> </a:t>
              </a:r>
              <a:r>
                <a:rPr lang="en-US" sz="800" dirty="0" err="1">
                  <a:solidFill>
                    <a:srgbClr val="003366"/>
                  </a:solidFill>
                  <a:latin typeface="Arial" panose="020B0604020202020204"/>
                </a:rPr>
                <a:t>quản</a:t>
              </a:r>
              <a:endParaRPr lang="en-US" sz="800" dirty="0">
                <a:solidFill>
                  <a:srgbClr val="003366"/>
                </a:solidFill>
                <a:latin typeface="Arial" panose="020B0604020202020204"/>
              </a:endParaRPr>
            </a:p>
          </p:txBody>
        </p:sp>
        <p:sp>
          <p:nvSpPr>
            <p:cNvPr id="70" name="Rectangle 69">
              <a:extLst>
                <a:ext uri="{FF2B5EF4-FFF2-40B4-BE49-F238E27FC236}">
                  <a16:creationId xmlns:a16="http://schemas.microsoft.com/office/drawing/2014/main" id="{22C2ED4B-726B-8342-976E-8D733D66A1EB}"/>
                </a:ext>
              </a:extLst>
            </p:cNvPr>
            <p:cNvSpPr/>
            <p:nvPr/>
          </p:nvSpPr>
          <p:spPr>
            <a:xfrm>
              <a:off x="2935479" y="1900319"/>
              <a:ext cx="348177" cy="2100575"/>
            </a:xfrm>
            <a:prstGeom prst="rect">
              <a:avLst/>
            </a:prstGeom>
          </p:spPr>
          <p:txBody>
            <a:bodyPr wrap="square">
              <a:spAutoFit/>
            </a:bodyPr>
            <a:lstStyle/>
            <a:p>
              <a:pPr algn="ctr" defTabSz="609585">
                <a:spcAft>
                  <a:spcPts val="333"/>
                </a:spcAft>
              </a:pPr>
              <a:r>
                <a:rPr lang="en-US" sz="800" dirty="0">
                  <a:solidFill>
                    <a:srgbClr val="003366"/>
                  </a:solidFill>
                  <a:latin typeface="Arial" panose="020B0604020202020204"/>
                </a:rPr>
                <a:t>423</a:t>
              </a:r>
            </a:p>
            <a:p>
              <a:pPr algn="ctr" defTabSz="609585">
                <a:spcAft>
                  <a:spcPts val="333"/>
                </a:spcAft>
              </a:pPr>
              <a:r>
                <a:rPr lang="en-US" sz="800" dirty="0">
                  <a:solidFill>
                    <a:srgbClr val="003366"/>
                  </a:solidFill>
                  <a:latin typeface="Arial" panose="020B0604020202020204"/>
                </a:rPr>
                <a:t>334</a:t>
              </a:r>
            </a:p>
            <a:p>
              <a:pPr algn="ctr" defTabSz="609585">
                <a:spcAft>
                  <a:spcPts val="333"/>
                </a:spcAft>
              </a:pPr>
              <a:r>
                <a:rPr lang="en-US" sz="800" dirty="0">
                  <a:solidFill>
                    <a:srgbClr val="003366"/>
                  </a:solidFill>
                  <a:latin typeface="Arial" panose="020B0604020202020204"/>
                </a:rPr>
                <a:t>89</a:t>
              </a:r>
            </a:p>
            <a:p>
              <a:pPr algn="ctr" defTabSz="609585">
                <a:spcAft>
                  <a:spcPts val="333"/>
                </a:spcAft>
              </a:pPr>
              <a:r>
                <a:rPr lang="en-US" sz="800" dirty="0">
                  <a:solidFill>
                    <a:srgbClr val="003366"/>
                  </a:solidFill>
                  <a:latin typeface="Arial" panose="020B0604020202020204"/>
                </a:rPr>
                <a:t>145</a:t>
              </a:r>
            </a:p>
            <a:p>
              <a:pPr algn="ctr" defTabSz="609585">
                <a:spcAft>
                  <a:spcPts val="333"/>
                </a:spcAft>
              </a:pPr>
              <a:r>
                <a:rPr lang="en-US" sz="800" dirty="0">
                  <a:solidFill>
                    <a:srgbClr val="003366"/>
                  </a:solidFill>
                  <a:latin typeface="Arial" panose="020B0604020202020204"/>
                </a:rPr>
                <a:t>278</a:t>
              </a:r>
            </a:p>
            <a:p>
              <a:pPr algn="ctr" defTabSz="609585">
                <a:spcAft>
                  <a:spcPts val="333"/>
                </a:spcAft>
              </a:pPr>
              <a:r>
                <a:rPr lang="en-US" sz="800" dirty="0">
                  <a:solidFill>
                    <a:srgbClr val="003366"/>
                  </a:solidFill>
                  <a:latin typeface="Arial" panose="020B0604020202020204"/>
                </a:rPr>
                <a:t>248</a:t>
              </a:r>
            </a:p>
            <a:p>
              <a:pPr algn="ctr" defTabSz="609585">
                <a:spcAft>
                  <a:spcPts val="333"/>
                </a:spcAft>
              </a:pPr>
              <a:r>
                <a:rPr lang="en-US" sz="800" dirty="0">
                  <a:solidFill>
                    <a:srgbClr val="003366"/>
                  </a:solidFill>
                  <a:latin typeface="Arial" panose="020B0604020202020204"/>
                </a:rPr>
                <a:t>128</a:t>
              </a:r>
            </a:p>
            <a:p>
              <a:pPr algn="ctr" defTabSz="609585">
                <a:spcAft>
                  <a:spcPts val="333"/>
                </a:spcAft>
              </a:pPr>
              <a:r>
                <a:rPr lang="en-US" sz="800" dirty="0">
                  <a:solidFill>
                    <a:srgbClr val="003366"/>
                  </a:solidFill>
                  <a:latin typeface="Arial" panose="020B0604020202020204"/>
                </a:rPr>
                <a:t>154</a:t>
              </a:r>
            </a:p>
            <a:p>
              <a:pPr algn="ctr" defTabSz="609585">
                <a:spcAft>
                  <a:spcPts val="333"/>
                </a:spcAft>
              </a:pPr>
              <a:r>
                <a:rPr lang="en-US" sz="800" dirty="0">
                  <a:solidFill>
                    <a:srgbClr val="003366"/>
                  </a:solidFill>
                  <a:latin typeface="Arial" panose="020B0604020202020204"/>
                </a:rPr>
                <a:t>269</a:t>
              </a:r>
            </a:p>
            <a:p>
              <a:pPr algn="ctr" defTabSz="609585">
                <a:spcAft>
                  <a:spcPts val="333"/>
                </a:spcAft>
              </a:pPr>
              <a:r>
                <a:rPr lang="en-US" sz="800" dirty="0">
                  <a:solidFill>
                    <a:srgbClr val="003366"/>
                  </a:solidFill>
                  <a:latin typeface="Arial" panose="020B0604020202020204"/>
                </a:rPr>
                <a:t>232</a:t>
              </a:r>
            </a:p>
            <a:p>
              <a:pPr algn="ctr" defTabSz="609585">
                <a:spcAft>
                  <a:spcPts val="333"/>
                </a:spcAft>
              </a:pPr>
              <a:r>
                <a:rPr lang="en-US" sz="800" dirty="0">
                  <a:solidFill>
                    <a:srgbClr val="003366"/>
                  </a:solidFill>
                  <a:latin typeface="Arial" panose="020B0604020202020204"/>
                </a:rPr>
                <a:t>187</a:t>
              </a:r>
            </a:p>
            <a:p>
              <a:pPr algn="ctr" defTabSz="609585">
                <a:spcAft>
                  <a:spcPts val="333"/>
                </a:spcAft>
              </a:pPr>
              <a:r>
                <a:rPr lang="en-US" sz="800" dirty="0">
                  <a:solidFill>
                    <a:srgbClr val="003366"/>
                  </a:solidFill>
                  <a:latin typeface="Arial" panose="020B0604020202020204"/>
                </a:rPr>
                <a:t>122</a:t>
              </a:r>
            </a:p>
            <a:p>
              <a:pPr algn="ctr" defTabSz="609585">
                <a:spcAft>
                  <a:spcPts val="333"/>
                </a:spcAft>
              </a:pPr>
              <a:r>
                <a:rPr lang="en-US" sz="800" dirty="0">
                  <a:solidFill>
                    <a:srgbClr val="003366"/>
                  </a:solidFill>
                  <a:latin typeface="Arial" panose="020B0604020202020204"/>
                </a:rPr>
                <a:t>301</a:t>
              </a:r>
            </a:p>
            <a:p>
              <a:pPr algn="ctr" defTabSz="609585">
                <a:spcAft>
                  <a:spcPts val="333"/>
                </a:spcAft>
              </a:pPr>
              <a:r>
                <a:rPr lang="en-US" sz="800" dirty="0">
                  <a:solidFill>
                    <a:srgbClr val="003366"/>
                  </a:solidFill>
                  <a:latin typeface="Arial" panose="020B0604020202020204"/>
                </a:rPr>
                <a:t>89</a:t>
              </a:r>
            </a:p>
            <a:p>
              <a:pPr algn="ctr" defTabSz="609585">
                <a:spcAft>
                  <a:spcPts val="333"/>
                </a:spcAft>
              </a:pPr>
              <a:r>
                <a:rPr lang="en-US" sz="800" dirty="0">
                  <a:solidFill>
                    <a:srgbClr val="003366"/>
                  </a:solidFill>
                  <a:latin typeface="Arial" panose="020B0604020202020204"/>
                </a:rPr>
                <a:t>334</a:t>
              </a:r>
            </a:p>
            <a:p>
              <a:pPr algn="ctr" defTabSz="609585">
                <a:spcAft>
                  <a:spcPts val="333"/>
                </a:spcAft>
              </a:pPr>
              <a:r>
                <a:rPr lang="en-US" sz="800" dirty="0">
                  <a:solidFill>
                    <a:srgbClr val="003366"/>
                  </a:solidFill>
                  <a:latin typeface="Arial" panose="020B0604020202020204"/>
                </a:rPr>
                <a:t>72</a:t>
              </a:r>
            </a:p>
            <a:p>
              <a:pPr algn="ctr" defTabSz="609585">
                <a:spcAft>
                  <a:spcPts val="333"/>
                </a:spcAft>
              </a:pPr>
              <a:r>
                <a:rPr lang="en-US" sz="800" dirty="0">
                  <a:solidFill>
                    <a:srgbClr val="003366"/>
                  </a:solidFill>
                  <a:latin typeface="Arial" panose="020B0604020202020204"/>
                </a:rPr>
                <a:t>351</a:t>
              </a:r>
            </a:p>
          </p:txBody>
        </p:sp>
        <p:sp>
          <p:nvSpPr>
            <p:cNvPr id="71" name="Rectangle 70">
              <a:extLst>
                <a:ext uri="{FF2B5EF4-FFF2-40B4-BE49-F238E27FC236}">
                  <a16:creationId xmlns:a16="http://schemas.microsoft.com/office/drawing/2014/main" id="{730C01EC-28FA-3E42-841F-E8DDEEF4C858}"/>
                </a:ext>
              </a:extLst>
            </p:cNvPr>
            <p:cNvSpPr/>
            <p:nvPr/>
          </p:nvSpPr>
          <p:spPr>
            <a:xfrm>
              <a:off x="3368258" y="1900319"/>
              <a:ext cx="348177" cy="2100575"/>
            </a:xfrm>
            <a:prstGeom prst="rect">
              <a:avLst/>
            </a:prstGeom>
          </p:spPr>
          <p:txBody>
            <a:bodyPr wrap="square">
              <a:spAutoFit/>
            </a:bodyPr>
            <a:lstStyle/>
            <a:p>
              <a:pPr algn="ctr" defTabSz="609585">
                <a:spcAft>
                  <a:spcPts val="333"/>
                </a:spcAft>
              </a:pPr>
              <a:r>
                <a:rPr lang="en-US" sz="800" dirty="0">
                  <a:solidFill>
                    <a:srgbClr val="003366"/>
                  </a:solidFill>
                  <a:latin typeface="Arial" panose="020B0604020202020204"/>
                </a:rPr>
                <a:t>638</a:t>
              </a:r>
            </a:p>
            <a:p>
              <a:pPr algn="ctr" defTabSz="609585">
                <a:spcAft>
                  <a:spcPts val="333"/>
                </a:spcAft>
              </a:pPr>
              <a:r>
                <a:rPr lang="en-US" sz="800" dirty="0">
                  <a:solidFill>
                    <a:srgbClr val="003366"/>
                  </a:solidFill>
                  <a:latin typeface="Arial" panose="020B0604020202020204"/>
                </a:rPr>
                <a:t>507</a:t>
              </a:r>
            </a:p>
            <a:p>
              <a:pPr algn="ctr" defTabSz="609585">
                <a:spcAft>
                  <a:spcPts val="333"/>
                </a:spcAft>
              </a:pPr>
              <a:r>
                <a:rPr lang="en-US" sz="800" dirty="0">
                  <a:solidFill>
                    <a:srgbClr val="003366"/>
                  </a:solidFill>
                  <a:latin typeface="Arial" panose="020B0604020202020204"/>
                </a:rPr>
                <a:t>131</a:t>
              </a:r>
            </a:p>
            <a:p>
              <a:pPr algn="ctr" defTabSz="609585">
                <a:spcAft>
                  <a:spcPts val="333"/>
                </a:spcAft>
              </a:pPr>
              <a:r>
                <a:rPr lang="en-US" sz="800" dirty="0">
                  <a:solidFill>
                    <a:srgbClr val="003366"/>
                  </a:solidFill>
                  <a:latin typeface="Arial" panose="020B0604020202020204"/>
                </a:rPr>
                <a:t>258</a:t>
              </a:r>
            </a:p>
            <a:p>
              <a:pPr algn="ctr" defTabSz="609585">
                <a:spcAft>
                  <a:spcPts val="333"/>
                </a:spcAft>
              </a:pPr>
              <a:r>
                <a:rPr lang="en-US" sz="800" dirty="0">
                  <a:solidFill>
                    <a:srgbClr val="003366"/>
                  </a:solidFill>
                  <a:latin typeface="Arial" panose="020B0604020202020204"/>
                </a:rPr>
                <a:t>380</a:t>
              </a:r>
            </a:p>
            <a:p>
              <a:pPr algn="ctr" defTabSz="609585">
                <a:spcAft>
                  <a:spcPts val="333"/>
                </a:spcAft>
              </a:pPr>
              <a:r>
                <a:rPr lang="en-US" sz="800" dirty="0">
                  <a:solidFill>
                    <a:srgbClr val="003366"/>
                  </a:solidFill>
                  <a:latin typeface="Arial" panose="020B0604020202020204"/>
                </a:rPr>
                <a:t>360</a:t>
              </a:r>
            </a:p>
            <a:p>
              <a:pPr algn="ctr" defTabSz="609585">
                <a:spcAft>
                  <a:spcPts val="333"/>
                </a:spcAft>
              </a:pPr>
              <a:r>
                <a:rPr lang="en-US" sz="800" dirty="0">
                  <a:solidFill>
                    <a:srgbClr val="003366"/>
                  </a:solidFill>
                  <a:latin typeface="Arial" panose="020B0604020202020204"/>
                </a:rPr>
                <a:t>194</a:t>
              </a:r>
            </a:p>
            <a:p>
              <a:pPr algn="ctr" defTabSz="609585">
                <a:spcAft>
                  <a:spcPts val="333"/>
                </a:spcAft>
              </a:pPr>
              <a:r>
                <a:rPr lang="en-US" sz="800" dirty="0">
                  <a:solidFill>
                    <a:srgbClr val="003366"/>
                  </a:solidFill>
                  <a:latin typeface="Arial" panose="020B0604020202020204"/>
                </a:rPr>
                <a:t>207</a:t>
              </a:r>
            </a:p>
            <a:p>
              <a:pPr algn="ctr" defTabSz="609585">
                <a:spcAft>
                  <a:spcPts val="333"/>
                </a:spcAft>
              </a:pPr>
              <a:r>
                <a:rPr lang="en-US" sz="800" dirty="0">
                  <a:solidFill>
                    <a:srgbClr val="003366"/>
                  </a:solidFill>
                  <a:latin typeface="Arial" panose="020B0604020202020204"/>
                </a:rPr>
                <a:t>431</a:t>
              </a:r>
            </a:p>
            <a:p>
              <a:pPr algn="ctr" defTabSz="609585">
                <a:spcAft>
                  <a:spcPts val="333"/>
                </a:spcAft>
              </a:pPr>
              <a:r>
                <a:rPr lang="en-US" sz="800" dirty="0">
                  <a:solidFill>
                    <a:srgbClr val="003366"/>
                  </a:solidFill>
                  <a:latin typeface="Arial" panose="020B0604020202020204"/>
                </a:rPr>
                <a:t>323</a:t>
              </a:r>
            </a:p>
            <a:p>
              <a:pPr algn="ctr" defTabSz="609585">
                <a:spcAft>
                  <a:spcPts val="333"/>
                </a:spcAft>
              </a:pPr>
              <a:r>
                <a:rPr lang="en-US" sz="800" dirty="0">
                  <a:solidFill>
                    <a:srgbClr val="003366"/>
                  </a:solidFill>
                  <a:latin typeface="Arial" panose="020B0604020202020204"/>
                </a:rPr>
                <a:t>301</a:t>
              </a:r>
            </a:p>
            <a:p>
              <a:pPr algn="ctr" defTabSz="609585">
                <a:spcAft>
                  <a:spcPts val="333"/>
                </a:spcAft>
              </a:pPr>
              <a:r>
                <a:rPr lang="en-US" sz="800" dirty="0">
                  <a:solidFill>
                    <a:srgbClr val="003366"/>
                  </a:solidFill>
                  <a:latin typeface="Arial" panose="020B0604020202020204"/>
                </a:rPr>
                <a:t>174</a:t>
              </a:r>
            </a:p>
            <a:p>
              <a:pPr algn="ctr" defTabSz="609585">
                <a:spcAft>
                  <a:spcPts val="333"/>
                </a:spcAft>
              </a:pPr>
              <a:r>
                <a:rPr lang="en-US" sz="800" dirty="0">
                  <a:solidFill>
                    <a:srgbClr val="003366"/>
                  </a:solidFill>
                  <a:latin typeface="Arial" panose="020B0604020202020204"/>
                </a:rPr>
                <a:t>464</a:t>
              </a:r>
            </a:p>
            <a:p>
              <a:pPr algn="ctr" defTabSz="609585">
                <a:spcAft>
                  <a:spcPts val="333"/>
                </a:spcAft>
              </a:pPr>
              <a:r>
                <a:rPr lang="en-US" sz="800" dirty="0">
                  <a:solidFill>
                    <a:srgbClr val="003366"/>
                  </a:solidFill>
                  <a:latin typeface="Arial" panose="020B0604020202020204"/>
                </a:rPr>
                <a:t>136</a:t>
              </a:r>
            </a:p>
            <a:p>
              <a:pPr algn="ctr" defTabSz="609585">
                <a:spcAft>
                  <a:spcPts val="333"/>
                </a:spcAft>
              </a:pPr>
              <a:r>
                <a:rPr lang="en-US" sz="800" dirty="0">
                  <a:solidFill>
                    <a:srgbClr val="003366"/>
                  </a:solidFill>
                  <a:latin typeface="Arial" panose="020B0604020202020204"/>
                </a:rPr>
                <a:t>502</a:t>
              </a:r>
            </a:p>
            <a:p>
              <a:pPr algn="ctr" defTabSz="609585">
                <a:spcAft>
                  <a:spcPts val="333"/>
                </a:spcAft>
              </a:pPr>
              <a:r>
                <a:rPr lang="en-US" sz="800" dirty="0">
                  <a:solidFill>
                    <a:srgbClr val="003366"/>
                  </a:solidFill>
                  <a:latin typeface="Arial" panose="020B0604020202020204"/>
                </a:rPr>
                <a:t>129</a:t>
              </a:r>
            </a:p>
            <a:p>
              <a:pPr algn="ctr" defTabSz="609585">
                <a:spcAft>
                  <a:spcPts val="333"/>
                </a:spcAft>
              </a:pPr>
              <a:r>
                <a:rPr lang="en-US" sz="800" dirty="0">
                  <a:solidFill>
                    <a:srgbClr val="003366"/>
                  </a:solidFill>
                  <a:latin typeface="Arial" panose="020B0604020202020204"/>
                </a:rPr>
                <a:t>509</a:t>
              </a:r>
            </a:p>
          </p:txBody>
        </p:sp>
        <p:sp>
          <p:nvSpPr>
            <p:cNvPr id="72" name="Rectangle 71">
              <a:extLst>
                <a:ext uri="{FF2B5EF4-FFF2-40B4-BE49-F238E27FC236}">
                  <a16:creationId xmlns:a16="http://schemas.microsoft.com/office/drawing/2014/main" id="{99230CF8-F49D-5949-97C4-52D03D067411}"/>
                </a:ext>
              </a:extLst>
            </p:cNvPr>
            <p:cNvSpPr/>
            <p:nvPr/>
          </p:nvSpPr>
          <p:spPr>
            <a:xfrm>
              <a:off x="5628761" y="1900319"/>
              <a:ext cx="816917" cy="2100575"/>
            </a:xfrm>
            <a:prstGeom prst="rect">
              <a:avLst/>
            </a:prstGeom>
          </p:spPr>
          <p:txBody>
            <a:bodyPr wrap="square">
              <a:spAutoFit/>
            </a:bodyPr>
            <a:lstStyle/>
            <a:p>
              <a:pPr defTabSz="609585">
                <a:spcAft>
                  <a:spcPts val="333"/>
                </a:spcAft>
              </a:pPr>
              <a:r>
                <a:rPr lang="en-US" sz="800" dirty="0">
                  <a:solidFill>
                    <a:srgbClr val="003366"/>
                  </a:solidFill>
                  <a:latin typeface="Arial" panose="020B0604020202020204"/>
                </a:rPr>
                <a:t>0.64 (0.39, 1.05)</a:t>
              </a:r>
            </a:p>
            <a:p>
              <a:pPr defTabSz="609585">
                <a:spcAft>
                  <a:spcPts val="333"/>
                </a:spcAft>
              </a:pPr>
              <a:r>
                <a:rPr lang="en-US" sz="800" dirty="0">
                  <a:solidFill>
                    <a:srgbClr val="003366"/>
                  </a:solidFill>
                  <a:latin typeface="Arial" panose="020B0604020202020204"/>
                </a:rPr>
                <a:t>0.65 (0.38, 1.13)</a:t>
              </a:r>
            </a:p>
            <a:p>
              <a:pPr defTabSz="609585">
                <a:spcAft>
                  <a:spcPts val="333"/>
                </a:spcAft>
              </a:pPr>
              <a:r>
                <a:rPr lang="en-US" sz="800" dirty="0">
                  <a:solidFill>
                    <a:srgbClr val="003366"/>
                  </a:solidFill>
                  <a:latin typeface="Arial" panose="020B0604020202020204"/>
                </a:rPr>
                <a:t>0.58 (0.18, 1.90)</a:t>
              </a:r>
            </a:p>
            <a:p>
              <a:pPr defTabSz="609585">
                <a:spcAft>
                  <a:spcPts val="333"/>
                </a:spcAft>
              </a:pPr>
              <a:r>
                <a:rPr lang="en-US" sz="800" dirty="0">
                  <a:solidFill>
                    <a:srgbClr val="003366"/>
                  </a:solidFill>
                  <a:latin typeface="Arial" panose="020B0604020202020204"/>
                </a:rPr>
                <a:t>0.39 (0.15, 1.02)</a:t>
              </a:r>
            </a:p>
            <a:p>
              <a:pPr defTabSz="609585">
                <a:spcAft>
                  <a:spcPts val="333"/>
                </a:spcAft>
              </a:pPr>
              <a:r>
                <a:rPr lang="en-US" sz="800" dirty="0">
                  <a:solidFill>
                    <a:srgbClr val="003366"/>
                  </a:solidFill>
                  <a:latin typeface="Arial" panose="020B0604020202020204"/>
                </a:rPr>
                <a:t>0.76 (0.43, 1.36)</a:t>
              </a:r>
            </a:p>
            <a:p>
              <a:pPr defTabSz="609585">
                <a:spcAft>
                  <a:spcPts val="333"/>
                </a:spcAft>
              </a:pPr>
              <a:r>
                <a:rPr lang="en-US" sz="800" dirty="0">
                  <a:solidFill>
                    <a:srgbClr val="003366"/>
                  </a:solidFill>
                  <a:latin typeface="Arial" panose="020B0604020202020204"/>
                </a:rPr>
                <a:t>0.53 (0.26, 1.09)</a:t>
              </a:r>
            </a:p>
            <a:p>
              <a:pPr defTabSz="609585">
                <a:spcAft>
                  <a:spcPts val="333"/>
                </a:spcAft>
              </a:pPr>
              <a:r>
                <a:rPr lang="en-US" sz="800" dirty="0">
                  <a:solidFill>
                    <a:srgbClr val="003366"/>
                  </a:solidFill>
                  <a:latin typeface="Arial" panose="020B0604020202020204"/>
                </a:rPr>
                <a:t>0.66 (0.26, 1.68)</a:t>
              </a:r>
            </a:p>
            <a:p>
              <a:pPr defTabSz="609585">
                <a:spcAft>
                  <a:spcPts val="333"/>
                </a:spcAft>
              </a:pPr>
              <a:r>
                <a:rPr lang="en-US" sz="800" dirty="0">
                  <a:solidFill>
                    <a:srgbClr val="003366"/>
                  </a:solidFill>
                  <a:latin typeface="Arial" panose="020B0604020202020204"/>
                </a:rPr>
                <a:t>0.52 (0.28, 0.99)</a:t>
              </a:r>
            </a:p>
            <a:p>
              <a:pPr defTabSz="609585">
                <a:spcAft>
                  <a:spcPts val="333"/>
                </a:spcAft>
              </a:pPr>
              <a:r>
                <a:rPr lang="en-US" sz="800" dirty="0">
                  <a:solidFill>
                    <a:srgbClr val="003366"/>
                  </a:solidFill>
                  <a:latin typeface="Arial" panose="020B0604020202020204"/>
                </a:rPr>
                <a:t>1.00 (0.44, 2.30)</a:t>
              </a:r>
            </a:p>
            <a:p>
              <a:pPr defTabSz="609585">
                <a:spcAft>
                  <a:spcPts val="333"/>
                </a:spcAft>
              </a:pPr>
              <a:r>
                <a:rPr lang="en-US" sz="800" dirty="0">
                  <a:solidFill>
                    <a:srgbClr val="003366"/>
                  </a:solidFill>
                  <a:latin typeface="Arial" panose="020B0604020202020204"/>
                </a:rPr>
                <a:t>0.74 (0.30, 1.78)</a:t>
              </a:r>
            </a:p>
            <a:p>
              <a:pPr defTabSz="609585">
                <a:spcAft>
                  <a:spcPts val="333"/>
                </a:spcAft>
              </a:pPr>
              <a:r>
                <a:rPr lang="en-US" sz="800" dirty="0">
                  <a:solidFill>
                    <a:srgbClr val="003366"/>
                  </a:solidFill>
                  <a:latin typeface="Arial" panose="020B0604020202020204"/>
                </a:rPr>
                <a:t>0.57 (0.31, 1.03)</a:t>
              </a:r>
            </a:p>
            <a:p>
              <a:pPr defTabSz="609585">
                <a:spcAft>
                  <a:spcPts val="333"/>
                </a:spcAft>
              </a:pPr>
              <a:r>
                <a:rPr lang="en-US" sz="800" dirty="0">
                  <a:solidFill>
                    <a:srgbClr val="003366"/>
                  </a:solidFill>
                  <a:latin typeface="Arial" panose="020B0604020202020204"/>
                </a:rPr>
                <a:t>0.87 (0.31, 2.41)</a:t>
              </a:r>
            </a:p>
            <a:p>
              <a:pPr defTabSz="609585">
                <a:spcAft>
                  <a:spcPts val="333"/>
                </a:spcAft>
              </a:pPr>
              <a:r>
                <a:rPr lang="en-US" sz="800" dirty="0">
                  <a:solidFill>
                    <a:srgbClr val="003366"/>
                  </a:solidFill>
                  <a:latin typeface="Arial" panose="020B0604020202020204"/>
                </a:rPr>
                <a:t>0.58 (0.33, 1.03)</a:t>
              </a:r>
            </a:p>
            <a:p>
              <a:pPr defTabSz="609585">
                <a:spcAft>
                  <a:spcPts val="333"/>
                </a:spcAft>
              </a:pPr>
              <a:r>
                <a:rPr lang="en-US" sz="800" dirty="0">
                  <a:solidFill>
                    <a:srgbClr val="003366"/>
                  </a:solidFill>
                  <a:latin typeface="Arial" panose="020B0604020202020204"/>
                </a:rPr>
                <a:t>0.34 (0.12, 0.94)</a:t>
              </a:r>
            </a:p>
            <a:p>
              <a:pPr defTabSz="609585">
                <a:spcAft>
                  <a:spcPts val="333"/>
                </a:spcAft>
              </a:pPr>
              <a:r>
                <a:rPr lang="en-US" sz="800" dirty="0">
                  <a:solidFill>
                    <a:srgbClr val="003366"/>
                  </a:solidFill>
                  <a:latin typeface="Arial" panose="020B0604020202020204"/>
                </a:rPr>
                <a:t>0.82 (0.46, 1.47)</a:t>
              </a:r>
            </a:p>
            <a:p>
              <a:pPr defTabSz="609585">
                <a:spcAft>
                  <a:spcPts val="333"/>
                </a:spcAft>
              </a:pPr>
              <a:r>
                <a:rPr lang="en-US" sz="800" dirty="0">
                  <a:solidFill>
                    <a:srgbClr val="003366"/>
                  </a:solidFill>
                  <a:latin typeface="Arial" panose="020B0604020202020204"/>
                </a:rPr>
                <a:t>0.34 (0.10, 1.16)</a:t>
              </a:r>
            </a:p>
            <a:p>
              <a:pPr defTabSz="609585">
                <a:spcAft>
                  <a:spcPts val="333"/>
                </a:spcAft>
              </a:pPr>
              <a:r>
                <a:rPr lang="en-US" sz="800" dirty="0">
                  <a:solidFill>
                    <a:srgbClr val="003366"/>
                  </a:solidFill>
                  <a:latin typeface="Arial" panose="020B0604020202020204"/>
                </a:rPr>
                <a:t>0.75 (0.43, 1.30)</a:t>
              </a:r>
            </a:p>
          </p:txBody>
        </p:sp>
        <p:sp>
          <p:nvSpPr>
            <p:cNvPr id="73" name="Rectangle 72">
              <a:extLst>
                <a:ext uri="{FF2B5EF4-FFF2-40B4-BE49-F238E27FC236}">
                  <a16:creationId xmlns:a16="http://schemas.microsoft.com/office/drawing/2014/main" id="{59CA2194-0FBE-F34D-BE76-F9899848583A}"/>
                </a:ext>
              </a:extLst>
            </p:cNvPr>
            <p:cNvSpPr/>
            <p:nvPr/>
          </p:nvSpPr>
          <p:spPr>
            <a:xfrm>
              <a:off x="6399331" y="2102272"/>
              <a:ext cx="816917" cy="1858201"/>
            </a:xfrm>
            <a:prstGeom prst="rect">
              <a:avLst/>
            </a:prstGeom>
          </p:spPr>
          <p:txBody>
            <a:bodyPr wrap="square">
              <a:spAutoFit/>
            </a:bodyPr>
            <a:lstStyle/>
            <a:p>
              <a:pPr defTabSz="609585">
                <a:spcAft>
                  <a:spcPts val="333"/>
                </a:spcAft>
              </a:pPr>
              <a:r>
                <a:rPr lang="en-US" sz="800" dirty="0">
                  <a:solidFill>
                    <a:srgbClr val="003366"/>
                  </a:solidFill>
                  <a:latin typeface="Arial" panose="020B0604020202020204"/>
                </a:rPr>
                <a:t>0.8336</a:t>
              </a:r>
            </a:p>
            <a:p>
              <a:pPr defTabSz="609585">
                <a:spcAft>
                  <a:spcPts val="333"/>
                </a:spcAft>
              </a:pPr>
              <a:endParaRPr lang="en-US" sz="800" dirty="0">
                <a:solidFill>
                  <a:srgbClr val="003366"/>
                </a:solidFill>
                <a:latin typeface="Arial" panose="020B0604020202020204"/>
              </a:endParaRPr>
            </a:p>
            <a:p>
              <a:pPr defTabSz="609585">
                <a:spcAft>
                  <a:spcPts val="333"/>
                </a:spcAft>
              </a:pPr>
              <a:r>
                <a:rPr lang="en-US" sz="800" dirty="0">
                  <a:solidFill>
                    <a:srgbClr val="003366"/>
                  </a:solidFill>
                  <a:latin typeface="Arial" panose="020B0604020202020204"/>
                </a:rPr>
                <a:t>0.2325</a:t>
              </a:r>
            </a:p>
            <a:p>
              <a:pPr defTabSz="609585">
                <a:spcAft>
                  <a:spcPts val="333"/>
                </a:spcAft>
              </a:pPr>
              <a:endParaRPr lang="en-US" sz="800" dirty="0">
                <a:solidFill>
                  <a:srgbClr val="003366"/>
                </a:solidFill>
                <a:latin typeface="Arial" panose="020B0604020202020204"/>
              </a:endParaRPr>
            </a:p>
            <a:p>
              <a:pPr defTabSz="609585">
                <a:spcAft>
                  <a:spcPts val="333"/>
                </a:spcAft>
              </a:pPr>
              <a:r>
                <a:rPr lang="en-US" sz="800" dirty="0">
                  <a:solidFill>
                    <a:srgbClr val="003366"/>
                  </a:solidFill>
                  <a:latin typeface="Arial" panose="020B0604020202020204"/>
                </a:rPr>
                <a:t>0.6752</a:t>
              </a:r>
            </a:p>
            <a:p>
              <a:pPr defTabSz="609585">
                <a:spcAft>
                  <a:spcPts val="333"/>
                </a:spcAft>
              </a:pPr>
              <a:endParaRPr lang="en-US" sz="800" dirty="0">
                <a:solidFill>
                  <a:srgbClr val="003366"/>
                </a:solidFill>
                <a:latin typeface="Arial" panose="020B0604020202020204"/>
              </a:endParaRPr>
            </a:p>
            <a:p>
              <a:pPr defTabSz="609585">
                <a:spcAft>
                  <a:spcPts val="333"/>
                </a:spcAft>
              </a:pPr>
              <a:r>
                <a:rPr lang="en-US" sz="800" dirty="0">
                  <a:solidFill>
                    <a:srgbClr val="003366"/>
                  </a:solidFill>
                  <a:latin typeface="Arial" panose="020B0604020202020204"/>
                </a:rPr>
                <a:t>0.1747</a:t>
              </a:r>
            </a:p>
            <a:p>
              <a:pPr defTabSz="609585">
                <a:spcAft>
                  <a:spcPts val="333"/>
                </a:spcAft>
              </a:pPr>
              <a:endParaRPr lang="en-US" sz="800" dirty="0">
                <a:solidFill>
                  <a:srgbClr val="003366"/>
                </a:solidFill>
                <a:latin typeface="Arial" panose="020B0604020202020204"/>
              </a:endParaRPr>
            </a:p>
            <a:p>
              <a:pPr defTabSz="609585">
                <a:spcAft>
                  <a:spcPts val="333"/>
                </a:spcAft>
              </a:pPr>
              <a:r>
                <a:rPr lang="en-US" sz="800" dirty="0">
                  <a:solidFill>
                    <a:srgbClr val="003366"/>
                  </a:solidFill>
                  <a:latin typeface="Arial" panose="020B0604020202020204"/>
                </a:rPr>
                <a:t>0.6142</a:t>
              </a:r>
            </a:p>
            <a:p>
              <a:pPr defTabSz="609585">
                <a:spcAft>
                  <a:spcPts val="333"/>
                </a:spcAft>
              </a:pPr>
              <a:endParaRPr lang="en-US" sz="800" dirty="0">
                <a:solidFill>
                  <a:srgbClr val="003366"/>
                </a:solidFill>
                <a:latin typeface="Arial" panose="020B0604020202020204"/>
              </a:endParaRPr>
            </a:p>
            <a:p>
              <a:pPr defTabSz="609585">
                <a:spcAft>
                  <a:spcPts val="333"/>
                </a:spcAft>
              </a:pPr>
              <a:r>
                <a:rPr lang="en-US" sz="800" dirty="0">
                  <a:solidFill>
                    <a:srgbClr val="003366"/>
                  </a:solidFill>
                  <a:latin typeface="Arial" panose="020B0604020202020204"/>
                </a:rPr>
                <a:t>0.5739</a:t>
              </a:r>
            </a:p>
            <a:p>
              <a:pPr defTabSz="609585">
                <a:spcAft>
                  <a:spcPts val="333"/>
                </a:spcAft>
              </a:pPr>
              <a:endParaRPr lang="en-US" sz="800" dirty="0">
                <a:solidFill>
                  <a:srgbClr val="003366"/>
                </a:solidFill>
                <a:latin typeface="Arial" panose="020B0604020202020204"/>
              </a:endParaRPr>
            </a:p>
            <a:p>
              <a:pPr defTabSz="609585">
                <a:spcAft>
                  <a:spcPts val="333"/>
                </a:spcAft>
              </a:pPr>
              <a:r>
                <a:rPr lang="en-US" sz="800" dirty="0">
                  <a:solidFill>
                    <a:srgbClr val="003366"/>
                  </a:solidFill>
                  <a:latin typeface="Arial" panose="020B0604020202020204"/>
                </a:rPr>
                <a:t>0.1425</a:t>
              </a:r>
            </a:p>
            <a:p>
              <a:pPr defTabSz="609585">
                <a:spcAft>
                  <a:spcPts val="333"/>
                </a:spcAft>
              </a:pPr>
              <a:endParaRPr lang="en-US" sz="800" dirty="0">
                <a:solidFill>
                  <a:srgbClr val="003366"/>
                </a:solidFill>
                <a:latin typeface="Arial" panose="020B0604020202020204"/>
              </a:endParaRPr>
            </a:p>
            <a:p>
              <a:pPr defTabSz="609585">
                <a:spcAft>
                  <a:spcPts val="333"/>
                </a:spcAft>
              </a:pPr>
              <a:r>
                <a:rPr lang="en-US" sz="800" dirty="0">
                  <a:solidFill>
                    <a:srgbClr val="003366"/>
                  </a:solidFill>
                  <a:latin typeface="Arial" panose="020B0604020202020204"/>
                </a:rPr>
                <a:t>0.2014</a:t>
              </a:r>
            </a:p>
          </p:txBody>
        </p:sp>
        <p:sp>
          <p:nvSpPr>
            <p:cNvPr id="74" name="Rectangle 73">
              <a:extLst>
                <a:ext uri="{FF2B5EF4-FFF2-40B4-BE49-F238E27FC236}">
                  <a16:creationId xmlns:a16="http://schemas.microsoft.com/office/drawing/2014/main" id="{9248E473-CF29-1D45-B364-A9D62603B83F}"/>
                </a:ext>
              </a:extLst>
            </p:cNvPr>
            <p:cNvSpPr/>
            <p:nvPr/>
          </p:nvSpPr>
          <p:spPr>
            <a:xfrm>
              <a:off x="3042907" y="4306472"/>
              <a:ext cx="1641289" cy="169325"/>
            </a:xfrm>
            <a:prstGeom prst="rect">
              <a:avLst/>
            </a:prstGeom>
          </p:spPr>
          <p:txBody>
            <a:bodyPr wrap="square">
              <a:spAutoFit/>
            </a:bodyPr>
            <a:lstStyle/>
            <a:p>
              <a:pPr algn="ctr" defTabSz="609585"/>
              <a:r>
                <a:rPr lang="en-US" sz="867" dirty="0" err="1">
                  <a:solidFill>
                    <a:srgbClr val="003366"/>
                  </a:solidFill>
                  <a:latin typeface="Arial" panose="020B0604020202020204"/>
                </a:rPr>
                <a:t>Thiên</a:t>
              </a:r>
              <a:r>
                <a:rPr lang="en-US" sz="867" dirty="0">
                  <a:solidFill>
                    <a:srgbClr val="003366"/>
                  </a:solidFill>
                  <a:latin typeface="Arial" panose="020B0604020202020204"/>
                </a:rPr>
                <a:t> </a:t>
              </a:r>
              <a:r>
                <a:rPr lang="en-US" sz="867" dirty="0" err="1">
                  <a:solidFill>
                    <a:srgbClr val="003366"/>
                  </a:solidFill>
                  <a:latin typeface="Arial" panose="020B0604020202020204"/>
                </a:rPr>
                <a:t>về</a:t>
              </a:r>
              <a:r>
                <a:rPr lang="en-US" sz="867" dirty="0">
                  <a:solidFill>
                    <a:srgbClr val="003366"/>
                  </a:solidFill>
                  <a:latin typeface="Arial" panose="020B0604020202020204"/>
                </a:rPr>
                <a:t> nintedanib 150 mg 2 </a:t>
              </a:r>
              <a:r>
                <a:rPr lang="en-US" sz="867" dirty="0" err="1">
                  <a:solidFill>
                    <a:srgbClr val="003366"/>
                  </a:solidFill>
                  <a:latin typeface="Arial" panose="020B0604020202020204"/>
                </a:rPr>
                <a:t>lần</a:t>
              </a:r>
              <a:r>
                <a:rPr lang="en-US" sz="867" dirty="0">
                  <a:solidFill>
                    <a:srgbClr val="003366"/>
                  </a:solidFill>
                  <a:latin typeface="Arial" panose="020B0604020202020204"/>
                </a:rPr>
                <a:t>/</a:t>
              </a:r>
              <a:r>
                <a:rPr lang="en-US" sz="867" dirty="0" err="1">
                  <a:solidFill>
                    <a:srgbClr val="003366"/>
                  </a:solidFill>
                  <a:latin typeface="Arial" panose="020B0604020202020204"/>
                </a:rPr>
                <a:t>ngày</a:t>
              </a:r>
              <a:endParaRPr lang="en-US" sz="867" dirty="0">
                <a:solidFill>
                  <a:srgbClr val="003366"/>
                </a:solidFill>
                <a:latin typeface="Arial" panose="020B0604020202020204"/>
              </a:endParaRPr>
            </a:p>
          </p:txBody>
        </p:sp>
        <p:sp>
          <p:nvSpPr>
            <p:cNvPr id="75" name="Rectangle 74">
              <a:extLst>
                <a:ext uri="{FF2B5EF4-FFF2-40B4-BE49-F238E27FC236}">
                  <a16:creationId xmlns:a16="http://schemas.microsoft.com/office/drawing/2014/main" id="{B5A46EE0-D66D-1E4F-AA66-A8063892A603}"/>
                </a:ext>
              </a:extLst>
            </p:cNvPr>
            <p:cNvSpPr/>
            <p:nvPr/>
          </p:nvSpPr>
          <p:spPr>
            <a:xfrm>
              <a:off x="4759054" y="4306472"/>
              <a:ext cx="890029" cy="169325"/>
            </a:xfrm>
            <a:prstGeom prst="rect">
              <a:avLst/>
            </a:prstGeom>
          </p:spPr>
          <p:txBody>
            <a:bodyPr wrap="square">
              <a:spAutoFit/>
            </a:bodyPr>
            <a:lstStyle/>
            <a:p>
              <a:pPr algn="ctr" defTabSz="609585"/>
              <a:r>
                <a:rPr lang="en-US" sz="867" dirty="0" err="1">
                  <a:solidFill>
                    <a:srgbClr val="003366"/>
                  </a:solidFill>
                  <a:latin typeface="Arial" panose="020B0604020202020204"/>
                </a:rPr>
                <a:t>Thiên</a:t>
              </a:r>
              <a:r>
                <a:rPr lang="en-US" sz="867" dirty="0">
                  <a:solidFill>
                    <a:srgbClr val="003366"/>
                  </a:solidFill>
                  <a:latin typeface="Arial" panose="020B0604020202020204"/>
                </a:rPr>
                <a:t> </a:t>
              </a:r>
              <a:r>
                <a:rPr lang="en-US" sz="867" dirty="0" err="1">
                  <a:solidFill>
                    <a:srgbClr val="003366"/>
                  </a:solidFill>
                  <a:latin typeface="Arial" panose="020B0604020202020204"/>
                </a:rPr>
                <a:t>về</a:t>
              </a:r>
              <a:r>
                <a:rPr lang="en-US" sz="867" dirty="0">
                  <a:solidFill>
                    <a:srgbClr val="003366"/>
                  </a:solidFill>
                  <a:latin typeface="Arial" panose="020B0604020202020204"/>
                </a:rPr>
                <a:t> </a:t>
              </a:r>
              <a:r>
                <a:rPr lang="en-US" sz="867" dirty="0" err="1">
                  <a:solidFill>
                    <a:srgbClr val="003366"/>
                  </a:solidFill>
                  <a:latin typeface="Arial" panose="020B0604020202020204"/>
                </a:rPr>
                <a:t>giả</a:t>
              </a:r>
              <a:r>
                <a:rPr lang="en-US" sz="867" dirty="0">
                  <a:solidFill>
                    <a:srgbClr val="003366"/>
                  </a:solidFill>
                  <a:latin typeface="Arial" panose="020B0604020202020204"/>
                </a:rPr>
                <a:t> </a:t>
              </a:r>
              <a:r>
                <a:rPr lang="en-US" sz="867" dirty="0" err="1">
                  <a:solidFill>
                    <a:srgbClr val="003366"/>
                  </a:solidFill>
                  <a:latin typeface="Arial" panose="020B0604020202020204"/>
                </a:rPr>
                <a:t>dược</a:t>
              </a:r>
              <a:endParaRPr lang="en-US" sz="867" dirty="0">
                <a:solidFill>
                  <a:srgbClr val="003366"/>
                </a:solidFill>
                <a:latin typeface="Arial" panose="020B0604020202020204"/>
              </a:endParaRPr>
            </a:p>
          </p:txBody>
        </p:sp>
        <p:sp>
          <p:nvSpPr>
            <p:cNvPr id="76" name="Rectangle 75">
              <a:extLst>
                <a:ext uri="{FF2B5EF4-FFF2-40B4-BE49-F238E27FC236}">
                  <a16:creationId xmlns:a16="http://schemas.microsoft.com/office/drawing/2014/main" id="{AC282E67-C619-D545-8C07-4D7C30281998}"/>
                </a:ext>
              </a:extLst>
            </p:cNvPr>
            <p:cNvSpPr/>
            <p:nvPr/>
          </p:nvSpPr>
          <p:spPr>
            <a:xfrm>
              <a:off x="3261233" y="4449568"/>
              <a:ext cx="3021759" cy="169325"/>
            </a:xfrm>
            <a:prstGeom prst="rect">
              <a:avLst/>
            </a:prstGeom>
          </p:spPr>
          <p:txBody>
            <a:bodyPr wrap="square">
              <a:spAutoFit/>
            </a:bodyPr>
            <a:lstStyle/>
            <a:p>
              <a:pPr algn="ctr" defTabSz="609585"/>
              <a:r>
                <a:rPr lang="vi-VN" sz="867" dirty="0">
                  <a:solidFill>
                    <a:srgbClr val="003366"/>
                  </a:solidFill>
                  <a:latin typeface="Arial" panose="020B0604020202020204" pitchFamily="34" charset="0"/>
                </a:rPr>
                <a:t>HR của nintedanib so với giả dược trong đợt cấp </a:t>
              </a:r>
              <a:r>
                <a:rPr lang="en-US" sz="867" dirty="0" err="1">
                  <a:solidFill>
                    <a:srgbClr val="003366"/>
                  </a:solidFill>
                  <a:latin typeface="Arial" panose="020B0604020202020204"/>
                </a:rPr>
                <a:t>cấp</a:t>
              </a:r>
              <a:r>
                <a:rPr lang="en-US" sz="867" dirty="0">
                  <a:solidFill>
                    <a:srgbClr val="003366"/>
                  </a:solidFill>
                  <a:latin typeface="Arial" panose="020B0604020202020204"/>
                </a:rPr>
                <a:t> </a:t>
              </a:r>
              <a:r>
                <a:rPr lang="en-US" sz="867" dirty="0" err="1">
                  <a:solidFill>
                    <a:srgbClr val="003366"/>
                  </a:solidFill>
                  <a:latin typeface="Arial" panose="020B0604020202020204"/>
                </a:rPr>
                <a:t>tính</a:t>
              </a:r>
              <a:r>
                <a:rPr lang="en-US" sz="867" dirty="0">
                  <a:solidFill>
                    <a:srgbClr val="003366"/>
                  </a:solidFill>
                  <a:latin typeface="Arial" panose="020B0604020202020204"/>
                </a:rPr>
                <a:t> </a:t>
              </a:r>
              <a:r>
                <a:rPr lang="vi-VN" sz="867" dirty="0">
                  <a:solidFill>
                    <a:srgbClr val="003366"/>
                  </a:solidFill>
                  <a:latin typeface="Arial" panose="020B0604020202020204" pitchFamily="34" charset="0"/>
                </a:rPr>
                <a:t>đầu tiên và </a:t>
              </a:r>
              <a:r>
                <a:rPr lang="en-US" sz="867" dirty="0">
                  <a:solidFill>
                    <a:srgbClr val="003366"/>
                  </a:solidFill>
                  <a:latin typeface="Arial" panose="020B0604020202020204"/>
                </a:rPr>
                <a:t>95% CI</a:t>
              </a:r>
            </a:p>
          </p:txBody>
        </p:sp>
        <p:sp>
          <p:nvSpPr>
            <p:cNvPr id="77" name="Rectangle 76">
              <a:extLst>
                <a:ext uri="{FF2B5EF4-FFF2-40B4-BE49-F238E27FC236}">
                  <a16:creationId xmlns:a16="http://schemas.microsoft.com/office/drawing/2014/main" id="{11A47B9F-A617-DB48-B10B-1967E487A662}"/>
                </a:ext>
              </a:extLst>
            </p:cNvPr>
            <p:cNvSpPr/>
            <p:nvPr/>
          </p:nvSpPr>
          <p:spPr>
            <a:xfrm>
              <a:off x="3650023" y="4158587"/>
              <a:ext cx="246702" cy="161583"/>
            </a:xfrm>
            <a:prstGeom prst="rect">
              <a:avLst/>
            </a:prstGeom>
          </p:spPr>
          <p:txBody>
            <a:bodyPr wrap="none">
              <a:spAutoFit/>
            </a:bodyPr>
            <a:lstStyle/>
            <a:p>
              <a:pPr algn="ctr" defTabSz="609585"/>
              <a:r>
                <a:rPr lang="en-US" sz="800" dirty="0">
                  <a:solidFill>
                    <a:srgbClr val="003366"/>
                  </a:solidFill>
                  <a:latin typeface="Arial" panose="020B0604020202020204"/>
                </a:rPr>
                <a:t>0.0</a:t>
              </a:r>
            </a:p>
          </p:txBody>
        </p:sp>
        <p:sp>
          <p:nvSpPr>
            <p:cNvPr id="78" name="Rectangle 77">
              <a:extLst>
                <a:ext uri="{FF2B5EF4-FFF2-40B4-BE49-F238E27FC236}">
                  <a16:creationId xmlns:a16="http://schemas.microsoft.com/office/drawing/2014/main" id="{D6F996F0-FA0E-534B-BC31-41FA92DA0154}"/>
                </a:ext>
              </a:extLst>
            </p:cNvPr>
            <p:cNvSpPr/>
            <p:nvPr/>
          </p:nvSpPr>
          <p:spPr>
            <a:xfrm>
              <a:off x="4018619" y="4158587"/>
              <a:ext cx="246702" cy="161583"/>
            </a:xfrm>
            <a:prstGeom prst="rect">
              <a:avLst/>
            </a:prstGeom>
          </p:spPr>
          <p:txBody>
            <a:bodyPr wrap="none">
              <a:spAutoFit/>
            </a:bodyPr>
            <a:lstStyle/>
            <a:p>
              <a:pPr algn="ctr" defTabSz="609585"/>
              <a:r>
                <a:rPr lang="en-US" sz="800" dirty="0">
                  <a:solidFill>
                    <a:srgbClr val="003366"/>
                  </a:solidFill>
                  <a:latin typeface="Arial" panose="020B0604020202020204"/>
                </a:rPr>
                <a:t>0.5</a:t>
              </a:r>
            </a:p>
          </p:txBody>
        </p:sp>
        <p:sp>
          <p:nvSpPr>
            <p:cNvPr id="79" name="Rectangle 78">
              <a:extLst>
                <a:ext uri="{FF2B5EF4-FFF2-40B4-BE49-F238E27FC236}">
                  <a16:creationId xmlns:a16="http://schemas.microsoft.com/office/drawing/2014/main" id="{F2289AD6-F1A1-9846-B734-FC8B56326B61}"/>
                </a:ext>
              </a:extLst>
            </p:cNvPr>
            <p:cNvSpPr/>
            <p:nvPr/>
          </p:nvSpPr>
          <p:spPr>
            <a:xfrm>
              <a:off x="4395489" y="4158587"/>
              <a:ext cx="246702" cy="161583"/>
            </a:xfrm>
            <a:prstGeom prst="rect">
              <a:avLst/>
            </a:prstGeom>
          </p:spPr>
          <p:txBody>
            <a:bodyPr wrap="none">
              <a:spAutoFit/>
            </a:bodyPr>
            <a:lstStyle/>
            <a:p>
              <a:pPr algn="ctr" defTabSz="609585"/>
              <a:r>
                <a:rPr lang="en-US" sz="800" dirty="0">
                  <a:solidFill>
                    <a:srgbClr val="003366"/>
                  </a:solidFill>
                  <a:latin typeface="Arial" panose="020B0604020202020204"/>
                </a:rPr>
                <a:t>1.0</a:t>
              </a:r>
            </a:p>
          </p:txBody>
        </p:sp>
        <p:sp>
          <p:nvSpPr>
            <p:cNvPr id="80" name="Rectangle 79">
              <a:extLst>
                <a:ext uri="{FF2B5EF4-FFF2-40B4-BE49-F238E27FC236}">
                  <a16:creationId xmlns:a16="http://schemas.microsoft.com/office/drawing/2014/main" id="{6B570FB7-A298-424B-9EB2-8E9513151C4D}"/>
                </a:ext>
              </a:extLst>
            </p:cNvPr>
            <p:cNvSpPr/>
            <p:nvPr/>
          </p:nvSpPr>
          <p:spPr>
            <a:xfrm>
              <a:off x="4761140" y="4158587"/>
              <a:ext cx="246702" cy="161583"/>
            </a:xfrm>
            <a:prstGeom prst="rect">
              <a:avLst/>
            </a:prstGeom>
          </p:spPr>
          <p:txBody>
            <a:bodyPr wrap="none">
              <a:spAutoFit/>
            </a:bodyPr>
            <a:lstStyle/>
            <a:p>
              <a:pPr algn="ctr" defTabSz="609585"/>
              <a:r>
                <a:rPr lang="en-US" sz="800" dirty="0">
                  <a:solidFill>
                    <a:srgbClr val="003366"/>
                  </a:solidFill>
                  <a:latin typeface="Arial" panose="020B0604020202020204"/>
                </a:rPr>
                <a:t>1.5</a:t>
              </a:r>
            </a:p>
          </p:txBody>
        </p:sp>
        <p:sp>
          <p:nvSpPr>
            <p:cNvPr id="81" name="Rectangle 80">
              <a:extLst>
                <a:ext uri="{FF2B5EF4-FFF2-40B4-BE49-F238E27FC236}">
                  <a16:creationId xmlns:a16="http://schemas.microsoft.com/office/drawing/2014/main" id="{F16AA72E-BE9C-834A-B2FF-B4A330D87042}"/>
                </a:ext>
              </a:extLst>
            </p:cNvPr>
            <p:cNvSpPr/>
            <p:nvPr/>
          </p:nvSpPr>
          <p:spPr>
            <a:xfrm>
              <a:off x="5137088" y="4158587"/>
              <a:ext cx="246702" cy="161583"/>
            </a:xfrm>
            <a:prstGeom prst="rect">
              <a:avLst/>
            </a:prstGeom>
          </p:spPr>
          <p:txBody>
            <a:bodyPr wrap="none">
              <a:spAutoFit/>
            </a:bodyPr>
            <a:lstStyle/>
            <a:p>
              <a:pPr algn="ctr" defTabSz="609585"/>
              <a:r>
                <a:rPr lang="en-US" sz="800" dirty="0">
                  <a:solidFill>
                    <a:srgbClr val="003366"/>
                  </a:solidFill>
                  <a:latin typeface="Arial" panose="020B0604020202020204"/>
                </a:rPr>
                <a:t>2.0</a:t>
              </a:r>
            </a:p>
          </p:txBody>
        </p:sp>
        <p:sp>
          <p:nvSpPr>
            <p:cNvPr id="82" name="Rectangle 81">
              <a:extLst>
                <a:ext uri="{FF2B5EF4-FFF2-40B4-BE49-F238E27FC236}">
                  <a16:creationId xmlns:a16="http://schemas.microsoft.com/office/drawing/2014/main" id="{C695EDFF-A78A-6846-B196-9BEBD9A0A94C}"/>
                </a:ext>
              </a:extLst>
            </p:cNvPr>
            <p:cNvSpPr/>
            <p:nvPr/>
          </p:nvSpPr>
          <p:spPr>
            <a:xfrm>
              <a:off x="5513957" y="4158587"/>
              <a:ext cx="246702" cy="161583"/>
            </a:xfrm>
            <a:prstGeom prst="rect">
              <a:avLst/>
            </a:prstGeom>
          </p:spPr>
          <p:txBody>
            <a:bodyPr wrap="none">
              <a:spAutoFit/>
            </a:bodyPr>
            <a:lstStyle/>
            <a:p>
              <a:pPr algn="ctr" defTabSz="609585"/>
              <a:r>
                <a:rPr lang="en-US" sz="800" dirty="0">
                  <a:solidFill>
                    <a:srgbClr val="003366"/>
                  </a:solidFill>
                  <a:latin typeface="Arial" panose="020B0604020202020204"/>
                </a:rPr>
                <a:t>2.5</a:t>
              </a:r>
            </a:p>
          </p:txBody>
        </p:sp>
        <p:sp>
          <p:nvSpPr>
            <p:cNvPr id="83" name="Rectangle 82">
              <a:extLst>
                <a:ext uri="{FF2B5EF4-FFF2-40B4-BE49-F238E27FC236}">
                  <a16:creationId xmlns:a16="http://schemas.microsoft.com/office/drawing/2014/main" id="{C1067568-CB51-ED45-BE8F-5B7658B7B8B2}"/>
                </a:ext>
              </a:extLst>
            </p:cNvPr>
            <p:cNvSpPr/>
            <p:nvPr/>
          </p:nvSpPr>
          <p:spPr>
            <a:xfrm>
              <a:off x="5879607" y="4158587"/>
              <a:ext cx="246702" cy="161583"/>
            </a:xfrm>
            <a:prstGeom prst="rect">
              <a:avLst/>
            </a:prstGeom>
          </p:spPr>
          <p:txBody>
            <a:bodyPr wrap="none">
              <a:spAutoFit/>
            </a:bodyPr>
            <a:lstStyle/>
            <a:p>
              <a:pPr algn="ctr" defTabSz="609585"/>
              <a:r>
                <a:rPr lang="en-US" sz="800" dirty="0">
                  <a:solidFill>
                    <a:srgbClr val="003366"/>
                  </a:solidFill>
                  <a:latin typeface="Arial" panose="020B0604020202020204"/>
                </a:rPr>
                <a:t>3.0</a:t>
              </a:r>
            </a:p>
          </p:txBody>
        </p:sp>
      </p:grpSp>
    </p:spTree>
    <p:extLst>
      <p:ext uri="{BB962C8B-B14F-4D97-AF65-F5344CB8AC3E}">
        <p14:creationId xmlns:p14="http://schemas.microsoft.com/office/powerpoint/2010/main" val="15203640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E10372E0-6968-184C-9B7C-CCEACABC9329}"/>
              </a:ext>
            </a:extLst>
          </p:cNvPr>
          <p:cNvSpPr/>
          <p:nvPr/>
        </p:nvSpPr>
        <p:spPr>
          <a:xfrm>
            <a:off x="1466106" y="2940710"/>
            <a:ext cx="2150572" cy="2150572"/>
          </a:xfrm>
          <a:prstGeom prst="ellipse">
            <a:avLst/>
          </a:prstGeom>
          <a:solidFill>
            <a:schemeClr val="accent4">
              <a:lumMod val="20000"/>
              <a:lumOff val="80000"/>
            </a:schemeClr>
          </a:solidFill>
          <a:ln w="19050">
            <a:solidFill>
              <a:schemeClr val="accent4"/>
            </a:solidFill>
          </a:ln>
          <a:effectLst>
            <a:outerShdw blurRad="635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800" tIns="4800" rIns="4800" bIns="4800" rtlCol="0" anchor="ctr"/>
          <a:lstStyle/>
          <a:p>
            <a:pPr algn="ctr" defTabSz="609585">
              <a:spcAft>
                <a:spcPts val="400"/>
              </a:spcAft>
            </a:pPr>
            <a:r>
              <a:rPr lang="en-US" sz="1600" b="1" dirty="0" err="1">
                <a:solidFill>
                  <a:srgbClr val="FF9900"/>
                </a:solidFill>
                <a:latin typeface="Arial" panose="020B0604020202020204"/>
              </a:rPr>
              <a:t>Chấp</a:t>
            </a:r>
            <a:r>
              <a:rPr lang="en-US" sz="1600" b="1" dirty="0">
                <a:solidFill>
                  <a:srgbClr val="FF9900"/>
                </a:solidFill>
                <a:latin typeface="Arial" panose="020B0604020202020204"/>
              </a:rPr>
              <a:t> </a:t>
            </a:r>
            <a:r>
              <a:rPr lang="en-US" sz="1600" b="1" dirty="0" err="1">
                <a:solidFill>
                  <a:srgbClr val="FF9900"/>
                </a:solidFill>
                <a:latin typeface="Arial" panose="020B0604020202020204"/>
              </a:rPr>
              <a:t>thuận</a:t>
            </a:r>
            <a:r>
              <a:rPr lang="en-US" sz="1600" b="1" dirty="0">
                <a:solidFill>
                  <a:srgbClr val="FF9900"/>
                </a:solidFill>
                <a:latin typeface="Arial" panose="020B0604020202020204"/>
              </a:rPr>
              <a:t> </a:t>
            </a:r>
            <a:r>
              <a:rPr lang="en-US" sz="1333" dirty="0" err="1">
                <a:solidFill>
                  <a:srgbClr val="003366"/>
                </a:solidFill>
                <a:latin typeface="Arial" panose="020B0604020202020204"/>
              </a:rPr>
              <a:t>cho</a:t>
            </a:r>
            <a:r>
              <a:rPr lang="en-US" sz="1333" dirty="0">
                <a:solidFill>
                  <a:srgbClr val="003366"/>
                </a:solidFill>
                <a:latin typeface="Arial" panose="020B0604020202020204"/>
              </a:rPr>
              <a:t> </a:t>
            </a:r>
            <a:r>
              <a:rPr lang="en-US" sz="1333" dirty="0" err="1">
                <a:solidFill>
                  <a:srgbClr val="003366"/>
                </a:solidFill>
                <a:latin typeface="Arial" panose="020B0604020202020204"/>
              </a:rPr>
              <a:t>điều</a:t>
            </a:r>
            <a:r>
              <a:rPr lang="en-US" sz="1333" dirty="0">
                <a:solidFill>
                  <a:srgbClr val="003366"/>
                </a:solidFill>
                <a:latin typeface="Arial" panose="020B0604020202020204"/>
              </a:rPr>
              <a:t> </a:t>
            </a:r>
            <a:r>
              <a:rPr lang="en-US" sz="1333" dirty="0" err="1">
                <a:solidFill>
                  <a:srgbClr val="003366"/>
                </a:solidFill>
                <a:latin typeface="Arial" panose="020B0604020202020204"/>
              </a:rPr>
              <a:t>trị</a:t>
            </a:r>
            <a:r>
              <a:rPr lang="en-US" sz="1333" dirty="0">
                <a:solidFill>
                  <a:srgbClr val="003366"/>
                </a:solidFill>
                <a:latin typeface="Arial" panose="020B0604020202020204"/>
              </a:rPr>
              <a:t> </a:t>
            </a:r>
            <a:r>
              <a:rPr lang="en-US" sz="1333" dirty="0" err="1">
                <a:solidFill>
                  <a:srgbClr val="003366"/>
                </a:solidFill>
                <a:latin typeface="Arial" panose="020B0604020202020204"/>
              </a:rPr>
              <a:t>tại</a:t>
            </a:r>
            <a:r>
              <a:rPr lang="en-US" sz="1333" dirty="0">
                <a:solidFill>
                  <a:srgbClr val="003366"/>
                </a:solidFill>
                <a:latin typeface="Arial" panose="020B0604020202020204"/>
              </a:rPr>
              <a:t> </a:t>
            </a:r>
            <a:r>
              <a:rPr lang="en-US" sz="1467" b="1" dirty="0" err="1">
                <a:solidFill>
                  <a:srgbClr val="003366"/>
                </a:solidFill>
                <a:latin typeface="Arial" panose="020B0604020202020204"/>
              </a:rPr>
              <a:t>Mỹ</a:t>
            </a:r>
            <a:r>
              <a:rPr lang="en-US" sz="1467" b="1" dirty="0">
                <a:solidFill>
                  <a:srgbClr val="003366"/>
                </a:solidFill>
                <a:latin typeface="Arial" panose="020B0604020202020204"/>
              </a:rPr>
              <a:t>, </a:t>
            </a:r>
            <a:r>
              <a:rPr lang="en-US" sz="1467" b="1" dirty="0" err="1">
                <a:solidFill>
                  <a:srgbClr val="003366"/>
                </a:solidFill>
                <a:latin typeface="Arial" panose="020B0604020202020204"/>
              </a:rPr>
              <a:t>Châu</a:t>
            </a:r>
            <a:r>
              <a:rPr lang="en-US" sz="1467" b="1" dirty="0">
                <a:solidFill>
                  <a:srgbClr val="003366"/>
                </a:solidFill>
                <a:latin typeface="Arial" panose="020B0604020202020204"/>
              </a:rPr>
              <a:t> </a:t>
            </a:r>
            <a:r>
              <a:rPr lang="en-US" sz="1467" b="1" dirty="0" err="1">
                <a:solidFill>
                  <a:srgbClr val="003366"/>
                </a:solidFill>
                <a:latin typeface="Arial" panose="020B0604020202020204"/>
              </a:rPr>
              <a:t>Âu</a:t>
            </a:r>
            <a:r>
              <a:rPr lang="en-US" sz="1467" b="1" dirty="0">
                <a:solidFill>
                  <a:srgbClr val="003366"/>
                </a:solidFill>
                <a:latin typeface="Arial" panose="020B0604020202020204"/>
              </a:rPr>
              <a:t> </a:t>
            </a:r>
            <a:r>
              <a:rPr lang="en-US" sz="1467" b="1" dirty="0" err="1">
                <a:solidFill>
                  <a:srgbClr val="003366"/>
                </a:solidFill>
                <a:latin typeface="Arial" panose="020B0604020202020204"/>
              </a:rPr>
              <a:t>và</a:t>
            </a:r>
            <a:r>
              <a:rPr lang="en-US" sz="1467" b="1" dirty="0">
                <a:solidFill>
                  <a:srgbClr val="003366"/>
                </a:solidFill>
                <a:latin typeface="Arial" panose="020B0604020202020204"/>
              </a:rPr>
              <a:t> </a:t>
            </a:r>
            <a:r>
              <a:rPr lang="en-US" sz="1467" b="1" dirty="0" err="1">
                <a:solidFill>
                  <a:srgbClr val="003366"/>
                </a:solidFill>
                <a:latin typeface="Arial" panose="020B0604020202020204"/>
              </a:rPr>
              <a:t>nhiều</a:t>
            </a:r>
            <a:r>
              <a:rPr lang="en-US" sz="1467" b="1" dirty="0">
                <a:solidFill>
                  <a:srgbClr val="003366"/>
                </a:solidFill>
                <a:latin typeface="Arial" panose="020B0604020202020204"/>
              </a:rPr>
              <a:t> </a:t>
            </a:r>
            <a:r>
              <a:rPr lang="en-US" sz="1467" b="1" dirty="0" err="1">
                <a:solidFill>
                  <a:srgbClr val="003366"/>
                </a:solidFill>
                <a:latin typeface="Arial" panose="020B0604020202020204"/>
              </a:rPr>
              <a:t>quốc</a:t>
            </a:r>
            <a:r>
              <a:rPr lang="en-US" sz="1467" b="1" dirty="0">
                <a:solidFill>
                  <a:srgbClr val="003366"/>
                </a:solidFill>
                <a:latin typeface="Arial" panose="020B0604020202020204"/>
              </a:rPr>
              <a:t> </a:t>
            </a:r>
            <a:r>
              <a:rPr lang="en-US" sz="1467" b="1" dirty="0" err="1">
                <a:solidFill>
                  <a:srgbClr val="003366"/>
                </a:solidFill>
                <a:latin typeface="Arial" panose="020B0604020202020204"/>
              </a:rPr>
              <a:t>gia</a:t>
            </a:r>
            <a:r>
              <a:rPr lang="en-US" sz="1467" b="1" dirty="0">
                <a:solidFill>
                  <a:srgbClr val="003366"/>
                </a:solidFill>
                <a:latin typeface="Arial" panose="020B0604020202020204"/>
              </a:rPr>
              <a:t> khác</a:t>
            </a:r>
            <a:r>
              <a:rPr lang="en-US" sz="1467" baseline="30000" dirty="0">
                <a:solidFill>
                  <a:srgbClr val="003366"/>
                </a:solidFill>
                <a:latin typeface="Arial" panose="020B0604020202020204"/>
              </a:rPr>
              <a:t>1</a:t>
            </a:r>
          </a:p>
        </p:txBody>
      </p:sp>
      <p:pic>
        <p:nvPicPr>
          <p:cNvPr id="33" name="Graphic 32" descr="Earth globe: Americas">
            <a:extLst>
              <a:ext uri="{FF2B5EF4-FFF2-40B4-BE49-F238E27FC236}">
                <a16:creationId xmlns:a16="http://schemas.microsoft.com/office/drawing/2014/main" id="{AAD5B687-F346-7B48-A3B2-52BAE45F80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9722" y="2984326"/>
            <a:ext cx="2063340" cy="2063340"/>
          </a:xfrm>
          <a:prstGeom prst="rect">
            <a:avLst/>
          </a:prstGeom>
        </p:spPr>
      </p:pic>
      <p:sp>
        <p:nvSpPr>
          <p:cNvPr id="2" name="Title 1">
            <a:extLst>
              <a:ext uri="{FF2B5EF4-FFF2-40B4-BE49-F238E27FC236}">
                <a16:creationId xmlns:a16="http://schemas.microsoft.com/office/drawing/2014/main" id="{7FD9F97C-01F7-5647-9A34-1786C2702F4F}"/>
              </a:ext>
            </a:extLst>
          </p:cNvPr>
          <p:cNvSpPr>
            <a:spLocks noGrp="1"/>
          </p:cNvSpPr>
          <p:nvPr>
            <p:ph type="title"/>
          </p:nvPr>
        </p:nvSpPr>
        <p:spPr/>
        <p:txBody>
          <a:bodyPr/>
          <a:lstStyle/>
          <a:p>
            <a:r>
              <a:rPr lang="en-US" dirty="0" err="1"/>
              <a:t>Kết</a:t>
            </a:r>
            <a:r>
              <a:rPr lang="en-US" dirty="0"/>
              <a:t> </a:t>
            </a:r>
            <a:r>
              <a:rPr lang="en-US" dirty="0" err="1"/>
              <a:t>quả</a:t>
            </a:r>
            <a:r>
              <a:rPr lang="en-US" dirty="0"/>
              <a:t> </a:t>
            </a:r>
            <a:r>
              <a:rPr lang="en-US" dirty="0" err="1"/>
              <a:t>về</a:t>
            </a:r>
            <a:r>
              <a:rPr lang="en-US" dirty="0"/>
              <a:t> </a:t>
            </a:r>
            <a:r>
              <a:rPr lang="en-US" dirty="0" err="1"/>
              <a:t>hiệu</a:t>
            </a:r>
            <a:r>
              <a:rPr lang="en-US" dirty="0"/>
              <a:t> </a:t>
            </a:r>
            <a:r>
              <a:rPr lang="en-US" dirty="0" err="1"/>
              <a:t>quả</a:t>
            </a:r>
            <a:r>
              <a:rPr lang="en-US" dirty="0"/>
              <a:t> </a:t>
            </a:r>
            <a:r>
              <a:rPr lang="en-US" dirty="0" err="1"/>
              <a:t>và</a:t>
            </a:r>
            <a:r>
              <a:rPr lang="en-US" dirty="0"/>
              <a:t> </a:t>
            </a:r>
            <a:r>
              <a:rPr lang="en-US" dirty="0" err="1"/>
              <a:t>tính</a:t>
            </a:r>
            <a:r>
              <a:rPr lang="en-US" dirty="0"/>
              <a:t> an </a:t>
            </a:r>
            <a:r>
              <a:rPr lang="en-US" dirty="0" err="1"/>
              <a:t>toàn</a:t>
            </a:r>
            <a:r>
              <a:rPr lang="en-US" dirty="0"/>
              <a:t> </a:t>
            </a:r>
            <a:r>
              <a:rPr lang="en-US" dirty="0" err="1"/>
              <a:t>của</a:t>
            </a:r>
            <a:r>
              <a:rPr lang="en-US" dirty="0"/>
              <a:t> </a:t>
            </a:r>
            <a:r>
              <a:rPr lang="en-US" dirty="0" err="1"/>
              <a:t>thuốc</a:t>
            </a:r>
            <a:r>
              <a:rPr lang="en-US" dirty="0"/>
              <a:t> </a:t>
            </a:r>
            <a:r>
              <a:rPr lang="en-US" dirty="0" err="1"/>
              <a:t>kháng</a:t>
            </a:r>
            <a:r>
              <a:rPr lang="en-US" dirty="0"/>
              <a:t> </a:t>
            </a:r>
            <a:r>
              <a:rPr lang="en-US" dirty="0" err="1"/>
              <a:t>xơ</a:t>
            </a:r>
            <a:r>
              <a:rPr lang="en-US" dirty="0"/>
              <a:t> </a:t>
            </a:r>
            <a:br>
              <a:rPr lang="en-US" dirty="0"/>
            </a:br>
            <a:r>
              <a:rPr lang="en-US" dirty="0" err="1"/>
              <a:t>trong</a:t>
            </a:r>
            <a:r>
              <a:rPr lang="en-US" dirty="0"/>
              <a:t> </a:t>
            </a:r>
            <a:r>
              <a:rPr lang="en-US" dirty="0" err="1"/>
              <a:t>các</a:t>
            </a:r>
            <a:r>
              <a:rPr lang="en-US" dirty="0"/>
              <a:t> </a:t>
            </a:r>
            <a:r>
              <a:rPr lang="en-US" dirty="0" err="1"/>
              <a:t>nghiên</a:t>
            </a:r>
            <a:r>
              <a:rPr lang="en-US" dirty="0"/>
              <a:t> </a:t>
            </a:r>
            <a:r>
              <a:rPr lang="en-US" dirty="0" err="1"/>
              <a:t>cứu</a:t>
            </a:r>
            <a:r>
              <a:rPr lang="en-US" dirty="0"/>
              <a:t> </a:t>
            </a:r>
            <a:r>
              <a:rPr lang="en-US" dirty="0" err="1"/>
              <a:t>lâm</a:t>
            </a:r>
            <a:r>
              <a:rPr lang="en-US" dirty="0"/>
              <a:t> </a:t>
            </a:r>
            <a:r>
              <a:rPr lang="en-US" dirty="0" err="1"/>
              <a:t>sàng</a:t>
            </a:r>
            <a:r>
              <a:rPr lang="en-US" dirty="0"/>
              <a:t> </a:t>
            </a:r>
            <a:r>
              <a:rPr lang="en-US" dirty="0" err="1"/>
              <a:t>được</a:t>
            </a:r>
            <a:r>
              <a:rPr lang="en-US" dirty="0"/>
              <a:t> </a:t>
            </a:r>
            <a:r>
              <a:rPr lang="en-US" dirty="0" err="1"/>
              <a:t>hỗ</a:t>
            </a:r>
            <a:r>
              <a:rPr lang="en-US" dirty="0"/>
              <a:t> </a:t>
            </a:r>
            <a:r>
              <a:rPr lang="en-US" dirty="0" err="1"/>
              <a:t>trợ</a:t>
            </a:r>
            <a:r>
              <a:rPr lang="en-US" dirty="0"/>
              <a:t> </a:t>
            </a:r>
            <a:r>
              <a:rPr lang="en-US" dirty="0" err="1"/>
              <a:t>bởi</a:t>
            </a:r>
            <a:r>
              <a:rPr lang="en-US" dirty="0"/>
              <a:t> </a:t>
            </a:r>
            <a:r>
              <a:rPr lang="en-US" dirty="0" err="1"/>
              <a:t>dữ</a:t>
            </a:r>
            <a:r>
              <a:rPr lang="en-US" dirty="0"/>
              <a:t> </a:t>
            </a:r>
            <a:r>
              <a:rPr lang="en-US" dirty="0" err="1"/>
              <a:t>liệu</a:t>
            </a:r>
            <a:r>
              <a:rPr lang="en-US" dirty="0"/>
              <a:t> </a:t>
            </a:r>
            <a:r>
              <a:rPr lang="en-US" dirty="0" err="1"/>
              <a:t>đời</a:t>
            </a:r>
            <a:r>
              <a:rPr lang="en-US" dirty="0"/>
              <a:t> </a:t>
            </a:r>
            <a:r>
              <a:rPr lang="en-US" dirty="0" err="1"/>
              <a:t>thực</a:t>
            </a:r>
            <a:endParaRPr lang="en-US" dirty="0"/>
          </a:p>
        </p:txBody>
      </p:sp>
      <p:sp>
        <p:nvSpPr>
          <p:cNvPr id="4" name="Slide Number Placeholder 3">
            <a:extLst>
              <a:ext uri="{FF2B5EF4-FFF2-40B4-BE49-F238E27FC236}">
                <a16:creationId xmlns:a16="http://schemas.microsoft.com/office/drawing/2014/main" id="{5F3431AC-D2EA-A34C-8DB6-7484AEBC8D0E}"/>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66</a:t>
            </a:fld>
            <a:endParaRPr lang="en-US" dirty="0">
              <a:solidFill>
                <a:srgbClr val="003366"/>
              </a:solidFill>
              <a:latin typeface="Arial" panose="020B0604020202020204"/>
            </a:endParaRPr>
          </a:p>
        </p:txBody>
      </p:sp>
      <p:sp>
        <p:nvSpPr>
          <p:cNvPr id="5" name="Text Placeholder 4">
            <a:extLst>
              <a:ext uri="{FF2B5EF4-FFF2-40B4-BE49-F238E27FC236}">
                <a16:creationId xmlns:a16="http://schemas.microsoft.com/office/drawing/2014/main" id="{B0849CCE-5D42-F042-87BF-AA800A006FDE}"/>
              </a:ext>
            </a:extLst>
          </p:cNvPr>
          <p:cNvSpPr>
            <a:spLocks noGrp="1"/>
          </p:cNvSpPr>
          <p:nvPr>
            <p:ph type="body" sz="quarter" idx="13"/>
          </p:nvPr>
        </p:nvSpPr>
        <p:spPr/>
        <p:txBody>
          <a:bodyPr>
            <a:normAutofit fontScale="55000" lnSpcReduction="20000"/>
          </a:bodyPr>
          <a:lstStyle/>
          <a:p>
            <a:r>
              <a:rPr lang="en-US" dirty="0"/>
              <a:t>AE, adverse event; IPF, idiopathic pulmonary fibrosis</a:t>
            </a:r>
            <a:br>
              <a:rPr lang="en-US" dirty="0"/>
            </a:br>
            <a:r>
              <a:rPr lang="en-US" dirty="0"/>
              <a:t>1. Maher TM, Strek ME. </a:t>
            </a:r>
            <a:r>
              <a:rPr lang="en-US" i="1" dirty="0"/>
              <a:t>Respir Res</a:t>
            </a:r>
            <a:r>
              <a:rPr lang="en-US" dirty="0"/>
              <a:t> 2019;20:205; 2. Brunnemer E </a:t>
            </a:r>
            <a:r>
              <a:rPr lang="en-US" i="1" dirty="0"/>
              <a:t>et al. Respiration</a:t>
            </a:r>
            <a:r>
              <a:rPr lang="en-US" dirty="0"/>
              <a:t> 2018;95:301–9; 3. Fang C </a:t>
            </a:r>
            <a:r>
              <a:rPr lang="en-US" i="1" dirty="0"/>
              <a:t>et al. PLoS One</a:t>
            </a:r>
            <a:r>
              <a:rPr lang="en-US" dirty="0"/>
              <a:t> 2020;15:e0228390; </a:t>
            </a:r>
            <a:br>
              <a:rPr lang="en-US" dirty="0"/>
            </a:br>
            <a:r>
              <a:rPr lang="en-US" dirty="0"/>
              <a:t>4. Majewski S </a:t>
            </a:r>
            <a:r>
              <a:rPr lang="en-US" i="1" dirty="0"/>
              <a:t>et al. BMC Pulm Med</a:t>
            </a:r>
            <a:r>
              <a:rPr lang="en-US" dirty="0"/>
              <a:t> 2020;20:122; 5. Toellner H </a:t>
            </a:r>
            <a:r>
              <a:rPr lang="en-US" i="1" dirty="0"/>
              <a:t>et al. Clin Transl Med </a:t>
            </a:r>
            <a:r>
              <a:rPr lang="en-US" dirty="0"/>
              <a:t>2017;6:41; 6. Cottin V </a:t>
            </a:r>
            <a:r>
              <a:rPr lang="en-US" i="1" dirty="0"/>
              <a:t>et al. ERJ Open Res</a:t>
            </a:r>
            <a:r>
              <a:rPr lang="en-US" dirty="0"/>
              <a:t> 2018;4:00084-2018; </a:t>
            </a:r>
            <a:br>
              <a:rPr lang="en-US" dirty="0"/>
            </a:br>
            <a:r>
              <a:rPr lang="en-US" dirty="0"/>
              <a:t>7. Noth I </a:t>
            </a:r>
            <a:r>
              <a:rPr lang="en-US" i="1" dirty="0"/>
              <a:t>et al. Eur Respir J </a:t>
            </a:r>
            <a:r>
              <a:rPr lang="en-US" dirty="0"/>
              <a:t>2018;52:1702106; 8. Bargagli E </a:t>
            </a:r>
            <a:r>
              <a:rPr lang="en-US" i="1" dirty="0"/>
              <a:t>et al</a:t>
            </a:r>
            <a:r>
              <a:rPr lang="en-US" dirty="0"/>
              <a:t>. </a:t>
            </a:r>
            <a:r>
              <a:rPr lang="en-US" i="1" dirty="0"/>
              <a:t>Pulmonology </a:t>
            </a:r>
            <a:r>
              <a:rPr lang="en-US" dirty="0"/>
              <a:t>2019;25:149–53</a:t>
            </a:r>
          </a:p>
        </p:txBody>
      </p:sp>
      <p:sp>
        <p:nvSpPr>
          <p:cNvPr id="19" name="TextBox 18">
            <a:extLst>
              <a:ext uri="{FF2B5EF4-FFF2-40B4-BE49-F238E27FC236}">
                <a16:creationId xmlns:a16="http://schemas.microsoft.com/office/drawing/2014/main" id="{5D07FFC6-1A25-E340-A157-28AFAEBAFA08}"/>
              </a:ext>
            </a:extLst>
          </p:cNvPr>
          <p:cNvSpPr txBox="1"/>
          <p:nvPr/>
        </p:nvSpPr>
        <p:spPr>
          <a:xfrm>
            <a:off x="867833" y="1636988"/>
            <a:ext cx="3347115" cy="830997"/>
          </a:xfrm>
          <a:prstGeom prst="rect">
            <a:avLst/>
          </a:prstGeom>
          <a:noFill/>
        </p:spPr>
        <p:txBody>
          <a:bodyPr wrap="square" rtlCol="0">
            <a:spAutoFit/>
          </a:bodyPr>
          <a:lstStyle/>
          <a:p>
            <a:pPr algn="ctr" defTabSz="609585"/>
            <a:r>
              <a:rPr lang="en-US" sz="1600" b="1" dirty="0" err="1">
                <a:solidFill>
                  <a:srgbClr val="003366"/>
                </a:solidFill>
                <a:latin typeface="Arial" panose="020B0604020202020204"/>
              </a:rPr>
              <a:t>Thuốc</a:t>
            </a:r>
            <a:r>
              <a:rPr lang="en-US" sz="1600" b="1" dirty="0">
                <a:solidFill>
                  <a:srgbClr val="003366"/>
                </a:solidFill>
                <a:latin typeface="Arial" panose="020B0604020202020204"/>
              </a:rPr>
              <a:t> </a:t>
            </a:r>
            <a:r>
              <a:rPr lang="en-US" sz="1600" b="1" dirty="0" err="1">
                <a:solidFill>
                  <a:srgbClr val="003366"/>
                </a:solidFill>
                <a:latin typeface="Arial" panose="020B0604020202020204"/>
              </a:rPr>
              <a:t>kháng</a:t>
            </a:r>
            <a:r>
              <a:rPr lang="en-US" sz="1600" b="1" dirty="0">
                <a:solidFill>
                  <a:srgbClr val="003366"/>
                </a:solidFill>
                <a:latin typeface="Arial" panose="020B0604020202020204"/>
              </a:rPr>
              <a:t> </a:t>
            </a:r>
            <a:r>
              <a:rPr lang="en-US" sz="1600" b="1" dirty="0" err="1">
                <a:solidFill>
                  <a:srgbClr val="003366"/>
                </a:solidFill>
                <a:latin typeface="Arial" panose="020B0604020202020204"/>
              </a:rPr>
              <a:t>xơ</a:t>
            </a:r>
            <a:r>
              <a:rPr lang="en-US" sz="1600" b="1" dirty="0">
                <a:solidFill>
                  <a:srgbClr val="003366"/>
                </a:solidFill>
                <a:latin typeface="Arial" panose="020B0604020202020204"/>
              </a:rPr>
              <a:t> </a:t>
            </a:r>
            <a:r>
              <a:rPr lang="en-US" sz="1600" dirty="0" err="1">
                <a:solidFill>
                  <a:srgbClr val="003366"/>
                </a:solidFill>
                <a:latin typeface="Arial" panose="020B0604020202020204"/>
              </a:rPr>
              <a:t>là</a:t>
            </a:r>
            <a:r>
              <a:rPr lang="en-US" sz="1600" dirty="0">
                <a:solidFill>
                  <a:srgbClr val="003366"/>
                </a:solidFill>
                <a:latin typeface="Arial" panose="020B0604020202020204"/>
              </a:rPr>
              <a:t> </a:t>
            </a:r>
            <a:r>
              <a:rPr lang="en-US" sz="1600" dirty="0" err="1">
                <a:solidFill>
                  <a:srgbClr val="003366"/>
                </a:solidFill>
                <a:latin typeface="Arial" panose="020B0604020202020204"/>
              </a:rPr>
              <a:t>một</a:t>
            </a:r>
            <a:r>
              <a:rPr lang="en-US" sz="1600" dirty="0">
                <a:solidFill>
                  <a:srgbClr val="003366"/>
                </a:solidFill>
                <a:latin typeface="Arial" panose="020B0604020202020204"/>
              </a:rPr>
              <a:t> </a:t>
            </a:r>
            <a:r>
              <a:rPr lang="en-US" sz="1600" dirty="0" err="1">
                <a:solidFill>
                  <a:srgbClr val="003366"/>
                </a:solidFill>
                <a:latin typeface="Arial" panose="020B0604020202020204"/>
              </a:rPr>
              <a:t>phương</a:t>
            </a:r>
            <a:r>
              <a:rPr lang="en-US" sz="1600" dirty="0">
                <a:solidFill>
                  <a:srgbClr val="003366"/>
                </a:solidFill>
                <a:latin typeface="Arial" panose="020B0604020202020204"/>
              </a:rPr>
              <a:t> </a:t>
            </a:r>
            <a:r>
              <a:rPr lang="en-US" sz="1600" dirty="0" err="1">
                <a:solidFill>
                  <a:srgbClr val="003366"/>
                </a:solidFill>
                <a:latin typeface="Arial" panose="020B0604020202020204"/>
              </a:rPr>
              <a:t>pháp</a:t>
            </a:r>
            <a:r>
              <a:rPr lang="en-US" sz="1600" dirty="0">
                <a:solidFill>
                  <a:srgbClr val="003366"/>
                </a:solidFill>
                <a:latin typeface="Arial" panose="020B0604020202020204"/>
              </a:rPr>
              <a:t> </a:t>
            </a:r>
            <a:r>
              <a:rPr lang="en-US" sz="1600" dirty="0" err="1">
                <a:solidFill>
                  <a:srgbClr val="003366"/>
                </a:solidFill>
                <a:latin typeface="Arial" panose="020B0604020202020204"/>
              </a:rPr>
              <a:t>điều</a:t>
            </a:r>
            <a:r>
              <a:rPr lang="en-US" sz="1600" dirty="0">
                <a:solidFill>
                  <a:srgbClr val="003366"/>
                </a:solidFill>
                <a:latin typeface="Arial" panose="020B0604020202020204"/>
              </a:rPr>
              <a:t> </a:t>
            </a:r>
            <a:r>
              <a:rPr lang="en-US" sz="1600" dirty="0" err="1">
                <a:solidFill>
                  <a:srgbClr val="003366"/>
                </a:solidFill>
                <a:latin typeface="Arial" panose="020B0604020202020204"/>
              </a:rPr>
              <a:t>trị</a:t>
            </a:r>
            <a:r>
              <a:rPr lang="en-US" sz="1600" dirty="0">
                <a:solidFill>
                  <a:srgbClr val="003366"/>
                </a:solidFill>
                <a:latin typeface="Arial" panose="020B0604020202020204"/>
              </a:rPr>
              <a:t> </a:t>
            </a:r>
            <a:r>
              <a:rPr lang="en-US" sz="1600" dirty="0" err="1">
                <a:solidFill>
                  <a:srgbClr val="003366"/>
                </a:solidFill>
                <a:latin typeface="Arial" panose="020B0604020202020204"/>
              </a:rPr>
              <a:t>tồn</a:t>
            </a:r>
            <a:r>
              <a:rPr lang="en-US" sz="1600" dirty="0">
                <a:solidFill>
                  <a:srgbClr val="003366"/>
                </a:solidFill>
                <a:latin typeface="Arial" panose="020B0604020202020204"/>
              </a:rPr>
              <a:t> </a:t>
            </a:r>
            <a:r>
              <a:rPr lang="en-US" sz="1600" dirty="0" err="1">
                <a:solidFill>
                  <a:srgbClr val="003366"/>
                </a:solidFill>
                <a:latin typeface="Arial" panose="020B0604020202020204"/>
              </a:rPr>
              <a:t>tại</a:t>
            </a:r>
            <a:r>
              <a:rPr lang="en-US" sz="1600" dirty="0">
                <a:solidFill>
                  <a:srgbClr val="003366"/>
                </a:solidFill>
                <a:latin typeface="Arial" panose="020B0604020202020204"/>
              </a:rPr>
              <a:t> </a:t>
            </a:r>
            <a:r>
              <a:rPr lang="en-US" sz="1600" dirty="0" err="1">
                <a:solidFill>
                  <a:srgbClr val="003366"/>
                </a:solidFill>
                <a:latin typeface="Arial" panose="020B0604020202020204"/>
              </a:rPr>
              <a:t>trong</a:t>
            </a:r>
            <a:r>
              <a:rPr lang="en-US" sz="1600" dirty="0">
                <a:solidFill>
                  <a:srgbClr val="003366"/>
                </a:solidFill>
                <a:latin typeface="Arial" panose="020B0604020202020204"/>
              </a:rPr>
              <a:t> </a:t>
            </a:r>
            <a:r>
              <a:rPr lang="en-US" sz="1600" dirty="0" err="1">
                <a:solidFill>
                  <a:srgbClr val="003366"/>
                </a:solidFill>
                <a:latin typeface="Arial" panose="020B0604020202020204"/>
              </a:rPr>
              <a:t>thời</a:t>
            </a:r>
            <a:r>
              <a:rPr lang="en-US" sz="1600" dirty="0">
                <a:solidFill>
                  <a:srgbClr val="003366"/>
                </a:solidFill>
                <a:latin typeface="Arial" panose="020B0604020202020204"/>
              </a:rPr>
              <a:t> </a:t>
            </a:r>
            <a:r>
              <a:rPr lang="en-US" sz="1600" dirty="0" err="1">
                <a:solidFill>
                  <a:srgbClr val="003366"/>
                </a:solidFill>
                <a:latin typeface="Arial" panose="020B0604020202020204"/>
              </a:rPr>
              <a:t>gian</a:t>
            </a:r>
            <a:r>
              <a:rPr lang="en-US" sz="1600" dirty="0">
                <a:solidFill>
                  <a:srgbClr val="003366"/>
                </a:solidFill>
                <a:latin typeface="Arial" panose="020B0604020202020204"/>
              </a:rPr>
              <a:t> </a:t>
            </a:r>
            <a:r>
              <a:rPr lang="en-US" sz="1600" dirty="0" err="1">
                <a:solidFill>
                  <a:srgbClr val="003366"/>
                </a:solidFill>
                <a:latin typeface="Arial" panose="020B0604020202020204"/>
              </a:rPr>
              <a:t>dài</a:t>
            </a:r>
            <a:r>
              <a:rPr lang="en-US" sz="1600" dirty="0">
                <a:solidFill>
                  <a:srgbClr val="003366"/>
                </a:solidFill>
                <a:latin typeface="Arial" panose="020B0604020202020204"/>
              </a:rPr>
              <a:t> </a:t>
            </a:r>
            <a:r>
              <a:rPr lang="en-US" sz="1600" dirty="0" err="1">
                <a:solidFill>
                  <a:srgbClr val="003366"/>
                </a:solidFill>
                <a:latin typeface="Arial" panose="020B0604020202020204"/>
              </a:rPr>
              <a:t>cho</a:t>
            </a:r>
            <a:r>
              <a:rPr lang="en-US" sz="1600" dirty="0">
                <a:solidFill>
                  <a:srgbClr val="003366"/>
                </a:solidFill>
                <a:latin typeface="Arial" panose="020B0604020202020204"/>
              </a:rPr>
              <a:t> </a:t>
            </a:r>
            <a:r>
              <a:rPr lang="en-US" sz="1600" dirty="0" err="1">
                <a:solidFill>
                  <a:srgbClr val="003366"/>
                </a:solidFill>
                <a:latin typeface="Arial" panose="020B0604020202020204"/>
              </a:rPr>
              <a:t>bệnh</a:t>
            </a:r>
            <a:r>
              <a:rPr lang="en-US" sz="1600" dirty="0">
                <a:solidFill>
                  <a:srgbClr val="003366"/>
                </a:solidFill>
                <a:latin typeface="Arial" panose="020B0604020202020204"/>
              </a:rPr>
              <a:t> </a:t>
            </a:r>
            <a:r>
              <a:rPr lang="en-US" sz="1600" dirty="0" err="1">
                <a:solidFill>
                  <a:srgbClr val="003366"/>
                </a:solidFill>
                <a:latin typeface="Arial" panose="020B0604020202020204"/>
              </a:rPr>
              <a:t>nhân</a:t>
            </a:r>
            <a:r>
              <a:rPr lang="en-US" sz="1600" dirty="0">
                <a:solidFill>
                  <a:srgbClr val="003366"/>
                </a:solidFill>
                <a:latin typeface="Arial" panose="020B0604020202020204"/>
              </a:rPr>
              <a:t> </a:t>
            </a:r>
            <a:r>
              <a:rPr lang="en-US" sz="1600" b="1" dirty="0">
                <a:solidFill>
                  <a:srgbClr val="003366"/>
                </a:solidFill>
                <a:latin typeface="Arial" panose="020B0604020202020204"/>
              </a:rPr>
              <a:t>IPF</a:t>
            </a:r>
            <a:r>
              <a:rPr lang="en-US" sz="1600" dirty="0">
                <a:solidFill>
                  <a:srgbClr val="003366"/>
                </a:solidFill>
                <a:latin typeface="Arial" panose="020B0604020202020204"/>
              </a:rPr>
              <a:t> </a:t>
            </a:r>
            <a:endParaRPr lang="en-US" sz="1600" baseline="30000" dirty="0">
              <a:solidFill>
                <a:srgbClr val="003366"/>
              </a:solidFill>
              <a:latin typeface="Arial" panose="020B0604020202020204"/>
            </a:endParaRPr>
          </a:p>
        </p:txBody>
      </p:sp>
      <p:grpSp>
        <p:nvGrpSpPr>
          <p:cNvPr id="8" name="Group 7">
            <a:extLst>
              <a:ext uri="{FF2B5EF4-FFF2-40B4-BE49-F238E27FC236}">
                <a16:creationId xmlns:a16="http://schemas.microsoft.com/office/drawing/2014/main" id="{F241EF19-7486-D44B-B3FF-A3CEA972484B}"/>
              </a:ext>
            </a:extLst>
          </p:cNvPr>
          <p:cNvGrpSpPr/>
          <p:nvPr/>
        </p:nvGrpSpPr>
        <p:grpSpPr>
          <a:xfrm>
            <a:off x="4607860" y="1567532"/>
            <a:ext cx="6232417" cy="4112385"/>
            <a:chOff x="3455894" y="1175648"/>
            <a:chExt cx="4674313" cy="3084289"/>
          </a:xfrm>
        </p:grpSpPr>
        <p:grpSp>
          <p:nvGrpSpPr>
            <p:cNvPr id="74" name="Group 73">
              <a:extLst>
                <a:ext uri="{FF2B5EF4-FFF2-40B4-BE49-F238E27FC236}">
                  <a16:creationId xmlns:a16="http://schemas.microsoft.com/office/drawing/2014/main" id="{5F95EC51-02BC-3D47-A045-7E08F02FD535}"/>
                </a:ext>
              </a:extLst>
            </p:cNvPr>
            <p:cNvGrpSpPr/>
            <p:nvPr/>
          </p:nvGrpSpPr>
          <p:grpSpPr>
            <a:xfrm>
              <a:off x="3455894" y="1175648"/>
              <a:ext cx="4674313" cy="3084289"/>
              <a:chOff x="3296870" y="1096136"/>
              <a:chExt cx="4674313" cy="3084289"/>
            </a:xfrm>
          </p:grpSpPr>
          <p:sp>
            <p:nvSpPr>
              <p:cNvPr id="61" name="Freeform 60">
                <a:extLst>
                  <a:ext uri="{FF2B5EF4-FFF2-40B4-BE49-F238E27FC236}">
                    <a16:creationId xmlns:a16="http://schemas.microsoft.com/office/drawing/2014/main" id="{17009D28-A001-0C42-8EA6-D5A0549C4165}"/>
                  </a:ext>
                </a:extLst>
              </p:cNvPr>
              <p:cNvSpPr/>
              <p:nvPr/>
            </p:nvSpPr>
            <p:spPr>
              <a:xfrm>
                <a:off x="3296870" y="1096136"/>
                <a:ext cx="4674313" cy="579928"/>
              </a:xfrm>
              <a:custGeom>
                <a:avLst/>
                <a:gdLst>
                  <a:gd name="connsiteX0" fmla="*/ 0 w 5157763"/>
                  <a:gd name="connsiteY0" fmla="*/ 57993 h 579928"/>
                  <a:gd name="connsiteX1" fmla="*/ 57993 w 5157763"/>
                  <a:gd name="connsiteY1" fmla="*/ 0 h 579928"/>
                  <a:gd name="connsiteX2" fmla="*/ 5099770 w 5157763"/>
                  <a:gd name="connsiteY2" fmla="*/ 0 h 579928"/>
                  <a:gd name="connsiteX3" fmla="*/ 5157763 w 5157763"/>
                  <a:gd name="connsiteY3" fmla="*/ 57993 h 579928"/>
                  <a:gd name="connsiteX4" fmla="*/ 5157763 w 5157763"/>
                  <a:gd name="connsiteY4" fmla="*/ 521935 h 579928"/>
                  <a:gd name="connsiteX5" fmla="*/ 5099770 w 5157763"/>
                  <a:gd name="connsiteY5" fmla="*/ 579928 h 579928"/>
                  <a:gd name="connsiteX6" fmla="*/ 57993 w 5157763"/>
                  <a:gd name="connsiteY6" fmla="*/ 579928 h 579928"/>
                  <a:gd name="connsiteX7" fmla="*/ 0 w 5157763"/>
                  <a:gd name="connsiteY7" fmla="*/ 521935 h 579928"/>
                  <a:gd name="connsiteX8" fmla="*/ 0 w 5157763"/>
                  <a:gd name="connsiteY8" fmla="*/ 57993 h 57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7763" h="579928">
                    <a:moveTo>
                      <a:pt x="0" y="57993"/>
                    </a:moveTo>
                    <a:cubicBezTo>
                      <a:pt x="0" y="25964"/>
                      <a:pt x="25964" y="0"/>
                      <a:pt x="57993" y="0"/>
                    </a:cubicBezTo>
                    <a:lnTo>
                      <a:pt x="5099770" y="0"/>
                    </a:lnTo>
                    <a:cubicBezTo>
                      <a:pt x="5131799" y="0"/>
                      <a:pt x="5157763" y="25964"/>
                      <a:pt x="5157763" y="57993"/>
                    </a:cubicBezTo>
                    <a:lnTo>
                      <a:pt x="5157763" y="521935"/>
                    </a:lnTo>
                    <a:cubicBezTo>
                      <a:pt x="5157763" y="553964"/>
                      <a:pt x="5131799" y="579928"/>
                      <a:pt x="5099770" y="579928"/>
                    </a:cubicBezTo>
                    <a:lnTo>
                      <a:pt x="57993" y="579928"/>
                    </a:lnTo>
                    <a:cubicBezTo>
                      <a:pt x="25964" y="579928"/>
                      <a:pt x="0" y="553964"/>
                      <a:pt x="0" y="521935"/>
                    </a:cubicBezTo>
                    <a:lnTo>
                      <a:pt x="0" y="57993"/>
                    </a:lnTo>
                    <a:close/>
                  </a:path>
                </a:pathLst>
              </a:custGeom>
              <a:solidFill>
                <a:schemeClr val="tx2"/>
              </a:solidFill>
              <a:ln w="9525">
                <a:solidFill>
                  <a:schemeClr val="bg1"/>
                </a:solidFill>
              </a:ln>
              <a:effectLst>
                <a:outerShdw blurRad="63500" algn="ctr" rotWithShape="0">
                  <a:srgbClr val="000000">
                    <a:alpha val="20000"/>
                  </a:srgbClr>
                </a:outerShdw>
              </a:effectLst>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10648" tIns="46355" rIns="58208" bIns="46355" numCol="1" spcCol="1270" anchor="ctr" anchorCtr="0">
                <a:noAutofit/>
              </a:bodyPr>
              <a:lstStyle/>
              <a:p>
                <a:pPr defTabSz="829713">
                  <a:lnSpc>
                    <a:spcPct val="90000"/>
                  </a:lnSpc>
                  <a:spcBef>
                    <a:spcPct val="0"/>
                  </a:spcBef>
                  <a:spcAft>
                    <a:spcPct val="35000"/>
                  </a:spcAft>
                </a:pPr>
                <a:r>
                  <a:rPr lang="en-US" sz="1867" b="1" dirty="0" err="1">
                    <a:solidFill>
                      <a:prstClr val="white"/>
                    </a:solidFill>
                    <a:latin typeface="Arial" panose="020B0604020202020204"/>
                  </a:rPr>
                  <a:t>Dữ</a:t>
                </a:r>
                <a:r>
                  <a:rPr lang="en-US" sz="1867" b="1" dirty="0">
                    <a:solidFill>
                      <a:prstClr val="white"/>
                    </a:solidFill>
                    <a:latin typeface="Arial" panose="020B0604020202020204"/>
                  </a:rPr>
                  <a:t> </a:t>
                </a:r>
                <a:r>
                  <a:rPr lang="en-US" sz="1867" b="1" dirty="0" err="1">
                    <a:solidFill>
                      <a:prstClr val="white"/>
                    </a:solidFill>
                    <a:latin typeface="Arial" panose="020B0604020202020204"/>
                  </a:rPr>
                  <a:t>liệu</a:t>
                </a:r>
                <a:r>
                  <a:rPr lang="en-US" sz="1867" b="1" dirty="0">
                    <a:solidFill>
                      <a:prstClr val="white"/>
                    </a:solidFill>
                    <a:latin typeface="Arial" panose="020B0604020202020204"/>
                  </a:rPr>
                  <a:t> </a:t>
                </a:r>
                <a:r>
                  <a:rPr lang="en-US" sz="1867" b="1" dirty="0" err="1">
                    <a:solidFill>
                      <a:prstClr val="white"/>
                    </a:solidFill>
                    <a:latin typeface="Arial" panose="020B0604020202020204"/>
                  </a:rPr>
                  <a:t>đời</a:t>
                </a:r>
                <a:r>
                  <a:rPr lang="en-US" sz="1867" b="1" dirty="0">
                    <a:solidFill>
                      <a:prstClr val="white"/>
                    </a:solidFill>
                    <a:latin typeface="Arial" panose="020B0604020202020204"/>
                  </a:rPr>
                  <a:t> </a:t>
                </a:r>
                <a:r>
                  <a:rPr lang="en-US" sz="1867" b="1" dirty="0" err="1">
                    <a:solidFill>
                      <a:prstClr val="white"/>
                    </a:solidFill>
                    <a:latin typeface="Arial" panose="020B0604020202020204"/>
                  </a:rPr>
                  <a:t>thực</a:t>
                </a:r>
                <a:r>
                  <a:rPr lang="en-US" sz="1867" b="1" dirty="0">
                    <a:solidFill>
                      <a:prstClr val="white"/>
                    </a:solidFill>
                    <a:latin typeface="Arial" panose="020B0604020202020204"/>
                  </a:rPr>
                  <a:t> </a:t>
                </a:r>
                <a:r>
                  <a:rPr lang="en-US" sz="1867" b="1" dirty="0" err="1">
                    <a:solidFill>
                      <a:prstClr val="white"/>
                    </a:solidFill>
                    <a:latin typeface="Arial" panose="020B0604020202020204"/>
                  </a:rPr>
                  <a:t>hỗ</a:t>
                </a:r>
                <a:r>
                  <a:rPr lang="en-US" sz="1867" b="1" dirty="0">
                    <a:solidFill>
                      <a:prstClr val="white"/>
                    </a:solidFill>
                    <a:latin typeface="Arial" panose="020B0604020202020204"/>
                  </a:rPr>
                  <a:t> </a:t>
                </a:r>
                <a:r>
                  <a:rPr lang="en-US" sz="1867" b="1" dirty="0" err="1">
                    <a:solidFill>
                      <a:prstClr val="white"/>
                    </a:solidFill>
                    <a:latin typeface="Arial" panose="020B0604020202020204"/>
                  </a:rPr>
                  <a:t>trợ</a:t>
                </a:r>
                <a:r>
                  <a:rPr lang="en-US" sz="1867" b="1" dirty="0">
                    <a:solidFill>
                      <a:prstClr val="white"/>
                    </a:solidFill>
                    <a:latin typeface="Arial" panose="020B0604020202020204"/>
                  </a:rPr>
                  <a:t> </a:t>
                </a:r>
                <a:r>
                  <a:rPr lang="en-US" sz="1867" b="1" dirty="0" err="1">
                    <a:solidFill>
                      <a:prstClr val="white"/>
                    </a:solidFill>
                    <a:latin typeface="Arial" panose="020B0604020202020204"/>
                  </a:rPr>
                  <a:t>cho</a:t>
                </a:r>
                <a:r>
                  <a:rPr lang="en-US" sz="1867" b="1" dirty="0">
                    <a:solidFill>
                      <a:prstClr val="white"/>
                    </a:solidFill>
                    <a:latin typeface="Arial" panose="020B0604020202020204"/>
                  </a:rPr>
                  <a:t> </a:t>
                </a:r>
                <a:r>
                  <a:rPr lang="en-US" sz="1867" b="1" dirty="0" err="1">
                    <a:solidFill>
                      <a:prstClr val="white"/>
                    </a:solidFill>
                    <a:latin typeface="Arial" panose="020B0604020202020204"/>
                  </a:rPr>
                  <a:t>hiệu</a:t>
                </a:r>
                <a:r>
                  <a:rPr lang="en-US" sz="1867" b="1" dirty="0">
                    <a:solidFill>
                      <a:prstClr val="white"/>
                    </a:solidFill>
                    <a:latin typeface="Arial" panose="020B0604020202020204"/>
                  </a:rPr>
                  <a:t> </a:t>
                </a:r>
                <a:r>
                  <a:rPr lang="en-US" sz="1867" b="1" dirty="0" err="1">
                    <a:solidFill>
                      <a:prstClr val="white"/>
                    </a:solidFill>
                    <a:latin typeface="Arial" panose="020B0604020202020204"/>
                  </a:rPr>
                  <a:t>quả</a:t>
                </a:r>
                <a:r>
                  <a:rPr lang="en-US" sz="1867" b="1" dirty="0">
                    <a:solidFill>
                      <a:prstClr val="white"/>
                    </a:solidFill>
                    <a:latin typeface="Arial" panose="020B0604020202020204"/>
                  </a:rPr>
                  <a:t> </a:t>
                </a:r>
                <a:r>
                  <a:rPr lang="en-US" sz="1867" b="1" dirty="0" err="1">
                    <a:solidFill>
                      <a:prstClr val="white"/>
                    </a:solidFill>
                    <a:latin typeface="Arial" panose="020B0604020202020204"/>
                  </a:rPr>
                  <a:t>và</a:t>
                </a:r>
                <a:r>
                  <a:rPr lang="en-US" sz="1867" b="1" dirty="0">
                    <a:solidFill>
                      <a:prstClr val="white"/>
                    </a:solidFill>
                    <a:latin typeface="Arial" panose="020B0604020202020204"/>
                  </a:rPr>
                  <a:t> </a:t>
                </a:r>
                <a:r>
                  <a:rPr lang="en-US" sz="1867" b="1" dirty="0" err="1">
                    <a:solidFill>
                      <a:prstClr val="white"/>
                    </a:solidFill>
                    <a:latin typeface="Arial" panose="020B0604020202020204"/>
                  </a:rPr>
                  <a:t>tính</a:t>
                </a:r>
                <a:r>
                  <a:rPr lang="en-US" sz="1867" b="1" dirty="0">
                    <a:solidFill>
                      <a:prstClr val="white"/>
                    </a:solidFill>
                    <a:latin typeface="Arial" panose="020B0604020202020204"/>
                  </a:rPr>
                  <a:t> an </a:t>
                </a:r>
                <a:r>
                  <a:rPr lang="en-US" sz="1867" b="1" dirty="0" err="1">
                    <a:solidFill>
                      <a:prstClr val="white"/>
                    </a:solidFill>
                    <a:latin typeface="Arial" panose="020B0604020202020204"/>
                  </a:rPr>
                  <a:t>toàn</a:t>
                </a:r>
                <a:r>
                  <a:rPr lang="en-US" sz="1867" b="1" dirty="0">
                    <a:solidFill>
                      <a:prstClr val="white"/>
                    </a:solidFill>
                    <a:latin typeface="Arial" panose="020B0604020202020204"/>
                  </a:rPr>
                  <a:t> </a:t>
                </a:r>
                <a:r>
                  <a:rPr lang="en-US" sz="1867" b="1" dirty="0" err="1">
                    <a:solidFill>
                      <a:prstClr val="white"/>
                    </a:solidFill>
                    <a:latin typeface="Arial" panose="020B0604020202020204"/>
                  </a:rPr>
                  <a:t>của</a:t>
                </a:r>
                <a:r>
                  <a:rPr lang="en-US" sz="1867" b="1" dirty="0">
                    <a:solidFill>
                      <a:prstClr val="white"/>
                    </a:solidFill>
                    <a:latin typeface="Arial" panose="020B0604020202020204"/>
                  </a:rPr>
                  <a:t> </a:t>
                </a:r>
                <a:r>
                  <a:rPr lang="en-US" sz="1867" b="1" dirty="0" err="1">
                    <a:solidFill>
                      <a:prstClr val="white"/>
                    </a:solidFill>
                    <a:latin typeface="Arial" panose="020B0604020202020204"/>
                  </a:rPr>
                  <a:t>thuốc</a:t>
                </a:r>
                <a:r>
                  <a:rPr lang="en-US" sz="1867" b="1" dirty="0">
                    <a:solidFill>
                      <a:prstClr val="white"/>
                    </a:solidFill>
                    <a:latin typeface="Arial" panose="020B0604020202020204"/>
                  </a:rPr>
                  <a:t> </a:t>
                </a:r>
                <a:r>
                  <a:rPr lang="en-US" sz="1867" b="1" dirty="0" err="1">
                    <a:solidFill>
                      <a:prstClr val="white"/>
                    </a:solidFill>
                    <a:latin typeface="Arial" panose="020B0604020202020204"/>
                  </a:rPr>
                  <a:t>kháng</a:t>
                </a:r>
                <a:r>
                  <a:rPr lang="en-US" sz="1867" b="1" dirty="0">
                    <a:solidFill>
                      <a:prstClr val="white"/>
                    </a:solidFill>
                    <a:latin typeface="Arial" panose="020B0604020202020204"/>
                  </a:rPr>
                  <a:t> </a:t>
                </a:r>
                <a:r>
                  <a:rPr lang="en-US" sz="1867" b="1" dirty="0" err="1">
                    <a:solidFill>
                      <a:prstClr val="white"/>
                    </a:solidFill>
                    <a:latin typeface="Arial" panose="020B0604020202020204"/>
                  </a:rPr>
                  <a:t>xơ</a:t>
                </a:r>
                <a:r>
                  <a:rPr lang="en-US" sz="1867" b="1" dirty="0">
                    <a:solidFill>
                      <a:prstClr val="white"/>
                    </a:solidFill>
                    <a:latin typeface="Arial" panose="020B0604020202020204"/>
                  </a:rPr>
                  <a:t> ở </a:t>
                </a:r>
                <a:r>
                  <a:rPr lang="en-US" sz="1867" b="1" dirty="0" err="1">
                    <a:solidFill>
                      <a:prstClr val="white"/>
                    </a:solidFill>
                    <a:latin typeface="Arial" panose="020B0604020202020204"/>
                  </a:rPr>
                  <a:t>bệnh</a:t>
                </a:r>
                <a:r>
                  <a:rPr lang="en-US" sz="1867" b="1" dirty="0">
                    <a:solidFill>
                      <a:prstClr val="white"/>
                    </a:solidFill>
                    <a:latin typeface="Arial" panose="020B0604020202020204"/>
                  </a:rPr>
                  <a:t> </a:t>
                </a:r>
                <a:r>
                  <a:rPr lang="en-US" sz="1867" b="1" dirty="0" err="1">
                    <a:solidFill>
                      <a:prstClr val="white"/>
                    </a:solidFill>
                    <a:latin typeface="Arial" panose="020B0604020202020204"/>
                  </a:rPr>
                  <a:t>nhân</a:t>
                </a:r>
                <a:r>
                  <a:rPr lang="en-US" sz="1867" b="1" dirty="0">
                    <a:solidFill>
                      <a:prstClr val="white"/>
                    </a:solidFill>
                    <a:latin typeface="Arial" panose="020B0604020202020204"/>
                  </a:rPr>
                  <a:t> IPF</a:t>
                </a:r>
                <a:r>
                  <a:rPr lang="en-US" sz="1867" b="1" baseline="30000" dirty="0">
                    <a:solidFill>
                      <a:prstClr val="white"/>
                    </a:solidFill>
                    <a:latin typeface="Arial" panose="020B0604020202020204"/>
                  </a:rPr>
                  <a:t>2–8</a:t>
                </a:r>
              </a:p>
            </p:txBody>
          </p:sp>
          <p:sp>
            <p:nvSpPr>
              <p:cNvPr id="63" name="Freeform 62">
                <a:extLst>
                  <a:ext uri="{FF2B5EF4-FFF2-40B4-BE49-F238E27FC236}">
                    <a16:creationId xmlns:a16="http://schemas.microsoft.com/office/drawing/2014/main" id="{DBE9BB2B-1A97-4B40-B476-DC385C6EEBCB}"/>
                  </a:ext>
                </a:extLst>
              </p:cNvPr>
              <p:cNvSpPr/>
              <p:nvPr/>
            </p:nvSpPr>
            <p:spPr>
              <a:xfrm>
                <a:off x="3942713" y="1790373"/>
                <a:ext cx="3909972" cy="510372"/>
              </a:xfrm>
              <a:custGeom>
                <a:avLst/>
                <a:gdLst>
                  <a:gd name="connsiteX0" fmla="*/ 0 w 4467010"/>
                  <a:gd name="connsiteY0" fmla="*/ 96674 h 579928"/>
                  <a:gd name="connsiteX1" fmla="*/ 96674 w 4467010"/>
                  <a:gd name="connsiteY1" fmla="*/ 0 h 579928"/>
                  <a:gd name="connsiteX2" fmla="*/ 4370336 w 4467010"/>
                  <a:gd name="connsiteY2" fmla="*/ 0 h 579928"/>
                  <a:gd name="connsiteX3" fmla="*/ 4467010 w 4467010"/>
                  <a:gd name="connsiteY3" fmla="*/ 96674 h 579928"/>
                  <a:gd name="connsiteX4" fmla="*/ 4467010 w 4467010"/>
                  <a:gd name="connsiteY4" fmla="*/ 483254 h 579928"/>
                  <a:gd name="connsiteX5" fmla="*/ 4370336 w 4467010"/>
                  <a:gd name="connsiteY5" fmla="*/ 579928 h 579928"/>
                  <a:gd name="connsiteX6" fmla="*/ 96674 w 4467010"/>
                  <a:gd name="connsiteY6" fmla="*/ 579928 h 579928"/>
                  <a:gd name="connsiteX7" fmla="*/ 0 w 4467010"/>
                  <a:gd name="connsiteY7" fmla="*/ 483254 h 579928"/>
                  <a:gd name="connsiteX8" fmla="*/ 0 w 4467010"/>
                  <a:gd name="connsiteY8" fmla="*/ 96674 h 57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7010" h="579928">
                    <a:moveTo>
                      <a:pt x="0" y="96674"/>
                    </a:moveTo>
                    <a:cubicBezTo>
                      <a:pt x="0" y="43282"/>
                      <a:pt x="43282" y="0"/>
                      <a:pt x="96674" y="0"/>
                    </a:cubicBezTo>
                    <a:lnTo>
                      <a:pt x="4370336" y="0"/>
                    </a:lnTo>
                    <a:cubicBezTo>
                      <a:pt x="4423728" y="0"/>
                      <a:pt x="4467010" y="43282"/>
                      <a:pt x="4467010" y="96674"/>
                    </a:cubicBezTo>
                    <a:lnTo>
                      <a:pt x="4467010" y="483254"/>
                    </a:lnTo>
                    <a:cubicBezTo>
                      <a:pt x="4467010" y="536646"/>
                      <a:pt x="4423728" y="579928"/>
                      <a:pt x="4370336" y="579928"/>
                    </a:cubicBezTo>
                    <a:lnTo>
                      <a:pt x="96674" y="579928"/>
                    </a:lnTo>
                    <a:cubicBezTo>
                      <a:pt x="43282" y="579928"/>
                      <a:pt x="0" y="536646"/>
                      <a:pt x="0" y="483254"/>
                    </a:cubicBezTo>
                    <a:lnTo>
                      <a:pt x="0" y="96674"/>
                    </a:lnTo>
                    <a:close/>
                  </a:path>
                </a:pathLst>
              </a:custGeom>
              <a:solidFill>
                <a:schemeClr val="accent4">
                  <a:lumMod val="20000"/>
                  <a:lumOff val="80000"/>
                </a:schemeClr>
              </a:solidFill>
              <a:ln w="15875">
                <a:solidFill>
                  <a:schemeClr val="accent4"/>
                </a:solidFill>
              </a:ln>
              <a:effectLst>
                <a:outerShdw blurRad="63500" algn="ctr" rotWithShape="0">
                  <a:srgbClr val="000000">
                    <a:alpha val="20000"/>
                  </a:srgbClr>
                </a:outerShdw>
              </a:effectLst>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25753" tIns="151545" rIns="151545" bIns="151545" numCol="1" spcCol="1270" anchor="ctr" anchorCtr="0">
                <a:noAutofit/>
              </a:bodyPr>
              <a:lstStyle/>
              <a:p>
                <a:pPr defTabSz="711182">
                  <a:lnSpc>
                    <a:spcPct val="90000"/>
                  </a:lnSpc>
                  <a:spcBef>
                    <a:spcPct val="0"/>
                  </a:spcBef>
                  <a:spcAft>
                    <a:spcPct val="35000"/>
                  </a:spcAft>
                </a:pPr>
                <a:r>
                  <a:rPr lang="en-US" sz="1600" dirty="0">
                    <a:solidFill>
                      <a:srgbClr val="003366"/>
                    </a:solidFill>
                    <a:latin typeface="Arial" panose="020B0604020202020204"/>
                  </a:rPr>
                  <a:t>Dung </a:t>
                </a:r>
                <a:r>
                  <a:rPr lang="en-US" sz="1600" dirty="0" err="1">
                    <a:solidFill>
                      <a:srgbClr val="003366"/>
                    </a:solidFill>
                    <a:latin typeface="Arial" panose="020B0604020202020204"/>
                  </a:rPr>
                  <a:t>nạp</a:t>
                </a:r>
                <a:r>
                  <a:rPr lang="en-US" sz="1600" dirty="0">
                    <a:solidFill>
                      <a:srgbClr val="003366"/>
                    </a:solidFill>
                    <a:latin typeface="Arial" panose="020B0604020202020204"/>
                  </a:rPr>
                  <a:t> </a:t>
                </a:r>
                <a:r>
                  <a:rPr lang="en-US" sz="1600" dirty="0" err="1">
                    <a:solidFill>
                      <a:srgbClr val="003366"/>
                    </a:solidFill>
                    <a:latin typeface="Arial" panose="020B0604020202020204"/>
                  </a:rPr>
                  <a:t>tốt</a:t>
                </a:r>
                <a:r>
                  <a:rPr lang="en-US" sz="1600" dirty="0">
                    <a:solidFill>
                      <a:srgbClr val="003366"/>
                    </a:solidFill>
                    <a:latin typeface="Arial" panose="020B0604020202020204"/>
                  </a:rPr>
                  <a:t> </a:t>
                </a:r>
                <a:r>
                  <a:rPr lang="en-US" sz="1600" dirty="0" err="1">
                    <a:solidFill>
                      <a:srgbClr val="003366"/>
                    </a:solidFill>
                    <a:latin typeface="Arial" panose="020B0604020202020204"/>
                  </a:rPr>
                  <a:t>với</a:t>
                </a:r>
                <a:r>
                  <a:rPr lang="en-US" sz="1600" dirty="0">
                    <a:solidFill>
                      <a:srgbClr val="003366"/>
                    </a:solidFill>
                    <a:latin typeface="Arial" panose="020B0604020202020204"/>
                  </a:rPr>
                  <a:t> </a:t>
                </a:r>
                <a:r>
                  <a:rPr lang="en-US" sz="1600" dirty="0" err="1">
                    <a:solidFill>
                      <a:srgbClr val="003366"/>
                    </a:solidFill>
                    <a:latin typeface="Arial" panose="020B0604020202020204"/>
                  </a:rPr>
                  <a:t>hồ</a:t>
                </a:r>
                <a:r>
                  <a:rPr lang="en-US" sz="1600" dirty="0">
                    <a:solidFill>
                      <a:srgbClr val="003366"/>
                    </a:solidFill>
                    <a:latin typeface="Arial" panose="020B0604020202020204"/>
                  </a:rPr>
                  <a:t> </a:t>
                </a:r>
                <a:r>
                  <a:rPr lang="en-US" sz="1600" dirty="0" err="1">
                    <a:solidFill>
                      <a:srgbClr val="003366"/>
                    </a:solidFill>
                    <a:latin typeface="Arial" panose="020B0604020202020204"/>
                  </a:rPr>
                  <a:t>sơ</a:t>
                </a:r>
                <a:r>
                  <a:rPr lang="en-US" sz="1600" dirty="0">
                    <a:solidFill>
                      <a:srgbClr val="003366"/>
                    </a:solidFill>
                    <a:latin typeface="Arial" panose="020B0604020202020204"/>
                  </a:rPr>
                  <a:t> an </a:t>
                </a:r>
                <a:r>
                  <a:rPr lang="en-US" sz="1600" dirty="0" err="1">
                    <a:solidFill>
                      <a:srgbClr val="003366"/>
                    </a:solidFill>
                    <a:latin typeface="Arial" panose="020B0604020202020204"/>
                  </a:rPr>
                  <a:t>toàn</a:t>
                </a:r>
                <a:r>
                  <a:rPr lang="en-US" sz="1600" dirty="0">
                    <a:solidFill>
                      <a:srgbClr val="003366"/>
                    </a:solidFill>
                    <a:latin typeface="Arial" panose="020B0604020202020204"/>
                  </a:rPr>
                  <a:t> </a:t>
                </a:r>
                <a:r>
                  <a:rPr lang="en-US" sz="1600" dirty="0" err="1">
                    <a:solidFill>
                      <a:srgbClr val="003366"/>
                    </a:solidFill>
                    <a:latin typeface="Arial" panose="020B0604020202020204"/>
                  </a:rPr>
                  <a:t>chấp</a:t>
                </a:r>
                <a:r>
                  <a:rPr lang="en-US" sz="1600" dirty="0">
                    <a:solidFill>
                      <a:srgbClr val="003366"/>
                    </a:solidFill>
                    <a:latin typeface="Arial" panose="020B0604020202020204"/>
                  </a:rPr>
                  <a:t> </a:t>
                </a:r>
                <a:r>
                  <a:rPr lang="en-US" sz="1600" dirty="0" err="1">
                    <a:solidFill>
                      <a:srgbClr val="003366"/>
                    </a:solidFill>
                    <a:latin typeface="Arial" panose="020B0604020202020204"/>
                  </a:rPr>
                  <a:t>nhận</a:t>
                </a:r>
                <a:r>
                  <a:rPr lang="en-US" sz="1600" dirty="0">
                    <a:solidFill>
                      <a:srgbClr val="003366"/>
                    </a:solidFill>
                    <a:latin typeface="Arial" panose="020B0604020202020204"/>
                  </a:rPr>
                  <a:t> được</a:t>
                </a:r>
                <a:r>
                  <a:rPr lang="en-US" sz="1600" baseline="30000" dirty="0">
                    <a:solidFill>
                      <a:srgbClr val="003366"/>
                    </a:solidFill>
                    <a:latin typeface="Arial" panose="020B0604020202020204"/>
                  </a:rPr>
                  <a:t>2–5</a:t>
                </a:r>
              </a:p>
            </p:txBody>
          </p:sp>
          <p:sp>
            <p:nvSpPr>
              <p:cNvPr id="65" name="Freeform 64">
                <a:extLst>
                  <a:ext uri="{FF2B5EF4-FFF2-40B4-BE49-F238E27FC236}">
                    <a16:creationId xmlns:a16="http://schemas.microsoft.com/office/drawing/2014/main" id="{12E97DF7-4D90-E646-B069-BF98E289DE16}"/>
                  </a:ext>
                </a:extLst>
              </p:cNvPr>
              <p:cNvSpPr/>
              <p:nvPr/>
            </p:nvSpPr>
            <p:spPr>
              <a:xfrm>
                <a:off x="3942713" y="2416702"/>
                <a:ext cx="3909972" cy="510372"/>
              </a:xfrm>
              <a:custGeom>
                <a:avLst/>
                <a:gdLst>
                  <a:gd name="connsiteX0" fmla="*/ 0 w 4467010"/>
                  <a:gd name="connsiteY0" fmla="*/ 96674 h 579928"/>
                  <a:gd name="connsiteX1" fmla="*/ 96674 w 4467010"/>
                  <a:gd name="connsiteY1" fmla="*/ 0 h 579928"/>
                  <a:gd name="connsiteX2" fmla="*/ 4370336 w 4467010"/>
                  <a:gd name="connsiteY2" fmla="*/ 0 h 579928"/>
                  <a:gd name="connsiteX3" fmla="*/ 4467010 w 4467010"/>
                  <a:gd name="connsiteY3" fmla="*/ 96674 h 579928"/>
                  <a:gd name="connsiteX4" fmla="*/ 4467010 w 4467010"/>
                  <a:gd name="connsiteY4" fmla="*/ 483254 h 579928"/>
                  <a:gd name="connsiteX5" fmla="*/ 4370336 w 4467010"/>
                  <a:gd name="connsiteY5" fmla="*/ 579928 h 579928"/>
                  <a:gd name="connsiteX6" fmla="*/ 96674 w 4467010"/>
                  <a:gd name="connsiteY6" fmla="*/ 579928 h 579928"/>
                  <a:gd name="connsiteX7" fmla="*/ 0 w 4467010"/>
                  <a:gd name="connsiteY7" fmla="*/ 483254 h 579928"/>
                  <a:gd name="connsiteX8" fmla="*/ 0 w 4467010"/>
                  <a:gd name="connsiteY8" fmla="*/ 96674 h 57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7010" h="579928">
                    <a:moveTo>
                      <a:pt x="0" y="96674"/>
                    </a:moveTo>
                    <a:cubicBezTo>
                      <a:pt x="0" y="43282"/>
                      <a:pt x="43282" y="0"/>
                      <a:pt x="96674" y="0"/>
                    </a:cubicBezTo>
                    <a:lnTo>
                      <a:pt x="4370336" y="0"/>
                    </a:lnTo>
                    <a:cubicBezTo>
                      <a:pt x="4423728" y="0"/>
                      <a:pt x="4467010" y="43282"/>
                      <a:pt x="4467010" y="96674"/>
                    </a:cubicBezTo>
                    <a:lnTo>
                      <a:pt x="4467010" y="483254"/>
                    </a:lnTo>
                    <a:cubicBezTo>
                      <a:pt x="4467010" y="536646"/>
                      <a:pt x="4423728" y="579928"/>
                      <a:pt x="4370336" y="579928"/>
                    </a:cubicBezTo>
                    <a:lnTo>
                      <a:pt x="96674" y="579928"/>
                    </a:lnTo>
                    <a:cubicBezTo>
                      <a:pt x="43282" y="579928"/>
                      <a:pt x="0" y="536646"/>
                      <a:pt x="0" y="483254"/>
                    </a:cubicBezTo>
                    <a:lnTo>
                      <a:pt x="0" y="96674"/>
                    </a:lnTo>
                    <a:close/>
                  </a:path>
                </a:pathLst>
              </a:custGeom>
              <a:solidFill>
                <a:schemeClr val="accent4">
                  <a:lumMod val="20000"/>
                  <a:lumOff val="80000"/>
                </a:schemeClr>
              </a:solidFill>
              <a:ln w="15875">
                <a:solidFill>
                  <a:schemeClr val="accent4"/>
                </a:solidFill>
              </a:ln>
              <a:effectLst>
                <a:outerShdw blurRad="63500" algn="ctr" rotWithShape="0">
                  <a:srgbClr val="000000">
                    <a:alpha val="20000"/>
                  </a:srgbClr>
                </a:outerShdw>
              </a:effectLst>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25753" tIns="151545" rIns="151545" bIns="151545" numCol="1" spcCol="1270" anchor="ctr" anchorCtr="0">
                <a:noAutofit/>
              </a:bodyPr>
              <a:lstStyle/>
              <a:p>
                <a:pPr defTabSz="711182">
                  <a:lnSpc>
                    <a:spcPct val="90000"/>
                  </a:lnSpc>
                  <a:spcBef>
                    <a:spcPct val="0"/>
                  </a:spcBef>
                  <a:spcAft>
                    <a:spcPct val="35000"/>
                  </a:spcAft>
                </a:pPr>
                <a:r>
                  <a:rPr lang="en-US" sz="1600" dirty="0" err="1">
                    <a:solidFill>
                      <a:srgbClr val="003366"/>
                    </a:solidFill>
                    <a:latin typeface="Arial" panose="020B0604020202020204"/>
                  </a:rPr>
                  <a:t>Hồ</a:t>
                </a:r>
                <a:r>
                  <a:rPr lang="en-US" sz="1600" dirty="0">
                    <a:solidFill>
                      <a:srgbClr val="003366"/>
                    </a:solidFill>
                    <a:latin typeface="Arial" panose="020B0604020202020204"/>
                  </a:rPr>
                  <a:t> </a:t>
                </a:r>
                <a:r>
                  <a:rPr lang="en-US" sz="1600" dirty="0" err="1">
                    <a:solidFill>
                      <a:srgbClr val="003366"/>
                    </a:solidFill>
                    <a:latin typeface="Arial" panose="020B0604020202020204"/>
                  </a:rPr>
                  <a:t>sơ</a:t>
                </a:r>
                <a:r>
                  <a:rPr lang="en-US" sz="1600" dirty="0">
                    <a:solidFill>
                      <a:srgbClr val="003366"/>
                    </a:solidFill>
                    <a:latin typeface="Arial" panose="020B0604020202020204"/>
                  </a:rPr>
                  <a:t> an </a:t>
                </a:r>
                <a:r>
                  <a:rPr lang="en-US" sz="1600" dirty="0" err="1">
                    <a:solidFill>
                      <a:srgbClr val="003366"/>
                    </a:solidFill>
                    <a:latin typeface="Arial" panose="020B0604020202020204"/>
                  </a:rPr>
                  <a:t>toàn</a:t>
                </a:r>
                <a:r>
                  <a:rPr lang="en-US" sz="1600" dirty="0">
                    <a:solidFill>
                      <a:srgbClr val="003366"/>
                    </a:solidFill>
                    <a:latin typeface="Arial" panose="020B0604020202020204"/>
                  </a:rPr>
                  <a:t> </a:t>
                </a:r>
                <a:r>
                  <a:rPr lang="en-US" sz="1600" dirty="0" err="1">
                    <a:solidFill>
                      <a:srgbClr val="003366"/>
                    </a:solidFill>
                    <a:latin typeface="Arial" panose="020B0604020202020204"/>
                  </a:rPr>
                  <a:t>và</a:t>
                </a:r>
                <a:r>
                  <a:rPr lang="en-US" sz="1600" dirty="0">
                    <a:solidFill>
                      <a:srgbClr val="003366"/>
                    </a:solidFill>
                    <a:latin typeface="Arial" panose="020B0604020202020204"/>
                  </a:rPr>
                  <a:t> </a:t>
                </a:r>
                <a:r>
                  <a:rPr lang="en-US" sz="1600" dirty="0" err="1">
                    <a:solidFill>
                      <a:srgbClr val="003366"/>
                    </a:solidFill>
                    <a:latin typeface="Arial" panose="020B0604020202020204"/>
                  </a:rPr>
                  <a:t>khả</a:t>
                </a:r>
                <a:r>
                  <a:rPr lang="en-US" sz="1600" dirty="0">
                    <a:solidFill>
                      <a:srgbClr val="003366"/>
                    </a:solidFill>
                    <a:latin typeface="Arial" panose="020B0604020202020204"/>
                  </a:rPr>
                  <a:t> </a:t>
                </a:r>
                <a:r>
                  <a:rPr lang="en-US" sz="1600" dirty="0" err="1">
                    <a:solidFill>
                      <a:srgbClr val="003366"/>
                    </a:solidFill>
                    <a:latin typeface="Arial" panose="020B0604020202020204"/>
                  </a:rPr>
                  <a:t>năng</a:t>
                </a:r>
                <a:r>
                  <a:rPr lang="en-US" sz="1600" dirty="0">
                    <a:solidFill>
                      <a:srgbClr val="003366"/>
                    </a:solidFill>
                    <a:latin typeface="Arial" panose="020B0604020202020204"/>
                  </a:rPr>
                  <a:t> dung </a:t>
                </a:r>
                <a:r>
                  <a:rPr lang="en-US" sz="1600" dirty="0" err="1">
                    <a:solidFill>
                      <a:srgbClr val="003366"/>
                    </a:solidFill>
                    <a:latin typeface="Arial" panose="020B0604020202020204"/>
                  </a:rPr>
                  <a:t>nạp</a:t>
                </a:r>
                <a:r>
                  <a:rPr lang="en-US" sz="1600" dirty="0">
                    <a:solidFill>
                      <a:srgbClr val="003366"/>
                    </a:solidFill>
                    <a:latin typeface="Arial" panose="020B0604020202020204"/>
                  </a:rPr>
                  <a:t> </a:t>
                </a:r>
                <a:r>
                  <a:rPr lang="en-US" sz="1600" dirty="0" err="1">
                    <a:solidFill>
                      <a:srgbClr val="003366"/>
                    </a:solidFill>
                    <a:latin typeface="Arial" panose="020B0604020202020204"/>
                  </a:rPr>
                  <a:t>nhất</a:t>
                </a:r>
                <a:r>
                  <a:rPr lang="en-US" sz="1600" dirty="0">
                    <a:solidFill>
                      <a:srgbClr val="003366"/>
                    </a:solidFill>
                    <a:latin typeface="Arial" panose="020B0604020202020204"/>
                  </a:rPr>
                  <a:t> </a:t>
                </a:r>
                <a:r>
                  <a:rPr lang="en-US" sz="1600" dirty="0" err="1">
                    <a:solidFill>
                      <a:srgbClr val="003366"/>
                    </a:solidFill>
                    <a:latin typeface="Arial" panose="020B0604020202020204"/>
                  </a:rPr>
                  <a:t>quán</a:t>
                </a:r>
                <a:r>
                  <a:rPr lang="en-US" sz="1600" dirty="0">
                    <a:solidFill>
                      <a:srgbClr val="003366"/>
                    </a:solidFill>
                    <a:latin typeface="Arial" panose="020B0604020202020204"/>
                  </a:rPr>
                  <a:t> </a:t>
                </a:r>
                <a:r>
                  <a:rPr lang="en-US" sz="1600" dirty="0" err="1">
                    <a:solidFill>
                      <a:srgbClr val="003366"/>
                    </a:solidFill>
                    <a:latin typeface="Arial" panose="020B0604020202020204"/>
                  </a:rPr>
                  <a:t>với</a:t>
                </a:r>
                <a:r>
                  <a:rPr lang="en-US" sz="1600" dirty="0">
                    <a:solidFill>
                      <a:srgbClr val="003366"/>
                    </a:solidFill>
                    <a:latin typeface="Arial" panose="020B0604020202020204"/>
                  </a:rPr>
                  <a:t> </a:t>
                </a:r>
                <a:r>
                  <a:rPr lang="en-US" sz="1600" dirty="0" err="1">
                    <a:solidFill>
                      <a:srgbClr val="003366"/>
                    </a:solidFill>
                    <a:latin typeface="Arial" panose="020B0604020202020204"/>
                  </a:rPr>
                  <a:t>các</a:t>
                </a:r>
                <a:r>
                  <a:rPr lang="en-US" sz="1600" dirty="0">
                    <a:solidFill>
                      <a:srgbClr val="003366"/>
                    </a:solidFill>
                    <a:latin typeface="Arial" panose="020B0604020202020204"/>
                  </a:rPr>
                  <a:t> </a:t>
                </a:r>
                <a:r>
                  <a:rPr lang="en-US" sz="1600" dirty="0" err="1">
                    <a:solidFill>
                      <a:srgbClr val="003366"/>
                    </a:solidFill>
                    <a:latin typeface="Arial" panose="020B0604020202020204"/>
                  </a:rPr>
                  <a:t>nghiên</a:t>
                </a:r>
                <a:r>
                  <a:rPr lang="en-US" sz="1600" dirty="0">
                    <a:solidFill>
                      <a:srgbClr val="003366"/>
                    </a:solidFill>
                    <a:latin typeface="Arial" panose="020B0604020202020204"/>
                  </a:rPr>
                  <a:t> </a:t>
                </a:r>
                <a:r>
                  <a:rPr lang="en-US" sz="1600" dirty="0" err="1">
                    <a:solidFill>
                      <a:srgbClr val="003366"/>
                    </a:solidFill>
                    <a:latin typeface="Arial" panose="020B0604020202020204"/>
                  </a:rPr>
                  <a:t>cứu</a:t>
                </a:r>
                <a:r>
                  <a:rPr lang="en-US" sz="1600" dirty="0">
                    <a:solidFill>
                      <a:srgbClr val="003366"/>
                    </a:solidFill>
                    <a:latin typeface="Arial" panose="020B0604020202020204"/>
                  </a:rPr>
                  <a:t> </a:t>
                </a:r>
                <a:r>
                  <a:rPr lang="en-US" sz="1600" dirty="0" err="1">
                    <a:solidFill>
                      <a:srgbClr val="003366"/>
                    </a:solidFill>
                    <a:latin typeface="Arial" panose="020B0604020202020204"/>
                  </a:rPr>
                  <a:t>lâm</a:t>
                </a:r>
                <a:r>
                  <a:rPr lang="en-US" sz="1600" dirty="0">
                    <a:solidFill>
                      <a:srgbClr val="003366"/>
                    </a:solidFill>
                    <a:latin typeface="Arial" panose="020B0604020202020204"/>
                  </a:rPr>
                  <a:t> </a:t>
                </a:r>
                <a:r>
                  <a:rPr lang="en-US" sz="1600" dirty="0" err="1">
                    <a:solidFill>
                      <a:srgbClr val="003366"/>
                    </a:solidFill>
                    <a:latin typeface="Arial" panose="020B0604020202020204"/>
                  </a:rPr>
                  <a:t>sàng</a:t>
                </a:r>
                <a:r>
                  <a:rPr lang="en-US" sz="1600" dirty="0">
                    <a:solidFill>
                      <a:srgbClr val="003366"/>
                    </a:solidFill>
                    <a:latin typeface="Arial" panose="020B0604020202020204"/>
                  </a:rPr>
                  <a:t> </a:t>
                </a:r>
                <a:r>
                  <a:rPr lang="en-US" sz="1600" dirty="0" err="1">
                    <a:solidFill>
                      <a:srgbClr val="003366"/>
                    </a:solidFill>
                    <a:latin typeface="Arial" panose="020B0604020202020204"/>
                  </a:rPr>
                  <a:t>và</a:t>
                </a:r>
                <a:r>
                  <a:rPr lang="en-US" sz="1600" dirty="0">
                    <a:solidFill>
                      <a:srgbClr val="003366"/>
                    </a:solidFill>
                    <a:latin typeface="Arial" panose="020B0604020202020204"/>
                  </a:rPr>
                  <a:t> </a:t>
                </a:r>
                <a:r>
                  <a:rPr lang="en-US" sz="1600" dirty="0" err="1">
                    <a:solidFill>
                      <a:srgbClr val="003366"/>
                    </a:solidFill>
                    <a:latin typeface="Arial" panose="020B0604020202020204"/>
                  </a:rPr>
                  <a:t>nhãn</a:t>
                </a:r>
                <a:r>
                  <a:rPr lang="en-US" sz="1600" dirty="0">
                    <a:solidFill>
                      <a:srgbClr val="003366"/>
                    </a:solidFill>
                    <a:latin typeface="Arial" panose="020B0604020202020204"/>
                  </a:rPr>
                  <a:t> </a:t>
                </a:r>
                <a:r>
                  <a:rPr lang="en-US" sz="1600" dirty="0" err="1">
                    <a:solidFill>
                      <a:srgbClr val="003366"/>
                    </a:solidFill>
                    <a:latin typeface="Arial" panose="020B0604020202020204"/>
                  </a:rPr>
                  <a:t>sản</a:t>
                </a:r>
                <a:r>
                  <a:rPr lang="en-US" sz="1600" dirty="0">
                    <a:solidFill>
                      <a:srgbClr val="003366"/>
                    </a:solidFill>
                    <a:latin typeface="Arial" panose="020B0604020202020204"/>
                  </a:rPr>
                  <a:t> phẩm</a:t>
                </a:r>
                <a:r>
                  <a:rPr lang="en-US" sz="1600" baseline="30000" dirty="0">
                    <a:solidFill>
                      <a:srgbClr val="003366"/>
                    </a:solidFill>
                    <a:latin typeface="Arial" panose="020B0604020202020204"/>
                  </a:rPr>
                  <a:t>3–7</a:t>
                </a:r>
              </a:p>
            </p:txBody>
          </p:sp>
          <p:sp>
            <p:nvSpPr>
              <p:cNvPr id="67" name="Freeform 66">
                <a:extLst>
                  <a:ext uri="{FF2B5EF4-FFF2-40B4-BE49-F238E27FC236}">
                    <a16:creationId xmlns:a16="http://schemas.microsoft.com/office/drawing/2014/main" id="{2DA43ECE-5865-BB48-B9F2-B16402DAD59B}"/>
                  </a:ext>
                </a:extLst>
              </p:cNvPr>
              <p:cNvSpPr/>
              <p:nvPr/>
            </p:nvSpPr>
            <p:spPr>
              <a:xfrm>
                <a:off x="3942713" y="3670053"/>
                <a:ext cx="3909972" cy="510372"/>
              </a:xfrm>
              <a:custGeom>
                <a:avLst/>
                <a:gdLst>
                  <a:gd name="connsiteX0" fmla="*/ 0 w 4467010"/>
                  <a:gd name="connsiteY0" fmla="*/ 96674 h 579928"/>
                  <a:gd name="connsiteX1" fmla="*/ 96674 w 4467010"/>
                  <a:gd name="connsiteY1" fmla="*/ 0 h 579928"/>
                  <a:gd name="connsiteX2" fmla="*/ 4370336 w 4467010"/>
                  <a:gd name="connsiteY2" fmla="*/ 0 h 579928"/>
                  <a:gd name="connsiteX3" fmla="*/ 4467010 w 4467010"/>
                  <a:gd name="connsiteY3" fmla="*/ 96674 h 579928"/>
                  <a:gd name="connsiteX4" fmla="*/ 4467010 w 4467010"/>
                  <a:gd name="connsiteY4" fmla="*/ 483254 h 579928"/>
                  <a:gd name="connsiteX5" fmla="*/ 4370336 w 4467010"/>
                  <a:gd name="connsiteY5" fmla="*/ 579928 h 579928"/>
                  <a:gd name="connsiteX6" fmla="*/ 96674 w 4467010"/>
                  <a:gd name="connsiteY6" fmla="*/ 579928 h 579928"/>
                  <a:gd name="connsiteX7" fmla="*/ 0 w 4467010"/>
                  <a:gd name="connsiteY7" fmla="*/ 483254 h 579928"/>
                  <a:gd name="connsiteX8" fmla="*/ 0 w 4467010"/>
                  <a:gd name="connsiteY8" fmla="*/ 96674 h 57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7010" h="579928">
                    <a:moveTo>
                      <a:pt x="0" y="96674"/>
                    </a:moveTo>
                    <a:cubicBezTo>
                      <a:pt x="0" y="43282"/>
                      <a:pt x="43282" y="0"/>
                      <a:pt x="96674" y="0"/>
                    </a:cubicBezTo>
                    <a:lnTo>
                      <a:pt x="4370336" y="0"/>
                    </a:lnTo>
                    <a:cubicBezTo>
                      <a:pt x="4423728" y="0"/>
                      <a:pt x="4467010" y="43282"/>
                      <a:pt x="4467010" y="96674"/>
                    </a:cubicBezTo>
                    <a:lnTo>
                      <a:pt x="4467010" y="483254"/>
                    </a:lnTo>
                    <a:cubicBezTo>
                      <a:pt x="4467010" y="536646"/>
                      <a:pt x="4423728" y="579928"/>
                      <a:pt x="4370336" y="579928"/>
                    </a:cubicBezTo>
                    <a:lnTo>
                      <a:pt x="96674" y="579928"/>
                    </a:lnTo>
                    <a:cubicBezTo>
                      <a:pt x="43282" y="579928"/>
                      <a:pt x="0" y="536646"/>
                      <a:pt x="0" y="483254"/>
                    </a:cubicBezTo>
                    <a:lnTo>
                      <a:pt x="0" y="96674"/>
                    </a:lnTo>
                    <a:close/>
                  </a:path>
                </a:pathLst>
              </a:custGeom>
              <a:solidFill>
                <a:schemeClr val="accent4">
                  <a:lumMod val="20000"/>
                  <a:lumOff val="80000"/>
                </a:schemeClr>
              </a:solidFill>
              <a:ln w="15875">
                <a:solidFill>
                  <a:schemeClr val="accent4"/>
                </a:solidFill>
              </a:ln>
              <a:effectLst>
                <a:outerShdw blurRad="63500" algn="ctr" rotWithShape="0">
                  <a:srgbClr val="000000">
                    <a:alpha val="20000"/>
                  </a:srgbClr>
                </a:outerShdw>
              </a:effectLst>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25753" tIns="151545" rIns="151545" bIns="151545" numCol="1" spcCol="1270" anchor="ctr" anchorCtr="0">
                <a:noAutofit/>
              </a:bodyPr>
              <a:lstStyle/>
              <a:p>
                <a:pPr defTabSz="711182">
                  <a:lnSpc>
                    <a:spcPct val="90000"/>
                  </a:lnSpc>
                  <a:spcBef>
                    <a:spcPct val="0"/>
                  </a:spcBef>
                  <a:spcAft>
                    <a:spcPct val="35000"/>
                  </a:spcAft>
                </a:pPr>
                <a:r>
                  <a:rPr lang="en-US" sz="1600" dirty="0" err="1">
                    <a:solidFill>
                      <a:srgbClr val="003366"/>
                    </a:solidFill>
                    <a:latin typeface="Arial" panose="020B0604020202020204"/>
                  </a:rPr>
                  <a:t>Kết</a:t>
                </a:r>
                <a:r>
                  <a:rPr lang="en-US" sz="1600" dirty="0">
                    <a:solidFill>
                      <a:srgbClr val="003366"/>
                    </a:solidFill>
                    <a:latin typeface="Arial" panose="020B0604020202020204"/>
                  </a:rPr>
                  <a:t> </a:t>
                </a:r>
                <a:r>
                  <a:rPr lang="en-US" sz="1600" dirty="0" err="1">
                    <a:solidFill>
                      <a:srgbClr val="003366"/>
                    </a:solidFill>
                    <a:latin typeface="Arial" panose="020B0604020202020204"/>
                  </a:rPr>
                  <a:t>quả</a:t>
                </a:r>
                <a:r>
                  <a:rPr lang="en-US" sz="1600" dirty="0">
                    <a:solidFill>
                      <a:srgbClr val="003366"/>
                    </a:solidFill>
                    <a:latin typeface="Arial" panose="020B0604020202020204"/>
                  </a:rPr>
                  <a:t> </a:t>
                </a:r>
                <a:r>
                  <a:rPr lang="en-US" sz="1600" dirty="0" err="1">
                    <a:solidFill>
                      <a:srgbClr val="003366"/>
                    </a:solidFill>
                    <a:latin typeface="Arial" panose="020B0604020202020204"/>
                  </a:rPr>
                  <a:t>hiệu</a:t>
                </a:r>
                <a:r>
                  <a:rPr lang="en-US" sz="1600" dirty="0">
                    <a:solidFill>
                      <a:srgbClr val="003366"/>
                    </a:solidFill>
                    <a:latin typeface="Arial" panose="020B0604020202020204"/>
                  </a:rPr>
                  <a:t> </a:t>
                </a:r>
                <a:r>
                  <a:rPr lang="en-US" sz="1600" dirty="0" err="1">
                    <a:solidFill>
                      <a:srgbClr val="003366"/>
                    </a:solidFill>
                    <a:latin typeface="Arial" panose="020B0604020202020204"/>
                  </a:rPr>
                  <a:t>quả</a:t>
                </a:r>
                <a:r>
                  <a:rPr lang="en-US" sz="1600" dirty="0">
                    <a:solidFill>
                      <a:srgbClr val="003366"/>
                    </a:solidFill>
                    <a:latin typeface="Arial" panose="020B0604020202020204"/>
                  </a:rPr>
                  <a:t> </a:t>
                </a:r>
                <a:r>
                  <a:rPr lang="en-US" sz="1600" dirty="0" err="1">
                    <a:solidFill>
                      <a:srgbClr val="003366"/>
                    </a:solidFill>
                    <a:latin typeface="Arial" panose="020B0604020202020204"/>
                  </a:rPr>
                  <a:t>nhất</a:t>
                </a:r>
                <a:r>
                  <a:rPr lang="en-US" sz="1600" dirty="0">
                    <a:solidFill>
                      <a:srgbClr val="003366"/>
                    </a:solidFill>
                    <a:latin typeface="Arial" panose="020B0604020202020204"/>
                  </a:rPr>
                  <a:t> </a:t>
                </a:r>
                <a:r>
                  <a:rPr lang="en-US" sz="1600" dirty="0" err="1">
                    <a:solidFill>
                      <a:srgbClr val="003366"/>
                    </a:solidFill>
                    <a:latin typeface="Arial" panose="020B0604020202020204"/>
                  </a:rPr>
                  <a:t>quán</a:t>
                </a:r>
                <a:r>
                  <a:rPr lang="en-US" sz="1600" dirty="0">
                    <a:solidFill>
                      <a:srgbClr val="003366"/>
                    </a:solidFill>
                    <a:latin typeface="Arial" panose="020B0604020202020204"/>
                  </a:rPr>
                  <a:t> </a:t>
                </a:r>
                <a:r>
                  <a:rPr lang="en-US" sz="1600" dirty="0" err="1">
                    <a:solidFill>
                      <a:srgbClr val="003366"/>
                    </a:solidFill>
                    <a:latin typeface="Arial" panose="020B0604020202020204"/>
                  </a:rPr>
                  <a:t>với</a:t>
                </a:r>
                <a:r>
                  <a:rPr lang="en-US" sz="1600" dirty="0">
                    <a:solidFill>
                      <a:srgbClr val="003366"/>
                    </a:solidFill>
                    <a:latin typeface="Arial" panose="020B0604020202020204"/>
                  </a:rPr>
                  <a:t> </a:t>
                </a:r>
                <a:r>
                  <a:rPr lang="en-US" sz="1600" dirty="0" err="1">
                    <a:solidFill>
                      <a:srgbClr val="003366"/>
                    </a:solidFill>
                    <a:latin typeface="Arial" panose="020B0604020202020204"/>
                  </a:rPr>
                  <a:t>các</a:t>
                </a:r>
                <a:r>
                  <a:rPr lang="en-US" sz="1600" dirty="0">
                    <a:solidFill>
                      <a:srgbClr val="003366"/>
                    </a:solidFill>
                    <a:latin typeface="Arial" panose="020B0604020202020204"/>
                  </a:rPr>
                  <a:t> </a:t>
                </a:r>
                <a:r>
                  <a:rPr lang="en-US" sz="1600" dirty="0" err="1">
                    <a:solidFill>
                      <a:srgbClr val="003366"/>
                    </a:solidFill>
                    <a:latin typeface="Arial" panose="020B0604020202020204"/>
                  </a:rPr>
                  <a:t>thử</a:t>
                </a:r>
                <a:r>
                  <a:rPr lang="en-US" sz="1600" dirty="0">
                    <a:solidFill>
                      <a:srgbClr val="003366"/>
                    </a:solidFill>
                    <a:latin typeface="Arial" panose="020B0604020202020204"/>
                  </a:rPr>
                  <a:t> </a:t>
                </a:r>
                <a:r>
                  <a:rPr lang="en-US" sz="1600" dirty="0" err="1">
                    <a:solidFill>
                      <a:srgbClr val="003366"/>
                    </a:solidFill>
                    <a:latin typeface="Arial" panose="020B0604020202020204"/>
                  </a:rPr>
                  <a:t>nghiệm</a:t>
                </a:r>
                <a:r>
                  <a:rPr lang="en-US" sz="1600" dirty="0">
                    <a:solidFill>
                      <a:srgbClr val="003366"/>
                    </a:solidFill>
                    <a:latin typeface="Arial" panose="020B0604020202020204"/>
                  </a:rPr>
                  <a:t> </a:t>
                </a:r>
                <a:r>
                  <a:rPr lang="en-US" sz="1600" dirty="0" err="1">
                    <a:solidFill>
                      <a:srgbClr val="003366"/>
                    </a:solidFill>
                    <a:latin typeface="Arial" panose="020B0604020202020204"/>
                  </a:rPr>
                  <a:t>lâm</a:t>
                </a:r>
                <a:r>
                  <a:rPr lang="en-US" sz="1600" dirty="0">
                    <a:solidFill>
                      <a:srgbClr val="003366"/>
                    </a:solidFill>
                    <a:latin typeface="Arial" panose="020B0604020202020204"/>
                  </a:rPr>
                  <a:t> sàng</a:t>
                </a:r>
                <a:r>
                  <a:rPr lang="en-US" sz="1600" baseline="30000" dirty="0">
                    <a:solidFill>
                      <a:srgbClr val="003366"/>
                    </a:solidFill>
                    <a:latin typeface="Arial" panose="020B0604020202020204"/>
                  </a:rPr>
                  <a:t>2,4,8</a:t>
                </a:r>
              </a:p>
            </p:txBody>
          </p:sp>
          <p:sp>
            <p:nvSpPr>
              <p:cNvPr id="70" name="Shape 2540">
                <a:extLst>
                  <a:ext uri="{FF2B5EF4-FFF2-40B4-BE49-F238E27FC236}">
                    <a16:creationId xmlns:a16="http://schemas.microsoft.com/office/drawing/2014/main" id="{C08A1A03-F2CF-E44D-9040-48441A574441}"/>
                  </a:ext>
                </a:extLst>
              </p:cNvPr>
              <p:cNvSpPr>
                <a:spLocks noChangeAspect="1"/>
              </p:cNvSpPr>
              <p:nvPr/>
            </p:nvSpPr>
            <p:spPr>
              <a:xfrm>
                <a:off x="3369849" y="1825151"/>
                <a:ext cx="440814" cy="440816"/>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solidFill>
                  <a:schemeClr val="accent1"/>
                </a:solidFill>
                <a:miter lim="400000"/>
              </a:ln>
              <a:effectLst>
                <a:outerShdw blurRad="63500" algn="ctr" rotWithShape="0">
                  <a:srgbClr val="000000">
                    <a:alpha val="20000"/>
                  </a:srgbClr>
                </a:outerShdw>
              </a:effectLst>
            </p:spPr>
            <p:txBody>
              <a:bodyPr lIns="19044" tIns="19044" rIns="19044" bIns="19044" anchor="ctr"/>
              <a:lstStyle/>
              <a:p>
                <a:pPr defTabSz="2285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67" dirty="0">
                  <a:solidFill>
                    <a:srgbClr val="FFFFFF"/>
                  </a:solidFill>
                  <a:effectLst>
                    <a:outerShdw blurRad="38100" dist="12700" dir="5400000" rotWithShape="0">
                      <a:srgbClr val="000000">
                        <a:alpha val="50000"/>
                      </a:srgbClr>
                    </a:outerShdw>
                  </a:effectLst>
                  <a:latin typeface="Gill Sans"/>
                  <a:ea typeface="Calibri"/>
                  <a:cs typeface="Calibri"/>
                  <a:sym typeface="Gill Sans"/>
                </a:endParaRPr>
              </a:p>
            </p:txBody>
          </p:sp>
          <p:sp>
            <p:nvSpPr>
              <p:cNvPr id="71" name="Shape 2540">
                <a:extLst>
                  <a:ext uri="{FF2B5EF4-FFF2-40B4-BE49-F238E27FC236}">
                    <a16:creationId xmlns:a16="http://schemas.microsoft.com/office/drawing/2014/main" id="{90A22D5B-4BD6-6F41-90B2-778316AA4AAA}"/>
                  </a:ext>
                </a:extLst>
              </p:cNvPr>
              <p:cNvSpPr>
                <a:spLocks noChangeAspect="1"/>
              </p:cNvSpPr>
              <p:nvPr/>
            </p:nvSpPr>
            <p:spPr>
              <a:xfrm>
                <a:off x="3369849" y="2451480"/>
                <a:ext cx="440814" cy="440816"/>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solidFill>
                  <a:schemeClr val="accent1"/>
                </a:solidFill>
                <a:miter lim="400000"/>
              </a:ln>
              <a:effectLst>
                <a:outerShdw blurRad="63500" algn="ctr" rotWithShape="0">
                  <a:srgbClr val="000000">
                    <a:alpha val="20000"/>
                  </a:srgbClr>
                </a:outerShdw>
              </a:effectLst>
            </p:spPr>
            <p:txBody>
              <a:bodyPr lIns="19044" tIns="19044" rIns="19044" bIns="19044" anchor="ctr"/>
              <a:lstStyle/>
              <a:p>
                <a:pPr defTabSz="2285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67" dirty="0">
                  <a:solidFill>
                    <a:srgbClr val="FFFFFF"/>
                  </a:solidFill>
                  <a:effectLst>
                    <a:outerShdw blurRad="38100" dist="12700" dir="5400000" rotWithShape="0">
                      <a:srgbClr val="000000">
                        <a:alpha val="50000"/>
                      </a:srgbClr>
                    </a:outerShdw>
                  </a:effectLst>
                  <a:latin typeface="Gill Sans"/>
                  <a:ea typeface="Calibri"/>
                  <a:cs typeface="Calibri"/>
                  <a:sym typeface="Gill Sans"/>
                </a:endParaRPr>
              </a:p>
            </p:txBody>
          </p:sp>
          <p:sp>
            <p:nvSpPr>
              <p:cNvPr id="72" name="Shape 2540">
                <a:extLst>
                  <a:ext uri="{FF2B5EF4-FFF2-40B4-BE49-F238E27FC236}">
                    <a16:creationId xmlns:a16="http://schemas.microsoft.com/office/drawing/2014/main" id="{C6B23E37-D738-B240-B8F6-FDBBD37021CF}"/>
                  </a:ext>
                </a:extLst>
              </p:cNvPr>
              <p:cNvSpPr>
                <a:spLocks noChangeAspect="1"/>
              </p:cNvSpPr>
              <p:nvPr/>
            </p:nvSpPr>
            <p:spPr>
              <a:xfrm>
                <a:off x="3369849" y="3077809"/>
                <a:ext cx="440814" cy="440816"/>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solidFill>
                  <a:schemeClr val="accent1"/>
                </a:solidFill>
                <a:miter lim="400000"/>
              </a:ln>
              <a:effectLst>
                <a:outerShdw blurRad="63500" algn="ctr" rotWithShape="0">
                  <a:srgbClr val="000000">
                    <a:alpha val="20000"/>
                  </a:srgbClr>
                </a:outerShdw>
              </a:effectLst>
            </p:spPr>
            <p:txBody>
              <a:bodyPr lIns="19044" tIns="19044" rIns="19044" bIns="19044" anchor="ctr"/>
              <a:lstStyle/>
              <a:p>
                <a:pPr defTabSz="2285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67" dirty="0">
                  <a:solidFill>
                    <a:srgbClr val="FFFFFF"/>
                  </a:solidFill>
                  <a:effectLst>
                    <a:outerShdw blurRad="38100" dist="12700" dir="5400000" rotWithShape="0">
                      <a:srgbClr val="000000">
                        <a:alpha val="50000"/>
                      </a:srgbClr>
                    </a:outerShdw>
                  </a:effectLst>
                  <a:latin typeface="Gill Sans"/>
                  <a:ea typeface="Calibri"/>
                  <a:cs typeface="Calibri"/>
                  <a:sym typeface="Gill Sans"/>
                </a:endParaRPr>
              </a:p>
            </p:txBody>
          </p:sp>
          <p:sp>
            <p:nvSpPr>
              <p:cNvPr id="73" name="Shape 2540">
                <a:extLst>
                  <a:ext uri="{FF2B5EF4-FFF2-40B4-BE49-F238E27FC236}">
                    <a16:creationId xmlns:a16="http://schemas.microsoft.com/office/drawing/2014/main" id="{CF030862-3407-2245-B7D0-5BBC988DA455}"/>
                  </a:ext>
                </a:extLst>
              </p:cNvPr>
              <p:cNvSpPr>
                <a:spLocks noChangeAspect="1"/>
              </p:cNvSpPr>
              <p:nvPr/>
            </p:nvSpPr>
            <p:spPr>
              <a:xfrm>
                <a:off x="3369849" y="3704138"/>
                <a:ext cx="440814" cy="440816"/>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solidFill>
                  <a:schemeClr val="accent1"/>
                </a:solidFill>
                <a:miter lim="400000"/>
              </a:ln>
              <a:effectLst>
                <a:outerShdw blurRad="63500" algn="ctr" rotWithShape="0">
                  <a:srgbClr val="000000">
                    <a:alpha val="20000"/>
                  </a:srgbClr>
                </a:outerShdw>
              </a:effectLst>
            </p:spPr>
            <p:txBody>
              <a:bodyPr lIns="19044" tIns="19044" rIns="19044" bIns="19044" anchor="ctr"/>
              <a:lstStyle/>
              <a:p>
                <a:pPr defTabSz="2285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67" dirty="0">
                  <a:solidFill>
                    <a:srgbClr val="FFFFFF"/>
                  </a:solidFill>
                  <a:effectLst>
                    <a:outerShdw blurRad="38100" dist="12700" dir="5400000" rotWithShape="0">
                      <a:srgbClr val="000000">
                        <a:alpha val="50000"/>
                      </a:srgbClr>
                    </a:outerShdw>
                  </a:effectLst>
                  <a:latin typeface="Gill Sans"/>
                  <a:ea typeface="Calibri"/>
                  <a:cs typeface="Calibri"/>
                  <a:sym typeface="Gill Sans"/>
                </a:endParaRPr>
              </a:p>
            </p:txBody>
          </p:sp>
        </p:grpSp>
        <p:sp>
          <p:nvSpPr>
            <p:cNvPr id="25" name="Freeform 24">
              <a:extLst>
                <a:ext uri="{FF2B5EF4-FFF2-40B4-BE49-F238E27FC236}">
                  <a16:creationId xmlns:a16="http://schemas.microsoft.com/office/drawing/2014/main" id="{0B44DBC2-76C3-464C-891E-716FF1F2A7B4}"/>
                </a:ext>
              </a:extLst>
            </p:cNvPr>
            <p:cNvSpPr/>
            <p:nvPr/>
          </p:nvSpPr>
          <p:spPr>
            <a:xfrm>
              <a:off x="4101737" y="3122543"/>
              <a:ext cx="3909972" cy="510372"/>
            </a:xfrm>
            <a:custGeom>
              <a:avLst/>
              <a:gdLst>
                <a:gd name="connsiteX0" fmla="*/ 0 w 4467010"/>
                <a:gd name="connsiteY0" fmla="*/ 96674 h 579928"/>
                <a:gd name="connsiteX1" fmla="*/ 96674 w 4467010"/>
                <a:gd name="connsiteY1" fmla="*/ 0 h 579928"/>
                <a:gd name="connsiteX2" fmla="*/ 4370336 w 4467010"/>
                <a:gd name="connsiteY2" fmla="*/ 0 h 579928"/>
                <a:gd name="connsiteX3" fmla="*/ 4467010 w 4467010"/>
                <a:gd name="connsiteY3" fmla="*/ 96674 h 579928"/>
                <a:gd name="connsiteX4" fmla="*/ 4467010 w 4467010"/>
                <a:gd name="connsiteY4" fmla="*/ 483254 h 579928"/>
                <a:gd name="connsiteX5" fmla="*/ 4370336 w 4467010"/>
                <a:gd name="connsiteY5" fmla="*/ 579928 h 579928"/>
                <a:gd name="connsiteX6" fmla="*/ 96674 w 4467010"/>
                <a:gd name="connsiteY6" fmla="*/ 579928 h 579928"/>
                <a:gd name="connsiteX7" fmla="*/ 0 w 4467010"/>
                <a:gd name="connsiteY7" fmla="*/ 483254 h 579928"/>
                <a:gd name="connsiteX8" fmla="*/ 0 w 4467010"/>
                <a:gd name="connsiteY8" fmla="*/ 96674 h 57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7010" h="579928">
                  <a:moveTo>
                    <a:pt x="0" y="96674"/>
                  </a:moveTo>
                  <a:cubicBezTo>
                    <a:pt x="0" y="43282"/>
                    <a:pt x="43282" y="0"/>
                    <a:pt x="96674" y="0"/>
                  </a:cubicBezTo>
                  <a:lnTo>
                    <a:pt x="4370336" y="0"/>
                  </a:lnTo>
                  <a:cubicBezTo>
                    <a:pt x="4423728" y="0"/>
                    <a:pt x="4467010" y="43282"/>
                    <a:pt x="4467010" y="96674"/>
                  </a:cubicBezTo>
                  <a:lnTo>
                    <a:pt x="4467010" y="483254"/>
                  </a:lnTo>
                  <a:cubicBezTo>
                    <a:pt x="4467010" y="536646"/>
                    <a:pt x="4423728" y="579928"/>
                    <a:pt x="4370336" y="579928"/>
                  </a:cubicBezTo>
                  <a:lnTo>
                    <a:pt x="96674" y="579928"/>
                  </a:lnTo>
                  <a:cubicBezTo>
                    <a:pt x="43282" y="579928"/>
                    <a:pt x="0" y="536646"/>
                    <a:pt x="0" y="483254"/>
                  </a:cubicBezTo>
                  <a:lnTo>
                    <a:pt x="0" y="96674"/>
                  </a:lnTo>
                  <a:close/>
                </a:path>
              </a:pathLst>
            </a:custGeom>
            <a:solidFill>
              <a:schemeClr val="accent4">
                <a:lumMod val="20000"/>
                <a:lumOff val="80000"/>
              </a:schemeClr>
            </a:solidFill>
            <a:ln w="15875">
              <a:solidFill>
                <a:schemeClr val="accent4"/>
              </a:solidFill>
            </a:ln>
            <a:effectLst>
              <a:outerShdw blurRad="63500" algn="ctr" rotWithShape="0">
                <a:srgbClr val="000000">
                  <a:alpha val="20000"/>
                </a:srgbClr>
              </a:outerShdw>
            </a:effectLst>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25753" tIns="151545" rIns="151545" bIns="151545" numCol="1" spcCol="1270" anchor="ctr" anchorCtr="0">
              <a:noAutofit/>
            </a:bodyPr>
            <a:lstStyle/>
            <a:p>
              <a:pPr defTabSz="711182">
                <a:lnSpc>
                  <a:spcPct val="90000"/>
                </a:lnSpc>
                <a:spcBef>
                  <a:spcPct val="0"/>
                </a:spcBef>
                <a:spcAft>
                  <a:spcPct val="35000"/>
                </a:spcAft>
              </a:pPr>
              <a:r>
                <a:rPr lang="en-US" sz="1600" dirty="0" err="1">
                  <a:solidFill>
                    <a:srgbClr val="003366"/>
                  </a:solidFill>
                  <a:latin typeface="Arial" panose="020B0604020202020204"/>
                </a:rPr>
                <a:t>Tác</a:t>
              </a:r>
              <a:r>
                <a:rPr lang="en-US" sz="1600" dirty="0">
                  <a:solidFill>
                    <a:srgbClr val="003366"/>
                  </a:solidFill>
                  <a:latin typeface="Arial" panose="020B0604020202020204"/>
                </a:rPr>
                <a:t> </a:t>
              </a:r>
              <a:r>
                <a:rPr lang="en-US" sz="1600" dirty="0" err="1">
                  <a:solidFill>
                    <a:srgbClr val="003366"/>
                  </a:solidFill>
                  <a:latin typeface="Arial" panose="020B0604020202020204"/>
                </a:rPr>
                <a:t>dụng</a:t>
              </a:r>
              <a:r>
                <a:rPr lang="en-US" sz="1600" dirty="0">
                  <a:solidFill>
                    <a:srgbClr val="003366"/>
                  </a:solidFill>
                  <a:latin typeface="Arial" panose="020B0604020202020204"/>
                </a:rPr>
                <a:t> </a:t>
              </a:r>
              <a:r>
                <a:rPr lang="en-US" sz="1600" dirty="0" err="1">
                  <a:solidFill>
                    <a:srgbClr val="003366"/>
                  </a:solidFill>
                  <a:latin typeface="Arial" panose="020B0604020202020204"/>
                </a:rPr>
                <a:t>không</a:t>
              </a:r>
              <a:r>
                <a:rPr lang="en-US" sz="1600" dirty="0">
                  <a:solidFill>
                    <a:srgbClr val="003366"/>
                  </a:solidFill>
                  <a:latin typeface="Arial" panose="020B0604020202020204"/>
                </a:rPr>
                <a:t> </a:t>
              </a:r>
              <a:r>
                <a:rPr lang="en-US" sz="1600" dirty="0" err="1">
                  <a:solidFill>
                    <a:srgbClr val="003366"/>
                  </a:solidFill>
                  <a:latin typeface="Arial" panose="020B0604020202020204"/>
                </a:rPr>
                <a:t>mong</a:t>
              </a:r>
              <a:r>
                <a:rPr lang="en-US" sz="1600" dirty="0">
                  <a:solidFill>
                    <a:srgbClr val="003366"/>
                  </a:solidFill>
                  <a:latin typeface="Arial" panose="020B0604020202020204"/>
                </a:rPr>
                <a:t> </a:t>
              </a:r>
              <a:r>
                <a:rPr lang="en-US" sz="1600" dirty="0" err="1">
                  <a:solidFill>
                    <a:srgbClr val="003366"/>
                  </a:solidFill>
                  <a:latin typeface="Arial" panose="020B0604020202020204"/>
                </a:rPr>
                <a:t>muốn</a:t>
              </a:r>
              <a:r>
                <a:rPr lang="en-US" sz="1600" dirty="0">
                  <a:solidFill>
                    <a:srgbClr val="003366"/>
                  </a:solidFill>
                  <a:latin typeface="Arial" panose="020B0604020202020204"/>
                </a:rPr>
                <a:t> </a:t>
              </a:r>
              <a:r>
                <a:rPr lang="en-US" sz="1600" dirty="0" err="1">
                  <a:solidFill>
                    <a:srgbClr val="003366"/>
                  </a:solidFill>
                  <a:latin typeface="Arial" panose="020B0604020202020204"/>
                </a:rPr>
                <a:t>thường</a:t>
              </a:r>
              <a:r>
                <a:rPr lang="en-US" sz="1600" dirty="0">
                  <a:solidFill>
                    <a:srgbClr val="003366"/>
                  </a:solidFill>
                  <a:latin typeface="Arial" panose="020B0604020202020204"/>
                </a:rPr>
                <a:t> </a:t>
              </a:r>
              <a:r>
                <a:rPr lang="en-US" sz="1600" dirty="0" err="1">
                  <a:solidFill>
                    <a:srgbClr val="003366"/>
                  </a:solidFill>
                  <a:latin typeface="Arial" panose="020B0604020202020204"/>
                </a:rPr>
                <a:t>có</a:t>
              </a:r>
              <a:r>
                <a:rPr lang="en-US" sz="1600" dirty="0">
                  <a:solidFill>
                    <a:srgbClr val="003366"/>
                  </a:solidFill>
                  <a:latin typeface="Arial" panose="020B0604020202020204"/>
                </a:rPr>
                <a:t> </a:t>
              </a:r>
              <a:r>
                <a:rPr lang="en-US" sz="1600" dirty="0" err="1">
                  <a:solidFill>
                    <a:srgbClr val="003366"/>
                  </a:solidFill>
                  <a:latin typeface="Arial" panose="020B0604020202020204"/>
                </a:rPr>
                <a:t>thể</a:t>
              </a:r>
              <a:r>
                <a:rPr lang="en-US" sz="1600" dirty="0">
                  <a:solidFill>
                    <a:srgbClr val="003366"/>
                  </a:solidFill>
                  <a:latin typeface="Arial" panose="020B0604020202020204"/>
                </a:rPr>
                <a:t> </a:t>
              </a:r>
              <a:r>
                <a:rPr lang="en-US" sz="1600" dirty="0" err="1">
                  <a:solidFill>
                    <a:srgbClr val="003366"/>
                  </a:solidFill>
                  <a:latin typeface="Arial" panose="020B0604020202020204"/>
                </a:rPr>
                <a:t>quản</a:t>
              </a:r>
              <a:r>
                <a:rPr lang="en-US" sz="1600" dirty="0">
                  <a:solidFill>
                    <a:srgbClr val="003366"/>
                  </a:solidFill>
                  <a:latin typeface="Arial" panose="020B0604020202020204"/>
                </a:rPr>
                <a:t> </a:t>
              </a:r>
              <a:r>
                <a:rPr lang="en-US" sz="1600" dirty="0" err="1">
                  <a:solidFill>
                    <a:srgbClr val="003366"/>
                  </a:solidFill>
                  <a:latin typeface="Arial" panose="020B0604020202020204"/>
                </a:rPr>
                <a:t>lý</a:t>
              </a:r>
              <a:r>
                <a:rPr lang="en-US" sz="1600" dirty="0">
                  <a:solidFill>
                    <a:srgbClr val="003366"/>
                  </a:solidFill>
                  <a:latin typeface="Arial" panose="020B0604020202020204"/>
                </a:rPr>
                <a:t> </a:t>
              </a:r>
              <a:r>
                <a:rPr lang="en-US" sz="1600" dirty="0" err="1">
                  <a:solidFill>
                    <a:srgbClr val="003366"/>
                  </a:solidFill>
                  <a:latin typeface="Arial" panose="020B0604020202020204"/>
                </a:rPr>
                <a:t>được</a:t>
              </a:r>
              <a:r>
                <a:rPr lang="en-US" sz="1600" dirty="0">
                  <a:solidFill>
                    <a:srgbClr val="003366"/>
                  </a:solidFill>
                  <a:latin typeface="Arial" panose="020B0604020202020204"/>
                </a:rPr>
                <a:t> </a:t>
              </a:r>
              <a:r>
                <a:rPr lang="en-US" sz="1600" dirty="0" err="1">
                  <a:solidFill>
                    <a:srgbClr val="003366"/>
                  </a:solidFill>
                  <a:latin typeface="Arial" panose="020B0604020202020204"/>
                </a:rPr>
                <a:t>mà</a:t>
              </a:r>
              <a:r>
                <a:rPr lang="en-US" sz="1600" dirty="0">
                  <a:solidFill>
                    <a:srgbClr val="003366"/>
                  </a:solidFill>
                  <a:latin typeface="Arial" panose="020B0604020202020204"/>
                </a:rPr>
                <a:t> </a:t>
              </a:r>
              <a:r>
                <a:rPr lang="en-US" sz="1600" dirty="0" err="1">
                  <a:solidFill>
                    <a:srgbClr val="003366"/>
                  </a:solidFill>
                  <a:latin typeface="Arial" panose="020B0604020202020204"/>
                </a:rPr>
                <a:t>không</a:t>
              </a:r>
              <a:r>
                <a:rPr lang="en-US" sz="1600" dirty="0">
                  <a:solidFill>
                    <a:srgbClr val="003366"/>
                  </a:solidFill>
                  <a:latin typeface="Arial" panose="020B0604020202020204"/>
                </a:rPr>
                <a:t> </a:t>
              </a:r>
              <a:r>
                <a:rPr lang="en-US" sz="1600" dirty="0" err="1">
                  <a:solidFill>
                    <a:srgbClr val="003366"/>
                  </a:solidFill>
                  <a:latin typeface="Arial" panose="020B0604020202020204"/>
                </a:rPr>
                <a:t>cần</a:t>
              </a:r>
              <a:r>
                <a:rPr lang="en-US" sz="1600" dirty="0">
                  <a:solidFill>
                    <a:srgbClr val="003366"/>
                  </a:solidFill>
                  <a:latin typeface="Arial" panose="020B0604020202020204"/>
                </a:rPr>
                <a:t> </a:t>
              </a:r>
              <a:r>
                <a:rPr lang="en-US" sz="1600" dirty="0" err="1">
                  <a:solidFill>
                    <a:srgbClr val="003366"/>
                  </a:solidFill>
                  <a:latin typeface="Arial" panose="020B0604020202020204"/>
                </a:rPr>
                <a:t>phải</a:t>
              </a:r>
              <a:r>
                <a:rPr lang="en-US" sz="1600" dirty="0">
                  <a:solidFill>
                    <a:srgbClr val="003366"/>
                  </a:solidFill>
                  <a:latin typeface="Arial" panose="020B0604020202020204"/>
                </a:rPr>
                <a:t> </a:t>
              </a:r>
              <a:r>
                <a:rPr lang="en-US" sz="1600" dirty="0" err="1">
                  <a:solidFill>
                    <a:srgbClr val="003366"/>
                  </a:solidFill>
                  <a:latin typeface="Arial" panose="020B0604020202020204"/>
                </a:rPr>
                <a:t>ngừng</a:t>
              </a:r>
              <a:r>
                <a:rPr lang="en-US" sz="1600" dirty="0">
                  <a:solidFill>
                    <a:srgbClr val="003366"/>
                  </a:solidFill>
                  <a:latin typeface="Arial" panose="020B0604020202020204"/>
                </a:rPr>
                <a:t> </a:t>
              </a:r>
              <a:r>
                <a:rPr lang="en-US" sz="1600" dirty="0" err="1">
                  <a:solidFill>
                    <a:srgbClr val="003366"/>
                  </a:solidFill>
                  <a:latin typeface="Arial" panose="020B0604020202020204"/>
                </a:rPr>
                <a:t>điều</a:t>
              </a:r>
              <a:r>
                <a:rPr lang="en-US" sz="1600" dirty="0">
                  <a:solidFill>
                    <a:srgbClr val="003366"/>
                  </a:solidFill>
                  <a:latin typeface="Arial" panose="020B0604020202020204"/>
                </a:rPr>
                <a:t> trị</a:t>
              </a:r>
              <a:r>
                <a:rPr lang="en-US" sz="1600" baseline="30000" dirty="0">
                  <a:solidFill>
                    <a:srgbClr val="003366"/>
                  </a:solidFill>
                  <a:latin typeface="Arial" panose="020B0604020202020204"/>
                </a:rPr>
                <a:t>2,3,5,6</a:t>
              </a:r>
            </a:p>
          </p:txBody>
        </p:sp>
      </p:grpSp>
      <p:pic>
        <p:nvPicPr>
          <p:cNvPr id="17" name="Graphic 16" descr="Line arrow: Anti-clockwise curve">
            <a:extLst>
              <a:ext uri="{FF2B5EF4-FFF2-40B4-BE49-F238E27FC236}">
                <a16:creationId xmlns:a16="http://schemas.microsoft.com/office/drawing/2014/main" id="{D8C74DC7-AD85-C541-9579-0D7587E929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230789" flipV="1">
            <a:off x="2766203" y="2291631"/>
            <a:ext cx="1455061" cy="1455061"/>
          </a:xfrm>
          <a:prstGeom prst="rect">
            <a:avLst/>
          </a:prstGeom>
          <a:effectLst>
            <a:outerShdw blurRad="63500" algn="tl" rotWithShape="0">
              <a:prstClr val="black">
                <a:alpha val="20000"/>
              </a:prstClr>
            </a:outerShdw>
          </a:effectLst>
        </p:spPr>
      </p:pic>
    </p:spTree>
    <p:extLst>
      <p:ext uri="{BB962C8B-B14F-4D97-AF65-F5344CB8AC3E}">
        <p14:creationId xmlns:p14="http://schemas.microsoft.com/office/powerpoint/2010/main" val="35526354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30EB8-46AC-A248-B6CA-9441ADF72C2E}"/>
              </a:ext>
            </a:extLst>
          </p:cNvPr>
          <p:cNvSpPr>
            <a:spLocks noGrp="1"/>
          </p:cNvSpPr>
          <p:nvPr>
            <p:ph type="title"/>
          </p:nvPr>
        </p:nvSpPr>
        <p:spPr/>
        <p:txBody>
          <a:bodyPr/>
          <a:lstStyle/>
          <a:p>
            <a:r>
              <a:rPr lang="en-US" dirty="0" err="1"/>
              <a:t>Tóm</a:t>
            </a:r>
            <a:r>
              <a:rPr lang="en-US" dirty="0"/>
              <a:t> </a:t>
            </a:r>
            <a:r>
              <a:rPr lang="en-US" dirty="0" err="1"/>
              <a:t>tắt</a:t>
            </a:r>
            <a:endParaRPr lang="en-US" dirty="0"/>
          </a:p>
        </p:txBody>
      </p:sp>
      <p:sp>
        <p:nvSpPr>
          <p:cNvPr id="3" name="Content Placeholder 2">
            <a:extLst>
              <a:ext uri="{FF2B5EF4-FFF2-40B4-BE49-F238E27FC236}">
                <a16:creationId xmlns:a16="http://schemas.microsoft.com/office/drawing/2014/main" id="{2B6467A7-159B-244F-9664-6776D92A9EA1}"/>
              </a:ext>
            </a:extLst>
          </p:cNvPr>
          <p:cNvSpPr>
            <a:spLocks noGrp="1"/>
          </p:cNvSpPr>
          <p:nvPr>
            <p:ph idx="1"/>
          </p:nvPr>
        </p:nvSpPr>
        <p:spPr/>
        <p:txBody>
          <a:bodyPr/>
          <a:lstStyle/>
          <a:p>
            <a:r>
              <a:rPr lang="en-US" sz="1867" dirty="0"/>
              <a:t>IPF </a:t>
            </a:r>
            <a:r>
              <a:rPr lang="en-US" sz="1867" dirty="0" err="1"/>
              <a:t>là</a:t>
            </a:r>
            <a:r>
              <a:rPr lang="en-US" sz="1867" dirty="0"/>
              <a:t> </a:t>
            </a:r>
            <a:r>
              <a:rPr lang="en-US" sz="1867" dirty="0" err="1"/>
              <a:t>một</a:t>
            </a:r>
            <a:r>
              <a:rPr lang="en-US" sz="1867" dirty="0"/>
              <a:t> </a:t>
            </a:r>
            <a:r>
              <a:rPr lang="en-US" sz="1867" dirty="0" err="1"/>
              <a:t>bệnh</a:t>
            </a:r>
            <a:r>
              <a:rPr lang="en-US" sz="1867" dirty="0"/>
              <a:t> </a:t>
            </a:r>
            <a:r>
              <a:rPr lang="en-US" sz="1867" dirty="0" err="1"/>
              <a:t>tiến</a:t>
            </a:r>
            <a:r>
              <a:rPr lang="en-US" sz="1867" dirty="0"/>
              <a:t> </a:t>
            </a:r>
            <a:r>
              <a:rPr lang="en-US" sz="1867" dirty="0" err="1"/>
              <a:t>triển</a:t>
            </a:r>
            <a:r>
              <a:rPr lang="en-US" sz="1867" dirty="0"/>
              <a:t> </a:t>
            </a:r>
            <a:r>
              <a:rPr lang="en-US" sz="1867" dirty="0" err="1"/>
              <a:t>và</a:t>
            </a:r>
            <a:r>
              <a:rPr lang="en-US" sz="1867" dirty="0"/>
              <a:t> </a:t>
            </a:r>
            <a:r>
              <a:rPr lang="en-US" sz="1867" dirty="0" err="1"/>
              <a:t>tử</a:t>
            </a:r>
            <a:r>
              <a:rPr lang="en-US" sz="1867" dirty="0"/>
              <a:t> </a:t>
            </a:r>
            <a:r>
              <a:rPr lang="en-US" sz="1867" dirty="0" err="1"/>
              <a:t>vong</a:t>
            </a:r>
            <a:r>
              <a:rPr lang="en-US" sz="1867" dirty="0"/>
              <a:t> </a:t>
            </a:r>
            <a:r>
              <a:rPr lang="en-US" sz="1867" dirty="0" err="1"/>
              <a:t>không</a:t>
            </a:r>
            <a:r>
              <a:rPr lang="en-US" sz="1867" dirty="0"/>
              <a:t> </a:t>
            </a:r>
            <a:r>
              <a:rPr lang="en-US" sz="1867" dirty="0" err="1"/>
              <a:t>thể</a:t>
            </a:r>
            <a:r>
              <a:rPr lang="en-US" sz="1867" dirty="0"/>
              <a:t> </a:t>
            </a:r>
            <a:r>
              <a:rPr lang="en-US" sz="1867" dirty="0" err="1"/>
              <a:t>tránh</a:t>
            </a:r>
            <a:r>
              <a:rPr lang="en-US" sz="1867" dirty="0"/>
              <a:t> khỏi</a:t>
            </a:r>
            <a:r>
              <a:rPr lang="en-US" sz="1867" baseline="30000" dirty="0"/>
              <a:t>1</a:t>
            </a:r>
          </a:p>
          <a:p>
            <a:r>
              <a:rPr lang="en-US" sz="1867" dirty="0" err="1"/>
              <a:t>Điều</a:t>
            </a:r>
            <a:r>
              <a:rPr lang="en-US" sz="1867" dirty="0"/>
              <a:t> </a:t>
            </a:r>
            <a:r>
              <a:rPr lang="en-US" sz="1867" dirty="0" err="1"/>
              <a:t>trị</a:t>
            </a:r>
            <a:r>
              <a:rPr lang="en-US" sz="1867" dirty="0"/>
              <a:t> </a:t>
            </a:r>
            <a:r>
              <a:rPr lang="en-US" sz="1867" dirty="0" err="1"/>
              <a:t>sớm</a:t>
            </a:r>
            <a:r>
              <a:rPr lang="en-US" sz="1867" dirty="0"/>
              <a:t> IPF </a:t>
            </a:r>
            <a:r>
              <a:rPr lang="en-US" sz="1867" dirty="0" err="1"/>
              <a:t>bằng</a:t>
            </a:r>
            <a:r>
              <a:rPr lang="en-US" sz="1867" dirty="0"/>
              <a:t> </a:t>
            </a:r>
            <a:r>
              <a:rPr lang="en-US" sz="1867" dirty="0" err="1"/>
              <a:t>thuốc</a:t>
            </a:r>
            <a:r>
              <a:rPr lang="en-US" sz="1867" dirty="0"/>
              <a:t> </a:t>
            </a:r>
            <a:r>
              <a:rPr lang="en-US" sz="1867" dirty="0" err="1"/>
              <a:t>kháng</a:t>
            </a:r>
            <a:r>
              <a:rPr lang="en-US" sz="1867" dirty="0"/>
              <a:t> </a:t>
            </a:r>
            <a:r>
              <a:rPr lang="en-US" sz="1867" dirty="0" err="1"/>
              <a:t>xơ</a:t>
            </a:r>
            <a:r>
              <a:rPr lang="en-US" sz="1867" dirty="0"/>
              <a:t> </a:t>
            </a:r>
            <a:r>
              <a:rPr lang="en-US" sz="1867" dirty="0" err="1"/>
              <a:t>ngay</a:t>
            </a:r>
            <a:r>
              <a:rPr lang="en-US" sz="1867" dirty="0"/>
              <a:t> </a:t>
            </a:r>
            <a:r>
              <a:rPr lang="en-US" sz="1867" dirty="0" err="1"/>
              <a:t>khi</a:t>
            </a:r>
            <a:r>
              <a:rPr lang="en-US" sz="1867" dirty="0"/>
              <a:t> </a:t>
            </a:r>
            <a:r>
              <a:rPr lang="en-US" sz="1867" dirty="0" err="1"/>
              <a:t>chẩn</a:t>
            </a:r>
            <a:r>
              <a:rPr lang="en-US" sz="1867" dirty="0"/>
              <a:t> </a:t>
            </a:r>
            <a:r>
              <a:rPr lang="en-US" sz="1867" dirty="0" err="1"/>
              <a:t>đoán</a:t>
            </a:r>
            <a:r>
              <a:rPr lang="en-US" sz="1867" dirty="0"/>
              <a:t> </a:t>
            </a:r>
            <a:r>
              <a:rPr lang="en-US" sz="1867" dirty="0" err="1"/>
              <a:t>được</a:t>
            </a:r>
            <a:r>
              <a:rPr lang="en-US" sz="1867" dirty="0"/>
              <a:t> </a:t>
            </a:r>
            <a:r>
              <a:rPr lang="en-US" sz="1867" dirty="0" err="1"/>
              <a:t>khuyến</a:t>
            </a:r>
            <a:r>
              <a:rPr lang="en-US" sz="1867" dirty="0"/>
              <a:t> cáo,</a:t>
            </a:r>
            <a:r>
              <a:rPr lang="en-US" sz="1867" baseline="30000" dirty="0"/>
              <a:t>2–4</a:t>
            </a:r>
            <a:r>
              <a:rPr lang="en-US" sz="1867" dirty="0"/>
              <a:t> </a:t>
            </a:r>
            <a:r>
              <a:rPr lang="en-US" sz="1867" dirty="0" err="1"/>
              <a:t>nhưng</a:t>
            </a:r>
            <a:r>
              <a:rPr lang="en-US" sz="1867" dirty="0"/>
              <a:t> </a:t>
            </a:r>
            <a:r>
              <a:rPr lang="en-US" sz="1867" dirty="0" err="1"/>
              <a:t>không</a:t>
            </a:r>
            <a:r>
              <a:rPr lang="en-US" sz="1867" dirty="0"/>
              <a:t> </a:t>
            </a:r>
            <a:r>
              <a:rPr lang="en-US" sz="1867" dirty="0" err="1"/>
              <a:t>đạt</a:t>
            </a:r>
            <a:r>
              <a:rPr lang="en-US" sz="1867" dirty="0"/>
              <a:t> </a:t>
            </a:r>
            <a:r>
              <a:rPr lang="en-US" sz="1867" dirty="0" err="1"/>
              <a:t>được</a:t>
            </a:r>
            <a:r>
              <a:rPr lang="en-US" sz="1867" dirty="0"/>
              <a:t> </a:t>
            </a:r>
            <a:r>
              <a:rPr lang="en-US" sz="1867" dirty="0" err="1"/>
              <a:t>thường</a:t>
            </a:r>
            <a:r>
              <a:rPr lang="en-US" sz="1867" dirty="0"/>
              <a:t> quy</a:t>
            </a:r>
            <a:r>
              <a:rPr lang="en-US" sz="1867" baseline="30000" dirty="0"/>
              <a:t>5</a:t>
            </a:r>
          </a:p>
          <a:p>
            <a:r>
              <a:rPr lang="en-US" sz="1867" dirty="0" err="1"/>
              <a:t>Điều</a:t>
            </a:r>
            <a:r>
              <a:rPr lang="en-US" sz="1867" dirty="0"/>
              <a:t> </a:t>
            </a:r>
            <a:r>
              <a:rPr lang="en-US" sz="1867" dirty="0" err="1"/>
              <a:t>trị</a:t>
            </a:r>
            <a:r>
              <a:rPr lang="en-US" sz="1867" dirty="0"/>
              <a:t> </a:t>
            </a:r>
            <a:r>
              <a:rPr lang="en-US" sz="1867" dirty="0" err="1"/>
              <a:t>sớm</a:t>
            </a:r>
            <a:r>
              <a:rPr lang="en-US" sz="1867" dirty="0"/>
              <a:t> IPF </a:t>
            </a:r>
            <a:r>
              <a:rPr lang="en-US" sz="1867" dirty="0" err="1"/>
              <a:t>bằng</a:t>
            </a:r>
            <a:r>
              <a:rPr lang="en-US" sz="1867" dirty="0"/>
              <a:t> </a:t>
            </a:r>
            <a:r>
              <a:rPr lang="en-US" sz="1867" dirty="0" err="1"/>
              <a:t>thuốc</a:t>
            </a:r>
            <a:r>
              <a:rPr lang="en-US" sz="1867" dirty="0"/>
              <a:t> </a:t>
            </a:r>
            <a:r>
              <a:rPr lang="en-US" sz="1867" dirty="0" err="1"/>
              <a:t>kháng</a:t>
            </a:r>
            <a:r>
              <a:rPr lang="en-US" sz="1867" dirty="0"/>
              <a:t> </a:t>
            </a:r>
            <a:r>
              <a:rPr lang="en-US" sz="1867" dirty="0" err="1"/>
              <a:t>xơ</a:t>
            </a:r>
            <a:r>
              <a:rPr lang="en-US" sz="1867" dirty="0"/>
              <a:t> </a:t>
            </a:r>
            <a:r>
              <a:rPr lang="en-US" sz="1867" dirty="0" err="1"/>
              <a:t>rất</a:t>
            </a:r>
            <a:r>
              <a:rPr lang="en-US" sz="1867" dirty="0"/>
              <a:t> </a:t>
            </a:r>
            <a:r>
              <a:rPr lang="en-US" sz="1867" dirty="0" err="1"/>
              <a:t>quan</a:t>
            </a:r>
            <a:r>
              <a:rPr lang="en-US" sz="1867" dirty="0"/>
              <a:t> </a:t>
            </a:r>
            <a:r>
              <a:rPr lang="en-US" sz="1867" dirty="0" err="1"/>
              <a:t>trọng</a:t>
            </a:r>
            <a:r>
              <a:rPr lang="en-US" sz="1867" dirty="0"/>
              <a:t> </a:t>
            </a:r>
            <a:r>
              <a:rPr lang="en-US" sz="1867" dirty="0" err="1"/>
              <a:t>để</a:t>
            </a:r>
            <a:r>
              <a:rPr lang="en-US" sz="1867" dirty="0"/>
              <a:t> </a:t>
            </a:r>
            <a:r>
              <a:rPr lang="en-US" sz="1867" dirty="0" err="1"/>
              <a:t>bảo</a:t>
            </a:r>
            <a:r>
              <a:rPr lang="en-US" sz="1867" dirty="0"/>
              <a:t> </a:t>
            </a:r>
            <a:r>
              <a:rPr lang="en-US" sz="1867" dirty="0" err="1"/>
              <a:t>tồn</a:t>
            </a:r>
            <a:r>
              <a:rPr lang="en-US" sz="1867" dirty="0"/>
              <a:t> </a:t>
            </a:r>
            <a:r>
              <a:rPr lang="en-US" sz="1867" dirty="0" err="1"/>
              <a:t>chức</a:t>
            </a:r>
            <a:r>
              <a:rPr lang="en-US" sz="1867" dirty="0"/>
              <a:t> </a:t>
            </a:r>
            <a:r>
              <a:rPr lang="en-US" sz="1867" dirty="0" err="1"/>
              <a:t>năng</a:t>
            </a:r>
            <a:r>
              <a:rPr lang="en-US" sz="1867" dirty="0"/>
              <a:t> </a:t>
            </a:r>
            <a:r>
              <a:rPr lang="en-US" sz="1867" dirty="0" err="1"/>
              <a:t>phổi</a:t>
            </a:r>
            <a:r>
              <a:rPr lang="en-US" sz="1867" dirty="0"/>
              <a:t> </a:t>
            </a:r>
            <a:r>
              <a:rPr lang="en-US" sz="1867" dirty="0" err="1"/>
              <a:t>và</a:t>
            </a:r>
            <a:r>
              <a:rPr lang="en-US" sz="1867" dirty="0"/>
              <a:t> </a:t>
            </a:r>
            <a:r>
              <a:rPr lang="en-US" sz="1867" dirty="0" err="1"/>
              <a:t>cải</a:t>
            </a:r>
            <a:r>
              <a:rPr lang="en-US" sz="1867" dirty="0"/>
              <a:t> </a:t>
            </a:r>
            <a:r>
              <a:rPr lang="en-US" sz="1867" dirty="0" err="1"/>
              <a:t>thiện</a:t>
            </a:r>
            <a:r>
              <a:rPr lang="en-US" sz="1867" dirty="0"/>
              <a:t> </a:t>
            </a:r>
            <a:r>
              <a:rPr lang="en-US" sz="1867" dirty="0" err="1"/>
              <a:t>kết</a:t>
            </a:r>
            <a:r>
              <a:rPr lang="en-US" sz="1867" dirty="0"/>
              <a:t> </a:t>
            </a:r>
            <a:r>
              <a:rPr lang="en-US" sz="1867" dirty="0" err="1"/>
              <a:t>quả</a:t>
            </a:r>
            <a:endParaRPr lang="en-US" sz="1867" dirty="0"/>
          </a:p>
          <a:p>
            <a:pPr marL="482588" lvl="1" indent="-256111">
              <a:buFont typeface="Arial" panose="020B0604020202020204" pitchFamily="34" charset="0"/>
              <a:buChar char="‒"/>
            </a:pPr>
            <a:r>
              <a:rPr lang="en-US" sz="1600" dirty="0" err="1"/>
              <a:t>Giúp</a:t>
            </a:r>
            <a:r>
              <a:rPr lang="en-US" sz="1600" dirty="0"/>
              <a:t> </a:t>
            </a:r>
            <a:r>
              <a:rPr lang="en-US" sz="1600" dirty="0" err="1"/>
              <a:t>bảo</a:t>
            </a:r>
            <a:r>
              <a:rPr lang="en-US" sz="1600" dirty="0"/>
              <a:t> </a:t>
            </a:r>
            <a:r>
              <a:rPr lang="en-US" sz="1600" dirty="0" err="1"/>
              <a:t>tồn</a:t>
            </a:r>
            <a:r>
              <a:rPr lang="en-US" sz="1600" dirty="0"/>
              <a:t> </a:t>
            </a:r>
            <a:r>
              <a:rPr lang="en-US" sz="1600" dirty="0" err="1"/>
              <a:t>chức</a:t>
            </a:r>
            <a:r>
              <a:rPr lang="en-US" sz="1600" dirty="0"/>
              <a:t> </a:t>
            </a:r>
            <a:r>
              <a:rPr lang="en-US" sz="1600" dirty="0" err="1"/>
              <a:t>năng</a:t>
            </a:r>
            <a:r>
              <a:rPr lang="en-US" sz="1600" dirty="0"/>
              <a:t> </a:t>
            </a:r>
            <a:r>
              <a:rPr lang="en-US" sz="1600" dirty="0" err="1"/>
              <a:t>phổi</a:t>
            </a:r>
            <a:r>
              <a:rPr lang="en-US" sz="1600" dirty="0"/>
              <a:t> </a:t>
            </a:r>
            <a:r>
              <a:rPr lang="en-US" sz="1600" dirty="0" err="1"/>
              <a:t>trước</a:t>
            </a:r>
            <a:r>
              <a:rPr lang="en-US" sz="1600" dirty="0"/>
              <a:t> </a:t>
            </a:r>
            <a:r>
              <a:rPr lang="en-US" sz="1600" dirty="0" err="1"/>
              <a:t>khi</a:t>
            </a:r>
            <a:r>
              <a:rPr lang="en-US" sz="1600" dirty="0"/>
              <a:t> </a:t>
            </a:r>
            <a:r>
              <a:rPr lang="en-US" sz="1600" dirty="0" err="1"/>
              <a:t>nó</a:t>
            </a:r>
            <a:r>
              <a:rPr lang="en-US" sz="1600" dirty="0"/>
              <a:t> </a:t>
            </a:r>
            <a:r>
              <a:rPr lang="en-US" sz="1600" dirty="0" err="1"/>
              <a:t>mất</a:t>
            </a:r>
            <a:r>
              <a:rPr lang="en-US" sz="1600" dirty="0"/>
              <a:t> </a:t>
            </a:r>
            <a:r>
              <a:rPr lang="en-US" sz="1600" dirty="0" err="1"/>
              <a:t>đi</a:t>
            </a:r>
            <a:r>
              <a:rPr lang="en-US" sz="1600" dirty="0"/>
              <a:t> </a:t>
            </a:r>
            <a:r>
              <a:rPr lang="en-US" sz="1600" dirty="0" err="1"/>
              <a:t>không</a:t>
            </a:r>
            <a:r>
              <a:rPr lang="en-US" sz="1600" dirty="0"/>
              <a:t> </a:t>
            </a:r>
            <a:r>
              <a:rPr lang="en-US" sz="1600" dirty="0" err="1"/>
              <a:t>thể</a:t>
            </a:r>
            <a:r>
              <a:rPr lang="en-US" sz="1600" dirty="0"/>
              <a:t> </a:t>
            </a:r>
            <a:r>
              <a:rPr lang="en-US" sz="1600" dirty="0" err="1"/>
              <a:t>hồi</a:t>
            </a:r>
            <a:r>
              <a:rPr lang="en-US" sz="1600" dirty="0"/>
              <a:t> phục</a:t>
            </a:r>
            <a:r>
              <a:rPr lang="en-US" sz="1600" baseline="30000" dirty="0"/>
              <a:t>6</a:t>
            </a:r>
          </a:p>
          <a:p>
            <a:pPr marL="482588" lvl="1" indent="-256111">
              <a:buFont typeface="Arial" panose="020B0604020202020204" pitchFamily="34" charset="0"/>
              <a:buChar char="‒"/>
            </a:pPr>
            <a:r>
              <a:rPr lang="en-US" sz="1600" dirty="0" err="1"/>
              <a:t>Có</a:t>
            </a:r>
            <a:r>
              <a:rPr lang="en-US" sz="1600" dirty="0"/>
              <a:t> </a:t>
            </a:r>
            <a:r>
              <a:rPr lang="en-US" sz="1600" dirty="0" err="1"/>
              <a:t>thể</a:t>
            </a:r>
            <a:r>
              <a:rPr lang="en-US" sz="1600" dirty="0"/>
              <a:t> </a:t>
            </a:r>
            <a:r>
              <a:rPr lang="en-US" sz="1600" dirty="0" err="1"/>
              <a:t>làm</a:t>
            </a:r>
            <a:r>
              <a:rPr lang="en-US" sz="1600" dirty="0"/>
              <a:t> </a:t>
            </a:r>
            <a:r>
              <a:rPr lang="en-US" sz="1600" dirty="0" err="1"/>
              <a:t>chậm</a:t>
            </a:r>
            <a:r>
              <a:rPr lang="en-US" sz="1600" dirty="0"/>
              <a:t> </a:t>
            </a:r>
            <a:r>
              <a:rPr lang="en-US" sz="1600" dirty="0" err="1"/>
              <a:t>tốc</a:t>
            </a:r>
            <a:r>
              <a:rPr lang="en-US" sz="1600" dirty="0"/>
              <a:t> </a:t>
            </a:r>
            <a:r>
              <a:rPr lang="en-US" sz="1600" dirty="0" err="1"/>
              <a:t>độ</a:t>
            </a:r>
            <a:r>
              <a:rPr lang="en-US" sz="1600" dirty="0"/>
              <a:t> </a:t>
            </a:r>
            <a:r>
              <a:rPr lang="en-US" sz="1600" dirty="0" err="1"/>
              <a:t>xấu</a:t>
            </a:r>
            <a:r>
              <a:rPr lang="en-US" sz="1600" dirty="0"/>
              <a:t> </a:t>
            </a:r>
            <a:r>
              <a:rPr lang="en-US" sz="1600" dirty="0" err="1"/>
              <a:t>đi</a:t>
            </a:r>
            <a:r>
              <a:rPr lang="en-US" sz="1600" dirty="0"/>
              <a:t> </a:t>
            </a:r>
            <a:r>
              <a:rPr lang="en-US" sz="1600" dirty="0" err="1"/>
              <a:t>các</a:t>
            </a:r>
            <a:r>
              <a:rPr lang="en-US" sz="1600" dirty="0"/>
              <a:t> </a:t>
            </a:r>
            <a:r>
              <a:rPr lang="en-US" sz="1600" dirty="0" err="1"/>
              <a:t>triệu</a:t>
            </a:r>
            <a:r>
              <a:rPr lang="en-US" sz="1600" dirty="0"/>
              <a:t> </a:t>
            </a:r>
            <a:r>
              <a:rPr lang="en-US" sz="1600" dirty="0" err="1"/>
              <a:t>chứng</a:t>
            </a:r>
            <a:r>
              <a:rPr lang="en-US" sz="1600" dirty="0"/>
              <a:t>, </a:t>
            </a:r>
            <a:r>
              <a:rPr lang="en-US" sz="1600" dirty="0" err="1"/>
              <a:t>khả</a:t>
            </a:r>
            <a:r>
              <a:rPr lang="en-US" sz="1600" dirty="0"/>
              <a:t> </a:t>
            </a:r>
            <a:r>
              <a:rPr lang="en-US" sz="1600" dirty="0" err="1"/>
              <a:t>năng</a:t>
            </a:r>
            <a:r>
              <a:rPr lang="en-US" sz="1600" dirty="0"/>
              <a:t> </a:t>
            </a:r>
            <a:r>
              <a:rPr lang="en-US" sz="1600" dirty="0" err="1"/>
              <a:t>chức</a:t>
            </a:r>
            <a:r>
              <a:rPr lang="en-US" sz="1600" dirty="0"/>
              <a:t> </a:t>
            </a:r>
            <a:r>
              <a:rPr lang="en-US" sz="1600" dirty="0" err="1"/>
              <a:t>năng</a:t>
            </a:r>
            <a:r>
              <a:rPr lang="en-US" sz="1600" dirty="0"/>
              <a:t>, </a:t>
            </a:r>
            <a:r>
              <a:rPr lang="en-US" sz="1600" dirty="0" err="1"/>
              <a:t>QoL</a:t>
            </a:r>
            <a:r>
              <a:rPr lang="en-US" sz="1600" dirty="0"/>
              <a:t> </a:t>
            </a:r>
            <a:r>
              <a:rPr lang="en-US" sz="1600" dirty="0" err="1"/>
              <a:t>của</a:t>
            </a:r>
            <a:r>
              <a:rPr lang="en-US" sz="1600" dirty="0"/>
              <a:t> </a:t>
            </a:r>
            <a:r>
              <a:rPr lang="en-US" sz="1600" dirty="0" err="1"/>
              <a:t>bệnh</a:t>
            </a:r>
            <a:r>
              <a:rPr lang="en-US" sz="1600" dirty="0"/>
              <a:t> nhân</a:t>
            </a:r>
            <a:r>
              <a:rPr lang="en-US" sz="1600" baseline="30000" dirty="0"/>
              <a:t>7,8</a:t>
            </a:r>
          </a:p>
          <a:p>
            <a:pPr marL="482588" lvl="1" indent="-256111">
              <a:buFont typeface="Arial" panose="020B0604020202020204" pitchFamily="34" charset="0"/>
              <a:buChar char="‒"/>
            </a:pPr>
            <a:r>
              <a:rPr lang="en-US" sz="1600" dirty="0" err="1"/>
              <a:t>Có</a:t>
            </a:r>
            <a:r>
              <a:rPr lang="en-US" sz="1600" dirty="0"/>
              <a:t> </a:t>
            </a:r>
            <a:r>
              <a:rPr lang="en-US" sz="1600" dirty="0" err="1"/>
              <a:t>thể</a:t>
            </a:r>
            <a:r>
              <a:rPr lang="en-US" sz="1600" dirty="0"/>
              <a:t> </a:t>
            </a:r>
            <a:r>
              <a:rPr lang="en-US" sz="1600" dirty="0" err="1"/>
              <a:t>làm</a:t>
            </a:r>
            <a:r>
              <a:rPr lang="en-US" sz="1600" dirty="0"/>
              <a:t> </a:t>
            </a:r>
            <a:r>
              <a:rPr lang="en-US" sz="1600" dirty="0" err="1"/>
              <a:t>giảm</a:t>
            </a:r>
            <a:r>
              <a:rPr lang="en-US" sz="1600" dirty="0"/>
              <a:t> </a:t>
            </a:r>
            <a:r>
              <a:rPr lang="en-US" sz="1600" dirty="0" err="1"/>
              <a:t>nguy</a:t>
            </a:r>
            <a:r>
              <a:rPr lang="en-US" sz="1600" dirty="0"/>
              <a:t> </a:t>
            </a:r>
            <a:r>
              <a:rPr lang="en-US" sz="1600" dirty="0" err="1"/>
              <a:t>cơ</a:t>
            </a:r>
            <a:r>
              <a:rPr lang="en-US" sz="1600" dirty="0"/>
              <a:t> </a:t>
            </a:r>
            <a:r>
              <a:rPr lang="en-US" sz="1600" dirty="0" err="1"/>
              <a:t>của</a:t>
            </a:r>
            <a:r>
              <a:rPr lang="en-US" sz="1600" dirty="0"/>
              <a:t> </a:t>
            </a:r>
            <a:r>
              <a:rPr lang="en-US" sz="1600" dirty="0" err="1"/>
              <a:t>đợt</a:t>
            </a:r>
            <a:r>
              <a:rPr lang="en-US" sz="1600" dirty="0"/>
              <a:t> </a:t>
            </a:r>
            <a:r>
              <a:rPr lang="en-US" sz="1600" dirty="0" err="1"/>
              <a:t>cấp</a:t>
            </a:r>
            <a:r>
              <a:rPr lang="en-US" sz="1600" dirty="0"/>
              <a:t> </a:t>
            </a:r>
            <a:r>
              <a:rPr lang="en-US" sz="1600" dirty="0" err="1"/>
              <a:t>cấp</a:t>
            </a:r>
            <a:r>
              <a:rPr lang="en-US" sz="1600" dirty="0"/>
              <a:t> tính</a:t>
            </a:r>
            <a:r>
              <a:rPr lang="en-US" sz="1600" baseline="30000" dirty="0"/>
              <a:t>9,10</a:t>
            </a:r>
          </a:p>
          <a:p>
            <a:r>
              <a:rPr lang="en-US" sz="1867" dirty="0" err="1"/>
              <a:t>Dữ</a:t>
            </a:r>
            <a:r>
              <a:rPr lang="en-US" sz="1867" dirty="0"/>
              <a:t> </a:t>
            </a:r>
            <a:r>
              <a:rPr lang="en-US" sz="1867" dirty="0" err="1"/>
              <a:t>liệu</a:t>
            </a:r>
            <a:r>
              <a:rPr lang="en-US" sz="1867" dirty="0"/>
              <a:t> </a:t>
            </a:r>
            <a:r>
              <a:rPr lang="en-US" sz="1867" dirty="0" err="1"/>
              <a:t>hỗ</a:t>
            </a:r>
            <a:r>
              <a:rPr lang="en-US" sz="1867" dirty="0"/>
              <a:t> </a:t>
            </a:r>
            <a:r>
              <a:rPr lang="en-US" sz="1867" dirty="0" err="1"/>
              <a:t>trợ</a:t>
            </a:r>
            <a:r>
              <a:rPr lang="en-US" sz="1867" dirty="0"/>
              <a:t> </a:t>
            </a:r>
            <a:r>
              <a:rPr lang="en-US" sz="1867" dirty="0" err="1"/>
              <a:t>điều</a:t>
            </a:r>
            <a:r>
              <a:rPr lang="en-US" sz="1867" dirty="0"/>
              <a:t> </a:t>
            </a:r>
            <a:r>
              <a:rPr lang="en-US" sz="1867" dirty="0" err="1"/>
              <a:t>trị</a:t>
            </a:r>
            <a:r>
              <a:rPr lang="en-US" sz="1867" dirty="0"/>
              <a:t> </a:t>
            </a:r>
            <a:r>
              <a:rPr lang="en-US" sz="1867" dirty="0" err="1"/>
              <a:t>sớm</a:t>
            </a:r>
            <a:r>
              <a:rPr lang="en-US" sz="1867" dirty="0"/>
              <a:t> </a:t>
            </a:r>
            <a:r>
              <a:rPr lang="en-US" sz="1867" dirty="0" err="1"/>
              <a:t>bằng</a:t>
            </a:r>
            <a:r>
              <a:rPr lang="en-US" sz="1867" dirty="0"/>
              <a:t> </a:t>
            </a:r>
            <a:r>
              <a:rPr lang="en-US" sz="1867" dirty="0" err="1"/>
              <a:t>thuốc</a:t>
            </a:r>
            <a:r>
              <a:rPr lang="en-US" sz="1867" dirty="0"/>
              <a:t> </a:t>
            </a:r>
            <a:r>
              <a:rPr lang="en-US" sz="1867" dirty="0" err="1"/>
              <a:t>kháng</a:t>
            </a:r>
            <a:r>
              <a:rPr lang="en-US" sz="1867" dirty="0"/>
              <a:t> </a:t>
            </a:r>
            <a:r>
              <a:rPr lang="en-US" sz="1867" dirty="0" err="1"/>
              <a:t>xơ</a:t>
            </a:r>
            <a:r>
              <a:rPr lang="en-US" sz="1867" dirty="0"/>
              <a:t> </a:t>
            </a:r>
            <a:r>
              <a:rPr lang="en-US" sz="1867" dirty="0" err="1"/>
              <a:t>trên</a:t>
            </a:r>
            <a:r>
              <a:rPr lang="en-US" sz="1867" dirty="0"/>
              <a:t> </a:t>
            </a:r>
            <a:r>
              <a:rPr lang="en-US" sz="1867" dirty="0" err="1"/>
              <a:t>nhiều</a:t>
            </a:r>
            <a:r>
              <a:rPr lang="en-US" sz="1867" dirty="0"/>
              <a:t> </a:t>
            </a:r>
            <a:r>
              <a:rPr lang="en-US" sz="1867" dirty="0" err="1"/>
              <a:t>bệnh</a:t>
            </a:r>
            <a:r>
              <a:rPr lang="en-US" sz="1867" dirty="0"/>
              <a:t> </a:t>
            </a:r>
            <a:r>
              <a:rPr lang="en-US" sz="1867" dirty="0" err="1"/>
              <a:t>nhân</a:t>
            </a:r>
            <a:r>
              <a:rPr lang="en-US" sz="1867" dirty="0"/>
              <a:t> IPF</a:t>
            </a:r>
            <a:r>
              <a:rPr lang="en-US" sz="1867" baseline="30000" dirty="0"/>
              <a:t>11</a:t>
            </a:r>
          </a:p>
          <a:p>
            <a:r>
              <a:rPr lang="en-US" sz="1867" dirty="0"/>
              <a:t>Theo ý </a:t>
            </a:r>
            <a:r>
              <a:rPr lang="en-US" sz="1867" dirty="0" err="1"/>
              <a:t>kiến</a:t>
            </a:r>
            <a:r>
              <a:rPr lang="en-US" sz="1867" dirty="0"/>
              <a:t> </a:t>
            </a:r>
            <a:r>
              <a:rPr lang="en-US" sz="1867" dirty="0" err="1"/>
              <a:t>chuyên</a:t>
            </a:r>
            <a:r>
              <a:rPr lang="en-US" sz="1867" dirty="0"/>
              <a:t> </a:t>
            </a:r>
            <a:r>
              <a:rPr lang="en-US" sz="1867" dirty="0" err="1"/>
              <a:t>gia</a:t>
            </a:r>
            <a:r>
              <a:rPr lang="en-US" sz="1867" dirty="0"/>
              <a:t>, “</a:t>
            </a:r>
            <a:r>
              <a:rPr lang="en-US" sz="1867" i="1" dirty="0" err="1"/>
              <a:t>Liệu</a:t>
            </a:r>
            <a:r>
              <a:rPr lang="en-US" sz="1867" i="1" dirty="0"/>
              <a:t> </a:t>
            </a:r>
            <a:r>
              <a:rPr lang="en-US" sz="1867" i="1" dirty="0" err="1"/>
              <a:t>pháp</a:t>
            </a:r>
            <a:r>
              <a:rPr lang="en-US" sz="1867" i="1" dirty="0"/>
              <a:t> </a:t>
            </a:r>
            <a:r>
              <a:rPr lang="en-US" sz="1867" i="1" dirty="0" err="1"/>
              <a:t>kháng</a:t>
            </a:r>
            <a:r>
              <a:rPr lang="en-US" sz="1867" i="1" dirty="0"/>
              <a:t> </a:t>
            </a:r>
            <a:r>
              <a:rPr lang="en-US" sz="1867" i="1" dirty="0" err="1"/>
              <a:t>xơ</a:t>
            </a:r>
            <a:r>
              <a:rPr lang="en-US" sz="1867" i="1" dirty="0"/>
              <a:t> </a:t>
            </a:r>
            <a:r>
              <a:rPr lang="en-US" sz="1867" i="1" dirty="0" err="1"/>
              <a:t>nên</a:t>
            </a:r>
            <a:r>
              <a:rPr lang="en-US" sz="1867" i="1" dirty="0"/>
              <a:t> </a:t>
            </a:r>
            <a:r>
              <a:rPr lang="en-US" sz="1867" i="1" dirty="0" err="1"/>
              <a:t>được</a:t>
            </a:r>
            <a:r>
              <a:rPr lang="en-US" sz="1867" i="1" dirty="0"/>
              <a:t> </a:t>
            </a:r>
            <a:r>
              <a:rPr lang="en-US" sz="1867" i="1" dirty="0" err="1"/>
              <a:t>bắt</a:t>
            </a:r>
            <a:r>
              <a:rPr lang="en-US" sz="1867" i="1" dirty="0"/>
              <a:t> </a:t>
            </a:r>
            <a:r>
              <a:rPr lang="en-US" sz="1867" i="1" dirty="0" err="1"/>
              <a:t>đầu</a:t>
            </a:r>
            <a:r>
              <a:rPr lang="en-US" sz="1867" i="1" dirty="0"/>
              <a:t> ở </a:t>
            </a:r>
            <a:r>
              <a:rPr lang="en-US" sz="1867" i="1" dirty="0" err="1"/>
              <a:t>tất</a:t>
            </a:r>
            <a:r>
              <a:rPr lang="en-US" sz="1867" i="1" dirty="0"/>
              <a:t> </a:t>
            </a:r>
            <a:r>
              <a:rPr lang="en-US" sz="1867" i="1" dirty="0" err="1"/>
              <a:t>cả</a:t>
            </a:r>
            <a:r>
              <a:rPr lang="en-US" sz="1867" i="1" dirty="0"/>
              <a:t> </a:t>
            </a:r>
            <a:r>
              <a:rPr lang="en-US" sz="1867" i="1" dirty="0" err="1"/>
              <a:t>bệnh</a:t>
            </a:r>
            <a:r>
              <a:rPr lang="en-US" sz="1867" i="1" dirty="0"/>
              <a:t> </a:t>
            </a:r>
            <a:r>
              <a:rPr lang="en-US" sz="1867" i="1" dirty="0" err="1"/>
              <a:t>nhân</a:t>
            </a:r>
            <a:r>
              <a:rPr lang="en-US" sz="1867" i="1" dirty="0"/>
              <a:t> IPF </a:t>
            </a:r>
            <a:r>
              <a:rPr lang="en-US" sz="1867" i="1" dirty="0" err="1"/>
              <a:t>vì</a:t>
            </a:r>
            <a:r>
              <a:rPr lang="en-US" sz="1867" i="1" dirty="0"/>
              <a:t> </a:t>
            </a:r>
            <a:r>
              <a:rPr lang="en-US" sz="1867" i="1" dirty="0" err="1"/>
              <a:t>không</a:t>
            </a:r>
            <a:r>
              <a:rPr lang="en-US" sz="1867" i="1" dirty="0"/>
              <a:t> </a:t>
            </a:r>
            <a:r>
              <a:rPr lang="en-US" sz="1867" i="1" dirty="0" err="1"/>
              <a:t>thể</a:t>
            </a:r>
            <a:r>
              <a:rPr lang="en-US" sz="1867" i="1" dirty="0"/>
              <a:t> </a:t>
            </a:r>
            <a:r>
              <a:rPr lang="en-US" sz="1867" i="1" dirty="0" err="1"/>
              <a:t>dự</a:t>
            </a:r>
            <a:r>
              <a:rPr lang="en-US" sz="1867" i="1" dirty="0"/>
              <a:t> </a:t>
            </a:r>
            <a:r>
              <a:rPr lang="en-US" sz="1867" i="1" dirty="0" err="1"/>
              <a:t>đoán</a:t>
            </a:r>
            <a:r>
              <a:rPr lang="en-US" sz="1867" i="1" dirty="0"/>
              <a:t> </a:t>
            </a:r>
            <a:r>
              <a:rPr lang="en-US" sz="1867" i="1" dirty="0" err="1"/>
              <a:t>trước</a:t>
            </a:r>
            <a:r>
              <a:rPr lang="en-US" sz="1867" i="1" dirty="0"/>
              <a:t> </a:t>
            </a:r>
            <a:r>
              <a:rPr lang="en-US" sz="1867" i="1" dirty="0" err="1"/>
              <a:t>được</a:t>
            </a:r>
            <a:r>
              <a:rPr lang="en-US" sz="1867" i="1" dirty="0"/>
              <a:t> </a:t>
            </a:r>
            <a:r>
              <a:rPr lang="en-US" sz="1867" i="1" dirty="0" err="1"/>
              <a:t>diễn</a:t>
            </a:r>
            <a:r>
              <a:rPr lang="en-US" sz="1867" i="1" dirty="0"/>
              <a:t> </a:t>
            </a:r>
            <a:r>
              <a:rPr lang="en-US" sz="1867" i="1" dirty="0" err="1"/>
              <a:t>tiến</a:t>
            </a:r>
            <a:r>
              <a:rPr lang="en-US" sz="1867" i="1" dirty="0"/>
              <a:t> </a:t>
            </a:r>
            <a:r>
              <a:rPr lang="en-US" sz="1867" i="1" dirty="0" err="1"/>
              <a:t>bệnh</a:t>
            </a:r>
            <a:r>
              <a:rPr lang="en-US" sz="1867" i="1" dirty="0"/>
              <a:t> </a:t>
            </a:r>
            <a:r>
              <a:rPr lang="en-US" sz="1867" i="1" dirty="0" err="1"/>
              <a:t>của</a:t>
            </a:r>
            <a:r>
              <a:rPr lang="en-US" sz="1867" i="1" dirty="0"/>
              <a:t> </a:t>
            </a:r>
            <a:r>
              <a:rPr lang="en-US" sz="1867" i="1" dirty="0" err="1"/>
              <a:t>một</a:t>
            </a:r>
            <a:r>
              <a:rPr lang="en-US" sz="1867" i="1" dirty="0"/>
              <a:t> </a:t>
            </a:r>
            <a:r>
              <a:rPr lang="en-US" sz="1867" i="1" dirty="0" err="1"/>
              <a:t>cá</a:t>
            </a:r>
            <a:r>
              <a:rPr lang="en-US" sz="1867" i="1" dirty="0"/>
              <a:t> </a:t>
            </a:r>
            <a:r>
              <a:rPr lang="en-US" sz="1867" i="1" dirty="0" err="1"/>
              <a:t>nhân</a:t>
            </a:r>
            <a:r>
              <a:rPr lang="en-US" sz="1867" i="1" dirty="0"/>
              <a:t> </a:t>
            </a:r>
            <a:r>
              <a:rPr lang="en-US" sz="1867" i="1" dirty="0" err="1"/>
              <a:t>khi</a:t>
            </a:r>
            <a:r>
              <a:rPr lang="en-US" sz="1867" i="1" dirty="0"/>
              <a:t> </a:t>
            </a:r>
            <a:r>
              <a:rPr lang="en-US" sz="1867" i="1" dirty="0" err="1"/>
              <a:t>chẩn</a:t>
            </a:r>
            <a:r>
              <a:rPr lang="en-US" sz="1867" i="1" dirty="0"/>
              <a:t> </a:t>
            </a:r>
            <a:r>
              <a:rPr lang="en-US" sz="1867" i="1" dirty="0" err="1"/>
              <a:t>đoán</a:t>
            </a:r>
            <a:r>
              <a:rPr lang="en-US" sz="1867" i="1" dirty="0"/>
              <a:t> </a:t>
            </a:r>
            <a:r>
              <a:rPr lang="en-US" sz="1867" i="1" dirty="0" err="1"/>
              <a:t>và</a:t>
            </a:r>
            <a:r>
              <a:rPr lang="en-US" sz="1867" i="1" dirty="0"/>
              <a:t> </a:t>
            </a:r>
            <a:r>
              <a:rPr lang="en-US" sz="1867" i="1" dirty="0" err="1"/>
              <a:t>tiên</a:t>
            </a:r>
            <a:r>
              <a:rPr lang="en-US" sz="1867" i="1" dirty="0"/>
              <a:t> </a:t>
            </a:r>
            <a:r>
              <a:rPr lang="en-US" sz="1867" i="1" dirty="0" err="1"/>
              <a:t>lượng</a:t>
            </a:r>
            <a:r>
              <a:rPr lang="en-US" sz="1867" i="1" dirty="0"/>
              <a:t> </a:t>
            </a:r>
            <a:r>
              <a:rPr lang="en-US" sz="1867" i="1" dirty="0" err="1"/>
              <a:t>chung</a:t>
            </a:r>
            <a:r>
              <a:rPr lang="en-US" sz="1867" i="1" dirty="0"/>
              <a:t> </a:t>
            </a:r>
            <a:r>
              <a:rPr lang="en-US" sz="1867" i="1" dirty="0" err="1"/>
              <a:t>của</a:t>
            </a:r>
            <a:r>
              <a:rPr lang="en-US" sz="1867" i="1" dirty="0"/>
              <a:t> </a:t>
            </a:r>
            <a:r>
              <a:rPr lang="en-US" sz="1867" i="1" dirty="0" err="1"/>
              <a:t>bệnh</a:t>
            </a:r>
            <a:r>
              <a:rPr lang="en-US" sz="1867" i="1" dirty="0"/>
              <a:t> </a:t>
            </a:r>
            <a:r>
              <a:rPr lang="en-US" sz="1867" i="1" dirty="0" err="1"/>
              <a:t>nhân</a:t>
            </a:r>
            <a:r>
              <a:rPr lang="en-US" sz="1867" i="1" dirty="0"/>
              <a:t> IPF </a:t>
            </a:r>
            <a:r>
              <a:rPr lang="en-US" sz="1867" i="1" dirty="0" err="1"/>
              <a:t>không</a:t>
            </a:r>
            <a:r>
              <a:rPr lang="en-US" sz="1867" i="1" dirty="0"/>
              <a:t> </a:t>
            </a:r>
            <a:r>
              <a:rPr lang="en-US" sz="1867" i="1" dirty="0" err="1"/>
              <a:t>được</a:t>
            </a:r>
            <a:r>
              <a:rPr lang="en-US" sz="1867" i="1" dirty="0"/>
              <a:t> </a:t>
            </a:r>
            <a:r>
              <a:rPr lang="en-US" sz="1867" i="1" dirty="0" err="1"/>
              <a:t>điều</a:t>
            </a:r>
            <a:r>
              <a:rPr lang="en-US" sz="1867" i="1" dirty="0"/>
              <a:t> </a:t>
            </a:r>
            <a:r>
              <a:rPr lang="en-US" sz="1867" i="1" dirty="0" err="1"/>
              <a:t>trị</a:t>
            </a:r>
            <a:r>
              <a:rPr lang="en-US" sz="1867" i="1" dirty="0"/>
              <a:t> </a:t>
            </a:r>
            <a:r>
              <a:rPr lang="en-US" sz="1867" i="1" dirty="0" err="1"/>
              <a:t>là</a:t>
            </a:r>
            <a:r>
              <a:rPr lang="en-US" sz="1867" i="1" dirty="0"/>
              <a:t> </a:t>
            </a:r>
            <a:r>
              <a:rPr lang="en-US" sz="1867" i="1" dirty="0" err="1"/>
              <a:t>rất</a:t>
            </a:r>
            <a:r>
              <a:rPr lang="en-US" sz="1867" i="1" dirty="0"/>
              <a:t> xấu</a:t>
            </a:r>
            <a:r>
              <a:rPr lang="en-US" sz="1867" dirty="0"/>
              <a:t>”</a:t>
            </a:r>
            <a:r>
              <a:rPr lang="en-US" sz="1867" baseline="30000" dirty="0"/>
              <a:t>11</a:t>
            </a:r>
          </a:p>
        </p:txBody>
      </p:sp>
      <p:sp>
        <p:nvSpPr>
          <p:cNvPr id="4" name="Slide Number Placeholder 3">
            <a:extLst>
              <a:ext uri="{FF2B5EF4-FFF2-40B4-BE49-F238E27FC236}">
                <a16:creationId xmlns:a16="http://schemas.microsoft.com/office/drawing/2014/main" id="{A9B8DD94-559C-CB4A-A2B5-5DF58C042755}"/>
              </a:ext>
            </a:extLst>
          </p:cNvPr>
          <p:cNvSpPr>
            <a:spLocks noGrp="1"/>
          </p:cNvSpPr>
          <p:nvPr>
            <p:ph type="sldNum" sz="quarter" idx="12"/>
          </p:nvPr>
        </p:nvSpPr>
        <p:spPr/>
        <p:txBody>
          <a:bodyPr/>
          <a:lstStyle/>
          <a:p>
            <a:pPr defTabSz="609585"/>
            <a:fld id="{DBB4437E-C8DB-4717-A182-F56AECCDC169}" type="slidenum">
              <a:rPr lang="en-US">
                <a:solidFill>
                  <a:srgbClr val="003366"/>
                </a:solidFill>
                <a:latin typeface="Arial" panose="020B0604020202020204"/>
              </a:rPr>
              <a:pPr defTabSz="609585"/>
              <a:t>67</a:t>
            </a:fld>
            <a:endParaRPr lang="en-US" dirty="0">
              <a:solidFill>
                <a:srgbClr val="003366"/>
              </a:solidFill>
              <a:latin typeface="Arial" panose="020B0604020202020204"/>
            </a:endParaRPr>
          </a:p>
        </p:txBody>
      </p:sp>
      <p:sp>
        <p:nvSpPr>
          <p:cNvPr id="5" name="Text Placeholder 4">
            <a:extLst>
              <a:ext uri="{FF2B5EF4-FFF2-40B4-BE49-F238E27FC236}">
                <a16:creationId xmlns:a16="http://schemas.microsoft.com/office/drawing/2014/main" id="{E28FF2A4-99A6-DA48-A2F5-B9D885BAB3CA}"/>
              </a:ext>
            </a:extLst>
          </p:cNvPr>
          <p:cNvSpPr>
            <a:spLocks noGrp="1"/>
          </p:cNvSpPr>
          <p:nvPr>
            <p:ph type="body" sz="quarter" idx="13"/>
          </p:nvPr>
        </p:nvSpPr>
        <p:spPr>
          <a:xfrm>
            <a:off x="323851" y="6263084"/>
            <a:ext cx="10847917" cy="366184"/>
          </a:xfrm>
        </p:spPr>
        <p:txBody>
          <a:bodyPr>
            <a:normAutofit fontScale="55000" lnSpcReduction="20000"/>
          </a:bodyPr>
          <a:lstStyle/>
          <a:p>
            <a:r>
              <a:rPr lang="en-US" dirty="0"/>
              <a:t>IPF, idiopathic pulmonary fibrosis; QoL, quality of life</a:t>
            </a:r>
            <a:br>
              <a:rPr lang="en-US" dirty="0"/>
            </a:br>
            <a:r>
              <a:rPr lang="en-US" dirty="0"/>
              <a:t>1. Ley B </a:t>
            </a:r>
            <a:r>
              <a:rPr lang="en-US" i="1" dirty="0"/>
              <a:t>et al. Am J Respir Crit Care Med </a:t>
            </a:r>
            <a:r>
              <a:rPr lang="en-US" dirty="0"/>
              <a:t>2011;183:431–40; 2. Behr J </a:t>
            </a:r>
            <a:r>
              <a:rPr lang="en-US" i="1" dirty="0"/>
              <a:t>et al. Pneumologie</a:t>
            </a:r>
            <a:r>
              <a:rPr lang="en-US" dirty="0"/>
              <a:t> 2018;72:155–68; 3. Funke-Chambour M </a:t>
            </a:r>
            <a:r>
              <a:rPr lang="en-US" i="1" dirty="0"/>
              <a:t>et al. Respiration</a:t>
            </a:r>
            <a:r>
              <a:rPr lang="en-US" dirty="0"/>
              <a:t> 2017;93:363–78; </a:t>
            </a:r>
            <a:br>
              <a:rPr lang="en-US" dirty="0"/>
            </a:br>
            <a:r>
              <a:rPr lang="en-US" dirty="0"/>
              <a:t>4. Cottin V </a:t>
            </a:r>
            <a:r>
              <a:rPr lang="en-US" i="1" dirty="0"/>
              <a:t>et al. Rev Mal Respir</a:t>
            </a:r>
            <a:r>
              <a:rPr lang="en-US" dirty="0"/>
              <a:t> 2017;34:900–68; 5. Maher TM </a:t>
            </a:r>
            <a:r>
              <a:rPr lang="en-US" i="1" dirty="0"/>
              <a:t>et al. BMC Pulm Med</a:t>
            </a:r>
            <a:r>
              <a:rPr lang="en-US" dirty="0"/>
              <a:t> 2017;17:124; 6. Kolb M </a:t>
            </a:r>
            <a:r>
              <a:rPr lang="en-US" i="1" dirty="0"/>
              <a:t>et al. Thorax </a:t>
            </a:r>
            <a:r>
              <a:rPr lang="en-US" dirty="0"/>
              <a:t>2017;72:340–6; 7. Kreuter M </a:t>
            </a:r>
            <a:r>
              <a:rPr lang="en-US" i="1" dirty="0"/>
              <a:t>et al. Respir Res</a:t>
            </a:r>
            <a:r>
              <a:rPr lang="en-US" dirty="0"/>
              <a:t> 2017;18:139; 8. Kreuter M </a:t>
            </a:r>
            <a:r>
              <a:rPr lang="en-US" i="1" dirty="0"/>
              <a:t>et al</a:t>
            </a:r>
            <a:r>
              <a:rPr lang="en-US" dirty="0"/>
              <a:t>. </a:t>
            </a:r>
            <a:r>
              <a:rPr lang="en-US" i="1" dirty="0"/>
              <a:t>Respir Res</a:t>
            </a:r>
            <a:r>
              <a:rPr lang="en-US" dirty="0"/>
              <a:t> 2020;21:36; 9. Song JW </a:t>
            </a:r>
            <a:r>
              <a:rPr lang="en-US" i="1" dirty="0"/>
              <a:t>et al. Eur Respir J</a:t>
            </a:r>
            <a:r>
              <a:rPr lang="en-US" dirty="0"/>
              <a:t> 2011;37:356–63; 10. Costabel U </a:t>
            </a:r>
            <a:r>
              <a:rPr lang="en-US" i="1" dirty="0"/>
              <a:t>et al. Am J Respir Crit Care Med</a:t>
            </a:r>
            <a:r>
              <a:rPr lang="en-US" dirty="0"/>
              <a:t> 2016;193:178–85; 11. Maher TM, Strek ME. </a:t>
            </a:r>
            <a:r>
              <a:rPr lang="en-US" i="1" dirty="0"/>
              <a:t>Respir Res</a:t>
            </a:r>
            <a:r>
              <a:rPr lang="en-US" dirty="0"/>
              <a:t> 2019;20:205</a:t>
            </a:r>
          </a:p>
        </p:txBody>
      </p:sp>
    </p:spTree>
    <p:extLst>
      <p:ext uri="{BB962C8B-B14F-4D97-AF65-F5344CB8AC3E}">
        <p14:creationId xmlns:p14="http://schemas.microsoft.com/office/powerpoint/2010/main" val="40561920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638174" y="1603633"/>
            <a:ext cx="10915651" cy="2294964"/>
          </a:xfrm>
        </p:spPr>
        <p:txBody>
          <a:bodyPr/>
          <a:lstStyle/>
          <a:p>
            <a:r>
              <a:rPr lang="en-GB" altLang="en-US" sz="4000" dirty="0" err="1"/>
              <a:t>Bệnh</a:t>
            </a:r>
            <a:r>
              <a:rPr lang="en-GB" altLang="en-US" sz="4000" dirty="0"/>
              <a:t> </a:t>
            </a:r>
            <a:r>
              <a:rPr lang="en-GB" altLang="en-US" sz="4000" dirty="0" err="1"/>
              <a:t>phổi</a:t>
            </a:r>
            <a:r>
              <a:rPr lang="en-GB" altLang="en-US" sz="4000" dirty="0"/>
              <a:t> </a:t>
            </a:r>
            <a:r>
              <a:rPr lang="en-GB" altLang="en-US" sz="4000" dirty="0" err="1"/>
              <a:t>mô</a:t>
            </a:r>
            <a:r>
              <a:rPr lang="en-GB" altLang="en-US" sz="4000" dirty="0"/>
              <a:t> </a:t>
            </a:r>
            <a:r>
              <a:rPr lang="en-GB" altLang="en-US" sz="4000" dirty="0" err="1"/>
              <a:t>kẽ</a:t>
            </a:r>
            <a:r>
              <a:rPr lang="en-GB" altLang="en-US" sz="4000" dirty="0"/>
              <a:t> </a:t>
            </a:r>
            <a:r>
              <a:rPr lang="en-GB" altLang="en-US" sz="4000" dirty="0" err="1"/>
              <a:t>trong</a:t>
            </a:r>
            <a:r>
              <a:rPr lang="en-GB" altLang="en-US" sz="4000" dirty="0"/>
              <a:t> </a:t>
            </a:r>
            <a:r>
              <a:rPr lang="en-GB" altLang="en-US" sz="4000" dirty="0" err="1"/>
              <a:t>bệnh</a:t>
            </a:r>
            <a:r>
              <a:rPr lang="en-GB" altLang="en-US" sz="4000" dirty="0"/>
              <a:t> </a:t>
            </a:r>
            <a:r>
              <a:rPr lang="en-GB" altLang="en-US" sz="4000" dirty="0" err="1"/>
              <a:t>xơ</a:t>
            </a:r>
            <a:r>
              <a:rPr lang="en-GB" altLang="en-US" sz="4000" dirty="0"/>
              <a:t> </a:t>
            </a:r>
            <a:r>
              <a:rPr lang="en-GB" altLang="en-US" sz="4000" dirty="0" err="1"/>
              <a:t>cứng</a:t>
            </a:r>
            <a:r>
              <a:rPr lang="en-GB" altLang="en-US" sz="4000" dirty="0"/>
              <a:t> </a:t>
            </a:r>
            <a:r>
              <a:rPr lang="en-GB" altLang="en-US" sz="4000" dirty="0" err="1"/>
              <a:t>hệ</a:t>
            </a:r>
            <a:r>
              <a:rPr lang="en-GB" altLang="en-US" sz="4000" dirty="0"/>
              <a:t> </a:t>
            </a:r>
            <a:r>
              <a:rPr lang="en-GB" altLang="en-US" sz="4000" dirty="0" err="1"/>
              <a:t>thống</a:t>
            </a:r>
            <a:r>
              <a:rPr lang="en-GB" altLang="en-US" sz="4000" dirty="0"/>
              <a:t> (</a:t>
            </a:r>
            <a:r>
              <a:rPr lang="en-GB" altLang="en-US" sz="4000" dirty="0" err="1"/>
              <a:t>SSc</a:t>
            </a:r>
            <a:r>
              <a:rPr lang="en-GB" altLang="en-US" sz="4000" dirty="0"/>
              <a:t>-ILD)</a:t>
            </a:r>
            <a:endParaRPr lang="en-GB" altLang="en-US" sz="4000" i="0" noProof="0" dirty="0"/>
          </a:p>
        </p:txBody>
      </p:sp>
    </p:spTree>
    <p:extLst>
      <p:ext uri="{BB962C8B-B14F-4D97-AF65-F5344CB8AC3E}">
        <p14:creationId xmlns:p14="http://schemas.microsoft.com/office/powerpoint/2010/main" val="24801231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33C2942-3E00-4134-A345-63E5316657C0}"/>
              </a:ext>
            </a:extLst>
          </p:cNvPr>
          <p:cNvGrpSpPr/>
          <p:nvPr/>
        </p:nvGrpSpPr>
        <p:grpSpPr>
          <a:xfrm>
            <a:off x="9346666" y="1205556"/>
            <a:ext cx="1779812" cy="1540800"/>
            <a:chOff x="7023726" y="920564"/>
            <a:chExt cx="1334859" cy="1155600"/>
          </a:xfrm>
        </p:grpSpPr>
        <p:sp>
          <p:nvSpPr>
            <p:cNvPr id="20" name="Rectangle 19">
              <a:extLst>
                <a:ext uri="{FF2B5EF4-FFF2-40B4-BE49-F238E27FC236}">
                  <a16:creationId xmlns:a16="http://schemas.microsoft.com/office/drawing/2014/main" id="{A2C3F428-3B57-4FC2-B179-A57A6D418468}"/>
                </a:ext>
              </a:extLst>
            </p:cNvPr>
            <p:cNvSpPr/>
            <p:nvPr/>
          </p:nvSpPr>
          <p:spPr bwMode="auto">
            <a:xfrm>
              <a:off x="7023726" y="920564"/>
              <a:ext cx="1306800" cy="1155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sp>
          <p:nvSpPr>
            <p:cNvPr id="62" name="Rectangle 61">
              <a:hlinkClick r:id="rId3" action="ppaction://hlinksldjump"/>
            </p:cNvPr>
            <p:cNvSpPr/>
            <p:nvPr/>
          </p:nvSpPr>
          <p:spPr>
            <a:xfrm>
              <a:off x="7024882" y="921735"/>
              <a:ext cx="1333703" cy="115436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sp>
          <p:nvSpPr>
            <p:cNvPr id="21" name="TextBox 32">
              <a:extLst>
                <a:ext uri="{FF2B5EF4-FFF2-40B4-BE49-F238E27FC236}">
                  <a16:creationId xmlns:a16="http://schemas.microsoft.com/office/drawing/2014/main" id="{FB579B22-3AA6-40CA-9192-2744B9CF798E}"/>
                </a:ext>
              </a:extLst>
            </p:cNvPr>
            <p:cNvSpPr txBox="1">
              <a:spLocks noChangeArrowheads="1"/>
            </p:cNvSpPr>
            <p:nvPr/>
          </p:nvSpPr>
          <p:spPr bwMode="auto">
            <a:xfrm>
              <a:off x="7050708" y="923216"/>
              <a:ext cx="235749"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NZ" altLang="en-US" sz="3600" b="1" dirty="0">
                  <a:solidFill>
                    <a:prstClr val="white"/>
                  </a:solidFill>
                </a:rPr>
                <a:t>5</a:t>
              </a:r>
              <a:endParaRPr lang="en-GB" altLang="en-US" sz="3600" b="1" dirty="0">
                <a:solidFill>
                  <a:prstClr val="white"/>
                </a:solidFill>
              </a:endParaRPr>
            </a:p>
          </p:txBody>
        </p:sp>
        <p:sp>
          <p:nvSpPr>
            <p:cNvPr id="22" name="TextBox 34">
              <a:extLst>
                <a:ext uri="{FF2B5EF4-FFF2-40B4-BE49-F238E27FC236}">
                  <a16:creationId xmlns:a16="http://schemas.microsoft.com/office/drawing/2014/main" id="{C78CF80E-7D7D-46AE-A118-CC0D2516307A}"/>
                </a:ext>
              </a:extLst>
            </p:cNvPr>
            <p:cNvSpPr txBox="1">
              <a:spLocks noChangeArrowheads="1"/>
            </p:cNvSpPr>
            <p:nvPr/>
          </p:nvSpPr>
          <p:spPr bwMode="auto">
            <a:xfrm>
              <a:off x="7023726" y="1560645"/>
              <a:ext cx="1127837" cy="50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GB" altLang="en-US" sz="1867" dirty="0">
                  <a:solidFill>
                    <a:prstClr val="white"/>
                  </a:solidFill>
                </a:rPr>
                <a:t>Primary endpoint</a:t>
              </a:r>
            </a:p>
          </p:txBody>
        </p:sp>
      </p:grpSp>
      <p:grpSp>
        <p:nvGrpSpPr>
          <p:cNvPr id="7" name="Group 6">
            <a:extLst>
              <a:ext uri="{FF2B5EF4-FFF2-40B4-BE49-F238E27FC236}">
                <a16:creationId xmlns:a16="http://schemas.microsoft.com/office/drawing/2014/main" id="{827E8977-E4DA-4310-8704-A35B8211E4D7}"/>
              </a:ext>
            </a:extLst>
          </p:cNvPr>
          <p:cNvGrpSpPr/>
          <p:nvPr/>
        </p:nvGrpSpPr>
        <p:grpSpPr>
          <a:xfrm>
            <a:off x="7263795" y="1205556"/>
            <a:ext cx="1857037" cy="1599036"/>
            <a:chOff x="5426567" y="908433"/>
            <a:chExt cx="1392778" cy="1199277"/>
          </a:xfrm>
        </p:grpSpPr>
        <p:sp>
          <p:nvSpPr>
            <p:cNvPr id="43" name="Rectangle 42"/>
            <p:cNvSpPr/>
            <p:nvPr/>
          </p:nvSpPr>
          <p:spPr bwMode="auto">
            <a:xfrm>
              <a:off x="5426567" y="908433"/>
              <a:ext cx="1306800" cy="115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sp>
          <p:nvSpPr>
            <p:cNvPr id="60434" name="TextBox 43"/>
            <p:cNvSpPr txBox="1">
              <a:spLocks noChangeArrowheads="1"/>
            </p:cNvSpPr>
            <p:nvPr/>
          </p:nvSpPr>
          <p:spPr bwMode="auto">
            <a:xfrm>
              <a:off x="5436077" y="918969"/>
              <a:ext cx="235749"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NZ" altLang="en-US" sz="3600" b="1" dirty="0">
                  <a:solidFill>
                    <a:prstClr val="white"/>
                  </a:solidFill>
                </a:rPr>
                <a:t>4</a:t>
              </a:r>
              <a:endParaRPr lang="en-GB" altLang="en-US" sz="3600" b="1" dirty="0">
                <a:solidFill>
                  <a:prstClr val="white"/>
                </a:solidFill>
              </a:endParaRPr>
            </a:p>
          </p:txBody>
        </p:sp>
        <p:sp>
          <p:nvSpPr>
            <p:cNvPr id="60435" name="TextBox 44"/>
            <p:cNvSpPr txBox="1">
              <a:spLocks noChangeArrowheads="1"/>
            </p:cNvSpPr>
            <p:nvPr/>
          </p:nvSpPr>
          <p:spPr bwMode="auto">
            <a:xfrm>
              <a:off x="5447892" y="1539277"/>
              <a:ext cx="1371453" cy="50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GB" altLang="en-US" sz="1867" dirty="0">
                  <a:solidFill>
                    <a:prstClr val="white"/>
                  </a:solidFill>
                </a:rPr>
                <a:t>Baseline characteristics</a:t>
              </a:r>
            </a:p>
          </p:txBody>
        </p:sp>
        <p:sp>
          <p:nvSpPr>
            <p:cNvPr id="25" name="Rectangle 24">
              <a:hlinkClick r:id="rId4" action="ppaction://hlinksldjump"/>
              <a:extLst>
                <a:ext uri="{FF2B5EF4-FFF2-40B4-BE49-F238E27FC236}">
                  <a16:creationId xmlns:a16="http://schemas.microsoft.com/office/drawing/2014/main" id="{0242D7C6-9749-4D61-8361-AB18C318E8E2}"/>
                </a:ext>
              </a:extLst>
            </p:cNvPr>
            <p:cNvSpPr/>
            <p:nvPr/>
          </p:nvSpPr>
          <p:spPr>
            <a:xfrm>
              <a:off x="5449048" y="938734"/>
              <a:ext cx="1328200" cy="1168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grpSp>
      <p:grpSp>
        <p:nvGrpSpPr>
          <p:cNvPr id="5" name="Group 4">
            <a:extLst>
              <a:ext uri="{FF2B5EF4-FFF2-40B4-BE49-F238E27FC236}">
                <a16:creationId xmlns:a16="http://schemas.microsoft.com/office/drawing/2014/main" id="{5CA6DCC5-CC7F-472F-A2DA-27F105D94E61}"/>
              </a:ext>
            </a:extLst>
          </p:cNvPr>
          <p:cNvGrpSpPr/>
          <p:nvPr/>
        </p:nvGrpSpPr>
        <p:grpSpPr>
          <a:xfrm>
            <a:off x="3005299" y="1205556"/>
            <a:ext cx="1756997" cy="1560765"/>
            <a:chOff x="2280839" y="908433"/>
            <a:chExt cx="1317748" cy="1170574"/>
          </a:xfrm>
        </p:grpSpPr>
        <p:sp>
          <p:nvSpPr>
            <p:cNvPr id="27" name="Rectangle 26"/>
            <p:cNvSpPr/>
            <p:nvPr/>
          </p:nvSpPr>
          <p:spPr bwMode="auto">
            <a:xfrm>
              <a:off x="2291787" y="908433"/>
              <a:ext cx="1306800" cy="115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sp>
          <p:nvSpPr>
            <p:cNvPr id="60443" name="TextBox 27"/>
            <p:cNvSpPr txBox="1">
              <a:spLocks noChangeArrowheads="1"/>
            </p:cNvSpPr>
            <p:nvPr/>
          </p:nvSpPr>
          <p:spPr bwMode="auto">
            <a:xfrm>
              <a:off x="2299089" y="917032"/>
              <a:ext cx="337371"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NZ" altLang="en-US" sz="3600" b="1" dirty="0">
                  <a:solidFill>
                    <a:prstClr val="white"/>
                  </a:solidFill>
                </a:rPr>
                <a:t>2</a:t>
              </a:r>
              <a:endParaRPr lang="en-GB" altLang="en-US" sz="3600" b="1" dirty="0">
                <a:solidFill>
                  <a:prstClr val="white"/>
                </a:solidFill>
              </a:endParaRPr>
            </a:p>
          </p:txBody>
        </p:sp>
        <p:sp>
          <p:nvSpPr>
            <p:cNvPr id="60444" name="TextBox 28"/>
            <p:cNvSpPr txBox="1">
              <a:spLocks noChangeArrowheads="1"/>
            </p:cNvSpPr>
            <p:nvPr/>
          </p:nvSpPr>
          <p:spPr bwMode="auto">
            <a:xfrm>
              <a:off x="2299088" y="1568357"/>
              <a:ext cx="1077075" cy="50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GB" altLang="en-US" sz="1867" dirty="0">
                  <a:solidFill>
                    <a:prstClr val="white"/>
                  </a:solidFill>
                </a:rPr>
                <a:t>Rationale and design</a:t>
              </a:r>
            </a:p>
          </p:txBody>
        </p:sp>
        <p:sp>
          <p:nvSpPr>
            <p:cNvPr id="28" name="Rectangle 27">
              <a:hlinkClick r:id="rId5" action="ppaction://hlinksldjump"/>
              <a:extLst>
                <a:ext uri="{FF2B5EF4-FFF2-40B4-BE49-F238E27FC236}">
                  <a16:creationId xmlns:a16="http://schemas.microsoft.com/office/drawing/2014/main" id="{504ABCD3-8D59-498C-A426-D37C0846299A}"/>
                </a:ext>
              </a:extLst>
            </p:cNvPr>
            <p:cNvSpPr/>
            <p:nvPr/>
          </p:nvSpPr>
          <p:spPr>
            <a:xfrm>
              <a:off x="2280839" y="941942"/>
              <a:ext cx="1303521" cy="1137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grpSp>
      <p:sp>
        <p:nvSpPr>
          <p:cNvPr id="2" name="Title 1"/>
          <p:cNvSpPr>
            <a:spLocks noGrp="1"/>
          </p:cNvSpPr>
          <p:nvPr>
            <p:ph type="title"/>
          </p:nvPr>
        </p:nvSpPr>
        <p:spPr>
          <a:xfrm>
            <a:off x="383117" y="76501"/>
            <a:ext cx="11808883" cy="1143000"/>
          </a:xfrm>
        </p:spPr>
        <p:txBody>
          <a:bodyPr rtlCol="0">
            <a:noAutofit/>
          </a:bodyPr>
          <a:lstStyle/>
          <a:p>
            <a:pPr defTabSz="914384">
              <a:defRPr/>
            </a:pPr>
            <a:r>
              <a:rPr lang="en-US" dirty="0"/>
              <a:t>Table of contents</a:t>
            </a:r>
            <a:endParaRPr lang="en-US" b="0" dirty="0">
              <a:highlight>
                <a:srgbClr val="FFFF00"/>
              </a:highlight>
            </a:endParaRPr>
          </a:p>
        </p:txBody>
      </p:sp>
      <p:grpSp>
        <p:nvGrpSpPr>
          <p:cNvPr id="6" name="Group 5">
            <a:extLst>
              <a:ext uri="{FF2B5EF4-FFF2-40B4-BE49-F238E27FC236}">
                <a16:creationId xmlns:a16="http://schemas.microsoft.com/office/drawing/2014/main" id="{3144DE2A-5E16-4F08-ABB2-3388DDCD7E9D}"/>
              </a:ext>
            </a:extLst>
          </p:cNvPr>
          <p:cNvGrpSpPr/>
          <p:nvPr/>
        </p:nvGrpSpPr>
        <p:grpSpPr>
          <a:xfrm>
            <a:off x="5136537" y="1205556"/>
            <a:ext cx="1828603" cy="1603616"/>
            <a:chOff x="3829125" y="908433"/>
            <a:chExt cx="1371452" cy="1202712"/>
          </a:xfrm>
        </p:grpSpPr>
        <p:sp>
          <p:nvSpPr>
            <p:cNvPr id="58" name="Rectangle 57">
              <a:hlinkClick r:id="rId4" action="ppaction://hlinksldjump"/>
            </p:cNvPr>
            <p:cNvSpPr/>
            <p:nvPr/>
          </p:nvSpPr>
          <p:spPr>
            <a:xfrm>
              <a:off x="3829125" y="908433"/>
              <a:ext cx="1371452" cy="117285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sp>
          <p:nvSpPr>
            <p:cNvPr id="37" name="Rectangle 36"/>
            <p:cNvSpPr/>
            <p:nvPr/>
          </p:nvSpPr>
          <p:spPr bwMode="auto">
            <a:xfrm>
              <a:off x="3840713" y="923191"/>
              <a:ext cx="1306800" cy="115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sp>
          <p:nvSpPr>
            <p:cNvPr id="60437" name="TextBox 38"/>
            <p:cNvSpPr txBox="1">
              <a:spLocks noChangeArrowheads="1"/>
            </p:cNvSpPr>
            <p:nvPr/>
          </p:nvSpPr>
          <p:spPr bwMode="auto">
            <a:xfrm>
              <a:off x="3871052" y="919656"/>
              <a:ext cx="36579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NZ" altLang="en-US" sz="3600" b="1" dirty="0">
                  <a:solidFill>
                    <a:prstClr val="white"/>
                  </a:solidFill>
                </a:rPr>
                <a:t>3</a:t>
              </a:r>
              <a:endParaRPr lang="en-GB" altLang="en-US" sz="3600" b="1" dirty="0">
                <a:solidFill>
                  <a:prstClr val="white"/>
                </a:solidFill>
              </a:endParaRPr>
            </a:p>
          </p:txBody>
        </p:sp>
        <p:sp>
          <p:nvSpPr>
            <p:cNvPr id="60438" name="TextBox 39"/>
            <p:cNvSpPr txBox="1">
              <a:spLocks noChangeArrowheads="1"/>
            </p:cNvSpPr>
            <p:nvPr/>
          </p:nvSpPr>
          <p:spPr bwMode="auto">
            <a:xfrm>
              <a:off x="3843807" y="1542578"/>
              <a:ext cx="1328200" cy="50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GB" altLang="en-US" sz="1867" dirty="0">
                  <a:solidFill>
                    <a:prstClr val="white"/>
                  </a:solidFill>
                </a:rPr>
                <a:t>Patient disposition</a:t>
              </a:r>
            </a:p>
          </p:txBody>
        </p:sp>
        <p:sp>
          <p:nvSpPr>
            <p:cNvPr id="29" name="Rectangle 28">
              <a:hlinkClick r:id="rId4" action="ppaction://hlinksldjump"/>
              <a:extLst>
                <a:ext uri="{FF2B5EF4-FFF2-40B4-BE49-F238E27FC236}">
                  <a16:creationId xmlns:a16="http://schemas.microsoft.com/office/drawing/2014/main" id="{E8473990-CE3D-4FE2-B5BB-DF788AC98EC8}"/>
                </a:ext>
              </a:extLst>
            </p:cNvPr>
            <p:cNvSpPr/>
            <p:nvPr/>
          </p:nvSpPr>
          <p:spPr>
            <a:xfrm>
              <a:off x="3844963" y="954638"/>
              <a:ext cx="1340119" cy="1156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grpSp>
      <p:grpSp>
        <p:nvGrpSpPr>
          <p:cNvPr id="13" name="Group 12">
            <a:extLst>
              <a:ext uri="{FF2B5EF4-FFF2-40B4-BE49-F238E27FC236}">
                <a16:creationId xmlns:a16="http://schemas.microsoft.com/office/drawing/2014/main" id="{E6E43F47-F77B-43C4-AF1D-621E087B2515}"/>
              </a:ext>
            </a:extLst>
          </p:cNvPr>
          <p:cNvGrpSpPr/>
          <p:nvPr/>
        </p:nvGrpSpPr>
        <p:grpSpPr>
          <a:xfrm>
            <a:off x="2990133" y="2967946"/>
            <a:ext cx="1821809" cy="1617649"/>
            <a:chOff x="2250715" y="2174125"/>
            <a:chExt cx="1366357" cy="1213237"/>
          </a:xfrm>
        </p:grpSpPr>
        <p:sp>
          <p:nvSpPr>
            <p:cNvPr id="39" name="Rectangle 38">
              <a:extLst>
                <a:ext uri="{FF2B5EF4-FFF2-40B4-BE49-F238E27FC236}">
                  <a16:creationId xmlns:a16="http://schemas.microsoft.com/office/drawing/2014/main" id="{5F6E0BD9-A1E2-43CB-839F-1E0D8871C324}"/>
                </a:ext>
              </a:extLst>
            </p:cNvPr>
            <p:cNvSpPr/>
            <p:nvPr/>
          </p:nvSpPr>
          <p:spPr bwMode="auto">
            <a:xfrm>
              <a:off x="2279683" y="2174125"/>
              <a:ext cx="1306800" cy="1155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sp>
          <p:nvSpPr>
            <p:cNvPr id="40" name="TextBox 32">
              <a:extLst>
                <a:ext uri="{FF2B5EF4-FFF2-40B4-BE49-F238E27FC236}">
                  <a16:creationId xmlns:a16="http://schemas.microsoft.com/office/drawing/2014/main" id="{44A3B3B2-C38F-4A1F-8CD2-5FBC28794610}"/>
                </a:ext>
              </a:extLst>
            </p:cNvPr>
            <p:cNvSpPr txBox="1">
              <a:spLocks noChangeArrowheads="1"/>
            </p:cNvSpPr>
            <p:nvPr/>
          </p:nvSpPr>
          <p:spPr bwMode="auto">
            <a:xfrm>
              <a:off x="2306665" y="2176777"/>
              <a:ext cx="235749"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NZ" altLang="en-US" sz="3600" b="1" dirty="0">
                  <a:solidFill>
                    <a:prstClr val="white"/>
                  </a:solidFill>
                </a:rPr>
                <a:t>7</a:t>
              </a:r>
              <a:endParaRPr lang="en-GB" altLang="en-US" sz="3600" b="1" dirty="0">
                <a:solidFill>
                  <a:prstClr val="white"/>
                </a:solidFill>
              </a:endParaRPr>
            </a:p>
          </p:txBody>
        </p:sp>
        <p:sp>
          <p:nvSpPr>
            <p:cNvPr id="41" name="TextBox 34">
              <a:extLst>
                <a:ext uri="{FF2B5EF4-FFF2-40B4-BE49-F238E27FC236}">
                  <a16:creationId xmlns:a16="http://schemas.microsoft.com/office/drawing/2014/main" id="{AEAC8804-769C-46BA-860D-CD8CA5366BD5}"/>
                </a:ext>
              </a:extLst>
            </p:cNvPr>
            <p:cNvSpPr txBox="1">
              <a:spLocks noChangeArrowheads="1"/>
            </p:cNvSpPr>
            <p:nvPr/>
          </p:nvSpPr>
          <p:spPr bwMode="auto">
            <a:xfrm>
              <a:off x="2250715" y="2616860"/>
              <a:ext cx="1362671" cy="71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GB" altLang="en-US" sz="1867" dirty="0">
                  <a:solidFill>
                    <a:prstClr val="white"/>
                  </a:solidFill>
                </a:rPr>
                <a:t>Key secondary endpoint (SGRQ)</a:t>
              </a:r>
            </a:p>
          </p:txBody>
        </p:sp>
        <p:sp>
          <p:nvSpPr>
            <p:cNvPr id="42" name="Rectangle 41">
              <a:hlinkClick r:id="" action="ppaction://noaction"/>
              <a:extLst>
                <a:ext uri="{FF2B5EF4-FFF2-40B4-BE49-F238E27FC236}">
                  <a16:creationId xmlns:a16="http://schemas.microsoft.com/office/drawing/2014/main" id="{AC9E27D8-BBC8-4C8B-9D4B-5F80CBDB39A1}"/>
                </a:ext>
              </a:extLst>
            </p:cNvPr>
            <p:cNvSpPr/>
            <p:nvPr/>
          </p:nvSpPr>
          <p:spPr>
            <a:xfrm>
              <a:off x="2283369" y="2232997"/>
              <a:ext cx="1333703" cy="115436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grpSp>
      <p:grpSp>
        <p:nvGrpSpPr>
          <p:cNvPr id="10" name="Group 9">
            <a:extLst>
              <a:ext uri="{FF2B5EF4-FFF2-40B4-BE49-F238E27FC236}">
                <a16:creationId xmlns:a16="http://schemas.microsoft.com/office/drawing/2014/main" id="{C12A01BF-63A8-43A1-99A0-BAB482322550}"/>
              </a:ext>
            </a:extLst>
          </p:cNvPr>
          <p:cNvGrpSpPr/>
          <p:nvPr/>
        </p:nvGrpSpPr>
        <p:grpSpPr>
          <a:xfrm>
            <a:off x="7228760" y="2967945"/>
            <a:ext cx="1835099" cy="1550322"/>
            <a:chOff x="5426567" y="2192661"/>
            <a:chExt cx="1376324" cy="1162742"/>
          </a:xfrm>
        </p:grpSpPr>
        <p:sp>
          <p:nvSpPr>
            <p:cNvPr id="48" name="Rectangle 47">
              <a:extLst>
                <a:ext uri="{FF2B5EF4-FFF2-40B4-BE49-F238E27FC236}">
                  <a16:creationId xmlns:a16="http://schemas.microsoft.com/office/drawing/2014/main" id="{1D930E39-C9EB-449F-8025-CA47622CFA09}"/>
                </a:ext>
              </a:extLst>
            </p:cNvPr>
            <p:cNvSpPr/>
            <p:nvPr/>
          </p:nvSpPr>
          <p:spPr bwMode="auto">
            <a:xfrm>
              <a:off x="5455535" y="2192661"/>
              <a:ext cx="1306800" cy="1155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sp>
          <p:nvSpPr>
            <p:cNvPr id="49" name="TextBox 32">
              <a:extLst>
                <a:ext uri="{FF2B5EF4-FFF2-40B4-BE49-F238E27FC236}">
                  <a16:creationId xmlns:a16="http://schemas.microsoft.com/office/drawing/2014/main" id="{E90607DB-1C2E-4954-9557-D3998682C264}"/>
                </a:ext>
              </a:extLst>
            </p:cNvPr>
            <p:cNvSpPr txBox="1">
              <a:spLocks noChangeArrowheads="1"/>
            </p:cNvSpPr>
            <p:nvPr/>
          </p:nvSpPr>
          <p:spPr bwMode="auto">
            <a:xfrm>
              <a:off x="5482517" y="2195313"/>
              <a:ext cx="235749"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NZ" altLang="en-US" sz="3600" b="1" dirty="0">
                  <a:solidFill>
                    <a:prstClr val="white"/>
                  </a:solidFill>
                </a:rPr>
                <a:t>9</a:t>
              </a:r>
              <a:endParaRPr lang="en-GB" altLang="en-US" sz="3600" b="1" dirty="0">
                <a:solidFill>
                  <a:prstClr val="white"/>
                </a:solidFill>
              </a:endParaRPr>
            </a:p>
          </p:txBody>
        </p:sp>
        <p:sp>
          <p:nvSpPr>
            <p:cNvPr id="50" name="TextBox 34">
              <a:extLst>
                <a:ext uri="{FF2B5EF4-FFF2-40B4-BE49-F238E27FC236}">
                  <a16:creationId xmlns:a16="http://schemas.microsoft.com/office/drawing/2014/main" id="{66E6DE14-A46F-4D50-9C5C-BA30F801B534}"/>
                </a:ext>
              </a:extLst>
            </p:cNvPr>
            <p:cNvSpPr txBox="1">
              <a:spLocks noChangeArrowheads="1"/>
            </p:cNvSpPr>
            <p:nvPr/>
          </p:nvSpPr>
          <p:spPr bwMode="auto">
            <a:xfrm>
              <a:off x="5426567" y="2635396"/>
              <a:ext cx="1362671" cy="50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GB" altLang="en-US" sz="1867" dirty="0">
                  <a:solidFill>
                    <a:prstClr val="white"/>
                  </a:solidFill>
                </a:rPr>
                <a:t>FVC responder analysis</a:t>
              </a:r>
            </a:p>
          </p:txBody>
        </p:sp>
        <p:sp>
          <p:nvSpPr>
            <p:cNvPr id="51" name="Rectangle 50">
              <a:hlinkClick r:id="rId6" action="ppaction://hlinksldjump"/>
              <a:extLst>
                <a:ext uri="{FF2B5EF4-FFF2-40B4-BE49-F238E27FC236}">
                  <a16:creationId xmlns:a16="http://schemas.microsoft.com/office/drawing/2014/main" id="{5C5F49E1-4576-4D9D-AFCA-E1350A617A2B}"/>
                </a:ext>
              </a:extLst>
            </p:cNvPr>
            <p:cNvSpPr/>
            <p:nvPr/>
          </p:nvSpPr>
          <p:spPr>
            <a:xfrm>
              <a:off x="5483673" y="2201038"/>
              <a:ext cx="1319218" cy="115436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grpSp>
      <p:grpSp>
        <p:nvGrpSpPr>
          <p:cNvPr id="9" name="Group 8">
            <a:extLst>
              <a:ext uri="{FF2B5EF4-FFF2-40B4-BE49-F238E27FC236}">
                <a16:creationId xmlns:a16="http://schemas.microsoft.com/office/drawing/2014/main" id="{8BEDF7A8-EDB1-42AC-9E65-6AE88375C5D0}"/>
              </a:ext>
            </a:extLst>
          </p:cNvPr>
          <p:cNvGrpSpPr/>
          <p:nvPr/>
        </p:nvGrpSpPr>
        <p:grpSpPr>
          <a:xfrm>
            <a:off x="9315650" y="2967946"/>
            <a:ext cx="1816895" cy="1550433"/>
            <a:chOff x="7023726" y="2181172"/>
            <a:chExt cx="1362671" cy="1162825"/>
          </a:xfrm>
        </p:grpSpPr>
        <p:sp>
          <p:nvSpPr>
            <p:cNvPr id="52" name="Rectangle 51">
              <a:extLst>
                <a:ext uri="{FF2B5EF4-FFF2-40B4-BE49-F238E27FC236}">
                  <a16:creationId xmlns:a16="http://schemas.microsoft.com/office/drawing/2014/main" id="{D34A4CE8-DD2D-4FAA-9049-886FF6CEDA7E}"/>
                </a:ext>
              </a:extLst>
            </p:cNvPr>
            <p:cNvSpPr/>
            <p:nvPr/>
          </p:nvSpPr>
          <p:spPr bwMode="auto">
            <a:xfrm>
              <a:off x="7052694" y="2181172"/>
              <a:ext cx="1306800" cy="1155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sp>
          <p:nvSpPr>
            <p:cNvPr id="53" name="TextBox 32">
              <a:extLst>
                <a:ext uri="{FF2B5EF4-FFF2-40B4-BE49-F238E27FC236}">
                  <a16:creationId xmlns:a16="http://schemas.microsoft.com/office/drawing/2014/main" id="{439BD191-BF22-4859-BF0B-86CF63F5234C}"/>
                </a:ext>
              </a:extLst>
            </p:cNvPr>
            <p:cNvSpPr txBox="1">
              <a:spLocks noChangeArrowheads="1"/>
            </p:cNvSpPr>
            <p:nvPr/>
          </p:nvSpPr>
          <p:spPr bwMode="auto">
            <a:xfrm>
              <a:off x="7079676" y="2183824"/>
              <a:ext cx="639869"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NZ" altLang="en-US" sz="3600" b="1" dirty="0">
                  <a:solidFill>
                    <a:prstClr val="white"/>
                  </a:solidFill>
                </a:rPr>
                <a:t>10</a:t>
              </a:r>
              <a:endParaRPr lang="en-GB" altLang="en-US" sz="3600" b="1" dirty="0">
                <a:solidFill>
                  <a:prstClr val="white"/>
                </a:solidFill>
              </a:endParaRPr>
            </a:p>
          </p:txBody>
        </p:sp>
        <p:sp>
          <p:nvSpPr>
            <p:cNvPr id="54" name="TextBox 34">
              <a:extLst>
                <a:ext uri="{FF2B5EF4-FFF2-40B4-BE49-F238E27FC236}">
                  <a16:creationId xmlns:a16="http://schemas.microsoft.com/office/drawing/2014/main" id="{2ACF0DBB-2FB8-409E-9B18-FEA764FE5D35}"/>
                </a:ext>
              </a:extLst>
            </p:cNvPr>
            <p:cNvSpPr txBox="1">
              <a:spLocks noChangeArrowheads="1"/>
            </p:cNvSpPr>
            <p:nvPr/>
          </p:nvSpPr>
          <p:spPr bwMode="auto">
            <a:xfrm>
              <a:off x="7023726" y="2623907"/>
              <a:ext cx="1362671" cy="71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GB" altLang="en-US" sz="1867" dirty="0">
                  <a:solidFill>
                    <a:prstClr val="white"/>
                  </a:solidFill>
                </a:rPr>
                <a:t>Other exploratory endpoints</a:t>
              </a:r>
            </a:p>
          </p:txBody>
        </p:sp>
        <p:sp>
          <p:nvSpPr>
            <p:cNvPr id="55" name="Rectangle 54">
              <a:hlinkClick r:id="" action="ppaction://noaction"/>
              <a:extLst>
                <a:ext uri="{FF2B5EF4-FFF2-40B4-BE49-F238E27FC236}">
                  <a16:creationId xmlns:a16="http://schemas.microsoft.com/office/drawing/2014/main" id="{D3EA1B61-5E5D-4E2F-A1BB-B4590E082C5C}"/>
                </a:ext>
              </a:extLst>
            </p:cNvPr>
            <p:cNvSpPr/>
            <p:nvPr/>
          </p:nvSpPr>
          <p:spPr>
            <a:xfrm>
              <a:off x="7039365" y="2189632"/>
              <a:ext cx="1333703" cy="115436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grpSp>
      <p:grpSp>
        <p:nvGrpSpPr>
          <p:cNvPr id="14" name="Group 13">
            <a:extLst>
              <a:ext uri="{FF2B5EF4-FFF2-40B4-BE49-F238E27FC236}">
                <a16:creationId xmlns:a16="http://schemas.microsoft.com/office/drawing/2014/main" id="{D8070505-57FF-4E1B-AD00-51BEE1B99699}"/>
              </a:ext>
            </a:extLst>
          </p:cNvPr>
          <p:cNvGrpSpPr/>
          <p:nvPr/>
        </p:nvGrpSpPr>
        <p:grpSpPr>
          <a:xfrm>
            <a:off x="2982649" y="4680079"/>
            <a:ext cx="1816895" cy="1555306"/>
            <a:chOff x="2250715" y="3455054"/>
            <a:chExt cx="1362671" cy="1166480"/>
          </a:xfrm>
        </p:grpSpPr>
        <p:sp>
          <p:nvSpPr>
            <p:cNvPr id="56" name="Rectangle 55">
              <a:extLst>
                <a:ext uri="{FF2B5EF4-FFF2-40B4-BE49-F238E27FC236}">
                  <a16:creationId xmlns:a16="http://schemas.microsoft.com/office/drawing/2014/main" id="{808AC741-8796-44D4-A926-42EF207146CE}"/>
                </a:ext>
              </a:extLst>
            </p:cNvPr>
            <p:cNvSpPr/>
            <p:nvPr/>
          </p:nvSpPr>
          <p:spPr bwMode="auto">
            <a:xfrm>
              <a:off x="2279683" y="3465934"/>
              <a:ext cx="1306800" cy="1155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sp>
          <p:nvSpPr>
            <p:cNvPr id="57" name="TextBox 32">
              <a:extLst>
                <a:ext uri="{FF2B5EF4-FFF2-40B4-BE49-F238E27FC236}">
                  <a16:creationId xmlns:a16="http://schemas.microsoft.com/office/drawing/2014/main" id="{E44C20DE-76E8-49A7-BE00-A489D2346795}"/>
                </a:ext>
              </a:extLst>
            </p:cNvPr>
            <p:cNvSpPr txBox="1">
              <a:spLocks noChangeArrowheads="1"/>
            </p:cNvSpPr>
            <p:nvPr/>
          </p:nvSpPr>
          <p:spPr bwMode="auto">
            <a:xfrm>
              <a:off x="2306665" y="3468586"/>
              <a:ext cx="583918"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NZ" altLang="en-US" sz="3600" b="1" dirty="0">
                  <a:solidFill>
                    <a:prstClr val="white"/>
                  </a:solidFill>
                </a:rPr>
                <a:t>11</a:t>
              </a:r>
              <a:endParaRPr lang="en-GB" altLang="en-US" sz="3600" b="1" dirty="0">
                <a:solidFill>
                  <a:prstClr val="white"/>
                </a:solidFill>
              </a:endParaRPr>
            </a:p>
          </p:txBody>
        </p:sp>
        <p:sp>
          <p:nvSpPr>
            <p:cNvPr id="60" name="TextBox 34">
              <a:extLst>
                <a:ext uri="{FF2B5EF4-FFF2-40B4-BE49-F238E27FC236}">
                  <a16:creationId xmlns:a16="http://schemas.microsoft.com/office/drawing/2014/main" id="{0B33CFCE-F564-4331-8E16-CC85429CBAE4}"/>
                </a:ext>
              </a:extLst>
            </p:cNvPr>
            <p:cNvSpPr txBox="1">
              <a:spLocks noChangeArrowheads="1"/>
            </p:cNvSpPr>
            <p:nvPr/>
          </p:nvSpPr>
          <p:spPr bwMode="auto">
            <a:xfrm>
              <a:off x="2250715" y="4116793"/>
              <a:ext cx="1362671" cy="50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NZ" altLang="en-US" sz="1867" dirty="0">
                  <a:solidFill>
                    <a:prstClr val="white"/>
                  </a:solidFill>
                </a:rPr>
                <a:t>A</a:t>
              </a:r>
              <a:r>
                <a:rPr lang="en-GB" altLang="en-US" sz="1867" dirty="0" err="1">
                  <a:solidFill>
                    <a:prstClr val="white"/>
                  </a:solidFill>
                </a:rPr>
                <a:t>dverse</a:t>
              </a:r>
              <a:r>
                <a:rPr lang="en-GB" altLang="en-US" sz="1867" dirty="0">
                  <a:solidFill>
                    <a:prstClr val="white"/>
                  </a:solidFill>
                </a:rPr>
                <a:t> events</a:t>
              </a:r>
            </a:p>
          </p:txBody>
        </p:sp>
        <p:sp>
          <p:nvSpPr>
            <p:cNvPr id="61" name="Rectangle 60">
              <a:hlinkClick r:id="rId6" action="ppaction://hlinksldjump"/>
              <a:extLst>
                <a:ext uri="{FF2B5EF4-FFF2-40B4-BE49-F238E27FC236}">
                  <a16:creationId xmlns:a16="http://schemas.microsoft.com/office/drawing/2014/main" id="{29149E46-A898-40D7-A12A-8E7B20387DCE}"/>
                </a:ext>
              </a:extLst>
            </p:cNvPr>
            <p:cNvSpPr/>
            <p:nvPr/>
          </p:nvSpPr>
          <p:spPr>
            <a:xfrm>
              <a:off x="2279683" y="3455054"/>
              <a:ext cx="1333703" cy="115436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grpSp>
      <p:grpSp>
        <p:nvGrpSpPr>
          <p:cNvPr id="12" name="Group 11">
            <a:extLst>
              <a:ext uri="{FF2B5EF4-FFF2-40B4-BE49-F238E27FC236}">
                <a16:creationId xmlns:a16="http://schemas.microsoft.com/office/drawing/2014/main" id="{897057E0-EBE0-4620-986B-BE597A1743C2}"/>
              </a:ext>
            </a:extLst>
          </p:cNvPr>
          <p:cNvGrpSpPr/>
          <p:nvPr/>
        </p:nvGrpSpPr>
        <p:grpSpPr>
          <a:xfrm>
            <a:off x="5136538" y="2967945"/>
            <a:ext cx="1822228" cy="1550323"/>
            <a:chOff x="3837906" y="2192661"/>
            <a:chExt cx="1366671" cy="1162742"/>
          </a:xfrm>
        </p:grpSpPr>
        <p:sp>
          <p:nvSpPr>
            <p:cNvPr id="44" name="Rectangle 43">
              <a:extLst>
                <a:ext uri="{FF2B5EF4-FFF2-40B4-BE49-F238E27FC236}">
                  <a16:creationId xmlns:a16="http://schemas.microsoft.com/office/drawing/2014/main" id="{9F298111-2B7C-406E-80B2-BF93736C0C2F}"/>
                </a:ext>
              </a:extLst>
            </p:cNvPr>
            <p:cNvSpPr/>
            <p:nvPr/>
          </p:nvSpPr>
          <p:spPr bwMode="auto">
            <a:xfrm>
              <a:off x="3837906" y="2192661"/>
              <a:ext cx="1306800" cy="1155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sp>
          <p:nvSpPr>
            <p:cNvPr id="45" name="TextBox 32">
              <a:extLst>
                <a:ext uri="{FF2B5EF4-FFF2-40B4-BE49-F238E27FC236}">
                  <a16:creationId xmlns:a16="http://schemas.microsoft.com/office/drawing/2014/main" id="{40EA2278-4F48-4E01-95F0-E1676A29A80A}"/>
                </a:ext>
              </a:extLst>
            </p:cNvPr>
            <p:cNvSpPr txBox="1">
              <a:spLocks noChangeArrowheads="1"/>
            </p:cNvSpPr>
            <p:nvPr/>
          </p:nvSpPr>
          <p:spPr bwMode="auto">
            <a:xfrm>
              <a:off x="3864888" y="2195313"/>
              <a:ext cx="235749"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NZ" altLang="en-US" sz="3600" b="1" dirty="0">
                  <a:solidFill>
                    <a:prstClr val="white"/>
                  </a:solidFill>
                </a:rPr>
                <a:t>8</a:t>
              </a:r>
              <a:endParaRPr lang="en-GB" altLang="en-US" sz="3600" b="1" dirty="0">
                <a:solidFill>
                  <a:prstClr val="white"/>
                </a:solidFill>
              </a:endParaRPr>
            </a:p>
          </p:txBody>
        </p:sp>
        <p:sp>
          <p:nvSpPr>
            <p:cNvPr id="46" name="TextBox 34">
              <a:extLst>
                <a:ext uri="{FF2B5EF4-FFF2-40B4-BE49-F238E27FC236}">
                  <a16:creationId xmlns:a16="http://schemas.microsoft.com/office/drawing/2014/main" id="{0D07E437-C003-4C4D-996D-320F2453541D}"/>
                </a:ext>
              </a:extLst>
            </p:cNvPr>
            <p:cNvSpPr txBox="1">
              <a:spLocks noChangeArrowheads="1"/>
            </p:cNvSpPr>
            <p:nvPr/>
          </p:nvSpPr>
          <p:spPr bwMode="auto">
            <a:xfrm>
              <a:off x="3841906" y="2630471"/>
              <a:ext cx="1362671" cy="71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GB" altLang="en-US" sz="1867" dirty="0">
                  <a:solidFill>
                    <a:prstClr val="white"/>
                  </a:solidFill>
                </a:rPr>
                <a:t>Exploratory lung function endpoints</a:t>
              </a:r>
            </a:p>
          </p:txBody>
        </p:sp>
        <p:sp>
          <p:nvSpPr>
            <p:cNvPr id="47" name="Rectangle 46">
              <a:hlinkClick r:id="" action="ppaction://noaction"/>
              <a:extLst>
                <a:ext uri="{FF2B5EF4-FFF2-40B4-BE49-F238E27FC236}">
                  <a16:creationId xmlns:a16="http://schemas.microsoft.com/office/drawing/2014/main" id="{D4E28B93-C942-4B6A-A725-17FE78105918}"/>
                </a:ext>
              </a:extLst>
            </p:cNvPr>
            <p:cNvSpPr/>
            <p:nvPr/>
          </p:nvSpPr>
          <p:spPr>
            <a:xfrm>
              <a:off x="3843062" y="2201038"/>
              <a:ext cx="1333703" cy="115436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grpSp>
      <p:grpSp>
        <p:nvGrpSpPr>
          <p:cNvPr id="4" name="Group 3">
            <a:extLst>
              <a:ext uri="{FF2B5EF4-FFF2-40B4-BE49-F238E27FC236}">
                <a16:creationId xmlns:a16="http://schemas.microsoft.com/office/drawing/2014/main" id="{FE77F416-8370-44D0-85DE-18899C61B99F}"/>
              </a:ext>
            </a:extLst>
          </p:cNvPr>
          <p:cNvGrpSpPr/>
          <p:nvPr/>
        </p:nvGrpSpPr>
        <p:grpSpPr>
          <a:xfrm>
            <a:off x="868341" y="2933110"/>
            <a:ext cx="1816895" cy="1596767"/>
            <a:chOff x="621389" y="2164996"/>
            <a:chExt cx="1362671" cy="1197575"/>
          </a:xfrm>
        </p:grpSpPr>
        <p:sp>
          <p:nvSpPr>
            <p:cNvPr id="38" name="Rectangle 37">
              <a:hlinkClick r:id="" action="ppaction://noaction"/>
              <a:extLst>
                <a:ext uri="{FF2B5EF4-FFF2-40B4-BE49-F238E27FC236}">
                  <a16:creationId xmlns:a16="http://schemas.microsoft.com/office/drawing/2014/main" id="{82CDBA73-56C9-4206-94D8-8B3D8545A967}"/>
                </a:ext>
              </a:extLst>
            </p:cNvPr>
            <p:cNvSpPr/>
            <p:nvPr/>
          </p:nvSpPr>
          <p:spPr>
            <a:xfrm>
              <a:off x="650357" y="2164996"/>
              <a:ext cx="1333703" cy="115436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sp>
          <p:nvSpPr>
            <p:cNvPr id="34" name="Rectangle 33">
              <a:extLst>
                <a:ext uri="{FF2B5EF4-FFF2-40B4-BE49-F238E27FC236}">
                  <a16:creationId xmlns:a16="http://schemas.microsoft.com/office/drawing/2014/main" id="{D6359CBA-090D-4523-A95A-A3F1B0B569AD}"/>
                </a:ext>
              </a:extLst>
            </p:cNvPr>
            <p:cNvSpPr/>
            <p:nvPr/>
          </p:nvSpPr>
          <p:spPr bwMode="auto">
            <a:xfrm>
              <a:off x="650357" y="2195024"/>
              <a:ext cx="1306800" cy="1155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sp>
          <p:nvSpPr>
            <p:cNvPr id="35" name="TextBox 32">
              <a:extLst>
                <a:ext uri="{FF2B5EF4-FFF2-40B4-BE49-F238E27FC236}">
                  <a16:creationId xmlns:a16="http://schemas.microsoft.com/office/drawing/2014/main" id="{83CF89C7-B15A-4B95-8BCC-14A65CC6EB75}"/>
                </a:ext>
              </a:extLst>
            </p:cNvPr>
            <p:cNvSpPr txBox="1">
              <a:spLocks noChangeArrowheads="1"/>
            </p:cNvSpPr>
            <p:nvPr/>
          </p:nvSpPr>
          <p:spPr bwMode="auto">
            <a:xfrm>
              <a:off x="677339" y="2197676"/>
              <a:ext cx="235749"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NZ" altLang="en-US" sz="3600" b="1" dirty="0">
                  <a:solidFill>
                    <a:prstClr val="white"/>
                  </a:solidFill>
                </a:rPr>
                <a:t>6</a:t>
              </a:r>
              <a:endParaRPr lang="en-GB" altLang="en-US" sz="3600" b="1" dirty="0">
                <a:solidFill>
                  <a:prstClr val="white"/>
                </a:solidFill>
              </a:endParaRPr>
            </a:p>
          </p:txBody>
        </p:sp>
        <p:sp>
          <p:nvSpPr>
            <p:cNvPr id="36" name="TextBox 34">
              <a:extLst>
                <a:ext uri="{FF2B5EF4-FFF2-40B4-BE49-F238E27FC236}">
                  <a16:creationId xmlns:a16="http://schemas.microsoft.com/office/drawing/2014/main" id="{7574C6E9-B09D-4173-BFFB-83A965E815BF}"/>
                </a:ext>
              </a:extLst>
            </p:cNvPr>
            <p:cNvSpPr txBox="1">
              <a:spLocks noChangeArrowheads="1"/>
            </p:cNvSpPr>
            <p:nvPr/>
          </p:nvSpPr>
          <p:spPr bwMode="auto">
            <a:xfrm>
              <a:off x="621389" y="2637759"/>
              <a:ext cx="1362671" cy="71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GB" altLang="en-US" sz="1867" dirty="0">
                  <a:solidFill>
                    <a:prstClr val="white"/>
                  </a:solidFill>
                </a:rPr>
                <a:t>Key secondary endpoint (</a:t>
              </a:r>
              <a:r>
                <a:rPr lang="en-GB" altLang="en-US" sz="1867" dirty="0" err="1">
                  <a:solidFill>
                    <a:prstClr val="white"/>
                  </a:solidFill>
                </a:rPr>
                <a:t>mRSS</a:t>
              </a:r>
              <a:r>
                <a:rPr lang="en-GB" altLang="en-US" sz="1867" dirty="0">
                  <a:solidFill>
                    <a:prstClr val="white"/>
                  </a:solidFill>
                </a:rPr>
                <a:t>)</a:t>
              </a:r>
            </a:p>
          </p:txBody>
        </p:sp>
        <p:sp>
          <p:nvSpPr>
            <p:cNvPr id="72" name="Rectangle 71">
              <a:hlinkClick r:id="" action="ppaction://noaction"/>
              <a:extLst>
                <a:ext uri="{FF2B5EF4-FFF2-40B4-BE49-F238E27FC236}">
                  <a16:creationId xmlns:a16="http://schemas.microsoft.com/office/drawing/2014/main" id="{BDA52C9D-9B17-4320-9216-014A70B11052}"/>
                </a:ext>
              </a:extLst>
            </p:cNvPr>
            <p:cNvSpPr/>
            <p:nvPr/>
          </p:nvSpPr>
          <p:spPr>
            <a:xfrm>
              <a:off x="677339" y="2194474"/>
              <a:ext cx="1303521" cy="1168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grpSp>
      <p:grpSp>
        <p:nvGrpSpPr>
          <p:cNvPr id="11" name="Group 10">
            <a:extLst>
              <a:ext uri="{FF2B5EF4-FFF2-40B4-BE49-F238E27FC236}">
                <a16:creationId xmlns:a16="http://schemas.microsoft.com/office/drawing/2014/main" id="{4DD422DA-9845-4BD6-89F1-771701D09243}"/>
              </a:ext>
            </a:extLst>
          </p:cNvPr>
          <p:cNvGrpSpPr/>
          <p:nvPr/>
        </p:nvGrpSpPr>
        <p:grpSpPr>
          <a:xfrm>
            <a:off x="889614" y="1205556"/>
            <a:ext cx="1756997" cy="1548346"/>
            <a:chOff x="667210" y="904167"/>
            <a:chExt cx="1317748" cy="1161260"/>
          </a:xfrm>
        </p:grpSpPr>
        <p:sp>
          <p:nvSpPr>
            <p:cNvPr id="76" name="Rectangle 75">
              <a:extLst>
                <a:ext uri="{FF2B5EF4-FFF2-40B4-BE49-F238E27FC236}">
                  <a16:creationId xmlns:a16="http://schemas.microsoft.com/office/drawing/2014/main" id="{748B210E-3D04-4033-9D8A-784D3B2F7D41}"/>
                </a:ext>
              </a:extLst>
            </p:cNvPr>
            <p:cNvSpPr/>
            <p:nvPr/>
          </p:nvSpPr>
          <p:spPr bwMode="auto">
            <a:xfrm>
              <a:off x="678158" y="904167"/>
              <a:ext cx="1306800" cy="115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sp>
          <p:nvSpPr>
            <p:cNvPr id="77" name="TextBox 27">
              <a:extLst>
                <a:ext uri="{FF2B5EF4-FFF2-40B4-BE49-F238E27FC236}">
                  <a16:creationId xmlns:a16="http://schemas.microsoft.com/office/drawing/2014/main" id="{E5110BF0-5DF6-4C20-BDC8-46B229CD9F67}"/>
                </a:ext>
              </a:extLst>
            </p:cNvPr>
            <p:cNvSpPr txBox="1">
              <a:spLocks noChangeArrowheads="1"/>
            </p:cNvSpPr>
            <p:nvPr/>
          </p:nvSpPr>
          <p:spPr bwMode="auto">
            <a:xfrm>
              <a:off x="685460" y="912766"/>
              <a:ext cx="337371"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GB" altLang="en-US" sz="3600" b="1" dirty="0">
                  <a:solidFill>
                    <a:prstClr val="white"/>
                  </a:solidFill>
                </a:rPr>
                <a:t>1</a:t>
              </a:r>
            </a:p>
          </p:txBody>
        </p:sp>
        <p:sp>
          <p:nvSpPr>
            <p:cNvPr id="78" name="TextBox 28">
              <a:extLst>
                <a:ext uri="{FF2B5EF4-FFF2-40B4-BE49-F238E27FC236}">
                  <a16:creationId xmlns:a16="http://schemas.microsoft.com/office/drawing/2014/main" id="{272FCCE0-B07E-418D-9A16-4299F08F1A9B}"/>
                </a:ext>
              </a:extLst>
            </p:cNvPr>
            <p:cNvSpPr txBox="1">
              <a:spLocks noChangeArrowheads="1"/>
            </p:cNvSpPr>
            <p:nvPr/>
          </p:nvSpPr>
          <p:spPr bwMode="auto">
            <a:xfrm>
              <a:off x="685459" y="1348598"/>
              <a:ext cx="1077075" cy="71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GB" altLang="en-US" sz="1867" dirty="0">
                  <a:solidFill>
                    <a:prstClr val="white"/>
                  </a:solidFill>
                </a:rPr>
                <a:t>Impact and treatment of </a:t>
              </a:r>
              <a:r>
                <a:rPr lang="en-GB" altLang="en-US" sz="1867" dirty="0" err="1">
                  <a:solidFill>
                    <a:prstClr val="white"/>
                  </a:solidFill>
                </a:rPr>
                <a:t>SSc</a:t>
              </a:r>
              <a:r>
                <a:rPr lang="en-GB" altLang="en-US" sz="1867" dirty="0">
                  <a:solidFill>
                    <a:prstClr val="white"/>
                  </a:solidFill>
                </a:rPr>
                <a:t>-ILD</a:t>
              </a:r>
            </a:p>
          </p:txBody>
        </p:sp>
        <p:sp>
          <p:nvSpPr>
            <p:cNvPr id="75" name="Rectangle 74">
              <a:hlinkClick r:id="rId7" action="ppaction://hlinksldjump"/>
              <a:extLst>
                <a:ext uri="{FF2B5EF4-FFF2-40B4-BE49-F238E27FC236}">
                  <a16:creationId xmlns:a16="http://schemas.microsoft.com/office/drawing/2014/main" id="{6F11DD68-CA1A-4063-8D24-0EDD2496FE85}"/>
                </a:ext>
              </a:extLst>
            </p:cNvPr>
            <p:cNvSpPr/>
            <p:nvPr/>
          </p:nvSpPr>
          <p:spPr>
            <a:xfrm>
              <a:off x="667210" y="928362"/>
              <a:ext cx="1303521" cy="1137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grpSp>
      <p:grpSp>
        <p:nvGrpSpPr>
          <p:cNvPr id="15" name="Group 14">
            <a:extLst>
              <a:ext uri="{FF2B5EF4-FFF2-40B4-BE49-F238E27FC236}">
                <a16:creationId xmlns:a16="http://schemas.microsoft.com/office/drawing/2014/main" id="{C9C7129E-2329-48CD-BAEE-7A4948033C63}"/>
              </a:ext>
            </a:extLst>
          </p:cNvPr>
          <p:cNvGrpSpPr/>
          <p:nvPr/>
        </p:nvGrpSpPr>
        <p:grpSpPr>
          <a:xfrm>
            <a:off x="5055253" y="4633632"/>
            <a:ext cx="1817003" cy="1609697"/>
            <a:chOff x="3779040" y="3465934"/>
            <a:chExt cx="1362752" cy="1207273"/>
          </a:xfrm>
        </p:grpSpPr>
        <p:sp>
          <p:nvSpPr>
            <p:cNvPr id="67" name="Rectangle 66">
              <a:extLst>
                <a:ext uri="{FF2B5EF4-FFF2-40B4-BE49-F238E27FC236}">
                  <a16:creationId xmlns:a16="http://schemas.microsoft.com/office/drawing/2014/main" id="{76C40F18-EDE8-4613-A50D-70447C23EBE1}"/>
                </a:ext>
              </a:extLst>
            </p:cNvPr>
            <p:cNvSpPr/>
            <p:nvPr/>
          </p:nvSpPr>
          <p:spPr bwMode="auto">
            <a:xfrm>
              <a:off x="3834992" y="3517607"/>
              <a:ext cx="1306800" cy="1155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sp>
          <p:nvSpPr>
            <p:cNvPr id="68" name="TextBox 32">
              <a:extLst>
                <a:ext uri="{FF2B5EF4-FFF2-40B4-BE49-F238E27FC236}">
                  <a16:creationId xmlns:a16="http://schemas.microsoft.com/office/drawing/2014/main" id="{33EC110A-4F43-4028-9962-7A8110243308}"/>
                </a:ext>
              </a:extLst>
            </p:cNvPr>
            <p:cNvSpPr txBox="1">
              <a:spLocks noChangeArrowheads="1"/>
            </p:cNvSpPr>
            <p:nvPr/>
          </p:nvSpPr>
          <p:spPr bwMode="auto">
            <a:xfrm>
              <a:off x="3861974" y="3465934"/>
              <a:ext cx="583918"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NZ" altLang="en-US" sz="3600" b="1" dirty="0">
                  <a:solidFill>
                    <a:prstClr val="white"/>
                  </a:solidFill>
                </a:rPr>
                <a:t>12</a:t>
              </a:r>
              <a:endParaRPr lang="en-GB" altLang="en-US" sz="3600" b="1" dirty="0">
                <a:solidFill>
                  <a:prstClr val="white"/>
                </a:solidFill>
              </a:endParaRPr>
            </a:p>
          </p:txBody>
        </p:sp>
        <p:sp>
          <p:nvSpPr>
            <p:cNvPr id="69" name="TextBox 34">
              <a:extLst>
                <a:ext uri="{FF2B5EF4-FFF2-40B4-BE49-F238E27FC236}">
                  <a16:creationId xmlns:a16="http://schemas.microsoft.com/office/drawing/2014/main" id="{7EA50630-FF4D-4ECC-AA56-1C092B15A739}"/>
                </a:ext>
              </a:extLst>
            </p:cNvPr>
            <p:cNvSpPr txBox="1">
              <a:spLocks noChangeArrowheads="1"/>
            </p:cNvSpPr>
            <p:nvPr/>
          </p:nvSpPr>
          <p:spPr bwMode="auto">
            <a:xfrm>
              <a:off x="3806024" y="4121414"/>
              <a:ext cx="1139217"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NZ" altLang="en-US" sz="1867" dirty="0">
                  <a:solidFill>
                    <a:prstClr val="white"/>
                  </a:solidFill>
                </a:rPr>
                <a:t>Summary</a:t>
              </a:r>
              <a:endParaRPr lang="en-GB" altLang="en-US" sz="1867" dirty="0">
                <a:solidFill>
                  <a:prstClr val="white"/>
                </a:solidFill>
              </a:endParaRPr>
            </a:p>
          </p:txBody>
        </p:sp>
        <p:sp>
          <p:nvSpPr>
            <p:cNvPr id="83" name="Rectangle 82">
              <a:hlinkClick r:id="" action="ppaction://noaction"/>
              <a:extLst>
                <a:ext uri="{FF2B5EF4-FFF2-40B4-BE49-F238E27FC236}">
                  <a16:creationId xmlns:a16="http://schemas.microsoft.com/office/drawing/2014/main" id="{A318825B-7CDC-4E06-9E79-D387480F3E78}"/>
                </a:ext>
              </a:extLst>
            </p:cNvPr>
            <p:cNvSpPr/>
            <p:nvPr/>
          </p:nvSpPr>
          <p:spPr>
            <a:xfrm>
              <a:off x="3779040" y="3518842"/>
              <a:ext cx="1333703" cy="115436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grpSp>
      <p:grpSp>
        <p:nvGrpSpPr>
          <p:cNvPr id="16" name="Group 15">
            <a:extLst>
              <a:ext uri="{FF2B5EF4-FFF2-40B4-BE49-F238E27FC236}">
                <a16:creationId xmlns:a16="http://schemas.microsoft.com/office/drawing/2014/main" id="{23737CBD-5546-4E34-BBC6-6298C2B6857D}"/>
              </a:ext>
            </a:extLst>
          </p:cNvPr>
          <p:cNvGrpSpPr/>
          <p:nvPr/>
        </p:nvGrpSpPr>
        <p:grpSpPr>
          <a:xfrm>
            <a:off x="7228760" y="4657222"/>
            <a:ext cx="1857037" cy="1581592"/>
            <a:chOff x="5426567" y="3455054"/>
            <a:chExt cx="1392778" cy="1186194"/>
          </a:xfrm>
        </p:grpSpPr>
        <p:sp>
          <p:nvSpPr>
            <p:cNvPr id="84" name="Rectangle 83">
              <a:extLst>
                <a:ext uri="{FF2B5EF4-FFF2-40B4-BE49-F238E27FC236}">
                  <a16:creationId xmlns:a16="http://schemas.microsoft.com/office/drawing/2014/main" id="{A63545AA-9995-4630-800C-29EAB12463DB}"/>
                </a:ext>
              </a:extLst>
            </p:cNvPr>
            <p:cNvSpPr/>
            <p:nvPr/>
          </p:nvSpPr>
          <p:spPr bwMode="auto">
            <a:xfrm>
              <a:off x="5455535" y="3485648"/>
              <a:ext cx="1306800" cy="1155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sp>
          <p:nvSpPr>
            <p:cNvPr id="70" name="Rectangle 69">
              <a:hlinkClick r:id="" action="ppaction://noaction"/>
              <a:extLst>
                <a:ext uri="{FF2B5EF4-FFF2-40B4-BE49-F238E27FC236}">
                  <a16:creationId xmlns:a16="http://schemas.microsoft.com/office/drawing/2014/main" id="{02F1E795-73BD-4218-935F-BD437B3E73AA}"/>
                </a:ext>
              </a:extLst>
            </p:cNvPr>
            <p:cNvSpPr/>
            <p:nvPr/>
          </p:nvSpPr>
          <p:spPr>
            <a:xfrm>
              <a:off x="5485642" y="3455054"/>
              <a:ext cx="1333703" cy="115436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688">
                <a:defRPr/>
              </a:pPr>
              <a:endParaRPr lang="en-US" dirty="0">
                <a:solidFill>
                  <a:srgbClr val="FFFFFF"/>
                </a:solidFill>
                <a:latin typeface="Arial" panose="020B0604020202020204" pitchFamily="34" charset="0"/>
              </a:endParaRPr>
            </a:p>
          </p:txBody>
        </p:sp>
        <p:sp>
          <p:nvSpPr>
            <p:cNvPr id="85" name="TextBox 32">
              <a:extLst>
                <a:ext uri="{FF2B5EF4-FFF2-40B4-BE49-F238E27FC236}">
                  <a16:creationId xmlns:a16="http://schemas.microsoft.com/office/drawing/2014/main" id="{906A6E99-CA61-4266-BDF9-DE8F4D4EB596}"/>
                </a:ext>
              </a:extLst>
            </p:cNvPr>
            <p:cNvSpPr txBox="1">
              <a:spLocks noChangeArrowheads="1"/>
            </p:cNvSpPr>
            <p:nvPr/>
          </p:nvSpPr>
          <p:spPr bwMode="auto">
            <a:xfrm>
              <a:off x="5482517" y="3465934"/>
              <a:ext cx="583918"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NZ" altLang="en-US" sz="3600" b="1" dirty="0">
                  <a:solidFill>
                    <a:prstClr val="white"/>
                  </a:solidFill>
                </a:rPr>
                <a:t>13</a:t>
              </a:r>
              <a:endParaRPr lang="en-GB" altLang="en-US" sz="3600" b="1" dirty="0">
                <a:solidFill>
                  <a:prstClr val="white"/>
                </a:solidFill>
              </a:endParaRPr>
            </a:p>
          </p:txBody>
        </p:sp>
        <p:sp>
          <p:nvSpPr>
            <p:cNvPr id="86" name="TextBox 34">
              <a:extLst>
                <a:ext uri="{FF2B5EF4-FFF2-40B4-BE49-F238E27FC236}">
                  <a16:creationId xmlns:a16="http://schemas.microsoft.com/office/drawing/2014/main" id="{0C481780-4622-4E49-BA04-03EF4513A410}"/>
                </a:ext>
              </a:extLst>
            </p:cNvPr>
            <p:cNvSpPr txBox="1">
              <a:spLocks noChangeArrowheads="1"/>
            </p:cNvSpPr>
            <p:nvPr/>
          </p:nvSpPr>
          <p:spPr bwMode="auto">
            <a:xfrm>
              <a:off x="5426567" y="4121414"/>
              <a:ext cx="1139217" cy="50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3688"/>
              <a:r>
                <a:rPr lang="en-NZ" altLang="en-US" sz="1867" dirty="0">
                  <a:solidFill>
                    <a:prstClr val="white"/>
                  </a:solidFill>
                </a:rPr>
                <a:t>Back-up slides</a:t>
              </a:r>
              <a:endParaRPr lang="en-GB" altLang="en-US" sz="1867" dirty="0">
                <a:solidFill>
                  <a:prstClr val="white"/>
                </a:solidFill>
              </a:endParaRPr>
            </a:p>
          </p:txBody>
        </p:sp>
      </p:grpSp>
    </p:spTree>
    <p:extLst>
      <p:ext uri="{BB962C8B-B14F-4D97-AF65-F5344CB8AC3E}">
        <p14:creationId xmlns:p14="http://schemas.microsoft.com/office/powerpoint/2010/main" val="2342180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60B1A-522F-45A3-B27F-15CFD60A4DB5}"/>
              </a:ext>
            </a:extLst>
          </p:cNvPr>
          <p:cNvSpPr>
            <a:spLocks noGrp="1"/>
          </p:cNvSpPr>
          <p:nvPr>
            <p:ph type="title"/>
          </p:nvPr>
        </p:nvSpPr>
        <p:spPr>
          <a:xfrm>
            <a:off x="989428" y="2581739"/>
            <a:ext cx="10972800" cy="1143000"/>
          </a:xfrm>
        </p:spPr>
        <p:txBody>
          <a:bodyPr>
            <a:normAutofit/>
          </a:bodyPr>
          <a:lstStyle/>
          <a:p>
            <a:r>
              <a:rPr lang="en-US" sz="4800" dirty="0" err="1"/>
              <a:t>Chức</a:t>
            </a:r>
            <a:r>
              <a:rPr lang="en-US" sz="4800" dirty="0"/>
              <a:t> </a:t>
            </a:r>
            <a:r>
              <a:rPr lang="en-US" sz="4800" dirty="0" err="1"/>
              <a:t>năng</a:t>
            </a:r>
            <a:r>
              <a:rPr lang="en-US" sz="4800" dirty="0"/>
              <a:t> </a:t>
            </a:r>
            <a:r>
              <a:rPr lang="en-US" sz="4800" dirty="0" err="1"/>
              <a:t>phổi</a:t>
            </a:r>
            <a:endParaRPr lang="en-US" sz="4800" dirty="0"/>
          </a:p>
        </p:txBody>
      </p:sp>
    </p:spTree>
    <p:extLst>
      <p:ext uri="{BB962C8B-B14F-4D97-AF65-F5344CB8AC3E}">
        <p14:creationId xmlns:p14="http://schemas.microsoft.com/office/powerpoint/2010/main" val="19919830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EF47D6-F02B-4263-ADE3-E240D282DD6F}"/>
              </a:ext>
            </a:extLst>
          </p:cNvPr>
          <p:cNvSpPr>
            <a:spLocks noGrp="1"/>
          </p:cNvSpPr>
          <p:nvPr>
            <p:ph type="ctrTitle"/>
          </p:nvPr>
        </p:nvSpPr>
        <p:spPr/>
        <p:txBody>
          <a:bodyPr/>
          <a:lstStyle/>
          <a:p>
            <a:r>
              <a:rPr lang="en-NZ" dirty="0"/>
              <a:t>Impact and treatment of </a:t>
            </a:r>
            <a:r>
              <a:rPr lang="en-NZ" dirty="0" err="1"/>
              <a:t>SSc</a:t>
            </a:r>
            <a:r>
              <a:rPr lang="en-NZ" dirty="0"/>
              <a:t>-ILD</a:t>
            </a:r>
            <a:endParaRPr lang="en-GB" dirty="0"/>
          </a:p>
        </p:txBody>
      </p:sp>
      <p:sp>
        <p:nvSpPr>
          <p:cNvPr id="6" name="Subtitle 5">
            <a:extLst>
              <a:ext uri="{FF2B5EF4-FFF2-40B4-BE49-F238E27FC236}">
                <a16:creationId xmlns:a16="http://schemas.microsoft.com/office/drawing/2014/main" id="{D6E975A3-07B6-4EE6-B94F-8B522DA80243}"/>
              </a:ext>
            </a:extLst>
          </p:cNvPr>
          <p:cNvSpPr>
            <a:spLocks noGrp="1"/>
          </p:cNvSpPr>
          <p:nvPr>
            <p:ph type="subTitle" idx="1"/>
          </p:nvPr>
        </p:nvSpPr>
        <p:spPr/>
        <p:txBody>
          <a:bodyPr/>
          <a:lstStyle/>
          <a:p>
            <a:endParaRPr lang="en-GB"/>
          </a:p>
        </p:txBody>
      </p:sp>
      <p:sp>
        <p:nvSpPr>
          <p:cNvPr id="7" name="Text Placeholder 6">
            <a:extLst>
              <a:ext uri="{FF2B5EF4-FFF2-40B4-BE49-F238E27FC236}">
                <a16:creationId xmlns:a16="http://schemas.microsoft.com/office/drawing/2014/main" id="{2B4470FA-986F-40F6-A13D-324B6E1D630E}"/>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908497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A27D0-9896-4CDD-9C6E-71B1EA0EC03F}"/>
              </a:ext>
            </a:extLst>
          </p:cNvPr>
          <p:cNvSpPr>
            <a:spLocks noGrp="1"/>
          </p:cNvSpPr>
          <p:nvPr>
            <p:ph type="title"/>
          </p:nvPr>
        </p:nvSpPr>
        <p:spPr/>
        <p:txBody>
          <a:bodyPr>
            <a:normAutofit fontScale="90000"/>
          </a:bodyPr>
          <a:lstStyle/>
          <a:p>
            <a:r>
              <a:rPr lang="en-US" dirty="0"/>
              <a:t>ILD is a leading cause of mortality and morbidity in </a:t>
            </a:r>
            <a:r>
              <a:rPr lang="en-US" dirty="0" err="1"/>
              <a:t>SSc</a:t>
            </a:r>
            <a:endParaRPr lang="en-US" dirty="0"/>
          </a:p>
        </p:txBody>
      </p:sp>
      <p:sp>
        <p:nvSpPr>
          <p:cNvPr id="8" name="Content Placeholder 7">
            <a:extLst>
              <a:ext uri="{FF2B5EF4-FFF2-40B4-BE49-F238E27FC236}">
                <a16:creationId xmlns:a16="http://schemas.microsoft.com/office/drawing/2014/main" id="{D919D80B-AFE8-4030-8343-D2F2AA363821}"/>
              </a:ext>
            </a:extLst>
          </p:cNvPr>
          <p:cNvSpPr>
            <a:spLocks noGrp="1"/>
          </p:cNvSpPr>
          <p:nvPr>
            <p:ph sz="quarter" idx="4294967295"/>
          </p:nvPr>
        </p:nvSpPr>
        <p:spPr>
          <a:xfrm>
            <a:off x="575734" y="1219502"/>
            <a:ext cx="5278207" cy="4437063"/>
          </a:xfrm>
        </p:spPr>
        <p:txBody>
          <a:bodyPr>
            <a:normAutofit lnSpcReduction="10000"/>
          </a:bodyPr>
          <a:lstStyle/>
          <a:p>
            <a:pPr marL="0" lvl="1" indent="0">
              <a:buNone/>
            </a:pPr>
            <a:r>
              <a:rPr lang="en-US" sz="2133" dirty="0"/>
              <a:t>Following the advent of effective treatments for SRC, pulmonary complications have become the primary cause of </a:t>
            </a:r>
            <a:r>
              <a:rPr lang="en-US" sz="2133" dirty="0" err="1"/>
              <a:t>SSc</a:t>
            </a:r>
            <a:r>
              <a:rPr lang="en-US" sz="2133" dirty="0"/>
              <a:t>-related deaths.</a:t>
            </a:r>
            <a:r>
              <a:rPr lang="en-US" sz="2133" baseline="30000" dirty="0"/>
              <a:t>1</a:t>
            </a:r>
          </a:p>
          <a:p>
            <a:pPr lvl="1"/>
            <a:endParaRPr lang="en-US" sz="2000" dirty="0"/>
          </a:p>
          <a:p>
            <a:pPr marL="0" lvl="1" indent="0">
              <a:buNone/>
            </a:pPr>
            <a:r>
              <a:rPr lang="en-US" sz="2133" dirty="0"/>
              <a:t>Symptoms of </a:t>
            </a:r>
            <a:r>
              <a:rPr lang="en-US" sz="2133" dirty="0" err="1"/>
              <a:t>SSc</a:t>
            </a:r>
            <a:r>
              <a:rPr lang="en-US" sz="2133" dirty="0"/>
              <a:t>-ILD have a significant impact on QoL</a:t>
            </a:r>
            <a:r>
              <a:rPr lang="en-GB" sz="2133" baseline="30000" dirty="0"/>
              <a:t>2–4</a:t>
            </a:r>
            <a:endParaRPr lang="en-US" sz="2133" baseline="30000" dirty="0"/>
          </a:p>
          <a:p>
            <a:pPr lvl="1"/>
            <a:r>
              <a:rPr lang="en-GB" sz="2133" dirty="0"/>
              <a:t>Reduced </a:t>
            </a:r>
            <a:r>
              <a:rPr lang="en-GB" sz="2133" dirty="0" err="1"/>
              <a:t>HRQoL</a:t>
            </a:r>
            <a:endParaRPr lang="en-GB" sz="2133" dirty="0"/>
          </a:p>
          <a:p>
            <a:pPr lvl="1"/>
            <a:r>
              <a:rPr lang="en-GB" sz="2133" dirty="0"/>
              <a:t>Reduced physical function/ability to perform daily tasks</a:t>
            </a:r>
          </a:p>
          <a:p>
            <a:pPr lvl="1"/>
            <a:r>
              <a:rPr lang="en-GB" sz="2133" dirty="0"/>
              <a:t>Reduced social participation</a:t>
            </a:r>
          </a:p>
          <a:p>
            <a:pPr marL="0" lvl="1" indent="0">
              <a:buNone/>
            </a:pPr>
            <a:endParaRPr lang="en-NZ" sz="2133" dirty="0"/>
          </a:p>
          <a:p>
            <a:pPr marL="0" lvl="1" indent="0">
              <a:buNone/>
            </a:pPr>
            <a:r>
              <a:rPr lang="en-GB" sz="2133" dirty="0"/>
              <a:t>Mortality in clinical trials of 1-year duration is low,</a:t>
            </a:r>
            <a:r>
              <a:rPr lang="en-GB" sz="2133" baseline="30000" dirty="0"/>
              <a:t>5</a:t>
            </a:r>
            <a:r>
              <a:rPr lang="en-GB" sz="2133" dirty="0"/>
              <a:t> meaning that absolute differences between treatment groups are small.</a:t>
            </a:r>
          </a:p>
          <a:p>
            <a:endParaRPr lang="en-GB" sz="2133" dirty="0"/>
          </a:p>
        </p:txBody>
      </p:sp>
      <p:sp>
        <p:nvSpPr>
          <p:cNvPr id="5" name="Text Placeholder 4">
            <a:extLst>
              <a:ext uri="{FF2B5EF4-FFF2-40B4-BE49-F238E27FC236}">
                <a16:creationId xmlns:a16="http://schemas.microsoft.com/office/drawing/2014/main" id="{BCCC7D0D-4D78-43C7-9EF7-88B50DE967F5}"/>
              </a:ext>
            </a:extLst>
          </p:cNvPr>
          <p:cNvSpPr>
            <a:spLocks noGrp="1"/>
          </p:cNvSpPr>
          <p:nvPr>
            <p:ph type="body" sz="quarter" idx="10"/>
          </p:nvPr>
        </p:nvSpPr>
        <p:spPr/>
        <p:txBody>
          <a:bodyPr/>
          <a:lstStyle/>
          <a:p>
            <a:r>
              <a:rPr lang="en-GB" dirty="0"/>
              <a:t>Reproduced from Steen VD, Medsger TA. </a:t>
            </a:r>
            <a:r>
              <a:rPr lang="en-GB" i="1" dirty="0"/>
              <a:t>Ann Rheum Dis</a:t>
            </a:r>
            <a:r>
              <a:rPr lang="en-GB" dirty="0"/>
              <a:t> 2007;66:940–4, with permission from BMJ Publishing Group Ltd</a:t>
            </a:r>
            <a:br>
              <a:rPr lang="en-US" dirty="0"/>
            </a:br>
            <a:r>
              <a:rPr lang="en-US" dirty="0"/>
              <a:t>GI, gastrointestinal; ILD, interstitial lung disease; </a:t>
            </a:r>
            <a:r>
              <a:rPr lang="en-US" dirty="0" err="1"/>
              <a:t>HRQoL</a:t>
            </a:r>
            <a:r>
              <a:rPr lang="en-US" dirty="0"/>
              <a:t>, health-related quality of life; PAH, pulmonary arterial hypertension; QoL, quality of life; </a:t>
            </a:r>
            <a:br>
              <a:rPr lang="en-US" dirty="0"/>
            </a:br>
            <a:r>
              <a:rPr lang="en-US" dirty="0"/>
              <a:t>SRC, scleroderma renal crisis; SSc, systemic sclerosis; SSc-ILD, systemic sclerosis-associated interstitial lung disease  </a:t>
            </a:r>
            <a:br>
              <a:rPr lang="en-US" dirty="0"/>
            </a:br>
            <a:r>
              <a:rPr lang="en-US" dirty="0"/>
              <a:t>1. Steen VD, </a:t>
            </a:r>
            <a:r>
              <a:rPr lang="en-US" dirty="0" err="1"/>
              <a:t>Medsger</a:t>
            </a:r>
            <a:r>
              <a:rPr lang="en-US" dirty="0"/>
              <a:t> TA. </a:t>
            </a:r>
            <a:r>
              <a:rPr lang="en-US" i="1" dirty="0"/>
              <a:t>Ann Rheum Dis </a:t>
            </a:r>
            <a:r>
              <a:rPr lang="en-US" dirty="0"/>
              <a:t>2007;66:940–4; 2. Theodore AC </a:t>
            </a:r>
            <a:r>
              <a:rPr lang="en-US" i="1" dirty="0"/>
              <a:t>et al. Chest </a:t>
            </a:r>
            <a:r>
              <a:rPr lang="en-US" dirty="0"/>
              <a:t>2012;142:614–21; 3. </a:t>
            </a:r>
            <a:r>
              <a:rPr lang="en-US" dirty="0" err="1"/>
              <a:t>Mittoo</a:t>
            </a:r>
            <a:r>
              <a:rPr lang="en-US" dirty="0"/>
              <a:t> S </a:t>
            </a:r>
            <a:r>
              <a:rPr lang="en-US" i="1" dirty="0"/>
              <a:t>et al. </a:t>
            </a:r>
            <a:r>
              <a:rPr lang="en-US" i="1" dirty="0" err="1"/>
              <a:t>Curr</a:t>
            </a:r>
            <a:r>
              <a:rPr lang="en-US" i="1" dirty="0"/>
              <a:t> Respir Med Rev </a:t>
            </a:r>
            <a:r>
              <a:rPr lang="en-US" dirty="0"/>
              <a:t>2015;11:175–83; 4. Baron M </a:t>
            </a:r>
            <a:r>
              <a:rPr lang="en-US" i="1" dirty="0"/>
              <a:t>et al. Ann Rheum Dis </a:t>
            </a:r>
            <a:r>
              <a:rPr lang="en-US" dirty="0"/>
              <a:t>2008;67:644–50; 5. </a:t>
            </a:r>
            <a:r>
              <a:rPr lang="en-US" dirty="0" err="1"/>
              <a:t>Saketkoo</a:t>
            </a:r>
            <a:r>
              <a:rPr lang="nb-NO" dirty="0"/>
              <a:t> LA </a:t>
            </a:r>
            <a:r>
              <a:rPr lang="nb-NO" i="1" dirty="0"/>
              <a:t>et al. Thorax </a:t>
            </a:r>
            <a:r>
              <a:rPr lang="nb-NO" dirty="0"/>
              <a:t>2014;69:428–36</a:t>
            </a:r>
            <a:endParaRPr lang="en-US" dirty="0"/>
          </a:p>
        </p:txBody>
      </p:sp>
      <p:sp>
        <p:nvSpPr>
          <p:cNvPr id="154" name="Rectangle 153">
            <a:extLst>
              <a:ext uri="{FF2B5EF4-FFF2-40B4-BE49-F238E27FC236}">
                <a16:creationId xmlns:a16="http://schemas.microsoft.com/office/drawing/2014/main" id="{CAEE1F4A-0E34-4DCE-94BD-D9E58E13862A}"/>
              </a:ext>
            </a:extLst>
          </p:cNvPr>
          <p:cNvSpPr/>
          <p:nvPr/>
        </p:nvSpPr>
        <p:spPr>
          <a:xfrm>
            <a:off x="6034085" y="1735765"/>
            <a:ext cx="5639407" cy="3660471"/>
          </a:xfrm>
          <a:prstGeom prst="rect">
            <a:avLst/>
          </a:prstGeom>
          <a:solidFill>
            <a:schemeClr val="bg1">
              <a:alpha val="4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688"/>
            <a:endParaRPr lang="en-GB" sz="2400" dirty="0">
              <a:solidFill>
                <a:prstClr val="white"/>
              </a:solidFill>
              <a:latin typeface="Arial" panose="020B0604020202020204" pitchFamily="34" charset="0"/>
            </a:endParaRPr>
          </a:p>
        </p:txBody>
      </p:sp>
      <p:sp>
        <p:nvSpPr>
          <p:cNvPr id="63" name="Rectangle: Rounded Corners 24">
            <a:extLst>
              <a:ext uri="{FF2B5EF4-FFF2-40B4-BE49-F238E27FC236}">
                <a16:creationId xmlns:a16="http://schemas.microsoft.com/office/drawing/2014/main" id="{CA4B2420-276F-7546-941D-6AB75BB543D7}"/>
              </a:ext>
            </a:extLst>
          </p:cNvPr>
          <p:cNvSpPr/>
          <p:nvPr/>
        </p:nvSpPr>
        <p:spPr>
          <a:xfrm>
            <a:off x="6205159" y="1742155"/>
            <a:ext cx="441580" cy="345239"/>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tIns="48000" rIns="48000" bIns="48000" rtlCol="0" anchor="ctr"/>
          <a:lstStyle/>
          <a:p>
            <a:pPr algn="r" defTabSz="1213688"/>
            <a:r>
              <a:rPr lang="en-US" sz="1200" dirty="0">
                <a:solidFill>
                  <a:prstClr val="black"/>
                </a:solidFill>
                <a:latin typeface="Arial" panose="020B0604020202020204" pitchFamily="34" charset="0"/>
                <a:cs typeface="Arial" panose="020B0604020202020204" pitchFamily="34" charset="0"/>
              </a:rPr>
              <a:t>50</a:t>
            </a:r>
            <a:endParaRPr lang="en-US" sz="1200" baseline="30000" dirty="0">
              <a:solidFill>
                <a:prstClr val="black"/>
              </a:solidFill>
              <a:latin typeface="Arial" panose="020B0604020202020204" pitchFamily="34" charset="0"/>
              <a:cs typeface="Arial" panose="020B0604020202020204" pitchFamily="34" charset="0"/>
            </a:endParaRPr>
          </a:p>
        </p:txBody>
      </p:sp>
      <p:sp>
        <p:nvSpPr>
          <p:cNvPr id="75" name="Rectangle: Rounded Corners 25">
            <a:extLst>
              <a:ext uri="{FF2B5EF4-FFF2-40B4-BE49-F238E27FC236}">
                <a16:creationId xmlns:a16="http://schemas.microsoft.com/office/drawing/2014/main" id="{EE9AE9EA-2C79-2343-89F4-FD2373F723C6}"/>
              </a:ext>
            </a:extLst>
          </p:cNvPr>
          <p:cNvSpPr/>
          <p:nvPr/>
        </p:nvSpPr>
        <p:spPr>
          <a:xfrm>
            <a:off x="6205159" y="2244078"/>
            <a:ext cx="441580" cy="345239"/>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tIns="48000" rIns="48000" bIns="48000" rtlCol="0" anchor="ctr"/>
          <a:lstStyle/>
          <a:p>
            <a:pPr algn="r" defTabSz="1213688"/>
            <a:r>
              <a:rPr lang="en-US" sz="1200" dirty="0">
                <a:solidFill>
                  <a:prstClr val="black"/>
                </a:solidFill>
                <a:latin typeface="Arial" panose="020B0604020202020204" pitchFamily="34" charset="0"/>
                <a:cs typeface="Arial" panose="020B0604020202020204" pitchFamily="34" charset="0"/>
              </a:rPr>
              <a:t>40</a:t>
            </a:r>
            <a:endParaRPr lang="en-US" sz="1200" baseline="30000" dirty="0">
              <a:solidFill>
                <a:prstClr val="black"/>
              </a:solidFill>
              <a:latin typeface="Arial" panose="020B0604020202020204" pitchFamily="34" charset="0"/>
              <a:cs typeface="Arial" panose="020B0604020202020204" pitchFamily="34" charset="0"/>
            </a:endParaRPr>
          </a:p>
        </p:txBody>
      </p:sp>
      <p:sp>
        <p:nvSpPr>
          <p:cNvPr id="76" name="Rectangle: Rounded Corners 26">
            <a:extLst>
              <a:ext uri="{FF2B5EF4-FFF2-40B4-BE49-F238E27FC236}">
                <a16:creationId xmlns:a16="http://schemas.microsoft.com/office/drawing/2014/main" id="{4699070E-D466-2649-9ECD-514A4CDF9B49}"/>
              </a:ext>
            </a:extLst>
          </p:cNvPr>
          <p:cNvSpPr/>
          <p:nvPr/>
        </p:nvSpPr>
        <p:spPr>
          <a:xfrm>
            <a:off x="6205159" y="2746002"/>
            <a:ext cx="441580" cy="345239"/>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tIns="48000" rIns="48000" bIns="48000" rtlCol="0" anchor="ctr"/>
          <a:lstStyle/>
          <a:p>
            <a:pPr algn="r" defTabSz="1213688"/>
            <a:r>
              <a:rPr lang="en-US" sz="1200" dirty="0">
                <a:solidFill>
                  <a:prstClr val="black"/>
                </a:solidFill>
                <a:latin typeface="Arial" panose="020B0604020202020204" pitchFamily="34" charset="0"/>
                <a:cs typeface="Arial" panose="020B0604020202020204" pitchFamily="34" charset="0"/>
              </a:rPr>
              <a:t>30</a:t>
            </a:r>
            <a:endParaRPr lang="en-US" sz="1200" baseline="30000" dirty="0">
              <a:solidFill>
                <a:prstClr val="black"/>
              </a:solidFill>
              <a:latin typeface="Arial" panose="020B0604020202020204" pitchFamily="34" charset="0"/>
              <a:cs typeface="Arial" panose="020B0604020202020204" pitchFamily="34" charset="0"/>
            </a:endParaRPr>
          </a:p>
        </p:txBody>
      </p:sp>
      <p:sp>
        <p:nvSpPr>
          <p:cNvPr id="77" name="Rectangle: Rounded Corners 27">
            <a:extLst>
              <a:ext uri="{FF2B5EF4-FFF2-40B4-BE49-F238E27FC236}">
                <a16:creationId xmlns:a16="http://schemas.microsoft.com/office/drawing/2014/main" id="{4B99B18F-0A9C-6042-9F01-EC061EBD87BF}"/>
              </a:ext>
            </a:extLst>
          </p:cNvPr>
          <p:cNvSpPr/>
          <p:nvPr/>
        </p:nvSpPr>
        <p:spPr>
          <a:xfrm>
            <a:off x="6205159" y="3247925"/>
            <a:ext cx="441580" cy="345239"/>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tIns="48000" rIns="48000" bIns="48000" rtlCol="0" anchor="ctr"/>
          <a:lstStyle/>
          <a:p>
            <a:pPr algn="r" defTabSz="1213688"/>
            <a:r>
              <a:rPr lang="en-US" sz="1200" dirty="0">
                <a:solidFill>
                  <a:prstClr val="black"/>
                </a:solidFill>
                <a:latin typeface="Arial" panose="020B0604020202020204" pitchFamily="34" charset="0"/>
                <a:cs typeface="Arial" panose="020B0604020202020204" pitchFamily="34" charset="0"/>
              </a:rPr>
              <a:t>20</a:t>
            </a:r>
            <a:endParaRPr lang="en-US" sz="1200" baseline="30000" dirty="0">
              <a:solidFill>
                <a:prstClr val="black"/>
              </a:solidFill>
              <a:latin typeface="Arial" panose="020B0604020202020204" pitchFamily="34" charset="0"/>
              <a:cs typeface="Arial" panose="020B0604020202020204" pitchFamily="34" charset="0"/>
            </a:endParaRPr>
          </a:p>
        </p:txBody>
      </p:sp>
      <p:sp>
        <p:nvSpPr>
          <p:cNvPr id="78" name="Rectangle: Rounded Corners 29">
            <a:extLst>
              <a:ext uri="{FF2B5EF4-FFF2-40B4-BE49-F238E27FC236}">
                <a16:creationId xmlns:a16="http://schemas.microsoft.com/office/drawing/2014/main" id="{51B81DF2-E82F-5C42-81CD-34BF136ED5A7}"/>
              </a:ext>
            </a:extLst>
          </p:cNvPr>
          <p:cNvSpPr/>
          <p:nvPr/>
        </p:nvSpPr>
        <p:spPr>
          <a:xfrm>
            <a:off x="6205159" y="3749849"/>
            <a:ext cx="441580" cy="345239"/>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tIns="48000" rIns="48000" bIns="48000" rtlCol="0" anchor="ctr"/>
          <a:lstStyle/>
          <a:p>
            <a:pPr algn="r" defTabSz="1213688"/>
            <a:r>
              <a:rPr lang="en-US" sz="1200" dirty="0">
                <a:solidFill>
                  <a:prstClr val="black"/>
                </a:solidFill>
                <a:latin typeface="Arial" panose="020B0604020202020204" pitchFamily="34" charset="0"/>
                <a:cs typeface="Arial" panose="020B0604020202020204" pitchFamily="34" charset="0"/>
              </a:rPr>
              <a:t>10</a:t>
            </a:r>
            <a:endParaRPr lang="en-US" sz="1200" baseline="30000" dirty="0">
              <a:solidFill>
                <a:prstClr val="black"/>
              </a:solidFill>
              <a:latin typeface="Arial" panose="020B0604020202020204" pitchFamily="34" charset="0"/>
              <a:cs typeface="Arial" panose="020B0604020202020204" pitchFamily="34" charset="0"/>
            </a:endParaRPr>
          </a:p>
        </p:txBody>
      </p:sp>
      <p:sp>
        <p:nvSpPr>
          <p:cNvPr id="79" name="Rectangle: Rounded Corners 30">
            <a:extLst>
              <a:ext uri="{FF2B5EF4-FFF2-40B4-BE49-F238E27FC236}">
                <a16:creationId xmlns:a16="http://schemas.microsoft.com/office/drawing/2014/main" id="{1D1B7609-8C1F-FF4F-83AA-24B4760870E4}"/>
              </a:ext>
            </a:extLst>
          </p:cNvPr>
          <p:cNvSpPr/>
          <p:nvPr/>
        </p:nvSpPr>
        <p:spPr>
          <a:xfrm>
            <a:off x="6205159" y="4251770"/>
            <a:ext cx="441580" cy="345239"/>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tIns="48000" rIns="48000" bIns="48000" rtlCol="0" anchor="ctr"/>
          <a:lstStyle/>
          <a:p>
            <a:pPr algn="r" defTabSz="1213688"/>
            <a:r>
              <a:rPr lang="en-US" sz="1200" dirty="0">
                <a:solidFill>
                  <a:prstClr val="black"/>
                </a:solidFill>
                <a:latin typeface="Arial" panose="020B0604020202020204" pitchFamily="34" charset="0"/>
                <a:cs typeface="Arial" panose="020B0604020202020204" pitchFamily="34" charset="0"/>
              </a:rPr>
              <a:t>0</a:t>
            </a:r>
            <a:endParaRPr lang="en-US" sz="1200" baseline="30000" dirty="0">
              <a:solidFill>
                <a:prstClr val="black"/>
              </a:solidFill>
              <a:latin typeface="Arial" panose="020B0604020202020204" pitchFamily="34" charset="0"/>
              <a:cs typeface="Arial" panose="020B0604020202020204" pitchFamily="34" charset="0"/>
            </a:endParaRPr>
          </a:p>
        </p:txBody>
      </p:sp>
      <p:sp>
        <p:nvSpPr>
          <p:cNvPr id="81" name="Rectangle: Rounded Corners 31">
            <a:extLst>
              <a:ext uri="{FF2B5EF4-FFF2-40B4-BE49-F238E27FC236}">
                <a16:creationId xmlns:a16="http://schemas.microsoft.com/office/drawing/2014/main" id="{B0FC5C95-6E49-414D-9095-B1DE84ADBC85}"/>
              </a:ext>
            </a:extLst>
          </p:cNvPr>
          <p:cNvSpPr/>
          <p:nvPr/>
        </p:nvSpPr>
        <p:spPr>
          <a:xfrm rot="16200000">
            <a:off x="4881117" y="3036381"/>
            <a:ext cx="2592712" cy="346019"/>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tIns="48000" rIns="48000" bIns="48000" rtlCol="0" anchor="ctr"/>
          <a:lstStyle/>
          <a:p>
            <a:pPr algn="ctr" defTabSz="1213688">
              <a:tabLst>
                <a:tab pos="241294" algn="l"/>
              </a:tabLst>
            </a:pPr>
            <a:r>
              <a:rPr lang="en-US" sz="1200" dirty="0">
                <a:solidFill>
                  <a:prstClr val="black"/>
                </a:solidFill>
                <a:latin typeface="Arial" panose="020B0604020202020204" pitchFamily="34" charset="0"/>
                <a:cs typeface="Arial" panose="020B0604020202020204" pitchFamily="34" charset="0"/>
              </a:rPr>
              <a:t>Frequency (%)</a:t>
            </a:r>
            <a:endParaRPr lang="en-US" sz="1200" baseline="30000" dirty="0">
              <a:solidFill>
                <a:prstClr val="black"/>
              </a:solidFill>
              <a:latin typeface="Arial" panose="020B0604020202020204" pitchFamily="34" charset="0"/>
              <a:cs typeface="Arial" panose="020B0604020202020204" pitchFamily="34" charset="0"/>
            </a:endParaRPr>
          </a:p>
        </p:txBody>
      </p:sp>
      <p:sp>
        <p:nvSpPr>
          <p:cNvPr id="82" name="Rectangle: Rounded Corners 34">
            <a:extLst>
              <a:ext uri="{FF2B5EF4-FFF2-40B4-BE49-F238E27FC236}">
                <a16:creationId xmlns:a16="http://schemas.microsoft.com/office/drawing/2014/main" id="{FAFA295F-0ADF-0B42-AE8D-7619264B892A}"/>
              </a:ext>
            </a:extLst>
          </p:cNvPr>
          <p:cNvSpPr/>
          <p:nvPr/>
        </p:nvSpPr>
        <p:spPr>
          <a:xfrm>
            <a:off x="6721289" y="4924700"/>
            <a:ext cx="3167444" cy="345240"/>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tIns="48000" rIns="48000" bIns="48000" rtlCol="0" anchor="ctr"/>
          <a:lstStyle/>
          <a:p>
            <a:pPr algn="ctr" defTabSz="1213688"/>
            <a:r>
              <a:rPr lang="en-US" sz="1200" dirty="0">
                <a:solidFill>
                  <a:prstClr val="black"/>
                </a:solidFill>
                <a:latin typeface="Arial" panose="020B0604020202020204" pitchFamily="34" charset="0"/>
                <a:cs typeface="Arial" panose="020B0604020202020204" pitchFamily="34" charset="0"/>
              </a:rPr>
              <a:t>Death (years)</a:t>
            </a:r>
            <a:endParaRPr lang="en-US" sz="1200" baseline="30000" dirty="0">
              <a:solidFill>
                <a:prstClr val="black"/>
              </a:solidFill>
              <a:latin typeface="Arial" panose="020B0604020202020204" pitchFamily="34" charset="0"/>
              <a:cs typeface="Arial" panose="020B0604020202020204" pitchFamily="34" charset="0"/>
            </a:endParaRPr>
          </a:p>
        </p:txBody>
      </p:sp>
      <p:sp>
        <p:nvSpPr>
          <p:cNvPr id="83" name="Rectangle: Rounded Corners 35">
            <a:extLst>
              <a:ext uri="{FF2B5EF4-FFF2-40B4-BE49-F238E27FC236}">
                <a16:creationId xmlns:a16="http://schemas.microsoft.com/office/drawing/2014/main" id="{76DBD016-8376-884A-8A99-0A2F19680F56}"/>
              </a:ext>
            </a:extLst>
          </p:cNvPr>
          <p:cNvSpPr/>
          <p:nvPr/>
        </p:nvSpPr>
        <p:spPr>
          <a:xfrm rot="18900000">
            <a:off x="6409025" y="4578553"/>
            <a:ext cx="747951" cy="345239"/>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tIns="48000" rIns="48000" bIns="48000" rtlCol="0" anchor="ctr"/>
          <a:lstStyle/>
          <a:p>
            <a:pPr algn="r" defTabSz="1213688"/>
            <a:r>
              <a:rPr lang="en-US" sz="1200" dirty="0">
                <a:solidFill>
                  <a:prstClr val="black"/>
                </a:solidFill>
                <a:latin typeface="Arial" panose="020B0604020202020204" pitchFamily="34" charset="0"/>
                <a:cs typeface="Arial" panose="020B0604020202020204" pitchFamily="34" charset="0"/>
              </a:rPr>
              <a:t>1972</a:t>
            </a:r>
            <a:r>
              <a:rPr lang="en-US" sz="1200" dirty="0">
                <a:solidFill>
                  <a:prstClr val="black"/>
                </a:solidFill>
                <a:latin typeface="Arial" panose="020B0604020202020204" pitchFamily="34" charset="0"/>
              </a:rPr>
              <a:t>–</a:t>
            </a:r>
            <a:r>
              <a:rPr lang="en-US" sz="1200" dirty="0">
                <a:solidFill>
                  <a:prstClr val="black"/>
                </a:solidFill>
                <a:latin typeface="Arial" panose="020B0604020202020204" pitchFamily="34" charset="0"/>
                <a:cs typeface="Arial" panose="020B0604020202020204" pitchFamily="34" charset="0"/>
              </a:rPr>
              <a:t>6</a:t>
            </a:r>
            <a:endParaRPr lang="en-US" sz="1200" baseline="30000" dirty="0">
              <a:solidFill>
                <a:prstClr val="black"/>
              </a:solidFill>
              <a:latin typeface="Arial" panose="020B0604020202020204" pitchFamily="34" charset="0"/>
              <a:cs typeface="Arial" panose="020B0604020202020204" pitchFamily="34" charset="0"/>
            </a:endParaRPr>
          </a:p>
        </p:txBody>
      </p:sp>
      <p:sp>
        <p:nvSpPr>
          <p:cNvPr id="84" name="Rectangle: Rounded Corners 36">
            <a:extLst>
              <a:ext uri="{FF2B5EF4-FFF2-40B4-BE49-F238E27FC236}">
                <a16:creationId xmlns:a16="http://schemas.microsoft.com/office/drawing/2014/main" id="{D0F4D4FF-E033-EF4F-B541-7D1A96F849DE}"/>
              </a:ext>
            </a:extLst>
          </p:cNvPr>
          <p:cNvSpPr/>
          <p:nvPr/>
        </p:nvSpPr>
        <p:spPr>
          <a:xfrm rot="18900000">
            <a:off x="6799975" y="4639583"/>
            <a:ext cx="920960" cy="345239"/>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tIns="48000" rIns="48000" bIns="48000" rtlCol="0" anchor="ctr"/>
          <a:lstStyle/>
          <a:p>
            <a:pPr algn="r" defTabSz="1213688"/>
            <a:r>
              <a:rPr lang="en-US" sz="1200" dirty="0">
                <a:solidFill>
                  <a:prstClr val="black"/>
                </a:solidFill>
                <a:latin typeface="Arial" panose="020B0604020202020204" pitchFamily="34" charset="0"/>
                <a:cs typeface="Arial" panose="020B0604020202020204" pitchFamily="34" charset="0"/>
              </a:rPr>
              <a:t>1977</a:t>
            </a:r>
            <a:r>
              <a:rPr lang="en-US" sz="1200" dirty="0">
                <a:solidFill>
                  <a:prstClr val="black"/>
                </a:solidFill>
                <a:latin typeface="Arial" panose="020B0604020202020204" pitchFamily="34" charset="0"/>
              </a:rPr>
              <a:t>–</a:t>
            </a:r>
            <a:r>
              <a:rPr lang="en-US" sz="1200" dirty="0">
                <a:solidFill>
                  <a:prstClr val="black"/>
                </a:solidFill>
                <a:latin typeface="Arial" panose="020B0604020202020204" pitchFamily="34" charset="0"/>
                <a:cs typeface="Arial" panose="020B0604020202020204" pitchFamily="34" charset="0"/>
              </a:rPr>
              <a:t>81</a:t>
            </a:r>
            <a:endParaRPr lang="en-US" sz="1200" baseline="30000" dirty="0">
              <a:solidFill>
                <a:prstClr val="black"/>
              </a:solidFill>
              <a:latin typeface="Arial" panose="020B0604020202020204" pitchFamily="34" charset="0"/>
              <a:cs typeface="Arial" panose="020B0604020202020204" pitchFamily="34" charset="0"/>
            </a:endParaRPr>
          </a:p>
        </p:txBody>
      </p:sp>
      <p:sp>
        <p:nvSpPr>
          <p:cNvPr id="85" name="Rectangle: Rounded Corners 37">
            <a:extLst>
              <a:ext uri="{FF2B5EF4-FFF2-40B4-BE49-F238E27FC236}">
                <a16:creationId xmlns:a16="http://schemas.microsoft.com/office/drawing/2014/main" id="{2DC847BE-5285-1F45-9E04-58147C36AA23}"/>
              </a:ext>
            </a:extLst>
          </p:cNvPr>
          <p:cNvSpPr/>
          <p:nvPr/>
        </p:nvSpPr>
        <p:spPr>
          <a:xfrm rot="18900000">
            <a:off x="7486269" y="4578553"/>
            <a:ext cx="747951" cy="345239"/>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tIns="48000" rIns="48000" bIns="48000" rtlCol="0" anchor="ctr"/>
          <a:lstStyle/>
          <a:p>
            <a:pPr algn="r" defTabSz="1213688"/>
            <a:r>
              <a:rPr lang="en-US" sz="1200" dirty="0">
                <a:solidFill>
                  <a:prstClr val="black"/>
                </a:solidFill>
                <a:latin typeface="Arial" panose="020B0604020202020204" pitchFamily="34" charset="0"/>
                <a:cs typeface="Arial" panose="020B0604020202020204" pitchFamily="34" charset="0"/>
              </a:rPr>
              <a:t>1982</a:t>
            </a:r>
            <a:r>
              <a:rPr lang="en-US" sz="1200" dirty="0">
                <a:solidFill>
                  <a:prstClr val="black"/>
                </a:solidFill>
                <a:latin typeface="Arial" panose="020B0604020202020204" pitchFamily="34" charset="0"/>
              </a:rPr>
              <a:t>–</a:t>
            </a:r>
            <a:r>
              <a:rPr lang="en-US" sz="1200" dirty="0">
                <a:solidFill>
                  <a:prstClr val="black"/>
                </a:solidFill>
                <a:latin typeface="Arial" panose="020B0604020202020204" pitchFamily="34" charset="0"/>
                <a:cs typeface="Arial" panose="020B0604020202020204" pitchFamily="34" charset="0"/>
              </a:rPr>
              <a:t>6</a:t>
            </a:r>
            <a:endParaRPr lang="en-US" sz="1200" baseline="30000" dirty="0">
              <a:solidFill>
                <a:prstClr val="black"/>
              </a:solidFill>
              <a:latin typeface="Arial" panose="020B0604020202020204" pitchFamily="34" charset="0"/>
              <a:cs typeface="Arial" panose="020B0604020202020204" pitchFamily="34" charset="0"/>
            </a:endParaRPr>
          </a:p>
        </p:txBody>
      </p:sp>
      <p:sp>
        <p:nvSpPr>
          <p:cNvPr id="86" name="Rectangle: Rounded Corners 38">
            <a:extLst>
              <a:ext uri="{FF2B5EF4-FFF2-40B4-BE49-F238E27FC236}">
                <a16:creationId xmlns:a16="http://schemas.microsoft.com/office/drawing/2014/main" id="{C13EB90E-F096-1E42-82B5-63616B5E2E67}"/>
              </a:ext>
            </a:extLst>
          </p:cNvPr>
          <p:cNvSpPr/>
          <p:nvPr/>
        </p:nvSpPr>
        <p:spPr>
          <a:xfrm rot="18900000">
            <a:off x="7899699" y="4630293"/>
            <a:ext cx="894623" cy="345239"/>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tIns="48000" rIns="48000" bIns="48000" rtlCol="0" anchor="ctr"/>
          <a:lstStyle/>
          <a:p>
            <a:pPr algn="r" defTabSz="1213688"/>
            <a:r>
              <a:rPr lang="en-US" sz="1200" dirty="0">
                <a:solidFill>
                  <a:prstClr val="black"/>
                </a:solidFill>
                <a:latin typeface="Arial" panose="020B0604020202020204" pitchFamily="34" charset="0"/>
                <a:cs typeface="Arial" panose="020B0604020202020204" pitchFamily="34" charset="0"/>
              </a:rPr>
              <a:t>1987</a:t>
            </a:r>
            <a:r>
              <a:rPr lang="en-US" sz="1200" dirty="0">
                <a:solidFill>
                  <a:prstClr val="black"/>
                </a:solidFill>
                <a:latin typeface="Arial" panose="020B0604020202020204" pitchFamily="34" charset="0"/>
              </a:rPr>
              <a:t>–</a:t>
            </a:r>
            <a:r>
              <a:rPr lang="en-US" sz="1200" dirty="0">
                <a:solidFill>
                  <a:prstClr val="black"/>
                </a:solidFill>
                <a:latin typeface="Arial" panose="020B0604020202020204" pitchFamily="34" charset="0"/>
                <a:cs typeface="Arial" panose="020B0604020202020204" pitchFamily="34" charset="0"/>
              </a:rPr>
              <a:t>91</a:t>
            </a:r>
            <a:endParaRPr lang="en-US" sz="1200" baseline="30000" dirty="0">
              <a:solidFill>
                <a:prstClr val="black"/>
              </a:solidFill>
              <a:latin typeface="Arial" panose="020B0604020202020204" pitchFamily="34" charset="0"/>
              <a:cs typeface="Arial" panose="020B0604020202020204" pitchFamily="34" charset="0"/>
            </a:endParaRPr>
          </a:p>
        </p:txBody>
      </p:sp>
      <p:sp>
        <p:nvSpPr>
          <p:cNvPr id="87" name="Rectangle: Rounded Corners 39">
            <a:extLst>
              <a:ext uri="{FF2B5EF4-FFF2-40B4-BE49-F238E27FC236}">
                <a16:creationId xmlns:a16="http://schemas.microsoft.com/office/drawing/2014/main" id="{110A382B-6A3E-A04B-8438-E8FC41ABE0D7}"/>
              </a:ext>
            </a:extLst>
          </p:cNvPr>
          <p:cNvSpPr/>
          <p:nvPr/>
        </p:nvSpPr>
        <p:spPr>
          <a:xfrm rot="18900000">
            <a:off x="8490065" y="4608907"/>
            <a:ext cx="834000" cy="345239"/>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tIns="48000" rIns="48000" bIns="48000" rtlCol="0" anchor="ctr"/>
          <a:lstStyle/>
          <a:p>
            <a:pPr algn="r" defTabSz="1213688"/>
            <a:r>
              <a:rPr lang="en-US" sz="1200" dirty="0">
                <a:solidFill>
                  <a:prstClr val="black"/>
                </a:solidFill>
                <a:latin typeface="Arial" panose="020B0604020202020204" pitchFamily="34" charset="0"/>
                <a:cs typeface="Arial" panose="020B0604020202020204" pitchFamily="34" charset="0"/>
              </a:rPr>
              <a:t>1992</a:t>
            </a:r>
            <a:r>
              <a:rPr lang="en-US" sz="1200" dirty="0">
                <a:solidFill>
                  <a:prstClr val="black"/>
                </a:solidFill>
                <a:latin typeface="Arial" panose="020B0604020202020204" pitchFamily="34" charset="0"/>
              </a:rPr>
              <a:t>–</a:t>
            </a:r>
            <a:r>
              <a:rPr lang="en-US" sz="1200" dirty="0">
                <a:solidFill>
                  <a:prstClr val="black"/>
                </a:solidFill>
                <a:latin typeface="Arial" panose="020B0604020202020204" pitchFamily="34" charset="0"/>
                <a:cs typeface="Arial" panose="020B0604020202020204" pitchFamily="34" charset="0"/>
              </a:rPr>
              <a:t>6</a:t>
            </a:r>
          </a:p>
        </p:txBody>
      </p:sp>
      <p:sp>
        <p:nvSpPr>
          <p:cNvPr id="88" name="Rectangle: Rounded Corners 40">
            <a:extLst>
              <a:ext uri="{FF2B5EF4-FFF2-40B4-BE49-F238E27FC236}">
                <a16:creationId xmlns:a16="http://schemas.microsoft.com/office/drawing/2014/main" id="{CE2B10E0-E646-2941-8118-335FAFA7CBD7}"/>
              </a:ext>
            </a:extLst>
          </p:cNvPr>
          <p:cNvSpPr/>
          <p:nvPr/>
        </p:nvSpPr>
        <p:spPr>
          <a:xfrm>
            <a:off x="6738994" y="2030181"/>
            <a:ext cx="1887924" cy="345239"/>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tIns="48000" rIns="48000" bIns="48000" rtlCol="0" anchor="ctr"/>
          <a:lstStyle/>
          <a:p>
            <a:pPr algn="ctr" defTabSz="1213688"/>
            <a:r>
              <a:rPr lang="en-US" sz="1067" dirty="0">
                <a:solidFill>
                  <a:prstClr val="black"/>
                </a:solidFill>
                <a:latin typeface="Arial" panose="020B0604020202020204" pitchFamily="34" charset="0"/>
                <a:cs typeface="Arial" panose="020B0604020202020204" pitchFamily="34" charset="0"/>
              </a:rPr>
              <a:t>SRC</a:t>
            </a:r>
            <a:endParaRPr lang="en-US" sz="1067" baseline="30000" dirty="0">
              <a:solidFill>
                <a:prstClr val="black"/>
              </a:solidFill>
              <a:latin typeface="Arial" panose="020B0604020202020204" pitchFamily="34" charset="0"/>
              <a:cs typeface="Arial" panose="020B0604020202020204" pitchFamily="34" charset="0"/>
            </a:endParaRPr>
          </a:p>
        </p:txBody>
      </p:sp>
      <p:sp>
        <p:nvSpPr>
          <p:cNvPr id="89" name="Rectangle: Rounded Corners 41">
            <a:extLst>
              <a:ext uri="{FF2B5EF4-FFF2-40B4-BE49-F238E27FC236}">
                <a16:creationId xmlns:a16="http://schemas.microsoft.com/office/drawing/2014/main" id="{76C47C89-B4BC-C640-90DD-9AE46EB4BDBA}"/>
              </a:ext>
            </a:extLst>
          </p:cNvPr>
          <p:cNvSpPr/>
          <p:nvPr/>
        </p:nvSpPr>
        <p:spPr>
          <a:xfrm>
            <a:off x="8224147" y="2147129"/>
            <a:ext cx="1887924" cy="345239"/>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tIns="48000" rIns="48000" bIns="48000" rtlCol="0" anchor="ctr"/>
          <a:lstStyle/>
          <a:p>
            <a:pPr algn="ctr" defTabSz="1213688"/>
            <a:r>
              <a:rPr lang="en-US" sz="1067" dirty="0">
                <a:solidFill>
                  <a:prstClr val="black"/>
                </a:solidFill>
                <a:latin typeface="Arial" panose="020B0604020202020204" pitchFamily="34" charset="0"/>
                <a:cs typeface="Arial" panose="020B0604020202020204" pitchFamily="34" charset="0"/>
              </a:rPr>
              <a:t>Pulmonary fibrosis</a:t>
            </a:r>
            <a:endParaRPr lang="en-US" sz="1067" baseline="30000" dirty="0">
              <a:solidFill>
                <a:prstClr val="black"/>
              </a:solidFill>
              <a:latin typeface="Arial" panose="020B0604020202020204" pitchFamily="34" charset="0"/>
              <a:cs typeface="Arial" panose="020B0604020202020204" pitchFamily="34" charset="0"/>
            </a:endParaRPr>
          </a:p>
        </p:txBody>
      </p:sp>
      <p:sp>
        <p:nvSpPr>
          <p:cNvPr id="146" name="Rectangle: Rounded Corners 44">
            <a:extLst>
              <a:ext uri="{FF2B5EF4-FFF2-40B4-BE49-F238E27FC236}">
                <a16:creationId xmlns:a16="http://schemas.microsoft.com/office/drawing/2014/main" id="{49901A77-3D2E-FC44-B674-7D2A7E7D327C}"/>
              </a:ext>
            </a:extLst>
          </p:cNvPr>
          <p:cNvSpPr/>
          <p:nvPr/>
        </p:nvSpPr>
        <p:spPr>
          <a:xfrm>
            <a:off x="10298383" y="2355622"/>
            <a:ext cx="1407957" cy="1629364"/>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tIns="48000" rIns="48000" bIns="48000" rtlCol="0" anchor="t"/>
          <a:lstStyle/>
          <a:p>
            <a:pPr defTabSz="1213688">
              <a:lnSpc>
                <a:spcPct val="130000"/>
              </a:lnSpc>
              <a:spcAft>
                <a:spcPts val="293"/>
              </a:spcAft>
            </a:pPr>
            <a:r>
              <a:rPr lang="en-US" sz="1067" dirty="0">
                <a:solidFill>
                  <a:prstClr val="black"/>
                </a:solidFill>
                <a:latin typeface="Arial" panose="020B0604020202020204" pitchFamily="34" charset="0"/>
                <a:cs typeface="Arial" panose="020B0604020202020204" pitchFamily="34" charset="0"/>
              </a:rPr>
              <a:t>SRC</a:t>
            </a:r>
          </a:p>
          <a:p>
            <a:pPr defTabSz="1213688">
              <a:lnSpc>
                <a:spcPct val="130000"/>
              </a:lnSpc>
              <a:spcAft>
                <a:spcPts val="293"/>
              </a:spcAft>
            </a:pPr>
            <a:r>
              <a:rPr lang="en-US" sz="1067" dirty="0">
                <a:solidFill>
                  <a:prstClr val="black"/>
                </a:solidFill>
                <a:latin typeface="Arial" panose="020B0604020202020204" pitchFamily="34" charset="0"/>
                <a:cs typeface="Arial" panose="020B0604020202020204" pitchFamily="34" charset="0"/>
              </a:rPr>
              <a:t>PAH</a:t>
            </a:r>
          </a:p>
          <a:p>
            <a:pPr defTabSz="1213688">
              <a:lnSpc>
                <a:spcPct val="130000"/>
              </a:lnSpc>
              <a:spcAft>
                <a:spcPts val="293"/>
              </a:spcAft>
            </a:pPr>
            <a:r>
              <a:rPr lang="en-US" sz="1067" dirty="0">
                <a:solidFill>
                  <a:prstClr val="black"/>
                </a:solidFill>
                <a:latin typeface="Arial" panose="020B0604020202020204" pitchFamily="34" charset="0"/>
                <a:cs typeface="Arial" panose="020B0604020202020204" pitchFamily="34" charset="0"/>
              </a:rPr>
              <a:t>GI related</a:t>
            </a:r>
          </a:p>
          <a:p>
            <a:pPr defTabSz="1213688">
              <a:lnSpc>
                <a:spcPct val="130000"/>
              </a:lnSpc>
              <a:spcAft>
                <a:spcPts val="293"/>
              </a:spcAft>
            </a:pPr>
            <a:r>
              <a:rPr lang="en-US" sz="1067" dirty="0">
                <a:solidFill>
                  <a:prstClr val="black"/>
                </a:solidFill>
                <a:latin typeface="Arial" panose="020B0604020202020204" pitchFamily="34" charset="0"/>
                <a:cs typeface="Arial" panose="020B0604020202020204" pitchFamily="34" charset="0"/>
              </a:rPr>
              <a:t>Pulmonary fibrosis</a:t>
            </a:r>
          </a:p>
          <a:p>
            <a:pPr defTabSz="1213688">
              <a:lnSpc>
                <a:spcPct val="130000"/>
              </a:lnSpc>
              <a:spcAft>
                <a:spcPts val="293"/>
              </a:spcAft>
            </a:pPr>
            <a:r>
              <a:rPr lang="en-US" sz="1067" dirty="0">
                <a:solidFill>
                  <a:prstClr val="black"/>
                </a:solidFill>
                <a:latin typeface="Arial" panose="020B0604020202020204" pitchFamily="34" charset="0"/>
                <a:cs typeface="Arial" panose="020B0604020202020204" pitchFamily="34" charset="0"/>
              </a:rPr>
              <a:t>Heart related</a:t>
            </a:r>
          </a:p>
          <a:p>
            <a:pPr defTabSz="1213688">
              <a:lnSpc>
                <a:spcPct val="130000"/>
              </a:lnSpc>
              <a:spcAft>
                <a:spcPts val="293"/>
              </a:spcAft>
            </a:pPr>
            <a:r>
              <a:rPr lang="en-US" sz="1067" dirty="0">
                <a:solidFill>
                  <a:prstClr val="black"/>
                </a:solidFill>
                <a:latin typeface="Arial" panose="020B0604020202020204" pitchFamily="34" charset="0"/>
                <a:cs typeface="Arial" panose="020B0604020202020204" pitchFamily="34" charset="0"/>
              </a:rPr>
              <a:t>Multiorgan</a:t>
            </a:r>
          </a:p>
        </p:txBody>
      </p:sp>
      <p:sp>
        <p:nvSpPr>
          <p:cNvPr id="147" name="Rectangle 146">
            <a:extLst>
              <a:ext uri="{FF2B5EF4-FFF2-40B4-BE49-F238E27FC236}">
                <a16:creationId xmlns:a16="http://schemas.microsoft.com/office/drawing/2014/main" id="{86028D28-DB03-FB44-8D43-3104C528432C}"/>
              </a:ext>
            </a:extLst>
          </p:cNvPr>
          <p:cNvSpPr/>
          <p:nvPr/>
        </p:nvSpPr>
        <p:spPr>
          <a:xfrm>
            <a:off x="10168846" y="2438021"/>
            <a:ext cx="151639" cy="1512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3688"/>
            <a:endParaRPr lang="en-US" sz="1200" dirty="0">
              <a:solidFill>
                <a:srgbClr val="001E55"/>
              </a:solidFill>
              <a:latin typeface="Arial" panose="020B0604020202020204" pitchFamily="34" charset="0"/>
            </a:endParaRPr>
          </a:p>
        </p:txBody>
      </p:sp>
      <p:sp>
        <p:nvSpPr>
          <p:cNvPr id="148" name="Rectangle 147">
            <a:extLst>
              <a:ext uri="{FF2B5EF4-FFF2-40B4-BE49-F238E27FC236}">
                <a16:creationId xmlns:a16="http://schemas.microsoft.com/office/drawing/2014/main" id="{32220164-F709-6E4F-8B3A-A4A6BF396D07}"/>
              </a:ext>
            </a:extLst>
          </p:cNvPr>
          <p:cNvSpPr/>
          <p:nvPr/>
        </p:nvSpPr>
        <p:spPr>
          <a:xfrm>
            <a:off x="10168846" y="2666257"/>
            <a:ext cx="151639" cy="1512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3688"/>
            <a:endParaRPr lang="en-US" sz="1200" dirty="0">
              <a:solidFill>
                <a:srgbClr val="001E55"/>
              </a:solidFill>
              <a:latin typeface="Arial" panose="020B0604020202020204" pitchFamily="34" charset="0"/>
            </a:endParaRPr>
          </a:p>
        </p:txBody>
      </p:sp>
      <p:sp>
        <p:nvSpPr>
          <p:cNvPr id="149" name="Rectangle 148">
            <a:extLst>
              <a:ext uri="{FF2B5EF4-FFF2-40B4-BE49-F238E27FC236}">
                <a16:creationId xmlns:a16="http://schemas.microsoft.com/office/drawing/2014/main" id="{AE5DBA9E-F3DE-3642-9D47-88A4FEB7E560}"/>
              </a:ext>
            </a:extLst>
          </p:cNvPr>
          <p:cNvSpPr/>
          <p:nvPr/>
        </p:nvSpPr>
        <p:spPr>
          <a:xfrm>
            <a:off x="10168846" y="2894495"/>
            <a:ext cx="151639" cy="15129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3688"/>
            <a:endParaRPr lang="en-US" sz="1200" dirty="0">
              <a:solidFill>
                <a:srgbClr val="001E55"/>
              </a:solidFill>
              <a:latin typeface="Arial" panose="020B0604020202020204" pitchFamily="34" charset="0"/>
            </a:endParaRPr>
          </a:p>
        </p:txBody>
      </p:sp>
      <p:sp>
        <p:nvSpPr>
          <p:cNvPr id="150" name="Rectangle 149">
            <a:extLst>
              <a:ext uri="{FF2B5EF4-FFF2-40B4-BE49-F238E27FC236}">
                <a16:creationId xmlns:a16="http://schemas.microsoft.com/office/drawing/2014/main" id="{E40895A9-C237-A34D-A02E-1A68DF617939}"/>
              </a:ext>
            </a:extLst>
          </p:cNvPr>
          <p:cNvSpPr/>
          <p:nvPr/>
        </p:nvSpPr>
        <p:spPr>
          <a:xfrm>
            <a:off x="10168846" y="3122732"/>
            <a:ext cx="151639" cy="1512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3688"/>
            <a:endParaRPr lang="en-US" sz="1200" dirty="0">
              <a:solidFill>
                <a:srgbClr val="001E55"/>
              </a:solidFill>
              <a:latin typeface="Arial" panose="020B0604020202020204" pitchFamily="34" charset="0"/>
            </a:endParaRPr>
          </a:p>
        </p:txBody>
      </p:sp>
      <p:sp>
        <p:nvSpPr>
          <p:cNvPr id="151" name="Rectangle 150">
            <a:extLst>
              <a:ext uri="{FF2B5EF4-FFF2-40B4-BE49-F238E27FC236}">
                <a16:creationId xmlns:a16="http://schemas.microsoft.com/office/drawing/2014/main" id="{C703019C-472C-A042-A516-624F9D4E356D}"/>
              </a:ext>
            </a:extLst>
          </p:cNvPr>
          <p:cNvSpPr/>
          <p:nvPr/>
        </p:nvSpPr>
        <p:spPr>
          <a:xfrm>
            <a:off x="10168846" y="3350969"/>
            <a:ext cx="151639" cy="15129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3688"/>
            <a:endParaRPr lang="en-US" sz="1200" dirty="0">
              <a:solidFill>
                <a:srgbClr val="001E55"/>
              </a:solidFill>
              <a:latin typeface="Arial" panose="020B0604020202020204" pitchFamily="34" charset="0"/>
            </a:endParaRPr>
          </a:p>
        </p:txBody>
      </p:sp>
      <p:sp>
        <p:nvSpPr>
          <p:cNvPr id="152" name="Rectangle 151">
            <a:extLst>
              <a:ext uri="{FF2B5EF4-FFF2-40B4-BE49-F238E27FC236}">
                <a16:creationId xmlns:a16="http://schemas.microsoft.com/office/drawing/2014/main" id="{19D87F5D-DF58-CC44-AE8B-19DC502813E0}"/>
              </a:ext>
            </a:extLst>
          </p:cNvPr>
          <p:cNvSpPr/>
          <p:nvPr/>
        </p:nvSpPr>
        <p:spPr>
          <a:xfrm>
            <a:off x="10168846" y="3579207"/>
            <a:ext cx="151639" cy="15129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3688"/>
            <a:endParaRPr lang="en-US" sz="1200" dirty="0">
              <a:solidFill>
                <a:srgbClr val="001E55"/>
              </a:solidFill>
              <a:latin typeface="Arial" panose="020B0604020202020204" pitchFamily="34" charset="0"/>
            </a:endParaRPr>
          </a:p>
        </p:txBody>
      </p:sp>
      <p:cxnSp>
        <p:nvCxnSpPr>
          <p:cNvPr id="91" name="Straight Arrow Connector 90">
            <a:extLst>
              <a:ext uri="{FF2B5EF4-FFF2-40B4-BE49-F238E27FC236}">
                <a16:creationId xmlns:a16="http://schemas.microsoft.com/office/drawing/2014/main" id="{39B135F9-5E62-2D4D-B898-223D88303C55}"/>
              </a:ext>
            </a:extLst>
          </p:cNvPr>
          <p:cNvCxnSpPr/>
          <p:nvPr/>
        </p:nvCxnSpPr>
        <p:spPr>
          <a:xfrm>
            <a:off x="7682955" y="2387033"/>
            <a:ext cx="0" cy="465803"/>
          </a:xfrm>
          <a:prstGeom prst="straightConnector1">
            <a:avLst/>
          </a:prstGeom>
          <a:ln w="9525">
            <a:solidFill>
              <a:schemeClr val="accent2"/>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96" name="Rectangle 5">
            <a:extLst>
              <a:ext uri="{FF2B5EF4-FFF2-40B4-BE49-F238E27FC236}">
                <a16:creationId xmlns:a16="http://schemas.microsoft.com/office/drawing/2014/main" id="{B28302EF-7FE9-D74B-B354-6AA065EBE0E2}"/>
              </a:ext>
            </a:extLst>
          </p:cNvPr>
          <p:cNvSpPr>
            <a:spLocks noChangeArrowheads="1"/>
          </p:cNvSpPr>
          <p:nvPr/>
        </p:nvSpPr>
        <p:spPr bwMode="auto">
          <a:xfrm>
            <a:off x="9807733" y="4083585"/>
            <a:ext cx="72059" cy="357424"/>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97" name="Rectangle 6">
            <a:extLst>
              <a:ext uri="{FF2B5EF4-FFF2-40B4-BE49-F238E27FC236}">
                <a16:creationId xmlns:a16="http://schemas.microsoft.com/office/drawing/2014/main" id="{9A6BE97C-11A1-0A4A-B182-521D3320BAEC}"/>
              </a:ext>
            </a:extLst>
          </p:cNvPr>
          <p:cNvSpPr>
            <a:spLocks noChangeArrowheads="1"/>
          </p:cNvSpPr>
          <p:nvPr/>
        </p:nvSpPr>
        <p:spPr bwMode="auto">
          <a:xfrm>
            <a:off x="9735675" y="3987039"/>
            <a:ext cx="72059" cy="453971"/>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98" name="Rectangle 7">
            <a:extLst>
              <a:ext uri="{FF2B5EF4-FFF2-40B4-BE49-F238E27FC236}">
                <a16:creationId xmlns:a16="http://schemas.microsoft.com/office/drawing/2014/main" id="{6DF2822E-720F-A140-A369-D1C106B427D3}"/>
              </a:ext>
            </a:extLst>
          </p:cNvPr>
          <p:cNvSpPr>
            <a:spLocks noChangeArrowheads="1"/>
          </p:cNvSpPr>
          <p:nvPr/>
        </p:nvSpPr>
        <p:spPr bwMode="auto">
          <a:xfrm>
            <a:off x="9593617" y="3939793"/>
            <a:ext cx="72059" cy="501216"/>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99" name="Rectangle 8">
            <a:extLst>
              <a:ext uri="{FF2B5EF4-FFF2-40B4-BE49-F238E27FC236}">
                <a16:creationId xmlns:a16="http://schemas.microsoft.com/office/drawing/2014/main" id="{DFC66AB6-C7AF-DD4A-81C2-432600D8F7B2}"/>
              </a:ext>
            </a:extLst>
          </p:cNvPr>
          <p:cNvSpPr>
            <a:spLocks noChangeArrowheads="1"/>
          </p:cNvSpPr>
          <p:nvPr/>
        </p:nvSpPr>
        <p:spPr bwMode="auto">
          <a:xfrm>
            <a:off x="9447443" y="4132886"/>
            <a:ext cx="76176" cy="30812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00" name="Rectangle 9">
            <a:extLst>
              <a:ext uri="{FF2B5EF4-FFF2-40B4-BE49-F238E27FC236}">
                <a16:creationId xmlns:a16="http://schemas.microsoft.com/office/drawing/2014/main" id="{DD0A0872-4B3B-804F-85CE-4EE93F8B9BBD}"/>
              </a:ext>
            </a:extLst>
          </p:cNvPr>
          <p:cNvSpPr>
            <a:spLocks noChangeArrowheads="1"/>
          </p:cNvSpPr>
          <p:nvPr/>
        </p:nvSpPr>
        <p:spPr bwMode="auto">
          <a:xfrm>
            <a:off x="9266269" y="4034286"/>
            <a:ext cx="69999" cy="406724"/>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01" name="Rectangle 10">
            <a:extLst>
              <a:ext uri="{FF2B5EF4-FFF2-40B4-BE49-F238E27FC236}">
                <a16:creationId xmlns:a16="http://schemas.microsoft.com/office/drawing/2014/main" id="{C144DF5B-3594-3D48-8448-76241D71E56F}"/>
              </a:ext>
            </a:extLst>
          </p:cNvPr>
          <p:cNvSpPr>
            <a:spLocks noChangeArrowheads="1"/>
          </p:cNvSpPr>
          <p:nvPr/>
        </p:nvSpPr>
        <p:spPr bwMode="auto">
          <a:xfrm>
            <a:off x="9194209" y="3779569"/>
            <a:ext cx="72059" cy="66144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02" name="Rectangle 11">
            <a:extLst>
              <a:ext uri="{FF2B5EF4-FFF2-40B4-BE49-F238E27FC236}">
                <a16:creationId xmlns:a16="http://schemas.microsoft.com/office/drawing/2014/main" id="{231992CA-FB6F-9B42-BA93-D0987EA8E705}"/>
              </a:ext>
            </a:extLst>
          </p:cNvPr>
          <p:cNvSpPr>
            <a:spLocks noChangeArrowheads="1"/>
          </p:cNvSpPr>
          <p:nvPr/>
        </p:nvSpPr>
        <p:spPr bwMode="auto">
          <a:xfrm>
            <a:off x="9052153" y="3939793"/>
            <a:ext cx="69999" cy="501216"/>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03" name="Rectangle 12">
            <a:extLst>
              <a:ext uri="{FF2B5EF4-FFF2-40B4-BE49-F238E27FC236}">
                <a16:creationId xmlns:a16="http://schemas.microsoft.com/office/drawing/2014/main" id="{90C92F64-89D5-D245-892E-51EBF34A6712}"/>
              </a:ext>
            </a:extLst>
          </p:cNvPr>
          <p:cNvSpPr>
            <a:spLocks noChangeArrowheads="1"/>
          </p:cNvSpPr>
          <p:nvPr/>
        </p:nvSpPr>
        <p:spPr bwMode="auto">
          <a:xfrm>
            <a:off x="8905978" y="3888439"/>
            <a:ext cx="74117" cy="55257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04" name="Rectangle 13">
            <a:extLst>
              <a:ext uri="{FF2B5EF4-FFF2-40B4-BE49-F238E27FC236}">
                <a16:creationId xmlns:a16="http://schemas.microsoft.com/office/drawing/2014/main" id="{E9C7A49F-8A08-6749-A167-442A9876E20E}"/>
              </a:ext>
            </a:extLst>
          </p:cNvPr>
          <p:cNvSpPr>
            <a:spLocks noChangeArrowheads="1"/>
          </p:cNvSpPr>
          <p:nvPr/>
        </p:nvSpPr>
        <p:spPr bwMode="auto">
          <a:xfrm>
            <a:off x="8648627" y="4225321"/>
            <a:ext cx="69999" cy="21568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05" name="Freeform 14">
            <a:extLst>
              <a:ext uri="{FF2B5EF4-FFF2-40B4-BE49-F238E27FC236}">
                <a16:creationId xmlns:a16="http://schemas.microsoft.com/office/drawing/2014/main" id="{42D69760-535A-4846-8C63-E618F24BD6E6}"/>
              </a:ext>
            </a:extLst>
          </p:cNvPr>
          <p:cNvSpPr>
            <a:spLocks/>
          </p:cNvSpPr>
          <p:nvPr/>
        </p:nvSpPr>
        <p:spPr bwMode="auto">
          <a:xfrm>
            <a:off x="8510689" y="3935686"/>
            <a:ext cx="69999" cy="505324"/>
          </a:xfrm>
          <a:custGeom>
            <a:avLst/>
            <a:gdLst>
              <a:gd name="T0" fmla="*/ 34 w 34"/>
              <a:gd name="T1" fmla="*/ 246 h 246"/>
              <a:gd name="T2" fmla="*/ 0 w 34"/>
              <a:gd name="T3" fmla="*/ 246 h 246"/>
              <a:gd name="T4" fmla="*/ 0 w 34"/>
              <a:gd name="T5" fmla="*/ 0 h 246"/>
              <a:gd name="T6" fmla="*/ 32 w 34"/>
              <a:gd name="T7" fmla="*/ 0 h 246"/>
              <a:gd name="T8" fmla="*/ 34 w 34"/>
              <a:gd name="T9" fmla="*/ 246 h 246"/>
            </a:gdLst>
            <a:ahLst/>
            <a:cxnLst>
              <a:cxn ang="0">
                <a:pos x="T0" y="T1"/>
              </a:cxn>
              <a:cxn ang="0">
                <a:pos x="T2" y="T3"/>
              </a:cxn>
              <a:cxn ang="0">
                <a:pos x="T4" y="T5"/>
              </a:cxn>
              <a:cxn ang="0">
                <a:pos x="T6" y="T7"/>
              </a:cxn>
              <a:cxn ang="0">
                <a:pos x="T8" y="T9"/>
              </a:cxn>
            </a:cxnLst>
            <a:rect l="0" t="0" r="r" b="b"/>
            <a:pathLst>
              <a:path w="34" h="246">
                <a:moveTo>
                  <a:pt x="34" y="246"/>
                </a:moveTo>
                <a:lnTo>
                  <a:pt x="0" y="246"/>
                </a:lnTo>
                <a:lnTo>
                  <a:pt x="0" y="0"/>
                </a:lnTo>
                <a:lnTo>
                  <a:pt x="32" y="0"/>
                </a:lnTo>
                <a:lnTo>
                  <a:pt x="34" y="24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06" name="Freeform 15">
            <a:extLst>
              <a:ext uri="{FF2B5EF4-FFF2-40B4-BE49-F238E27FC236}">
                <a16:creationId xmlns:a16="http://schemas.microsoft.com/office/drawing/2014/main" id="{55528492-CAFF-314C-9AD7-D6C98BC555FB}"/>
              </a:ext>
            </a:extLst>
          </p:cNvPr>
          <p:cNvSpPr>
            <a:spLocks/>
          </p:cNvSpPr>
          <p:nvPr/>
        </p:nvSpPr>
        <p:spPr bwMode="auto">
          <a:xfrm>
            <a:off x="8362453" y="3742595"/>
            <a:ext cx="76176" cy="698415"/>
          </a:xfrm>
          <a:custGeom>
            <a:avLst/>
            <a:gdLst>
              <a:gd name="T0" fmla="*/ 37 w 37"/>
              <a:gd name="T1" fmla="*/ 340 h 340"/>
              <a:gd name="T2" fmla="*/ 0 w 37"/>
              <a:gd name="T3" fmla="*/ 340 h 340"/>
              <a:gd name="T4" fmla="*/ 0 w 37"/>
              <a:gd name="T5" fmla="*/ 0 h 340"/>
              <a:gd name="T6" fmla="*/ 35 w 37"/>
              <a:gd name="T7" fmla="*/ 0 h 340"/>
              <a:gd name="T8" fmla="*/ 37 w 37"/>
              <a:gd name="T9" fmla="*/ 340 h 340"/>
            </a:gdLst>
            <a:ahLst/>
            <a:cxnLst>
              <a:cxn ang="0">
                <a:pos x="T0" y="T1"/>
              </a:cxn>
              <a:cxn ang="0">
                <a:pos x="T2" y="T3"/>
              </a:cxn>
              <a:cxn ang="0">
                <a:pos x="T4" y="T5"/>
              </a:cxn>
              <a:cxn ang="0">
                <a:pos x="T6" y="T7"/>
              </a:cxn>
              <a:cxn ang="0">
                <a:pos x="T8" y="T9"/>
              </a:cxn>
            </a:cxnLst>
            <a:rect l="0" t="0" r="r" b="b"/>
            <a:pathLst>
              <a:path w="37" h="340">
                <a:moveTo>
                  <a:pt x="37" y="340"/>
                </a:moveTo>
                <a:lnTo>
                  <a:pt x="0" y="340"/>
                </a:lnTo>
                <a:lnTo>
                  <a:pt x="0" y="0"/>
                </a:lnTo>
                <a:lnTo>
                  <a:pt x="35" y="0"/>
                </a:lnTo>
                <a:lnTo>
                  <a:pt x="37" y="3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07" name="Rectangle 16">
            <a:extLst>
              <a:ext uri="{FF2B5EF4-FFF2-40B4-BE49-F238E27FC236}">
                <a16:creationId xmlns:a16="http://schemas.microsoft.com/office/drawing/2014/main" id="{34F0BF23-9A3B-B949-81D9-D6EB6E505E32}"/>
              </a:ext>
            </a:extLst>
          </p:cNvPr>
          <p:cNvSpPr>
            <a:spLocks noChangeArrowheads="1"/>
          </p:cNvSpPr>
          <p:nvPr/>
        </p:nvSpPr>
        <p:spPr bwMode="auto">
          <a:xfrm>
            <a:off x="8177161" y="4233539"/>
            <a:ext cx="76176" cy="207471"/>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08" name="Freeform 17">
            <a:extLst>
              <a:ext uri="{FF2B5EF4-FFF2-40B4-BE49-F238E27FC236}">
                <a16:creationId xmlns:a16="http://schemas.microsoft.com/office/drawing/2014/main" id="{02521CA4-2ACB-2F4D-A3AC-9CC8FD5859D2}"/>
              </a:ext>
            </a:extLst>
          </p:cNvPr>
          <p:cNvSpPr>
            <a:spLocks/>
          </p:cNvSpPr>
          <p:nvPr/>
        </p:nvSpPr>
        <p:spPr bwMode="auto">
          <a:xfrm>
            <a:off x="7967164" y="3987039"/>
            <a:ext cx="72059" cy="453971"/>
          </a:xfrm>
          <a:custGeom>
            <a:avLst/>
            <a:gdLst>
              <a:gd name="T0" fmla="*/ 35 w 35"/>
              <a:gd name="T1" fmla="*/ 221 h 221"/>
              <a:gd name="T2" fmla="*/ 0 w 35"/>
              <a:gd name="T3" fmla="*/ 221 h 221"/>
              <a:gd name="T4" fmla="*/ 0 w 35"/>
              <a:gd name="T5" fmla="*/ 0 h 221"/>
              <a:gd name="T6" fmla="*/ 33 w 35"/>
              <a:gd name="T7" fmla="*/ 0 h 221"/>
              <a:gd name="T8" fmla="*/ 35 w 35"/>
              <a:gd name="T9" fmla="*/ 221 h 221"/>
            </a:gdLst>
            <a:ahLst/>
            <a:cxnLst>
              <a:cxn ang="0">
                <a:pos x="T0" y="T1"/>
              </a:cxn>
              <a:cxn ang="0">
                <a:pos x="T2" y="T3"/>
              </a:cxn>
              <a:cxn ang="0">
                <a:pos x="T4" y="T5"/>
              </a:cxn>
              <a:cxn ang="0">
                <a:pos x="T6" y="T7"/>
              </a:cxn>
              <a:cxn ang="0">
                <a:pos x="T8" y="T9"/>
              </a:cxn>
            </a:cxnLst>
            <a:rect l="0" t="0" r="r" b="b"/>
            <a:pathLst>
              <a:path w="35" h="221">
                <a:moveTo>
                  <a:pt x="35" y="221"/>
                </a:moveTo>
                <a:lnTo>
                  <a:pt x="0" y="221"/>
                </a:lnTo>
                <a:lnTo>
                  <a:pt x="0" y="0"/>
                </a:lnTo>
                <a:lnTo>
                  <a:pt x="33" y="0"/>
                </a:lnTo>
                <a:lnTo>
                  <a:pt x="35" y="221"/>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09" name="Rectangle 18">
            <a:extLst>
              <a:ext uri="{FF2B5EF4-FFF2-40B4-BE49-F238E27FC236}">
                <a16:creationId xmlns:a16="http://schemas.microsoft.com/office/drawing/2014/main" id="{812A79F6-7C15-FC44-A878-59015FBEB034}"/>
              </a:ext>
            </a:extLst>
          </p:cNvPr>
          <p:cNvSpPr>
            <a:spLocks noChangeArrowheads="1"/>
          </p:cNvSpPr>
          <p:nvPr/>
        </p:nvSpPr>
        <p:spPr bwMode="auto">
          <a:xfrm>
            <a:off x="7893047" y="3385169"/>
            <a:ext cx="74117" cy="105584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10" name="Rectangle 19">
            <a:extLst>
              <a:ext uri="{FF2B5EF4-FFF2-40B4-BE49-F238E27FC236}">
                <a16:creationId xmlns:a16="http://schemas.microsoft.com/office/drawing/2014/main" id="{54C6A924-BFEA-EF4F-9C97-6B75C302E7FD}"/>
              </a:ext>
            </a:extLst>
          </p:cNvPr>
          <p:cNvSpPr>
            <a:spLocks noChangeArrowheads="1"/>
          </p:cNvSpPr>
          <p:nvPr/>
        </p:nvSpPr>
        <p:spPr bwMode="auto">
          <a:xfrm>
            <a:off x="7351582" y="3586478"/>
            <a:ext cx="69999" cy="85453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11" name="Rectangle 20">
            <a:extLst>
              <a:ext uri="{FF2B5EF4-FFF2-40B4-BE49-F238E27FC236}">
                <a16:creationId xmlns:a16="http://schemas.microsoft.com/office/drawing/2014/main" id="{24BFE4AD-1C67-2441-BAF1-D924830571CD}"/>
              </a:ext>
            </a:extLst>
          </p:cNvPr>
          <p:cNvSpPr>
            <a:spLocks noChangeArrowheads="1"/>
          </p:cNvSpPr>
          <p:nvPr/>
        </p:nvSpPr>
        <p:spPr bwMode="auto">
          <a:xfrm>
            <a:off x="7493639" y="4034286"/>
            <a:ext cx="69999" cy="40672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12" name="Rectangle 21">
            <a:extLst>
              <a:ext uri="{FF2B5EF4-FFF2-40B4-BE49-F238E27FC236}">
                <a16:creationId xmlns:a16="http://schemas.microsoft.com/office/drawing/2014/main" id="{EAF9DCCF-E8EA-8A4F-AA4F-3004EA600EEE}"/>
              </a:ext>
            </a:extLst>
          </p:cNvPr>
          <p:cNvSpPr>
            <a:spLocks noChangeArrowheads="1"/>
          </p:cNvSpPr>
          <p:nvPr/>
        </p:nvSpPr>
        <p:spPr bwMode="auto">
          <a:xfrm>
            <a:off x="7635696" y="4334193"/>
            <a:ext cx="74117" cy="106816"/>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13" name="Rectangle 22">
            <a:extLst>
              <a:ext uri="{FF2B5EF4-FFF2-40B4-BE49-F238E27FC236}">
                <a16:creationId xmlns:a16="http://schemas.microsoft.com/office/drawing/2014/main" id="{71D3027A-7492-4644-86EB-B55374513CAC}"/>
              </a:ext>
            </a:extLst>
          </p:cNvPr>
          <p:cNvSpPr>
            <a:spLocks noChangeArrowheads="1"/>
          </p:cNvSpPr>
          <p:nvPr/>
        </p:nvSpPr>
        <p:spPr bwMode="auto">
          <a:xfrm>
            <a:off x="6950115" y="4130831"/>
            <a:ext cx="72059" cy="3101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14" name="Rectangle 23">
            <a:extLst>
              <a:ext uri="{FF2B5EF4-FFF2-40B4-BE49-F238E27FC236}">
                <a16:creationId xmlns:a16="http://schemas.microsoft.com/office/drawing/2014/main" id="{EFABC224-71F5-DF4A-BCB2-B3AAC41D7572}"/>
              </a:ext>
            </a:extLst>
          </p:cNvPr>
          <p:cNvSpPr>
            <a:spLocks noChangeArrowheads="1"/>
          </p:cNvSpPr>
          <p:nvPr/>
        </p:nvSpPr>
        <p:spPr bwMode="auto">
          <a:xfrm>
            <a:off x="8980095" y="3040071"/>
            <a:ext cx="72059" cy="140093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15" name="Rectangle 24">
            <a:extLst>
              <a:ext uri="{FF2B5EF4-FFF2-40B4-BE49-F238E27FC236}">
                <a16:creationId xmlns:a16="http://schemas.microsoft.com/office/drawing/2014/main" id="{F8F05E6B-140D-7543-AC0D-29D67756E2F6}"/>
              </a:ext>
            </a:extLst>
          </p:cNvPr>
          <p:cNvSpPr>
            <a:spLocks noChangeArrowheads="1"/>
          </p:cNvSpPr>
          <p:nvPr/>
        </p:nvSpPr>
        <p:spPr bwMode="auto">
          <a:xfrm>
            <a:off x="9122151" y="3087316"/>
            <a:ext cx="72059" cy="135369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16" name="Rectangle 25">
            <a:extLst>
              <a:ext uri="{FF2B5EF4-FFF2-40B4-BE49-F238E27FC236}">
                <a16:creationId xmlns:a16="http://schemas.microsoft.com/office/drawing/2014/main" id="{D6DC5000-7080-914E-9785-255EADDFFE4A}"/>
              </a:ext>
            </a:extLst>
          </p:cNvPr>
          <p:cNvSpPr>
            <a:spLocks noChangeArrowheads="1"/>
          </p:cNvSpPr>
          <p:nvPr/>
        </p:nvSpPr>
        <p:spPr bwMode="auto">
          <a:xfrm>
            <a:off x="8434511" y="2386847"/>
            <a:ext cx="76176" cy="20541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17" name="Rectangle 26">
            <a:extLst>
              <a:ext uri="{FF2B5EF4-FFF2-40B4-BE49-F238E27FC236}">
                <a16:creationId xmlns:a16="http://schemas.microsoft.com/office/drawing/2014/main" id="{8D326696-B6B4-4846-A215-54902B2D7DC1}"/>
              </a:ext>
            </a:extLst>
          </p:cNvPr>
          <p:cNvSpPr>
            <a:spLocks noChangeArrowheads="1"/>
          </p:cNvSpPr>
          <p:nvPr/>
        </p:nvSpPr>
        <p:spPr bwMode="auto">
          <a:xfrm>
            <a:off x="8576569" y="3537177"/>
            <a:ext cx="72059" cy="9038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18" name="Rectangle 27">
            <a:extLst>
              <a:ext uri="{FF2B5EF4-FFF2-40B4-BE49-F238E27FC236}">
                <a16:creationId xmlns:a16="http://schemas.microsoft.com/office/drawing/2014/main" id="{569F2493-4FF4-794A-BB19-80AC44A27397}"/>
              </a:ext>
            </a:extLst>
          </p:cNvPr>
          <p:cNvSpPr>
            <a:spLocks noChangeArrowheads="1"/>
          </p:cNvSpPr>
          <p:nvPr/>
        </p:nvSpPr>
        <p:spPr bwMode="auto">
          <a:xfrm>
            <a:off x="8718625" y="3984985"/>
            <a:ext cx="76176" cy="456024"/>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19" name="Rectangle 28">
            <a:extLst>
              <a:ext uri="{FF2B5EF4-FFF2-40B4-BE49-F238E27FC236}">
                <a16:creationId xmlns:a16="http://schemas.microsoft.com/office/drawing/2014/main" id="{68DC31F4-261A-3345-BB02-D6120B726C1B}"/>
              </a:ext>
            </a:extLst>
          </p:cNvPr>
          <p:cNvSpPr>
            <a:spLocks noChangeArrowheads="1"/>
          </p:cNvSpPr>
          <p:nvPr/>
        </p:nvSpPr>
        <p:spPr bwMode="auto">
          <a:xfrm>
            <a:off x="8035103" y="3586478"/>
            <a:ext cx="72059" cy="8545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20" name="Rectangle 29">
            <a:extLst>
              <a:ext uri="{FF2B5EF4-FFF2-40B4-BE49-F238E27FC236}">
                <a16:creationId xmlns:a16="http://schemas.microsoft.com/office/drawing/2014/main" id="{6D0E77B6-D399-D64D-BAF2-B24361419AF1}"/>
              </a:ext>
            </a:extLst>
          </p:cNvPr>
          <p:cNvSpPr>
            <a:spLocks noChangeArrowheads="1"/>
          </p:cNvSpPr>
          <p:nvPr/>
        </p:nvSpPr>
        <p:spPr bwMode="auto">
          <a:xfrm>
            <a:off x="8107163" y="3586478"/>
            <a:ext cx="69999" cy="85453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21" name="Freeform 30">
            <a:extLst>
              <a:ext uri="{FF2B5EF4-FFF2-40B4-BE49-F238E27FC236}">
                <a16:creationId xmlns:a16="http://schemas.microsoft.com/office/drawing/2014/main" id="{7EC77662-3E9C-5849-873E-A510349E9FA7}"/>
              </a:ext>
            </a:extLst>
          </p:cNvPr>
          <p:cNvSpPr>
            <a:spLocks/>
          </p:cNvSpPr>
          <p:nvPr/>
        </p:nvSpPr>
        <p:spPr bwMode="auto">
          <a:xfrm>
            <a:off x="7820988" y="3038017"/>
            <a:ext cx="76176" cy="1402993"/>
          </a:xfrm>
          <a:custGeom>
            <a:avLst/>
            <a:gdLst>
              <a:gd name="T0" fmla="*/ 37 w 37"/>
              <a:gd name="T1" fmla="*/ 683 h 683"/>
              <a:gd name="T2" fmla="*/ 0 w 37"/>
              <a:gd name="T3" fmla="*/ 683 h 683"/>
              <a:gd name="T4" fmla="*/ 0 w 37"/>
              <a:gd name="T5" fmla="*/ 0 h 683"/>
              <a:gd name="T6" fmla="*/ 35 w 37"/>
              <a:gd name="T7" fmla="*/ 0 h 683"/>
              <a:gd name="T8" fmla="*/ 37 w 37"/>
              <a:gd name="T9" fmla="*/ 683 h 683"/>
            </a:gdLst>
            <a:ahLst/>
            <a:cxnLst>
              <a:cxn ang="0">
                <a:pos x="T0" y="T1"/>
              </a:cxn>
              <a:cxn ang="0">
                <a:pos x="T2" y="T3"/>
              </a:cxn>
              <a:cxn ang="0">
                <a:pos x="T4" y="T5"/>
              </a:cxn>
              <a:cxn ang="0">
                <a:pos x="T6" y="T7"/>
              </a:cxn>
              <a:cxn ang="0">
                <a:pos x="T8" y="T9"/>
              </a:cxn>
            </a:cxnLst>
            <a:rect l="0" t="0" r="r" b="b"/>
            <a:pathLst>
              <a:path w="37" h="683">
                <a:moveTo>
                  <a:pt x="37" y="683"/>
                </a:moveTo>
                <a:lnTo>
                  <a:pt x="0" y="683"/>
                </a:lnTo>
                <a:lnTo>
                  <a:pt x="0" y="0"/>
                </a:lnTo>
                <a:lnTo>
                  <a:pt x="35" y="0"/>
                </a:lnTo>
                <a:lnTo>
                  <a:pt x="37" y="683"/>
                </a:lnTo>
                <a:close/>
              </a:path>
            </a:pathLst>
          </a:custGeom>
          <a:solidFill>
            <a:schemeClr val="accent2"/>
          </a:solidFill>
          <a:ln w="9525">
            <a:solidFill>
              <a:srgbClr val="000000"/>
            </a:solidFill>
            <a:round/>
            <a:headEnd/>
            <a:tailEnd/>
          </a:ln>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22" name="Rectangle 31">
            <a:extLst>
              <a:ext uri="{FF2B5EF4-FFF2-40B4-BE49-F238E27FC236}">
                <a16:creationId xmlns:a16="http://schemas.microsoft.com/office/drawing/2014/main" id="{8FB54ED2-7981-0849-B825-B44A8384207E}"/>
              </a:ext>
            </a:extLst>
          </p:cNvPr>
          <p:cNvSpPr>
            <a:spLocks noChangeArrowheads="1"/>
          </p:cNvSpPr>
          <p:nvPr/>
        </p:nvSpPr>
        <p:spPr bwMode="auto">
          <a:xfrm>
            <a:off x="7563639" y="3734377"/>
            <a:ext cx="72059" cy="70663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23" name="Freeform 32">
            <a:extLst>
              <a:ext uri="{FF2B5EF4-FFF2-40B4-BE49-F238E27FC236}">
                <a16:creationId xmlns:a16="http://schemas.microsoft.com/office/drawing/2014/main" id="{FF400836-18F8-4E40-B3EA-B239E4968D37}"/>
              </a:ext>
            </a:extLst>
          </p:cNvPr>
          <p:cNvSpPr>
            <a:spLocks/>
          </p:cNvSpPr>
          <p:nvPr/>
        </p:nvSpPr>
        <p:spPr bwMode="auto">
          <a:xfrm>
            <a:off x="7421580" y="3535123"/>
            <a:ext cx="76176" cy="905887"/>
          </a:xfrm>
          <a:custGeom>
            <a:avLst/>
            <a:gdLst>
              <a:gd name="T0" fmla="*/ 37 w 37"/>
              <a:gd name="T1" fmla="*/ 441 h 441"/>
              <a:gd name="T2" fmla="*/ 0 w 37"/>
              <a:gd name="T3" fmla="*/ 441 h 441"/>
              <a:gd name="T4" fmla="*/ 0 w 37"/>
              <a:gd name="T5" fmla="*/ 0 h 441"/>
              <a:gd name="T6" fmla="*/ 35 w 37"/>
              <a:gd name="T7" fmla="*/ 0 h 441"/>
              <a:gd name="T8" fmla="*/ 37 w 37"/>
              <a:gd name="T9" fmla="*/ 441 h 441"/>
            </a:gdLst>
            <a:ahLst/>
            <a:cxnLst>
              <a:cxn ang="0">
                <a:pos x="T0" y="T1"/>
              </a:cxn>
              <a:cxn ang="0">
                <a:pos x="T2" y="T3"/>
              </a:cxn>
              <a:cxn ang="0">
                <a:pos x="T4" y="T5"/>
              </a:cxn>
              <a:cxn ang="0">
                <a:pos x="T6" y="T7"/>
              </a:cxn>
              <a:cxn ang="0">
                <a:pos x="T8" y="T9"/>
              </a:cxn>
            </a:cxnLst>
            <a:rect l="0" t="0" r="r" b="b"/>
            <a:pathLst>
              <a:path w="37" h="441">
                <a:moveTo>
                  <a:pt x="37" y="441"/>
                </a:moveTo>
                <a:lnTo>
                  <a:pt x="0" y="441"/>
                </a:lnTo>
                <a:lnTo>
                  <a:pt x="0" y="0"/>
                </a:lnTo>
                <a:lnTo>
                  <a:pt x="35" y="0"/>
                </a:lnTo>
                <a:lnTo>
                  <a:pt x="37" y="441"/>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24" name="Freeform 33">
            <a:extLst>
              <a:ext uri="{FF2B5EF4-FFF2-40B4-BE49-F238E27FC236}">
                <a16:creationId xmlns:a16="http://schemas.microsoft.com/office/drawing/2014/main" id="{D64234EB-4265-D948-A244-AC7D4F0167E8}"/>
              </a:ext>
            </a:extLst>
          </p:cNvPr>
          <p:cNvSpPr>
            <a:spLocks/>
          </p:cNvSpPr>
          <p:nvPr/>
        </p:nvSpPr>
        <p:spPr bwMode="auto">
          <a:xfrm>
            <a:off x="7279523" y="2440257"/>
            <a:ext cx="74117" cy="2000753"/>
          </a:xfrm>
          <a:custGeom>
            <a:avLst/>
            <a:gdLst>
              <a:gd name="T0" fmla="*/ 36 w 36"/>
              <a:gd name="T1" fmla="*/ 974 h 974"/>
              <a:gd name="T2" fmla="*/ 0 w 36"/>
              <a:gd name="T3" fmla="*/ 974 h 974"/>
              <a:gd name="T4" fmla="*/ 0 w 36"/>
              <a:gd name="T5" fmla="*/ 0 h 974"/>
              <a:gd name="T6" fmla="*/ 35 w 36"/>
              <a:gd name="T7" fmla="*/ 0 h 974"/>
              <a:gd name="T8" fmla="*/ 36 w 36"/>
              <a:gd name="T9" fmla="*/ 974 h 974"/>
            </a:gdLst>
            <a:ahLst/>
            <a:cxnLst>
              <a:cxn ang="0">
                <a:pos x="T0" y="T1"/>
              </a:cxn>
              <a:cxn ang="0">
                <a:pos x="T2" y="T3"/>
              </a:cxn>
              <a:cxn ang="0">
                <a:pos x="T4" y="T5"/>
              </a:cxn>
              <a:cxn ang="0">
                <a:pos x="T6" y="T7"/>
              </a:cxn>
              <a:cxn ang="0">
                <a:pos x="T8" y="T9"/>
              </a:cxn>
            </a:cxnLst>
            <a:rect l="0" t="0" r="r" b="b"/>
            <a:pathLst>
              <a:path w="36" h="974">
                <a:moveTo>
                  <a:pt x="36" y="974"/>
                </a:moveTo>
                <a:lnTo>
                  <a:pt x="0" y="974"/>
                </a:lnTo>
                <a:lnTo>
                  <a:pt x="0" y="0"/>
                </a:lnTo>
                <a:lnTo>
                  <a:pt x="35" y="0"/>
                </a:lnTo>
                <a:lnTo>
                  <a:pt x="36" y="97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25" name="Rectangle 34">
            <a:extLst>
              <a:ext uri="{FF2B5EF4-FFF2-40B4-BE49-F238E27FC236}">
                <a16:creationId xmlns:a16="http://schemas.microsoft.com/office/drawing/2014/main" id="{5474A4E1-D32D-6341-A04A-78DB53073377}"/>
              </a:ext>
            </a:extLst>
          </p:cNvPr>
          <p:cNvSpPr>
            <a:spLocks noChangeArrowheads="1"/>
          </p:cNvSpPr>
          <p:nvPr/>
        </p:nvSpPr>
        <p:spPr bwMode="auto">
          <a:xfrm>
            <a:off x="9523619" y="3040071"/>
            <a:ext cx="69999" cy="140093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26" name="Rectangle 35">
            <a:extLst>
              <a:ext uri="{FF2B5EF4-FFF2-40B4-BE49-F238E27FC236}">
                <a16:creationId xmlns:a16="http://schemas.microsoft.com/office/drawing/2014/main" id="{1A9B703E-C337-1C4A-8938-9C1F71804EBA}"/>
              </a:ext>
            </a:extLst>
          </p:cNvPr>
          <p:cNvSpPr>
            <a:spLocks noChangeArrowheads="1"/>
          </p:cNvSpPr>
          <p:nvPr/>
        </p:nvSpPr>
        <p:spPr bwMode="auto">
          <a:xfrm>
            <a:off x="9665675" y="2789463"/>
            <a:ext cx="69999" cy="16515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27" name="Rectangle 36">
            <a:extLst>
              <a:ext uri="{FF2B5EF4-FFF2-40B4-BE49-F238E27FC236}">
                <a16:creationId xmlns:a16="http://schemas.microsoft.com/office/drawing/2014/main" id="{289F498C-38F0-1C43-B652-3818FAE0C3E5}"/>
              </a:ext>
            </a:extLst>
          </p:cNvPr>
          <p:cNvSpPr>
            <a:spLocks noChangeArrowheads="1"/>
          </p:cNvSpPr>
          <p:nvPr/>
        </p:nvSpPr>
        <p:spPr bwMode="auto">
          <a:xfrm>
            <a:off x="6808057" y="3333815"/>
            <a:ext cx="72059" cy="110719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28" name="Rectangle 37">
            <a:extLst>
              <a:ext uri="{FF2B5EF4-FFF2-40B4-BE49-F238E27FC236}">
                <a16:creationId xmlns:a16="http://schemas.microsoft.com/office/drawing/2014/main" id="{6259E62B-00B5-134F-881A-C7ED87835A8E}"/>
              </a:ext>
            </a:extLst>
          </p:cNvPr>
          <p:cNvSpPr>
            <a:spLocks noChangeArrowheads="1"/>
          </p:cNvSpPr>
          <p:nvPr/>
        </p:nvSpPr>
        <p:spPr bwMode="auto">
          <a:xfrm>
            <a:off x="7022172" y="3783678"/>
            <a:ext cx="72059" cy="65733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29" name="Rectangle 38">
            <a:extLst>
              <a:ext uri="{FF2B5EF4-FFF2-40B4-BE49-F238E27FC236}">
                <a16:creationId xmlns:a16="http://schemas.microsoft.com/office/drawing/2014/main" id="{CF3F46F3-10E5-6546-B108-AABCA3993C45}"/>
              </a:ext>
            </a:extLst>
          </p:cNvPr>
          <p:cNvSpPr>
            <a:spLocks noChangeArrowheads="1"/>
          </p:cNvSpPr>
          <p:nvPr/>
        </p:nvSpPr>
        <p:spPr bwMode="auto">
          <a:xfrm>
            <a:off x="6880117" y="3629615"/>
            <a:ext cx="69999" cy="811395"/>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30" name="Freeform 39">
            <a:extLst>
              <a:ext uri="{FF2B5EF4-FFF2-40B4-BE49-F238E27FC236}">
                <a16:creationId xmlns:a16="http://schemas.microsoft.com/office/drawing/2014/main" id="{D7C3CB9E-5821-6545-AD47-1974CB56BCD0}"/>
              </a:ext>
            </a:extLst>
          </p:cNvPr>
          <p:cNvSpPr>
            <a:spLocks/>
          </p:cNvSpPr>
          <p:nvPr/>
        </p:nvSpPr>
        <p:spPr bwMode="auto">
          <a:xfrm>
            <a:off x="6738058" y="2341657"/>
            <a:ext cx="74117" cy="2099353"/>
          </a:xfrm>
          <a:custGeom>
            <a:avLst/>
            <a:gdLst>
              <a:gd name="T0" fmla="*/ 36 w 36"/>
              <a:gd name="T1" fmla="*/ 1022 h 1022"/>
              <a:gd name="T2" fmla="*/ 0 w 36"/>
              <a:gd name="T3" fmla="*/ 1022 h 1022"/>
              <a:gd name="T4" fmla="*/ 0 w 36"/>
              <a:gd name="T5" fmla="*/ 0 h 1022"/>
              <a:gd name="T6" fmla="*/ 34 w 36"/>
              <a:gd name="T7" fmla="*/ 0 h 1022"/>
              <a:gd name="T8" fmla="*/ 36 w 36"/>
              <a:gd name="T9" fmla="*/ 1022 h 1022"/>
            </a:gdLst>
            <a:ahLst/>
            <a:cxnLst>
              <a:cxn ang="0">
                <a:pos x="T0" y="T1"/>
              </a:cxn>
              <a:cxn ang="0">
                <a:pos x="T2" y="T3"/>
              </a:cxn>
              <a:cxn ang="0">
                <a:pos x="T4" y="T5"/>
              </a:cxn>
              <a:cxn ang="0">
                <a:pos x="T6" y="T7"/>
              </a:cxn>
              <a:cxn ang="0">
                <a:pos x="T8" y="T9"/>
              </a:cxn>
            </a:cxnLst>
            <a:rect l="0" t="0" r="r" b="b"/>
            <a:pathLst>
              <a:path w="36" h="1022">
                <a:moveTo>
                  <a:pt x="36" y="1022"/>
                </a:moveTo>
                <a:lnTo>
                  <a:pt x="0" y="1022"/>
                </a:lnTo>
                <a:lnTo>
                  <a:pt x="0" y="0"/>
                </a:lnTo>
                <a:lnTo>
                  <a:pt x="34" y="0"/>
                </a:lnTo>
                <a:lnTo>
                  <a:pt x="36" y="10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31" name="Freeform 40">
            <a:extLst>
              <a:ext uri="{FF2B5EF4-FFF2-40B4-BE49-F238E27FC236}">
                <a16:creationId xmlns:a16="http://schemas.microsoft.com/office/drawing/2014/main" id="{917E5283-50AF-1146-9D43-DF1132D147C7}"/>
              </a:ext>
            </a:extLst>
          </p:cNvPr>
          <p:cNvSpPr>
            <a:spLocks/>
          </p:cNvSpPr>
          <p:nvPr/>
        </p:nvSpPr>
        <p:spPr bwMode="auto">
          <a:xfrm>
            <a:off x="6682471" y="1924660"/>
            <a:ext cx="3259085" cy="2516349"/>
          </a:xfrm>
          <a:custGeom>
            <a:avLst/>
            <a:gdLst>
              <a:gd name="T0" fmla="*/ 0 w 1583"/>
              <a:gd name="T1" fmla="*/ 0 h 1225"/>
              <a:gd name="T2" fmla="*/ 0 w 1583"/>
              <a:gd name="T3" fmla="*/ 1225 h 1225"/>
              <a:gd name="T4" fmla="*/ 1583 w 1583"/>
              <a:gd name="T5" fmla="*/ 1225 h 1225"/>
            </a:gdLst>
            <a:ahLst/>
            <a:cxnLst>
              <a:cxn ang="0">
                <a:pos x="T0" y="T1"/>
              </a:cxn>
              <a:cxn ang="0">
                <a:pos x="T2" y="T3"/>
              </a:cxn>
              <a:cxn ang="0">
                <a:pos x="T4" y="T5"/>
              </a:cxn>
            </a:cxnLst>
            <a:rect l="0" t="0" r="r" b="b"/>
            <a:pathLst>
              <a:path w="1583" h="1225">
                <a:moveTo>
                  <a:pt x="0" y="0"/>
                </a:moveTo>
                <a:lnTo>
                  <a:pt x="0" y="1225"/>
                </a:lnTo>
                <a:lnTo>
                  <a:pt x="1583" y="1225"/>
                </a:lnTo>
              </a:path>
            </a:pathLst>
          </a:custGeom>
          <a:noFill/>
          <a:ln w="11113"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32" name="Line 41">
            <a:extLst>
              <a:ext uri="{FF2B5EF4-FFF2-40B4-BE49-F238E27FC236}">
                <a16:creationId xmlns:a16="http://schemas.microsoft.com/office/drawing/2014/main" id="{05479879-2643-B34E-86BC-3F6CA4318128}"/>
              </a:ext>
            </a:extLst>
          </p:cNvPr>
          <p:cNvSpPr>
            <a:spLocks noChangeShapeType="1"/>
          </p:cNvSpPr>
          <p:nvPr/>
        </p:nvSpPr>
        <p:spPr bwMode="auto">
          <a:xfrm>
            <a:off x="6614529" y="2429984"/>
            <a:ext cx="63824" cy="0"/>
          </a:xfrm>
          <a:prstGeom prst="line">
            <a:avLst/>
          </a:prstGeom>
          <a:noFill/>
          <a:ln w="1111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33" name="Line 42">
            <a:extLst>
              <a:ext uri="{FF2B5EF4-FFF2-40B4-BE49-F238E27FC236}">
                <a16:creationId xmlns:a16="http://schemas.microsoft.com/office/drawing/2014/main" id="{008F1C65-E5A7-274A-8B53-A49831BB642C}"/>
              </a:ext>
            </a:extLst>
          </p:cNvPr>
          <p:cNvSpPr>
            <a:spLocks noChangeShapeType="1"/>
          </p:cNvSpPr>
          <p:nvPr/>
        </p:nvSpPr>
        <p:spPr bwMode="auto">
          <a:xfrm>
            <a:off x="6614529" y="2931200"/>
            <a:ext cx="63824" cy="0"/>
          </a:xfrm>
          <a:prstGeom prst="line">
            <a:avLst/>
          </a:prstGeom>
          <a:noFill/>
          <a:ln w="1111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34" name="Line 43">
            <a:extLst>
              <a:ext uri="{FF2B5EF4-FFF2-40B4-BE49-F238E27FC236}">
                <a16:creationId xmlns:a16="http://schemas.microsoft.com/office/drawing/2014/main" id="{B2574357-09B5-F649-A738-43781DA5DEDB}"/>
              </a:ext>
            </a:extLst>
          </p:cNvPr>
          <p:cNvSpPr>
            <a:spLocks noChangeShapeType="1"/>
          </p:cNvSpPr>
          <p:nvPr/>
        </p:nvSpPr>
        <p:spPr bwMode="auto">
          <a:xfrm>
            <a:off x="6614529" y="3436524"/>
            <a:ext cx="63824" cy="0"/>
          </a:xfrm>
          <a:prstGeom prst="line">
            <a:avLst/>
          </a:prstGeom>
          <a:noFill/>
          <a:ln w="1111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35" name="Line 44">
            <a:extLst>
              <a:ext uri="{FF2B5EF4-FFF2-40B4-BE49-F238E27FC236}">
                <a16:creationId xmlns:a16="http://schemas.microsoft.com/office/drawing/2014/main" id="{ED393678-4771-0B44-8143-285C8AD85C49}"/>
              </a:ext>
            </a:extLst>
          </p:cNvPr>
          <p:cNvSpPr>
            <a:spLocks noChangeShapeType="1"/>
          </p:cNvSpPr>
          <p:nvPr/>
        </p:nvSpPr>
        <p:spPr bwMode="auto">
          <a:xfrm>
            <a:off x="6614529" y="3935685"/>
            <a:ext cx="63824" cy="0"/>
          </a:xfrm>
          <a:prstGeom prst="line">
            <a:avLst/>
          </a:prstGeom>
          <a:noFill/>
          <a:ln w="1111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36" name="Line 45">
            <a:extLst>
              <a:ext uri="{FF2B5EF4-FFF2-40B4-BE49-F238E27FC236}">
                <a16:creationId xmlns:a16="http://schemas.microsoft.com/office/drawing/2014/main" id="{0C3413A4-C947-2746-9B78-BE58AB1F96C9}"/>
              </a:ext>
            </a:extLst>
          </p:cNvPr>
          <p:cNvSpPr>
            <a:spLocks noChangeShapeType="1"/>
          </p:cNvSpPr>
          <p:nvPr/>
        </p:nvSpPr>
        <p:spPr bwMode="auto">
          <a:xfrm>
            <a:off x="6614529" y="1924660"/>
            <a:ext cx="63824" cy="0"/>
          </a:xfrm>
          <a:prstGeom prst="line">
            <a:avLst/>
          </a:prstGeom>
          <a:noFill/>
          <a:ln w="1111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37" name="Line 46">
            <a:extLst>
              <a:ext uri="{FF2B5EF4-FFF2-40B4-BE49-F238E27FC236}">
                <a16:creationId xmlns:a16="http://schemas.microsoft.com/office/drawing/2014/main" id="{F5AC23BB-206E-E949-A49E-0D63341C4F94}"/>
              </a:ext>
            </a:extLst>
          </p:cNvPr>
          <p:cNvSpPr>
            <a:spLocks noChangeShapeType="1"/>
          </p:cNvSpPr>
          <p:nvPr/>
        </p:nvSpPr>
        <p:spPr bwMode="auto">
          <a:xfrm>
            <a:off x="6614529" y="4441009"/>
            <a:ext cx="63824" cy="0"/>
          </a:xfrm>
          <a:prstGeom prst="line">
            <a:avLst/>
          </a:prstGeom>
          <a:noFill/>
          <a:ln w="1111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38" name="Line 47">
            <a:extLst>
              <a:ext uri="{FF2B5EF4-FFF2-40B4-BE49-F238E27FC236}">
                <a16:creationId xmlns:a16="http://schemas.microsoft.com/office/drawing/2014/main" id="{68DF1257-8784-4F45-A5DA-9B21ADB0E3BD}"/>
              </a:ext>
            </a:extLst>
          </p:cNvPr>
          <p:cNvSpPr>
            <a:spLocks noChangeShapeType="1"/>
          </p:cNvSpPr>
          <p:nvPr/>
        </p:nvSpPr>
        <p:spPr bwMode="auto">
          <a:xfrm flipV="1">
            <a:off x="7791337" y="4441010"/>
            <a:ext cx="0" cy="67788"/>
          </a:xfrm>
          <a:prstGeom prst="line">
            <a:avLst/>
          </a:prstGeom>
          <a:noFill/>
          <a:ln w="1111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39" name="Line 48">
            <a:extLst>
              <a:ext uri="{FF2B5EF4-FFF2-40B4-BE49-F238E27FC236}">
                <a16:creationId xmlns:a16="http://schemas.microsoft.com/office/drawing/2014/main" id="{2235DF75-049C-A345-845C-CAE6F20095E1}"/>
              </a:ext>
            </a:extLst>
          </p:cNvPr>
          <p:cNvSpPr>
            <a:spLocks noChangeShapeType="1"/>
          </p:cNvSpPr>
          <p:nvPr/>
        </p:nvSpPr>
        <p:spPr bwMode="auto">
          <a:xfrm flipV="1">
            <a:off x="7223935" y="4441010"/>
            <a:ext cx="0" cy="67788"/>
          </a:xfrm>
          <a:prstGeom prst="line">
            <a:avLst/>
          </a:prstGeom>
          <a:noFill/>
          <a:ln w="1111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40" name="Line 49">
            <a:extLst>
              <a:ext uri="{FF2B5EF4-FFF2-40B4-BE49-F238E27FC236}">
                <a16:creationId xmlns:a16="http://schemas.microsoft.com/office/drawing/2014/main" id="{B3653FA0-9C83-9240-9CAA-BF1464762693}"/>
              </a:ext>
            </a:extLst>
          </p:cNvPr>
          <p:cNvSpPr>
            <a:spLocks noChangeShapeType="1"/>
          </p:cNvSpPr>
          <p:nvPr/>
        </p:nvSpPr>
        <p:spPr bwMode="auto">
          <a:xfrm flipV="1">
            <a:off x="8334861" y="4441010"/>
            <a:ext cx="0" cy="67788"/>
          </a:xfrm>
          <a:prstGeom prst="line">
            <a:avLst/>
          </a:prstGeom>
          <a:noFill/>
          <a:ln w="1111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41" name="Line 50">
            <a:extLst>
              <a:ext uri="{FF2B5EF4-FFF2-40B4-BE49-F238E27FC236}">
                <a16:creationId xmlns:a16="http://schemas.microsoft.com/office/drawing/2014/main" id="{5DECA89B-7B69-1C4F-BA17-3598AAA87289}"/>
              </a:ext>
            </a:extLst>
          </p:cNvPr>
          <p:cNvSpPr>
            <a:spLocks noChangeShapeType="1"/>
          </p:cNvSpPr>
          <p:nvPr/>
        </p:nvSpPr>
        <p:spPr bwMode="auto">
          <a:xfrm flipV="1">
            <a:off x="8876325" y="4441010"/>
            <a:ext cx="0" cy="67788"/>
          </a:xfrm>
          <a:prstGeom prst="line">
            <a:avLst/>
          </a:prstGeom>
          <a:noFill/>
          <a:ln w="1111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42" name="Line 51">
            <a:extLst>
              <a:ext uri="{FF2B5EF4-FFF2-40B4-BE49-F238E27FC236}">
                <a16:creationId xmlns:a16="http://schemas.microsoft.com/office/drawing/2014/main" id="{5FAF7191-1AFB-984D-9C90-81FE953E10C4}"/>
              </a:ext>
            </a:extLst>
          </p:cNvPr>
          <p:cNvSpPr>
            <a:spLocks noChangeShapeType="1"/>
          </p:cNvSpPr>
          <p:nvPr/>
        </p:nvSpPr>
        <p:spPr bwMode="auto">
          <a:xfrm flipV="1">
            <a:off x="9421909" y="4441010"/>
            <a:ext cx="0" cy="67788"/>
          </a:xfrm>
          <a:prstGeom prst="line">
            <a:avLst/>
          </a:prstGeom>
          <a:noFill/>
          <a:ln w="1111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43" name="Line 52">
            <a:extLst>
              <a:ext uri="{FF2B5EF4-FFF2-40B4-BE49-F238E27FC236}">
                <a16:creationId xmlns:a16="http://schemas.microsoft.com/office/drawing/2014/main" id="{093BFB4B-01F1-8044-8127-204A83CB72B7}"/>
              </a:ext>
            </a:extLst>
          </p:cNvPr>
          <p:cNvSpPr>
            <a:spLocks noChangeShapeType="1"/>
          </p:cNvSpPr>
          <p:nvPr/>
        </p:nvSpPr>
        <p:spPr bwMode="auto">
          <a:xfrm flipV="1">
            <a:off x="6682471" y="4441010"/>
            <a:ext cx="0" cy="67788"/>
          </a:xfrm>
          <a:prstGeom prst="line">
            <a:avLst/>
          </a:prstGeom>
          <a:noFill/>
          <a:ln w="1111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sp>
        <p:nvSpPr>
          <p:cNvPr id="144" name="Line 53">
            <a:extLst>
              <a:ext uri="{FF2B5EF4-FFF2-40B4-BE49-F238E27FC236}">
                <a16:creationId xmlns:a16="http://schemas.microsoft.com/office/drawing/2014/main" id="{ADF7CB9E-8680-104D-B809-E9EE37B07FEB}"/>
              </a:ext>
            </a:extLst>
          </p:cNvPr>
          <p:cNvSpPr>
            <a:spLocks noChangeShapeType="1"/>
          </p:cNvSpPr>
          <p:nvPr/>
        </p:nvSpPr>
        <p:spPr bwMode="auto">
          <a:xfrm flipV="1">
            <a:off x="9941555" y="4441010"/>
            <a:ext cx="0" cy="67788"/>
          </a:xfrm>
          <a:prstGeom prst="line">
            <a:avLst/>
          </a:prstGeom>
          <a:noFill/>
          <a:ln w="1111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1213688"/>
            <a:endParaRPr lang="en-US" sz="1200" dirty="0">
              <a:solidFill>
                <a:srgbClr val="001E55"/>
              </a:solidFill>
              <a:latin typeface="Arial" panose="020B0604020202020204" pitchFamily="34" charset="0"/>
            </a:endParaRPr>
          </a:p>
        </p:txBody>
      </p:sp>
      <p:cxnSp>
        <p:nvCxnSpPr>
          <p:cNvPr id="93" name="Straight Arrow Connector 92">
            <a:extLst>
              <a:ext uri="{FF2B5EF4-FFF2-40B4-BE49-F238E27FC236}">
                <a16:creationId xmlns:a16="http://schemas.microsoft.com/office/drawing/2014/main" id="{4CDD7820-0569-3A43-886C-4F63E6D50087}"/>
              </a:ext>
            </a:extLst>
          </p:cNvPr>
          <p:cNvCxnSpPr/>
          <p:nvPr/>
        </p:nvCxnSpPr>
        <p:spPr>
          <a:xfrm>
            <a:off x="9162517" y="2502212"/>
            <a:ext cx="0" cy="465803"/>
          </a:xfrm>
          <a:prstGeom prst="straightConnector1">
            <a:avLst/>
          </a:prstGeom>
          <a:ln w="9525">
            <a:solidFill>
              <a:schemeClr val="accent2"/>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598A5343-EFBE-9345-8D51-8B332A356CA5}"/>
              </a:ext>
            </a:extLst>
          </p:cNvPr>
          <p:cNvCxnSpPr>
            <a:cxnSpLocks/>
            <a:endCxn id="126" idx="0"/>
          </p:cNvCxnSpPr>
          <p:nvPr/>
        </p:nvCxnSpPr>
        <p:spPr>
          <a:xfrm flipV="1">
            <a:off x="6971788" y="2789463"/>
            <a:ext cx="2728889" cy="1370063"/>
          </a:xfrm>
          <a:prstGeom prst="straightConnector1">
            <a:avLst/>
          </a:prstGeom>
          <a:ln w="19050">
            <a:solidFill>
              <a:schemeClr val="accent1"/>
            </a:solidFill>
            <a:prstDash val="sysDot"/>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1F231EE3-1C03-CE4A-BCFD-F67321CA5466}"/>
              </a:ext>
            </a:extLst>
          </p:cNvPr>
          <p:cNvCxnSpPr>
            <a:cxnSpLocks/>
            <a:stCxn id="130" idx="3"/>
            <a:endCxn id="99" idx="0"/>
          </p:cNvCxnSpPr>
          <p:nvPr/>
        </p:nvCxnSpPr>
        <p:spPr>
          <a:xfrm>
            <a:off x="6808056" y="2341657"/>
            <a:ext cx="2677475" cy="1791228"/>
          </a:xfrm>
          <a:prstGeom prst="straightConnector1">
            <a:avLst/>
          </a:prstGeom>
          <a:ln w="19050">
            <a:solidFill>
              <a:schemeClr val="accent2"/>
            </a:solidFill>
            <a:prstDash val="sysDot"/>
            <a:tailEnd type="triangle" w="med" len="med"/>
          </a:ln>
          <a:effectLst/>
        </p:spPr>
        <p:style>
          <a:lnRef idx="2">
            <a:schemeClr val="accent1"/>
          </a:lnRef>
          <a:fillRef idx="0">
            <a:schemeClr val="accent1"/>
          </a:fillRef>
          <a:effectRef idx="1">
            <a:schemeClr val="accent1"/>
          </a:effectRef>
          <a:fontRef idx="minor">
            <a:schemeClr val="tx1"/>
          </a:fontRef>
        </p:style>
      </p:cxnSp>
      <p:sp>
        <p:nvSpPr>
          <p:cNvPr id="153" name="Rectangle: Rounded Corners 39">
            <a:extLst>
              <a:ext uri="{FF2B5EF4-FFF2-40B4-BE49-F238E27FC236}">
                <a16:creationId xmlns:a16="http://schemas.microsoft.com/office/drawing/2014/main" id="{768D1804-B112-BA4E-BAE1-DC56024CF1F1}"/>
              </a:ext>
            </a:extLst>
          </p:cNvPr>
          <p:cNvSpPr/>
          <p:nvPr/>
        </p:nvSpPr>
        <p:spPr>
          <a:xfrm rot="18900000">
            <a:off x="8932253" y="4648963"/>
            <a:ext cx="947296" cy="345239"/>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tIns="48000" rIns="48000" bIns="48000" rtlCol="0" anchor="ctr"/>
          <a:lstStyle/>
          <a:p>
            <a:pPr algn="r" defTabSz="1213688"/>
            <a:r>
              <a:rPr lang="en-US" sz="1200" dirty="0">
                <a:solidFill>
                  <a:prstClr val="black"/>
                </a:solidFill>
                <a:latin typeface="Arial" panose="020B0604020202020204" pitchFamily="34" charset="0"/>
                <a:cs typeface="Arial" panose="020B0604020202020204" pitchFamily="34" charset="0"/>
              </a:rPr>
              <a:t>1997</a:t>
            </a:r>
            <a:r>
              <a:rPr lang="en-US" sz="1200" dirty="0">
                <a:solidFill>
                  <a:prstClr val="black"/>
                </a:solidFill>
                <a:latin typeface="Arial" panose="020B0604020202020204" pitchFamily="34" charset="0"/>
              </a:rPr>
              <a:t>–</a:t>
            </a:r>
            <a:r>
              <a:rPr lang="en-US" sz="1200" dirty="0">
                <a:solidFill>
                  <a:prstClr val="black"/>
                </a:solidFill>
                <a:latin typeface="Arial" panose="020B0604020202020204" pitchFamily="34" charset="0"/>
                <a:cs typeface="Arial" panose="020B0604020202020204" pitchFamily="34" charset="0"/>
              </a:rPr>
              <a:t>2001</a:t>
            </a:r>
          </a:p>
        </p:txBody>
      </p:sp>
      <p:sp>
        <p:nvSpPr>
          <p:cNvPr id="166" name="Oval 165">
            <a:extLst>
              <a:ext uri="{FF2B5EF4-FFF2-40B4-BE49-F238E27FC236}">
                <a16:creationId xmlns:a16="http://schemas.microsoft.com/office/drawing/2014/main" id="{13327EE2-6207-409C-9C35-46ABAE55A5F1}"/>
              </a:ext>
            </a:extLst>
          </p:cNvPr>
          <p:cNvSpPr/>
          <p:nvPr/>
        </p:nvSpPr>
        <p:spPr>
          <a:xfrm>
            <a:off x="710743" y="1536949"/>
            <a:ext cx="477544" cy="477544"/>
          </a:xfrm>
          <a:prstGeom prst="ellipse">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3688"/>
            <a:endParaRPr lang="en-US" sz="5333" b="1" dirty="0">
              <a:solidFill>
                <a:srgbClr val="001E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4374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ILD is a common and major complication in </a:t>
            </a:r>
            <a:r>
              <a:rPr lang="en-US" dirty="0" err="1"/>
              <a:t>SSc</a:t>
            </a:r>
            <a:br>
              <a:rPr lang="en-US" dirty="0"/>
            </a:br>
            <a:r>
              <a:rPr lang="en-GB" sz="2400" b="0" dirty="0">
                <a:solidFill>
                  <a:schemeClr val="accent1"/>
                </a:solidFill>
              </a:rPr>
              <a:t>SSc-ILD has a variable and unpredictable course and patients should be monitored continually</a:t>
            </a:r>
            <a:r>
              <a:rPr lang="en-GB" sz="2400" b="0" baseline="30000" dirty="0">
                <a:solidFill>
                  <a:schemeClr val="accent1"/>
                </a:solidFill>
              </a:rPr>
              <a:t>1</a:t>
            </a:r>
            <a:endParaRPr lang="en-US" sz="2667" dirty="0"/>
          </a:p>
        </p:txBody>
      </p:sp>
      <p:sp>
        <p:nvSpPr>
          <p:cNvPr id="4" name="Text Placeholder 3"/>
          <p:cNvSpPr>
            <a:spLocks noGrp="1"/>
          </p:cNvSpPr>
          <p:nvPr>
            <p:ph type="body" sz="quarter" idx="10"/>
          </p:nvPr>
        </p:nvSpPr>
        <p:spPr/>
        <p:txBody>
          <a:bodyPr/>
          <a:lstStyle/>
          <a:p>
            <a:r>
              <a:rPr lang="en-US" dirty="0" err="1"/>
              <a:t>dcSSc</a:t>
            </a:r>
            <a:r>
              <a:rPr lang="en-US" dirty="0"/>
              <a:t>, diffuse cutaneous systemic sclerosis; EUSTAR, European Scleroderma Trials and Research; FVC, forced vital capacity; ILD, interstitial lung disease; </a:t>
            </a:r>
            <a:br>
              <a:rPr lang="en-US" dirty="0"/>
            </a:br>
            <a:r>
              <a:rPr lang="en-US" dirty="0" err="1"/>
              <a:t>lcSSc</a:t>
            </a:r>
            <a:r>
              <a:rPr lang="en-US" dirty="0"/>
              <a:t>, limited cutaneous systemic sclerosis; </a:t>
            </a:r>
            <a:r>
              <a:rPr lang="en-GB" dirty="0" err="1"/>
              <a:t>SSc</a:t>
            </a:r>
            <a:r>
              <a:rPr lang="en-GB" dirty="0"/>
              <a:t>, systemic sclerosis; </a:t>
            </a:r>
            <a:r>
              <a:rPr lang="en-GB" dirty="0" err="1"/>
              <a:t>SSc</a:t>
            </a:r>
            <a:r>
              <a:rPr lang="en-GB" dirty="0"/>
              <a:t>-ILD, systemic sclerosis-associated interstitial lung disease</a:t>
            </a:r>
            <a:br>
              <a:rPr lang="en-US" dirty="0"/>
            </a:br>
            <a:r>
              <a:rPr lang="en-US" dirty="0"/>
              <a:t>1. </a:t>
            </a:r>
            <a:r>
              <a:rPr lang="en-GB" dirty="0"/>
              <a:t>Hoffmann-</a:t>
            </a:r>
            <a:r>
              <a:rPr lang="en-GB" dirty="0" err="1"/>
              <a:t>Vold</a:t>
            </a:r>
            <a:r>
              <a:rPr lang="en-GB" dirty="0"/>
              <a:t> AM </a:t>
            </a:r>
            <a:r>
              <a:rPr lang="en-GB" i="1" dirty="0"/>
              <a:t>et al. Lancet </a:t>
            </a:r>
            <a:r>
              <a:rPr lang="en-GB" i="1" dirty="0" err="1"/>
              <a:t>Rheumatol</a:t>
            </a:r>
            <a:r>
              <a:rPr lang="en-GB" i="1" dirty="0"/>
              <a:t> </a:t>
            </a:r>
            <a:r>
              <a:rPr lang="en-GB" dirty="0"/>
              <a:t>2020;2:e71-e83; 2. </a:t>
            </a:r>
            <a:r>
              <a:rPr lang="en-US" dirty="0"/>
              <a:t>Walker UA </a:t>
            </a:r>
            <a:r>
              <a:rPr lang="en-US" i="1" dirty="0"/>
              <a:t>et al. Ann Rheum Dis </a:t>
            </a:r>
            <a:r>
              <a:rPr lang="en-US" dirty="0"/>
              <a:t>2007;66:754–63; 3. </a:t>
            </a:r>
            <a:r>
              <a:rPr lang="en-GB" dirty="0" err="1"/>
              <a:t>Guler</a:t>
            </a:r>
            <a:r>
              <a:rPr lang="en-GB" dirty="0"/>
              <a:t> SA </a:t>
            </a:r>
            <a:r>
              <a:rPr lang="en-GB" i="1" dirty="0"/>
              <a:t>et al. Ann Am </a:t>
            </a:r>
            <a:r>
              <a:rPr lang="en-GB" i="1" dirty="0" err="1"/>
              <a:t>Thorac</a:t>
            </a:r>
            <a:r>
              <a:rPr lang="en-GB" i="1" dirty="0"/>
              <a:t> Soc </a:t>
            </a:r>
            <a:r>
              <a:rPr lang="en-GB" dirty="0"/>
              <a:t>2018;15:1427–33</a:t>
            </a:r>
            <a:endParaRPr lang="en-US" dirty="0"/>
          </a:p>
        </p:txBody>
      </p:sp>
      <p:graphicFrame>
        <p:nvGraphicFramePr>
          <p:cNvPr id="6" name="Chart 5">
            <a:extLst>
              <a:ext uri="{FF2B5EF4-FFF2-40B4-BE49-F238E27FC236}">
                <a16:creationId xmlns:a16="http://schemas.microsoft.com/office/drawing/2014/main" id="{4D2D2631-C213-4426-9978-5FCD2CB84151}"/>
              </a:ext>
            </a:extLst>
          </p:cNvPr>
          <p:cNvGraphicFramePr/>
          <p:nvPr/>
        </p:nvGraphicFramePr>
        <p:xfrm>
          <a:off x="738135" y="3312225"/>
          <a:ext cx="2290004" cy="201844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4E505E7C-FD48-45EA-B6C4-377637E1F710}"/>
              </a:ext>
            </a:extLst>
          </p:cNvPr>
          <p:cNvSpPr/>
          <p:nvPr/>
        </p:nvSpPr>
        <p:spPr>
          <a:xfrm>
            <a:off x="673101" y="1645900"/>
            <a:ext cx="5103736" cy="792569"/>
          </a:xfrm>
          <a:prstGeom prst="rect">
            <a:avLst/>
          </a:prstGeom>
          <a:solidFill>
            <a:srgbClr val="7999AC"/>
          </a:solidFill>
          <a:ln w="12700" cap="flat" cmpd="sng" algn="ctr">
            <a:solidFill>
              <a:srgbClr val="FFFFFF"/>
            </a:solidFill>
            <a:prstDash val="solid"/>
            <a:miter lim="800000"/>
          </a:ln>
          <a:effectLst/>
        </p:spPr>
        <p:txBody>
          <a:bodyPr rtlCol="0" anchor="ctr"/>
          <a:lstStyle/>
          <a:p>
            <a:pPr algn="ctr" defTabSz="914332">
              <a:defRPr/>
            </a:pPr>
            <a:r>
              <a:rPr lang="en-US" sz="1867" kern="0" dirty="0">
                <a:solidFill>
                  <a:srgbClr val="FFFFFF"/>
                </a:solidFill>
                <a:latin typeface="Arial" panose="020B0604020202020204"/>
              </a:rPr>
              <a:t>Prevalence of pulmonary fibrosis in patients in the EUSTAR database</a:t>
            </a:r>
            <a:r>
              <a:rPr lang="en-US" sz="1867" kern="0" baseline="30000" dirty="0">
                <a:solidFill>
                  <a:srgbClr val="FFFFFF"/>
                </a:solidFill>
                <a:latin typeface="Arial" panose="020B0604020202020204"/>
              </a:rPr>
              <a:t>2</a:t>
            </a:r>
            <a:endParaRPr lang="en-US" sz="1867" kern="0" dirty="0">
              <a:solidFill>
                <a:srgbClr val="FFFFFF"/>
              </a:solidFill>
              <a:latin typeface="Arial" panose="020B0604020202020204"/>
            </a:endParaRPr>
          </a:p>
        </p:txBody>
      </p:sp>
      <p:graphicFrame>
        <p:nvGraphicFramePr>
          <p:cNvPr id="8" name="Chart 7">
            <a:extLst>
              <a:ext uri="{FF2B5EF4-FFF2-40B4-BE49-F238E27FC236}">
                <a16:creationId xmlns:a16="http://schemas.microsoft.com/office/drawing/2014/main" id="{6E0EFA87-8030-4154-B656-8B9FC38BB5D3}"/>
              </a:ext>
            </a:extLst>
          </p:cNvPr>
          <p:cNvGraphicFramePr/>
          <p:nvPr/>
        </p:nvGraphicFramePr>
        <p:xfrm>
          <a:off x="3403517" y="3312225"/>
          <a:ext cx="2290004" cy="2018448"/>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4">
            <a:extLst>
              <a:ext uri="{FF2B5EF4-FFF2-40B4-BE49-F238E27FC236}">
                <a16:creationId xmlns:a16="http://schemas.microsoft.com/office/drawing/2014/main" id="{EAB133CE-6FA3-48B9-A0CB-3E90D0A97474}"/>
              </a:ext>
            </a:extLst>
          </p:cNvPr>
          <p:cNvGrpSpPr>
            <a:grpSpLocks noChangeAspect="1"/>
          </p:cNvGrpSpPr>
          <p:nvPr/>
        </p:nvGrpSpPr>
        <p:grpSpPr bwMode="auto">
          <a:xfrm>
            <a:off x="2078461" y="3834159"/>
            <a:ext cx="431351" cy="407101"/>
            <a:chOff x="228" y="-44"/>
            <a:chExt cx="3433" cy="3240"/>
          </a:xfrm>
          <a:solidFill>
            <a:srgbClr val="FFFFFF"/>
          </a:solidFill>
        </p:grpSpPr>
        <p:sp>
          <p:nvSpPr>
            <p:cNvPr id="10" name="Freeform 5">
              <a:extLst>
                <a:ext uri="{FF2B5EF4-FFF2-40B4-BE49-F238E27FC236}">
                  <a16:creationId xmlns:a16="http://schemas.microsoft.com/office/drawing/2014/main" id="{3E821CD2-E680-4590-A9BA-91B6173BEA3A}"/>
                </a:ext>
              </a:extLst>
            </p:cNvPr>
            <p:cNvSpPr>
              <a:spLocks/>
            </p:cNvSpPr>
            <p:nvPr/>
          </p:nvSpPr>
          <p:spPr bwMode="auto">
            <a:xfrm>
              <a:off x="1543" y="-44"/>
              <a:ext cx="802" cy="1368"/>
            </a:xfrm>
            <a:custGeom>
              <a:avLst/>
              <a:gdLst>
                <a:gd name="T0" fmla="*/ 452 w 468"/>
                <a:gd name="T1" fmla="*/ 610 h 798"/>
                <a:gd name="T2" fmla="*/ 328 w 468"/>
                <a:gd name="T3" fmla="*/ 498 h 798"/>
                <a:gd name="T4" fmla="*/ 328 w 468"/>
                <a:gd name="T5" fmla="*/ 93 h 798"/>
                <a:gd name="T6" fmla="*/ 234 w 468"/>
                <a:gd name="T7" fmla="*/ 0 h 798"/>
                <a:gd name="T8" fmla="*/ 140 w 468"/>
                <a:gd name="T9" fmla="*/ 93 h 798"/>
                <a:gd name="T10" fmla="*/ 140 w 468"/>
                <a:gd name="T11" fmla="*/ 498 h 798"/>
                <a:gd name="T12" fmla="*/ 16 w 468"/>
                <a:gd name="T13" fmla="*/ 610 h 798"/>
                <a:gd name="T14" fmla="*/ 0 w 468"/>
                <a:gd name="T15" fmla="*/ 626 h 798"/>
                <a:gd name="T16" fmla="*/ 0 w 468"/>
                <a:gd name="T17" fmla="*/ 782 h 798"/>
                <a:gd name="T18" fmla="*/ 16 w 468"/>
                <a:gd name="T19" fmla="*/ 798 h 798"/>
                <a:gd name="T20" fmla="*/ 234 w 468"/>
                <a:gd name="T21" fmla="*/ 734 h 798"/>
                <a:gd name="T22" fmla="*/ 452 w 468"/>
                <a:gd name="T23" fmla="*/ 798 h 798"/>
                <a:gd name="T24" fmla="*/ 468 w 468"/>
                <a:gd name="T25" fmla="*/ 782 h 798"/>
                <a:gd name="T26" fmla="*/ 468 w 468"/>
                <a:gd name="T27" fmla="*/ 626 h 798"/>
                <a:gd name="T28" fmla="*/ 452 w 468"/>
                <a:gd name="T29" fmla="*/ 61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8" h="798">
                  <a:moveTo>
                    <a:pt x="452" y="610"/>
                  </a:moveTo>
                  <a:cubicBezTo>
                    <a:pt x="334" y="610"/>
                    <a:pt x="328" y="572"/>
                    <a:pt x="328" y="498"/>
                  </a:cubicBezTo>
                  <a:cubicBezTo>
                    <a:pt x="328" y="93"/>
                    <a:pt x="328" y="93"/>
                    <a:pt x="328" y="93"/>
                  </a:cubicBezTo>
                  <a:cubicBezTo>
                    <a:pt x="328" y="42"/>
                    <a:pt x="286" y="0"/>
                    <a:pt x="234" y="0"/>
                  </a:cubicBezTo>
                  <a:cubicBezTo>
                    <a:pt x="182" y="0"/>
                    <a:pt x="140" y="42"/>
                    <a:pt x="140" y="93"/>
                  </a:cubicBezTo>
                  <a:cubicBezTo>
                    <a:pt x="140" y="498"/>
                    <a:pt x="140" y="498"/>
                    <a:pt x="140" y="498"/>
                  </a:cubicBezTo>
                  <a:cubicBezTo>
                    <a:pt x="140" y="572"/>
                    <a:pt x="134" y="610"/>
                    <a:pt x="16" y="610"/>
                  </a:cubicBezTo>
                  <a:cubicBezTo>
                    <a:pt x="7" y="610"/>
                    <a:pt x="0" y="617"/>
                    <a:pt x="0" y="626"/>
                  </a:cubicBezTo>
                  <a:cubicBezTo>
                    <a:pt x="0" y="782"/>
                    <a:pt x="0" y="782"/>
                    <a:pt x="0" y="782"/>
                  </a:cubicBezTo>
                  <a:cubicBezTo>
                    <a:pt x="0" y="791"/>
                    <a:pt x="7" y="798"/>
                    <a:pt x="16" y="798"/>
                  </a:cubicBezTo>
                  <a:cubicBezTo>
                    <a:pt x="108" y="798"/>
                    <a:pt x="182" y="776"/>
                    <a:pt x="234" y="734"/>
                  </a:cubicBezTo>
                  <a:cubicBezTo>
                    <a:pt x="286" y="776"/>
                    <a:pt x="360" y="798"/>
                    <a:pt x="452" y="798"/>
                  </a:cubicBezTo>
                  <a:cubicBezTo>
                    <a:pt x="461" y="798"/>
                    <a:pt x="468" y="791"/>
                    <a:pt x="468" y="782"/>
                  </a:cubicBezTo>
                  <a:cubicBezTo>
                    <a:pt x="468" y="626"/>
                    <a:pt x="468" y="626"/>
                    <a:pt x="468" y="626"/>
                  </a:cubicBezTo>
                  <a:cubicBezTo>
                    <a:pt x="468" y="617"/>
                    <a:pt x="461" y="610"/>
                    <a:pt x="452" y="6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defRPr/>
              </a:pPr>
              <a:endParaRPr lang="en-US" kern="0" dirty="0">
                <a:solidFill>
                  <a:srgbClr val="000000"/>
                </a:solidFill>
                <a:latin typeface="Arial" panose="020B0604020202020204"/>
              </a:endParaRPr>
            </a:p>
          </p:txBody>
        </p:sp>
        <p:sp>
          <p:nvSpPr>
            <p:cNvPr id="11" name="Freeform 6">
              <a:extLst>
                <a:ext uri="{FF2B5EF4-FFF2-40B4-BE49-F238E27FC236}">
                  <a16:creationId xmlns:a16="http://schemas.microsoft.com/office/drawing/2014/main" id="{883CFBD5-82A0-45A9-AA79-3D2645D1319F}"/>
                </a:ext>
              </a:extLst>
            </p:cNvPr>
            <p:cNvSpPr>
              <a:spLocks/>
            </p:cNvSpPr>
            <p:nvPr/>
          </p:nvSpPr>
          <p:spPr bwMode="auto">
            <a:xfrm>
              <a:off x="228" y="200"/>
              <a:ext cx="1517" cy="2996"/>
            </a:xfrm>
            <a:custGeom>
              <a:avLst/>
              <a:gdLst>
                <a:gd name="T0" fmla="*/ 800 w 886"/>
                <a:gd name="T1" fmla="*/ 585 h 1748"/>
                <a:gd name="T2" fmla="*/ 535 w 886"/>
                <a:gd name="T3" fmla="*/ 0 h 1748"/>
                <a:gd name="T4" fmla="*/ 2 w 886"/>
                <a:gd name="T5" fmla="*/ 1249 h 1748"/>
                <a:gd name="T6" fmla="*/ 98 w 886"/>
                <a:gd name="T7" fmla="*/ 1721 h 1748"/>
                <a:gd name="T8" fmla="*/ 159 w 886"/>
                <a:gd name="T9" fmla="*/ 1748 h 1748"/>
                <a:gd name="T10" fmla="*/ 288 w 886"/>
                <a:gd name="T11" fmla="*/ 1695 h 1748"/>
                <a:gd name="T12" fmla="*/ 586 w 886"/>
                <a:gd name="T13" fmla="*/ 1551 h 1748"/>
                <a:gd name="T14" fmla="*/ 822 w 886"/>
                <a:gd name="T15" fmla="*/ 885 h 1748"/>
                <a:gd name="T16" fmla="*/ 800 w 886"/>
                <a:gd name="T17" fmla="*/ 585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1748">
                  <a:moveTo>
                    <a:pt x="800" y="585"/>
                  </a:moveTo>
                  <a:cubicBezTo>
                    <a:pt x="800" y="334"/>
                    <a:pt x="772" y="0"/>
                    <a:pt x="535" y="0"/>
                  </a:cubicBezTo>
                  <a:cubicBezTo>
                    <a:pt x="246" y="0"/>
                    <a:pt x="2" y="767"/>
                    <a:pt x="2" y="1249"/>
                  </a:cubicBezTo>
                  <a:cubicBezTo>
                    <a:pt x="2" y="1264"/>
                    <a:pt x="0" y="1622"/>
                    <a:pt x="98" y="1721"/>
                  </a:cubicBezTo>
                  <a:cubicBezTo>
                    <a:pt x="116" y="1739"/>
                    <a:pt x="137" y="1748"/>
                    <a:pt x="159" y="1748"/>
                  </a:cubicBezTo>
                  <a:cubicBezTo>
                    <a:pt x="218" y="1748"/>
                    <a:pt x="247" y="1726"/>
                    <a:pt x="288" y="1695"/>
                  </a:cubicBezTo>
                  <a:cubicBezTo>
                    <a:pt x="339" y="1655"/>
                    <a:pt x="409" y="1602"/>
                    <a:pt x="586" y="1551"/>
                  </a:cubicBezTo>
                  <a:cubicBezTo>
                    <a:pt x="886" y="1464"/>
                    <a:pt x="855" y="1183"/>
                    <a:pt x="822" y="885"/>
                  </a:cubicBezTo>
                  <a:cubicBezTo>
                    <a:pt x="811" y="787"/>
                    <a:pt x="800" y="684"/>
                    <a:pt x="800" y="5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defRPr/>
              </a:pPr>
              <a:endParaRPr lang="en-US" kern="0" dirty="0">
                <a:solidFill>
                  <a:srgbClr val="000000"/>
                </a:solidFill>
                <a:latin typeface="Arial" panose="020B0604020202020204"/>
              </a:endParaRPr>
            </a:p>
          </p:txBody>
        </p:sp>
        <p:sp>
          <p:nvSpPr>
            <p:cNvPr id="12" name="Freeform 7">
              <a:extLst>
                <a:ext uri="{FF2B5EF4-FFF2-40B4-BE49-F238E27FC236}">
                  <a16:creationId xmlns:a16="http://schemas.microsoft.com/office/drawing/2014/main" id="{F498A49B-34C6-41E5-ABBD-28F2D7F65607}"/>
                </a:ext>
              </a:extLst>
            </p:cNvPr>
            <p:cNvSpPr>
              <a:spLocks/>
            </p:cNvSpPr>
            <p:nvPr/>
          </p:nvSpPr>
          <p:spPr bwMode="auto">
            <a:xfrm>
              <a:off x="2143" y="200"/>
              <a:ext cx="1518" cy="2996"/>
            </a:xfrm>
            <a:custGeom>
              <a:avLst/>
              <a:gdLst>
                <a:gd name="T0" fmla="*/ 884 w 886"/>
                <a:gd name="T1" fmla="*/ 1249 h 1748"/>
                <a:gd name="T2" fmla="*/ 351 w 886"/>
                <a:gd name="T3" fmla="*/ 0 h 1748"/>
                <a:gd name="T4" fmla="*/ 86 w 886"/>
                <a:gd name="T5" fmla="*/ 585 h 1748"/>
                <a:gd name="T6" fmla="*/ 64 w 886"/>
                <a:gd name="T7" fmla="*/ 885 h 1748"/>
                <a:gd name="T8" fmla="*/ 300 w 886"/>
                <a:gd name="T9" fmla="*/ 1551 h 1748"/>
                <a:gd name="T10" fmla="*/ 598 w 886"/>
                <a:gd name="T11" fmla="*/ 1694 h 1748"/>
                <a:gd name="T12" fmla="*/ 727 w 886"/>
                <a:gd name="T13" fmla="*/ 1748 h 1748"/>
                <a:gd name="T14" fmla="*/ 788 w 886"/>
                <a:gd name="T15" fmla="*/ 1721 h 1748"/>
                <a:gd name="T16" fmla="*/ 884 w 886"/>
                <a:gd name="T17" fmla="*/ 1249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1748">
                  <a:moveTo>
                    <a:pt x="884" y="1249"/>
                  </a:moveTo>
                  <a:cubicBezTo>
                    <a:pt x="884" y="767"/>
                    <a:pt x="640" y="0"/>
                    <a:pt x="351" y="0"/>
                  </a:cubicBezTo>
                  <a:cubicBezTo>
                    <a:pt x="114" y="0"/>
                    <a:pt x="86" y="334"/>
                    <a:pt x="86" y="585"/>
                  </a:cubicBezTo>
                  <a:cubicBezTo>
                    <a:pt x="86" y="684"/>
                    <a:pt x="75" y="787"/>
                    <a:pt x="64" y="885"/>
                  </a:cubicBezTo>
                  <a:cubicBezTo>
                    <a:pt x="31" y="1183"/>
                    <a:pt x="0" y="1464"/>
                    <a:pt x="300" y="1551"/>
                  </a:cubicBezTo>
                  <a:cubicBezTo>
                    <a:pt x="477" y="1602"/>
                    <a:pt x="547" y="1655"/>
                    <a:pt x="598" y="1694"/>
                  </a:cubicBezTo>
                  <a:cubicBezTo>
                    <a:pt x="639" y="1726"/>
                    <a:pt x="668" y="1748"/>
                    <a:pt x="727" y="1748"/>
                  </a:cubicBezTo>
                  <a:cubicBezTo>
                    <a:pt x="749" y="1748"/>
                    <a:pt x="770" y="1739"/>
                    <a:pt x="788" y="1721"/>
                  </a:cubicBezTo>
                  <a:cubicBezTo>
                    <a:pt x="886" y="1622"/>
                    <a:pt x="884" y="1264"/>
                    <a:pt x="884" y="12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defRPr/>
              </a:pPr>
              <a:endParaRPr lang="en-US" kern="0" dirty="0">
                <a:solidFill>
                  <a:srgbClr val="000000"/>
                </a:solidFill>
                <a:latin typeface="Arial" panose="020B0604020202020204"/>
              </a:endParaRPr>
            </a:p>
          </p:txBody>
        </p:sp>
      </p:grpSp>
      <p:grpSp>
        <p:nvGrpSpPr>
          <p:cNvPr id="13" name="Group 4">
            <a:extLst>
              <a:ext uri="{FF2B5EF4-FFF2-40B4-BE49-F238E27FC236}">
                <a16:creationId xmlns:a16="http://schemas.microsoft.com/office/drawing/2014/main" id="{5107FFA3-C25A-49FC-BA5A-85B244D84901}"/>
              </a:ext>
            </a:extLst>
          </p:cNvPr>
          <p:cNvGrpSpPr>
            <a:grpSpLocks noChangeAspect="1"/>
          </p:cNvGrpSpPr>
          <p:nvPr/>
        </p:nvGrpSpPr>
        <p:grpSpPr bwMode="auto">
          <a:xfrm>
            <a:off x="4746069" y="3632599"/>
            <a:ext cx="431351" cy="407101"/>
            <a:chOff x="228" y="-44"/>
            <a:chExt cx="3433" cy="3240"/>
          </a:xfrm>
          <a:solidFill>
            <a:srgbClr val="FFFFFF"/>
          </a:solidFill>
        </p:grpSpPr>
        <p:sp>
          <p:nvSpPr>
            <p:cNvPr id="14" name="Freeform 5">
              <a:extLst>
                <a:ext uri="{FF2B5EF4-FFF2-40B4-BE49-F238E27FC236}">
                  <a16:creationId xmlns:a16="http://schemas.microsoft.com/office/drawing/2014/main" id="{8F5E00C9-FBC1-4ED5-AC0D-F7C4CA85D037}"/>
                </a:ext>
              </a:extLst>
            </p:cNvPr>
            <p:cNvSpPr>
              <a:spLocks/>
            </p:cNvSpPr>
            <p:nvPr/>
          </p:nvSpPr>
          <p:spPr bwMode="auto">
            <a:xfrm>
              <a:off x="1543" y="-44"/>
              <a:ext cx="802" cy="1368"/>
            </a:xfrm>
            <a:custGeom>
              <a:avLst/>
              <a:gdLst>
                <a:gd name="T0" fmla="*/ 452 w 468"/>
                <a:gd name="T1" fmla="*/ 610 h 798"/>
                <a:gd name="T2" fmla="*/ 328 w 468"/>
                <a:gd name="T3" fmla="*/ 498 h 798"/>
                <a:gd name="T4" fmla="*/ 328 w 468"/>
                <a:gd name="T5" fmla="*/ 93 h 798"/>
                <a:gd name="T6" fmla="*/ 234 w 468"/>
                <a:gd name="T7" fmla="*/ 0 h 798"/>
                <a:gd name="T8" fmla="*/ 140 w 468"/>
                <a:gd name="T9" fmla="*/ 93 h 798"/>
                <a:gd name="T10" fmla="*/ 140 w 468"/>
                <a:gd name="T11" fmla="*/ 498 h 798"/>
                <a:gd name="T12" fmla="*/ 16 w 468"/>
                <a:gd name="T13" fmla="*/ 610 h 798"/>
                <a:gd name="T14" fmla="*/ 0 w 468"/>
                <a:gd name="T15" fmla="*/ 626 h 798"/>
                <a:gd name="T16" fmla="*/ 0 w 468"/>
                <a:gd name="T17" fmla="*/ 782 h 798"/>
                <a:gd name="T18" fmla="*/ 16 w 468"/>
                <a:gd name="T19" fmla="*/ 798 h 798"/>
                <a:gd name="T20" fmla="*/ 234 w 468"/>
                <a:gd name="T21" fmla="*/ 734 h 798"/>
                <a:gd name="T22" fmla="*/ 452 w 468"/>
                <a:gd name="T23" fmla="*/ 798 h 798"/>
                <a:gd name="T24" fmla="*/ 468 w 468"/>
                <a:gd name="T25" fmla="*/ 782 h 798"/>
                <a:gd name="T26" fmla="*/ 468 w 468"/>
                <a:gd name="T27" fmla="*/ 626 h 798"/>
                <a:gd name="T28" fmla="*/ 452 w 468"/>
                <a:gd name="T29" fmla="*/ 61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8" h="798">
                  <a:moveTo>
                    <a:pt x="452" y="610"/>
                  </a:moveTo>
                  <a:cubicBezTo>
                    <a:pt x="334" y="610"/>
                    <a:pt x="328" y="572"/>
                    <a:pt x="328" y="498"/>
                  </a:cubicBezTo>
                  <a:cubicBezTo>
                    <a:pt x="328" y="93"/>
                    <a:pt x="328" y="93"/>
                    <a:pt x="328" y="93"/>
                  </a:cubicBezTo>
                  <a:cubicBezTo>
                    <a:pt x="328" y="42"/>
                    <a:pt x="286" y="0"/>
                    <a:pt x="234" y="0"/>
                  </a:cubicBezTo>
                  <a:cubicBezTo>
                    <a:pt x="182" y="0"/>
                    <a:pt x="140" y="42"/>
                    <a:pt x="140" y="93"/>
                  </a:cubicBezTo>
                  <a:cubicBezTo>
                    <a:pt x="140" y="498"/>
                    <a:pt x="140" y="498"/>
                    <a:pt x="140" y="498"/>
                  </a:cubicBezTo>
                  <a:cubicBezTo>
                    <a:pt x="140" y="572"/>
                    <a:pt x="134" y="610"/>
                    <a:pt x="16" y="610"/>
                  </a:cubicBezTo>
                  <a:cubicBezTo>
                    <a:pt x="7" y="610"/>
                    <a:pt x="0" y="617"/>
                    <a:pt x="0" y="626"/>
                  </a:cubicBezTo>
                  <a:cubicBezTo>
                    <a:pt x="0" y="782"/>
                    <a:pt x="0" y="782"/>
                    <a:pt x="0" y="782"/>
                  </a:cubicBezTo>
                  <a:cubicBezTo>
                    <a:pt x="0" y="791"/>
                    <a:pt x="7" y="798"/>
                    <a:pt x="16" y="798"/>
                  </a:cubicBezTo>
                  <a:cubicBezTo>
                    <a:pt x="108" y="798"/>
                    <a:pt x="182" y="776"/>
                    <a:pt x="234" y="734"/>
                  </a:cubicBezTo>
                  <a:cubicBezTo>
                    <a:pt x="286" y="776"/>
                    <a:pt x="360" y="798"/>
                    <a:pt x="452" y="798"/>
                  </a:cubicBezTo>
                  <a:cubicBezTo>
                    <a:pt x="461" y="798"/>
                    <a:pt x="468" y="791"/>
                    <a:pt x="468" y="782"/>
                  </a:cubicBezTo>
                  <a:cubicBezTo>
                    <a:pt x="468" y="626"/>
                    <a:pt x="468" y="626"/>
                    <a:pt x="468" y="626"/>
                  </a:cubicBezTo>
                  <a:cubicBezTo>
                    <a:pt x="468" y="617"/>
                    <a:pt x="461" y="610"/>
                    <a:pt x="452" y="6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defRPr/>
              </a:pPr>
              <a:endParaRPr lang="en-US" kern="0" dirty="0">
                <a:solidFill>
                  <a:srgbClr val="000000"/>
                </a:solidFill>
                <a:latin typeface="Arial" panose="020B0604020202020204"/>
              </a:endParaRPr>
            </a:p>
          </p:txBody>
        </p:sp>
        <p:sp>
          <p:nvSpPr>
            <p:cNvPr id="15" name="Freeform 6">
              <a:extLst>
                <a:ext uri="{FF2B5EF4-FFF2-40B4-BE49-F238E27FC236}">
                  <a16:creationId xmlns:a16="http://schemas.microsoft.com/office/drawing/2014/main" id="{936C243C-6D30-4F11-B5F4-EAAC2D91FB8A}"/>
                </a:ext>
              </a:extLst>
            </p:cNvPr>
            <p:cNvSpPr>
              <a:spLocks/>
            </p:cNvSpPr>
            <p:nvPr/>
          </p:nvSpPr>
          <p:spPr bwMode="auto">
            <a:xfrm>
              <a:off x="228" y="200"/>
              <a:ext cx="1517" cy="2996"/>
            </a:xfrm>
            <a:custGeom>
              <a:avLst/>
              <a:gdLst>
                <a:gd name="T0" fmla="*/ 800 w 886"/>
                <a:gd name="T1" fmla="*/ 585 h 1748"/>
                <a:gd name="T2" fmla="*/ 535 w 886"/>
                <a:gd name="T3" fmla="*/ 0 h 1748"/>
                <a:gd name="T4" fmla="*/ 2 w 886"/>
                <a:gd name="T5" fmla="*/ 1249 h 1748"/>
                <a:gd name="T6" fmla="*/ 98 w 886"/>
                <a:gd name="T7" fmla="*/ 1721 h 1748"/>
                <a:gd name="T8" fmla="*/ 159 w 886"/>
                <a:gd name="T9" fmla="*/ 1748 h 1748"/>
                <a:gd name="T10" fmla="*/ 288 w 886"/>
                <a:gd name="T11" fmla="*/ 1695 h 1748"/>
                <a:gd name="T12" fmla="*/ 586 w 886"/>
                <a:gd name="T13" fmla="*/ 1551 h 1748"/>
                <a:gd name="T14" fmla="*/ 822 w 886"/>
                <a:gd name="T15" fmla="*/ 885 h 1748"/>
                <a:gd name="T16" fmla="*/ 800 w 886"/>
                <a:gd name="T17" fmla="*/ 585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1748">
                  <a:moveTo>
                    <a:pt x="800" y="585"/>
                  </a:moveTo>
                  <a:cubicBezTo>
                    <a:pt x="800" y="334"/>
                    <a:pt x="772" y="0"/>
                    <a:pt x="535" y="0"/>
                  </a:cubicBezTo>
                  <a:cubicBezTo>
                    <a:pt x="246" y="0"/>
                    <a:pt x="2" y="767"/>
                    <a:pt x="2" y="1249"/>
                  </a:cubicBezTo>
                  <a:cubicBezTo>
                    <a:pt x="2" y="1264"/>
                    <a:pt x="0" y="1622"/>
                    <a:pt x="98" y="1721"/>
                  </a:cubicBezTo>
                  <a:cubicBezTo>
                    <a:pt x="116" y="1739"/>
                    <a:pt x="137" y="1748"/>
                    <a:pt x="159" y="1748"/>
                  </a:cubicBezTo>
                  <a:cubicBezTo>
                    <a:pt x="218" y="1748"/>
                    <a:pt x="247" y="1726"/>
                    <a:pt x="288" y="1695"/>
                  </a:cubicBezTo>
                  <a:cubicBezTo>
                    <a:pt x="339" y="1655"/>
                    <a:pt x="409" y="1602"/>
                    <a:pt x="586" y="1551"/>
                  </a:cubicBezTo>
                  <a:cubicBezTo>
                    <a:pt x="886" y="1464"/>
                    <a:pt x="855" y="1183"/>
                    <a:pt x="822" y="885"/>
                  </a:cubicBezTo>
                  <a:cubicBezTo>
                    <a:pt x="811" y="787"/>
                    <a:pt x="800" y="684"/>
                    <a:pt x="800" y="5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defRPr/>
              </a:pPr>
              <a:endParaRPr lang="en-US" kern="0" dirty="0">
                <a:solidFill>
                  <a:srgbClr val="000000"/>
                </a:solidFill>
                <a:latin typeface="Arial" panose="020B0604020202020204"/>
              </a:endParaRPr>
            </a:p>
          </p:txBody>
        </p:sp>
        <p:sp>
          <p:nvSpPr>
            <p:cNvPr id="16" name="Freeform 7">
              <a:extLst>
                <a:ext uri="{FF2B5EF4-FFF2-40B4-BE49-F238E27FC236}">
                  <a16:creationId xmlns:a16="http://schemas.microsoft.com/office/drawing/2014/main" id="{C8BA074C-45E3-433B-872B-FB7213CB83F1}"/>
                </a:ext>
              </a:extLst>
            </p:cNvPr>
            <p:cNvSpPr>
              <a:spLocks/>
            </p:cNvSpPr>
            <p:nvPr/>
          </p:nvSpPr>
          <p:spPr bwMode="auto">
            <a:xfrm>
              <a:off x="2143" y="200"/>
              <a:ext cx="1518" cy="2996"/>
            </a:xfrm>
            <a:custGeom>
              <a:avLst/>
              <a:gdLst>
                <a:gd name="T0" fmla="*/ 884 w 886"/>
                <a:gd name="T1" fmla="*/ 1249 h 1748"/>
                <a:gd name="T2" fmla="*/ 351 w 886"/>
                <a:gd name="T3" fmla="*/ 0 h 1748"/>
                <a:gd name="T4" fmla="*/ 86 w 886"/>
                <a:gd name="T5" fmla="*/ 585 h 1748"/>
                <a:gd name="T6" fmla="*/ 64 w 886"/>
                <a:gd name="T7" fmla="*/ 885 h 1748"/>
                <a:gd name="T8" fmla="*/ 300 w 886"/>
                <a:gd name="T9" fmla="*/ 1551 h 1748"/>
                <a:gd name="T10" fmla="*/ 598 w 886"/>
                <a:gd name="T11" fmla="*/ 1694 h 1748"/>
                <a:gd name="T12" fmla="*/ 727 w 886"/>
                <a:gd name="T13" fmla="*/ 1748 h 1748"/>
                <a:gd name="T14" fmla="*/ 788 w 886"/>
                <a:gd name="T15" fmla="*/ 1721 h 1748"/>
                <a:gd name="T16" fmla="*/ 884 w 886"/>
                <a:gd name="T17" fmla="*/ 1249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1748">
                  <a:moveTo>
                    <a:pt x="884" y="1249"/>
                  </a:moveTo>
                  <a:cubicBezTo>
                    <a:pt x="884" y="767"/>
                    <a:pt x="640" y="0"/>
                    <a:pt x="351" y="0"/>
                  </a:cubicBezTo>
                  <a:cubicBezTo>
                    <a:pt x="114" y="0"/>
                    <a:pt x="86" y="334"/>
                    <a:pt x="86" y="585"/>
                  </a:cubicBezTo>
                  <a:cubicBezTo>
                    <a:pt x="86" y="684"/>
                    <a:pt x="75" y="787"/>
                    <a:pt x="64" y="885"/>
                  </a:cubicBezTo>
                  <a:cubicBezTo>
                    <a:pt x="31" y="1183"/>
                    <a:pt x="0" y="1464"/>
                    <a:pt x="300" y="1551"/>
                  </a:cubicBezTo>
                  <a:cubicBezTo>
                    <a:pt x="477" y="1602"/>
                    <a:pt x="547" y="1655"/>
                    <a:pt x="598" y="1694"/>
                  </a:cubicBezTo>
                  <a:cubicBezTo>
                    <a:pt x="639" y="1726"/>
                    <a:pt x="668" y="1748"/>
                    <a:pt x="727" y="1748"/>
                  </a:cubicBezTo>
                  <a:cubicBezTo>
                    <a:pt x="749" y="1748"/>
                    <a:pt x="770" y="1739"/>
                    <a:pt x="788" y="1721"/>
                  </a:cubicBezTo>
                  <a:cubicBezTo>
                    <a:pt x="886" y="1622"/>
                    <a:pt x="884" y="1264"/>
                    <a:pt x="884" y="12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defRPr/>
              </a:pPr>
              <a:endParaRPr lang="en-US" kern="0" dirty="0">
                <a:solidFill>
                  <a:srgbClr val="000000"/>
                </a:solidFill>
                <a:latin typeface="Arial" panose="020B0604020202020204"/>
              </a:endParaRPr>
            </a:p>
          </p:txBody>
        </p:sp>
      </p:grpSp>
      <p:sp>
        <p:nvSpPr>
          <p:cNvPr id="17" name="TextBox 16">
            <a:extLst>
              <a:ext uri="{FF2B5EF4-FFF2-40B4-BE49-F238E27FC236}">
                <a16:creationId xmlns:a16="http://schemas.microsoft.com/office/drawing/2014/main" id="{9FC4E195-83DD-4067-837F-784E09E3CFB7}"/>
              </a:ext>
            </a:extLst>
          </p:cNvPr>
          <p:cNvSpPr txBox="1"/>
          <p:nvPr/>
        </p:nvSpPr>
        <p:spPr>
          <a:xfrm>
            <a:off x="1197902" y="2893471"/>
            <a:ext cx="1370469" cy="318100"/>
          </a:xfrm>
          <a:prstGeom prst="rect">
            <a:avLst/>
          </a:prstGeom>
          <a:noFill/>
        </p:spPr>
        <p:txBody>
          <a:bodyPr wrap="square" rtlCol="0">
            <a:spAutoFit/>
          </a:bodyPr>
          <a:lstStyle/>
          <a:p>
            <a:pPr algn="ctr" defTabSz="914332">
              <a:defRPr/>
            </a:pPr>
            <a:r>
              <a:rPr lang="en-US" sz="1467" b="1" dirty="0">
                <a:solidFill>
                  <a:srgbClr val="001E55"/>
                </a:solidFill>
                <a:latin typeface="Arial" panose="020B0604020202020204"/>
              </a:rPr>
              <a:t>dcSSc</a:t>
            </a:r>
          </a:p>
        </p:txBody>
      </p:sp>
      <p:sp>
        <p:nvSpPr>
          <p:cNvPr id="18" name="TextBox 17">
            <a:extLst>
              <a:ext uri="{FF2B5EF4-FFF2-40B4-BE49-F238E27FC236}">
                <a16:creationId xmlns:a16="http://schemas.microsoft.com/office/drawing/2014/main" id="{2974C7D5-755B-4957-938C-91DB5062C25D}"/>
              </a:ext>
            </a:extLst>
          </p:cNvPr>
          <p:cNvSpPr txBox="1"/>
          <p:nvPr/>
        </p:nvSpPr>
        <p:spPr>
          <a:xfrm>
            <a:off x="3863283" y="2893471"/>
            <a:ext cx="1370469" cy="318100"/>
          </a:xfrm>
          <a:prstGeom prst="rect">
            <a:avLst/>
          </a:prstGeom>
          <a:noFill/>
        </p:spPr>
        <p:txBody>
          <a:bodyPr wrap="square" rtlCol="0">
            <a:spAutoFit/>
          </a:bodyPr>
          <a:lstStyle/>
          <a:p>
            <a:pPr algn="ctr" defTabSz="914332">
              <a:defRPr/>
            </a:pPr>
            <a:r>
              <a:rPr lang="en-US" sz="1467" b="1" dirty="0">
                <a:solidFill>
                  <a:srgbClr val="001E55"/>
                </a:solidFill>
                <a:latin typeface="Arial" panose="020B0604020202020204"/>
              </a:rPr>
              <a:t>lcSSc</a:t>
            </a:r>
          </a:p>
        </p:txBody>
      </p:sp>
      <p:sp>
        <p:nvSpPr>
          <p:cNvPr id="19" name="TextBox 18">
            <a:extLst>
              <a:ext uri="{FF2B5EF4-FFF2-40B4-BE49-F238E27FC236}">
                <a16:creationId xmlns:a16="http://schemas.microsoft.com/office/drawing/2014/main" id="{592E7491-E4AE-41A0-8273-DAC7D500B0D2}"/>
              </a:ext>
            </a:extLst>
          </p:cNvPr>
          <p:cNvSpPr txBox="1"/>
          <p:nvPr/>
        </p:nvSpPr>
        <p:spPr>
          <a:xfrm>
            <a:off x="4693544" y="4006046"/>
            <a:ext cx="586280" cy="297454"/>
          </a:xfrm>
          <a:prstGeom prst="rect">
            <a:avLst/>
          </a:prstGeom>
          <a:noFill/>
        </p:spPr>
        <p:txBody>
          <a:bodyPr wrap="square" rtlCol="0">
            <a:spAutoFit/>
          </a:bodyPr>
          <a:lstStyle/>
          <a:p>
            <a:pPr defTabSz="914332"/>
            <a:r>
              <a:rPr lang="en-US" sz="1333" b="1" dirty="0">
                <a:solidFill>
                  <a:srgbClr val="FFFFFF"/>
                </a:solidFill>
                <a:latin typeface="Arial" panose="020B0604020202020204"/>
              </a:rPr>
              <a:t>35%</a:t>
            </a:r>
          </a:p>
        </p:txBody>
      </p:sp>
      <p:sp>
        <p:nvSpPr>
          <p:cNvPr id="20" name="TextBox 19">
            <a:extLst>
              <a:ext uri="{FF2B5EF4-FFF2-40B4-BE49-F238E27FC236}">
                <a16:creationId xmlns:a16="http://schemas.microsoft.com/office/drawing/2014/main" id="{9C909678-0E2D-4D4B-BA70-16B054A72AE2}"/>
              </a:ext>
            </a:extLst>
          </p:cNvPr>
          <p:cNvSpPr txBox="1"/>
          <p:nvPr/>
        </p:nvSpPr>
        <p:spPr>
          <a:xfrm>
            <a:off x="2037675" y="4289826"/>
            <a:ext cx="613564" cy="297454"/>
          </a:xfrm>
          <a:prstGeom prst="rect">
            <a:avLst/>
          </a:prstGeom>
          <a:noFill/>
        </p:spPr>
        <p:txBody>
          <a:bodyPr wrap="square" rtlCol="0">
            <a:spAutoFit/>
          </a:bodyPr>
          <a:lstStyle/>
          <a:p>
            <a:pPr defTabSz="914332"/>
            <a:r>
              <a:rPr lang="en-US" sz="1333" b="1" dirty="0">
                <a:solidFill>
                  <a:srgbClr val="FFFFFF"/>
                </a:solidFill>
                <a:latin typeface="Arial" panose="020B0604020202020204"/>
              </a:rPr>
              <a:t>53%</a:t>
            </a:r>
          </a:p>
        </p:txBody>
      </p:sp>
      <p:sp>
        <p:nvSpPr>
          <p:cNvPr id="27" name="TextBox 26">
            <a:extLst>
              <a:ext uri="{FF2B5EF4-FFF2-40B4-BE49-F238E27FC236}">
                <a16:creationId xmlns:a16="http://schemas.microsoft.com/office/drawing/2014/main" id="{6DF922D6-A1C2-4FF2-855C-76EE8A08C75B}"/>
              </a:ext>
            </a:extLst>
          </p:cNvPr>
          <p:cNvSpPr txBox="1"/>
          <p:nvPr/>
        </p:nvSpPr>
        <p:spPr>
          <a:xfrm rot="16200000">
            <a:off x="5685274" y="2827323"/>
            <a:ext cx="1606529" cy="318100"/>
          </a:xfrm>
          <a:prstGeom prst="rect">
            <a:avLst/>
          </a:prstGeom>
          <a:noFill/>
        </p:spPr>
        <p:txBody>
          <a:bodyPr wrap="none" rtlCol="0">
            <a:spAutoFit/>
          </a:bodyPr>
          <a:lstStyle/>
          <a:p>
            <a:pPr algn="ctr" defTabSz="1213688"/>
            <a:r>
              <a:rPr lang="en-GB" sz="1467" dirty="0">
                <a:solidFill>
                  <a:prstClr val="black"/>
                </a:solidFill>
                <a:latin typeface="Arial" panose="020B0604020202020204" pitchFamily="34" charset="0"/>
                <a:cs typeface="Arial" panose="020B0604020202020204" pitchFamily="34" charset="0"/>
              </a:rPr>
              <a:t>FVC % predicted</a:t>
            </a:r>
          </a:p>
        </p:txBody>
      </p:sp>
      <p:sp>
        <p:nvSpPr>
          <p:cNvPr id="47" name="TextBox 46">
            <a:extLst>
              <a:ext uri="{FF2B5EF4-FFF2-40B4-BE49-F238E27FC236}">
                <a16:creationId xmlns:a16="http://schemas.microsoft.com/office/drawing/2014/main" id="{AA3AA989-5592-4286-BBCA-467FE15EFD34}"/>
              </a:ext>
            </a:extLst>
          </p:cNvPr>
          <p:cNvSpPr txBox="1"/>
          <p:nvPr/>
        </p:nvSpPr>
        <p:spPr>
          <a:xfrm>
            <a:off x="7905035" y="4343126"/>
            <a:ext cx="1996444" cy="318100"/>
          </a:xfrm>
          <a:prstGeom prst="rect">
            <a:avLst/>
          </a:prstGeom>
          <a:noFill/>
        </p:spPr>
        <p:txBody>
          <a:bodyPr wrap="none" rtlCol="0">
            <a:spAutoFit/>
          </a:bodyPr>
          <a:lstStyle/>
          <a:p>
            <a:pPr algn="ctr" defTabSz="1213688"/>
            <a:r>
              <a:rPr lang="en-GB" sz="1467" dirty="0">
                <a:solidFill>
                  <a:prstClr val="black"/>
                </a:solidFill>
                <a:latin typeface="Arial" panose="020B0604020202020204" pitchFamily="34" charset="0"/>
                <a:cs typeface="Arial" panose="020B0604020202020204" pitchFamily="34" charset="0"/>
              </a:rPr>
              <a:t>Years since diagnosis</a:t>
            </a:r>
          </a:p>
        </p:txBody>
      </p:sp>
      <p:sp>
        <p:nvSpPr>
          <p:cNvPr id="52" name="TextBox 51">
            <a:extLst>
              <a:ext uri="{FF2B5EF4-FFF2-40B4-BE49-F238E27FC236}">
                <a16:creationId xmlns:a16="http://schemas.microsoft.com/office/drawing/2014/main" id="{7104990E-A7D6-42E3-A8A0-FF1F0DB62C3C}"/>
              </a:ext>
            </a:extLst>
          </p:cNvPr>
          <p:cNvSpPr txBox="1"/>
          <p:nvPr/>
        </p:nvSpPr>
        <p:spPr>
          <a:xfrm>
            <a:off x="9748604" y="1628470"/>
            <a:ext cx="1790875" cy="543867"/>
          </a:xfrm>
          <a:prstGeom prst="rect">
            <a:avLst/>
          </a:prstGeom>
          <a:noFill/>
        </p:spPr>
        <p:txBody>
          <a:bodyPr wrap="none" rtlCol="0">
            <a:spAutoFit/>
          </a:bodyPr>
          <a:lstStyle/>
          <a:p>
            <a:pPr algn="ctr" defTabSz="1213688"/>
            <a:r>
              <a:rPr lang="en-GB" sz="1467" dirty="0">
                <a:solidFill>
                  <a:prstClr val="black"/>
                </a:solidFill>
                <a:latin typeface="Arial" panose="020B0604020202020204" pitchFamily="34" charset="0"/>
                <a:cs typeface="Arial" panose="020B0604020202020204" pitchFamily="34" charset="0"/>
              </a:rPr>
              <a:t>Long-term survival</a:t>
            </a:r>
            <a:br>
              <a:rPr lang="en-GB" sz="1467" dirty="0">
                <a:solidFill>
                  <a:prstClr val="black"/>
                </a:solidFill>
                <a:latin typeface="Arial" panose="020B0604020202020204" pitchFamily="34" charset="0"/>
                <a:cs typeface="Arial" panose="020B0604020202020204" pitchFamily="34" charset="0"/>
              </a:rPr>
            </a:br>
            <a:r>
              <a:rPr lang="en-GB" sz="1467" dirty="0">
                <a:solidFill>
                  <a:prstClr val="black"/>
                </a:solidFill>
                <a:latin typeface="Arial" panose="020B0604020202020204" pitchFamily="34" charset="0"/>
                <a:cs typeface="Arial" panose="020B0604020202020204" pitchFamily="34" charset="0"/>
              </a:rPr>
              <a:t>(survived &gt;8 years)</a:t>
            </a:r>
          </a:p>
        </p:txBody>
      </p:sp>
      <p:sp>
        <p:nvSpPr>
          <p:cNvPr id="55" name="TextBox 54">
            <a:extLst>
              <a:ext uri="{FF2B5EF4-FFF2-40B4-BE49-F238E27FC236}">
                <a16:creationId xmlns:a16="http://schemas.microsoft.com/office/drawing/2014/main" id="{95C94F77-73D4-42E3-AE8B-667033CDEAD6}"/>
              </a:ext>
            </a:extLst>
          </p:cNvPr>
          <p:cNvSpPr txBox="1"/>
          <p:nvPr/>
        </p:nvSpPr>
        <p:spPr>
          <a:xfrm>
            <a:off x="9278146" y="2783731"/>
            <a:ext cx="2056973" cy="543867"/>
          </a:xfrm>
          <a:prstGeom prst="rect">
            <a:avLst/>
          </a:prstGeom>
          <a:noFill/>
        </p:spPr>
        <p:txBody>
          <a:bodyPr wrap="none" rtlCol="0">
            <a:spAutoFit/>
          </a:bodyPr>
          <a:lstStyle/>
          <a:p>
            <a:pPr algn="ctr" defTabSz="1213688"/>
            <a:r>
              <a:rPr lang="en-GB" sz="1467" dirty="0">
                <a:solidFill>
                  <a:prstClr val="black"/>
                </a:solidFill>
                <a:latin typeface="Arial" panose="020B0604020202020204" pitchFamily="34" charset="0"/>
                <a:cs typeface="Arial" panose="020B0604020202020204" pitchFamily="34" charset="0"/>
              </a:rPr>
              <a:t>Medium-term mortality</a:t>
            </a:r>
            <a:br>
              <a:rPr lang="en-GB" sz="1467" dirty="0">
                <a:solidFill>
                  <a:prstClr val="black"/>
                </a:solidFill>
                <a:latin typeface="Arial" panose="020B0604020202020204" pitchFamily="34" charset="0"/>
                <a:cs typeface="Arial" panose="020B0604020202020204" pitchFamily="34" charset="0"/>
              </a:rPr>
            </a:br>
            <a:r>
              <a:rPr lang="en-GB" sz="1467" dirty="0">
                <a:solidFill>
                  <a:prstClr val="black"/>
                </a:solidFill>
                <a:latin typeface="Arial" panose="020B0604020202020204" pitchFamily="34" charset="0"/>
                <a:cs typeface="Arial" panose="020B0604020202020204" pitchFamily="34" charset="0"/>
              </a:rPr>
              <a:t>(deceased 4–8 years)</a:t>
            </a:r>
          </a:p>
        </p:txBody>
      </p:sp>
      <p:sp>
        <p:nvSpPr>
          <p:cNvPr id="57" name="TextBox 56">
            <a:extLst>
              <a:ext uri="{FF2B5EF4-FFF2-40B4-BE49-F238E27FC236}">
                <a16:creationId xmlns:a16="http://schemas.microsoft.com/office/drawing/2014/main" id="{6A716504-F04D-48AF-9674-F3073B6D9740}"/>
              </a:ext>
            </a:extLst>
          </p:cNvPr>
          <p:cNvSpPr txBox="1"/>
          <p:nvPr/>
        </p:nvSpPr>
        <p:spPr>
          <a:xfrm>
            <a:off x="8394469" y="3451899"/>
            <a:ext cx="1904688" cy="543867"/>
          </a:xfrm>
          <a:prstGeom prst="rect">
            <a:avLst/>
          </a:prstGeom>
          <a:noFill/>
        </p:spPr>
        <p:txBody>
          <a:bodyPr wrap="none" rtlCol="0">
            <a:spAutoFit/>
          </a:bodyPr>
          <a:lstStyle/>
          <a:p>
            <a:pPr algn="ctr" defTabSz="1213688"/>
            <a:r>
              <a:rPr lang="en-GB" sz="1467" dirty="0">
                <a:solidFill>
                  <a:prstClr val="black"/>
                </a:solidFill>
                <a:latin typeface="Arial" panose="020B0604020202020204" pitchFamily="34" charset="0"/>
                <a:cs typeface="Arial" panose="020B0604020202020204" pitchFamily="34" charset="0"/>
              </a:rPr>
              <a:t>Short-term mortality</a:t>
            </a:r>
            <a:br>
              <a:rPr lang="en-GB" sz="1467" dirty="0">
                <a:solidFill>
                  <a:prstClr val="black"/>
                </a:solidFill>
                <a:latin typeface="Arial" panose="020B0604020202020204" pitchFamily="34" charset="0"/>
                <a:cs typeface="Arial" panose="020B0604020202020204" pitchFamily="34" charset="0"/>
              </a:rPr>
            </a:br>
            <a:r>
              <a:rPr lang="en-GB" sz="1467" dirty="0">
                <a:solidFill>
                  <a:prstClr val="black"/>
                </a:solidFill>
                <a:latin typeface="Arial" panose="020B0604020202020204" pitchFamily="34" charset="0"/>
                <a:cs typeface="Arial" panose="020B0604020202020204" pitchFamily="34" charset="0"/>
              </a:rPr>
              <a:t>(deceased &lt;4 years)</a:t>
            </a:r>
          </a:p>
        </p:txBody>
      </p:sp>
      <p:grpSp>
        <p:nvGrpSpPr>
          <p:cNvPr id="60" name="Group 59">
            <a:extLst>
              <a:ext uri="{FF2B5EF4-FFF2-40B4-BE49-F238E27FC236}">
                <a16:creationId xmlns:a16="http://schemas.microsoft.com/office/drawing/2014/main" id="{C77FA30C-A9EC-41C5-958E-B4AEE523BED6}"/>
              </a:ext>
            </a:extLst>
          </p:cNvPr>
          <p:cNvGrpSpPr/>
          <p:nvPr/>
        </p:nvGrpSpPr>
        <p:grpSpPr>
          <a:xfrm>
            <a:off x="6716315" y="1745197"/>
            <a:ext cx="4386307" cy="2609947"/>
            <a:chOff x="5128559" y="1308897"/>
            <a:chExt cx="3587196" cy="2230734"/>
          </a:xfrm>
        </p:grpSpPr>
        <p:sp>
          <p:nvSpPr>
            <p:cNvPr id="22" name="TextBox 21">
              <a:extLst>
                <a:ext uri="{FF2B5EF4-FFF2-40B4-BE49-F238E27FC236}">
                  <a16:creationId xmlns:a16="http://schemas.microsoft.com/office/drawing/2014/main" id="{DFF20AD8-2158-464D-8EC2-7722FBC73F97}"/>
                </a:ext>
              </a:extLst>
            </p:cNvPr>
            <p:cNvSpPr txBox="1"/>
            <p:nvPr/>
          </p:nvSpPr>
          <p:spPr>
            <a:xfrm>
              <a:off x="5128560" y="1308897"/>
              <a:ext cx="321448" cy="271882"/>
            </a:xfrm>
            <a:prstGeom prst="rect">
              <a:avLst/>
            </a:prstGeom>
            <a:noFill/>
          </p:spPr>
          <p:txBody>
            <a:bodyPr wrap="none" rtlCol="0">
              <a:spAutoFit/>
            </a:bodyPr>
            <a:lstStyle/>
            <a:p>
              <a:pPr algn="r" defTabSz="1213688"/>
              <a:r>
                <a:rPr lang="en-GB" sz="1467" dirty="0">
                  <a:solidFill>
                    <a:prstClr val="black"/>
                  </a:solidFill>
                  <a:latin typeface="Arial" panose="020B0604020202020204" pitchFamily="34" charset="0"/>
                  <a:cs typeface="Arial" panose="020B0604020202020204" pitchFamily="34" charset="0"/>
                </a:rPr>
                <a:t>80</a:t>
              </a:r>
            </a:p>
          </p:txBody>
        </p:sp>
        <p:sp>
          <p:nvSpPr>
            <p:cNvPr id="23" name="TextBox 22">
              <a:extLst>
                <a:ext uri="{FF2B5EF4-FFF2-40B4-BE49-F238E27FC236}">
                  <a16:creationId xmlns:a16="http://schemas.microsoft.com/office/drawing/2014/main" id="{4A2F5FDC-3940-4F31-A5B5-2E739103A082}"/>
                </a:ext>
              </a:extLst>
            </p:cNvPr>
            <p:cNvSpPr txBox="1"/>
            <p:nvPr/>
          </p:nvSpPr>
          <p:spPr>
            <a:xfrm>
              <a:off x="5128560" y="1604777"/>
              <a:ext cx="321448" cy="271882"/>
            </a:xfrm>
            <a:prstGeom prst="rect">
              <a:avLst/>
            </a:prstGeom>
            <a:noFill/>
          </p:spPr>
          <p:txBody>
            <a:bodyPr wrap="none" rtlCol="0">
              <a:spAutoFit/>
            </a:bodyPr>
            <a:lstStyle/>
            <a:p>
              <a:pPr algn="r" defTabSz="1213688"/>
              <a:r>
                <a:rPr lang="en-GB" sz="1467" dirty="0">
                  <a:solidFill>
                    <a:prstClr val="black"/>
                  </a:solidFill>
                  <a:latin typeface="Arial" panose="020B0604020202020204" pitchFamily="34" charset="0"/>
                  <a:cs typeface="Arial" panose="020B0604020202020204" pitchFamily="34" charset="0"/>
                </a:rPr>
                <a:t>70</a:t>
              </a:r>
            </a:p>
          </p:txBody>
        </p:sp>
        <p:sp>
          <p:nvSpPr>
            <p:cNvPr id="24" name="TextBox 23">
              <a:extLst>
                <a:ext uri="{FF2B5EF4-FFF2-40B4-BE49-F238E27FC236}">
                  <a16:creationId xmlns:a16="http://schemas.microsoft.com/office/drawing/2014/main" id="{CC1ACD7A-44D8-489C-93F5-E0264D7346FB}"/>
                </a:ext>
              </a:extLst>
            </p:cNvPr>
            <p:cNvSpPr txBox="1"/>
            <p:nvPr/>
          </p:nvSpPr>
          <p:spPr>
            <a:xfrm>
              <a:off x="5128560" y="1900657"/>
              <a:ext cx="321448" cy="271882"/>
            </a:xfrm>
            <a:prstGeom prst="rect">
              <a:avLst/>
            </a:prstGeom>
            <a:noFill/>
          </p:spPr>
          <p:txBody>
            <a:bodyPr wrap="none" rtlCol="0">
              <a:spAutoFit/>
            </a:bodyPr>
            <a:lstStyle/>
            <a:p>
              <a:pPr algn="r" defTabSz="1213688"/>
              <a:r>
                <a:rPr lang="en-GB" sz="1467" dirty="0">
                  <a:solidFill>
                    <a:prstClr val="black"/>
                  </a:solidFill>
                  <a:latin typeface="Arial" panose="020B0604020202020204" pitchFamily="34" charset="0"/>
                  <a:cs typeface="Arial" panose="020B0604020202020204" pitchFamily="34" charset="0"/>
                </a:rPr>
                <a:t>60</a:t>
              </a:r>
            </a:p>
          </p:txBody>
        </p:sp>
        <p:sp>
          <p:nvSpPr>
            <p:cNvPr id="25" name="TextBox 24">
              <a:extLst>
                <a:ext uri="{FF2B5EF4-FFF2-40B4-BE49-F238E27FC236}">
                  <a16:creationId xmlns:a16="http://schemas.microsoft.com/office/drawing/2014/main" id="{8D4B95A9-B56E-43AA-9CE4-A1828DE5453E}"/>
                </a:ext>
              </a:extLst>
            </p:cNvPr>
            <p:cNvSpPr txBox="1"/>
            <p:nvPr/>
          </p:nvSpPr>
          <p:spPr>
            <a:xfrm>
              <a:off x="5128560" y="2196537"/>
              <a:ext cx="321448" cy="271882"/>
            </a:xfrm>
            <a:prstGeom prst="rect">
              <a:avLst/>
            </a:prstGeom>
            <a:noFill/>
          </p:spPr>
          <p:txBody>
            <a:bodyPr wrap="none" rtlCol="0">
              <a:spAutoFit/>
            </a:bodyPr>
            <a:lstStyle/>
            <a:p>
              <a:pPr algn="r" defTabSz="1213688"/>
              <a:r>
                <a:rPr lang="en-GB" sz="1467" dirty="0">
                  <a:solidFill>
                    <a:prstClr val="black"/>
                  </a:solidFill>
                  <a:latin typeface="Arial" panose="020B0604020202020204" pitchFamily="34" charset="0"/>
                  <a:cs typeface="Arial" panose="020B0604020202020204" pitchFamily="34" charset="0"/>
                </a:rPr>
                <a:t>50</a:t>
              </a:r>
            </a:p>
          </p:txBody>
        </p:sp>
        <p:sp>
          <p:nvSpPr>
            <p:cNvPr id="26" name="TextBox 25">
              <a:extLst>
                <a:ext uri="{FF2B5EF4-FFF2-40B4-BE49-F238E27FC236}">
                  <a16:creationId xmlns:a16="http://schemas.microsoft.com/office/drawing/2014/main" id="{F3BA5E5D-955C-4258-90E5-4D1FE7110F97}"/>
                </a:ext>
              </a:extLst>
            </p:cNvPr>
            <p:cNvSpPr txBox="1"/>
            <p:nvPr/>
          </p:nvSpPr>
          <p:spPr>
            <a:xfrm>
              <a:off x="5128560" y="3084178"/>
              <a:ext cx="321448" cy="271882"/>
            </a:xfrm>
            <a:prstGeom prst="rect">
              <a:avLst/>
            </a:prstGeom>
            <a:noFill/>
          </p:spPr>
          <p:txBody>
            <a:bodyPr wrap="none" rtlCol="0">
              <a:spAutoFit/>
            </a:bodyPr>
            <a:lstStyle/>
            <a:p>
              <a:pPr algn="r" defTabSz="1213688"/>
              <a:r>
                <a:rPr lang="en-GB" sz="1467" dirty="0">
                  <a:solidFill>
                    <a:prstClr val="black"/>
                  </a:solidFill>
                  <a:latin typeface="Arial" panose="020B0604020202020204" pitchFamily="34" charset="0"/>
                  <a:cs typeface="Arial" panose="020B0604020202020204" pitchFamily="34" charset="0"/>
                </a:rPr>
                <a:t>20</a:t>
              </a:r>
            </a:p>
          </p:txBody>
        </p:sp>
        <p:cxnSp>
          <p:nvCxnSpPr>
            <p:cNvPr id="28" name="Straight Connector 27">
              <a:extLst>
                <a:ext uri="{FF2B5EF4-FFF2-40B4-BE49-F238E27FC236}">
                  <a16:creationId xmlns:a16="http://schemas.microsoft.com/office/drawing/2014/main" id="{15C79F5E-9651-4F7B-B6B3-F1A414312755}"/>
                </a:ext>
              </a:extLst>
            </p:cNvPr>
            <p:cNvCxnSpPr/>
            <p:nvPr/>
          </p:nvCxnSpPr>
          <p:spPr>
            <a:xfrm>
              <a:off x="5413013" y="1442424"/>
              <a:ext cx="68989"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a:extLst>
                <a:ext uri="{FF2B5EF4-FFF2-40B4-BE49-F238E27FC236}">
                  <a16:creationId xmlns:a16="http://schemas.microsoft.com/office/drawing/2014/main" id="{83A1822A-0EF6-4873-B571-B93F25BA4596}"/>
                </a:ext>
              </a:extLst>
            </p:cNvPr>
            <p:cNvCxnSpPr/>
            <p:nvPr/>
          </p:nvCxnSpPr>
          <p:spPr>
            <a:xfrm>
              <a:off x="5413013" y="1738077"/>
              <a:ext cx="68989"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a:extLst>
                <a:ext uri="{FF2B5EF4-FFF2-40B4-BE49-F238E27FC236}">
                  <a16:creationId xmlns:a16="http://schemas.microsoft.com/office/drawing/2014/main" id="{4D38B0F3-5C62-4B36-8552-3559544404A2}"/>
                </a:ext>
              </a:extLst>
            </p:cNvPr>
            <p:cNvCxnSpPr/>
            <p:nvPr/>
          </p:nvCxnSpPr>
          <p:spPr>
            <a:xfrm>
              <a:off x="5413013" y="2033730"/>
              <a:ext cx="68989"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a:extLst>
                <a:ext uri="{FF2B5EF4-FFF2-40B4-BE49-F238E27FC236}">
                  <a16:creationId xmlns:a16="http://schemas.microsoft.com/office/drawing/2014/main" id="{40434FA6-E22C-46F3-8CC8-E3D562A3FCD0}"/>
                </a:ext>
              </a:extLst>
            </p:cNvPr>
            <p:cNvCxnSpPr/>
            <p:nvPr/>
          </p:nvCxnSpPr>
          <p:spPr>
            <a:xfrm>
              <a:off x="5413013" y="2329383"/>
              <a:ext cx="68989"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a:extLst>
                <a:ext uri="{FF2B5EF4-FFF2-40B4-BE49-F238E27FC236}">
                  <a16:creationId xmlns:a16="http://schemas.microsoft.com/office/drawing/2014/main" id="{7E2FF529-192B-4C87-A907-63EA2C3212B1}"/>
                </a:ext>
              </a:extLst>
            </p:cNvPr>
            <p:cNvCxnSpPr/>
            <p:nvPr/>
          </p:nvCxnSpPr>
          <p:spPr>
            <a:xfrm>
              <a:off x="5413013" y="3216344"/>
              <a:ext cx="68989"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a:extLst>
                <a:ext uri="{FF2B5EF4-FFF2-40B4-BE49-F238E27FC236}">
                  <a16:creationId xmlns:a16="http://schemas.microsoft.com/office/drawing/2014/main" id="{249E7124-7187-40B4-A22C-4F8A46013AA5}"/>
                </a:ext>
              </a:extLst>
            </p:cNvPr>
            <p:cNvCxnSpPr>
              <a:cxnSpLocks/>
            </p:cNvCxnSpPr>
            <p:nvPr/>
          </p:nvCxnSpPr>
          <p:spPr>
            <a:xfrm rot="16200000">
              <a:off x="5446002" y="3250983"/>
              <a:ext cx="72000"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a:extLst>
                <a:ext uri="{FF2B5EF4-FFF2-40B4-BE49-F238E27FC236}">
                  <a16:creationId xmlns:a16="http://schemas.microsoft.com/office/drawing/2014/main" id="{A285BB61-9C32-46C2-BE03-5539DDBE9AFC}"/>
                </a:ext>
              </a:extLst>
            </p:cNvPr>
            <p:cNvCxnSpPr>
              <a:cxnSpLocks/>
            </p:cNvCxnSpPr>
            <p:nvPr/>
          </p:nvCxnSpPr>
          <p:spPr>
            <a:xfrm rot="16200000">
              <a:off x="5957745" y="3250983"/>
              <a:ext cx="72000"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a:extLst>
                <a:ext uri="{FF2B5EF4-FFF2-40B4-BE49-F238E27FC236}">
                  <a16:creationId xmlns:a16="http://schemas.microsoft.com/office/drawing/2014/main" id="{F0148FD7-F67F-44E2-8D4E-452952A320C0}"/>
                </a:ext>
              </a:extLst>
            </p:cNvPr>
            <p:cNvCxnSpPr>
              <a:cxnSpLocks/>
            </p:cNvCxnSpPr>
            <p:nvPr/>
          </p:nvCxnSpPr>
          <p:spPr>
            <a:xfrm rot="16200000">
              <a:off x="6469488" y="3250983"/>
              <a:ext cx="72000"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a:extLst>
                <a:ext uri="{FF2B5EF4-FFF2-40B4-BE49-F238E27FC236}">
                  <a16:creationId xmlns:a16="http://schemas.microsoft.com/office/drawing/2014/main" id="{03B54E6F-51D6-4C1C-872E-724F2AB786BC}"/>
                </a:ext>
              </a:extLst>
            </p:cNvPr>
            <p:cNvCxnSpPr>
              <a:cxnSpLocks/>
            </p:cNvCxnSpPr>
            <p:nvPr/>
          </p:nvCxnSpPr>
          <p:spPr>
            <a:xfrm rot="16200000">
              <a:off x="6981231" y="3250983"/>
              <a:ext cx="72000"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id="{1887FAD8-E38A-4DD5-858B-E1132366A24B}"/>
                </a:ext>
              </a:extLst>
            </p:cNvPr>
            <p:cNvCxnSpPr>
              <a:cxnSpLocks/>
            </p:cNvCxnSpPr>
            <p:nvPr/>
          </p:nvCxnSpPr>
          <p:spPr>
            <a:xfrm rot="16200000">
              <a:off x="7492974" y="3250983"/>
              <a:ext cx="72000"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a:extLst>
                <a:ext uri="{FF2B5EF4-FFF2-40B4-BE49-F238E27FC236}">
                  <a16:creationId xmlns:a16="http://schemas.microsoft.com/office/drawing/2014/main" id="{7E989378-0E75-4148-A5BF-210685AE03E9}"/>
                </a:ext>
              </a:extLst>
            </p:cNvPr>
            <p:cNvCxnSpPr>
              <a:cxnSpLocks/>
            </p:cNvCxnSpPr>
            <p:nvPr/>
          </p:nvCxnSpPr>
          <p:spPr>
            <a:xfrm rot="16200000">
              <a:off x="8004717" y="3250983"/>
              <a:ext cx="72000"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a:extLst>
                <a:ext uri="{FF2B5EF4-FFF2-40B4-BE49-F238E27FC236}">
                  <a16:creationId xmlns:a16="http://schemas.microsoft.com/office/drawing/2014/main" id="{35198292-80A2-4278-BDBD-5320A1504047}"/>
                </a:ext>
              </a:extLst>
            </p:cNvPr>
            <p:cNvCxnSpPr>
              <a:cxnSpLocks/>
            </p:cNvCxnSpPr>
            <p:nvPr/>
          </p:nvCxnSpPr>
          <p:spPr>
            <a:xfrm rot="16200000">
              <a:off x="8521225" y="3250983"/>
              <a:ext cx="72000"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40" name="TextBox 39">
              <a:extLst>
                <a:ext uri="{FF2B5EF4-FFF2-40B4-BE49-F238E27FC236}">
                  <a16:creationId xmlns:a16="http://schemas.microsoft.com/office/drawing/2014/main" id="{0335101A-0D44-4389-A838-F69085E1D562}"/>
                </a:ext>
              </a:extLst>
            </p:cNvPr>
            <p:cNvSpPr txBox="1"/>
            <p:nvPr/>
          </p:nvSpPr>
          <p:spPr>
            <a:xfrm>
              <a:off x="5363440" y="3267749"/>
              <a:ext cx="236235" cy="271882"/>
            </a:xfrm>
            <a:prstGeom prst="rect">
              <a:avLst/>
            </a:prstGeom>
            <a:noFill/>
          </p:spPr>
          <p:txBody>
            <a:bodyPr wrap="none" rtlCol="0">
              <a:spAutoFit/>
            </a:bodyPr>
            <a:lstStyle/>
            <a:p>
              <a:pPr algn="ctr" defTabSz="1213688"/>
              <a:r>
                <a:rPr lang="en-GB" sz="1467" dirty="0">
                  <a:solidFill>
                    <a:prstClr val="black"/>
                  </a:solidFill>
                  <a:latin typeface="Arial" panose="020B0604020202020204" pitchFamily="34" charset="0"/>
                  <a:cs typeface="Arial" panose="020B0604020202020204" pitchFamily="34" charset="0"/>
                </a:rPr>
                <a:t>0</a:t>
              </a:r>
            </a:p>
          </p:txBody>
        </p:sp>
        <p:sp>
          <p:nvSpPr>
            <p:cNvPr id="41" name="TextBox 40">
              <a:extLst>
                <a:ext uri="{FF2B5EF4-FFF2-40B4-BE49-F238E27FC236}">
                  <a16:creationId xmlns:a16="http://schemas.microsoft.com/office/drawing/2014/main" id="{6C59D22A-9B5B-4675-A284-0D571207C3C9}"/>
                </a:ext>
              </a:extLst>
            </p:cNvPr>
            <p:cNvSpPr txBox="1"/>
            <p:nvPr/>
          </p:nvSpPr>
          <p:spPr>
            <a:xfrm>
              <a:off x="5876691" y="3267749"/>
              <a:ext cx="236235" cy="271882"/>
            </a:xfrm>
            <a:prstGeom prst="rect">
              <a:avLst/>
            </a:prstGeom>
            <a:noFill/>
          </p:spPr>
          <p:txBody>
            <a:bodyPr wrap="none" rtlCol="0">
              <a:spAutoFit/>
            </a:bodyPr>
            <a:lstStyle/>
            <a:p>
              <a:pPr algn="ctr" defTabSz="1213688"/>
              <a:r>
                <a:rPr lang="en-GB" sz="1467" dirty="0">
                  <a:solidFill>
                    <a:prstClr val="black"/>
                  </a:solidFill>
                  <a:latin typeface="Arial" panose="020B0604020202020204" pitchFamily="34" charset="0"/>
                  <a:cs typeface="Arial" panose="020B0604020202020204" pitchFamily="34" charset="0"/>
                </a:rPr>
                <a:t>2</a:t>
              </a:r>
            </a:p>
          </p:txBody>
        </p:sp>
        <p:sp>
          <p:nvSpPr>
            <p:cNvPr id="42" name="TextBox 41">
              <a:extLst>
                <a:ext uri="{FF2B5EF4-FFF2-40B4-BE49-F238E27FC236}">
                  <a16:creationId xmlns:a16="http://schemas.microsoft.com/office/drawing/2014/main" id="{3F02A610-EE9B-4C56-B57C-AF37478EFF15}"/>
                </a:ext>
              </a:extLst>
            </p:cNvPr>
            <p:cNvSpPr txBox="1"/>
            <p:nvPr/>
          </p:nvSpPr>
          <p:spPr>
            <a:xfrm>
              <a:off x="6381963" y="3267749"/>
              <a:ext cx="252206" cy="271882"/>
            </a:xfrm>
            <a:prstGeom prst="rect">
              <a:avLst/>
            </a:prstGeom>
            <a:noFill/>
          </p:spPr>
          <p:txBody>
            <a:bodyPr wrap="square" rtlCol="0">
              <a:spAutoFit/>
            </a:bodyPr>
            <a:lstStyle/>
            <a:p>
              <a:pPr algn="ctr" defTabSz="1213688"/>
              <a:r>
                <a:rPr lang="en-GB" sz="1467" dirty="0">
                  <a:solidFill>
                    <a:prstClr val="black"/>
                  </a:solidFill>
                  <a:latin typeface="Arial" panose="020B0604020202020204" pitchFamily="34" charset="0"/>
                  <a:cs typeface="Arial" panose="020B0604020202020204" pitchFamily="34" charset="0"/>
                </a:rPr>
                <a:t>4</a:t>
              </a:r>
            </a:p>
          </p:txBody>
        </p:sp>
        <p:sp>
          <p:nvSpPr>
            <p:cNvPr id="43" name="TextBox 42">
              <a:extLst>
                <a:ext uri="{FF2B5EF4-FFF2-40B4-BE49-F238E27FC236}">
                  <a16:creationId xmlns:a16="http://schemas.microsoft.com/office/drawing/2014/main" id="{AB395D69-8F99-4543-B071-F94DF7347138}"/>
                </a:ext>
              </a:extLst>
            </p:cNvPr>
            <p:cNvSpPr txBox="1"/>
            <p:nvPr/>
          </p:nvSpPr>
          <p:spPr>
            <a:xfrm>
              <a:off x="6898635" y="3267749"/>
              <a:ext cx="236235" cy="271882"/>
            </a:xfrm>
            <a:prstGeom prst="rect">
              <a:avLst/>
            </a:prstGeom>
            <a:noFill/>
          </p:spPr>
          <p:txBody>
            <a:bodyPr wrap="none" rtlCol="0">
              <a:spAutoFit/>
            </a:bodyPr>
            <a:lstStyle/>
            <a:p>
              <a:pPr algn="ctr" defTabSz="1213688"/>
              <a:r>
                <a:rPr lang="en-GB" sz="1467" dirty="0">
                  <a:solidFill>
                    <a:prstClr val="black"/>
                  </a:solidFill>
                  <a:latin typeface="Arial" panose="020B0604020202020204" pitchFamily="34" charset="0"/>
                  <a:cs typeface="Arial" panose="020B0604020202020204" pitchFamily="34" charset="0"/>
                </a:rPr>
                <a:t>6</a:t>
              </a:r>
            </a:p>
          </p:txBody>
        </p:sp>
        <p:sp>
          <p:nvSpPr>
            <p:cNvPr id="44" name="TextBox 43">
              <a:extLst>
                <a:ext uri="{FF2B5EF4-FFF2-40B4-BE49-F238E27FC236}">
                  <a16:creationId xmlns:a16="http://schemas.microsoft.com/office/drawing/2014/main" id="{B6378524-D154-473F-905E-F1A511C37E74}"/>
                </a:ext>
              </a:extLst>
            </p:cNvPr>
            <p:cNvSpPr txBox="1"/>
            <p:nvPr/>
          </p:nvSpPr>
          <p:spPr>
            <a:xfrm>
              <a:off x="7411887" y="3267749"/>
              <a:ext cx="236235" cy="271882"/>
            </a:xfrm>
            <a:prstGeom prst="rect">
              <a:avLst/>
            </a:prstGeom>
            <a:noFill/>
          </p:spPr>
          <p:txBody>
            <a:bodyPr wrap="none" rtlCol="0">
              <a:spAutoFit/>
            </a:bodyPr>
            <a:lstStyle/>
            <a:p>
              <a:pPr algn="ctr" defTabSz="1213688"/>
              <a:r>
                <a:rPr lang="en-GB" sz="1467" dirty="0">
                  <a:solidFill>
                    <a:prstClr val="black"/>
                  </a:solidFill>
                  <a:latin typeface="Arial" panose="020B0604020202020204" pitchFamily="34" charset="0"/>
                  <a:cs typeface="Arial" panose="020B0604020202020204" pitchFamily="34" charset="0"/>
                </a:rPr>
                <a:t>8</a:t>
              </a:r>
            </a:p>
          </p:txBody>
        </p:sp>
        <p:sp>
          <p:nvSpPr>
            <p:cNvPr id="45" name="TextBox 44">
              <a:extLst>
                <a:ext uri="{FF2B5EF4-FFF2-40B4-BE49-F238E27FC236}">
                  <a16:creationId xmlns:a16="http://schemas.microsoft.com/office/drawing/2014/main" id="{20F427C0-6397-4276-B98E-2DBA60732D5D}"/>
                </a:ext>
              </a:extLst>
            </p:cNvPr>
            <p:cNvSpPr txBox="1"/>
            <p:nvPr/>
          </p:nvSpPr>
          <p:spPr>
            <a:xfrm>
              <a:off x="7878994" y="3267749"/>
              <a:ext cx="321448" cy="271882"/>
            </a:xfrm>
            <a:prstGeom prst="rect">
              <a:avLst/>
            </a:prstGeom>
            <a:noFill/>
          </p:spPr>
          <p:txBody>
            <a:bodyPr wrap="none" rtlCol="0">
              <a:spAutoFit/>
            </a:bodyPr>
            <a:lstStyle/>
            <a:p>
              <a:pPr algn="ctr" defTabSz="1213688"/>
              <a:r>
                <a:rPr lang="en-GB" sz="1467" dirty="0">
                  <a:solidFill>
                    <a:prstClr val="black"/>
                  </a:solidFill>
                  <a:latin typeface="Arial" panose="020B0604020202020204" pitchFamily="34" charset="0"/>
                  <a:cs typeface="Arial" panose="020B0604020202020204" pitchFamily="34" charset="0"/>
                </a:rPr>
                <a:t>10</a:t>
              </a:r>
            </a:p>
          </p:txBody>
        </p:sp>
        <p:sp>
          <p:nvSpPr>
            <p:cNvPr id="46" name="TextBox 45">
              <a:extLst>
                <a:ext uri="{FF2B5EF4-FFF2-40B4-BE49-F238E27FC236}">
                  <a16:creationId xmlns:a16="http://schemas.microsoft.com/office/drawing/2014/main" id="{D3B82A01-17D4-4C5D-8382-1AC15B62D719}"/>
                </a:ext>
              </a:extLst>
            </p:cNvPr>
            <p:cNvSpPr txBox="1"/>
            <p:nvPr/>
          </p:nvSpPr>
          <p:spPr>
            <a:xfrm>
              <a:off x="8394307" y="3267749"/>
              <a:ext cx="321448" cy="271882"/>
            </a:xfrm>
            <a:prstGeom prst="rect">
              <a:avLst/>
            </a:prstGeom>
            <a:noFill/>
          </p:spPr>
          <p:txBody>
            <a:bodyPr wrap="none" rtlCol="0">
              <a:spAutoFit/>
            </a:bodyPr>
            <a:lstStyle/>
            <a:p>
              <a:pPr algn="ctr" defTabSz="1213688"/>
              <a:r>
                <a:rPr lang="en-GB" sz="1467" dirty="0">
                  <a:solidFill>
                    <a:prstClr val="black"/>
                  </a:solidFill>
                  <a:latin typeface="Arial" panose="020B0604020202020204" pitchFamily="34" charset="0"/>
                  <a:cs typeface="Arial" panose="020B0604020202020204" pitchFamily="34" charset="0"/>
                </a:rPr>
                <a:t>12</a:t>
              </a:r>
            </a:p>
          </p:txBody>
        </p:sp>
        <p:sp>
          <p:nvSpPr>
            <p:cNvPr id="48" name="TextBox 47">
              <a:extLst>
                <a:ext uri="{FF2B5EF4-FFF2-40B4-BE49-F238E27FC236}">
                  <a16:creationId xmlns:a16="http://schemas.microsoft.com/office/drawing/2014/main" id="{CC04F34D-E523-43DC-AA19-E45C636636F3}"/>
                </a:ext>
              </a:extLst>
            </p:cNvPr>
            <p:cNvSpPr txBox="1"/>
            <p:nvPr/>
          </p:nvSpPr>
          <p:spPr>
            <a:xfrm>
              <a:off x="5128559" y="2492417"/>
              <a:ext cx="321448" cy="271882"/>
            </a:xfrm>
            <a:prstGeom prst="rect">
              <a:avLst/>
            </a:prstGeom>
            <a:noFill/>
          </p:spPr>
          <p:txBody>
            <a:bodyPr wrap="none" rtlCol="0">
              <a:spAutoFit/>
            </a:bodyPr>
            <a:lstStyle/>
            <a:p>
              <a:pPr algn="r" defTabSz="1213688"/>
              <a:r>
                <a:rPr lang="en-GB" sz="1467" dirty="0">
                  <a:solidFill>
                    <a:prstClr val="black"/>
                  </a:solidFill>
                  <a:latin typeface="Arial" panose="020B0604020202020204" pitchFamily="34" charset="0"/>
                  <a:cs typeface="Arial" panose="020B0604020202020204" pitchFamily="34" charset="0"/>
                </a:rPr>
                <a:t>40</a:t>
              </a:r>
            </a:p>
          </p:txBody>
        </p:sp>
        <p:cxnSp>
          <p:nvCxnSpPr>
            <p:cNvPr id="49" name="Straight Connector 48">
              <a:extLst>
                <a:ext uri="{FF2B5EF4-FFF2-40B4-BE49-F238E27FC236}">
                  <a16:creationId xmlns:a16="http://schemas.microsoft.com/office/drawing/2014/main" id="{895797AE-2FFB-4C96-9DB0-817B5809330A}"/>
                </a:ext>
              </a:extLst>
            </p:cNvPr>
            <p:cNvCxnSpPr/>
            <p:nvPr/>
          </p:nvCxnSpPr>
          <p:spPr>
            <a:xfrm>
              <a:off x="5413013" y="2625036"/>
              <a:ext cx="68989"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0" name="TextBox 49">
              <a:extLst>
                <a:ext uri="{FF2B5EF4-FFF2-40B4-BE49-F238E27FC236}">
                  <a16:creationId xmlns:a16="http://schemas.microsoft.com/office/drawing/2014/main" id="{2BE37275-8D0E-4140-AA58-9879958D9A68}"/>
                </a:ext>
              </a:extLst>
            </p:cNvPr>
            <p:cNvSpPr txBox="1"/>
            <p:nvPr/>
          </p:nvSpPr>
          <p:spPr>
            <a:xfrm>
              <a:off x="5128559" y="2788297"/>
              <a:ext cx="321448" cy="271882"/>
            </a:xfrm>
            <a:prstGeom prst="rect">
              <a:avLst/>
            </a:prstGeom>
            <a:noFill/>
          </p:spPr>
          <p:txBody>
            <a:bodyPr wrap="none" rtlCol="0">
              <a:spAutoFit/>
            </a:bodyPr>
            <a:lstStyle/>
            <a:p>
              <a:pPr algn="r" defTabSz="1213688"/>
              <a:r>
                <a:rPr lang="en-GB" sz="1467" dirty="0">
                  <a:solidFill>
                    <a:prstClr val="black"/>
                  </a:solidFill>
                  <a:latin typeface="Arial" panose="020B0604020202020204" pitchFamily="34" charset="0"/>
                  <a:cs typeface="Arial" panose="020B0604020202020204" pitchFamily="34" charset="0"/>
                </a:rPr>
                <a:t>30</a:t>
              </a:r>
            </a:p>
          </p:txBody>
        </p:sp>
        <p:cxnSp>
          <p:nvCxnSpPr>
            <p:cNvPr id="51" name="Straight Connector 50">
              <a:extLst>
                <a:ext uri="{FF2B5EF4-FFF2-40B4-BE49-F238E27FC236}">
                  <a16:creationId xmlns:a16="http://schemas.microsoft.com/office/drawing/2014/main" id="{74D3E7F2-34E5-4FCE-96A1-16792955A42A}"/>
                </a:ext>
              </a:extLst>
            </p:cNvPr>
            <p:cNvCxnSpPr/>
            <p:nvPr/>
          </p:nvCxnSpPr>
          <p:spPr>
            <a:xfrm>
              <a:off x="5413013" y="2920689"/>
              <a:ext cx="68989"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3" name="Freeform: Shape 52">
              <a:extLst>
                <a:ext uri="{FF2B5EF4-FFF2-40B4-BE49-F238E27FC236}">
                  <a16:creationId xmlns:a16="http://schemas.microsoft.com/office/drawing/2014/main" id="{396CEB74-DA62-4324-BF27-D62CEE3DB38C}"/>
                </a:ext>
              </a:extLst>
            </p:cNvPr>
            <p:cNvSpPr/>
            <p:nvPr/>
          </p:nvSpPr>
          <p:spPr>
            <a:xfrm>
              <a:off x="5485896" y="1437437"/>
              <a:ext cx="3054815" cy="464003"/>
            </a:xfrm>
            <a:custGeom>
              <a:avLst/>
              <a:gdLst>
                <a:gd name="connsiteX0" fmla="*/ 0 w 3188154"/>
                <a:gd name="connsiteY0" fmla="*/ 0 h 464003"/>
                <a:gd name="connsiteX1" fmla="*/ 808264 w 3188154"/>
                <a:gd name="connsiteY1" fmla="*/ 144235 h 464003"/>
                <a:gd name="connsiteX2" fmla="*/ 2152650 w 3188154"/>
                <a:gd name="connsiteY2" fmla="*/ 289832 h 464003"/>
                <a:gd name="connsiteX3" fmla="*/ 3188154 w 3188154"/>
                <a:gd name="connsiteY3" fmla="*/ 464003 h 464003"/>
              </a:gdLst>
              <a:ahLst/>
              <a:cxnLst>
                <a:cxn ang="0">
                  <a:pos x="connsiteX0" y="connsiteY0"/>
                </a:cxn>
                <a:cxn ang="0">
                  <a:pos x="connsiteX1" y="connsiteY1"/>
                </a:cxn>
                <a:cxn ang="0">
                  <a:pos x="connsiteX2" y="connsiteY2"/>
                </a:cxn>
                <a:cxn ang="0">
                  <a:pos x="connsiteX3" y="connsiteY3"/>
                </a:cxn>
              </a:cxnLst>
              <a:rect l="l" t="t" r="r" b="b"/>
              <a:pathLst>
                <a:path w="3188154" h="464003">
                  <a:moveTo>
                    <a:pt x="0" y="0"/>
                  </a:moveTo>
                  <a:cubicBezTo>
                    <a:pt x="224744" y="47965"/>
                    <a:pt x="449489" y="95930"/>
                    <a:pt x="808264" y="144235"/>
                  </a:cubicBezTo>
                  <a:cubicBezTo>
                    <a:pt x="1167039" y="192540"/>
                    <a:pt x="1756002" y="236537"/>
                    <a:pt x="2152650" y="289832"/>
                  </a:cubicBezTo>
                  <a:cubicBezTo>
                    <a:pt x="2549298" y="343127"/>
                    <a:pt x="2868726" y="403565"/>
                    <a:pt x="3188154" y="464003"/>
                  </a:cubicBezTo>
                </a:path>
              </a:pathLst>
            </a:custGeom>
            <a:noFill/>
            <a:ln w="19050" cap="rnd">
              <a:solidFill>
                <a:schemeClr val="accent5">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688"/>
              <a:endParaRPr lang="en-GB" sz="2400">
                <a:solidFill>
                  <a:prstClr val="black"/>
                </a:solidFill>
                <a:latin typeface="Arial" panose="020B0604020202020204" pitchFamily="34" charset="0"/>
                <a:cs typeface="Arial" panose="020B0604020202020204" pitchFamily="34" charset="0"/>
              </a:endParaRPr>
            </a:p>
          </p:txBody>
        </p:sp>
        <p:sp>
          <p:nvSpPr>
            <p:cNvPr id="54" name="Freeform: Shape 53">
              <a:extLst>
                <a:ext uri="{FF2B5EF4-FFF2-40B4-BE49-F238E27FC236}">
                  <a16:creationId xmlns:a16="http://schemas.microsoft.com/office/drawing/2014/main" id="{4F1E8DED-00DF-4457-B2F1-5246EA8235FA}"/>
                </a:ext>
              </a:extLst>
            </p:cNvPr>
            <p:cNvSpPr/>
            <p:nvPr/>
          </p:nvSpPr>
          <p:spPr>
            <a:xfrm>
              <a:off x="5485896" y="1802108"/>
              <a:ext cx="1670174" cy="493939"/>
            </a:xfrm>
            <a:custGeom>
              <a:avLst/>
              <a:gdLst>
                <a:gd name="connsiteX0" fmla="*/ 0 w 1743075"/>
                <a:gd name="connsiteY0" fmla="*/ 0 h 493939"/>
                <a:gd name="connsiteX1" fmla="*/ 506185 w 1743075"/>
                <a:gd name="connsiteY1" fmla="*/ 168729 h 493939"/>
                <a:gd name="connsiteX2" fmla="*/ 1141639 w 1743075"/>
                <a:gd name="connsiteY2" fmla="*/ 297996 h 493939"/>
                <a:gd name="connsiteX3" fmla="*/ 1743075 w 1743075"/>
                <a:gd name="connsiteY3" fmla="*/ 493939 h 493939"/>
                <a:gd name="connsiteX0" fmla="*/ 0 w 1743075"/>
                <a:gd name="connsiteY0" fmla="*/ 0 h 493939"/>
                <a:gd name="connsiteX1" fmla="*/ 506185 w 1743075"/>
                <a:gd name="connsiteY1" fmla="*/ 168729 h 493939"/>
                <a:gd name="connsiteX2" fmla="*/ 1141639 w 1743075"/>
                <a:gd name="connsiteY2" fmla="*/ 297996 h 493939"/>
                <a:gd name="connsiteX3" fmla="*/ 1743075 w 1743075"/>
                <a:gd name="connsiteY3" fmla="*/ 493939 h 493939"/>
                <a:gd name="connsiteX0" fmla="*/ 0 w 1743075"/>
                <a:gd name="connsiteY0" fmla="*/ 0 h 493939"/>
                <a:gd name="connsiteX1" fmla="*/ 506185 w 1743075"/>
                <a:gd name="connsiteY1" fmla="*/ 168729 h 493939"/>
                <a:gd name="connsiteX2" fmla="*/ 1141639 w 1743075"/>
                <a:gd name="connsiteY2" fmla="*/ 297996 h 493939"/>
                <a:gd name="connsiteX3" fmla="*/ 1743075 w 1743075"/>
                <a:gd name="connsiteY3" fmla="*/ 493939 h 493939"/>
                <a:gd name="connsiteX0" fmla="*/ 0 w 1743075"/>
                <a:gd name="connsiteY0" fmla="*/ 0 h 493939"/>
                <a:gd name="connsiteX1" fmla="*/ 506185 w 1743075"/>
                <a:gd name="connsiteY1" fmla="*/ 168729 h 493939"/>
                <a:gd name="connsiteX2" fmla="*/ 1141639 w 1743075"/>
                <a:gd name="connsiteY2" fmla="*/ 297996 h 493939"/>
                <a:gd name="connsiteX3" fmla="*/ 1743075 w 1743075"/>
                <a:gd name="connsiteY3" fmla="*/ 493939 h 493939"/>
                <a:gd name="connsiteX0" fmla="*/ 0 w 1743075"/>
                <a:gd name="connsiteY0" fmla="*/ 0 h 493939"/>
                <a:gd name="connsiteX1" fmla="*/ 506185 w 1743075"/>
                <a:gd name="connsiteY1" fmla="*/ 168729 h 493939"/>
                <a:gd name="connsiteX2" fmla="*/ 1141639 w 1743075"/>
                <a:gd name="connsiteY2" fmla="*/ 297996 h 493939"/>
                <a:gd name="connsiteX3" fmla="*/ 1743075 w 1743075"/>
                <a:gd name="connsiteY3" fmla="*/ 493939 h 493939"/>
              </a:gdLst>
              <a:ahLst/>
              <a:cxnLst>
                <a:cxn ang="0">
                  <a:pos x="connsiteX0" y="connsiteY0"/>
                </a:cxn>
                <a:cxn ang="0">
                  <a:pos x="connsiteX1" y="connsiteY1"/>
                </a:cxn>
                <a:cxn ang="0">
                  <a:pos x="connsiteX2" y="connsiteY2"/>
                </a:cxn>
                <a:cxn ang="0">
                  <a:pos x="connsiteX3" y="connsiteY3"/>
                </a:cxn>
              </a:cxnLst>
              <a:rect l="l" t="t" r="r" b="b"/>
              <a:pathLst>
                <a:path w="1743075" h="493939">
                  <a:moveTo>
                    <a:pt x="0" y="0"/>
                  </a:moveTo>
                  <a:cubicBezTo>
                    <a:pt x="157956" y="59531"/>
                    <a:pt x="315912" y="119063"/>
                    <a:pt x="506185" y="168729"/>
                  </a:cubicBezTo>
                  <a:cubicBezTo>
                    <a:pt x="696458" y="218395"/>
                    <a:pt x="811666" y="217940"/>
                    <a:pt x="1141639" y="297996"/>
                  </a:cubicBezTo>
                  <a:cubicBezTo>
                    <a:pt x="1471612" y="378052"/>
                    <a:pt x="1531824" y="405379"/>
                    <a:pt x="1743075" y="493939"/>
                  </a:cubicBezTo>
                </a:path>
              </a:pathLst>
            </a:custGeom>
            <a:noFill/>
            <a:ln w="1905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688"/>
              <a:endParaRPr lang="en-GB" sz="2400">
                <a:solidFill>
                  <a:prstClr val="black"/>
                </a:solidFill>
                <a:latin typeface="Arial" panose="020B0604020202020204" pitchFamily="34" charset="0"/>
                <a:cs typeface="Arial" panose="020B0604020202020204" pitchFamily="34" charset="0"/>
              </a:endParaRPr>
            </a:p>
          </p:txBody>
        </p:sp>
        <p:sp>
          <p:nvSpPr>
            <p:cNvPr id="56" name="Freeform: Shape 55">
              <a:extLst>
                <a:ext uri="{FF2B5EF4-FFF2-40B4-BE49-F238E27FC236}">
                  <a16:creationId xmlns:a16="http://schemas.microsoft.com/office/drawing/2014/main" id="{26F5A481-FFA7-4C81-B6A1-97696A0208BA}"/>
                </a:ext>
              </a:extLst>
            </p:cNvPr>
            <p:cNvSpPr/>
            <p:nvPr/>
          </p:nvSpPr>
          <p:spPr>
            <a:xfrm>
              <a:off x="5492395" y="1753122"/>
              <a:ext cx="959601" cy="1260022"/>
            </a:xfrm>
            <a:custGeom>
              <a:avLst/>
              <a:gdLst>
                <a:gd name="connsiteX0" fmla="*/ 0 w 1001486"/>
                <a:gd name="connsiteY0" fmla="*/ 0 h 1260022"/>
                <a:gd name="connsiteX1" fmla="*/ 225879 w 1001486"/>
                <a:gd name="connsiteY1" fmla="*/ 355147 h 1260022"/>
                <a:gd name="connsiteX2" fmla="*/ 615043 w 1001486"/>
                <a:gd name="connsiteY2" fmla="*/ 602797 h 1260022"/>
                <a:gd name="connsiteX3" fmla="*/ 908957 w 1001486"/>
                <a:gd name="connsiteY3" fmla="*/ 1012372 h 1260022"/>
                <a:gd name="connsiteX4" fmla="*/ 1001486 w 1001486"/>
                <a:gd name="connsiteY4" fmla="*/ 1260022 h 1260022"/>
                <a:gd name="connsiteX0" fmla="*/ 0 w 1001486"/>
                <a:gd name="connsiteY0" fmla="*/ 0 h 1260022"/>
                <a:gd name="connsiteX1" fmla="*/ 225879 w 1001486"/>
                <a:gd name="connsiteY1" fmla="*/ 355147 h 1260022"/>
                <a:gd name="connsiteX2" fmla="*/ 640897 w 1001486"/>
                <a:gd name="connsiteY2" fmla="*/ 620486 h 1260022"/>
                <a:gd name="connsiteX3" fmla="*/ 908957 w 1001486"/>
                <a:gd name="connsiteY3" fmla="*/ 1012372 h 1260022"/>
                <a:gd name="connsiteX4" fmla="*/ 1001486 w 1001486"/>
                <a:gd name="connsiteY4" fmla="*/ 1260022 h 1260022"/>
                <a:gd name="connsiteX0" fmla="*/ 0 w 1001486"/>
                <a:gd name="connsiteY0" fmla="*/ 0 h 1260022"/>
                <a:gd name="connsiteX1" fmla="*/ 225879 w 1001486"/>
                <a:gd name="connsiteY1" fmla="*/ 355147 h 1260022"/>
                <a:gd name="connsiteX2" fmla="*/ 659947 w 1001486"/>
                <a:gd name="connsiteY2" fmla="*/ 647701 h 1260022"/>
                <a:gd name="connsiteX3" fmla="*/ 908957 w 1001486"/>
                <a:gd name="connsiteY3" fmla="*/ 1012372 h 1260022"/>
                <a:gd name="connsiteX4" fmla="*/ 1001486 w 1001486"/>
                <a:gd name="connsiteY4" fmla="*/ 1260022 h 1260022"/>
                <a:gd name="connsiteX0" fmla="*/ 0 w 1001486"/>
                <a:gd name="connsiteY0" fmla="*/ 0 h 1260022"/>
                <a:gd name="connsiteX1" fmla="*/ 225879 w 1001486"/>
                <a:gd name="connsiteY1" fmla="*/ 355147 h 1260022"/>
                <a:gd name="connsiteX2" fmla="*/ 659947 w 1001486"/>
                <a:gd name="connsiteY2" fmla="*/ 647701 h 1260022"/>
                <a:gd name="connsiteX3" fmla="*/ 908957 w 1001486"/>
                <a:gd name="connsiteY3" fmla="*/ 1012372 h 1260022"/>
                <a:gd name="connsiteX4" fmla="*/ 1001486 w 1001486"/>
                <a:gd name="connsiteY4" fmla="*/ 1260022 h 1260022"/>
                <a:gd name="connsiteX0" fmla="*/ 0 w 1001486"/>
                <a:gd name="connsiteY0" fmla="*/ 0 h 1260022"/>
                <a:gd name="connsiteX1" fmla="*/ 225879 w 1001486"/>
                <a:gd name="connsiteY1" fmla="*/ 355147 h 1260022"/>
                <a:gd name="connsiteX2" fmla="*/ 659947 w 1001486"/>
                <a:gd name="connsiteY2" fmla="*/ 647701 h 1260022"/>
                <a:gd name="connsiteX3" fmla="*/ 908957 w 1001486"/>
                <a:gd name="connsiteY3" fmla="*/ 1012372 h 1260022"/>
                <a:gd name="connsiteX4" fmla="*/ 1001486 w 1001486"/>
                <a:gd name="connsiteY4" fmla="*/ 1260022 h 1260022"/>
                <a:gd name="connsiteX0" fmla="*/ 0 w 1001486"/>
                <a:gd name="connsiteY0" fmla="*/ 0 h 1260022"/>
                <a:gd name="connsiteX1" fmla="*/ 225879 w 1001486"/>
                <a:gd name="connsiteY1" fmla="*/ 355147 h 1260022"/>
                <a:gd name="connsiteX2" fmla="*/ 659947 w 1001486"/>
                <a:gd name="connsiteY2" fmla="*/ 647701 h 1260022"/>
                <a:gd name="connsiteX3" fmla="*/ 908957 w 1001486"/>
                <a:gd name="connsiteY3" fmla="*/ 1012372 h 1260022"/>
                <a:gd name="connsiteX4" fmla="*/ 1001486 w 1001486"/>
                <a:gd name="connsiteY4" fmla="*/ 1260022 h 1260022"/>
                <a:gd name="connsiteX0" fmla="*/ 0 w 1001486"/>
                <a:gd name="connsiteY0" fmla="*/ 0 h 1260022"/>
                <a:gd name="connsiteX1" fmla="*/ 225879 w 1001486"/>
                <a:gd name="connsiteY1" fmla="*/ 355147 h 1260022"/>
                <a:gd name="connsiteX2" fmla="*/ 659947 w 1001486"/>
                <a:gd name="connsiteY2" fmla="*/ 647701 h 1260022"/>
                <a:gd name="connsiteX3" fmla="*/ 908957 w 1001486"/>
                <a:gd name="connsiteY3" fmla="*/ 1012372 h 1260022"/>
                <a:gd name="connsiteX4" fmla="*/ 1001486 w 1001486"/>
                <a:gd name="connsiteY4" fmla="*/ 1260022 h 1260022"/>
                <a:gd name="connsiteX0" fmla="*/ 0 w 1001486"/>
                <a:gd name="connsiteY0" fmla="*/ 0 h 1260022"/>
                <a:gd name="connsiteX1" fmla="*/ 225879 w 1001486"/>
                <a:gd name="connsiteY1" fmla="*/ 355147 h 1260022"/>
                <a:gd name="connsiteX2" fmla="*/ 659947 w 1001486"/>
                <a:gd name="connsiteY2" fmla="*/ 647701 h 1260022"/>
                <a:gd name="connsiteX3" fmla="*/ 908957 w 1001486"/>
                <a:gd name="connsiteY3" fmla="*/ 1012372 h 1260022"/>
                <a:gd name="connsiteX4" fmla="*/ 1001486 w 1001486"/>
                <a:gd name="connsiteY4" fmla="*/ 1260022 h 1260022"/>
                <a:gd name="connsiteX0" fmla="*/ 0 w 1001486"/>
                <a:gd name="connsiteY0" fmla="*/ 0 h 1260022"/>
                <a:gd name="connsiteX1" fmla="*/ 232683 w 1001486"/>
                <a:gd name="connsiteY1" fmla="*/ 356508 h 1260022"/>
                <a:gd name="connsiteX2" fmla="*/ 659947 w 1001486"/>
                <a:gd name="connsiteY2" fmla="*/ 647701 h 1260022"/>
                <a:gd name="connsiteX3" fmla="*/ 908957 w 1001486"/>
                <a:gd name="connsiteY3" fmla="*/ 1012372 h 1260022"/>
                <a:gd name="connsiteX4" fmla="*/ 1001486 w 1001486"/>
                <a:gd name="connsiteY4" fmla="*/ 1260022 h 126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486" h="1260022">
                  <a:moveTo>
                    <a:pt x="0" y="0"/>
                  </a:moveTo>
                  <a:cubicBezTo>
                    <a:pt x="61686" y="127340"/>
                    <a:pt x="122692" y="248558"/>
                    <a:pt x="232683" y="356508"/>
                  </a:cubicBezTo>
                  <a:cubicBezTo>
                    <a:pt x="342674" y="464458"/>
                    <a:pt x="547235" y="538390"/>
                    <a:pt x="659947" y="647701"/>
                  </a:cubicBezTo>
                  <a:cubicBezTo>
                    <a:pt x="772659" y="757012"/>
                    <a:pt x="861559" y="910319"/>
                    <a:pt x="908957" y="1012372"/>
                  </a:cubicBezTo>
                  <a:cubicBezTo>
                    <a:pt x="956355" y="1114425"/>
                    <a:pt x="968375" y="1161030"/>
                    <a:pt x="1001486" y="1260022"/>
                  </a:cubicBezTo>
                </a:path>
              </a:pathLst>
            </a:custGeom>
            <a:noFill/>
            <a:ln w="19050" cap="rnd">
              <a:solidFill>
                <a:schemeClr val="accent2">
                  <a:lumMod val="50000"/>
                  <a:lumOff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688"/>
              <a:endParaRPr lang="en-GB" sz="2400">
                <a:solidFill>
                  <a:prstClr val="black"/>
                </a:solidFill>
                <a:latin typeface="Arial" panose="020B0604020202020204" pitchFamily="34" charset="0"/>
                <a:cs typeface="Arial" panose="020B0604020202020204" pitchFamily="34" charset="0"/>
              </a:endParaRPr>
            </a:p>
          </p:txBody>
        </p:sp>
        <p:sp>
          <p:nvSpPr>
            <p:cNvPr id="58" name="Freeform: Shape 57">
              <a:extLst>
                <a:ext uri="{FF2B5EF4-FFF2-40B4-BE49-F238E27FC236}">
                  <a16:creationId xmlns:a16="http://schemas.microsoft.com/office/drawing/2014/main" id="{990ACF1C-2335-49BB-BE47-4A0826D2EDFA}"/>
                </a:ext>
              </a:extLst>
            </p:cNvPr>
            <p:cNvSpPr/>
            <p:nvPr/>
          </p:nvSpPr>
          <p:spPr>
            <a:xfrm>
              <a:off x="5482002" y="1432901"/>
              <a:ext cx="3078718" cy="1783443"/>
            </a:xfrm>
            <a:custGeom>
              <a:avLst/>
              <a:gdLst>
                <a:gd name="connsiteX0" fmla="*/ 0 w 3213100"/>
                <a:gd name="connsiteY0" fmla="*/ 0 h 1783443"/>
                <a:gd name="connsiteX1" fmla="*/ 0 w 3213100"/>
                <a:gd name="connsiteY1" fmla="*/ 1783443 h 1783443"/>
                <a:gd name="connsiteX2" fmla="*/ 3213100 w 3213100"/>
                <a:gd name="connsiteY2" fmla="*/ 1783443 h 1783443"/>
              </a:gdLst>
              <a:ahLst/>
              <a:cxnLst>
                <a:cxn ang="0">
                  <a:pos x="connsiteX0" y="connsiteY0"/>
                </a:cxn>
                <a:cxn ang="0">
                  <a:pos x="connsiteX1" y="connsiteY1"/>
                </a:cxn>
                <a:cxn ang="0">
                  <a:pos x="connsiteX2" y="connsiteY2"/>
                </a:cxn>
              </a:cxnLst>
              <a:rect l="l" t="t" r="r" b="b"/>
              <a:pathLst>
                <a:path w="3213100" h="1783443">
                  <a:moveTo>
                    <a:pt x="0" y="0"/>
                  </a:moveTo>
                  <a:lnTo>
                    <a:pt x="0" y="1783443"/>
                  </a:lnTo>
                  <a:lnTo>
                    <a:pt x="3213100" y="1783443"/>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688"/>
              <a:endParaRPr lang="en-GB" sz="2400">
                <a:solidFill>
                  <a:prstClr val="black"/>
                </a:solidFill>
                <a:latin typeface="Arial" panose="020B0604020202020204" pitchFamily="34" charset="0"/>
                <a:cs typeface="Arial" panose="020B0604020202020204" pitchFamily="34" charset="0"/>
              </a:endParaRPr>
            </a:p>
          </p:txBody>
        </p:sp>
      </p:grpSp>
      <p:sp>
        <p:nvSpPr>
          <p:cNvPr id="59" name="TextBox 58">
            <a:extLst>
              <a:ext uri="{FF2B5EF4-FFF2-40B4-BE49-F238E27FC236}">
                <a16:creationId xmlns:a16="http://schemas.microsoft.com/office/drawing/2014/main" id="{0FCE7279-9FD1-47C3-A912-6E4B366C25E0}"/>
              </a:ext>
            </a:extLst>
          </p:cNvPr>
          <p:cNvSpPr txBox="1"/>
          <p:nvPr/>
        </p:nvSpPr>
        <p:spPr>
          <a:xfrm>
            <a:off x="6314131" y="4894750"/>
            <a:ext cx="5054971" cy="765217"/>
          </a:xfrm>
          <a:prstGeom prst="rect">
            <a:avLst/>
          </a:prstGeom>
          <a:solidFill>
            <a:schemeClr val="accent5"/>
          </a:solidFill>
          <a:ln w="12700">
            <a:solidFill>
              <a:schemeClr val="accent5"/>
            </a:solidFill>
          </a:ln>
        </p:spPr>
        <p:txBody>
          <a:bodyPr wrap="square" rtlCol="0" anchor="ctr" anchorCtr="0">
            <a:noAutofit/>
          </a:bodyPr>
          <a:lstStyle/>
          <a:p>
            <a:pPr algn="ctr" defTabSz="1213688"/>
            <a:r>
              <a:rPr lang="en-GB" sz="1867" dirty="0">
                <a:solidFill>
                  <a:prstClr val="white"/>
                </a:solidFill>
                <a:latin typeface="Arial" panose="020B0604020202020204" pitchFamily="34" charset="0"/>
                <a:cs typeface="Arial" panose="020B0604020202020204" pitchFamily="34" charset="0"/>
              </a:rPr>
              <a:t>Decline in FVC (% predicted) in 171 patients with SSc-ILD, categorized by prognosis</a:t>
            </a:r>
            <a:r>
              <a:rPr lang="en-GB" sz="1867" baseline="30000" dirty="0">
                <a:solidFill>
                  <a:prstClr val="white"/>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462738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035A-8DD3-4A08-8ADE-A1A6F5A67BC4}"/>
              </a:ext>
            </a:extLst>
          </p:cNvPr>
          <p:cNvSpPr>
            <a:spLocks noGrp="1"/>
          </p:cNvSpPr>
          <p:nvPr>
            <p:ph type="title"/>
          </p:nvPr>
        </p:nvSpPr>
        <p:spPr/>
        <p:txBody>
          <a:bodyPr>
            <a:normAutofit fontScale="90000"/>
          </a:bodyPr>
          <a:lstStyle/>
          <a:p>
            <a:r>
              <a:rPr lang="en-NZ" dirty="0"/>
              <a:t>SSc-ILD is characterized by inflammation and fibrosis</a:t>
            </a:r>
            <a:r>
              <a:rPr lang="en-NZ" baseline="30000" dirty="0"/>
              <a:t>1,2</a:t>
            </a:r>
            <a:endParaRPr lang="en-GB" strike="sngStrike" dirty="0">
              <a:solidFill>
                <a:srgbClr val="FF0000"/>
              </a:solidFill>
            </a:endParaRPr>
          </a:p>
        </p:txBody>
      </p:sp>
      <p:sp>
        <p:nvSpPr>
          <p:cNvPr id="3" name="Text Placeholder 2">
            <a:extLst>
              <a:ext uri="{FF2B5EF4-FFF2-40B4-BE49-F238E27FC236}">
                <a16:creationId xmlns:a16="http://schemas.microsoft.com/office/drawing/2014/main" id="{11C1A8FE-A0C9-401B-B657-AC7BE9161E52}"/>
              </a:ext>
            </a:extLst>
          </p:cNvPr>
          <p:cNvSpPr>
            <a:spLocks noGrp="1"/>
          </p:cNvSpPr>
          <p:nvPr>
            <p:ph type="body" sz="quarter" idx="10"/>
          </p:nvPr>
        </p:nvSpPr>
        <p:spPr>
          <a:xfrm>
            <a:off x="384000" y="5773947"/>
            <a:ext cx="11347200" cy="826053"/>
          </a:xfrm>
        </p:spPr>
        <p:txBody>
          <a:bodyPr/>
          <a:lstStyle/>
          <a:p>
            <a:r>
              <a:rPr lang="en-NZ" dirty="0" err="1"/>
              <a:t>Saketkoo</a:t>
            </a:r>
            <a:r>
              <a:rPr lang="en-NZ" dirty="0"/>
              <a:t> LA et al. J </a:t>
            </a:r>
            <a:r>
              <a:rPr lang="en-NZ" dirty="0" err="1"/>
              <a:t>Scleroderm</a:t>
            </a:r>
            <a:r>
              <a:rPr lang="en-NZ" dirty="0"/>
              <a:t> </a:t>
            </a:r>
            <a:r>
              <a:rPr lang="en-NZ" dirty="0" err="1"/>
              <a:t>Relat</a:t>
            </a:r>
            <a:r>
              <a:rPr lang="en-NZ" dirty="0"/>
              <a:t> Dis 2020;5:48–60. Copyright © 2020 SAGE Publications, Ltd. Reprinted by Permission of SAGE Publications, Ltd.</a:t>
            </a:r>
            <a:br>
              <a:rPr lang="en-NZ" dirty="0"/>
            </a:br>
            <a:r>
              <a:rPr lang="en-NZ" dirty="0"/>
              <a:t>SSc-ILD, systemic sclerosis-associated interstitial lung disease</a:t>
            </a:r>
            <a:br>
              <a:rPr lang="en-NZ" dirty="0"/>
            </a:br>
            <a:r>
              <a:rPr lang="en-NZ" dirty="0"/>
              <a:t>1. </a:t>
            </a:r>
            <a:r>
              <a:rPr lang="en-NZ" dirty="0" err="1"/>
              <a:t>Saketkoo</a:t>
            </a:r>
            <a:r>
              <a:rPr lang="en-NZ" dirty="0"/>
              <a:t> LA </a:t>
            </a:r>
            <a:r>
              <a:rPr lang="en-NZ" i="1" dirty="0"/>
              <a:t>et al. J </a:t>
            </a:r>
            <a:r>
              <a:rPr lang="en-NZ" i="1" dirty="0" err="1"/>
              <a:t>Scleroderm</a:t>
            </a:r>
            <a:r>
              <a:rPr lang="en-NZ" i="1" dirty="0"/>
              <a:t> </a:t>
            </a:r>
            <a:r>
              <a:rPr lang="en-NZ" i="1" dirty="0" err="1"/>
              <a:t>Relat</a:t>
            </a:r>
            <a:r>
              <a:rPr lang="en-NZ" i="1" dirty="0"/>
              <a:t> Dis </a:t>
            </a:r>
            <a:r>
              <a:rPr lang="en-NZ" dirty="0"/>
              <a:t>2020;5:48–60; 2. Wells AU. </a:t>
            </a:r>
            <a:r>
              <a:rPr lang="en-NZ" i="1" dirty="0"/>
              <a:t>Presse Med </a:t>
            </a:r>
            <a:r>
              <a:rPr lang="en-NZ" dirty="0"/>
              <a:t>2014;43:e329–43; 3. Distler O </a:t>
            </a:r>
            <a:r>
              <a:rPr lang="en-NZ" i="1" dirty="0"/>
              <a:t>et al. Exp Rev Clin Immunol </a:t>
            </a:r>
            <a:r>
              <a:rPr lang="en-NZ" dirty="0"/>
              <a:t>2019;15:1009–17; </a:t>
            </a:r>
            <a:br>
              <a:rPr lang="en-NZ" dirty="0"/>
            </a:br>
            <a:r>
              <a:rPr lang="en-NZ" dirty="0"/>
              <a:t>4. Das A </a:t>
            </a:r>
            <a:r>
              <a:rPr lang="en-NZ" i="1" dirty="0"/>
              <a:t>et al. Exp Rev Respir Med </a:t>
            </a:r>
            <a:r>
              <a:rPr lang="en-NZ" dirty="0"/>
              <a:t>2019;13:357–67</a:t>
            </a:r>
            <a:endParaRPr lang="en-GB" dirty="0"/>
          </a:p>
        </p:txBody>
      </p:sp>
      <p:sp>
        <p:nvSpPr>
          <p:cNvPr id="5" name="Right Triangle 4">
            <a:extLst>
              <a:ext uri="{FF2B5EF4-FFF2-40B4-BE49-F238E27FC236}">
                <a16:creationId xmlns:a16="http://schemas.microsoft.com/office/drawing/2014/main" id="{442CEF6B-D3D4-4AE9-8CBE-984D0DBB7F94}"/>
              </a:ext>
            </a:extLst>
          </p:cNvPr>
          <p:cNvSpPr/>
          <p:nvPr/>
        </p:nvSpPr>
        <p:spPr>
          <a:xfrm flipH="1">
            <a:off x="2830052" y="1759734"/>
            <a:ext cx="6629261" cy="1571543"/>
          </a:xfrm>
          <a:prstGeom prst="rtTriangl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3688"/>
            <a:r>
              <a:rPr lang="en-NZ" sz="2667" dirty="0">
                <a:solidFill>
                  <a:prstClr val="white"/>
                </a:solidFill>
                <a:latin typeface="Arial" panose="020B0604020202020204" pitchFamily="34" charset="0"/>
                <a:cs typeface="Arial" panose="020B0604020202020204" pitchFamily="34" charset="0"/>
              </a:rPr>
              <a:t>Fibrosis</a:t>
            </a:r>
            <a:endParaRPr lang="en-GB" sz="2667" dirty="0">
              <a:solidFill>
                <a:prstClr val="white"/>
              </a:solidFill>
              <a:latin typeface="Arial" panose="020B0604020202020204" pitchFamily="34" charset="0"/>
              <a:cs typeface="Arial" panose="020B0604020202020204" pitchFamily="34" charset="0"/>
            </a:endParaRPr>
          </a:p>
        </p:txBody>
      </p:sp>
      <p:sp>
        <p:nvSpPr>
          <p:cNvPr id="7" name="Right Triangle 6">
            <a:extLst>
              <a:ext uri="{FF2B5EF4-FFF2-40B4-BE49-F238E27FC236}">
                <a16:creationId xmlns:a16="http://schemas.microsoft.com/office/drawing/2014/main" id="{3D0BDE22-636A-4C49-9A41-BA855931112A}"/>
              </a:ext>
            </a:extLst>
          </p:cNvPr>
          <p:cNvSpPr/>
          <p:nvPr/>
        </p:nvSpPr>
        <p:spPr>
          <a:xfrm flipV="1">
            <a:off x="2830054" y="1587565"/>
            <a:ext cx="6629261" cy="1571543"/>
          </a:xfrm>
          <a:prstGeom prst="rtTriangl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rot lat="0" lon="0" rev="10800000"/>
              </a:camera>
              <a:lightRig rig="threePt" dir="t"/>
            </a:scene3d>
          </a:bodyPr>
          <a:lstStyle/>
          <a:p>
            <a:pPr algn="ctr" defTabSz="1213688"/>
            <a:r>
              <a:rPr lang="en-NZ" sz="2667" dirty="0">
                <a:solidFill>
                  <a:prstClr val="white"/>
                </a:solidFill>
                <a:latin typeface="Arial" panose="020B0604020202020204" pitchFamily="34" charset="0"/>
                <a:cs typeface="Arial" panose="020B0604020202020204" pitchFamily="34" charset="0"/>
              </a:rPr>
              <a:t>Inflammation</a:t>
            </a:r>
          </a:p>
        </p:txBody>
      </p:sp>
      <p:sp>
        <p:nvSpPr>
          <p:cNvPr id="9" name="Arrow: Right 8">
            <a:extLst>
              <a:ext uri="{FF2B5EF4-FFF2-40B4-BE49-F238E27FC236}">
                <a16:creationId xmlns:a16="http://schemas.microsoft.com/office/drawing/2014/main" id="{2C06A900-D23F-4113-8223-1EFD85AB6EB3}"/>
              </a:ext>
            </a:extLst>
          </p:cNvPr>
          <p:cNvSpPr/>
          <p:nvPr/>
        </p:nvSpPr>
        <p:spPr>
          <a:xfrm>
            <a:off x="2783520" y="3424955"/>
            <a:ext cx="6629261" cy="863908"/>
          </a:xfrm>
          <a:prstGeom prst="rightArrow">
            <a:avLst>
              <a:gd name="adj1" fmla="val 50000"/>
              <a:gd name="adj2" fmla="val 45590"/>
            </a:avLst>
          </a:prstGeom>
          <a:solidFill>
            <a:schemeClr val="bg1">
              <a:lumMod val="95000"/>
            </a:schemeClr>
          </a:solidFill>
          <a:ln w="19050">
            <a:gradFill flip="none" rotWithShape="1">
              <a:gsLst>
                <a:gs pos="0">
                  <a:schemeClr val="accent2">
                    <a:lumMod val="97000"/>
                    <a:lumOff val="3000"/>
                  </a:schemeClr>
                </a:gs>
                <a:gs pos="100000">
                  <a:schemeClr val="accent1"/>
                </a:gs>
              </a:gsLst>
              <a:lin ang="270000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3688"/>
            <a:r>
              <a:rPr lang="en-NZ" sz="2400" dirty="0">
                <a:solidFill>
                  <a:srgbClr val="001E55"/>
                </a:solidFill>
                <a:latin typeface="Arial" panose="020B0604020202020204" pitchFamily="34" charset="0"/>
                <a:cs typeface="Arial" panose="020B0604020202020204" pitchFamily="34" charset="0"/>
              </a:rPr>
              <a:t>Disease progression</a:t>
            </a:r>
            <a:endParaRPr lang="en-GB" sz="2400" dirty="0">
              <a:solidFill>
                <a:srgbClr val="001E55"/>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AB8FA61-1561-4F69-9790-8E702598C7AB}"/>
              </a:ext>
            </a:extLst>
          </p:cNvPr>
          <p:cNvSpPr txBox="1"/>
          <p:nvPr/>
        </p:nvSpPr>
        <p:spPr>
          <a:xfrm>
            <a:off x="565152" y="4554711"/>
            <a:ext cx="11002433" cy="1102917"/>
          </a:xfrm>
          <a:prstGeom prst="rect">
            <a:avLst/>
          </a:prstGeom>
          <a:solidFill>
            <a:schemeClr val="accent5"/>
          </a:solidFill>
          <a:ln w="12700">
            <a:solidFill>
              <a:schemeClr val="accent5"/>
            </a:solidFill>
          </a:ln>
        </p:spPr>
        <p:txBody>
          <a:bodyPr wrap="square" rtlCol="0" anchor="ctr" anchorCtr="0">
            <a:noAutofit/>
          </a:bodyPr>
          <a:lstStyle/>
          <a:p>
            <a:pPr algn="ctr" defTabSz="1213688"/>
            <a:r>
              <a:rPr lang="en-GB" sz="2133" dirty="0">
                <a:solidFill>
                  <a:prstClr val="white"/>
                </a:solidFill>
                <a:latin typeface="Arial" panose="020B0604020202020204" pitchFamily="34" charset="0"/>
                <a:cs typeface="Arial" panose="020B0604020202020204" pitchFamily="34" charset="0"/>
              </a:rPr>
              <a:t>Currently, the standard of care for </a:t>
            </a:r>
            <a:r>
              <a:rPr lang="en-GB" sz="2133" dirty="0" err="1">
                <a:solidFill>
                  <a:prstClr val="white"/>
                </a:solidFill>
                <a:latin typeface="Arial" panose="020B0604020202020204" pitchFamily="34" charset="0"/>
                <a:cs typeface="Arial" panose="020B0604020202020204" pitchFamily="34" charset="0"/>
              </a:rPr>
              <a:t>SSc</a:t>
            </a:r>
            <a:r>
              <a:rPr lang="en-GB" sz="2133" dirty="0">
                <a:solidFill>
                  <a:prstClr val="white"/>
                </a:solidFill>
                <a:latin typeface="Arial" panose="020B0604020202020204" pitchFamily="34" charset="0"/>
                <a:cs typeface="Arial" panose="020B0604020202020204" pitchFamily="34" charset="0"/>
              </a:rPr>
              <a:t>-ILD is </a:t>
            </a:r>
            <a:r>
              <a:rPr lang="en-GB" sz="2133" dirty="0" err="1">
                <a:solidFill>
                  <a:prstClr val="white"/>
                </a:solidFill>
                <a:latin typeface="Arial" panose="020B0604020202020204" pitchFamily="34" charset="0"/>
                <a:cs typeface="Arial" panose="020B0604020202020204" pitchFamily="34" charset="0"/>
              </a:rPr>
              <a:t>immunosuppresive</a:t>
            </a:r>
            <a:r>
              <a:rPr lang="en-GB" sz="2133" dirty="0">
                <a:solidFill>
                  <a:prstClr val="white"/>
                </a:solidFill>
                <a:latin typeface="Arial" panose="020B0604020202020204" pitchFamily="34" charset="0"/>
                <a:cs typeface="Arial" panose="020B0604020202020204" pitchFamily="34" charset="0"/>
              </a:rPr>
              <a:t> therapy; there is an unmet need for a pharmacological treatment that targets mechanisms beyond inflammation in SSc-ILD</a:t>
            </a:r>
            <a:r>
              <a:rPr lang="en-GB" sz="2133" baseline="30000" dirty="0">
                <a:solidFill>
                  <a:prstClr val="white"/>
                </a:solidFill>
                <a:latin typeface="Arial" panose="020B0604020202020204" pitchFamily="34" charset="0"/>
                <a:cs typeface="Arial" panose="020B0604020202020204" pitchFamily="34" charset="0"/>
              </a:rPr>
              <a:t>2,3</a:t>
            </a:r>
            <a:endParaRPr lang="en-US" sz="2133" baseline="300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64062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noProof="0" dirty="0"/>
              <a:t>Rationale and design</a:t>
            </a:r>
          </a:p>
        </p:txBody>
      </p:sp>
      <p:sp>
        <p:nvSpPr>
          <p:cNvPr id="3" name="Subtitle 2">
            <a:extLst>
              <a:ext uri="{FF2B5EF4-FFF2-40B4-BE49-F238E27FC236}">
                <a16:creationId xmlns:a16="http://schemas.microsoft.com/office/drawing/2014/main" id="{A8B074AD-447B-4A72-BF2A-209C598E9172}"/>
              </a:ext>
            </a:extLst>
          </p:cNvPr>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A17DF852-5F9A-4E53-9847-28CFD33027F3}"/>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5313004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chor="ctr">
            <a:normAutofit/>
          </a:bodyPr>
          <a:lstStyle/>
          <a:p>
            <a:r>
              <a:rPr lang="en-GB" dirty="0"/>
              <a:t>Scientific rationale for performing the SENSCIS</a:t>
            </a:r>
            <a:r>
              <a:rPr lang="en-GB" baseline="30000" dirty="0"/>
              <a:t>®</a:t>
            </a:r>
            <a:r>
              <a:rPr lang="en-GB" dirty="0"/>
              <a:t> trial  </a:t>
            </a:r>
          </a:p>
        </p:txBody>
      </p:sp>
      <p:sp>
        <p:nvSpPr>
          <p:cNvPr id="2" name="Text Placeholder 1">
            <a:extLst>
              <a:ext uri="{FF2B5EF4-FFF2-40B4-BE49-F238E27FC236}">
                <a16:creationId xmlns:a16="http://schemas.microsoft.com/office/drawing/2014/main" id="{782B5754-B13B-4A8C-95B4-A32748FCF458}"/>
              </a:ext>
            </a:extLst>
          </p:cNvPr>
          <p:cNvSpPr>
            <a:spLocks noGrp="1"/>
          </p:cNvSpPr>
          <p:nvPr>
            <p:ph type="body" sz="quarter" idx="10"/>
          </p:nvPr>
        </p:nvSpPr>
        <p:spPr>
          <a:xfrm>
            <a:off x="384000" y="6062400"/>
            <a:ext cx="11595211" cy="537600"/>
          </a:xfrm>
        </p:spPr>
        <p:txBody>
          <a:bodyPr/>
          <a:lstStyle/>
          <a:p>
            <a:r>
              <a:rPr lang="en-US" kern="0" dirty="0">
                <a:solidFill>
                  <a:schemeClr val="accent2"/>
                </a:solidFill>
                <a:sym typeface="Calibri"/>
              </a:rPr>
              <a:t>IPF, idiopathic pulmonary fibrosis; </a:t>
            </a:r>
            <a:r>
              <a:rPr lang="en-US" kern="0" dirty="0" err="1">
                <a:solidFill>
                  <a:schemeClr val="accent2"/>
                </a:solidFill>
                <a:sym typeface="Calibri"/>
              </a:rPr>
              <a:t>SSc</a:t>
            </a:r>
            <a:r>
              <a:rPr lang="en-US" kern="0" dirty="0">
                <a:solidFill>
                  <a:schemeClr val="accent2"/>
                </a:solidFill>
                <a:sym typeface="Calibri"/>
              </a:rPr>
              <a:t>, systemic sclerosis; </a:t>
            </a:r>
            <a:r>
              <a:rPr lang="en-US" kern="0" dirty="0" err="1">
                <a:solidFill>
                  <a:schemeClr val="accent2"/>
                </a:solidFill>
                <a:sym typeface="Calibri"/>
              </a:rPr>
              <a:t>SSc</a:t>
            </a:r>
            <a:r>
              <a:rPr lang="en-US" kern="0" dirty="0">
                <a:solidFill>
                  <a:schemeClr val="accent2"/>
                </a:solidFill>
                <a:sym typeface="Calibri"/>
              </a:rPr>
              <a:t>-ILD, systemic sclerosis-associated interstitial lung disease</a:t>
            </a:r>
            <a:br>
              <a:rPr lang="en-US" kern="0" dirty="0">
                <a:solidFill>
                  <a:schemeClr val="accent2"/>
                </a:solidFill>
                <a:sym typeface="Calibri"/>
              </a:rPr>
            </a:br>
            <a:r>
              <a:rPr lang="en-GB" dirty="0">
                <a:latin typeface="Arial"/>
                <a:cs typeface="Arial"/>
              </a:rPr>
              <a:t>1. </a:t>
            </a:r>
            <a:r>
              <a:rPr lang="en-NZ" dirty="0"/>
              <a:t>Distler O </a:t>
            </a:r>
            <a:r>
              <a:rPr lang="en-NZ" i="1" dirty="0"/>
              <a:t>et al. Exp Rev Clin Immunol </a:t>
            </a:r>
            <a:r>
              <a:rPr lang="en-NZ" dirty="0"/>
              <a:t>2019;15:1009–17; 2. </a:t>
            </a:r>
            <a:r>
              <a:rPr lang="en-GB" dirty="0" err="1">
                <a:latin typeface="Arial"/>
                <a:cs typeface="Arial"/>
              </a:rPr>
              <a:t>Elhai</a:t>
            </a:r>
            <a:r>
              <a:rPr lang="en-GB" dirty="0">
                <a:latin typeface="Arial"/>
                <a:cs typeface="Arial"/>
              </a:rPr>
              <a:t> M </a:t>
            </a:r>
            <a:r>
              <a:rPr lang="en-GB" i="1" dirty="0">
                <a:latin typeface="Arial"/>
                <a:cs typeface="Arial"/>
              </a:rPr>
              <a:t>et al. Ann Rheum Dis </a:t>
            </a:r>
            <a:r>
              <a:rPr lang="en-GB" dirty="0">
                <a:latin typeface="Arial"/>
                <a:cs typeface="Arial"/>
              </a:rPr>
              <a:t>2017;76:1897–905; 3. </a:t>
            </a:r>
            <a:r>
              <a:rPr lang="en-NZ" dirty="0"/>
              <a:t>Das A </a:t>
            </a:r>
            <a:r>
              <a:rPr lang="en-NZ" i="1" dirty="0"/>
              <a:t>et al. Exp Rev Respir Med </a:t>
            </a:r>
            <a:r>
              <a:rPr lang="en-NZ" dirty="0"/>
              <a:t>2019;13:357–67; </a:t>
            </a:r>
            <a:br>
              <a:rPr lang="en-NZ" dirty="0"/>
            </a:br>
            <a:r>
              <a:rPr lang="en-NZ" dirty="0"/>
              <a:t>4.</a:t>
            </a:r>
            <a:r>
              <a:rPr lang="en-GB" dirty="0">
                <a:latin typeface="Arial"/>
                <a:cs typeface="Arial"/>
              </a:rPr>
              <a:t> Hsu E </a:t>
            </a:r>
            <a:r>
              <a:rPr lang="en-GB" i="1" dirty="0">
                <a:latin typeface="Arial"/>
                <a:cs typeface="Arial"/>
              </a:rPr>
              <a:t>et al. Arthritis Rheum </a:t>
            </a:r>
            <a:r>
              <a:rPr lang="en-GB" dirty="0">
                <a:latin typeface="Arial"/>
                <a:cs typeface="Arial"/>
              </a:rPr>
              <a:t>2011;63:783–94; 5. Lam AP </a:t>
            </a:r>
            <a:r>
              <a:rPr lang="en-GB" i="1" dirty="0">
                <a:latin typeface="Arial"/>
                <a:cs typeface="Arial"/>
              </a:rPr>
              <a:t>et al. Am J Respir Cell Mol Biol </a:t>
            </a:r>
            <a:r>
              <a:rPr lang="en-GB" dirty="0">
                <a:latin typeface="Arial"/>
                <a:cs typeface="Arial"/>
              </a:rPr>
              <a:t>2011;45:915–22; 6. </a:t>
            </a:r>
            <a:r>
              <a:rPr lang="en-GB" dirty="0" err="1">
                <a:latin typeface="Arial"/>
                <a:cs typeface="Arial"/>
              </a:rPr>
              <a:t>Richeldi</a:t>
            </a:r>
            <a:r>
              <a:rPr lang="en-GB" dirty="0">
                <a:latin typeface="Arial"/>
                <a:cs typeface="Arial"/>
              </a:rPr>
              <a:t> L </a:t>
            </a:r>
            <a:r>
              <a:rPr lang="en-GB" i="1" dirty="0">
                <a:latin typeface="Arial"/>
                <a:cs typeface="Arial"/>
              </a:rPr>
              <a:t>et al. N Engl J Med </a:t>
            </a:r>
            <a:r>
              <a:rPr lang="en-GB" dirty="0">
                <a:latin typeface="Arial"/>
                <a:cs typeface="Arial"/>
              </a:rPr>
              <a:t>2014;370:2071–82; </a:t>
            </a:r>
            <a:br>
              <a:rPr lang="en-GB" dirty="0">
                <a:latin typeface="Arial"/>
                <a:cs typeface="Arial"/>
              </a:rPr>
            </a:br>
            <a:r>
              <a:rPr lang="en-GB" dirty="0">
                <a:latin typeface="Arial"/>
                <a:cs typeface="Arial"/>
              </a:rPr>
              <a:t>7. Huang J </a:t>
            </a:r>
            <a:r>
              <a:rPr lang="en-GB" i="1" dirty="0">
                <a:latin typeface="Arial"/>
                <a:cs typeface="Arial"/>
              </a:rPr>
              <a:t>et al. Ann Rheum Dis </a:t>
            </a:r>
            <a:r>
              <a:rPr lang="en-GB" dirty="0">
                <a:latin typeface="Arial"/>
                <a:cs typeface="Arial"/>
              </a:rPr>
              <a:t>2016;75:883–90; 8. Huang J </a:t>
            </a:r>
            <a:r>
              <a:rPr lang="en-GB" i="1" dirty="0">
                <a:latin typeface="Arial"/>
                <a:cs typeface="Arial"/>
              </a:rPr>
              <a:t>et al. Ann Rheum Dis </a:t>
            </a:r>
            <a:r>
              <a:rPr lang="en-GB" dirty="0">
                <a:latin typeface="Arial"/>
                <a:cs typeface="Arial"/>
              </a:rPr>
              <a:t>2017;76:1941–8 </a:t>
            </a:r>
          </a:p>
        </p:txBody>
      </p:sp>
      <p:graphicFrame>
        <p:nvGraphicFramePr>
          <p:cNvPr id="8" name="Diagram 12"/>
          <p:cNvGraphicFramePr/>
          <p:nvPr/>
        </p:nvGraphicFramePr>
        <p:xfrm>
          <a:off x="212791" y="1219502"/>
          <a:ext cx="11766420" cy="4432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52876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E1211-B905-48D5-ACFC-C9797D01FF60}"/>
              </a:ext>
            </a:extLst>
          </p:cNvPr>
          <p:cNvSpPr>
            <a:spLocks noGrp="1"/>
          </p:cNvSpPr>
          <p:nvPr>
            <p:ph type="body" sz="quarter" idx="10"/>
          </p:nvPr>
        </p:nvSpPr>
        <p:spPr/>
        <p:txBody>
          <a:bodyPr/>
          <a:lstStyle/>
          <a:p>
            <a:pPr>
              <a:lnSpc>
                <a:spcPct val="100000"/>
              </a:lnSpc>
              <a:spcBef>
                <a:spcPts val="0"/>
              </a:spcBef>
              <a:defRPr/>
            </a:pPr>
            <a:br>
              <a:rPr lang="en-GB" dirty="0">
                <a:latin typeface="Arial"/>
                <a:cs typeface="Arial"/>
              </a:rPr>
            </a:br>
            <a:r>
              <a:rPr lang="en-GB" dirty="0">
                <a:latin typeface="Arial"/>
                <a:cs typeface="Arial"/>
              </a:rPr>
              <a:t>Randomized patients were stratified by ATA status (positive or negative)</a:t>
            </a:r>
            <a:br>
              <a:rPr lang="en-GB" dirty="0">
                <a:latin typeface="Arial"/>
                <a:cs typeface="Arial"/>
              </a:rPr>
            </a:br>
            <a:r>
              <a:rPr lang="en-GB" dirty="0">
                <a:latin typeface="Arial"/>
                <a:cs typeface="Arial"/>
              </a:rPr>
              <a:t>Reproduced from Distler O et al. Clin Exp </a:t>
            </a:r>
            <a:r>
              <a:rPr lang="en-GB" dirty="0" err="1">
                <a:latin typeface="Arial"/>
                <a:cs typeface="Arial"/>
              </a:rPr>
              <a:t>Rheumatol</a:t>
            </a:r>
            <a:r>
              <a:rPr lang="en-GB" dirty="0">
                <a:latin typeface="Arial"/>
                <a:cs typeface="Arial"/>
              </a:rPr>
              <a:t> 2017;35:S75–81, with permission from Clinical and Experimental Rheumatology.</a:t>
            </a:r>
          </a:p>
          <a:p>
            <a:pPr>
              <a:lnSpc>
                <a:spcPct val="100000"/>
              </a:lnSpc>
              <a:spcBef>
                <a:spcPts val="0"/>
              </a:spcBef>
              <a:defRPr/>
            </a:pPr>
            <a:r>
              <a:rPr lang="en-GB" dirty="0">
                <a:latin typeface="Arial"/>
                <a:cs typeface="Arial"/>
              </a:rPr>
              <a:t>ATA</a:t>
            </a:r>
            <a:r>
              <a:rPr lang="en-GB" dirty="0"/>
              <a:t>, anti-topoisomerase antibody; bid</a:t>
            </a:r>
            <a:r>
              <a:rPr lang="en-GB" dirty="0">
                <a:latin typeface="Arial"/>
                <a:cs typeface="Arial"/>
              </a:rPr>
              <a:t>, twice daily; R, randomization</a:t>
            </a:r>
            <a:br>
              <a:rPr lang="en-GB" dirty="0">
                <a:latin typeface="Arial"/>
                <a:cs typeface="Arial"/>
              </a:rPr>
            </a:br>
            <a:r>
              <a:rPr lang="en-GB" dirty="0"/>
              <a:t>Distler O </a:t>
            </a:r>
            <a:r>
              <a:rPr lang="en-GB" i="1" dirty="0"/>
              <a:t>et al. Clin Exp </a:t>
            </a:r>
            <a:r>
              <a:rPr lang="en-GB" i="1" dirty="0" err="1"/>
              <a:t>Rheumatol</a:t>
            </a:r>
            <a:r>
              <a:rPr lang="en-GB" i="1" dirty="0"/>
              <a:t> </a:t>
            </a:r>
            <a:r>
              <a:rPr lang="en-GB" dirty="0"/>
              <a:t>2017;35:S75–81</a:t>
            </a:r>
            <a:endParaRPr lang="en-GB" dirty="0">
              <a:latin typeface="Arial"/>
              <a:cs typeface="Arial"/>
            </a:endParaRPr>
          </a:p>
        </p:txBody>
      </p:sp>
      <p:sp>
        <p:nvSpPr>
          <p:cNvPr id="2" name="Title 1"/>
          <p:cNvSpPr>
            <a:spLocks noGrp="1"/>
          </p:cNvSpPr>
          <p:nvPr>
            <p:ph type="title"/>
          </p:nvPr>
        </p:nvSpPr>
        <p:spPr/>
        <p:txBody>
          <a:bodyPr anchor="ctr">
            <a:normAutofit/>
          </a:bodyPr>
          <a:lstStyle/>
          <a:p>
            <a:r>
              <a:rPr lang="en-GB" dirty="0"/>
              <a:t>Trial design</a:t>
            </a:r>
            <a:br>
              <a:rPr lang="en-GB" dirty="0"/>
            </a:br>
            <a:r>
              <a:rPr lang="en-GB" sz="2400" b="0" dirty="0">
                <a:solidFill>
                  <a:schemeClr val="accent1"/>
                </a:solidFill>
              </a:rPr>
              <a:t>SENSCIS</a:t>
            </a:r>
            <a:r>
              <a:rPr lang="en-GB" sz="2400" b="0" baseline="30000" dirty="0">
                <a:solidFill>
                  <a:schemeClr val="accent1"/>
                </a:solidFill>
              </a:rPr>
              <a:t>®</a:t>
            </a:r>
            <a:r>
              <a:rPr lang="en-GB" sz="2400" b="0" dirty="0">
                <a:solidFill>
                  <a:schemeClr val="accent1"/>
                </a:solidFill>
              </a:rPr>
              <a:t> was a Phase III, double-blinded, randomized, placebo-controlled trial</a:t>
            </a:r>
            <a:endParaRPr lang="en-GB" sz="4267" dirty="0">
              <a:solidFill>
                <a:schemeClr val="accent1"/>
              </a:solidFill>
            </a:endParaRPr>
          </a:p>
        </p:txBody>
      </p:sp>
      <p:sp>
        <p:nvSpPr>
          <p:cNvPr id="70" name="TextBox 46">
            <a:extLst>
              <a:ext uri="{FF2B5EF4-FFF2-40B4-BE49-F238E27FC236}">
                <a16:creationId xmlns:a16="http://schemas.microsoft.com/office/drawing/2014/main" id="{C7C41A70-2E3B-B549-8845-F1EF7E710DF2}"/>
              </a:ext>
            </a:extLst>
          </p:cNvPr>
          <p:cNvSpPr txBox="1">
            <a:spLocks noChangeArrowheads="1"/>
          </p:cNvSpPr>
          <p:nvPr/>
        </p:nvSpPr>
        <p:spPr bwMode="auto">
          <a:xfrm>
            <a:off x="1756170" y="2620848"/>
            <a:ext cx="9140300" cy="379656"/>
          </a:xfrm>
          <a:prstGeom prst="rect">
            <a:avLst/>
          </a:prstGeom>
          <a:noFill/>
          <a:ln>
            <a:noFill/>
          </a:ln>
        </p:spPr>
        <p:txBody>
          <a:bodyPr wrap="square" anchor="ctr">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b="1" dirty="0">
                <a:solidFill>
                  <a:srgbClr val="5EC8DA"/>
                </a:solidFill>
                <a:latin typeface="Arial" panose="020B0604020202020204" pitchFamily="34" charset="0"/>
                <a:cs typeface="Arial" panose="020B0604020202020204" pitchFamily="34" charset="0"/>
              </a:rPr>
              <a:t>Placebo (n=288)</a:t>
            </a:r>
          </a:p>
        </p:txBody>
      </p:sp>
      <p:sp>
        <p:nvSpPr>
          <p:cNvPr id="71" name="Rectangle 70">
            <a:extLst>
              <a:ext uri="{FF2B5EF4-FFF2-40B4-BE49-F238E27FC236}">
                <a16:creationId xmlns:a16="http://schemas.microsoft.com/office/drawing/2014/main" id="{E78D0DED-1786-9C46-86BB-E044396EA635}"/>
              </a:ext>
            </a:extLst>
          </p:cNvPr>
          <p:cNvSpPr/>
          <p:nvPr/>
        </p:nvSpPr>
        <p:spPr>
          <a:xfrm>
            <a:off x="1319447" y="1280479"/>
            <a:ext cx="10083223" cy="40544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07" tIns="45703" rIns="91407" bIns="45703" rtlCol="0" anchor="ctr"/>
          <a:lstStyle/>
          <a:p>
            <a:pPr defTabSz="456987" fontAlgn="base">
              <a:spcBef>
                <a:spcPct val="0"/>
              </a:spcBef>
              <a:spcAft>
                <a:spcPct val="0"/>
              </a:spcAft>
              <a:defRPr/>
            </a:pPr>
            <a:endParaRPr lang="en-GB" sz="1265" dirty="0">
              <a:solidFill>
                <a:prstClr val="white"/>
              </a:solidFill>
              <a:latin typeface="Arial" panose="020B0604020202020204" pitchFamily="34" charset="0"/>
              <a:cs typeface="Arial" panose="020B0604020202020204" pitchFamily="34" charset="0"/>
            </a:endParaRPr>
          </a:p>
        </p:txBody>
      </p:sp>
      <p:cxnSp>
        <p:nvCxnSpPr>
          <p:cNvPr id="72" name="Straight Connector 71">
            <a:extLst>
              <a:ext uri="{FF2B5EF4-FFF2-40B4-BE49-F238E27FC236}">
                <a16:creationId xmlns:a16="http://schemas.microsoft.com/office/drawing/2014/main" id="{655BEC1C-D6AC-F84C-8E3B-2B3B58574067}"/>
              </a:ext>
            </a:extLst>
          </p:cNvPr>
          <p:cNvCxnSpPr>
            <a:cxnSpLocks/>
          </p:cNvCxnSpPr>
          <p:nvPr/>
        </p:nvCxnSpPr>
        <p:spPr>
          <a:xfrm>
            <a:off x="10988141" y="3745707"/>
            <a:ext cx="471793" cy="0"/>
          </a:xfrm>
          <a:prstGeom prst="line">
            <a:avLst/>
          </a:prstGeom>
          <a:noFill/>
          <a:ln w="9525">
            <a:solidFill>
              <a:schemeClr val="tx1"/>
            </a:solidFill>
            <a:prstDash val="sysDot"/>
          </a:ln>
        </p:spPr>
      </p:cxnSp>
      <p:cxnSp>
        <p:nvCxnSpPr>
          <p:cNvPr id="73" name="Straight Connector 72">
            <a:extLst>
              <a:ext uri="{FF2B5EF4-FFF2-40B4-BE49-F238E27FC236}">
                <a16:creationId xmlns:a16="http://schemas.microsoft.com/office/drawing/2014/main" id="{AE88D766-78C9-F64A-BB2E-9B0BE1835BC5}"/>
              </a:ext>
            </a:extLst>
          </p:cNvPr>
          <p:cNvCxnSpPr>
            <a:cxnSpLocks/>
            <a:endCxn id="81" idx="0"/>
          </p:cNvCxnSpPr>
          <p:nvPr/>
        </p:nvCxnSpPr>
        <p:spPr>
          <a:xfrm>
            <a:off x="1358344" y="3745707"/>
            <a:ext cx="471793" cy="0"/>
          </a:xfrm>
          <a:prstGeom prst="line">
            <a:avLst/>
          </a:prstGeom>
          <a:noFill/>
          <a:ln w="9525">
            <a:solidFill>
              <a:schemeClr val="tx1"/>
            </a:solidFill>
            <a:prstDash val="sysDot"/>
          </a:ln>
        </p:spPr>
      </p:cxnSp>
      <p:sp>
        <p:nvSpPr>
          <p:cNvPr id="74" name="Freeform: Shape 25">
            <a:extLst>
              <a:ext uri="{FF2B5EF4-FFF2-40B4-BE49-F238E27FC236}">
                <a16:creationId xmlns:a16="http://schemas.microsoft.com/office/drawing/2014/main" id="{0070CA90-5F31-314B-8BC1-C9E0D59F4921}"/>
              </a:ext>
            </a:extLst>
          </p:cNvPr>
          <p:cNvSpPr/>
          <p:nvPr/>
        </p:nvSpPr>
        <p:spPr>
          <a:xfrm flipV="1">
            <a:off x="1830137" y="2501430"/>
            <a:ext cx="9103913" cy="506199"/>
          </a:xfrm>
          <a:custGeom>
            <a:avLst/>
            <a:gdLst>
              <a:gd name="connsiteX0" fmla="*/ 0 w 3711126"/>
              <a:gd name="connsiteY0" fmla="*/ 196262 h 200722"/>
              <a:gd name="connsiteX1" fmla="*/ 0 w 3711126"/>
              <a:gd name="connsiteY1" fmla="*/ 0 h 200722"/>
              <a:gd name="connsiteX2" fmla="*/ 3711126 w 3711126"/>
              <a:gd name="connsiteY2" fmla="*/ 0 h 200722"/>
              <a:gd name="connsiteX3" fmla="*/ 3711126 w 3711126"/>
              <a:gd name="connsiteY3" fmla="*/ 200722 h 200722"/>
            </a:gdLst>
            <a:ahLst/>
            <a:cxnLst>
              <a:cxn ang="0">
                <a:pos x="connsiteX0" y="connsiteY0"/>
              </a:cxn>
              <a:cxn ang="0">
                <a:pos x="connsiteX1" y="connsiteY1"/>
              </a:cxn>
              <a:cxn ang="0">
                <a:pos x="connsiteX2" y="connsiteY2"/>
              </a:cxn>
              <a:cxn ang="0">
                <a:pos x="connsiteX3" y="connsiteY3"/>
              </a:cxn>
            </a:cxnLst>
            <a:rect l="l" t="t" r="r" b="b"/>
            <a:pathLst>
              <a:path w="3711126" h="200722">
                <a:moveTo>
                  <a:pt x="0" y="196262"/>
                </a:moveTo>
                <a:lnTo>
                  <a:pt x="0" y="0"/>
                </a:lnTo>
                <a:lnTo>
                  <a:pt x="3711126" y="0"/>
                </a:lnTo>
                <a:lnTo>
                  <a:pt x="3711126" y="200722"/>
                </a:lnTo>
              </a:path>
            </a:pathLst>
          </a:custGeom>
          <a:noFill/>
          <a:ln w="28575">
            <a:solidFill>
              <a:srgbClr val="5EC8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8">
              <a:defRPr/>
            </a:pPr>
            <a:endParaRPr lang="en-GB" sz="1200" dirty="0">
              <a:solidFill>
                <a:prstClr val="white"/>
              </a:solidFill>
              <a:latin typeface="Arial" panose="020B0604020202020204" pitchFamily="34" charset="0"/>
            </a:endParaRPr>
          </a:p>
        </p:txBody>
      </p:sp>
      <p:sp>
        <p:nvSpPr>
          <p:cNvPr id="75" name="TextBox 46">
            <a:extLst>
              <a:ext uri="{FF2B5EF4-FFF2-40B4-BE49-F238E27FC236}">
                <a16:creationId xmlns:a16="http://schemas.microsoft.com/office/drawing/2014/main" id="{EE83626B-C948-A940-9D8B-4694C8A8EBCD}"/>
              </a:ext>
            </a:extLst>
          </p:cNvPr>
          <p:cNvSpPr txBox="1">
            <a:spLocks noChangeArrowheads="1"/>
          </p:cNvSpPr>
          <p:nvPr/>
        </p:nvSpPr>
        <p:spPr bwMode="auto">
          <a:xfrm>
            <a:off x="1803719" y="1632819"/>
            <a:ext cx="9140300" cy="379656"/>
          </a:xfrm>
          <a:prstGeom prst="rect">
            <a:avLst/>
          </a:prstGeom>
          <a:noFill/>
          <a:ln>
            <a:noFill/>
          </a:ln>
        </p:spPr>
        <p:txBody>
          <a:bodyPr wrap="square" anchor="b">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b="1" dirty="0">
                <a:solidFill>
                  <a:srgbClr val="001E55"/>
                </a:solidFill>
                <a:latin typeface="Arial" panose="020B0604020202020204" pitchFamily="34" charset="0"/>
                <a:cs typeface="Arial" panose="020B0604020202020204" pitchFamily="34" charset="0"/>
              </a:rPr>
              <a:t>Nintedanib 150 mg bid (n=288)</a:t>
            </a:r>
          </a:p>
        </p:txBody>
      </p:sp>
      <p:cxnSp>
        <p:nvCxnSpPr>
          <p:cNvPr id="76" name="Straight Connector 75">
            <a:extLst>
              <a:ext uri="{FF2B5EF4-FFF2-40B4-BE49-F238E27FC236}">
                <a16:creationId xmlns:a16="http://schemas.microsoft.com/office/drawing/2014/main" id="{95D8992E-D908-3441-A143-2FBD4195D7E9}"/>
              </a:ext>
            </a:extLst>
          </p:cNvPr>
          <p:cNvCxnSpPr>
            <a:cxnSpLocks/>
          </p:cNvCxnSpPr>
          <p:nvPr/>
        </p:nvCxnSpPr>
        <p:spPr>
          <a:xfrm>
            <a:off x="10934049" y="2501429"/>
            <a:ext cx="570163" cy="0"/>
          </a:xfrm>
          <a:prstGeom prst="line">
            <a:avLst/>
          </a:prstGeom>
          <a:noFill/>
          <a:ln w="28575">
            <a:solidFill>
              <a:schemeClr val="tx1"/>
            </a:solidFill>
            <a:prstDash val="sysDot"/>
          </a:ln>
        </p:spPr>
      </p:cxnSp>
      <p:sp>
        <p:nvSpPr>
          <p:cNvPr id="77" name="Freeform: Shape 2">
            <a:extLst>
              <a:ext uri="{FF2B5EF4-FFF2-40B4-BE49-F238E27FC236}">
                <a16:creationId xmlns:a16="http://schemas.microsoft.com/office/drawing/2014/main" id="{6DEDF19A-2450-B542-A79B-F7446514D995}"/>
              </a:ext>
            </a:extLst>
          </p:cNvPr>
          <p:cNvSpPr/>
          <p:nvPr/>
        </p:nvSpPr>
        <p:spPr>
          <a:xfrm>
            <a:off x="1830137" y="2021673"/>
            <a:ext cx="9103913" cy="506199"/>
          </a:xfrm>
          <a:custGeom>
            <a:avLst/>
            <a:gdLst>
              <a:gd name="connsiteX0" fmla="*/ 0 w 3711126"/>
              <a:gd name="connsiteY0" fmla="*/ 196262 h 200722"/>
              <a:gd name="connsiteX1" fmla="*/ 0 w 3711126"/>
              <a:gd name="connsiteY1" fmla="*/ 0 h 200722"/>
              <a:gd name="connsiteX2" fmla="*/ 3711126 w 3711126"/>
              <a:gd name="connsiteY2" fmla="*/ 0 h 200722"/>
              <a:gd name="connsiteX3" fmla="*/ 3711126 w 3711126"/>
              <a:gd name="connsiteY3" fmla="*/ 200722 h 200722"/>
            </a:gdLst>
            <a:ahLst/>
            <a:cxnLst>
              <a:cxn ang="0">
                <a:pos x="connsiteX0" y="connsiteY0"/>
              </a:cxn>
              <a:cxn ang="0">
                <a:pos x="connsiteX1" y="connsiteY1"/>
              </a:cxn>
              <a:cxn ang="0">
                <a:pos x="connsiteX2" y="connsiteY2"/>
              </a:cxn>
              <a:cxn ang="0">
                <a:pos x="connsiteX3" y="connsiteY3"/>
              </a:cxn>
            </a:cxnLst>
            <a:rect l="l" t="t" r="r" b="b"/>
            <a:pathLst>
              <a:path w="3711126" h="200722">
                <a:moveTo>
                  <a:pt x="0" y="196262"/>
                </a:moveTo>
                <a:lnTo>
                  <a:pt x="0" y="0"/>
                </a:lnTo>
                <a:lnTo>
                  <a:pt x="3711126" y="0"/>
                </a:lnTo>
                <a:lnTo>
                  <a:pt x="3711126" y="200722"/>
                </a:lnTo>
              </a:path>
            </a:pathLst>
          </a:cu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8">
              <a:defRPr/>
            </a:pPr>
            <a:endParaRPr lang="en-GB" sz="1200" dirty="0">
              <a:solidFill>
                <a:prstClr val="white"/>
              </a:solidFill>
              <a:latin typeface="Arial" panose="020B0604020202020204" pitchFamily="34" charset="0"/>
            </a:endParaRPr>
          </a:p>
        </p:txBody>
      </p:sp>
      <p:cxnSp>
        <p:nvCxnSpPr>
          <p:cNvPr id="78" name="Straight Connector 77">
            <a:extLst>
              <a:ext uri="{FF2B5EF4-FFF2-40B4-BE49-F238E27FC236}">
                <a16:creationId xmlns:a16="http://schemas.microsoft.com/office/drawing/2014/main" id="{BCE273CF-2B79-1440-9E11-DB2E52381DC2}"/>
              </a:ext>
            </a:extLst>
          </p:cNvPr>
          <p:cNvCxnSpPr>
            <a:cxnSpLocks/>
          </p:cNvCxnSpPr>
          <p:nvPr/>
        </p:nvCxnSpPr>
        <p:spPr>
          <a:xfrm>
            <a:off x="1073263" y="2511265"/>
            <a:ext cx="570163" cy="0"/>
          </a:xfrm>
          <a:prstGeom prst="line">
            <a:avLst/>
          </a:prstGeom>
          <a:noFill/>
          <a:ln w="28575">
            <a:solidFill>
              <a:schemeClr val="tx1"/>
            </a:solidFill>
            <a:prstDash val="sysDot"/>
          </a:ln>
        </p:spPr>
      </p:cxnSp>
      <p:sp>
        <p:nvSpPr>
          <p:cNvPr id="79" name="TextBox 46">
            <a:extLst>
              <a:ext uri="{FF2B5EF4-FFF2-40B4-BE49-F238E27FC236}">
                <a16:creationId xmlns:a16="http://schemas.microsoft.com/office/drawing/2014/main" id="{28788B24-F151-6548-BB96-BEC0BFAEA2D9}"/>
              </a:ext>
            </a:extLst>
          </p:cNvPr>
          <p:cNvSpPr txBox="1">
            <a:spLocks noChangeArrowheads="1"/>
          </p:cNvSpPr>
          <p:nvPr/>
        </p:nvSpPr>
        <p:spPr bwMode="auto">
          <a:xfrm>
            <a:off x="10928462" y="2479103"/>
            <a:ext cx="1155999" cy="338554"/>
          </a:xfrm>
          <a:prstGeom prst="rect">
            <a:avLst/>
          </a:prstGeom>
          <a:noFill/>
          <a:ln>
            <a:noFill/>
          </a:ln>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defTabSz="457178" eaLnBrk="1" hangingPunct="1">
              <a:lnSpc>
                <a:spcPct val="100000"/>
              </a:lnSpc>
              <a:spcBef>
                <a:spcPct val="0"/>
              </a:spcBef>
              <a:spcAft>
                <a:spcPct val="0"/>
              </a:spcAft>
              <a:buNone/>
              <a:defRPr/>
            </a:pPr>
            <a:r>
              <a:rPr lang="en-GB" altLang="en-US" sz="1600" dirty="0">
                <a:solidFill>
                  <a:prstClr val="black"/>
                </a:solidFill>
                <a:latin typeface="Arial" panose="020B0604020202020204" pitchFamily="34" charset="0"/>
                <a:cs typeface="Arial" panose="020B0604020202020204" pitchFamily="34" charset="0"/>
              </a:rPr>
              <a:t>Follow-up</a:t>
            </a:r>
          </a:p>
        </p:txBody>
      </p:sp>
      <p:sp>
        <p:nvSpPr>
          <p:cNvPr id="80" name="TextBox 46">
            <a:extLst>
              <a:ext uri="{FF2B5EF4-FFF2-40B4-BE49-F238E27FC236}">
                <a16:creationId xmlns:a16="http://schemas.microsoft.com/office/drawing/2014/main" id="{26D2E5A2-960E-C440-9C9F-D1B2FBDA63F0}"/>
              </a:ext>
            </a:extLst>
          </p:cNvPr>
          <p:cNvSpPr txBox="1">
            <a:spLocks noChangeArrowheads="1"/>
          </p:cNvSpPr>
          <p:nvPr/>
        </p:nvSpPr>
        <p:spPr bwMode="auto">
          <a:xfrm>
            <a:off x="177114" y="2482866"/>
            <a:ext cx="1510225" cy="338554"/>
          </a:xfrm>
          <a:prstGeom prst="rect">
            <a:avLst/>
          </a:prstGeom>
          <a:noFill/>
          <a:ln>
            <a:noFill/>
          </a:ln>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r" defTabSz="457178" eaLnBrk="1" hangingPunct="1">
              <a:lnSpc>
                <a:spcPct val="100000"/>
              </a:lnSpc>
              <a:spcBef>
                <a:spcPct val="0"/>
              </a:spcBef>
              <a:spcAft>
                <a:spcPct val="0"/>
              </a:spcAft>
              <a:buNone/>
              <a:defRPr/>
            </a:pPr>
            <a:r>
              <a:rPr lang="en-GB" altLang="en-US" sz="1600" dirty="0">
                <a:solidFill>
                  <a:prstClr val="black"/>
                </a:solidFill>
                <a:latin typeface="Arial" panose="020B0604020202020204" pitchFamily="34" charset="0"/>
                <a:cs typeface="Arial" panose="020B0604020202020204" pitchFamily="34" charset="0"/>
              </a:rPr>
              <a:t>Screening</a:t>
            </a:r>
          </a:p>
        </p:txBody>
      </p:sp>
      <p:sp>
        <p:nvSpPr>
          <p:cNvPr id="81" name="Freeform: Shape 7">
            <a:extLst>
              <a:ext uri="{FF2B5EF4-FFF2-40B4-BE49-F238E27FC236}">
                <a16:creationId xmlns:a16="http://schemas.microsoft.com/office/drawing/2014/main" id="{D37010C1-B8B9-DA4E-9526-8A3A389C6BFD}"/>
              </a:ext>
            </a:extLst>
          </p:cNvPr>
          <p:cNvSpPr/>
          <p:nvPr/>
        </p:nvSpPr>
        <p:spPr>
          <a:xfrm>
            <a:off x="1830137" y="3745708"/>
            <a:ext cx="9139705" cy="115297"/>
          </a:xfrm>
          <a:custGeom>
            <a:avLst/>
            <a:gdLst>
              <a:gd name="connsiteX0" fmla="*/ 0 w 4098324"/>
              <a:gd name="connsiteY0" fmla="*/ 0 h 0"/>
              <a:gd name="connsiteX1" fmla="*/ 4098324 w 4098324"/>
              <a:gd name="connsiteY1" fmla="*/ 0 h 0"/>
            </a:gdLst>
            <a:ahLst/>
            <a:cxnLst>
              <a:cxn ang="0">
                <a:pos x="connsiteX0" y="connsiteY0"/>
              </a:cxn>
              <a:cxn ang="0">
                <a:pos x="connsiteX1" y="connsiteY1"/>
              </a:cxn>
            </a:cxnLst>
            <a:rect l="l" t="t" r="r" b="b"/>
            <a:pathLst>
              <a:path w="4098324">
                <a:moveTo>
                  <a:pt x="0" y="0"/>
                </a:moveTo>
                <a:lnTo>
                  <a:pt x="4098324" y="0"/>
                </a:lnTo>
              </a:path>
            </a:pathLst>
          </a:cu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78">
              <a:defRPr/>
            </a:pPr>
            <a:endParaRPr lang="en-GB" sz="1867" dirty="0">
              <a:solidFill>
                <a:prstClr val="black"/>
              </a:solidFill>
              <a:latin typeface="Arial" panose="020B0604020202020204" pitchFamily="34" charset="0"/>
              <a:cs typeface="Arial" panose="020B0604020202020204" pitchFamily="34" charset="0"/>
            </a:endParaRPr>
          </a:p>
        </p:txBody>
      </p:sp>
      <p:cxnSp>
        <p:nvCxnSpPr>
          <p:cNvPr id="82" name="Straight Connector 81">
            <a:extLst>
              <a:ext uri="{FF2B5EF4-FFF2-40B4-BE49-F238E27FC236}">
                <a16:creationId xmlns:a16="http://schemas.microsoft.com/office/drawing/2014/main" id="{300AFA31-9306-F348-86E6-65649910B8D4}"/>
              </a:ext>
            </a:extLst>
          </p:cNvPr>
          <p:cNvCxnSpPr/>
          <p:nvPr/>
        </p:nvCxnSpPr>
        <p:spPr>
          <a:xfrm>
            <a:off x="1348195" y="3617605"/>
            <a:ext cx="0" cy="256211"/>
          </a:xfrm>
          <a:prstGeom prst="line">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83" name="Straight Connector 82">
            <a:extLst>
              <a:ext uri="{FF2B5EF4-FFF2-40B4-BE49-F238E27FC236}">
                <a16:creationId xmlns:a16="http://schemas.microsoft.com/office/drawing/2014/main" id="{3F53004B-3A95-924A-904A-54C9E2C1D275}"/>
              </a:ext>
            </a:extLst>
          </p:cNvPr>
          <p:cNvCxnSpPr/>
          <p:nvPr/>
        </p:nvCxnSpPr>
        <p:spPr>
          <a:xfrm>
            <a:off x="1830136" y="3617605"/>
            <a:ext cx="0" cy="256211"/>
          </a:xfrm>
          <a:prstGeom prst="line">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84" name="Straight Connector 83">
            <a:extLst>
              <a:ext uri="{FF2B5EF4-FFF2-40B4-BE49-F238E27FC236}">
                <a16:creationId xmlns:a16="http://schemas.microsoft.com/office/drawing/2014/main" id="{4243EDDF-E7B6-2946-B1A1-868F5AF956CB}"/>
              </a:ext>
            </a:extLst>
          </p:cNvPr>
          <p:cNvCxnSpPr/>
          <p:nvPr/>
        </p:nvCxnSpPr>
        <p:spPr>
          <a:xfrm>
            <a:off x="2128647" y="3617605"/>
            <a:ext cx="0" cy="256211"/>
          </a:xfrm>
          <a:prstGeom prst="line">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85" name="Straight Connector 84">
            <a:extLst>
              <a:ext uri="{FF2B5EF4-FFF2-40B4-BE49-F238E27FC236}">
                <a16:creationId xmlns:a16="http://schemas.microsoft.com/office/drawing/2014/main" id="{D417B40B-8DD4-B449-8329-827F4ABA88EE}"/>
              </a:ext>
            </a:extLst>
          </p:cNvPr>
          <p:cNvCxnSpPr/>
          <p:nvPr/>
        </p:nvCxnSpPr>
        <p:spPr>
          <a:xfrm>
            <a:off x="2403863" y="3617605"/>
            <a:ext cx="0" cy="256211"/>
          </a:xfrm>
          <a:prstGeom prst="line">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86" name="Straight Connector 85">
            <a:extLst>
              <a:ext uri="{FF2B5EF4-FFF2-40B4-BE49-F238E27FC236}">
                <a16:creationId xmlns:a16="http://schemas.microsoft.com/office/drawing/2014/main" id="{8E17D279-F4A3-6448-9FCB-17F6EDFC842F}"/>
              </a:ext>
            </a:extLst>
          </p:cNvPr>
          <p:cNvCxnSpPr/>
          <p:nvPr/>
        </p:nvCxnSpPr>
        <p:spPr>
          <a:xfrm>
            <a:off x="2698671" y="3617605"/>
            <a:ext cx="0" cy="256211"/>
          </a:xfrm>
          <a:prstGeom prst="line">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87" name="Straight Connector 86">
            <a:extLst>
              <a:ext uri="{FF2B5EF4-FFF2-40B4-BE49-F238E27FC236}">
                <a16:creationId xmlns:a16="http://schemas.microsoft.com/office/drawing/2014/main" id="{BE6F9DD1-9554-9C42-96B4-A3FCCF4DD2CB}"/>
              </a:ext>
            </a:extLst>
          </p:cNvPr>
          <p:cNvCxnSpPr/>
          <p:nvPr/>
        </p:nvCxnSpPr>
        <p:spPr>
          <a:xfrm>
            <a:off x="3358024" y="3617605"/>
            <a:ext cx="0" cy="256211"/>
          </a:xfrm>
          <a:prstGeom prst="line">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88" name="Straight Connector 87">
            <a:extLst>
              <a:ext uri="{FF2B5EF4-FFF2-40B4-BE49-F238E27FC236}">
                <a16:creationId xmlns:a16="http://schemas.microsoft.com/office/drawing/2014/main" id="{17E845EB-36D4-E74E-A005-A38D1CE50AD8}"/>
              </a:ext>
            </a:extLst>
          </p:cNvPr>
          <p:cNvCxnSpPr/>
          <p:nvPr/>
        </p:nvCxnSpPr>
        <p:spPr>
          <a:xfrm>
            <a:off x="4518788" y="3617605"/>
            <a:ext cx="0" cy="256211"/>
          </a:xfrm>
          <a:prstGeom prst="line">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89" name="Straight Connector 88">
            <a:extLst>
              <a:ext uri="{FF2B5EF4-FFF2-40B4-BE49-F238E27FC236}">
                <a16:creationId xmlns:a16="http://schemas.microsoft.com/office/drawing/2014/main" id="{AB44D1DE-88D5-E54A-AE57-F718C0B3EF6A}"/>
              </a:ext>
            </a:extLst>
          </p:cNvPr>
          <p:cNvCxnSpPr/>
          <p:nvPr/>
        </p:nvCxnSpPr>
        <p:spPr>
          <a:xfrm>
            <a:off x="5926136" y="3617605"/>
            <a:ext cx="0" cy="256211"/>
          </a:xfrm>
          <a:prstGeom prst="line">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0" name="Straight Connector 89">
            <a:extLst>
              <a:ext uri="{FF2B5EF4-FFF2-40B4-BE49-F238E27FC236}">
                <a16:creationId xmlns:a16="http://schemas.microsoft.com/office/drawing/2014/main" id="{28D96155-F177-4046-A3F3-0A84F450952B}"/>
              </a:ext>
            </a:extLst>
          </p:cNvPr>
          <p:cNvCxnSpPr/>
          <p:nvPr/>
        </p:nvCxnSpPr>
        <p:spPr>
          <a:xfrm>
            <a:off x="7519788" y="3617605"/>
            <a:ext cx="0" cy="256211"/>
          </a:xfrm>
          <a:prstGeom prst="line">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1" name="Straight Connector 90">
            <a:extLst>
              <a:ext uri="{FF2B5EF4-FFF2-40B4-BE49-F238E27FC236}">
                <a16:creationId xmlns:a16="http://schemas.microsoft.com/office/drawing/2014/main" id="{32DE2646-81DC-D742-836C-C6E955437388}"/>
              </a:ext>
            </a:extLst>
          </p:cNvPr>
          <p:cNvCxnSpPr/>
          <p:nvPr/>
        </p:nvCxnSpPr>
        <p:spPr>
          <a:xfrm>
            <a:off x="9113440" y="3617605"/>
            <a:ext cx="0" cy="256211"/>
          </a:xfrm>
          <a:prstGeom prst="line">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2" name="Straight Connector 91">
            <a:extLst>
              <a:ext uri="{FF2B5EF4-FFF2-40B4-BE49-F238E27FC236}">
                <a16:creationId xmlns:a16="http://schemas.microsoft.com/office/drawing/2014/main" id="{EA85ED06-56D6-3545-AD46-2FDA580FEDA1}"/>
              </a:ext>
            </a:extLst>
          </p:cNvPr>
          <p:cNvCxnSpPr/>
          <p:nvPr/>
        </p:nvCxnSpPr>
        <p:spPr>
          <a:xfrm>
            <a:off x="10067600" y="3617605"/>
            <a:ext cx="0" cy="256211"/>
          </a:xfrm>
          <a:prstGeom prst="line">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3" name="Straight Connector 92">
            <a:extLst>
              <a:ext uri="{FF2B5EF4-FFF2-40B4-BE49-F238E27FC236}">
                <a16:creationId xmlns:a16="http://schemas.microsoft.com/office/drawing/2014/main" id="{875DD75D-195F-3640-B740-778673A5B223}"/>
              </a:ext>
            </a:extLst>
          </p:cNvPr>
          <p:cNvCxnSpPr/>
          <p:nvPr/>
        </p:nvCxnSpPr>
        <p:spPr>
          <a:xfrm>
            <a:off x="10969841" y="3617605"/>
            <a:ext cx="0" cy="256211"/>
          </a:xfrm>
          <a:prstGeom prst="line">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4" name="Straight Connector 93">
            <a:extLst>
              <a:ext uri="{FF2B5EF4-FFF2-40B4-BE49-F238E27FC236}">
                <a16:creationId xmlns:a16="http://schemas.microsoft.com/office/drawing/2014/main" id="{569DD73B-5D9C-F642-B7A1-409FCA314156}"/>
              </a:ext>
            </a:extLst>
          </p:cNvPr>
          <p:cNvCxnSpPr/>
          <p:nvPr/>
        </p:nvCxnSpPr>
        <p:spPr>
          <a:xfrm>
            <a:off x="11462867" y="3617605"/>
            <a:ext cx="0" cy="256211"/>
          </a:xfrm>
          <a:prstGeom prst="line">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95" name="TextBox 46">
            <a:extLst>
              <a:ext uri="{FF2B5EF4-FFF2-40B4-BE49-F238E27FC236}">
                <a16:creationId xmlns:a16="http://schemas.microsoft.com/office/drawing/2014/main" id="{E1D0389A-616F-F144-831F-1FB48E4CD953}"/>
              </a:ext>
            </a:extLst>
          </p:cNvPr>
          <p:cNvSpPr txBox="1">
            <a:spLocks noChangeArrowheads="1"/>
          </p:cNvSpPr>
          <p:nvPr/>
        </p:nvSpPr>
        <p:spPr bwMode="auto">
          <a:xfrm>
            <a:off x="1677179" y="3983268"/>
            <a:ext cx="308271"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0</a:t>
            </a:r>
          </a:p>
        </p:txBody>
      </p:sp>
      <p:sp>
        <p:nvSpPr>
          <p:cNvPr id="96" name="TextBox 46">
            <a:extLst>
              <a:ext uri="{FF2B5EF4-FFF2-40B4-BE49-F238E27FC236}">
                <a16:creationId xmlns:a16="http://schemas.microsoft.com/office/drawing/2014/main" id="{F11B5960-75BB-724C-9F9B-7ADA5428F1BB}"/>
              </a:ext>
            </a:extLst>
          </p:cNvPr>
          <p:cNvSpPr txBox="1">
            <a:spLocks noChangeArrowheads="1"/>
          </p:cNvSpPr>
          <p:nvPr/>
        </p:nvSpPr>
        <p:spPr bwMode="auto">
          <a:xfrm>
            <a:off x="1973586" y="3983268"/>
            <a:ext cx="308271"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2</a:t>
            </a:r>
          </a:p>
        </p:txBody>
      </p:sp>
      <p:sp>
        <p:nvSpPr>
          <p:cNvPr id="97" name="TextBox 46">
            <a:extLst>
              <a:ext uri="{FF2B5EF4-FFF2-40B4-BE49-F238E27FC236}">
                <a16:creationId xmlns:a16="http://schemas.microsoft.com/office/drawing/2014/main" id="{2C5E7614-98E1-3D4C-BC6A-C9DBFA09477B}"/>
              </a:ext>
            </a:extLst>
          </p:cNvPr>
          <p:cNvSpPr txBox="1">
            <a:spLocks noChangeArrowheads="1"/>
          </p:cNvSpPr>
          <p:nvPr/>
        </p:nvSpPr>
        <p:spPr bwMode="auto">
          <a:xfrm>
            <a:off x="2257041" y="3983268"/>
            <a:ext cx="308271"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4</a:t>
            </a:r>
          </a:p>
        </p:txBody>
      </p:sp>
      <p:sp>
        <p:nvSpPr>
          <p:cNvPr id="98" name="TextBox 46">
            <a:extLst>
              <a:ext uri="{FF2B5EF4-FFF2-40B4-BE49-F238E27FC236}">
                <a16:creationId xmlns:a16="http://schemas.microsoft.com/office/drawing/2014/main" id="{35247D9F-1307-B744-B6C3-0F38BC413329}"/>
              </a:ext>
            </a:extLst>
          </p:cNvPr>
          <p:cNvSpPr txBox="1">
            <a:spLocks noChangeArrowheads="1"/>
          </p:cNvSpPr>
          <p:nvPr/>
        </p:nvSpPr>
        <p:spPr bwMode="auto">
          <a:xfrm>
            <a:off x="2557259" y="3983268"/>
            <a:ext cx="308271"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6</a:t>
            </a:r>
          </a:p>
        </p:txBody>
      </p:sp>
      <p:sp>
        <p:nvSpPr>
          <p:cNvPr id="99" name="TextBox 46">
            <a:extLst>
              <a:ext uri="{FF2B5EF4-FFF2-40B4-BE49-F238E27FC236}">
                <a16:creationId xmlns:a16="http://schemas.microsoft.com/office/drawing/2014/main" id="{4B90D240-0278-344E-87DF-F844D8203993}"/>
              </a:ext>
            </a:extLst>
          </p:cNvPr>
          <p:cNvSpPr txBox="1">
            <a:spLocks noChangeArrowheads="1"/>
          </p:cNvSpPr>
          <p:nvPr/>
        </p:nvSpPr>
        <p:spPr bwMode="auto">
          <a:xfrm>
            <a:off x="3208789" y="3983267"/>
            <a:ext cx="308271"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12</a:t>
            </a:r>
          </a:p>
        </p:txBody>
      </p:sp>
      <p:sp>
        <p:nvSpPr>
          <p:cNvPr id="100" name="TextBox 46">
            <a:extLst>
              <a:ext uri="{FF2B5EF4-FFF2-40B4-BE49-F238E27FC236}">
                <a16:creationId xmlns:a16="http://schemas.microsoft.com/office/drawing/2014/main" id="{E29E10FF-39CD-744E-97FF-1BAAB156E45B}"/>
              </a:ext>
            </a:extLst>
          </p:cNvPr>
          <p:cNvSpPr txBox="1">
            <a:spLocks noChangeArrowheads="1"/>
          </p:cNvSpPr>
          <p:nvPr/>
        </p:nvSpPr>
        <p:spPr bwMode="auto">
          <a:xfrm>
            <a:off x="4374805" y="3983267"/>
            <a:ext cx="308271"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24</a:t>
            </a:r>
          </a:p>
        </p:txBody>
      </p:sp>
      <p:sp>
        <p:nvSpPr>
          <p:cNvPr id="101" name="TextBox 46">
            <a:extLst>
              <a:ext uri="{FF2B5EF4-FFF2-40B4-BE49-F238E27FC236}">
                <a16:creationId xmlns:a16="http://schemas.microsoft.com/office/drawing/2014/main" id="{3FD6194C-18E0-4041-BFD5-53F6F60DC04D}"/>
              </a:ext>
            </a:extLst>
          </p:cNvPr>
          <p:cNvSpPr txBox="1">
            <a:spLocks noChangeArrowheads="1"/>
          </p:cNvSpPr>
          <p:nvPr/>
        </p:nvSpPr>
        <p:spPr bwMode="auto">
          <a:xfrm>
            <a:off x="5779847" y="3983267"/>
            <a:ext cx="308271"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36</a:t>
            </a:r>
          </a:p>
        </p:txBody>
      </p:sp>
      <p:sp>
        <p:nvSpPr>
          <p:cNvPr id="102" name="TextBox 46">
            <a:extLst>
              <a:ext uri="{FF2B5EF4-FFF2-40B4-BE49-F238E27FC236}">
                <a16:creationId xmlns:a16="http://schemas.microsoft.com/office/drawing/2014/main" id="{78181843-7A87-DD45-98D0-C02F001361F7}"/>
              </a:ext>
            </a:extLst>
          </p:cNvPr>
          <p:cNvSpPr txBox="1">
            <a:spLocks noChangeArrowheads="1"/>
          </p:cNvSpPr>
          <p:nvPr/>
        </p:nvSpPr>
        <p:spPr bwMode="auto">
          <a:xfrm>
            <a:off x="7372487" y="3983267"/>
            <a:ext cx="308271"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52</a:t>
            </a:r>
          </a:p>
        </p:txBody>
      </p:sp>
      <p:sp>
        <p:nvSpPr>
          <p:cNvPr id="103" name="TextBox 46">
            <a:extLst>
              <a:ext uri="{FF2B5EF4-FFF2-40B4-BE49-F238E27FC236}">
                <a16:creationId xmlns:a16="http://schemas.microsoft.com/office/drawing/2014/main" id="{21736104-2A43-2E47-8251-FDFADCB73AD4}"/>
              </a:ext>
            </a:extLst>
          </p:cNvPr>
          <p:cNvSpPr txBox="1">
            <a:spLocks noChangeArrowheads="1"/>
          </p:cNvSpPr>
          <p:nvPr/>
        </p:nvSpPr>
        <p:spPr bwMode="auto">
          <a:xfrm>
            <a:off x="8976541" y="3983267"/>
            <a:ext cx="308271"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68</a:t>
            </a:r>
          </a:p>
        </p:txBody>
      </p:sp>
      <p:sp>
        <p:nvSpPr>
          <p:cNvPr id="104" name="TextBox 46">
            <a:extLst>
              <a:ext uri="{FF2B5EF4-FFF2-40B4-BE49-F238E27FC236}">
                <a16:creationId xmlns:a16="http://schemas.microsoft.com/office/drawing/2014/main" id="{23A6B738-69E0-8F48-BBAE-23A5C7CB8A75}"/>
              </a:ext>
            </a:extLst>
          </p:cNvPr>
          <p:cNvSpPr txBox="1">
            <a:spLocks noChangeArrowheads="1"/>
          </p:cNvSpPr>
          <p:nvPr/>
        </p:nvSpPr>
        <p:spPr bwMode="auto">
          <a:xfrm>
            <a:off x="9923615" y="3983267"/>
            <a:ext cx="308271"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84</a:t>
            </a:r>
          </a:p>
        </p:txBody>
      </p:sp>
      <p:sp>
        <p:nvSpPr>
          <p:cNvPr id="105" name="TextBox 46">
            <a:extLst>
              <a:ext uri="{FF2B5EF4-FFF2-40B4-BE49-F238E27FC236}">
                <a16:creationId xmlns:a16="http://schemas.microsoft.com/office/drawing/2014/main" id="{83CAFA4E-E42D-844A-88C1-A0FED27B6EB6}"/>
              </a:ext>
            </a:extLst>
          </p:cNvPr>
          <p:cNvSpPr txBox="1">
            <a:spLocks noChangeArrowheads="1"/>
          </p:cNvSpPr>
          <p:nvPr/>
        </p:nvSpPr>
        <p:spPr bwMode="auto">
          <a:xfrm>
            <a:off x="10708968" y="3983267"/>
            <a:ext cx="497331"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100</a:t>
            </a:r>
          </a:p>
        </p:txBody>
      </p:sp>
      <p:sp>
        <p:nvSpPr>
          <p:cNvPr id="106" name="TextBox 105">
            <a:extLst>
              <a:ext uri="{FF2B5EF4-FFF2-40B4-BE49-F238E27FC236}">
                <a16:creationId xmlns:a16="http://schemas.microsoft.com/office/drawing/2014/main" id="{F04FF8A4-3E92-794E-A62D-B650BAFA323A}"/>
              </a:ext>
            </a:extLst>
          </p:cNvPr>
          <p:cNvSpPr txBox="1">
            <a:spLocks noChangeArrowheads="1"/>
          </p:cNvSpPr>
          <p:nvPr/>
        </p:nvSpPr>
        <p:spPr bwMode="auto">
          <a:xfrm>
            <a:off x="11264992" y="3983267"/>
            <a:ext cx="400440"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104</a:t>
            </a:r>
          </a:p>
        </p:txBody>
      </p:sp>
      <p:sp>
        <p:nvSpPr>
          <p:cNvPr id="107" name="TextBox 46">
            <a:extLst>
              <a:ext uri="{FF2B5EF4-FFF2-40B4-BE49-F238E27FC236}">
                <a16:creationId xmlns:a16="http://schemas.microsoft.com/office/drawing/2014/main" id="{4734EB4E-13AF-9F47-8185-C1A40BD1D816}"/>
              </a:ext>
            </a:extLst>
          </p:cNvPr>
          <p:cNvSpPr txBox="1">
            <a:spLocks noChangeArrowheads="1"/>
          </p:cNvSpPr>
          <p:nvPr/>
        </p:nvSpPr>
        <p:spPr bwMode="auto">
          <a:xfrm>
            <a:off x="1200317" y="3276413"/>
            <a:ext cx="308271"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1</a:t>
            </a:r>
          </a:p>
        </p:txBody>
      </p:sp>
      <p:sp>
        <p:nvSpPr>
          <p:cNvPr id="108" name="TextBox 46">
            <a:extLst>
              <a:ext uri="{FF2B5EF4-FFF2-40B4-BE49-F238E27FC236}">
                <a16:creationId xmlns:a16="http://schemas.microsoft.com/office/drawing/2014/main" id="{4040264B-8C3B-3E42-BB48-8EFF54E58D50}"/>
              </a:ext>
            </a:extLst>
          </p:cNvPr>
          <p:cNvSpPr txBox="1">
            <a:spLocks noChangeArrowheads="1"/>
          </p:cNvSpPr>
          <p:nvPr/>
        </p:nvSpPr>
        <p:spPr bwMode="auto">
          <a:xfrm>
            <a:off x="1676389" y="3276413"/>
            <a:ext cx="308271"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2</a:t>
            </a:r>
          </a:p>
        </p:txBody>
      </p:sp>
      <p:sp>
        <p:nvSpPr>
          <p:cNvPr id="109" name="TextBox 46">
            <a:extLst>
              <a:ext uri="{FF2B5EF4-FFF2-40B4-BE49-F238E27FC236}">
                <a16:creationId xmlns:a16="http://schemas.microsoft.com/office/drawing/2014/main" id="{8B1130EA-6683-704B-B9F3-480ADB19658F}"/>
              </a:ext>
            </a:extLst>
          </p:cNvPr>
          <p:cNvSpPr txBox="1">
            <a:spLocks noChangeArrowheads="1"/>
          </p:cNvSpPr>
          <p:nvPr/>
        </p:nvSpPr>
        <p:spPr bwMode="auto">
          <a:xfrm>
            <a:off x="1972794" y="3276413"/>
            <a:ext cx="308271"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3</a:t>
            </a:r>
          </a:p>
        </p:txBody>
      </p:sp>
      <p:sp>
        <p:nvSpPr>
          <p:cNvPr id="110" name="TextBox 46">
            <a:extLst>
              <a:ext uri="{FF2B5EF4-FFF2-40B4-BE49-F238E27FC236}">
                <a16:creationId xmlns:a16="http://schemas.microsoft.com/office/drawing/2014/main" id="{AFCB1497-3B78-034B-846F-7693077FFCB8}"/>
              </a:ext>
            </a:extLst>
          </p:cNvPr>
          <p:cNvSpPr txBox="1">
            <a:spLocks noChangeArrowheads="1"/>
          </p:cNvSpPr>
          <p:nvPr/>
        </p:nvSpPr>
        <p:spPr bwMode="auto">
          <a:xfrm>
            <a:off x="2256249" y="3276413"/>
            <a:ext cx="308271"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4</a:t>
            </a:r>
          </a:p>
        </p:txBody>
      </p:sp>
      <p:sp>
        <p:nvSpPr>
          <p:cNvPr id="111" name="TextBox 46">
            <a:extLst>
              <a:ext uri="{FF2B5EF4-FFF2-40B4-BE49-F238E27FC236}">
                <a16:creationId xmlns:a16="http://schemas.microsoft.com/office/drawing/2014/main" id="{1C1674CC-8027-8449-823C-5C54EC3789C5}"/>
              </a:ext>
            </a:extLst>
          </p:cNvPr>
          <p:cNvSpPr txBox="1">
            <a:spLocks noChangeArrowheads="1"/>
          </p:cNvSpPr>
          <p:nvPr/>
        </p:nvSpPr>
        <p:spPr bwMode="auto">
          <a:xfrm>
            <a:off x="2556469" y="3276413"/>
            <a:ext cx="308271"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5</a:t>
            </a:r>
          </a:p>
        </p:txBody>
      </p:sp>
      <p:sp>
        <p:nvSpPr>
          <p:cNvPr id="112" name="TextBox 46">
            <a:extLst>
              <a:ext uri="{FF2B5EF4-FFF2-40B4-BE49-F238E27FC236}">
                <a16:creationId xmlns:a16="http://schemas.microsoft.com/office/drawing/2014/main" id="{0A299FF3-4F3A-7448-BBED-0597E1A3FEB4}"/>
              </a:ext>
            </a:extLst>
          </p:cNvPr>
          <p:cNvSpPr txBox="1">
            <a:spLocks noChangeArrowheads="1"/>
          </p:cNvSpPr>
          <p:nvPr/>
        </p:nvSpPr>
        <p:spPr bwMode="auto">
          <a:xfrm>
            <a:off x="3207997" y="3276413"/>
            <a:ext cx="308271"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6</a:t>
            </a:r>
          </a:p>
        </p:txBody>
      </p:sp>
      <p:sp>
        <p:nvSpPr>
          <p:cNvPr id="113" name="TextBox 46">
            <a:extLst>
              <a:ext uri="{FF2B5EF4-FFF2-40B4-BE49-F238E27FC236}">
                <a16:creationId xmlns:a16="http://schemas.microsoft.com/office/drawing/2014/main" id="{FC92A7A4-B536-5149-A196-3F7A5F4C8DE5}"/>
              </a:ext>
            </a:extLst>
          </p:cNvPr>
          <p:cNvSpPr txBox="1">
            <a:spLocks noChangeArrowheads="1"/>
          </p:cNvSpPr>
          <p:nvPr/>
        </p:nvSpPr>
        <p:spPr bwMode="auto">
          <a:xfrm>
            <a:off x="4374014" y="3276413"/>
            <a:ext cx="308271"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7</a:t>
            </a:r>
          </a:p>
        </p:txBody>
      </p:sp>
      <p:sp>
        <p:nvSpPr>
          <p:cNvPr id="114" name="TextBox 46">
            <a:extLst>
              <a:ext uri="{FF2B5EF4-FFF2-40B4-BE49-F238E27FC236}">
                <a16:creationId xmlns:a16="http://schemas.microsoft.com/office/drawing/2014/main" id="{E84F0BF8-9458-3247-948A-0B4E84897E35}"/>
              </a:ext>
            </a:extLst>
          </p:cNvPr>
          <p:cNvSpPr txBox="1">
            <a:spLocks noChangeArrowheads="1"/>
          </p:cNvSpPr>
          <p:nvPr/>
        </p:nvSpPr>
        <p:spPr bwMode="auto">
          <a:xfrm>
            <a:off x="5779055" y="3276413"/>
            <a:ext cx="308271"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8</a:t>
            </a:r>
          </a:p>
        </p:txBody>
      </p:sp>
      <p:sp>
        <p:nvSpPr>
          <p:cNvPr id="115" name="TextBox 46">
            <a:extLst>
              <a:ext uri="{FF2B5EF4-FFF2-40B4-BE49-F238E27FC236}">
                <a16:creationId xmlns:a16="http://schemas.microsoft.com/office/drawing/2014/main" id="{A914C02F-FEF5-6E44-AD20-61C083F4992D}"/>
              </a:ext>
            </a:extLst>
          </p:cNvPr>
          <p:cNvSpPr txBox="1">
            <a:spLocks noChangeArrowheads="1"/>
          </p:cNvSpPr>
          <p:nvPr/>
        </p:nvSpPr>
        <p:spPr bwMode="auto">
          <a:xfrm>
            <a:off x="7371697" y="3276413"/>
            <a:ext cx="308271"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9</a:t>
            </a:r>
          </a:p>
        </p:txBody>
      </p:sp>
      <p:sp>
        <p:nvSpPr>
          <p:cNvPr id="116" name="TextBox 46">
            <a:extLst>
              <a:ext uri="{FF2B5EF4-FFF2-40B4-BE49-F238E27FC236}">
                <a16:creationId xmlns:a16="http://schemas.microsoft.com/office/drawing/2014/main" id="{25585ED3-CBA4-FB4C-BE63-6551C3DA99FF}"/>
              </a:ext>
            </a:extLst>
          </p:cNvPr>
          <p:cNvSpPr txBox="1">
            <a:spLocks noChangeArrowheads="1"/>
          </p:cNvSpPr>
          <p:nvPr/>
        </p:nvSpPr>
        <p:spPr bwMode="auto">
          <a:xfrm>
            <a:off x="8960495" y="3276412"/>
            <a:ext cx="308271"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10</a:t>
            </a:r>
          </a:p>
        </p:txBody>
      </p:sp>
      <p:sp>
        <p:nvSpPr>
          <p:cNvPr id="117" name="TextBox 46">
            <a:extLst>
              <a:ext uri="{FF2B5EF4-FFF2-40B4-BE49-F238E27FC236}">
                <a16:creationId xmlns:a16="http://schemas.microsoft.com/office/drawing/2014/main" id="{1389294E-2ADB-D041-BD4E-BCE80219E58C}"/>
              </a:ext>
            </a:extLst>
          </p:cNvPr>
          <p:cNvSpPr txBox="1">
            <a:spLocks noChangeArrowheads="1"/>
          </p:cNvSpPr>
          <p:nvPr/>
        </p:nvSpPr>
        <p:spPr bwMode="auto">
          <a:xfrm>
            <a:off x="9922825" y="3276412"/>
            <a:ext cx="308271"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11</a:t>
            </a:r>
          </a:p>
        </p:txBody>
      </p:sp>
      <p:sp>
        <p:nvSpPr>
          <p:cNvPr id="118" name="TextBox 46">
            <a:extLst>
              <a:ext uri="{FF2B5EF4-FFF2-40B4-BE49-F238E27FC236}">
                <a16:creationId xmlns:a16="http://schemas.microsoft.com/office/drawing/2014/main" id="{B8FC9178-F22C-234B-84C6-94FA53BC5993}"/>
              </a:ext>
            </a:extLst>
          </p:cNvPr>
          <p:cNvSpPr txBox="1">
            <a:spLocks noChangeArrowheads="1"/>
          </p:cNvSpPr>
          <p:nvPr/>
        </p:nvSpPr>
        <p:spPr bwMode="auto">
          <a:xfrm>
            <a:off x="10819146" y="3276412"/>
            <a:ext cx="308271"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12</a:t>
            </a:r>
          </a:p>
        </p:txBody>
      </p:sp>
      <p:sp>
        <p:nvSpPr>
          <p:cNvPr id="119" name="TextBox 46">
            <a:extLst>
              <a:ext uri="{FF2B5EF4-FFF2-40B4-BE49-F238E27FC236}">
                <a16:creationId xmlns:a16="http://schemas.microsoft.com/office/drawing/2014/main" id="{3709AC9C-9985-9B46-B13F-2654FE69524E}"/>
              </a:ext>
            </a:extLst>
          </p:cNvPr>
          <p:cNvSpPr txBox="1">
            <a:spLocks noChangeArrowheads="1"/>
          </p:cNvSpPr>
          <p:nvPr/>
        </p:nvSpPr>
        <p:spPr bwMode="auto">
          <a:xfrm>
            <a:off x="11280212" y="3276413"/>
            <a:ext cx="400443"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457178" eaLnBrk="1" hangingPunct="1">
              <a:lnSpc>
                <a:spcPct val="100000"/>
              </a:lnSpc>
              <a:spcBef>
                <a:spcPct val="0"/>
              </a:spcBef>
              <a:spcAft>
                <a:spcPct val="0"/>
              </a:spcAft>
              <a:buNone/>
              <a:defRPr/>
            </a:pPr>
            <a:endParaRPr lang="en-GB" altLang="en-US" sz="1867" dirty="0">
              <a:solidFill>
                <a:prstClr val="black"/>
              </a:solidFill>
              <a:latin typeface="Arial" panose="020B0604020202020204" pitchFamily="34" charset="0"/>
              <a:cs typeface="Arial" panose="020B0604020202020204" pitchFamily="34" charset="0"/>
            </a:endParaRPr>
          </a:p>
        </p:txBody>
      </p:sp>
      <p:sp>
        <p:nvSpPr>
          <p:cNvPr id="120" name="TextBox 46">
            <a:extLst>
              <a:ext uri="{FF2B5EF4-FFF2-40B4-BE49-F238E27FC236}">
                <a16:creationId xmlns:a16="http://schemas.microsoft.com/office/drawing/2014/main" id="{D79EDCB5-0650-2E40-AB4A-E80D3A2F6DBB}"/>
              </a:ext>
            </a:extLst>
          </p:cNvPr>
          <p:cNvSpPr txBox="1">
            <a:spLocks noChangeArrowheads="1"/>
          </p:cNvSpPr>
          <p:nvPr/>
        </p:nvSpPr>
        <p:spPr bwMode="auto">
          <a:xfrm>
            <a:off x="244465" y="3983268"/>
            <a:ext cx="816592"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Week</a:t>
            </a:r>
          </a:p>
        </p:txBody>
      </p:sp>
      <p:sp>
        <p:nvSpPr>
          <p:cNvPr id="121" name="TextBox 46">
            <a:extLst>
              <a:ext uri="{FF2B5EF4-FFF2-40B4-BE49-F238E27FC236}">
                <a16:creationId xmlns:a16="http://schemas.microsoft.com/office/drawing/2014/main" id="{4BF8BDBE-9B31-5E44-A7B6-106E4FE6D5AC}"/>
              </a:ext>
            </a:extLst>
          </p:cNvPr>
          <p:cNvSpPr txBox="1">
            <a:spLocks noChangeArrowheads="1"/>
          </p:cNvSpPr>
          <p:nvPr/>
        </p:nvSpPr>
        <p:spPr bwMode="auto">
          <a:xfrm>
            <a:off x="243675" y="3276413"/>
            <a:ext cx="816592" cy="287323"/>
          </a:xfrm>
          <a:prstGeom prst="rect">
            <a:avLst/>
          </a:prstGeom>
          <a:noFill/>
          <a:ln>
            <a:noFill/>
          </a:ln>
        </p:spPr>
        <p:txBody>
          <a:bodyPr wrap="square" lIns="0" tIns="0" rIns="0" bIns="0">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r" defTabSz="457178" eaLnBrk="1" hangingPunct="1">
              <a:lnSpc>
                <a:spcPct val="100000"/>
              </a:lnSpc>
              <a:spcBef>
                <a:spcPct val="0"/>
              </a:spcBef>
              <a:spcAft>
                <a:spcPct val="0"/>
              </a:spcAft>
              <a:buNone/>
              <a:defRPr/>
            </a:pPr>
            <a:r>
              <a:rPr lang="en-GB" altLang="en-US" sz="1867" dirty="0">
                <a:solidFill>
                  <a:prstClr val="black"/>
                </a:solidFill>
                <a:latin typeface="Arial" panose="020B0604020202020204" pitchFamily="34" charset="0"/>
                <a:cs typeface="Arial" panose="020B0604020202020204" pitchFamily="34" charset="0"/>
              </a:rPr>
              <a:t>Visit</a:t>
            </a:r>
          </a:p>
        </p:txBody>
      </p:sp>
      <p:sp>
        <p:nvSpPr>
          <p:cNvPr id="122" name="Oval 121">
            <a:extLst>
              <a:ext uri="{FF2B5EF4-FFF2-40B4-BE49-F238E27FC236}">
                <a16:creationId xmlns:a16="http://schemas.microsoft.com/office/drawing/2014/main" id="{B6E31C1C-1847-D446-9D25-FDF09947F558}"/>
              </a:ext>
            </a:extLst>
          </p:cNvPr>
          <p:cNvSpPr/>
          <p:nvPr/>
        </p:nvSpPr>
        <p:spPr>
          <a:xfrm>
            <a:off x="1649205" y="2301077"/>
            <a:ext cx="412000" cy="44109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8">
              <a:defRPr/>
            </a:pPr>
            <a:r>
              <a:rPr lang="en-GB" sz="1600" dirty="0">
                <a:solidFill>
                  <a:prstClr val="white"/>
                </a:solidFill>
                <a:latin typeface="Arial" panose="020B0604020202020204" pitchFamily="34" charset="0"/>
                <a:cs typeface="Arial" panose="020B0604020202020204" pitchFamily="34" charset="0"/>
              </a:rPr>
              <a:t>R</a:t>
            </a:r>
          </a:p>
        </p:txBody>
      </p:sp>
      <p:sp>
        <p:nvSpPr>
          <p:cNvPr id="123" name="TextBox 46">
            <a:extLst>
              <a:ext uri="{FF2B5EF4-FFF2-40B4-BE49-F238E27FC236}">
                <a16:creationId xmlns:a16="http://schemas.microsoft.com/office/drawing/2014/main" id="{FAE71781-4214-E74A-908A-21443FEB8FDA}"/>
              </a:ext>
            </a:extLst>
          </p:cNvPr>
          <p:cNvSpPr txBox="1">
            <a:spLocks noChangeArrowheads="1"/>
          </p:cNvSpPr>
          <p:nvPr/>
        </p:nvSpPr>
        <p:spPr bwMode="auto">
          <a:xfrm>
            <a:off x="1977165" y="2302411"/>
            <a:ext cx="874753" cy="338554"/>
          </a:xfrm>
          <a:prstGeom prst="rect">
            <a:avLst/>
          </a:prstGeom>
          <a:noFill/>
          <a:ln>
            <a:noFill/>
          </a:ln>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defTabSz="457178" eaLnBrk="1" hangingPunct="1">
              <a:lnSpc>
                <a:spcPct val="100000"/>
              </a:lnSpc>
              <a:spcBef>
                <a:spcPct val="0"/>
              </a:spcBef>
              <a:spcAft>
                <a:spcPct val="0"/>
              </a:spcAft>
              <a:buNone/>
              <a:defRPr/>
            </a:pPr>
            <a:r>
              <a:rPr lang="en-GB" altLang="en-US" sz="1600" dirty="0">
                <a:solidFill>
                  <a:prstClr val="black"/>
                </a:solidFill>
                <a:latin typeface="Arial" panose="020B0604020202020204" pitchFamily="34" charset="0"/>
                <a:cs typeface="Arial" panose="020B0604020202020204" pitchFamily="34" charset="0"/>
              </a:rPr>
              <a:t>1:1</a:t>
            </a:r>
          </a:p>
        </p:txBody>
      </p:sp>
      <p:sp>
        <p:nvSpPr>
          <p:cNvPr id="124" name="TextBox 123">
            <a:extLst>
              <a:ext uri="{FF2B5EF4-FFF2-40B4-BE49-F238E27FC236}">
                <a16:creationId xmlns:a16="http://schemas.microsoft.com/office/drawing/2014/main" id="{C4B5A0CB-73FE-484A-8CC3-FB624A3EC454}"/>
              </a:ext>
            </a:extLst>
          </p:cNvPr>
          <p:cNvSpPr txBox="1"/>
          <p:nvPr/>
        </p:nvSpPr>
        <p:spPr>
          <a:xfrm>
            <a:off x="6292979" y="4992180"/>
            <a:ext cx="2505814" cy="748795"/>
          </a:xfrm>
          <a:prstGeom prst="rect">
            <a:avLst/>
          </a:prstGeom>
          <a:noFill/>
        </p:spPr>
        <p:txBody>
          <a:bodyPr wrap="none" rtlCol="0">
            <a:spAutoFit/>
          </a:bodyPr>
          <a:lstStyle/>
          <a:p>
            <a:pPr algn="ctr" defTabSz="914354">
              <a:defRPr/>
            </a:pPr>
            <a:r>
              <a:rPr lang="en-GB" sz="2133" b="1" dirty="0">
                <a:solidFill>
                  <a:prstClr val="black"/>
                </a:solidFill>
                <a:latin typeface="Arial" panose="020B0604020202020204" pitchFamily="34" charset="0"/>
                <a:cs typeface="Arial" panose="020B0604020202020204" pitchFamily="34" charset="0"/>
              </a:rPr>
              <a:t>Primary endpoint </a:t>
            </a:r>
            <a:br>
              <a:rPr lang="en-GB" sz="2133" b="1" dirty="0">
                <a:solidFill>
                  <a:prstClr val="black"/>
                </a:solidFill>
                <a:latin typeface="Arial" panose="020B0604020202020204" pitchFamily="34" charset="0"/>
                <a:cs typeface="Arial" panose="020B0604020202020204" pitchFamily="34" charset="0"/>
              </a:rPr>
            </a:br>
            <a:r>
              <a:rPr lang="en-GB" sz="2133" b="1" dirty="0">
                <a:solidFill>
                  <a:prstClr val="black"/>
                </a:solidFill>
                <a:latin typeface="Arial" panose="020B0604020202020204" pitchFamily="34" charset="0"/>
                <a:cs typeface="Arial" panose="020B0604020202020204" pitchFamily="34" charset="0"/>
              </a:rPr>
              <a:t>assessed</a:t>
            </a:r>
          </a:p>
        </p:txBody>
      </p:sp>
      <p:cxnSp>
        <p:nvCxnSpPr>
          <p:cNvPr id="125" name="Straight Arrow Connector 124">
            <a:extLst>
              <a:ext uri="{FF2B5EF4-FFF2-40B4-BE49-F238E27FC236}">
                <a16:creationId xmlns:a16="http://schemas.microsoft.com/office/drawing/2014/main" id="{D2C3E674-C5D4-2E4B-B758-E019F6889A54}"/>
              </a:ext>
            </a:extLst>
          </p:cNvPr>
          <p:cNvCxnSpPr>
            <a:cxnSpLocks/>
          </p:cNvCxnSpPr>
          <p:nvPr/>
        </p:nvCxnSpPr>
        <p:spPr>
          <a:xfrm flipH="1" flipV="1">
            <a:off x="7528272" y="4376184"/>
            <a:ext cx="0" cy="61599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6" name="TextBox 125">
            <a:extLst>
              <a:ext uri="{FF2B5EF4-FFF2-40B4-BE49-F238E27FC236}">
                <a16:creationId xmlns:a16="http://schemas.microsoft.com/office/drawing/2014/main" id="{369D2861-2B99-EE48-88C3-E114571281E7}"/>
              </a:ext>
            </a:extLst>
          </p:cNvPr>
          <p:cNvSpPr txBox="1"/>
          <p:nvPr/>
        </p:nvSpPr>
        <p:spPr>
          <a:xfrm>
            <a:off x="9775331" y="4977409"/>
            <a:ext cx="2337376" cy="1221168"/>
          </a:xfrm>
          <a:prstGeom prst="rect">
            <a:avLst/>
          </a:prstGeom>
          <a:noFill/>
        </p:spPr>
        <p:txBody>
          <a:bodyPr wrap="square" rtlCol="0">
            <a:spAutoFit/>
          </a:bodyPr>
          <a:lstStyle/>
          <a:p>
            <a:pPr algn="ctr" defTabSz="914354">
              <a:defRPr/>
            </a:pPr>
            <a:r>
              <a:rPr lang="en-GB" sz="1467" dirty="0">
                <a:solidFill>
                  <a:prstClr val="black"/>
                </a:solidFill>
                <a:latin typeface="Arial" panose="020B0604020202020204" pitchFamily="34" charset="0"/>
                <a:cs typeface="Arial" panose="020B0604020202020204" pitchFamily="34" charset="0"/>
              </a:rPr>
              <a:t>Note: Patients remained on blinded treatment until the last patient reached week 52, but for no longer than 100 weeks</a:t>
            </a:r>
          </a:p>
        </p:txBody>
      </p:sp>
      <p:cxnSp>
        <p:nvCxnSpPr>
          <p:cNvPr id="127" name="Straight Arrow Connector 126">
            <a:extLst>
              <a:ext uri="{FF2B5EF4-FFF2-40B4-BE49-F238E27FC236}">
                <a16:creationId xmlns:a16="http://schemas.microsoft.com/office/drawing/2014/main" id="{B469757D-C255-9942-92D6-0AFC35005A62}"/>
              </a:ext>
            </a:extLst>
          </p:cNvPr>
          <p:cNvCxnSpPr>
            <a:cxnSpLocks/>
            <a:stCxn id="126" idx="0"/>
          </p:cNvCxnSpPr>
          <p:nvPr/>
        </p:nvCxnSpPr>
        <p:spPr>
          <a:xfrm flipV="1">
            <a:off x="10944019" y="4376185"/>
            <a:ext cx="0" cy="60122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82409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17" y="76501"/>
            <a:ext cx="11808883" cy="1143000"/>
          </a:xfrm>
        </p:spPr>
        <p:txBody>
          <a:bodyPr anchor="ctr">
            <a:normAutofit/>
          </a:bodyPr>
          <a:lstStyle/>
          <a:p>
            <a:r>
              <a:rPr lang="en-GB" sz="3600" dirty="0"/>
              <a:t>Trial population</a:t>
            </a:r>
            <a:br>
              <a:rPr lang="en-GB" dirty="0"/>
            </a:br>
            <a:r>
              <a:rPr lang="en-GB" sz="2667" b="0" dirty="0">
                <a:solidFill>
                  <a:schemeClr val="accent1"/>
                </a:solidFill>
              </a:rPr>
              <a:t>The diverse </a:t>
            </a:r>
            <a:r>
              <a:rPr lang="en-GB" sz="2667" b="0" dirty="0" err="1">
                <a:solidFill>
                  <a:schemeClr val="accent1"/>
                </a:solidFill>
              </a:rPr>
              <a:t>SSc</a:t>
            </a:r>
            <a:r>
              <a:rPr lang="en-GB" sz="2667" b="0" dirty="0">
                <a:solidFill>
                  <a:schemeClr val="accent1"/>
                </a:solidFill>
              </a:rPr>
              <a:t>-ILD population means that SENSCIS</a:t>
            </a:r>
            <a:r>
              <a:rPr lang="en-GB" sz="2667" b="0" baseline="30000" dirty="0">
                <a:solidFill>
                  <a:schemeClr val="accent1"/>
                </a:solidFill>
              </a:rPr>
              <a:t>®</a:t>
            </a:r>
            <a:r>
              <a:rPr lang="en-GB" sz="2667" b="0" dirty="0">
                <a:solidFill>
                  <a:schemeClr val="accent1"/>
                </a:solidFill>
              </a:rPr>
              <a:t> is relevant to clinical practice</a:t>
            </a:r>
          </a:p>
        </p:txBody>
      </p:sp>
      <p:sp>
        <p:nvSpPr>
          <p:cNvPr id="4" name="Content Placeholder 3"/>
          <p:cNvSpPr>
            <a:spLocks noGrp="1"/>
          </p:cNvSpPr>
          <p:nvPr>
            <p:ph sz="quarter" idx="4294967295"/>
          </p:nvPr>
        </p:nvSpPr>
        <p:spPr>
          <a:xfrm>
            <a:off x="575734" y="1219502"/>
            <a:ext cx="10993967" cy="4437063"/>
          </a:xfrm>
        </p:spPr>
        <p:txBody>
          <a:bodyPr>
            <a:noAutofit/>
          </a:bodyPr>
          <a:lstStyle/>
          <a:p>
            <a:pPr marL="239178" indent="-239178">
              <a:buFont typeface="Arial" panose="020B0604020202020204" pitchFamily="34" charset="0"/>
              <a:buChar char="•"/>
            </a:pPr>
            <a:r>
              <a:rPr lang="en-GB" sz="2400" dirty="0">
                <a:solidFill>
                  <a:schemeClr val="accent2"/>
                </a:solidFill>
                <a:latin typeface="Arial" panose="020B0604020202020204" pitchFamily="34" charset="0"/>
                <a:cs typeface="Arial" panose="020B0604020202020204" pitchFamily="34" charset="0"/>
              </a:rPr>
              <a:t>Age</a:t>
            </a:r>
            <a:r>
              <a:rPr lang="en-GB" sz="2400" dirty="0">
                <a:solidFill>
                  <a:schemeClr val="accent2"/>
                </a:solidFill>
              </a:rPr>
              <a:t> ≥18 years</a:t>
            </a:r>
            <a:r>
              <a:rPr lang="en-GB" sz="2400" baseline="30000" dirty="0">
                <a:solidFill>
                  <a:schemeClr val="accent2"/>
                </a:solidFill>
              </a:rPr>
              <a:t>1</a:t>
            </a:r>
            <a:endParaRPr lang="en-GB" sz="2400" dirty="0">
              <a:solidFill>
                <a:schemeClr val="accent2"/>
              </a:solidFill>
            </a:endParaRPr>
          </a:p>
          <a:p>
            <a:pPr marL="239178" indent="-239178">
              <a:buFont typeface="Arial" panose="020B0604020202020204" pitchFamily="34" charset="0"/>
              <a:buChar char="•"/>
              <a:tabLst>
                <a:tab pos="266693" algn="l"/>
              </a:tabLst>
            </a:pPr>
            <a:r>
              <a:rPr lang="en-GB" sz="2400" dirty="0">
                <a:solidFill>
                  <a:schemeClr val="accent2"/>
                </a:solidFill>
              </a:rPr>
              <a:t>SSc (based on 2013 ACR/EULAR criteria</a:t>
            </a:r>
            <a:r>
              <a:rPr lang="en-GB" sz="2400" baseline="30000" dirty="0">
                <a:solidFill>
                  <a:schemeClr val="accent2"/>
                </a:solidFill>
              </a:rPr>
              <a:t>2</a:t>
            </a:r>
            <a:r>
              <a:rPr lang="en-GB" sz="2400" dirty="0">
                <a:solidFill>
                  <a:schemeClr val="accent2"/>
                </a:solidFill>
              </a:rPr>
              <a:t>) with disease onset </a:t>
            </a:r>
            <a:br>
              <a:rPr lang="en-GB" sz="2400" dirty="0">
                <a:solidFill>
                  <a:schemeClr val="accent2"/>
                </a:solidFill>
              </a:rPr>
            </a:br>
            <a:r>
              <a:rPr lang="en-GB" sz="2400" dirty="0">
                <a:solidFill>
                  <a:schemeClr val="accent2"/>
                </a:solidFill>
              </a:rPr>
              <a:t>(first non-Raynaud symptom) &lt;7 years</a:t>
            </a:r>
            <a:r>
              <a:rPr lang="en-GB" sz="2400" baseline="30000" dirty="0">
                <a:solidFill>
                  <a:schemeClr val="accent2"/>
                </a:solidFill>
              </a:rPr>
              <a:t>1</a:t>
            </a:r>
            <a:endParaRPr lang="en-GB" sz="2400" dirty="0">
              <a:solidFill>
                <a:schemeClr val="accent2"/>
              </a:solidFill>
            </a:endParaRPr>
          </a:p>
          <a:p>
            <a:pPr marL="239178" indent="-239178">
              <a:buFont typeface="Arial" panose="020B0604020202020204" pitchFamily="34" charset="0"/>
              <a:buChar char="•"/>
              <a:tabLst>
                <a:tab pos="266693" algn="l"/>
              </a:tabLst>
            </a:pPr>
            <a:r>
              <a:rPr lang="en-NZ" sz="2400" dirty="0">
                <a:solidFill>
                  <a:schemeClr val="accent2"/>
                </a:solidFill>
              </a:rPr>
              <a:t>Classified either as limited or diffuse cutaneous subtypes</a:t>
            </a:r>
            <a:r>
              <a:rPr lang="en-GB" sz="2400" baseline="30000" dirty="0">
                <a:solidFill>
                  <a:schemeClr val="accent2"/>
                </a:solidFill>
              </a:rPr>
              <a:t>1</a:t>
            </a:r>
            <a:endParaRPr lang="en-GB" sz="2400" dirty="0">
              <a:solidFill>
                <a:schemeClr val="accent2"/>
              </a:solidFill>
            </a:endParaRPr>
          </a:p>
          <a:p>
            <a:pPr marL="239178" indent="-239178">
              <a:buFont typeface="Arial" panose="020B0604020202020204" pitchFamily="34" charset="0"/>
              <a:buChar char="•"/>
            </a:pPr>
            <a:r>
              <a:rPr lang="en-GB" sz="2400" dirty="0">
                <a:solidFill>
                  <a:schemeClr val="accent2"/>
                </a:solidFill>
              </a:rPr>
              <a:t>ILD based on chest HRCT performed within 12 months of screening with </a:t>
            </a:r>
            <a:r>
              <a:rPr lang="en-GB" sz="2400" b="1" dirty="0">
                <a:solidFill>
                  <a:schemeClr val="accent2"/>
                </a:solidFill>
              </a:rPr>
              <a:t>≥10% extent of fibrosis of the lungs </a:t>
            </a:r>
            <a:r>
              <a:rPr lang="en-GB" sz="2400" dirty="0">
                <a:solidFill>
                  <a:schemeClr val="accent2"/>
                </a:solidFill>
              </a:rPr>
              <a:t>(confirmed by central assessment)</a:t>
            </a:r>
            <a:r>
              <a:rPr lang="en-GB" sz="2400" baseline="30000" dirty="0">
                <a:solidFill>
                  <a:schemeClr val="accent2"/>
                </a:solidFill>
              </a:rPr>
              <a:t>1</a:t>
            </a:r>
            <a:endParaRPr lang="en-GB" sz="2400" dirty="0">
              <a:solidFill>
                <a:schemeClr val="accent2"/>
              </a:solidFill>
            </a:endParaRPr>
          </a:p>
          <a:p>
            <a:pPr marL="239178" indent="-239178">
              <a:buFont typeface="Arial" panose="020B0604020202020204" pitchFamily="34" charset="0"/>
              <a:buChar char="•"/>
            </a:pPr>
            <a:r>
              <a:rPr lang="en-GB" sz="2400" dirty="0">
                <a:solidFill>
                  <a:schemeClr val="accent2"/>
                </a:solidFill>
              </a:rPr>
              <a:t>FVC ≥40% predicted</a:t>
            </a:r>
            <a:r>
              <a:rPr lang="en-GB" sz="2400" baseline="30000" dirty="0">
                <a:solidFill>
                  <a:schemeClr val="accent2"/>
                </a:solidFill>
              </a:rPr>
              <a:t>1</a:t>
            </a:r>
            <a:endParaRPr lang="en-GB" sz="2400" dirty="0">
              <a:solidFill>
                <a:schemeClr val="accent2"/>
              </a:solidFill>
            </a:endParaRPr>
          </a:p>
          <a:p>
            <a:pPr marL="239178" indent="-239178">
              <a:buFont typeface="Arial" panose="020B0604020202020204" pitchFamily="34" charset="0"/>
              <a:buChar char="•"/>
            </a:pPr>
            <a:r>
              <a:rPr lang="en-GB" sz="2400" dirty="0">
                <a:solidFill>
                  <a:schemeClr val="accent2"/>
                </a:solidFill>
              </a:rPr>
              <a:t>DL</a:t>
            </a:r>
            <a:r>
              <a:rPr lang="en-GB" sz="2400" baseline="-25000" dirty="0">
                <a:solidFill>
                  <a:schemeClr val="accent2"/>
                </a:solidFill>
              </a:rPr>
              <a:t>CO</a:t>
            </a:r>
            <a:r>
              <a:rPr lang="en-GB" sz="2400" dirty="0">
                <a:solidFill>
                  <a:schemeClr val="accent2"/>
                </a:solidFill>
              </a:rPr>
              <a:t> 30–89% predicted</a:t>
            </a:r>
            <a:r>
              <a:rPr lang="en-GB" sz="2400" baseline="30000" dirty="0">
                <a:solidFill>
                  <a:schemeClr val="accent2"/>
                </a:solidFill>
              </a:rPr>
              <a:t>1</a:t>
            </a:r>
            <a:endParaRPr lang="en-GB" sz="2400" dirty="0">
              <a:solidFill>
                <a:schemeClr val="accent2"/>
              </a:solidFill>
            </a:endParaRPr>
          </a:p>
          <a:p>
            <a:pPr>
              <a:spcBef>
                <a:spcPts val="0"/>
              </a:spcBef>
            </a:pPr>
            <a:br>
              <a:rPr lang="en-GB" sz="2400" b="1" dirty="0">
                <a:solidFill>
                  <a:schemeClr val="accent2"/>
                </a:solidFill>
              </a:rPr>
            </a:br>
            <a:r>
              <a:rPr lang="en-GB" sz="2400" b="1" dirty="0">
                <a:solidFill>
                  <a:schemeClr val="accent2"/>
                </a:solidFill>
              </a:rPr>
              <a:t>No longitudinal assessment of progression was required for inclusion </a:t>
            </a:r>
            <a:br>
              <a:rPr lang="en-GB" sz="2400" b="1" dirty="0">
                <a:solidFill>
                  <a:schemeClr val="accent2"/>
                </a:solidFill>
              </a:rPr>
            </a:br>
            <a:r>
              <a:rPr lang="en-GB" sz="2400" b="1" dirty="0">
                <a:solidFill>
                  <a:schemeClr val="accent2"/>
                </a:solidFill>
              </a:rPr>
              <a:t>in the trial</a:t>
            </a:r>
            <a:r>
              <a:rPr lang="en-GB" sz="2400" b="1" baseline="30000" dirty="0">
                <a:solidFill>
                  <a:schemeClr val="accent2"/>
                </a:solidFill>
              </a:rPr>
              <a:t>1</a:t>
            </a:r>
            <a:endParaRPr lang="en-GB" sz="2400" b="1" dirty="0">
              <a:solidFill>
                <a:schemeClr val="accent2"/>
              </a:solidFill>
            </a:endParaRPr>
          </a:p>
        </p:txBody>
      </p:sp>
      <p:sp>
        <p:nvSpPr>
          <p:cNvPr id="8" name="Rectangle 7"/>
          <p:cNvSpPr/>
          <p:nvPr/>
        </p:nvSpPr>
        <p:spPr>
          <a:xfrm>
            <a:off x="2732484" y="5837927"/>
            <a:ext cx="184730" cy="243785"/>
          </a:xfrm>
          <a:prstGeom prst="rect">
            <a:avLst/>
          </a:prstGeom>
        </p:spPr>
        <p:txBody>
          <a:bodyPr wrap="none">
            <a:spAutoFit/>
          </a:bodyPr>
          <a:lstStyle/>
          <a:p>
            <a:pPr algn="ctr" defTabSz="642883" fontAlgn="base">
              <a:spcBef>
                <a:spcPct val="0"/>
              </a:spcBef>
              <a:spcAft>
                <a:spcPct val="0"/>
              </a:spcAft>
              <a:defRPr/>
            </a:pPr>
            <a:endParaRPr lang="en-GB" sz="984" dirty="0">
              <a:solidFill>
                <a:prstClr val="black">
                  <a:lumMod val="75000"/>
                  <a:lumOff val="25000"/>
                </a:prstClr>
              </a:solidFill>
              <a:latin typeface="Arial"/>
              <a:ea typeface="ヒラギノ角ゴ ProN W3" charset="-128"/>
              <a:cs typeface="Arial"/>
              <a:sym typeface="Gill Sans" charset="0"/>
            </a:endParaRPr>
          </a:p>
        </p:txBody>
      </p:sp>
      <p:sp>
        <p:nvSpPr>
          <p:cNvPr id="10" name="Text Placeholder 3">
            <a:extLst>
              <a:ext uri="{FF2B5EF4-FFF2-40B4-BE49-F238E27FC236}">
                <a16:creationId xmlns:a16="http://schemas.microsoft.com/office/drawing/2014/main" id="{DD9205FB-C66F-463F-B8EB-794C9478F561}"/>
              </a:ext>
            </a:extLst>
          </p:cNvPr>
          <p:cNvSpPr txBox="1">
            <a:spLocks/>
          </p:cNvSpPr>
          <p:nvPr/>
        </p:nvSpPr>
        <p:spPr>
          <a:xfrm>
            <a:off x="383117" y="6059813"/>
            <a:ext cx="11345264" cy="537839"/>
          </a:xfrm>
          <a:prstGeom prst="rect">
            <a:avLst/>
          </a:prstGeom>
        </p:spPr>
        <p:txBody>
          <a:bodyPr anchor="b">
            <a:no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defTabSz="609459" fontAlgn="base">
              <a:spcBef>
                <a:spcPct val="0"/>
              </a:spcBef>
              <a:spcAft>
                <a:spcPct val="0"/>
              </a:spcAft>
              <a:defRPr/>
            </a:pPr>
            <a:r>
              <a:rPr lang="en-GB" sz="1200" dirty="0">
                <a:solidFill>
                  <a:srgbClr val="001E55"/>
                </a:solidFill>
                <a:latin typeface="Arial" pitchFamily="34" charset="0"/>
                <a:ea typeface="ＭＳ Ｐゴシック" pitchFamily="34" charset="-128"/>
                <a:cs typeface="Arial" panose="020B0604020202020204" pitchFamily="34" charset="0"/>
                <a:sym typeface="Gill Sans" charset="0"/>
              </a:rPr>
              <a:t>ACR/EULAR, American College of Rheumatology/ European League Against Rheumatism; DL</a:t>
            </a:r>
            <a:r>
              <a:rPr lang="en-GB" sz="1200" baseline="-25000" dirty="0">
                <a:solidFill>
                  <a:srgbClr val="001E55"/>
                </a:solidFill>
                <a:latin typeface="Arial" pitchFamily="34" charset="0"/>
                <a:ea typeface="ＭＳ Ｐゴシック" pitchFamily="34" charset="-128"/>
                <a:cs typeface="Arial" panose="020B0604020202020204" pitchFamily="34" charset="0"/>
                <a:sym typeface="Gill Sans" charset="0"/>
              </a:rPr>
              <a:t>CO</a:t>
            </a:r>
            <a:r>
              <a:rPr lang="en-GB" sz="1200" dirty="0">
                <a:solidFill>
                  <a:srgbClr val="001E55"/>
                </a:solidFill>
                <a:latin typeface="Arial" pitchFamily="34" charset="0"/>
                <a:ea typeface="ＭＳ Ｐゴシック" pitchFamily="34" charset="-128"/>
                <a:cs typeface="Arial" panose="020B0604020202020204" pitchFamily="34" charset="0"/>
                <a:sym typeface="Gill Sans" charset="0"/>
              </a:rPr>
              <a:t>, diffusing capacity of the lung for carbon monoxide; </a:t>
            </a:r>
            <a:br>
              <a:rPr lang="en-GB" sz="1200" dirty="0">
                <a:solidFill>
                  <a:srgbClr val="001E55"/>
                </a:solidFill>
                <a:latin typeface="Arial" pitchFamily="34" charset="0"/>
                <a:ea typeface="ＭＳ Ｐゴシック" pitchFamily="34" charset="-128"/>
                <a:cs typeface="Arial" panose="020B0604020202020204" pitchFamily="34" charset="0"/>
                <a:sym typeface="Gill Sans" charset="0"/>
              </a:rPr>
            </a:br>
            <a:r>
              <a:rPr lang="en-GB" sz="1200" dirty="0">
                <a:solidFill>
                  <a:srgbClr val="001E55"/>
                </a:solidFill>
                <a:latin typeface="Arial" pitchFamily="34" charset="0"/>
                <a:ea typeface="ＭＳ Ｐゴシック" pitchFamily="34" charset="-128"/>
                <a:cs typeface="Arial" panose="020B0604020202020204" pitchFamily="34" charset="0"/>
                <a:sym typeface="Gill Sans" charset="0"/>
              </a:rPr>
              <a:t>FVC, forced vital capacity; HRCT, high-resolution computed tomography; ILD, interstitial lung disease; </a:t>
            </a:r>
            <a:r>
              <a:rPr lang="en-GB" sz="1200" dirty="0" err="1">
                <a:solidFill>
                  <a:srgbClr val="001E55"/>
                </a:solidFill>
                <a:latin typeface="Arial" pitchFamily="34" charset="0"/>
                <a:ea typeface="ＭＳ Ｐゴシック" pitchFamily="34" charset="-128"/>
                <a:cs typeface="Arial" panose="020B0604020202020204" pitchFamily="34" charset="0"/>
                <a:sym typeface="Gill Sans" charset="0"/>
              </a:rPr>
              <a:t>SSc</a:t>
            </a:r>
            <a:r>
              <a:rPr lang="en-GB" sz="1200" dirty="0">
                <a:solidFill>
                  <a:srgbClr val="001E55"/>
                </a:solidFill>
                <a:latin typeface="Arial" pitchFamily="34" charset="0"/>
                <a:ea typeface="ＭＳ Ｐゴシック" pitchFamily="34" charset="-128"/>
                <a:cs typeface="Arial" panose="020B0604020202020204" pitchFamily="34" charset="0"/>
                <a:sym typeface="Gill Sans" charset="0"/>
              </a:rPr>
              <a:t>, systemic sclerosis; </a:t>
            </a:r>
            <a:br>
              <a:rPr lang="en-GB" sz="1200" dirty="0">
                <a:solidFill>
                  <a:srgbClr val="001E55"/>
                </a:solidFill>
                <a:latin typeface="Arial" pitchFamily="34" charset="0"/>
                <a:ea typeface="ＭＳ Ｐゴシック" pitchFamily="34" charset="-128"/>
                <a:cs typeface="Arial" panose="020B0604020202020204" pitchFamily="34" charset="0"/>
                <a:sym typeface="Gill Sans" charset="0"/>
              </a:rPr>
            </a:br>
            <a:r>
              <a:rPr lang="en-GB" sz="1200" dirty="0" err="1">
                <a:solidFill>
                  <a:srgbClr val="001E55"/>
                </a:solidFill>
                <a:latin typeface="Arial" pitchFamily="34" charset="0"/>
                <a:ea typeface="ＭＳ Ｐゴシック" pitchFamily="34" charset="-128"/>
                <a:cs typeface="Arial" panose="020B0604020202020204" pitchFamily="34" charset="0"/>
                <a:sym typeface="Gill Sans" charset="0"/>
              </a:rPr>
              <a:t>SSc</a:t>
            </a:r>
            <a:r>
              <a:rPr lang="en-GB" sz="1200" dirty="0">
                <a:solidFill>
                  <a:srgbClr val="001E55"/>
                </a:solidFill>
                <a:latin typeface="Arial" pitchFamily="34" charset="0"/>
                <a:ea typeface="ＭＳ Ｐゴシック" pitchFamily="34" charset="-128"/>
                <a:cs typeface="Arial" panose="020B0604020202020204" pitchFamily="34" charset="0"/>
                <a:sym typeface="Gill Sans" charset="0"/>
              </a:rPr>
              <a:t>-ILD, systemic sclerosis-associated interstitial lung disease</a:t>
            </a:r>
          </a:p>
          <a:p>
            <a:pPr defTabSz="609459" fontAlgn="base">
              <a:spcBef>
                <a:spcPct val="0"/>
              </a:spcBef>
              <a:spcAft>
                <a:spcPct val="0"/>
              </a:spcAft>
              <a:defRPr/>
            </a:pPr>
            <a:r>
              <a:rPr lang="en-GB" altLang="en-US" sz="1200" dirty="0">
                <a:solidFill>
                  <a:srgbClr val="001E55"/>
                </a:solidFill>
                <a:latin typeface="Arial" pitchFamily="34" charset="0"/>
                <a:ea typeface="ＭＳ Ｐゴシック" pitchFamily="34" charset="-128"/>
              </a:rPr>
              <a:t>1. Distler O </a:t>
            </a:r>
            <a:r>
              <a:rPr lang="en-GB" altLang="en-US" sz="1200" i="1" dirty="0">
                <a:solidFill>
                  <a:srgbClr val="001E55"/>
                </a:solidFill>
                <a:latin typeface="Arial" pitchFamily="34" charset="0"/>
                <a:ea typeface="ＭＳ Ｐゴシック" pitchFamily="34" charset="-128"/>
              </a:rPr>
              <a:t>et al. N </a:t>
            </a:r>
            <a:r>
              <a:rPr lang="en-GB" altLang="en-US" sz="1200" i="1" dirty="0" err="1">
                <a:solidFill>
                  <a:srgbClr val="001E55"/>
                </a:solidFill>
                <a:latin typeface="Arial" pitchFamily="34" charset="0"/>
                <a:ea typeface="ＭＳ Ｐゴシック" pitchFamily="34" charset="-128"/>
              </a:rPr>
              <a:t>Engl</a:t>
            </a:r>
            <a:r>
              <a:rPr lang="en-GB" altLang="en-US" sz="1200" i="1" dirty="0">
                <a:solidFill>
                  <a:srgbClr val="001E55"/>
                </a:solidFill>
                <a:latin typeface="Arial" pitchFamily="34" charset="0"/>
                <a:ea typeface="ＭＳ Ｐゴシック" pitchFamily="34" charset="-128"/>
              </a:rPr>
              <a:t> J Med </a:t>
            </a:r>
            <a:r>
              <a:rPr lang="en-GB" altLang="en-US" sz="1200" dirty="0">
                <a:solidFill>
                  <a:srgbClr val="001E55"/>
                </a:solidFill>
                <a:latin typeface="Arial" pitchFamily="34" charset="0"/>
                <a:ea typeface="ＭＳ Ｐゴシック" pitchFamily="34" charset="-128"/>
              </a:rPr>
              <a:t>2019;380:2518–28; 2. van den </a:t>
            </a:r>
            <a:r>
              <a:rPr lang="en-GB" altLang="en-US" sz="1200" dirty="0" err="1">
                <a:solidFill>
                  <a:srgbClr val="001E55"/>
                </a:solidFill>
                <a:latin typeface="Arial" pitchFamily="34" charset="0"/>
                <a:ea typeface="ＭＳ Ｐゴシック" pitchFamily="34" charset="-128"/>
              </a:rPr>
              <a:t>Hoogen</a:t>
            </a:r>
            <a:r>
              <a:rPr lang="en-GB" altLang="en-US" sz="1200" dirty="0">
                <a:solidFill>
                  <a:srgbClr val="001E55"/>
                </a:solidFill>
                <a:latin typeface="Arial" pitchFamily="34" charset="0"/>
                <a:ea typeface="ＭＳ Ｐゴシック" pitchFamily="34" charset="-128"/>
              </a:rPr>
              <a:t> F </a:t>
            </a:r>
            <a:r>
              <a:rPr lang="en-GB" sz="1200" i="1" dirty="0">
                <a:solidFill>
                  <a:srgbClr val="001E55"/>
                </a:solidFill>
                <a:latin typeface="Arial" pitchFamily="34" charset="0"/>
                <a:ea typeface="ＭＳ Ｐゴシック" pitchFamily="34" charset="-128"/>
                <a:cs typeface="Arial" panose="020B0604020202020204" pitchFamily="34" charset="0"/>
                <a:sym typeface="Gill Sans" charset="0"/>
              </a:rPr>
              <a:t>et al. Arthritis Rheum </a:t>
            </a:r>
            <a:r>
              <a:rPr lang="en-GB" sz="1200" dirty="0">
                <a:solidFill>
                  <a:srgbClr val="001E55"/>
                </a:solidFill>
                <a:latin typeface="Arial" pitchFamily="34" charset="0"/>
                <a:ea typeface="ＭＳ Ｐゴシック" pitchFamily="34" charset="-128"/>
                <a:cs typeface="Arial" panose="020B0604020202020204" pitchFamily="34" charset="0"/>
                <a:sym typeface="Gill Sans" charset="0"/>
              </a:rPr>
              <a:t>2013;65:2737–47</a:t>
            </a:r>
            <a:endParaRPr lang="en-GB" sz="1200" dirty="0">
              <a:solidFill>
                <a:srgbClr val="001E55"/>
              </a:solidFill>
              <a:sym typeface="Gill Sans" charset="0"/>
            </a:endParaRPr>
          </a:p>
        </p:txBody>
      </p:sp>
    </p:spTree>
    <p:extLst>
      <p:ext uri="{BB962C8B-B14F-4D97-AF65-F5344CB8AC3E}">
        <p14:creationId xmlns:p14="http://schemas.microsoft.com/office/powerpoint/2010/main" val="10524666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en-GB"/>
              <a:t>Primary and key secondary endpoints</a:t>
            </a:r>
            <a:endParaRPr lang="en-GB" dirty="0"/>
          </a:p>
        </p:txBody>
      </p:sp>
      <p:sp>
        <p:nvSpPr>
          <p:cNvPr id="7" name="Content Placeholder 1">
            <a:extLst>
              <a:ext uri="{FF2B5EF4-FFF2-40B4-BE49-F238E27FC236}">
                <a16:creationId xmlns:a16="http://schemas.microsoft.com/office/drawing/2014/main" id="{0DA99930-BD8C-4598-B15C-36248043D78F}"/>
              </a:ext>
            </a:extLst>
          </p:cNvPr>
          <p:cNvSpPr>
            <a:spLocks noGrp="1"/>
          </p:cNvSpPr>
          <p:nvPr>
            <p:ph sz="quarter" idx="4294967295"/>
          </p:nvPr>
        </p:nvSpPr>
        <p:spPr/>
        <p:txBody>
          <a:bodyPr/>
          <a:lstStyle/>
          <a:p>
            <a:r>
              <a:rPr lang="en-GB" sz="2400" dirty="0"/>
              <a:t>Primary endpoint</a:t>
            </a:r>
          </a:p>
          <a:p>
            <a:pPr lvl="1"/>
            <a:r>
              <a:rPr lang="en-GB" sz="2400" dirty="0"/>
              <a:t>Annual rate of decline in FVC (mL/year) assessed over 52 weeks</a:t>
            </a:r>
          </a:p>
          <a:p>
            <a:pPr lvl="1"/>
            <a:endParaRPr lang="en-GB" sz="2400" dirty="0"/>
          </a:p>
          <a:p>
            <a:r>
              <a:rPr lang="en-GB" sz="2400" dirty="0"/>
              <a:t>Key secondary endpoints:</a:t>
            </a:r>
          </a:p>
          <a:p>
            <a:pPr lvl="1"/>
            <a:r>
              <a:rPr lang="en-GB" sz="2400" dirty="0"/>
              <a:t>Absolute change from baseline in </a:t>
            </a:r>
            <a:r>
              <a:rPr lang="en-GB" sz="2400" dirty="0" err="1"/>
              <a:t>mRSS</a:t>
            </a:r>
            <a:r>
              <a:rPr lang="en-GB" sz="2400" dirty="0"/>
              <a:t> at week 52</a:t>
            </a:r>
          </a:p>
          <a:p>
            <a:pPr lvl="1"/>
            <a:r>
              <a:rPr lang="en-GB" sz="2400" dirty="0"/>
              <a:t>Absolute change from baseline in SGRQ total score at week 52</a:t>
            </a:r>
          </a:p>
          <a:p>
            <a:endParaRPr lang="en-GB" dirty="0"/>
          </a:p>
        </p:txBody>
      </p:sp>
      <p:sp>
        <p:nvSpPr>
          <p:cNvPr id="2" name="Text Placeholder 1">
            <a:extLst>
              <a:ext uri="{FF2B5EF4-FFF2-40B4-BE49-F238E27FC236}">
                <a16:creationId xmlns:a16="http://schemas.microsoft.com/office/drawing/2014/main" id="{E3C6E3E2-14D6-4DD9-897A-AA72EB59C9A7}"/>
              </a:ext>
            </a:extLst>
          </p:cNvPr>
          <p:cNvSpPr>
            <a:spLocks noGrp="1"/>
          </p:cNvSpPr>
          <p:nvPr>
            <p:ph type="body" sz="quarter" idx="10"/>
          </p:nvPr>
        </p:nvSpPr>
        <p:spPr/>
        <p:txBody>
          <a:bodyPr/>
          <a:lstStyle/>
          <a:p>
            <a:r>
              <a:rPr lang="en-GB" dirty="0"/>
              <a:t>FVC, forced vital capacity; </a:t>
            </a:r>
            <a:r>
              <a:rPr lang="en-GB" dirty="0" err="1"/>
              <a:t>mRSS</a:t>
            </a:r>
            <a:r>
              <a:rPr lang="en-GB" dirty="0"/>
              <a:t>, modified </a:t>
            </a:r>
            <a:r>
              <a:rPr lang="en-GB" dirty="0" err="1"/>
              <a:t>Rodnan</a:t>
            </a:r>
            <a:r>
              <a:rPr lang="en-GB" dirty="0"/>
              <a:t> skin score; SGRQ, St George’s Respiratory Questionnaire</a:t>
            </a:r>
            <a:br>
              <a:rPr lang="en-GB" dirty="0"/>
            </a:br>
            <a:r>
              <a:rPr lang="en-GB" dirty="0"/>
              <a:t>Distler O </a:t>
            </a:r>
            <a:r>
              <a:rPr lang="en-GB" i="1" dirty="0"/>
              <a:t>et al. N </a:t>
            </a:r>
            <a:r>
              <a:rPr lang="en-GB" i="1" dirty="0" err="1"/>
              <a:t>Engl</a:t>
            </a:r>
            <a:r>
              <a:rPr lang="en-GB" i="1" dirty="0"/>
              <a:t> J Med </a:t>
            </a:r>
            <a:r>
              <a:rPr lang="en-GB" dirty="0"/>
              <a:t>2019;380:2518–28</a:t>
            </a:r>
          </a:p>
        </p:txBody>
      </p:sp>
    </p:spTree>
    <p:extLst>
      <p:ext uri="{BB962C8B-B14F-4D97-AF65-F5344CB8AC3E}">
        <p14:creationId xmlns:p14="http://schemas.microsoft.com/office/powerpoint/2010/main" val="40165724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noProof="0" dirty="0"/>
              <a:t>Baseline characteristics</a:t>
            </a:r>
          </a:p>
        </p:txBody>
      </p:sp>
      <p:sp>
        <p:nvSpPr>
          <p:cNvPr id="3" name="Subtitle 2">
            <a:extLst>
              <a:ext uri="{FF2B5EF4-FFF2-40B4-BE49-F238E27FC236}">
                <a16:creationId xmlns:a16="http://schemas.microsoft.com/office/drawing/2014/main" id="{32D5297F-5400-4F65-8E21-3198C4C6FFBE}"/>
              </a:ext>
            </a:extLst>
          </p:cNvPr>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3B140385-AC21-4CF7-8B86-B3A167384707}"/>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209631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AC53-CC5D-4EF9-8D62-33F03932CFB3}"/>
              </a:ext>
            </a:extLst>
          </p:cNvPr>
          <p:cNvSpPr>
            <a:spLocks noGrp="1"/>
          </p:cNvSpPr>
          <p:nvPr>
            <p:ph type="title"/>
          </p:nvPr>
        </p:nvSpPr>
        <p:spPr>
          <a:xfrm>
            <a:off x="609600" y="274637"/>
            <a:ext cx="10972800" cy="681899"/>
          </a:xfrm>
        </p:spPr>
        <p:txBody>
          <a:bodyPr>
            <a:normAutofit fontScale="90000"/>
          </a:bodyPr>
          <a:lstStyle/>
          <a:p>
            <a:pPr algn="ctr"/>
            <a:r>
              <a:rPr lang="en-GB" dirty="0"/>
              <a:t>Ch</a:t>
            </a:r>
            <a:r>
              <a:rPr lang="en-US" dirty="0" err="1"/>
              <a:t>ức</a:t>
            </a:r>
            <a:r>
              <a:rPr lang="en-US" dirty="0"/>
              <a:t> </a:t>
            </a:r>
            <a:r>
              <a:rPr lang="en-US" dirty="0" err="1"/>
              <a:t>năng</a:t>
            </a:r>
            <a:r>
              <a:rPr lang="en-US" dirty="0"/>
              <a:t> </a:t>
            </a:r>
            <a:r>
              <a:rPr lang="en-US" dirty="0" err="1"/>
              <a:t>phổi</a:t>
            </a:r>
            <a:r>
              <a:rPr lang="en-US" dirty="0"/>
              <a:t> ở BN </a:t>
            </a:r>
            <a:r>
              <a:rPr lang="en-US" dirty="0" err="1"/>
              <a:t>điều</a:t>
            </a:r>
            <a:r>
              <a:rPr lang="en-US" dirty="0"/>
              <a:t> </a:t>
            </a:r>
            <a:r>
              <a:rPr lang="en-US" dirty="0" err="1"/>
              <a:t>trị</a:t>
            </a:r>
            <a:r>
              <a:rPr lang="en-US" dirty="0"/>
              <a:t> </a:t>
            </a:r>
            <a:r>
              <a:rPr lang="en-US" dirty="0" err="1"/>
              <a:t>với</a:t>
            </a:r>
            <a:r>
              <a:rPr lang="en-US" dirty="0"/>
              <a:t> </a:t>
            </a:r>
            <a:r>
              <a:rPr lang="en-US" dirty="0" err="1"/>
              <a:t>nintedanib</a:t>
            </a:r>
            <a:endParaRPr lang="en-GB" dirty="0"/>
          </a:p>
        </p:txBody>
      </p:sp>
      <p:graphicFrame>
        <p:nvGraphicFramePr>
          <p:cNvPr id="13" name="Content Placeholder 12">
            <a:extLst>
              <a:ext uri="{FF2B5EF4-FFF2-40B4-BE49-F238E27FC236}">
                <a16:creationId xmlns:a16="http://schemas.microsoft.com/office/drawing/2014/main" id="{79E88295-E584-4317-B81C-BECE14E21C69}"/>
              </a:ext>
            </a:extLst>
          </p:cNvPr>
          <p:cNvGraphicFramePr>
            <a:graphicFrameLocks noGrp="1"/>
          </p:cNvGraphicFramePr>
          <p:nvPr>
            <p:ph sz="quarter" idx="10"/>
          </p:nvPr>
        </p:nvGraphicFramePr>
        <p:xfrm>
          <a:off x="609601" y="2010921"/>
          <a:ext cx="5382684" cy="4114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6">
            <a:extLst>
              <a:ext uri="{FF2B5EF4-FFF2-40B4-BE49-F238E27FC236}">
                <a16:creationId xmlns:a16="http://schemas.microsoft.com/office/drawing/2014/main" id="{E62A39AA-F105-44C7-B4CB-37C0F11DF1F4}"/>
              </a:ext>
            </a:extLst>
          </p:cNvPr>
          <p:cNvGraphicFramePr>
            <a:graphicFrameLocks noGrp="1"/>
          </p:cNvGraphicFramePr>
          <p:nvPr>
            <p:ph sz="quarter" idx="11"/>
          </p:nvPr>
        </p:nvGraphicFramePr>
        <p:xfrm>
          <a:off x="6191251" y="2010921"/>
          <a:ext cx="5386916" cy="4114712"/>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Diagonal Corners Snipped 6">
            <a:extLst>
              <a:ext uri="{FF2B5EF4-FFF2-40B4-BE49-F238E27FC236}">
                <a16:creationId xmlns:a16="http://schemas.microsoft.com/office/drawing/2014/main" id="{25713E53-D6C1-43F3-8011-BD180E436729}"/>
              </a:ext>
            </a:extLst>
          </p:cNvPr>
          <p:cNvSpPr>
            <a:spLocks noChangeAspect="1"/>
          </p:cNvSpPr>
          <p:nvPr/>
        </p:nvSpPr>
        <p:spPr>
          <a:xfrm>
            <a:off x="2163834" y="1222960"/>
            <a:ext cx="9198068" cy="795809"/>
          </a:xfrm>
          <a:prstGeom prst="snip2DiagRect">
            <a:avLst>
              <a:gd name="adj1" fmla="val 0"/>
              <a:gd name="adj2" fmla="val 9729"/>
            </a:avLst>
          </a:prstGeom>
          <a:no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48000" tIns="48000" rIns="48000" bIns="48000" rtlCol="0" anchor="ctr" anchorCtr="0"/>
          <a:lstStyle/>
          <a:p>
            <a:pPr algn="ctr" defTabSz="1219170" fontAlgn="base">
              <a:spcBef>
                <a:spcPct val="0"/>
              </a:spcBef>
              <a:spcAft>
                <a:spcPct val="0"/>
              </a:spcAft>
              <a:defRPr/>
            </a:pPr>
            <a:r>
              <a:rPr lang="en-GB" sz="2400" b="1" dirty="0">
                <a:solidFill>
                  <a:srgbClr val="001E55"/>
                </a:solidFill>
                <a:latin typeface="Arial" panose="020B0604020202020204" pitchFamily="34" charset="0"/>
                <a:cs typeface="Arial" panose="020B0604020202020204" pitchFamily="34" charset="0"/>
              </a:rPr>
              <a:t>NC </a:t>
            </a:r>
            <a:r>
              <a:rPr lang="en-GB" sz="2400" b="1" dirty="0" err="1">
                <a:solidFill>
                  <a:srgbClr val="001E55"/>
                </a:solidFill>
                <a:latin typeface="Arial" panose="020B0604020202020204" pitchFamily="34" charset="0"/>
                <a:cs typeface="Arial" panose="020B0604020202020204" pitchFamily="34" charset="0"/>
              </a:rPr>
              <a:t>tại</a:t>
            </a:r>
            <a:r>
              <a:rPr lang="en-GB" sz="2400" b="1" dirty="0">
                <a:solidFill>
                  <a:srgbClr val="001E55"/>
                </a:solidFill>
                <a:latin typeface="Arial" panose="020B0604020202020204" pitchFamily="34" charset="0"/>
                <a:cs typeface="Arial" panose="020B0604020202020204" pitchFamily="34" charset="0"/>
              </a:rPr>
              <a:t> Hy </a:t>
            </a:r>
            <a:r>
              <a:rPr lang="en-GB" sz="2400" b="1" dirty="0" err="1">
                <a:solidFill>
                  <a:srgbClr val="001E55"/>
                </a:solidFill>
                <a:latin typeface="Arial" panose="020B0604020202020204" pitchFamily="34" charset="0"/>
                <a:cs typeface="Arial" panose="020B0604020202020204" pitchFamily="34" charset="0"/>
              </a:rPr>
              <a:t>Lạp</a:t>
            </a:r>
            <a:r>
              <a:rPr lang="en-GB" sz="2400" b="1" dirty="0">
                <a:solidFill>
                  <a:srgbClr val="001E55"/>
                </a:solidFill>
                <a:latin typeface="Arial" panose="020B0604020202020204" pitchFamily="34" charset="0"/>
                <a:cs typeface="Arial" panose="020B0604020202020204" pitchFamily="34" charset="0"/>
              </a:rPr>
              <a:t> </a:t>
            </a:r>
            <a:r>
              <a:rPr lang="en-GB" sz="2400" b="1" dirty="0" err="1">
                <a:solidFill>
                  <a:srgbClr val="001E55"/>
                </a:solidFill>
                <a:latin typeface="Arial" panose="020B0604020202020204" pitchFamily="34" charset="0"/>
                <a:cs typeface="Arial" panose="020B0604020202020204" pitchFamily="34" charset="0"/>
              </a:rPr>
              <a:t>cho</a:t>
            </a:r>
            <a:r>
              <a:rPr lang="en-GB" sz="2400" b="1" dirty="0">
                <a:solidFill>
                  <a:srgbClr val="001E55"/>
                </a:solidFill>
                <a:latin typeface="Arial" panose="020B0604020202020204" pitchFamily="34" charset="0"/>
                <a:cs typeface="Arial" panose="020B0604020202020204" pitchFamily="34" charset="0"/>
              </a:rPr>
              <a:t> </a:t>
            </a:r>
            <a:r>
              <a:rPr lang="en-GB" sz="2400" b="1" dirty="0" err="1">
                <a:solidFill>
                  <a:srgbClr val="001E55"/>
                </a:solidFill>
                <a:latin typeface="Arial" panose="020B0604020202020204" pitchFamily="34" charset="0"/>
                <a:cs typeface="Arial" panose="020B0604020202020204" pitchFamily="34" charset="0"/>
              </a:rPr>
              <a:t>thấy</a:t>
            </a:r>
            <a:r>
              <a:rPr lang="en-GB" sz="2400" b="1" dirty="0">
                <a:solidFill>
                  <a:srgbClr val="001E55"/>
                </a:solidFill>
                <a:latin typeface="Arial" panose="020B0604020202020204" pitchFamily="34" charset="0"/>
                <a:cs typeface="Arial" panose="020B0604020202020204" pitchFamily="34" charset="0"/>
              </a:rPr>
              <a:t> FVC </a:t>
            </a:r>
            <a:r>
              <a:rPr lang="en-GB" sz="2400" b="1" dirty="0" err="1">
                <a:solidFill>
                  <a:srgbClr val="001E55"/>
                </a:solidFill>
                <a:latin typeface="Arial" panose="020B0604020202020204" pitchFamily="34" charset="0"/>
                <a:cs typeface="Arial" panose="020B0604020202020204" pitchFamily="34" charset="0"/>
              </a:rPr>
              <a:t>và</a:t>
            </a:r>
            <a:r>
              <a:rPr lang="en-GB" sz="2400" b="1" dirty="0">
                <a:solidFill>
                  <a:srgbClr val="001E55"/>
                </a:solidFill>
                <a:latin typeface="Arial" panose="020B0604020202020204" pitchFamily="34" charset="0"/>
                <a:cs typeface="Arial" panose="020B0604020202020204" pitchFamily="34" charset="0"/>
              </a:rPr>
              <a:t> </a:t>
            </a:r>
            <a:r>
              <a:rPr lang="en-GB" sz="2400" b="1" dirty="0" err="1">
                <a:solidFill>
                  <a:srgbClr val="001E55"/>
                </a:solidFill>
                <a:latin typeface="Arial" panose="020B0604020202020204" pitchFamily="34" charset="0"/>
                <a:cs typeface="Arial" panose="020B0604020202020204" pitchFamily="34" charset="0"/>
              </a:rPr>
              <a:t>DLco</a:t>
            </a:r>
            <a:r>
              <a:rPr lang="en-GB" sz="2400" b="1" dirty="0">
                <a:solidFill>
                  <a:srgbClr val="001E55"/>
                </a:solidFill>
                <a:latin typeface="Arial" panose="020B0604020202020204" pitchFamily="34" charset="0"/>
                <a:cs typeface="Arial" panose="020B0604020202020204" pitchFamily="34" charset="0"/>
              </a:rPr>
              <a:t> </a:t>
            </a:r>
            <a:r>
              <a:rPr lang="en-GB" sz="2400" b="1" dirty="0" err="1">
                <a:solidFill>
                  <a:srgbClr val="001E55"/>
                </a:solidFill>
                <a:latin typeface="Arial" panose="020B0604020202020204" pitchFamily="34" charset="0"/>
                <a:cs typeface="Arial" panose="020B0604020202020204" pitchFamily="34" charset="0"/>
              </a:rPr>
              <a:t>ổn</a:t>
            </a:r>
            <a:r>
              <a:rPr lang="en-GB" sz="2400" b="1" dirty="0">
                <a:solidFill>
                  <a:srgbClr val="001E55"/>
                </a:solidFill>
                <a:latin typeface="Arial" panose="020B0604020202020204" pitchFamily="34" charset="0"/>
                <a:cs typeface="Arial" panose="020B0604020202020204" pitchFamily="34" charset="0"/>
              </a:rPr>
              <a:t> </a:t>
            </a:r>
            <a:r>
              <a:rPr lang="en-GB" sz="2400" b="1" dirty="0" err="1">
                <a:solidFill>
                  <a:srgbClr val="001E55"/>
                </a:solidFill>
                <a:latin typeface="Arial" panose="020B0604020202020204" pitchFamily="34" charset="0"/>
                <a:cs typeface="Arial" panose="020B0604020202020204" pitchFamily="34" charset="0"/>
              </a:rPr>
              <a:t>định</a:t>
            </a:r>
            <a:r>
              <a:rPr lang="en-GB" sz="2400" b="1" dirty="0">
                <a:solidFill>
                  <a:srgbClr val="001E55"/>
                </a:solidFill>
                <a:latin typeface="Arial" panose="020B0604020202020204" pitchFamily="34" charset="0"/>
                <a:cs typeface="Arial" panose="020B0604020202020204" pitchFamily="34" charset="0"/>
              </a:rPr>
              <a:t> </a:t>
            </a:r>
            <a:r>
              <a:rPr lang="en-US" sz="2400" b="1" dirty="0">
                <a:solidFill>
                  <a:srgbClr val="001E55"/>
                </a:solidFill>
                <a:latin typeface="Arial" panose="020B0604020202020204" pitchFamily="34" charset="0"/>
                <a:cs typeface="Arial" panose="020B0604020202020204" pitchFamily="34" charset="0"/>
              </a:rPr>
              <a:t>ở </a:t>
            </a:r>
            <a:r>
              <a:rPr lang="en-US" sz="2400" b="1" dirty="0" err="1">
                <a:solidFill>
                  <a:srgbClr val="001E55"/>
                </a:solidFill>
                <a:latin typeface="Arial" panose="020B0604020202020204" pitchFamily="34" charset="0"/>
                <a:cs typeface="Arial" panose="020B0604020202020204" pitchFamily="34" charset="0"/>
              </a:rPr>
              <a:t>bệnh</a:t>
            </a:r>
            <a:r>
              <a:rPr lang="en-US" sz="2400" b="1" dirty="0">
                <a:solidFill>
                  <a:srgbClr val="001E55"/>
                </a:solidFill>
                <a:latin typeface="Arial" panose="020B0604020202020204" pitchFamily="34" charset="0"/>
                <a:cs typeface="Arial" panose="020B0604020202020204" pitchFamily="34" charset="0"/>
              </a:rPr>
              <a:t> </a:t>
            </a:r>
            <a:r>
              <a:rPr lang="en-US" sz="2400" b="1" dirty="0" err="1">
                <a:solidFill>
                  <a:srgbClr val="001E55"/>
                </a:solidFill>
                <a:latin typeface="Arial" panose="020B0604020202020204" pitchFamily="34" charset="0"/>
                <a:cs typeface="Arial" panose="020B0604020202020204" pitchFamily="34" charset="0"/>
              </a:rPr>
              <a:t>nhân</a:t>
            </a:r>
            <a:r>
              <a:rPr lang="en-US" sz="2400" b="1" dirty="0">
                <a:solidFill>
                  <a:srgbClr val="001E55"/>
                </a:solidFill>
                <a:latin typeface="Arial" panose="020B0604020202020204" pitchFamily="34" charset="0"/>
                <a:cs typeface="Arial" panose="020B0604020202020204" pitchFamily="34" charset="0"/>
              </a:rPr>
              <a:t> </a:t>
            </a:r>
            <a:r>
              <a:rPr lang="en-US" sz="2400" b="1" dirty="0" err="1">
                <a:solidFill>
                  <a:srgbClr val="001E55"/>
                </a:solidFill>
                <a:latin typeface="Arial" panose="020B0604020202020204" pitchFamily="34" charset="0"/>
                <a:cs typeface="Arial" panose="020B0604020202020204" pitchFamily="34" charset="0"/>
              </a:rPr>
              <a:t>điều</a:t>
            </a:r>
            <a:r>
              <a:rPr lang="en-US" sz="2400" b="1" dirty="0">
                <a:solidFill>
                  <a:srgbClr val="001E55"/>
                </a:solidFill>
                <a:latin typeface="Arial" panose="020B0604020202020204" pitchFamily="34" charset="0"/>
                <a:cs typeface="Arial" panose="020B0604020202020204" pitchFamily="34" charset="0"/>
              </a:rPr>
              <a:t> </a:t>
            </a:r>
            <a:r>
              <a:rPr lang="en-US" sz="2400" b="1" dirty="0" err="1">
                <a:solidFill>
                  <a:srgbClr val="001E55"/>
                </a:solidFill>
                <a:latin typeface="Arial" panose="020B0604020202020204" pitchFamily="34" charset="0"/>
                <a:cs typeface="Arial" panose="020B0604020202020204" pitchFamily="34" charset="0"/>
              </a:rPr>
              <a:t>trị</a:t>
            </a:r>
            <a:r>
              <a:rPr lang="en-US" sz="2400" b="1" dirty="0">
                <a:solidFill>
                  <a:srgbClr val="001E55"/>
                </a:solidFill>
                <a:latin typeface="Arial" panose="020B0604020202020204" pitchFamily="34" charset="0"/>
                <a:cs typeface="Arial" panose="020B0604020202020204" pitchFamily="34" charset="0"/>
              </a:rPr>
              <a:t> </a:t>
            </a:r>
            <a:r>
              <a:rPr lang="en-US" sz="2400" b="1" dirty="0" err="1">
                <a:solidFill>
                  <a:srgbClr val="001E55"/>
                </a:solidFill>
                <a:latin typeface="Arial" panose="020B0604020202020204" pitchFamily="34" charset="0"/>
                <a:cs typeface="Arial" panose="020B0604020202020204" pitchFamily="34" charset="0"/>
              </a:rPr>
              <a:t>với</a:t>
            </a:r>
            <a:r>
              <a:rPr lang="en-US" sz="2400" b="1" dirty="0">
                <a:solidFill>
                  <a:srgbClr val="001E55"/>
                </a:solidFill>
                <a:latin typeface="Arial" panose="020B0604020202020204" pitchFamily="34" charset="0"/>
                <a:cs typeface="Arial" panose="020B0604020202020204" pitchFamily="34" charset="0"/>
              </a:rPr>
              <a:t> </a:t>
            </a:r>
            <a:r>
              <a:rPr lang="en-US" sz="2400" b="1" dirty="0" err="1">
                <a:solidFill>
                  <a:srgbClr val="001E55"/>
                </a:solidFill>
                <a:latin typeface="Arial" panose="020B0604020202020204" pitchFamily="34" charset="0"/>
                <a:cs typeface="Arial" panose="020B0604020202020204" pitchFamily="34" charset="0"/>
              </a:rPr>
              <a:t>nintedanib</a:t>
            </a:r>
            <a:r>
              <a:rPr lang="en-US" sz="2400" b="1" dirty="0">
                <a:solidFill>
                  <a:srgbClr val="001E55"/>
                </a:solidFill>
                <a:latin typeface="Arial" panose="020B0604020202020204" pitchFamily="34" charset="0"/>
                <a:cs typeface="Arial" panose="020B0604020202020204" pitchFamily="34" charset="0"/>
              </a:rPr>
              <a:t> </a:t>
            </a:r>
            <a:r>
              <a:rPr lang="en-US" sz="2400" b="1" dirty="0" err="1">
                <a:solidFill>
                  <a:srgbClr val="001E55"/>
                </a:solidFill>
                <a:latin typeface="Arial" panose="020B0604020202020204" pitchFamily="34" charset="0"/>
                <a:cs typeface="Arial" panose="020B0604020202020204" pitchFamily="34" charset="0"/>
              </a:rPr>
              <a:t>trong</a:t>
            </a:r>
            <a:r>
              <a:rPr lang="en-US" sz="2400" b="1" dirty="0">
                <a:solidFill>
                  <a:srgbClr val="001E55"/>
                </a:solidFill>
                <a:latin typeface="Arial" panose="020B0604020202020204" pitchFamily="34" charset="0"/>
                <a:cs typeface="Arial" panose="020B0604020202020204" pitchFamily="34" charset="0"/>
              </a:rPr>
              <a:t> </a:t>
            </a:r>
            <a:r>
              <a:rPr lang="en-US" sz="2400" b="1" dirty="0" err="1">
                <a:solidFill>
                  <a:srgbClr val="001E55"/>
                </a:solidFill>
                <a:latin typeface="Arial" panose="020B0604020202020204" pitchFamily="34" charset="0"/>
                <a:cs typeface="Arial" panose="020B0604020202020204" pitchFamily="34" charset="0"/>
              </a:rPr>
              <a:t>thời</a:t>
            </a:r>
            <a:r>
              <a:rPr lang="en-US" sz="2400" b="1" dirty="0">
                <a:solidFill>
                  <a:srgbClr val="001E55"/>
                </a:solidFill>
                <a:latin typeface="Arial" panose="020B0604020202020204" pitchFamily="34" charset="0"/>
                <a:cs typeface="Arial" panose="020B0604020202020204" pitchFamily="34" charset="0"/>
              </a:rPr>
              <a:t> </a:t>
            </a:r>
            <a:r>
              <a:rPr lang="en-US" sz="2400" b="1" dirty="0" err="1">
                <a:solidFill>
                  <a:srgbClr val="001E55"/>
                </a:solidFill>
                <a:latin typeface="Arial" panose="020B0604020202020204" pitchFamily="34" charset="0"/>
                <a:cs typeface="Arial" panose="020B0604020202020204" pitchFamily="34" charset="0"/>
              </a:rPr>
              <a:t>gian</a:t>
            </a:r>
            <a:r>
              <a:rPr lang="en-US" sz="2400" b="1" dirty="0">
                <a:solidFill>
                  <a:srgbClr val="001E55"/>
                </a:solidFill>
                <a:latin typeface="Arial" panose="020B0604020202020204" pitchFamily="34" charset="0"/>
                <a:cs typeface="Arial" panose="020B0604020202020204" pitchFamily="34" charset="0"/>
              </a:rPr>
              <a:t> </a:t>
            </a:r>
            <a:r>
              <a:rPr lang="en-US" sz="2400" b="1" dirty="0" err="1">
                <a:solidFill>
                  <a:srgbClr val="001E55"/>
                </a:solidFill>
                <a:latin typeface="Arial" panose="020B0604020202020204" pitchFamily="34" charset="0"/>
                <a:cs typeface="Arial" panose="020B0604020202020204" pitchFamily="34" charset="0"/>
              </a:rPr>
              <a:t>dài</a:t>
            </a:r>
            <a:endParaRPr lang="en-GB" sz="2400" dirty="0">
              <a:solidFill>
                <a:srgbClr val="001E55"/>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C9ACACA7-7799-424A-940A-C2AEBA2C7D28}"/>
              </a:ext>
            </a:extLst>
          </p:cNvPr>
          <p:cNvSpPr/>
          <p:nvPr/>
        </p:nvSpPr>
        <p:spPr>
          <a:xfrm>
            <a:off x="1562907" y="1125017"/>
            <a:ext cx="960000" cy="960000"/>
          </a:xfrm>
          <a:prstGeom prst="ellipse">
            <a:avLst/>
          </a:prstGeom>
          <a:solidFill>
            <a:schemeClr val="accent2"/>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defRPr/>
            </a:pPr>
            <a:endParaRPr lang="en-GB" sz="2400">
              <a:solidFill>
                <a:prstClr val="white"/>
              </a:solidFill>
              <a:latin typeface="Calibri"/>
            </a:endParaRPr>
          </a:p>
        </p:txBody>
      </p:sp>
      <p:sp>
        <p:nvSpPr>
          <p:cNvPr id="14" name="TextBox 13">
            <a:extLst>
              <a:ext uri="{FF2B5EF4-FFF2-40B4-BE49-F238E27FC236}">
                <a16:creationId xmlns:a16="http://schemas.microsoft.com/office/drawing/2014/main" id="{87823340-C93A-4A1B-8B60-F218A02744A4}"/>
              </a:ext>
            </a:extLst>
          </p:cNvPr>
          <p:cNvSpPr txBox="1"/>
          <p:nvPr/>
        </p:nvSpPr>
        <p:spPr>
          <a:xfrm rot="16200000">
            <a:off x="-1030136" y="3606892"/>
            <a:ext cx="3160096" cy="338554"/>
          </a:xfrm>
          <a:prstGeom prst="rect">
            <a:avLst/>
          </a:prstGeom>
          <a:noFill/>
        </p:spPr>
        <p:txBody>
          <a:bodyPr wrap="square" rtlCol="0">
            <a:spAutoFit/>
          </a:bodyPr>
          <a:lstStyle/>
          <a:p>
            <a:pPr algn="ctr" defTabSz="1219170" fontAlgn="base">
              <a:spcBef>
                <a:spcPct val="0"/>
              </a:spcBef>
              <a:spcAft>
                <a:spcPct val="0"/>
              </a:spcAft>
            </a:pPr>
            <a:r>
              <a:rPr lang="en-GB" sz="1600" dirty="0">
                <a:solidFill>
                  <a:prstClr val="black"/>
                </a:solidFill>
                <a:latin typeface="Arial" pitchFamily="34" charset="0"/>
                <a:ea typeface="ＭＳ Ｐゴシック" pitchFamily="34" charset="-128"/>
              </a:rPr>
              <a:t>Mean (SD) FVC % predicted</a:t>
            </a:r>
          </a:p>
        </p:txBody>
      </p:sp>
      <p:sp>
        <p:nvSpPr>
          <p:cNvPr id="18" name="TextBox 17">
            <a:extLst>
              <a:ext uri="{FF2B5EF4-FFF2-40B4-BE49-F238E27FC236}">
                <a16:creationId xmlns:a16="http://schemas.microsoft.com/office/drawing/2014/main" id="{ACC2059C-980F-475D-8078-F1A4C2A56469}"/>
              </a:ext>
            </a:extLst>
          </p:cNvPr>
          <p:cNvSpPr txBox="1"/>
          <p:nvPr/>
        </p:nvSpPr>
        <p:spPr>
          <a:xfrm>
            <a:off x="294217" y="6286718"/>
            <a:ext cx="11362267" cy="276999"/>
          </a:xfrm>
          <a:prstGeom prst="rect">
            <a:avLst/>
          </a:prstGeom>
          <a:noFill/>
        </p:spPr>
        <p:txBody>
          <a:bodyPr wrap="square" rtlCol="0">
            <a:spAutoFit/>
          </a:bodyPr>
          <a:lstStyle/>
          <a:p>
            <a:pPr defTabSz="1219170" fontAlgn="base">
              <a:spcBef>
                <a:spcPct val="0"/>
              </a:spcBef>
              <a:spcAft>
                <a:spcPct val="0"/>
              </a:spcAft>
            </a:pPr>
            <a:r>
              <a:rPr lang="en-GB" sz="1200" dirty="0">
                <a:solidFill>
                  <a:prstClr val="black"/>
                </a:solidFill>
                <a:latin typeface="Arial" pitchFamily="34" charset="0"/>
                <a:ea typeface="ＭＳ Ｐゴシック" pitchFamily="34" charset="-128"/>
              </a:rPr>
              <a:t>Data from patients who received </a:t>
            </a:r>
            <a:r>
              <a:rPr lang="en-GB" sz="1200" dirty="0">
                <a:solidFill>
                  <a:prstClr val="black"/>
                </a:solidFill>
                <a:latin typeface="Arial" pitchFamily="34" charset="0"/>
                <a:ea typeface="ＭＳ Ｐゴシック" pitchFamily="34" charset="-128"/>
                <a:cs typeface="Arial" panose="020B0604020202020204" pitchFamily="34" charset="0"/>
              </a:rPr>
              <a:t>≥1 dose of </a:t>
            </a:r>
            <a:r>
              <a:rPr lang="en-GB" sz="1200" dirty="0">
                <a:solidFill>
                  <a:prstClr val="black"/>
                </a:solidFill>
                <a:latin typeface="Arial" pitchFamily="34" charset="0"/>
                <a:ea typeface="ＭＳ Ｐゴシック" pitchFamily="34" charset="-128"/>
              </a:rPr>
              <a:t>nintedanib between </a:t>
            </a:r>
            <a:r>
              <a:rPr lang="en-GB" sz="1200" dirty="0">
                <a:solidFill>
                  <a:prstClr val="black"/>
                </a:solidFill>
                <a:latin typeface="Arial" pitchFamily="34" charset="0"/>
                <a:ea typeface="ＭＳ Ｐゴシック" pitchFamily="34" charset="-128"/>
                <a:cs typeface="Arial" panose="020B0604020202020204" pitchFamily="34" charset="0"/>
              </a:rPr>
              <a:t>January 2013 and January 2018. </a:t>
            </a:r>
            <a:r>
              <a:rPr lang="en-GB" sz="1200" dirty="0">
                <a:solidFill>
                  <a:prstClr val="black"/>
                </a:solidFill>
                <a:latin typeface="Arial" pitchFamily="34" charset="0"/>
                <a:ea typeface="ＭＳ Ｐゴシック" pitchFamily="34" charset="-128"/>
              </a:rPr>
              <a:t>Antoniou K et al. ERJ Open Res 2020;6:00172-2019.</a:t>
            </a:r>
          </a:p>
        </p:txBody>
      </p:sp>
      <p:sp>
        <p:nvSpPr>
          <p:cNvPr id="19" name="TextBox 18">
            <a:extLst>
              <a:ext uri="{FF2B5EF4-FFF2-40B4-BE49-F238E27FC236}">
                <a16:creationId xmlns:a16="http://schemas.microsoft.com/office/drawing/2014/main" id="{36FF3980-F324-4CB0-823D-80B846037C0F}"/>
              </a:ext>
            </a:extLst>
          </p:cNvPr>
          <p:cNvSpPr txBox="1"/>
          <p:nvPr/>
        </p:nvSpPr>
        <p:spPr>
          <a:xfrm rot="16200000">
            <a:off x="4420703" y="3606894"/>
            <a:ext cx="3160096" cy="338554"/>
          </a:xfrm>
          <a:prstGeom prst="rect">
            <a:avLst/>
          </a:prstGeom>
          <a:noFill/>
        </p:spPr>
        <p:txBody>
          <a:bodyPr wrap="square" rtlCol="0">
            <a:spAutoFit/>
          </a:bodyPr>
          <a:lstStyle/>
          <a:p>
            <a:pPr algn="ctr" defTabSz="1219170" fontAlgn="base">
              <a:spcBef>
                <a:spcPct val="0"/>
              </a:spcBef>
              <a:spcAft>
                <a:spcPct val="0"/>
              </a:spcAft>
            </a:pPr>
            <a:r>
              <a:rPr lang="en-GB" sz="1600" dirty="0">
                <a:solidFill>
                  <a:prstClr val="black"/>
                </a:solidFill>
                <a:latin typeface="Arial" pitchFamily="34" charset="0"/>
                <a:ea typeface="ＭＳ Ｐゴシック" pitchFamily="34" charset="-128"/>
              </a:rPr>
              <a:t>Mean (SD) </a:t>
            </a:r>
            <a:r>
              <a:rPr lang="en-GB" sz="1600" dirty="0" err="1">
                <a:solidFill>
                  <a:prstClr val="black"/>
                </a:solidFill>
                <a:latin typeface="Arial" pitchFamily="34" charset="0"/>
                <a:ea typeface="ＭＳ Ｐゴシック" pitchFamily="34" charset="-128"/>
              </a:rPr>
              <a:t>DLco</a:t>
            </a:r>
            <a:r>
              <a:rPr lang="en-GB" sz="1600" dirty="0">
                <a:solidFill>
                  <a:prstClr val="black"/>
                </a:solidFill>
                <a:latin typeface="Arial" pitchFamily="34" charset="0"/>
                <a:ea typeface="ＭＳ Ｐゴシック" pitchFamily="34" charset="-128"/>
              </a:rPr>
              <a:t> % predicted</a:t>
            </a:r>
          </a:p>
        </p:txBody>
      </p:sp>
    </p:spTree>
    <p:extLst>
      <p:ext uri="{BB962C8B-B14F-4D97-AF65-F5344CB8AC3E}">
        <p14:creationId xmlns:p14="http://schemas.microsoft.com/office/powerpoint/2010/main" val="10389866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Baseline characteristics </a:t>
            </a:r>
            <a:br>
              <a:rPr lang="en-GB" dirty="0"/>
            </a:br>
            <a:r>
              <a:rPr lang="en-GB" sz="2400" b="0" dirty="0">
                <a:solidFill>
                  <a:schemeClr val="accent1"/>
                </a:solidFill>
              </a:rPr>
              <a:t>The baseline characteristics of patients were similar between treatment arms</a:t>
            </a:r>
            <a:endParaRPr lang="en-GB" sz="2400" dirty="0">
              <a:solidFill>
                <a:schemeClr val="accent1"/>
              </a:solidFill>
            </a:endParaRPr>
          </a:p>
        </p:txBody>
      </p:sp>
      <p:sp>
        <p:nvSpPr>
          <p:cNvPr id="5" name="Text Placeholder 4">
            <a:extLst>
              <a:ext uri="{FF2B5EF4-FFF2-40B4-BE49-F238E27FC236}">
                <a16:creationId xmlns:a16="http://schemas.microsoft.com/office/drawing/2014/main" id="{ACFD81E2-1A76-4EAA-97F4-5F0D2C3B040A}"/>
              </a:ext>
            </a:extLst>
          </p:cNvPr>
          <p:cNvSpPr>
            <a:spLocks noGrp="1"/>
          </p:cNvSpPr>
          <p:nvPr>
            <p:ph type="body" sz="quarter" idx="10"/>
          </p:nvPr>
        </p:nvSpPr>
        <p:spPr>
          <a:xfrm>
            <a:off x="384000" y="6062400"/>
            <a:ext cx="11808000" cy="537600"/>
          </a:xfrm>
        </p:spPr>
        <p:txBody>
          <a:bodyPr/>
          <a:lstStyle/>
          <a:p>
            <a:r>
              <a:rPr lang="en-GB" dirty="0">
                <a:latin typeface="Arial"/>
                <a:cs typeface="Arial"/>
              </a:rPr>
              <a:t>*Data from patients who selected one race. Four patients ticked two boxes. </a:t>
            </a:r>
            <a:br>
              <a:rPr lang="en-GB" dirty="0">
                <a:latin typeface="Arial"/>
                <a:cs typeface="Arial"/>
              </a:rPr>
            </a:br>
            <a:r>
              <a:rPr lang="en-GB" dirty="0"/>
              <a:t>From Distler O </a:t>
            </a:r>
            <a:r>
              <a:rPr lang="en-GB" i="1" dirty="0"/>
              <a:t>et al. N Engl J Med</a:t>
            </a:r>
            <a:r>
              <a:rPr lang="en-GB" dirty="0"/>
              <a:t> 2019;380:2518–28. Copyright 2019 Massachusetts Medical Society. Reproduced with permission from Massachusetts Medical Society.</a:t>
            </a:r>
            <a:br>
              <a:rPr lang="en-GB" dirty="0">
                <a:latin typeface="Arial"/>
                <a:cs typeface="Arial"/>
              </a:rPr>
            </a:br>
            <a:r>
              <a:rPr lang="en-GB" dirty="0">
                <a:latin typeface="Arial"/>
                <a:cs typeface="Arial"/>
              </a:rPr>
              <a:t>SD, standard deviation</a:t>
            </a:r>
            <a:br>
              <a:rPr lang="en-GB" dirty="0">
                <a:latin typeface="Arial"/>
                <a:cs typeface="Arial"/>
              </a:rPr>
            </a:br>
            <a:r>
              <a:rPr lang="en-GB" dirty="0"/>
              <a:t>Distler O </a:t>
            </a:r>
            <a:r>
              <a:rPr lang="en-GB" i="1" dirty="0"/>
              <a:t>et al. N </a:t>
            </a:r>
            <a:r>
              <a:rPr lang="en-GB" i="1" dirty="0" err="1"/>
              <a:t>Engl</a:t>
            </a:r>
            <a:r>
              <a:rPr lang="en-GB" i="1" dirty="0"/>
              <a:t> J Med </a:t>
            </a:r>
            <a:r>
              <a:rPr lang="en-GB" dirty="0"/>
              <a:t>2019;380:2518–28</a:t>
            </a:r>
          </a:p>
        </p:txBody>
      </p:sp>
      <p:graphicFrame>
        <p:nvGraphicFramePr>
          <p:cNvPr id="4" name="Content Placeholder 3"/>
          <p:cNvGraphicFramePr>
            <a:graphicFrameLocks noGrp="1"/>
          </p:cNvGraphicFramePr>
          <p:nvPr>
            <p:ph type="tbl" sz="quarter" idx="11"/>
          </p:nvPr>
        </p:nvGraphicFramePr>
        <p:xfrm>
          <a:off x="383118" y="1219200"/>
          <a:ext cx="10994341" cy="3982214"/>
        </p:xfrm>
        <a:graphic>
          <a:graphicData uri="http://schemas.openxmlformats.org/drawingml/2006/table">
            <a:tbl>
              <a:tblPr firstRow="1" bandRow="1">
                <a:tableStyleId>{21E4AEA4-8DFA-4A89-87EB-49C32662AFE0}</a:tableStyleId>
              </a:tblPr>
              <a:tblGrid>
                <a:gridCol w="5726173">
                  <a:extLst>
                    <a:ext uri="{9D8B030D-6E8A-4147-A177-3AD203B41FA5}">
                      <a16:colId xmlns:a16="http://schemas.microsoft.com/office/drawing/2014/main" val="20000"/>
                    </a:ext>
                  </a:extLst>
                </a:gridCol>
                <a:gridCol w="2634084">
                  <a:extLst>
                    <a:ext uri="{9D8B030D-6E8A-4147-A177-3AD203B41FA5}">
                      <a16:colId xmlns:a16="http://schemas.microsoft.com/office/drawing/2014/main" val="20001"/>
                    </a:ext>
                  </a:extLst>
                </a:gridCol>
                <a:gridCol w="2634084">
                  <a:extLst>
                    <a:ext uri="{9D8B030D-6E8A-4147-A177-3AD203B41FA5}">
                      <a16:colId xmlns:a16="http://schemas.microsoft.com/office/drawing/2014/main" val="20003"/>
                    </a:ext>
                  </a:extLst>
                </a:gridCol>
              </a:tblGrid>
              <a:tr h="670560">
                <a:tc>
                  <a:txBody>
                    <a:bodyPr/>
                    <a:lstStyle/>
                    <a:p>
                      <a:endParaRPr lang="en-GB" sz="1900" noProof="0" dirty="0">
                        <a:latin typeface="Arial" panose="020B0604020202020204" pitchFamily="34" charset="0"/>
                        <a:cs typeface="Arial" panose="020B0604020202020204" pitchFamily="34" charset="0"/>
                      </a:endParaRPr>
                    </a:p>
                  </a:txBody>
                  <a:tcPr marL="121920" marR="121920"/>
                </a:tc>
                <a:tc>
                  <a:txBody>
                    <a:bodyPr/>
                    <a:lstStyle/>
                    <a:p>
                      <a:pPr algn="ctr"/>
                      <a:r>
                        <a:rPr lang="en-GB" sz="1900" noProof="0" dirty="0">
                          <a:latin typeface="Arial" panose="020B0604020202020204" pitchFamily="34" charset="0"/>
                          <a:cs typeface="Arial" panose="020B0604020202020204" pitchFamily="34" charset="0"/>
                        </a:rPr>
                        <a:t>Nintedanib </a:t>
                      </a:r>
                      <a:br>
                        <a:rPr lang="en-GB" sz="1900" noProof="0" dirty="0">
                          <a:latin typeface="Arial" panose="020B0604020202020204" pitchFamily="34" charset="0"/>
                          <a:cs typeface="Arial" panose="020B0604020202020204" pitchFamily="34" charset="0"/>
                        </a:rPr>
                      </a:br>
                      <a:r>
                        <a:rPr lang="en-GB" sz="1900" noProof="0" dirty="0">
                          <a:latin typeface="Arial" panose="020B0604020202020204" pitchFamily="34" charset="0"/>
                          <a:cs typeface="Arial" panose="020B0604020202020204" pitchFamily="34" charset="0"/>
                        </a:rPr>
                        <a:t>(n=288)</a:t>
                      </a:r>
                    </a:p>
                  </a:txBody>
                  <a:tcPr marL="121920" marR="121920"/>
                </a:tc>
                <a:tc>
                  <a:txBody>
                    <a:bodyPr/>
                    <a:lstStyle/>
                    <a:p>
                      <a:pPr algn="ctr"/>
                      <a:r>
                        <a:rPr lang="en-GB" sz="1900" noProof="0" dirty="0">
                          <a:latin typeface="Arial" panose="020B0604020202020204" pitchFamily="34" charset="0"/>
                          <a:cs typeface="Arial" panose="020B0604020202020204" pitchFamily="34" charset="0"/>
                        </a:rPr>
                        <a:t>Placebo</a:t>
                      </a:r>
                      <a:br>
                        <a:rPr lang="en-GB" sz="1900" noProof="0" dirty="0">
                          <a:latin typeface="Arial" panose="020B0604020202020204" pitchFamily="34" charset="0"/>
                          <a:cs typeface="Arial" panose="020B0604020202020204" pitchFamily="34" charset="0"/>
                        </a:rPr>
                      </a:br>
                      <a:r>
                        <a:rPr lang="en-GB" sz="1900" noProof="0" dirty="0">
                          <a:latin typeface="Arial" panose="020B0604020202020204" pitchFamily="34" charset="0"/>
                          <a:cs typeface="Arial" panose="020B0604020202020204" pitchFamily="34" charset="0"/>
                        </a:rPr>
                        <a:t>(n=288)</a:t>
                      </a:r>
                    </a:p>
                  </a:txBody>
                  <a:tcPr marL="121920" marR="121920"/>
                </a:tc>
                <a:extLst>
                  <a:ext uri="{0D108BD9-81ED-4DB2-BD59-A6C34878D82A}">
                    <a16:rowId xmlns:a16="http://schemas.microsoft.com/office/drawing/2014/main" val="10000"/>
                  </a:ext>
                </a:extLst>
              </a:tr>
              <a:tr h="377952">
                <a:tc>
                  <a:txBody>
                    <a:bodyPr/>
                    <a:lstStyle/>
                    <a:p>
                      <a:r>
                        <a:rPr lang="en-GB" sz="1900" noProof="0" dirty="0">
                          <a:latin typeface="Arial" panose="020B0604020202020204" pitchFamily="34" charset="0"/>
                          <a:cs typeface="Arial" panose="020B0604020202020204" pitchFamily="34" charset="0"/>
                        </a:rPr>
                        <a:t>Age, years, mean (SD)</a:t>
                      </a:r>
                    </a:p>
                  </a:txBody>
                  <a:tcPr marL="121920" marR="121920" marT="34291" marB="34291" anchor="ctr"/>
                </a:tc>
                <a:tc>
                  <a:txBody>
                    <a:bodyPr/>
                    <a:lstStyle/>
                    <a:p>
                      <a:pPr algn="ctr"/>
                      <a:r>
                        <a:rPr lang="en-GB" sz="1900" noProof="0" dirty="0">
                          <a:latin typeface="Arial" panose="020B0604020202020204" pitchFamily="34" charset="0"/>
                          <a:cs typeface="Arial" panose="020B0604020202020204" pitchFamily="34" charset="0"/>
                        </a:rPr>
                        <a:t>54.6 (11.8)</a:t>
                      </a:r>
                    </a:p>
                  </a:txBody>
                  <a:tcPr marL="121920" marR="121920" anchor="ctr"/>
                </a:tc>
                <a:tc>
                  <a:txBody>
                    <a:bodyPr/>
                    <a:lstStyle/>
                    <a:p>
                      <a:pPr algn="ctr"/>
                      <a:r>
                        <a:rPr lang="en-GB" sz="1900" noProof="0" dirty="0">
                          <a:latin typeface="Arial" panose="020B0604020202020204" pitchFamily="34" charset="0"/>
                          <a:cs typeface="Arial" panose="020B0604020202020204" pitchFamily="34" charset="0"/>
                        </a:rPr>
                        <a:t>53.4 (12.6)</a:t>
                      </a:r>
                    </a:p>
                  </a:txBody>
                  <a:tcPr marL="121920" marR="121920" anchor="ctr"/>
                </a:tc>
                <a:extLst>
                  <a:ext uri="{0D108BD9-81ED-4DB2-BD59-A6C34878D82A}">
                    <a16:rowId xmlns:a16="http://schemas.microsoft.com/office/drawing/2014/main" val="10001"/>
                  </a:ext>
                </a:extLst>
              </a:tr>
              <a:tr h="377952">
                <a:tc>
                  <a:txBody>
                    <a:bodyPr/>
                    <a:lstStyle/>
                    <a:p>
                      <a:r>
                        <a:rPr lang="en-GB" sz="1900" noProof="0" dirty="0">
                          <a:latin typeface="Arial" panose="020B0604020202020204" pitchFamily="34" charset="0"/>
                          <a:cs typeface="Arial" panose="020B0604020202020204" pitchFamily="34" charset="0"/>
                        </a:rPr>
                        <a:t>Female, n (%)</a:t>
                      </a:r>
                    </a:p>
                  </a:txBody>
                  <a:tcPr marL="121920" marR="121920" marT="34291" marB="34291"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900" noProof="0" dirty="0">
                          <a:latin typeface="Arial" panose="020B0604020202020204" pitchFamily="34" charset="0"/>
                          <a:cs typeface="Arial" panose="020B0604020202020204" pitchFamily="34" charset="0"/>
                        </a:rPr>
                        <a:t>221 (76.7)</a:t>
                      </a:r>
                    </a:p>
                  </a:txBody>
                  <a:tcPr marL="121920" marR="121920" anchor="ctr"/>
                </a:tc>
                <a:tc>
                  <a:txBody>
                    <a:bodyPr/>
                    <a:lstStyle/>
                    <a:p>
                      <a:pPr algn="ctr"/>
                      <a:r>
                        <a:rPr lang="en-GB" sz="1900" noProof="0" dirty="0">
                          <a:latin typeface="Arial" panose="020B0604020202020204" pitchFamily="34" charset="0"/>
                          <a:cs typeface="Arial" panose="020B0604020202020204" pitchFamily="34" charset="0"/>
                        </a:rPr>
                        <a:t>212 (73.6)</a:t>
                      </a:r>
                    </a:p>
                  </a:txBody>
                  <a:tcPr marL="121920" marR="121920" anchor="ctr"/>
                </a:tc>
                <a:extLst>
                  <a:ext uri="{0D108BD9-81ED-4DB2-BD59-A6C34878D82A}">
                    <a16:rowId xmlns:a16="http://schemas.microsoft.com/office/drawing/2014/main" val="10002"/>
                  </a:ext>
                </a:extLst>
              </a:tr>
              <a:tr h="377952">
                <a:tc>
                  <a:txBody>
                    <a:bodyPr/>
                    <a:lstStyle/>
                    <a:p>
                      <a:r>
                        <a:rPr lang="en-GB" sz="1900" noProof="0" dirty="0">
                          <a:latin typeface="Arial" panose="020B0604020202020204" pitchFamily="34" charset="0"/>
                          <a:cs typeface="Arial" panose="020B0604020202020204" pitchFamily="34" charset="0"/>
                        </a:rPr>
                        <a:t>Body mass index, kg/m</a:t>
                      </a:r>
                      <a:r>
                        <a:rPr lang="en-GB" sz="1900" baseline="30000" noProof="0" dirty="0">
                          <a:latin typeface="Arial" panose="020B0604020202020204" pitchFamily="34" charset="0"/>
                          <a:cs typeface="Arial" panose="020B0604020202020204" pitchFamily="34" charset="0"/>
                        </a:rPr>
                        <a:t>2</a:t>
                      </a:r>
                      <a:r>
                        <a:rPr lang="en-GB" sz="1900" noProof="0" dirty="0">
                          <a:latin typeface="Arial" panose="020B0604020202020204" pitchFamily="34" charset="0"/>
                          <a:cs typeface="Arial" panose="020B0604020202020204" pitchFamily="34" charset="0"/>
                        </a:rPr>
                        <a:t>, mean (SD)</a:t>
                      </a:r>
                    </a:p>
                  </a:txBody>
                  <a:tcPr marL="121920" marR="121920" marT="34291" marB="34291"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900" noProof="0" dirty="0">
                          <a:latin typeface="Arial" panose="020B0604020202020204" pitchFamily="34" charset="0"/>
                          <a:cs typeface="Arial" panose="020B0604020202020204" pitchFamily="34" charset="0"/>
                        </a:rPr>
                        <a:t>25.9 (4.8)</a:t>
                      </a:r>
                    </a:p>
                  </a:txBody>
                  <a:tcPr marL="121920" marR="1219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900" noProof="0" dirty="0">
                          <a:latin typeface="Arial" panose="020B0604020202020204" pitchFamily="34" charset="0"/>
                          <a:cs typeface="Arial" panose="020B0604020202020204" pitchFamily="34" charset="0"/>
                        </a:rPr>
                        <a:t>25.8 (5.1)</a:t>
                      </a:r>
                    </a:p>
                  </a:txBody>
                  <a:tcPr marL="121920" marR="121920" anchor="ctr"/>
                </a:tc>
                <a:extLst>
                  <a:ext uri="{0D108BD9-81ED-4DB2-BD59-A6C34878D82A}">
                    <a16:rowId xmlns:a16="http://schemas.microsoft.com/office/drawing/2014/main" val="10004"/>
                  </a:ext>
                </a:extLst>
              </a:tr>
              <a:tr h="377952">
                <a:tc gridSpan="3">
                  <a:txBody>
                    <a:bodyPr/>
                    <a:lstStyle/>
                    <a:p>
                      <a:r>
                        <a:rPr lang="en-GB" sz="1900" noProof="0" dirty="0">
                          <a:latin typeface="Arial" panose="020B0604020202020204" pitchFamily="34" charset="0"/>
                          <a:cs typeface="Arial" panose="020B0604020202020204" pitchFamily="34" charset="0"/>
                        </a:rPr>
                        <a:t>Race, n (%)*</a:t>
                      </a:r>
                    </a:p>
                  </a:txBody>
                  <a:tcPr marL="121920" marR="121920" marT="34291" marB="34291" anchor="ctr"/>
                </a:tc>
                <a:tc hMerge="1">
                  <a:txBody>
                    <a:bodyPr/>
                    <a:lstStyle/>
                    <a:p>
                      <a:pPr algn="ctr"/>
                      <a:endParaRPr lang="en-GB" sz="1400" noProof="0" dirty="0">
                        <a:latin typeface="Arial" panose="020B0604020202020204" pitchFamily="34" charset="0"/>
                        <a:cs typeface="Arial" panose="020B0604020202020204" pitchFamily="34" charset="0"/>
                      </a:endParaRPr>
                    </a:p>
                  </a:txBody>
                  <a:tcPr marL="99724" marR="99724" marT="34290" marB="34290" anchor="ctr"/>
                </a:tc>
                <a:tc hMerge="1">
                  <a:txBody>
                    <a:bodyPr/>
                    <a:lstStyle/>
                    <a:p>
                      <a:pPr algn="ctr"/>
                      <a:endParaRPr lang="en-GB" sz="1400" noProof="0" dirty="0">
                        <a:latin typeface="Arial" panose="020B0604020202020204" pitchFamily="34" charset="0"/>
                        <a:cs typeface="Arial" panose="020B0604020202020204" pitchFamily="34" charset="0"/>
                      </a:endParaRPr>
                    </a:p>
                  </a:txBody>
                  <a:tcPr marL="99724" marR="99724" marT="34290" marB="34290" anchor="ctr"/>
                </a:tc>
                <a:extLst>
                  <a:ext uri="{0D108BD9-81ED-4DB2-BD59-A6C34878D82A}">
                    <a16:rowId xmlns:a16="http://schemas.microsoft.com/office/drawing/2014/main" val="10005"/>
                  </a:ext>
                </a:extLst>
              </a:tr>
              <a:tr h="377952">
                <a:tc>
                  <a:txBody>
                    <a:bodyPr/>
                    <a:lstStyle/>
                    <a:p>
                      <a:pPr marL="0" indent="174625"/>
                      <a:r>
                        <a:rPr lang="en-GB" sz="1900" noProof="0" dirty="0">
                          <a:latin typeface="Arial" panose="020B0604020202020204" pitchFamily="34" charset="0"/>
                          <a:cs typeface="Arial" panose="020B0604020202020204" pitchFamily="34" charset="0"/>
                        </a:rPr>
                        <a:t>White</a:t>
                      </a:r>
                    </a:p>
                  </a:txBody>
                  <a:tcPr marL="121920" marR="121920" marT="34291" marB="34291" anchor="ctr"/>
                </a:tc>
                <a:tc>
                  <a:txBody>
                    <a:bodyPr/>
                    <a:lstStyle/>
                    <a:p>
                      <a:pPr algn="ctr"/>
                      <a:r>
                        <a:rPr lang="en-GB" sz="1900" noProof="0" dirty="0">
                          <a:latin typeface="Arial" panose="020B0604020202020204" pitchFamily="34" charset="0"/>
                          <a:cs typeface="Arial" panose="020B0604020202020204" pitchFamily="34" charset="0"/>
                        </a:rPr>
                        <a:t>201 (69.8)</a:t>
                      </a:r>
                    </a:p>
                  </a:txBody>
                  <a:tcPr marL="121920" marR="1219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900" noProof="0" dirty="0">
                          <a:latin typeface="Arial" panose="020B0604020202020204" pitchFamily="34" charset="0"/>
                          <a:cs typeface="Arial" panose="020B0604020202020204" pitchFamily="34" charset="0"/>
                        </a:rPr>
                        <a:t>186 (64.6)</a:t>
                      </a:r>
                    </a:p>
                  </a:txBody>
                  <a:tcPr marL="121920" marR="121920" anchor="ctr"/>
                </a:tc>
                <a:extLst>
                  <a:ext uri="{0D108BD9-81ED-4DB2-BD59-A6C34878D82A}">
                    <a16:rowId xmlns:a16="http://schemas.microsoft.com/office/drawing/2014/main" val="10006"/>
                  </a:ext>
                </a:extLst>
              </a:tr>
              <a:tr h="377952">
                <a:tc>
                  <a:txBody>
                    <a:bodyPr/>
                    <a:lstStyle/>
                    <a:p>
                      <a:pPr marL="0" indent="174625"/>
                      <a:r>
                        <a:rPr lang="en-GB" sz="1900" noProof="0" dirty="0">
                          <a:latin typeface="Arial" panose="020B0604020202020204" pitchFamily="34" charset="0"/>
                          <a:cs typeface="Arial" panose="020B0604020202020204" pitchFamily="34" charset="0"/>
                        </a:rPr>
                        <a:t>Asian</a:t>
                      </a:r>
                    </a:p>
                  </a:txBody>
                  <a:tcPr marL="121920" marR="121920" marT="34291" marB="34291" anchor="ctr"/>
                </a:tc>
                <a:tc>
                  <a:txBody>
                    <a:bodyPr/>
                    <a:lstStyle/>
                    <a:p>
                      <a:pPr algn="ctr"/>
                      <a:r>
                        <a:rPr lang="en-GB" sz="1900" noProof="0" dirty="0">
                          <a:latin typeface="Arial" panose="020B0604020202020204" pitchFamily="34" charset="0"/>
                          <a:cs typeface="Arial" panose="020B0604020202020204" pitchFamily="34" charset="0"/>
                        </a:rPr>
                        <a:t>62 (21.5)</a:t>
                      </a:r>
                    </a:p>
                  </a:txBody>
                  <a:tcPr marL="121920" marR="1219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900" noProof="0" dirty="0">
                          <a:latin typeface="Arial" panose="020B0604020202020204" pitchFamily="34" charset="0"/>
                          <a:cs typeface="Arial" panose="020B0604020202020204" pitchFamily="34" charset="0"/>
                        </a:rPr>
                        <a:t>81 (28.1)</a:t>
                      </a:r>
                    </a:p>
                  </a:txBody>
                  <a:tcPr marL="121920" marR="121920" anchor="ctr"/>
                </a:tc>
                <a:extLst>
                  <a:ext uri="{0D108BD9-81ED-4DB2-BD59-A6C34878D82A}">
                    <a16:rowId xmlns:a16="http://schemas.microsoft.com/office/drawing/2014/main" val="10007"/>
                  </a:ext>
                </a:extLst>
              </a:tr>
              <a:tr h="377952">
                <a:tc>
                  <a:txBody>
                    <a:bodyPr/>
                    <a:lstStyle/>
                    <a:p>
                      <a:pPr marL="0" indent="180975"/>
                      <a:r>
                        <a:rPr lang="en-GB" sz="1900" noProof="0" dirty="0">
                          <a:latin typeface="Arial" panose="020B0604020202020204" pitchFamily="34" charset="0"/>
                          <a:cs typeface="Arial" panose="020B0604020202020204" pitchFamily="34" charset="0"/>
                        </a:rPr>
                        <a:t>Black/African–American</a:t>
                      </a:r>
                    </a:p>
                  </a:txBody>
                  <a:tcPr marL="121920" marR="121920" marT="34291" marB="34291" anchor="ctr"/>
                </a:tc>
                <a:tc>
                  <a:txBody>
                    <a:bodyPr/>
                    <a:lstStyle/>
                    <a:p>
                      <a:pPr marL="0" marR="0" lvl="0" indent="0" algn="ctr" defTabSz="609555" rtl="0" eaLnBrk="1" fontAlgn="auto" latinLnBrk="0" hangingPunct="1">
                        <a:lnSpc>
                          <a:spcPct val="100000"/>
                        </a:lnSpc>
                        <a:spcBef>
                          <a:spcPts val="0"/>
                        </a:spcBef>
                        <a:spcAft>
                          <a:spcPts val="0"/>
                        </a:spcAft>
                        <a:buClrTx/>
                        <a:buSzTx/>
                        <a:buFontTx/>
                        <a:buNone/>
                        <a:tabLst/>
                        <a:defRPr/>
                      </a:pPr>
                      <a:r>
                        <a:rPr lang="en-GB" sz="1900" noProof="0" dirty="0">
                          <a:latin typeface="Arial" panose="020B0604020202020204" pitchFamily="34" charset="0"/>
                          <a:cs typeface="Arial" panose="020B0604020202020204" pitchFamily="34" charset="0"/>
                        </a:rPr>
                        <a:t>20 (6.9)</a:t>
                      </a:r>
                    </a:p>
                  </a:txBody>
                  <a:tcPr marL="121920" marR="121920" anchor="ctr"/>
                </a:tc>
                <a:tc>
                  <a:txBody>
                    <a:bodyPr/>
                    <a:lstStyle/>
                    <a:p>
                      <a:pPr marL="0" marR="0" lvl="0" indent="0" algn="ctr" defTabSz="609555" rtl="0" eaLnBrk="1" fontAlgn="auto" latinLnBrk="0" hangingPunct="1">
                        <a:lnSpc>
                          <a:spcPct val="100000"/>
                        </a:lnSpc>
                        <a:spcBef>
                          <a:spcPts val="0"/>
                        </a:spcBef>
                        <a:spcAft>
                          <a:spcPts val="0"/>
                        </a:spcAft>
                        <a:buClrTx/>
                        <a:buSzTx/>
                        <a:buFontTx/>
                        <a:buNone/>
                        <a:tabLst/>
                        <a:defRPr/>
                      </a:pPr>
                      <a:r>
                        <a:rPr lang="en-GB" sz="1900" noProof="0" dirty="0">
                          <a:latin typeface="Arial" panose="020B0604020202020204" pitchFamily="34" charset="0"/>
                          <a:cs typeface="Arial" panose="020B0604020202020204" pitchFamily="34" charset="0"/>
                        </a:rPr>
                        <a:t>16 (5.6)</a:t>
                      </a:r>
                    </a:p>
                  </a:txBody>
                  <a:tcPr marL="121920" marR="121920" anchor="ctr"/>
                </a:tc>
                <a:extLst>
                  <a:ext uri="{0D108BD9-81ED-4DB2-BD59-A6C34878D82A}">
                    <a16:rowId xmlns:a16="http://schemas.microsoft.com/office/drawing/2014/main" val="10008"/>
                  </a:ext>
                </a:extLst>
              </a:tr>
              <a:tr h="637541">
                <a:tc>
                  <a:txBody>
                    <a:bodyPr/>
                    <a:lstStyle/>
                    <a:p>
                      <a:pPr marL="174625" indent="6350"/>
                      <a:r>
                        <a:rPr lang="en-GB" sz="1900" noProof="0" dirty="0">
                          <a:latin typeface="Arial" panose="020B0604020202020204" pitchFamily="34" charset="0"/>
                          <a:cs typeface="Arial" panose="020B0604020202020204" pitchFamily="34" charset="0"/>
                        </a:rPr>
                        <a:t>American Indian/Alaska Native/Native Hawaiian/ other Pacific Islander </a:t>
                      </a:r>
                    </a:p>
                  </a:txBody>
                  <a:tcPr marL="121920" marR="121920" marT="34291" marB="34291" anchor="ctr"/>
                </a:tc>
                <a:tc>
                  <a:txBody>
                    <a:bodyPr/>
                    <a:lstStyle/>
                    <a:p>
                      <a:pPr marL="0" marR="0" lvl="0" indent="0" algn="ctr" defTabSz="609555" rtl="0" eaLnBrk="1" fontAlgn="auto" latinLnBrk="0" hangingPunct="1">
                        <a:lnSpc>
                          <a:spcPct val="100000"/>
                        </a:lnSpc>
                        <a:spcBef>
                          <a:spcPts val="0"/>
                        </a:spcBef>
                        <a:spcAft>
                          <a:spcPts val="0"/>
                        </a:spcAft>
                        <a:buClrTx/>
                        <a:buSzTx/>
                        <a:buFontTx/>
                        <a:buNone/>
                        <a:tabLst/>
                        <a:defRPr/>
                      </a:pPr>
                      <a:r>
                        <a:rPr lang="en-GB" sz="1900" noProof="0" dirty="0">
                          <a:latin typeface="Arial" panose="020B0604020202020204" pitchFamily="34" charset="0"/>
                          <a:cs typeface="Arial" panose="020B0604020202020204" pitchFamily="34" charset="0"/>
                        </a:rPr>
                        <a:t>3 (1.0)	</a:t>
                      </a:r>
                    </a:p>
                  </a:txBody>
                  <a:tcPr marL="121920" marR="121920" anchor="ctr"/>
                </a:tc>
                <a:tc>
                  <a:txBody>
                    <a:bodyPr/>
                    <a:lstStyle/>
                    <a:p>
                      <a:pPr marL="0" marR="0" lvl="0" indent="0" algn="ctr" defTabSz="609555" rtl="0" eaLnBrk="1" fontAlgn="auto" latinLnBrk="0" hangingPunct="1">
                        <a:lnSpc>
                          <a:spcPct val="100000"/>
                        </a:lnSpc>
                        <a:spcBef>
                          <a:spcPts val="0"/>
                        </a:spcBef>
                        <a:spcAft>
                          <a:spcPts val="0"/>
                        </a:spcAft>
                        <a:buClrTx/>
                        <a:buSzTx/>
                        <a:buFontTx/>
                        <a:buNone/>
                        <a:tabLst/>
                        <a:defRPr/>
                      </a:pPr>
                      <a:r>
                        <a:rPr lang="en-GB" sz="1900" noProof="0" dirty="0">
                          <a:latin typeface="Arial" panose="020B0604020202020204" pitchFamily="34" charset="0"/>
                          <a:cs typeface="Arial" panose="020B0604020202020204" pitchFamily="34" charset="0"/>
                        </a:rPr>
                        <a:t>3 (1.0)</a:t>
                      </a:r>
                    </a:p>
                  </a:txBody>
                  <a:tcPr marL="121920" marR="121920" anchor="ctr"/>
                </a:tc>
                <a:extLst>
                  <a:ext uri="{0D108BD9-81ED-4DB2-BD59-A6C34878D82A}">
                    <a16:rowId xmlns:a16="http://schemas.microsoft.com/office/drawing/2014/main" val="2999084716"/>
                  </a:ext>
                </a:extLst>
              </a:tr>
            </a:tbl>
          </a:graphicData>
        </a:graphic>
      </p:graphicFrame>
    </p:spTree>
    <p:extLst>
      <p:ext uri="{BB962C8B-B14F-4D97-AF65-F5344CB8AC3E}">
        <p14:creationId xmlns:p14="http://schemas.microsoft.com/office/powerpoint/2010/main" val="7654098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81ADA47-813B-40E7-92A5-F32B469DA586}"/>
              </a:ext>
            </a:extLst>
          </p:cNvPr>
          <p:cNvSpPr>
            <a:spLocks noGrp="1"/>
          </p:cNvSpPr>
          <p:nvPr>
            <p:ph type="title"/>
          </p:nvPr>
        </p:nvSpPr>
        <p:spPr/>
        <p:txBody>
          <a:bodyPr>
            <a:normAutofit/>
          </a:bodyPr>
          <a:lstStyle/>
          <a:p>
            <a:r>
              <a:rPr lang="en-GB" dirty="0"/>
              <a:t>Baseline characteristics </a:t>
            </a:r>
            <a:br>
              <a:rPr lang="en-GB" dirty="0"/>
            </a:br>
            <a:r>
              <a:rPr lang="en-GB" sz="2400" b="0" dirty="0">
                <a:solidFill>
                  <a:schemeClr val="accent1"/>
                </a:solidFill>
              </a:rPr>
              <a:t>The baseline characteristics of patients were similar between treatment arms</a:t>
            </a:r>
            <a:endParaRPr lang="en-GB" sz="2400" dirty="0">
              <a:solidFill>
                <a:schemeClr val="accent1"/>
              </a:solidFill>
            </a:endParaRPr>
          </a:p>
        </p:txBody>
      </p:sp>
      <p:sp>
        <p:nvSpPr>
          <p:cNvPr id="2" name="Text Placeholder 1">
            <a:extLst>
              <a:ext uri="{FF2B5EF4-FFF2-40B4-BE49-F238E27FC236}">
                <a16:creationId xmlns:a16="http://schemas.microsoft.com/office/drawing/2014/main" id="{617BD2D0-98F5-4E45-8F44-240B9A1D6BE6}"/>
              </a:ext>
            </a:extLst>
          </p:cNvPr>
          <p:cNvSpPr>
            <a:spLocks noGrp="1"/>
          </p:cNvSpPr>
          <p:nvPr>
            <p:ph type="body" sz="quarter" idx="10"/>
          </p:nvPr>
        </p:nvSpPr>
        <p:spPr>
          <a:xfrm>
            <a:off x="384000" y="6062400"/>
            <a:ext cx="11808000" cy="537600"/>
          </a:xfrm>
        </p:spPr>
        <p:txBody>
          <a:bodyPr/>
          <a:lstStyle/>
          <a:p>
            <a:r>
              <a:rPr lang="en-GB" dirty="0"/>
              <a:t>From Distler O </a:t>
            </a:r>
            <a:r>
              <a:rPr lang="en-GB" i="1" dirty="0"/>
              <a:t>et al. N Engl J Med</a:t>
            </a:r>
            <a:r>
              <a:rPr lang="en-GB" dirty="0"/>
              <a:t> 2019;380:2518–28. Copyright 2019 Massachusetts Medical Society. Reproduced with permission from Massachusetts Medical Society.</a:t>
            </a:r>
            <a:br>
              <a:rPr lang="en-GB" dirty="0"/>
            </a:br>
            <a:r>
              <a:rPr lang="en-GB" dirty="0"/>
              <a:t>SSc, systemic sclerosis</a:t>
            </a:r>
            <a:br>
              <a:rPr lang="en-GB" dirty="0"/>
            </a:br>
            <a:r>
              <a:rPr lang="en-GB" dirty="0"/>
              <a:t>Distler O </a:t>
            </a:r>
            <a:r>
              <a:rPr lang="en-GB" i="1" dirty="0"/>
              <a:t>et al. N </a:t>
            </a:r>
            <a:r>
              <a:rPr lang="en-GB" i="1" dirty="0" err="1"/>
              <a:t>Engl</a:t>
            </a:r>
            <a:r>
              <a:rPr lang="en-GB" i="1" dirty="0"/>
              <a:t> J Med </a:t>
            </a:r>
            <a:r>
              <a:rPr lang="en-GB" dirty="0"/>
              <a:t>2019;380:2518–28</a:t>
            </a:r>
          </a:p>
        </p:txBody>
      </p:sp>
      <p:graphicFrame>
        <p:nvGraphicFramePr>
          <p:cNvPr id="4" name="Content Placeholder 3"/>
          <p:cNvGraphicFramePr>
            <a:graphicFrameLocks noGrp="1"/>
          </p:cNvGraphicFramePr>
          <p:nvPr>
            <p:ph type="tbl" sz="quarter" idx="11"/>
          </p:nvPr>
        </p:nvGraphicFramePr>
        <p:xfrm>
          <a:off x="383117" y="1219201"/>
          <a:ext cx="10994401" cy="3575939"/>
        </p:xfrm>
        <a:graphic>
          <a:graphicData uri="http://schemas.openxmlformats.org/drawingml/2006/table">
            <a:tbl>
              <a:tblPr firstRow="1" bandRow="1">
                <a:tableStyleId>{21E4AEA4-8DFA-4A89-87EB-49C32662AFE0}</a:tableStyleId>
              </a:tblPr>
              <a:tblGrid>
                <a:gridCol w="5724203">
                  <a:extLst>
                    <a:ext uri="{9D8B030D-6E8A-4147-A177-3AD203B41FA5}">
                      <a16:colId xmlns:a16="http://schemas.microsoft.com/office/drawing/2014/main" val="20000"/>
                    </a:ext>
                  </a:extLst>
                </a:gridCol>
                <a:gridCol w="2635099">
                  <a:extLst>
                    <a:ext uri="{9D8B030D-6E8A-4147-A177-3AD203B41FA5}">
                      <a16:colId xmlns:a16="http://schemas.microsoft.com/office/drawing/2014/main" val="20001"/>
                    </a:ext>
                  </a:extLst>
                </a:gridCol>
                <a:gridCol w="2635099">
                  <a:extLst>
                    <a:ext uri="{9D8B030D-6E8A-4147-A177-3AD203B41FA5}">
                      <a16:colId xmlns:a16="http://schemas.microsoft.com/office/drawing/2014/main" val="20003"/>
                    </a:ext>
                  </a:extLst>
                </a:gridCol>
              </a:tblGrid>
              <a:tr h="670560">
                <a:tc>
                  <a:txBody>
                    <a:bodyPr/>
                    <a:lstStyle/>
                    <a:p>
                      <a:endParaRPr lang="en-GB" sz="1900" noProof="0" dirty="0">
                        <a:latin typeface="Arial" panose="020B0604020202020204" pitchFamily="34" charset="0"/>
                        <a:cs typeface="Arial" panose="020B0604020202020204" pitchFamily="34" charset="0"/>
                      </a:endParaRPr>
                    </a:p>
                  </a:txBody>
                  <a:tcPr marL="121920" marR="121920" marT="0" marB="0" anchor="ctr"/>
                </a:tc>
                <a:tc>
                  <a:txBody>
                    <a:bodyPr/>
                    <a:lstStyle/>
                    <a:p>
                      <a:pPr algn="ctr"/>
                      <a:r>
                        <a:rPr lang="en-GB" sz="1900" noProof="0" dirty="0">
                          <a:latin typeface="Arial" panose="020B0604020202020204" pitchFamily="34" charset="0"/>
                          <a:cs typeface="Arial" panose="020B0604020202020204" pitchFamily="34" charset="0"/>
                        </a:rPr>
                        <a:t>Nintedanib </a:t>
                      </a:r>
                      <a:br>
                        <a:rPr lang="en-GB" sz="1900" noProof="0" dirty="0">
                          <a:latin typeface="Arial" panose="020B0604020202020204" pitchFamily="34" charset="0"/>
                          <a:cs typeface="Arial" panose="020B0604020202020204" pitchFamily="34" charset="0"/>
                        </a:rPr>
                      </a:br>
                      <a:r>
                        <a:rPr lang="en-GB" sz="1900" noProof="0" dirty="0">
                          <a:latin typeface="Arial" panose="020B0604020202020204" pitchFamily="34" charset="0"/>
                          <a:cs typeface="Arial" panose="020B0604020202020204" pitchFamily="34" charset="0"/>
                        </a:rPr>
                        <a:t>(n=288)</a:t>
                      </a:r>
                    </a:p>
                  </a:txBody>
                  <a:tcPr marL="121920" marR="121920" marT="0" marB="0" anchor="ctr"/>
                </a:tc>
                <a:tc>
                  <a:txBody>
                    <a:bodyPr/>
                    <a:lstStyle/>
                    <a:p>
                      <a:pPr algn="ctr"/>
                      <a:r>
                        <a:rPr lang="en-GB" sz="1900" noProof="0" dirty="0">
                          <a:latin typeface="Arial" panose="020B0604020202020204" pitchFamily="34" charset="0"/>
                          <a:cs typeface="Arial" panose="020B0604020202020204" pitchFamily="34" charset="0"/>
                        </a:rPr>
                        <a:t>Placebo</a:t>
                      </a:r>
                      <a:br>
                        <a:rPr lang="en-GB" sz="1900" noProof="0" dirty="0">
                          <a:latin typeface="Arial" panose="020B0604020202020204" pitchFamily="34" charset="0"/>
                          <a:cs typeface="Arial" panose="020B0604020202020204" pitchFamily="34" charset="0"/>
                        </a:rPr>
                      </a:br>
                      <a:r>
                        <a:rPr lang="en-GB" sz="1900" noProof="0" dirty="0">
                          <a:latin typeface="Arial" panose="020B0604020202020204" pitchFamily="34" charset="0"/>
                          <a:cs typeface="Arial" panose="020B0604020202020204" pitchFamily="34" charset="0"/>
                        </a:rPr>
                        <a:t>(n=288)</a:t>
                      </a:r>
                    </a:p>
                  </a:txBody>
                  <a:tcPr marL="121920" marR="121920" marT="0" marB="0" anchor="ctr"/>
                </a:tc>
                <a:extLst>
                  <a:ext uri="{0D108BD9-81ED-4DB2-BD59-A6C34878D82A}">
                    <a16:rowId xmlns:a16="http://schemas.microsoft.com/office/drawing/2014/main" val="10000"/>
                  </a:ext>
                </a:extLst>
              </a:tr>
              <a:tr h="377952">
                <a:tc gridSpan="3">
                  <a:txBody>
                    <a:bodyPr/>
                    <a:lstStyle/>
                    <a:p>
                      <a:pPr marL="0" algn="l" defTabSz="609555" rtl="0" eaLnBrk="1" latinLnBrk="0" hangingPunct="1">
                        <a:lnSpc>
                          <a:spcPct val="115000"/>
                        </a:lnSpc>
                        <a:spcAft>
                          <a:spcPts val="0"/>
                        </a:spcAft>
                      </a:pPr>
                      <a:r>
                        <a:rPr lang="en-GB" sz="1900" kern="1200" noProof="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Type of SSc, n (%)</a:t>
                      </a:r>
                    </a:p>
                  </a:txBody>
                  <a:tcPr marL="121920" marR="121920" marT="0" marB="0" anchor="ctr"/>
                </a:tc>
                <a:tc hMerge="1">
                  <a:txBody>
                    <a:bodyPr/>
                    <a:lstStyle/>
                    <a:p>
                      <a:pPr marL="0" algn="ctr" defTabSz="609555" rtl="0" eaLnBrk="1" latinLnBrk="0" hangingPunct="1">
                        <a:lnSpc>
                          <a:spcPct val="115000"/>
                        </a:lnSpc>
                        <a:spcAft>
                          <a:spcPts val="0"/>
                        </a:spcAft>
                      </a:pPr>
                      <a:endParaRPr lang="en-GB" sz="1400" kern="1200" noProof="0" dirty="0">
                        <a:solidFill>
                          <a:schemeClr val="dk1"/>
                        </a:solidFill>
                        <a:effectLst/>
                        <a:latin typeface="Arial" panose="020B0604020202020204" pitchFamily="34" charset="0"/>
                        <a:ea typeface="Calibri" panose="020F0502020204030204" pitchFamily="34" charset="0"/>
                        <a:cs typeface="Cordia New" panose="020B0304020202020204" pitchFamily="34" charset="-34"/>
                      </a:endParaRPr>
                    </a:p>
                  </a:txBody>
                  <a:tcPr marL="51455" marR="51455" marT="0" marB="0" anchor="ctr"/>
                </a:tc>
                <a:tc hMerge="1">
                  <a:txBody>
                    <a:bodyPr/>
                    <a:lstStyle/>
                    <a:p>
                      <a:pPr marL="0" algn="ctr" defTabSz="609555" rtl="0" eaLnBrk="1" latinLnBrk="0" hangingPunct="1">
                        <a:lnSpc>
                          <a:spcPct val="115000"/>
                        </a:lnSpc>
                        <a:spcAft>
                          <a:spcPts val="0"/>
                        </a:spcAft>
                      </a:pPr>
                      <a:endParaRPr lang="en-GB" sz="1400" kern="1200" noProof="0" dirty="0">
                        <a:solidFill>
                          <a:schemeClr val="dk1"/>
                        </a:solidFill>
                        <a:effectLst/>
                        <a:latin typeface="Arial" panose="020B0604020202020204" pitchFamily="34" charset="0"/>
                        <a:ea typeface="Calibri" panose="020F0502020204030204" pitchFamily="34" charset="0"/>
                        <a:cs typeface="Cordia New" panose="020B0304020202020204" pitchFamily="34" charset="-34"/>
                      </a:endParaRPr>
                    </a:p>
                  </a:txBody>
                  <a:tcPr marL="51455" marR="51455" marT="0" marB="0" anchor="ctr"/>
                </a:tc>
                <a:extLst>
                  <a:ext uri="{0D108BD9-81ED-4DB2-BD59-A6C34878D82A}">
                    <a16:rowId xmlns:a16="http://schemas.microsoft.com/office/drawing/2014/main" val="3231935407"/>
                  </a:ext>
                </a:extLst>
              </a:tr>
              <a:tr h="377952">
                <a:tc>
                  <a:txBody>
                    <a:bodyPr/>
                    <a:lstStyle/>
                    <a:p>
                      <a:pPr marL="0" indent="174625">
                        <a:lnSpc>
                          <a:spcPct val="115000"/>
                        </a:lnSpc>
                        <a:spcAft>
                          <a:spcPts val="0"/>
                        </a:spcAft>
                      </a:pPr>
                      <a:r>
                        <a:rPr lang="en-GB" sz="1900" noProof="0" dirty="0">
                          <a:effectLst/>
                          <a:latin typeface="Arial" panose="020B0604020202020204" pitchFamily="34" charset="0"/>
                          <a:ea typeface="Calibri" panose="020F0502020204030204" pitchFamily="34" charset="0"/>
                          <a:cs typeface="Cordia New" panose="020B0304020202020204" pitchFamily="34" charset="-34"/>
                        </a:rPr>
                        <a:t>Diffuse cutaneous</a:t>
                      </a:r>
                    </a:p>
                  </a:txBody>
                  <a:tcPr marL="121920" marR="121920" marT="0" marB="0" anchor="ctr"/>
                </a:tc>
                <a:tc>
                  <a:txBody>
                    <a:bodyPr/>
                    <a:lstStyle/>
                    <a:p>
                      <a:pPr algn="ctr">
                        <a:lnSpc>
                          <a:spcPct val="115000"/>
                        </a:lnSpc>
                        <a:spcAft>
                          <a:spcPts val="0"/>
                        </a:spcAft>
                      </a:pPr>
                      <a:r>
                        <a:rPr lang="en-GB" sz="1900" noProof="0" dirty="0">
                          <a:effectLst/>
                          <a:latin typeface="Arial" panose="020B0604020202020204" pitchFamily="34" charset="0"/>
                          <a:ea typeface="Calibri" panose="020F0502020204030204" pitchFamily="34" charset="0"/>
                          <a:cs typeface="Cordia New" panose="020B0304020202020204" pitchFamily="34" charset="-34"/>
                        </a:rPr>
                        <a:t>153 (53.1)</a:t>
                      </a:r>
                    </a:p>
                  </a:txBody>
                  <a:tcPr marL="121920" marR="121920" marT="0" marB="0" anchor="ctr"/>
                </a:tc>
                <a:tc>
                  <a:txBody>
                    <a:bodyPr/>
                    <a:lstStyle/>
                    <a:p>
                      <a:pPr algn="ctr">
                        <a:lnSpc>
                          <a:spcPct val="115000"/>
                        </a:lnSpc>
                        <a:spcAft>
                          <a:spcPts val="0"/>
                        </a:spcAft>
                      </a:pPr>
                      <a:r>
                        <a:rPr lang="en-GB" sz="1900" noProof="0" dirty="0">
                          <a:effectLst/>
                          <a:latin typeface="Arial" panose="020B0604020202020204" pitchFamily="34" charset="0"/>
                          <a:ea typeface="Calibri" panose="020F0502020204030204" pitchFamily="34" charset="0"/>
                          <a:cs typeface="Cordia New" panose="020B0304020202020204" pitchFamily="34" charset="-34"/>
                        </a:rPr>
                        <a:t>146 (50.7)</a:t>
                      </a:r>
                    </a:p>
                  </a:txBody>
                  <a:tcPr marL="121920" marR="121920" marT="0" marB="0" anchor="ctr"/>
                </a:tc>
                <a:extLst>
                  <a:ext uri="{0D108BD9-81ED-4DB2-BD59-A6C34878D82A}">
                    <a16:rowId xmlns:a16="http://schemas.microsoft.com/office/drawing/2014/main" val="4215670952"/>
                  </a:ext>
                </a:extLst>
              </a:tr>
              <a:tr h="377952">
                <a:tc>
                  <a:txBody>
                    <a:bodyPr/>
                    <a:lstStyle/>
                    <a:p>
                      <a:pPr marL="0" indent="174625">
                        <a:lnSpc>
                          <a:spcPct val="115000"/>
                        </a:lnSpc>
                        <a:spcAft>
                          <a:spcPts val="0"/>
                        </a:spcAft>
                      </a:pPr>
                      <a:r>
                        <a:rPr lang="en-GB" sz="1900" noProof="0" dirty="0">
                          <a:effectLst/>
                          <a:latin typeface="Arial" panose="020B0604020202020204" pitchFamily="34" charset="0"/>
                          <a:ea typeface="Calibri" panose="020F0502020204030204" pitchFamily="34" charset="0"/>
                          <a:cs typeface="Cordia New" panose="020B0304020202020204" pitchFamily="34" charset="-34"/>
                        </a:rPr>
                        <a:t>Limited cutaneous</a:t>
                      </a:r>
                    </a:p>
                  </a:txBody>
                  <a:tcPr marL="121920" marR="121920" marT="0" marB="0" anchor="ctr"/>
                </a:tc>
                <a:tc>
                  <a:txBody>
                    <a:bodyPr/>
                    <a:lstStyle/>
                    <a:p>
                      <a:pPr algn="ctr">
                        <a:lnSpc>
                          <a:spcPct val="115000"/>
                        </a:lnSpc>
                        <a:spcAft>
                          <a:spcPts val="0"/>
                        </a:spcAft>
                      </a:pPr>
                      <a:r>
                        <a:rPr lang="en-GB" sz="1900" noProof="0" dirty="0">
                          <a:effectLst/>
                          <a:latin typeface="Arial" panose="020B0604020202020204" pitchFamily="34" charset="0"/>
                          <a:ea typeface="Calibri" panose="020F0502020204030204" pitchFamily="34" charset="0"/>
                          <a:cs typeface="Cordia New" panose="020B0304020202020204" pitchFamily="34" charset="-34"/>
                        </a:rPr>
                        <a:t>135 (46.9)</a:t>
                      </a:r>
                    </a:p>
                  </a:txBody>
                  <a:tcPr marL="121920" marR="121920" marT="0" marB="0" anchor="ctr"/>
                </a:tc>
                <a:tc>
                  <a:txBody>
                    <a:bodyPr/>
                    <a:lstStyle/>
                    <a:p>
                      <a:pPr algn="ctr">
                        <a:lnSpc>
                          <a:spcPct val="115000"/>
                        </a:lnSpc>
                        <a:spcAft>
                          <a:spcPts val="0"/>
                        </a:spcAft>
                      </a:pPr>
                      <a:r>
                        <a:rPr lang="en-GB" sz="1900" noProof="0" dirty="0">
                          <a:effectLst/>
                          <a:latin typeface="Arial" panose="020B0604020202020204" pitchFamily="34" charset="0"/>
                          <a:ea typeface="Calibri" panose="020F0502020204030204" pitchFamily="34" charset="0"/>
                          <a:cs typeface="Cordia New" panose="020B0304020202020204" pitchFamily="34" charset="-34"/>
                        </a:rPr>
                        <a:t>142 (49.3)</a:t>
                      </a:r>
                    </a:p>
                  </a:txBody>
                  <a:tcPr marL="121920" marR="121920" marT="0" marB="0" anchor="ctr"/>
                </a:tc>
                <a:extLst>
                  <a:ext uri="{0D108BD9-81ED-4DB2-BD59-A6C34878D82A}">
                    <a16:rowId xmlns:a16="http://schemas.microsoft.com/office/drawing/2014/main" val="10001"/>
                  </a:ext>
                </a:extLst>
              </a:tr>
              <a:tr h="626449">
                <a:tc>
                  <a:txBody>
                    <a:bodyPr/>
                    <a:lstStyle/>
                    <a:p>
                      <a:pPr>
                        <a:lnSpc>
                          <a:spcPct val="115000"/>
                        </a:lnSpc>
                        <a:spcAft>
                          <a:spcPts val="0"/>
                        </a:spcAft>
                      </a:pPr>
                      <a:r>
                        <a:rPr lang="en-GB" sz="1900" kern="1200" noProof="0" dirty="0">
                          <a:solidFill>
                            <a:schemeClr val="dk1"/>
                          </a:solidFill>
                          <a:effectLst/>
                          <a:latin typeface="Arial" panose="020B0604020202020204" pitchFamily="34" charset="0"/>
                          <a:ea typeface="Calibri" panose="020F0502020204030204" pitchFamily="34" charset="0"/>
                          <a:cs typeface="Cordia New" panose="020B0304020202020204" pitchFamily="34" charset="-34"/>
                        </a:rPr>
                        <a:t>Years since onset of first non-Raynaud symptom, median (minimum, maximum)</a:t>
                      </a:r>
                    </a:p>
                  </a:txBody>
                  <a:tcPr marL="121920" marR="121920" marT="0" marB="0" anchor="ctr"/>
                </a:tc>
                <a:tc>
                  <a:txBody>
                    <a:bodyPr/>
                    <a:lstStyle/>
                    <a:p>
                      <a:pPr algn="ctr">
                        <a:lnSpc>
                          <a:spcPct val="115000"/>
                        </a:lnSpc>
                        <a:spcAft>
                          <a:spcPts val="0"/>
                        </a:spcAft>
                      </a:pPr>
                      <a:r>
                        <a:rPr lang="en-GB" sz="1900" noProof="0" dirty="0">
                          <a:effectLst/>
                          <a:latin typeface="Arial" panose="020B0604020202020204" pitchFamily="34" charset="0"/>
                          <a:ea typeface="Calibri" panose="020F0502020204030204" pitchFamily="34" charset="0"/>
                          <a:cs typeface="Cordia New" panose="020B0304020202020204" pitchFamily="34" charset="-34"/>
                        </a:rPr>
                        <a:t>3.4 (0.3, 7.1)</a:t>
                      </a:r>
                    </a:p>
                  </a:txBody>
                  <a:tcPr marL="121920" marR="121920" marT="0" marB="0" anchor="ctr"/>
                </a:tc>
                <a:tc>
                  <a:txBody>
                    <a:bodyPr/>
                    <a:lstStyle/>
                    <a:p>
                      <a:pPr algn="ctr">
                        <a:lnSpc>
                          <a:spcPct val="115000"/>
                        </a:lnSpc>
                        <a:spcAft>
                          <a:spcPts val="0"/>
                        </a:spcAft>
                      </a:pPr>
                      <a:r>
                        <a:rPr lang="en-GB" sz="1900" noProof="0" dirty="0">
                          <a:effectLst/>
                          <a:latin typeface="Arial" panose="020B0604020202020204" pitchFamily="34" charset="0"/>
                          <a:ea typeface="Calibri" panose="020F0502020204030204" pitchFamily="34" charset="0"/>
                          <a:cs typeface="Cordia New" panose="020B0304020202020204" pitchFamily="34" charset="-34"/>
                        </a:rPr>
                        <a:t>3.5 (0.4, 7.2)</a:t>
                      </a:r>
                    </a:p>
                  </a:txBody>
                  <a:tcPr marL="121920" marR="121920" marT="0" marB="0" anchor="ctr"/>
                </a:tc>
                <a:extLst>
                  <a:ext uri="{0D108BD9-81ED-4DB2-BD59-A6C34878D82A}">
                    <a16:rowId xmlns:a16="http://schemas.microsoft.com/office/drawing/2014/main" val="10002"/>
                  </a:ext>
                </a:extLst>
              </a:tr>
              <a:tr h="377952">
                <a:tc>
                  <a:txBody>
                    <a:bodyPr/>
                    <a:lstStyle/>
                    <a:p>
                      <a:pPr>
                        <a:lnSpc>
                          <a:spcPct val="115000"/>
                        </a:lnSpc>
                        <a:spcAft>
                          <a:spcPts val="0"/>
                        </a:spcAft>
                      </a:pPr>
                      <a:r>
                        <a:rPr lang="en-GB" sz="1900" noProof="0" dirty="0">
                          <a:effectLst/>
                          <a:latin typeface="Arial" panose="020B0604020202020204" pitchFamily="34" charset="0"/>
                          <a:ea typeface="Calibri" panose="020F0502020204030204" pitchFamily="34" charset="0"/>
                          <a:cs typeface="Arial" panose="020B0604020202020204" pitchFamily="34" charset="0"/>
                        </a:rPr>
                        <a:t>Anti-topoisomerase antibody positive, n (%)</a:t>
                      </a:r>
                    </a:p>
                  </a:txBody>
                  <a:tcPr marL="121920" marR="121920" marT="0" marB="0" anchor="ctr"/>
                </a:tc>
                <a:tc>
                  <a:txBody>
                    <a:bodyPr/>
                    <a:lstStyle/>
                    <a:p>
                      <a:pPr algn="ctr">
                        <a:lnSpc>
                          <a:spcPct val="115000"/>
                        </a:lnSpc>
                        <a:spcAft>
                          <a:spcPts val="0"/>
                        </a:spcAft>
                      </a:pPr>
                      <a:r>
                        <a:rPr lang="en-GB" sz="1900" noProof="0" dirty="0">
                          <a:effectLst/>
                          <a:latin typeface="Arial" panose="020B0604020202020204" pitchFamily="34" charset="0"/>
                          <a:ea typeface="Calibri" panose="020F0502020204030204" pitchFamily="34" charset="0"/>
                          <a:cs typeface="Arial" panose="020B0604020202020204" pitchFamily="34" charset="0"/>
                        </a:rPr>
                        <a:t>173 (60.1)</a:t>
                      </a:r>
                    </a:p>
                  </a:txBody>
                  <a:tcPr marL="121920" marR="121920" marT="0" marB="0" anchor="ctr"/>
                </a:tc>
                <a:tc>
                  <a:txBody>
                    <a:bodyPr/>
                    <a:lstStyle/>
                    <a:p>
                      <a:pPr algn="ctr">
                        <a:lnSpc>
                          <a:spcPct val="115000"/>
                        </a:lnSpc>
                        <a:spcAft>
                          <a:spcPts val="0"/>
                        </a:spcAft>
                      </a:pPr>
                      <a:r>
                        <a:rPr lang="en-GB" sz="1900" noProof="0" dirty="0">
                          <a:effectLst/>
                          <a:latin typeface="Arial" panose="020B0604020202020204" pitchFamily="34" charset="0"/>
                          <a:ea typeface="Calibri" panose="020F0502020204030204" pitchFamily="34" charset="0"/>
                          <a:cs typeface="Arial" panose="020B0604020202020204" pitchFamily="34" charset="0"/>
                        </a:rPr>
                        <a:t>177 (61.5)</a:t>
                      </a:r>
                    </a:p>
                  </a:txBody>
                  <a:tcPr marL="121920" marR="121920" marT="0" marB="0" anchor="ctr"/>
                </a:tc>
                <a:extLst>
                  <a:ext uri="{0D108BD9-81ED-4DB2-BD59-A6C34878D82A}">
                    <a16:rowId xmlns:a16="http://schemas.microsoft.com/office/drawing/2014/main" val="10003"/>
                  </a:ext>
                </a:extLst>
              </a:tr>
              <a:tr h="377952">
                <a:tc>
                  <a:txBody>
                    <a:bodyPr/>
                    <a:lstStyle/>
                    <a:p>
                      <a:pPr>
                        <a:lnSpc>
                          <a:spcPct val="115000"/>
                        </a:lnSpc>
                        <a:spcAft>
                          <a:spcPts val="0"/>
                        </a:spcAft>
                      </a:pPr>
                      <a:r>
                        <a:rPr lang="en-GB" sz="1900" noProof="0" dirty="0">
                          <a:effectLst/>
                          <a:latin typeface="Arial" panose="020B0604020202020204" pitchFamily="34" charset="0"/>
                          <a:ea typeface="Calibri" panose="020F0502020204030204" pitchFamily="34" charset="0"/>
                          <a:cs typeface="Arial" panose="020B0604020202020204" pitchFamily="34" charset="0"/>
                        </a:rPr>
                        <a:t>Taking mycophenolate, n (%)</a:t>
                      </a:r>
                    </a:p>
                  </a:txBody>
                  <a:tcPr marL="121920" marR="121920" marT="0" marB="0" anchor="ctr"/>
                </a:tc>
                <a:tc>
                  <a:txBody>
                    <a:bodyPr/>
                    <a:lstStyle/>
                    <a:p>
                      <a:pPr marL="0" marR="0" lvl="0" indent="0" algn="ctr" defTabSz="609555" rtl="0" eaLnBrk="1" fontAlgn="auto" latinLnBrk="0" hangingPunct="1">
                        <a:lnSpc>
                          <a:spcPct val="115000"/>
                        </a:lnSpc>
                        <a:spcBef>
                          <a:spcPts val="0"/>
                        </a:spcBef>
                        <a:spcAft>
                          <a:spcPts val="0"/>
                        </a:spcAft>
                        <a:buClrTx/>
                        <a:buSzTx/>
                        <a:buFontTx/>
                        <a:buNone/>
                        <a:tabLst/>
                        <a:defRPr/>
                      </a:pPr>
                      <a:r>
                        <a:rPr lang="en-GB" sz="1900" noProof="0" dirty="0">
                          <a:effectLst/>
                          <a:latin typeface="Arial" panose="020B0604020202020204" pitchFamily="34" charset="0"/>
                          <a:ea typeface="Calibri" panose="020F0502020204030204" pitchFamily="34" charset="0"/>
                          <a:cs typeface="Arial" panose="020B0604020202020204" pitchFamily="34" charset="0"/>
                        </a:rPr>
                        <a:t>139 (48.3)</a:t>
                      </a:r>
                    </a:p>
                  </a:txBody>
                  <a:tcPr marL="121920" marR="121920" marT="0" marB="0" anchor="ctr"/>
                </a:tc>
                <a:tc>
                  <a:txBody>
                    <a:bodyPr/>
                    <a:lstStyle/>
                    <a:p>
                      <a:pPr marL="0" marR="0" lvl="0" indent="0" algn="ctr" defTabSz="609555" rtl="0" eaLnBrk="1" fontAlgn="auto" latinLnBrk="0" hangingPunct="1">
                        <a:lnSpc>
                          <a:spcPct val="115000"/>
                        </a:lnSpc>
                        <a:spcBef>
                          <a:spcPts val="0"/>
                        </a:spcBef>
                        <a:spcAft>
                          <a:spcPts val="0"/>
                        </a:spcAft>
                        <a:buClrTx/>
                        <a:buSzTx/>
                        <a:buFontTx/>
                        <a:buNone/>
                        <a:tabLst/>
                        <a:defRPr/>
                      </a:pPr>
                      <a:r>
                        <a:rPr lang="en-GB" sz="1900" noProof="0" dirty="0">
                          <a:effectLst/>
                          <a:latin typeface="Arial" panose="020B0604020202020204" pitchFamily="34" charset="0"/>
                          <a:ea typeface="Calibri" panose="020F0502020204030204" pitchFamily="34" charset="0"/>
                          <a:cs typeface="Arial" panose="020B0604020202020204" pitchFamily="34" charset="0"/>
                        </a:rPr>
                        <a:t>140 (48.6)</a:t>
                      </a:r>
                    </a:p>
                  </a:txBody>
                  <a:tcPr marL="121920" marR="121920" marT="0" marB="0" anchor="ctr"/>
                </a:tc>
                <a:extLst>
                  <a:ext uri="{0D108BD9-81ED-4DB2-BD59-A6C34878D82A}">
                    <a16:rowId xmlns:a16="http://schemas.microsoft.com/office/drawing/2014/main" val="605407069"/>
                  </a:ext>
                </a:extLst>
              </a:tr>
              <a:tr h="377952">
                <a:tc>
                  <a:txBody>
                    <a:bodyPr/>
                    <a:lstStyle/>
                    <a:p>
                      <a:pPr>
                        <a:lnSpc>
                          <a:spcPct val="115000"/>
                        </a:lnSpc>
                        <a:spcAft>
                          <a:spcPts val="0"/>
                        </a:spcAft>
                      </a:pPr>
                      <a:r>
                        <a:rPr lang="en-GB" sz="1900" noProof="0" dirty="0">
                          <a:effectLst/>
                          <a:latin typeface="Arial" panose="020B0604020202020204" pitchFamily="34" charset="0"/>
                          <a:ea typeface="Calibri" panose="020F0502020204030204" pitchFamily="34" charset="0"/>
                          <a:cs typeface="Arial" panose="020B0604020202020204" pitchFamily="34" charset="0"/>
                        </a:rPr>
                        <a:t>Taking methotrexate, n (%)</a:t>
                      </a:r>
                    </a:p>
                  </a:txBody>
                  <a:tcPr marL="121920" marR="121920" marT="0" marB="0" anchor="ctr"/>
                </a:tc>
                <a:tc>
                  <a:txBody>
                    <a:bodyPr/>
                    <a:lstStyle/>
                    <a:p>
                      <a:pPr marL="0" marR="0" lvl="0" indent="0" algn="ctr" defTabSz="457166" rtl="0" eaLnBrk="1" fontAlgn="auto" latinLnBrk="0" hangingPunct="1">
                        <a:lnSpc>
                          <a:spcPct val="115000"/>
                        </a:lnSpc>
                        <a:spcBef>
                          <a:spcPts val="0"/>
                        </a:spcBef>
                        <a:spcAft>
                          <a:spcPts val="0"/>
                        </a:spcAft>
                        <a:buClrTx/>
                        <a:buSzTx/>
                        <a:buFontTx/>
                        <a:buNone/>
                        <a:tabLst/>
                        <a:defRPr/>
                      </a:pPr>
                      <a:r>
                        <a:rPr lang="en-GB" sz="1900" noProof="0" dirty="0">
                          <a:effectLst/>
                          <a:latin typeface="Arial" panose="020B0604020202020204" pitchFamily="34" charset="0"/>
                          <a:ea typeface="Calibri" panose="020F0502020204030204" pitchFamily="34" charset="0"/>
                          <a:cs typeface="Arial" panose="020B0604020202020204" pitchFamily="34" charset="0"/>
                        </a:rPr>
                        <a:t>23 (8.0)</a:t>
                      </a:r>
                    </a:p>
                  </a:txBody>
                  <a:tcPr marL="121920" marR="121920" marT="0" marB="0" anchor="ctr"/>
                </a:tc>
                <a:tc>
                  <a:txBody>
                    <a:bodyPr/>
                    <a:lstStyle/>
                    <a:p>
                      <a:pPr algn="ctr">
                        <a:lnSpc>
                          <a:spcPct val="115000"/>
                        </a:lnSpc>
                        <a:spcAft>
                          <a:spcPts val="0"/>
                        </a:spcAft>
                      </a:pPr>
                      <a:r>
                        <a:rPr lang="en-GB" sz="1900" noProof="0" dirty="0">
                          <a:effectLst/>
                          <a:latin typeface="Arial" panose="020B0604020202020204" pitchFamily="34" charset="0"/>
                          <a:ea typeface="Calibri" panose="020F0502020204030204" pitchFamily="34" charset="0"/>
                          <a:cs typeface="Arial" panose="020B0604020202020204" pitchFamily="34" charset="0"/>
                        </a:rPr>
                        <a:t>15 (5.2) </a:t>
                      </a:r>
                    </a:p>
                  </a:txBody>
                  <a:tcPr marL="121920" marR="121920" marT="0" marB="0" anchor="ctr"/>
                </a:tc>
                <a:extLst>
                  <a:ext uri="{0D108BD9-81ED-4DB2-BD59-A6C34878D82A}">
                    <a16:rowId xmlns:a16="http://schemas.microsoft.com/office/drawing/2014/main" val="1953283523"/>
                  </a:ext>
                </a:extLst>
              </a:tr>
            </a:tbl>
          </a:graphicData>
        </a:graphic>
      </p:graphicFrame>
    </p:spTree>
    <p:extLst>
      <p:ext uri="{BB962C8B-B14F-4D97-AF65-F5344CB8AC3E}">
        <p14:creationId xmlns:p14="http://schemas.microsoft.com/office/powerpoint/2010/main" val="8773940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noProof="0" dirty="0"/>
              <a:t>Primary endpoint:</a:t>
            </a:r>
            <a:br>
              <a:rPr lang="en-GB" noProof="0" dirty="0"/>
            </a:br>
            <a:r>
              <a:rPr lang="en-GB" noProof="0" dirty="0"/>
              <a:t>Annual rate of decline in FVC (mL/year) over 52 weeks</a:t>
            </a:r>
          </a:p>
        </p:txBody>
      </p:sp>
      <p:sp>
        <p:nvSpPr>
          <p:cNvPr id="3" name="Subtitle 2">
            <a:extLst>
              <a:ext uri="{FF2B5EF4-FFF2-40B4-BE49-F238E27FC236}">
                <a16:creationId xmlns:a16="http://schemas.microsoft.com/office/drawing/2014/main" id="{3484DC7F-EBD9-47C9-A332-50369728CB72}"/>
              </a:ext>
            </a:extLst>
          </p:cNvPr>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90D2FDD9-8324-43C4-8A18-66769AA729B6}"/>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958523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Table 59">
            <a:extLst>
              <a:ext uri="{FF2B5EF4-FFF2-40B4-BE49-F238E27FC236}">
                <a16:creationId xmlns:a16="http://schemas.microsoft.com/office/drawing/2014/main" id="{9FD2F5D0-72B2-474A-82CD-74CC383729A9}"/>
              </a:ext>
            </a:extLst>
          </p:cNvPr>
          <p:cNvGraphicFramePr>
            <a:graphicFrameLocks noGrp="1"/>
          </p:cNvGraphicFramePr>
          <p:nvPr/>
        </p:nvGraphicFramePr>
        <p:xfrm>
          <a:off x="4667212" y="5318127"/>
          <a:ext cx="7200000" cy="576000"/>
        </p:xfrm>
        <a:graphic>
          <a:graphicData uri="http://schemas.openxmlformats.org/drawingml/2006/table">
            <a:tbl>
              <a:tblPr>
                <a:tableStyleId>{2D5ABB26-0587-4C30-8999-92F81FD0307C}</a:tableStyleId>
              </a:tblPr>
              <a:tblGrid>
                <a:gridCol w="864000">
                  <a:extLst>
                    <a:ext uri="{9D8B030D-6E8A-4147-A177-3AD203B41FA5}">
                      <a16:colId xmlns:a16="http://schemas.microsoft.com/office/drawing/2014/main" val="20000"/>
                    </a:ext>
                  </a:extLst>
                </a:gridCol>
                <a:gridCol w="288000">
                  <a:extLst>
                    <a:ext uri="{9D8B030D-6E8A-4147-A177-3AD203B41FA5}">
                      <a16:colId xmlns:a16="http://schemas.microsoft.com/office/drawing/2014/main" val="2324181888"/>
                    </a:ext>
                  </a:extLst>
                </a:gridCol>
                <a:gridCol w="288000">
                  <a:extLst>
                    <a:ext uri="{9D8B030D-6E8A-4147-A177-3AD203B41FA5}">
                      <a16:colId xmlns:a16="http://schemas.microsoft.com/office/drawing/2014/main" val="272246554"/>
                    </a:ext>
                  </a:extLst>
                </a:gridCol>
                <a:gridCol w="288000">
                  <a:extLst>
                    <a:ext uri="{9D8B030D-6E8A-4147-A177-3AD203B41FA5}">
                      <a16:colId xmlns:a16="http://schemas.microsoft.com/office/drawing/2014/main" val="2799930178"/>
                    </a:ext>
                  </a:extLst>
                </a:gridCol>
                <a:gridCol w="288000">
                  <a:extLst>
                    <a:ext uri="{9D8B030D-6E8A-4147-A177-3AD203B41FA5}">
                      <a16:colId xmlns:a16="http://schemas.microsoft.com/office/drawing/2014/main" val="2461902074"/>
                    </a:ext>
                  </a:extLst>
                </a:gridCol>
                <a:gridCol w="336000">
                  <a:extLst>
                    <a:ext uri="{9D8B030D-6E8A-4147-A177-3AD203B41FA5}">
                      <a16:colId xmlns:a16="http://schemas.microsoft.com/office/drawing/2014/main" val="2030784865"/>
                    </a:ext>
                  </a:extLst>
                </a:gridCol>
                <a:gridCol w="384000">
                  <a:extLst>
                    <a:ext uri="{9D8B030D-6E8A-4147-A177-3AD203B41FA5}">
                      <a16:colId xmlns:a16="http://schemas.microsoft.com/office/drawing/2014/main" val="2470925783"/>
                    </a:ext>
                  </a:extLst>
                </a:gridCol>
                <a:gridCol w="960000">
                  <a:extLst>
                    <a:ext uri="{9D8B030D-6E8A-4147-A177-3AD203B41FA5}">
                      <a16:colId xmlns:a16="http://schemas.microsoft.com/office/drawing/2014/main" val="4003414299"/>
                    </a:ext>
                  </a:extLst>
                </a:gridCol>
                <a:gridCol w="384000">
                  <a:extLst>
                    <a:ext uri="{9D8B030D-6E8A-4147-A177-3AD203B41FA5}">
                      <a16:colId xmlns:a16="http://schemas.microsoft.com/office/drawing/2014/main" val="1808814154"/>
                    </a:ext>
                  </a:extLst>
                </a:gridCol>
                <a:gridCol w="336000">
                  <a:extLst>
                    <a:ext uri="{9D8B030D-6E8A-4147-A177-3AD203B41FA5}">
                      <a16:colId xmlns:a16="http://schemas.microsoft.com/office/drawing/2014/main" val="2671826345"/>
                    </a:ext>
                  </a:extLst>
                </a:gridCol>
                <a:gridCol w="336000">
                  <a:extLst>
                    <a:ext uri="{9D8B030D-6E8A-4147-A177-3AD203B41FA5}">
                      <a16:colId xmlns:a16="http://schemas.microsoft.com/office/drawing/2014/main" val="1061320545"/>
                    </a:ext>
                  </a:extLst>
                </a:gridCol>
                <a:gridCol w="288000">
                  <a:extLst>
                    <a:ext uri="{9D8B030D-6E8A-4147-A177-3AD203B41FA5}">
                      <a16:colId xmlns:a16="http://schemas.microsoft.com/office/drawing/2014/main" val="2804074071"/>
                    </a:ext>
                  </a:extLst>
                </a:gridCol>
                <a:gridCol w="384000">
                  <a:extLst>
                    <a:ext uri="{9D8B030D-6E8A-4147-A177-3AD203B41FA5}">
                      <a16:colId xmlns:a16="http://schemas.microsoft.com/office/drawing/2014/main" val="2095053087"/>
                    </a:ext>
                  </a:extLst>
                </a:gridCol>
                <a:gridCol w="432000">
                  <a:extLst>
                    <a:ext uri="{9D8B030D-6E8A-4147-A177-3AD203B41FA5}">
                      <a16:colId xmlns:a16="http://schemas.microsoft.com/office/drawing/2014/main" val="3856939680"/>
                    </a:ext>
                  </a:extLst>
                </a:gridCol>
                <a:gridCol w="432000">
                  <a:extLst>
                    <a:ext uri="{9D8B030D-6E8A-4147-A177-3AD203B41FA5}">
                      <a16:colId xmlns:a16="http://schemas.microsoft.com/office/drawing/2014/main" val="3280725580"/>
                    </a:ext>
                  </a:extLst>
                </a:gridCol>
                <a:gridCol w="528000">
                  <a:extLst>
                    <a:ext uri="{9D8B030D-6E8A-4147-A177-3AD203B41FA5}">
                      <a16:colId xmlns:a16="http://schemas.microsoft.com/office/drawing/2014/main" val="3543316629"/>
                    </a:ext>
                  </a:extLst>
                </a:gridCol>
                <a:gridCol w="384000">
                  <a:extLst>
                    <a:ext uri="{9D8B030D-6E8A-4147-A177-3AD203B41FA5}">
                      <a16:colId xmlns:a16="http://schemas.microsoft.com/office/drawing/2014/main" val="2780337502"/>
                    </a:ext>
                  </a:extLst>
                </a:gridCol>
              </a:tblGrid>
              <a:tr h="192000">
                <a:tc gridSpan="2">
                  <a:txBody>
                    <a:bodyPr/>
                    <a:lstStyle>
                      <a:lvl1pPr eaLnBrk="0" hangingPunct="0">
                        <a:lnSpc>
                          <a:spcPts val="2400"/>
                        </a:lnSpc>
                        <a:spcBef>
                          <a:spcPts val="200"/>
                        </a:spcBef>
                        <a:spcAft>
                          <a:spcPts val="600"/>
                        </a:spcAft>
                        <a:buFont typeface="Arial" pitchFamily="34" charset="0"/>
                        <a:defRPr>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defRPr sz="1600">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defRPr sz="14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defRPr sz="12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effectLst/>
                          <a:latin typeface="Arial" panose="020B0604020202020204" pitchFamily="34" charset="0"/>
                          <a:cs typeface="Arial" panose="020B0604020202020204" pitchFamily="34" charset="0"/>
                        </a:rPr>
                        <a:t>No. of patients</a:t>
                      </a: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extLst>
                  <a:ext uri="{0D108BD9-81ED-4DB2-BD59-A6C34878D82A}">
                    <a16:rowId xmlns:a16="http://schemas.microsoft.com/office/drawing/2014/main" val="10000"/>
                  </a:ext>
                </a:extLst>
              </a:tr>
              <a:tr h="192000">
                <a:tc>
                  <a:txBody>
                    <a:bodyPr/>
                    <a:lstStyle>
                      <a:lvl1pPr eaLnBrk="0" hangingPunct="0">
                        <a:lnSpc>
                          <a:spcPts val="2400"/>
                        </a:lnSpc>
                        <a:spcBef>
                          <a:spcPts val="200"/>
                        </a:spcBef>
                        <a:spcAft>
                          <a:spcPts val="600"/>
                        </a:spcAft>
                        <a:buFont typeface="Arial" pitchFamily="34" charset="0"/>
                        <a:defRPr>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defRPr sz="1600">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defRPr sz="14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defRPr sz="12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Arial" panose="020B0604020202020204" pitchFamily="34" charset="0"/>
                          <a:cs typeface="Arial" panose="020B0604020202020204" pitchFamily="34" charset="0"/>
                        </a:rPr>
                        <a:t>Nintedanib</a:t>
                      </a: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Arial" panose="020B0604020202020204" pitchFamily="34" charset="0"/>
                          <a:cs typeface="Arial" panose="020B0604020202020204" pitchFamily="34" charset="0"/>
                        </a:rPr>
                        <a:t>288</a:t>
                      </a: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Arial" panose="020B0604020202020204" pitchFamily="34" charset="0"/>
                          <a:cs typeface="Arial" panose="020B0604020202020204" pitchFamily="34" charset="0"/>
                        </a:rPr>
                        <a:t>283</a:t>
                      </a: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Arial" panose="020B0604020202020204" pitchFamily="34" charset="0"/>
                          <a:cs typeface="Arial" panose="020B0604020202020204" pitchFamily="34" charset="0"/>
                        </a:rPr>
                        <a:t>281</a:t>
                      </a: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Arial" panose="020B0604020202020204" pitchFamily="34" charset="0"/>
                          <a:cs typeface="Arial" panose="020B0604020202020204" pitchFamily="34" charset="0"/>
                        </a:rPr>
                        <a:t>273</a:t>
                      </a: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Arial" panose="020B0604020202020204" pitchFamily="34" charset="0"/>
                          <a:cs typeface="Arial" panose="020B0604020202020204" pitchFamily="34" charset="0"/>
                        </a:rPr>
                        <a:t>278</a:t>
                      </a: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Arial" panose="020B0604020202020204" pitchFamily="34" charset="0"/>
                          <a:cs typeface="Arial" panose="020B0604020202020204" pitchFamily="34" charset="0"/>
                        </a:rPr>
                        <a:t>265</a:t>
                      </a: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Arial" panose="020B0604020202020204" pitchFamily="34" charset="0"/>
                          <a:cs typeface="Arial" panose="020B0604020202020204" pitchFamily="34" charset="0"/>
                        </a:rPr>
                        <a:t>262</a:t>
                      </a: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Arial" panose="020B0604020202020204" pitchFamily="34" charset="0"/>
                          <a:cs typeface="Arial" panose="020B0604020202020204" pitchFamily="34" charset="0"/>
                        </a:rPr>
                        <a:t>241</a:t>
                      </a: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extLst>
                  <a:ext uri="{0D108BD9-81ED-4DB2-BD59-A6C34878D82A}">
                    <a16:rowId xmlns:a16="http://schemas.microsoft.com/office/drawing/2014/main" val="10001"/>
                  </a:ext>
                </a:extLst>
              </a:tr>
              <a:tr h="192000">
                <a:tc>
                  <a:txBody>
                    <a:bodyPr/>
                    <a:lstStyle>
                      <a:lvl1pPr eaLnBrk="0" hangingPunct="0">
                        <a:lnSpc>
                          <a:spcPts val="2400"/>
                        </a:lnSpc>
                        <a:spcBef>
                          <a:spcPts val="200"/>
                        </a:spcBef>
                        <a:spcAft>
                          <a:spcPts val="600"/>
                        </a:spcAft>
                        <a:buFont typeface="Arial" pitchFamily="34" charset="0"/>
                        <a:defRPr>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defRPr sz="1600">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defRPr sz="14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defRPr sz="12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Arial" panose="020B0604020202020204" pitchFamily="34" charset="0"/>
                          <a:cs typeface="Arial" panose="020B0604020202020204" pitchFamily="34" charset="0"/>
                        </a:rPr>
                        <a:t>Placebo</a:t>
                      </a: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Arial" panose="020B0604020202020204" pitchFamily="34" charset="0"/>
                          <a:cs typeface="Arial" panose="020B0604020202020204" pitchFamily="34" charset="0"/>
                        </a:rPr>
                        <a:t>288</a:t>
                      </a: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Arial" panose="020B0604020202020204" pitchFamily="34" charset="0"/>
                          <a:cs typeface="Arial" panose="020B0604020202020204" pitchFamily="34" charset="0"/>
                        </a:rPr>
                        <a:t>283</a:t>
                      </a: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Arial" panose="020B0604020202020204" pitchFamily="34" charset="0"/>
                          <a:cs typeface="Arial" panose="020B0604020202020204" pitchFamily="34" charset="0"/>
                        </a:rPr>
                        <a:t>281</a:t>
                      </a: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Arial" panose="020B0604020202020204" pitchFamily="34" charset="0"/>
                          <a:cs typeface="Arial" panose="020B0604020202020204" pitchFamily="34" charset="0"/>
                        </a:rPr>
                        <a:t>280</a:t>
                      </a: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Arial" panose="020B0604020202020204" pitchFamily="34" charset="0"/>
                          <a:cs typeface="Arial" panose="020B0604020202020204" pitchFamily="34" charset="0"/>
                        </a:rPr>
                        <a:t>283</a:t>
                      </a: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Arial" panose="020B0604020202020204" pitchFamily="34" charset="0"/>
                          <a:cs typeface="Arial" panose="020B0604020202020204" pitchFamily="34" charset="0"/>
                        </a:rPr>
                        <a:t>280</a:t>
                      </a: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Arial" panose="020B0604020202020204" pitchFamily="34" charset="0"/>
                          <a:cs typeface="Arial" panose="020B0604020202020204" pitchFamily="34" charset="0"/>
                        </a:rPr>
                        <a:t>268</a:t>
                      </a: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Arial" panose="020B0604020202020204" pitchFamily="34" charset="0"/>
                          <a:cs typeface="Arial" panose="020B0604020202020204" pitchFamily="34" charset="0"/>
                        </a:rPr>
                        <a:t>257</a:t>
                      </a:r>
                      <a:endPar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extLst>
                  <a:ext uri="{0D108BD9-81ED-4DB2-BD59-A6C34878D82A}">
                    <a16:rowId xmlns:a16="http://schemas.microsoft.com/office/drawing/2014/main" val="10002"/>
                  </a:ext>
                </a:extLst>
              </a:tr>
            </a:tbl>
          </a:graphicData>
        </a:graphic>
      </p:graphicFrame>
      <p:sp>
        <p:nvSpPr>
          <p:cNvPr id="39" name="TextBox 38">
            <a:extLst>
              <a:ext uri="{FF2B5EF4-FFF2-40B4-BE49-F238E27FC236}">
                <a16:creationId xmlns:a16="http://schemas.microsoft.com/office/drawing/2014/main" id="{7D58892D-521A-4314-B572-00663C626109}"/>
              </a:ext>
            </a:extLst>
          </p:cNvPr>
          <p:cNvSpPr txBox="1"/>
          <p:nvPr/>
        </p:nvSpPr>
        <p:spPr>
          <a:xfrm>
            <a:off x="8093093" y="5082616"/>
            <a:ext cx="1316676" cy="338554"/>
          </a:xfrm>
          <a:prstGeom prst="rect">
            <a:avLst/>
          </a:prstGeom>
          <a:noFill/>
        </p:spPr>
        <p:txBody>
          <a:bodyPr wrap="square" rtlCol="0">
            <a:spAutoFit/>
          </a:bodyPr>
          <a:lstStyle/>
          <a:p>
            <a:pPr algn="ctr" defTabSz="1213688">
              <a:defRPr/>
            </a:pPr>
            <a:r>
              <a:rPr lang="en-GB" sz="1600" dirty="0">
                <a:solidFill>
                  <a:prstClr val="black"/>
                </a:solidFill>
                <a:latin typeface="Arial" panose="020B0604020202020204" pitchFamily="34" charset="0"/>
                <a:cs typeface="Arial" panose="020B0604020202020204" pitchFamily="34" charset="0"/>
              </a:rPr>
              <a:t>Week</a:t>
            </a:r>
          </a:p>
        </p:txBody>
      </p:sp>
      <p:graphicFrame>
        <p:nvGraphicFramePr>
          <p:cNvPr id="72" name="Content Placeholder 10">
            <a:extLst>
              <a:ext uri="{FF2B5EF4-FFF2-40B4-BE49-F238E27FC236}">
                <a16:creationId xmlns:a16="http://schemas.microsoft.com/office/drawing/2014/main" id="{CB168F0F-E438-41DC-A146-85AC885ADD80}"/>
              </a:ext>
            </a:extLst>
          </p:cNvPr>
          <p:cNvGraphicFramePr>
            <a:graphicFrameLocks/>
          </p:cNvGraphicFramePr>
          <p:nvPr/>
        </p:nvGraphicFramePr>
        <p:xfrm>
          <a:off x="5210355" y="1385041"/>
          <a:ext cx="6705600" cy="3714776"/>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a:extLst>
              <a:ext uri="{FF2B5EF4-FFF2-40B4-BE49-F238E27FC236}">
                <a16:creationId xmlns:a16="http://schemas.microsoft.com/office/drawing/2014/main" id="{57AC6B6B-C4C2-40D5-AE02-598C014C79E0}"/>
              </a:ext>
            </a:extLst>
          </p:cNvPr>
          <p:cNvSpPr>
            <a:spLocks noGrp="1"/>
          </p:cNvSpPr>
          <p:nvPr>
            <p:ph type="title"/>
          </p:nvPr>
        </p:nvSpPr>
        <p:spPr/>
        <p:txBody>
          <a:bodyPr anchor="ctr">
            <a:normAutofit fontScale="90000"/>
          </a:bodyPr>
          <a:lstStyle/>
          <a:p>
            <a:r>
              <a:rPr lang="en-GB" noProof="0" dirty="0"/>
              <a:t>Decline in FVC over 52 </a:t>
            </a:r>
            <a:r>
              <a:rPr lang="en-GB" dirty="0"/>
              <a:t>weeks</a:t>
            </a:r>
            <a:br>
              <a:rPr lang="en-GB" dirty="0"/>
            </a:br>
            <a:r>
              <a:rPr lang="en-GB" sz="2400" b="0" dirty="0">
                <a:solidFill>
                  <a:schemeClr val="accent1"/>
                </a:solidFill>
              </a:rPr>
              <a:t>Nintedanib slowed the decline in FVC by 44% over 52 weeks. Curves separated by week 12 and continued to diverge</a:t>
            </a:r>
          </a:p>
        </p:txBody>
      </p:sp>
      <p:sp>
        <p:nvSpPr>
          <p:cNvPr id="3" name="Text Placeholder 2">
            <a:extLst>
              <a:ext uri="{FF2B5EF4-FFF2-40B4-BE49-F238E27FC236}">
                <a16:creationId xmlns:a16="http://schemas.microsoft.com/office/drawing/2014/main" id="{C4814126-488B-41A1-AC2F-2AD1F6538790}"/>
              </a:ext>
            </a:extLst>
          </p:cNvPr>
          <p:cNvSpPr>
            <a:spLocks noGrp="1"/>
          </p:cNvSpPr>
          <p:nvPr>
            <p:ph type="body" sz="quarter" idx="10"/>
          </p:nvPr>
        </p:nvSpPr>
        <p:spPr>
          <a:xfrm>
            <a:off x="384000" y="6062400"/>
            <a:ext cx="11808000" cy="537600"/>
          </a:xfrm>
        </p:spPr>
        <p:txBody>
          <a:bodyPr/>
          <a:lstStyle/>
          <a:p>
            <a:pPr defTabSz="812594">
              <a:spcBef>
                <a:spcPts val="0"/>
              </a:spcBef>
              <a:defRPr/>
            </a:pPr>
            <a:r>
              <a:rPr lang="en-NZ" dirty="0">
                <a:sym typeface="Gill Sans" charset="0"/>
              </a:rPr>
              <a:t>*</a:t>
            </a:r>
            <a:r>
              <a:rPr lang="en-GB" dirty="0">
                <a:sym typeface="Gill Sans" charset="0"/>
              </a:rPr>
              <a:t>Change from baseline in FVC (mL) over 52 weeks was a secondary endpoint of SENSCIS</a:t>
            </a:r>
            <a:r>
              <a:rPr lang="en-GB" baseline="30000" dirty="0">
                <a:sym typeface="Gill Sans" charset="0"/>
              </a:rPr>
              <a:t>®</a:t>
            </a:r>
            <a:br>
              <a:rPr lang="en-GB" baseline="30000" dirty="0">
                <a:sym typeface="Gill Sans" charset="0"/>
              </a:rPr>
            </a:br>
            <a:r>
              <a:rPr lang="en-GB" dirty="0"/>
              <a:t>From Distler O </a:t>
            </a:r>
            <a:r>
              <a:rPr lang="en-GB" i="1" dirty="0"/>
              <a:t>et al. N Engl J Med</a:t>
            </a:r>
            <a:r>
              <a:rPr lang="en-GB" dirty="0"/>
              <a:t> 2019;380:2518–28. Copyright 2019 Massachusetts Medical Society. Reproduced with permission from Massachusetts Medical Society.</a:t>
            </a:r>
            <a:endParaRPr lang="en-GB" baseline="30000" dirty="0">
              <a:sym typeface="Gill Sans" charset="0"/>
            </a:endParaRPr>
          </a:p>
          <a:p>
            <a:pPr defTabSz="812594">
              <a:spcBef>
                <a:spcPts val="0"/>
              </a:spcBef>
              <a:defRPr/>
            </a:pPr>
            <a:r>
              <a:rPr lang="en-GB" dirty="0"/>
              <a:t>CI, confidence interval; FVC, forced vital capacity; SE, standard error. </a:t>
            </a:r>
            <a:r>
              <a:rPr lang="en-GB" dirty="0">
                <a:sym typeface="Gill Sans" charset="0"/>
              </a:rPr>
              <a:t>Distler O </a:t>
            </a:r>
            <a:r>
              <a:rPr lang="en-GB" i="1" dirty="0">
                <a:sym typeface="Gill Sans" charset="0"/>
              </a:rPr>
              <a:t>et al. N </a:t>
            </a:r>
            <a:r>
              <a:rPr lang="en-GB" i="1" dirty="0" err="1">
                <a:sym typeface="Gill Sans" charset="0"/>
              </a:rPr>
              <a:t>Engl</a:t>
            </a:r>
            <a:r>
              <a:rPr lang="en-GB" i="1" dirty="0">
                <a:sym typeface="Gill Sans" charset="0"/>
              </a:rPr>
              <a:t> J Med </a:t>
            </a:r>
            <a:r>
              <a:rPr lang="en-GB" dirty="0">
                <a:sym typeface="Gill Sans" charset="0"/>
              </a:rPr>
              <a:t>2019;380:2518–28</a:t>
            </a:r>
            <a:endParaRPr lang="en-GB" dirty="0"/>
          </a:p>
        </p:txBody>
      </p:sp>
      <p:sp>
        <p:nvSpPr>
          <p:cNvPr id="14" name="TextBox 27">
            <a:extLst>
              <a:ext uri="{FF2B5EF4-FFF2-40B4-BE49-F238E27FC236}">
                <a16:creationId xmlns:a16="http://schemas.microsoft.com/office/drawing/2014/main" id="{848872D0-78CA-41BA-A79E-0E70CDB9A0DD}"/>
              </a:ext>
            </a:extLst>
          </p:cNvPr>
          <p:cNvSpPr txBox="1">
            <a:spLocks noChangeArrowheads="1"/>
          </p:cNvSpPr>
          <p:nvPr/>
        </p:nvSpPr>
        <p:spPr bwMode="auto">
          <a:xfrm rot="16200000">
            <a:off x="3242160" y="2950044"/>
            <a:ext cx="3321285" cy="58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19" rIns="91439" bIns="45719">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1219080" eaLnBrk="1" hangingPunct="1">
              <a:lnSpc>
                <a:spcPct val="100000"/>
              </a:lnSpc>
              <a:spcBef>
                <a:spcPct val="0"/>
              </a:spcBef>
              <a:spcAft>
                <a:spcPct val="0"/>
              </a:spcAft>
              <a:buNone/>
              <a:defRPr/>
            </a:pPr>
            <a:r>
              <a:rPr lang="en-GB" altLang="en-US" sz="1600" dirty="0">
                <a:solidFill>
                  <a:prstClr val="black"/>
                </a:solidFill>
                <a:latin typeface="Arial" panose="020B0604020202020204" pitchFamily="34" charset="0"/>
                <a:cs typeface="Arial" panose="020B0604020202020204" pitchFamily="34" charset="0"/>
              </a:rPr>
              <a:t>Mean (SE) absolute change from baseline in FVC (mL)</a:t>
            </a:r>
          </a:p>
        </p:txBody>
      </p:sp>
      <p:sp>
        <p:nvSpPr>
          <p:cNvPr id="2" name="TextBox 1">
            <a:extLst>
              <a:ext uri="{FF2B5EF4-FFF2-40B4-BE49-F238E27FC236}">
                <a16:creationId xmlns:a16="http://schemas.microsoft.com/office/drawing/2014/main" id="{5CB90A4D-F5C2-4D18-BFAD-C1206DB3AC94}"/>
              </a:ext>
            </a:extLst>
          </p:cNvPr>
          <p:cNvSpPr txBox="1"/>
          <p:nvPr/>
        </p:nvSpPr>
        <p:spPr>
          <a:xfrm>
            <a:off x="5952811" y="1156477"/>
            <a:ext cx="5761867" cy="369332"/>
          </a:xfrm>
          <a:prstGeom prst="rect">
            <a:avLst/>
          </a:prstGeom>
          <a:noFill/>
        </p:spPr>
        <p:txBody>
          <a:bodyPr wrap="square" rtlCol="0">
            <a:spAutoFit/>
          </a:bodyPr>
          <a:lstStyle/>
          <a:p>
            <a:pPr defTabSz="914377">
              <a:defRPr/>
            </a:pPr>
            <a:r>
              <a:rPr lang="en-GB" b="1" dirty="0">
                <a:solidFill>
                  <a:prstClr val="black"/>
                </a:solidFill>
                <a:latin typeface="Arial" panose="020B0604020202020204" pitchFamily="34" charset="0"/>
                <a:cs typeface="Arial" panose="020B0604020202020204" pitchFamily="34" charset="0"/>
              </a:rPr>
              <a:t>Change from baseline in FVC (mL) over 52 weeks*</a:t>
            </a:r>
          </a:p>
        </p:txBody>
      </p:sp>
      <p:graphicFrame>
        <p:nvGraphicFramePr>
          <p:cNvPr id="16" name="Content Placeholder 6">
            <a:extLst>
              <a:ext uri="{FF2B5EF4-FFF2-40B4-BE49-F238E27FC236}">
                <a16:creationId xmlns:a16="http://schemas.microsoft.com/office/drawing/2014/main" id="{B9EF4F80-4457-4EF0-9458-0F8BD001353B}"/>
              </a:ext>
            </a:extLst>
          </p:cNvPr>
          <p:cNvGraphicFramePr>
            <a:graphicFrameLocks noChangeAspect="1"/>
          </p:cNvGraphicFramePr>
          <p:nvPr/>
        </p:nvGraphicFramePr>
        <p:xfrm>
          <a:off x="809138" y="1833584"/>
          <a:ext cx="3814639" cy="4092469"/>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8">
            <a:extLst>
              <a:ext uri="{FF2B5EF4-FFF2-40B4-BE49-F238E27FC236}">
                <a16:creationId xmlns:a16="http://schemas.microsoft.com/office/drawing/2014/main" id="{BC1B1851-1569-4A07-9907-39DCE329D2F4}"/>
              </a:ext>
            </a:extLst>
          </p:cNvPr>
          <p:cNvSpPr txBox="1">
            <a:spLocks noChangeAspect="1"/>
          </p:cNvSpPr>
          <p:nvPr/>
        </p:nvSpPr>
        <p:spPr>
          <a:xfrm rot="16200000">
            <a:off x="-841195" y="3247584"/>
            <a:ext cx="2833800" cy="584773"/>
          </a:xfrm>
          <a:prstGeom prst="rect">
            <a:avLst/>
          </a:prstGeom>
          <a:noFill/>
        </p:spPr>
        <p:txBody>
          <a:bodyPr wrap="square" lIns="91439" tIns="45719" rIns="91439" bIns="45719">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219050" fontAlgn="auto">
              <a:spcBef>
                <a:spcPts val="0"/>
              </a:spcBef>
              <a:spcAft>
                <a:spcPts val="0"/>
              </a:spcAft>
              <a:defRPr/>
            </a:pPr>
            <a:r>
              <a:rPr lang="en-GB" sz="1600" kern="0" dirty="0">
                <a:solidFill>
                  <a:prstClr val="black"/>
                </a:solidFill>
                <a:cs typeface="Arial" panose="020B0604020202020204" pitchFamily="34" charset="0"/>
              </a:rPr>
              <a:t>Adjusted annual rate (SE) of decline in FVC (mL/yr)</a:t>
            </a:r>
          </a:p>
        </p:txBody>
      </p:sp>
      <p:sp>
        <p:nvSpPr>
          <p:cNvPr id="18" name="TextBox 17">
            <a:extLst>
              <a:ext uri="{FF2B5EF4-FFF2-40B4-BE49-F238E27FC236}">
                <a16:creationId xmlns:a16="http://schemas.microsoft.com/office/drawing/2014/main" id="{7D3FCC15-4C0B-469E-B127-654443E9DE15}"/>
              </a:ext>
            </a:extLst>
          </p:cNvPr>
          <p:cNvSpPr txBox="1">
            <a:spLocks noChangeAspect="1"/>
          </p:cNvSpPr>
          <p:nvPr/>
        </p:nvSpPr>
        <p:spPr>
          <a:xfrm>
            <a:off x="1510721" y="4951777"/>
            <a:ext cx="2601308" cy="872164"/>
          </a:xfrm>
          <a:prstGeom prst="roundRect">
            <a:avLst/>
          </a:prstGeom>
          <a:solidFill>
            <a:srgbClr val="FFFFFF"/>
          </a:solidFill>
          <a:ln w="12700">
            <a:solidFill>
              <a:schemeClr val="tx1"/>
            </a:solidFill>
          </a:ln>
        </p:spPr>
        <p:txBody>
          <a:bodyPr wrap="square" lIns="0" tIns="0" rIns="0" bIns="0" anchor="ctr">
            <a:no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219050" fontAlgn="auto">
              <a:spcBef>
                <a:spcPts val="0"/>
              </a:spcBef>
              <a:spcAft>
                <a:spcPts val="0"/>
              </a:spcAft>
              <a:defRPr/>
            </a:pPr>
            <a:r>
              <a:rPr lang="en-GB" sz="1600" kern="0" dirty="0">
                <a:solidFill>
                  <a:srgbClr val="000000"/>
                </a:solidFill>
                <a:cs typeface="Arial" panose="020B0604020202020204" pitchFamily="34" charset="0"/>
              </a:rPr>
              <a:t>Difference: 41.0 mL/yr</a:t>
            </a:r>
          </a:p>
          <a:p>
            <a:pPr algn="ctr" defTabSz="1219050" fontAlgn="auto">
              <a:spcBef>
                <a:spcPts val="0"/>
              </a:spcBef>
              <a:spcAft>
                <a:spcPts val="0"/>
              </a:spcAft>
              <a:defRPr/>
            </a:pPr>
            <a:r>
              <a:rPr lang="en-GB" sz="1600" kern="0" dirty="0">
                <a:solidFill>
                  <a:srgbClr val="000000"/>
                </a:solidFill>
                <a:cs typeface="Arial" panose="020B0604020202020204" pitchFamily="34" charset="0"/>
              </a:rPr>
              <a:t>(95% CI: 2.9, 79.0); </a:t>
            </a:r>
            <a:r>
              <a:rPr lang="en-GB" sz="1600" i="1" kern="0" dirty="0">
                <a:solidFill>
                  <a:srgbClr val="000000"/>
                </a:solidFill>
                <a:cs typeface="Arial" panose="020B0604020202020204" pitchFamily="34" charset="0"/>
              </a:rPr>
              <a:t>P</a:t>
            </a:r>
            <a:r>
              <a:rPr lang="en-GB" sz="1600" kern="0" dirty="0">
                <a:solidFill>
                  <a:srgbClr val="000000"/>
                </a:solidFill>
                <a:cs typeface="Arial" panose="020B0604020202020204" pitchFamily="34" charset="0"/>
              </a:rPr>
              <a:t>=0.04</a:t>
            </a:r>
          </a:p>
          <a:p>
            <a:pPr algn="ctr" defTabSz="1219050" fontAlgn="auto">
              <a:spcBef>
                <a:spcPts val="0"/>
              </a:spcBef>
              <a:spcAft>
                <a:spcPts val="0"/>
              </a:spcAft>
              <a:defRPr/>
            </a:pPr>
            <a:r>
              <a:rPr lang="en-GB" sz="1600" b="1" kern="0" dirty="0">
                <a:solidFill>
                  <a:srgbClr val="000000"/>
                </a:solidFill>
                <a:cs typeface="Arial" panose="020B0604020202020204" pitchFamily="34" charset="0"/>
              </a:rPr>
              <a:t>Relative reduction: 44%</a:t>
            </a:r>
          </a:p>
        </p:txBody>
      </p:sp>
      <p:sp>
        <p:nvSpPr>
          <p:cNvPr id="20" name="TextBox 19">
            <a:extLst>
              <a:ext uri="{FF2B5EF4-FFF2-40B4-BE49-F238E27FC236}">
                <a16:creationId xmlns:a16="http://schemas.microsoft.com/office/drawing/2014/main" id="{883CA6D6-4723-4E92-8AC3-B76813326286}"/>
              </a:ext>
            </a:extLst>
          </p:cNvPr>
          <p:cNvSpPr txBox="1"/>
          <p:nvPr/>
        </p:nvSpPr>
        <p:spPr>
          <a:xfrm>
            <a:off x="477323" y="1156477"/>
            <a:ext cx="4647156" cy="646331"/>
          </a:xfrm>
          <a:prstGeom prst="rect">
            <a:avLst/>
          </a:prstGeom>
          <a:noFill/>
        </p:spPr>
        <p:txBody>
          <a:bodyPr wrap="square" rtlCol="0">
            <a:spAutoFit/>
          </a:bodyPr>
          <a:lstStyle/>
          <a:p>
            <a:pPr algn="ctr" defTabSz="914377">
              <a:defRPr/>
            </a:pPr>
            <a:r>
              <a:rPr lang="en-GB" b="1" dirty="0">
                <a:solidFill>
                  <a:prstClr val="black"/>
                </a:solidFill>
                <a:latin typeface="Arial" panose="020B0604020202020204" pitchFamily="34" charset="0"/>
                <a:cs typeface="Arial" panose="020B0604020202020204" pitchFamily="34" charset="0"/>
              </a:rPr>
              <a:t>Annual rate of decline in FVC (mL/yr)  (primary endpoint)</a:t>
            </a:r>
          </a:p>
        </p:txBody>
      </p:sp>
    </p:spTree>
    <p:extLst>
      <p:ext uri="{BB962C8B-B14F-4D97-AF65-F5344CB8AC3E}">
        <p14:creationId xmlns:p14="http://schemas.microsoft.com/office/powerpoint/2010/main" val="307978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Graphic spid="72" grpId="0">
        <p:bldAsOne/>
      </p:bldGraphic>
      <p:bldP spid="14" grpId="0"/>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8929078-BD98-43DE-8A41-4A612235B291}"/>
              </a:ext>
            </a:extLst>
          </p:cNvPr>
          <p:cNvSpPr>
            <a:spLocks noGrp="1"/>
          </p:cNvSpPr>
          <p:nvPr>
            <p:ph type="title"/>
          </p:nvPr>
        </p:nvSpPr>
        <p:spPr>
          <a:xfrm>
            <a:off x="383117" y="76501"/>
            <a:ext cx="11808883" cy="1143000"/>
          </a:xfrm>
        </p:spPr>
        <p:txBody>
          <a:bodyPr>
            <a:normAutofit fontScale="90000"/>
          </a:bodyPr>
          <a:lstStyle/>
          <a:p>
            <a:r>
              <a:rPr lang="en-US" dirty="0"/>
              <a:t>How patients with SSc-ILD are different in the SENSCIS</a:t>
            </a:r>
            <a:r>
              <a:rPr lang="en-US" baseline="30000" dirty="0"/>
              <a:t>®</a:t>
            </a:r>
            <a:r>
              <a:rPr lang="en-US" dirty="0"/>
              <a:t> and INBUILD</a:t>
            </a:r>
            <a:r>
              <a:rPr lang="en-US" baseline="30000" dirty="0"/>
              <a:t>®</a:t>
            </a:r>
            <a:r>
              <a:rPr lang="en-US" dirty="0"/>
              <a:t> trials</a:t>
            </a:r>
            <a:endParaRPr lang="en-GB" dirty="0"/>
          </a:p>
        </p:txBody>
      </p:sp>
      <p:sp>
        <p:nvSpPr>
          <p:cNvPr id="6" name="Rectangle 5">
            <a:extLst>
              <a:ext uri="{FF2B5EF4-FFF2-40B4-BE49-F238E27FC236}">
                <a16:creationId xmlns:a16="http://schemas.microsoft.com/office/drawing/2014/main" id="{76645020-DA89-4884-9A3A-609320B18B64}"/>
              </a:ext>
            </a:extLst>
          </p:cNvPr>
          <p:cNvSpPr/>
          <p:nvPr/>
        </p:nvSpPr>
        <p:spPr>
          <a:xfrm>
            <a:off x="7863841" y="4047823"/>
            <a:ext cx="3677919" cy="1570088"/>
          </a:xfrm>
          <a:prstGeom prst="rect">
            <a:avLst/>
          </a:prstGeom>
          <a:solidFill>
            <a:schemeClr val="accent1">
              <a:lumMod val="20000"/>
              <a:lumOff val="8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lIns="172800" tIns="86400" rIns="172800" bIns="86400" rtlCol="0" anchor="t" anchorCtr="0"/>
          <a:lstStyle/>
          <a:p>
            <a:pPr marL="0" lvl="1" algn="r" defTabSz="609459">
              <a:lnSpc>
                <a:spcPct val="95000"/>
              </a:lnSpc>
              <a:spcBef>
                <a:spcPts val="800"/>
              </a:spcBef>
            </a:pPr>
            <a:endParaRPr lang="en-US" sz="2667" b="1" dirty="0">
              <a:solidFill>
                <a:srgbClr val="001E55"/>
              </a:solidFill>
              <a:latin typeface="Arial"/>
              <a:cs typeface="Arial"/>
            </a:endParaRPr>
          </a:p>
          <a:p>
            <a:pPr marL="0" lvl="1" algn="r" defTabSz="609459">
              <a:lnSpc>
                <a:spcPct val="95000"/>
              </a:lnSpc>
              <a:spcBef>
                <a:spcPts val="800"/>
              </a:spcBef>
            </a:pPr>
            <a:r>
              <a:rPr lang="en-US" sz="2667" b="1" dirty="0">
                <a:solidFill>
                  <a:srgbClr val="001E55"/>
                </a:solidFill>
                <a:latin typeface="Arial"/>
                <a:cs typeface="Arial"/>
              </a:rPr>
              <a:t>INBUILD</a:t>
            </a:r>
            <a:r>
              <a:rPr lang="en-US" sz="2667" baseline="30000" dirty="0">
                <a:solidFill>
                  <a:srgbClr val="1F497D"/>
                </a:solidFill>
                <a:latin typeface="Arial" panose="020B0604020202020204" pitchFamily="34" charset="0"/>
                <a:cs typeface="Arial" panose="020B0604020202020204" pitchFamily="34" charset="0"/>
              </a:rPr>
              <a:t>®</a:t>
            </a:r>
            <a:r>
              <a:rPr lang="en-US" sz="2667" b="1" baseline="30000" dirty="0">
                <a:solidFill>
                  <a:srgbClr val="001E55"/>
                </a:solidFill>
                <a:latin typeface="Arial"/>
                <a:cs typeface="Arial"/>
              </a:rPr>
              <a:t>4</a:t>
            </a:r>
          </a:p>
        </p:txBody>
      </p:sp>
      <p:sp>
        <p:nvSpPr>
          <p:cNvPr id="3" name="Content Placeholder 2"/>
          <p:cNvSpPr>
            <a:spLocks noGrp="1"/>
          </p:cNvSpPr>
          <p:nvPr>
            <p:ph sz="quarter" idx="4294967295"/>
          </p:nvPr>
        </p:nvSpPr>
        <p:spPr>
          <a:xfrm>
            <a:off x="607520" y="4047823"/>
            <a:ext cx="3548803" cy="1570088"/>
          </a:xfrm>
          <a:solidFill>
            <a:schemeClr val="tx2">
              <a:lumMod val="20000"/>
              <a:lumOff val="80000"/>
            </a:schemeClr>
          </a:solidFill>
        </p:spPr>
        <p:txBody>
          <a:bodyPr>
            <a:noAutofit/>
          </a:bodyPr>
          <a:lstStyle/>
          <a:p>
            <a:pPr marL="0" lvl="1" indent="0">
              <a:buNone/>
            </a:pPr>
            <a:endParaRPr lang="en-US" b="1" dirty="0"/>
          </a:p>
          <a:p>
            <a:pPr marL="0" lvl="1" indent="0">
              <a:buNone/>
            </a:pPr>
            <a:r>
              <a:rPr lang="en-US" b="1" dirty="0"/>
              <a:t>SENSCIS</a:t>
            </a:r>
            <a:r>
              <a:rPr lang="en-US" baseline="30000" dirty="0"/>
              <a:t>®</a:t>
            </a:r>
            <a:r>
              <a:rPr lang="en-US" b="1" baseline="30000" dirty="0"/>
              <a:t>3</a:t>
            </a:r>
          </a:p>
          <a:p>
            <a:pPr marL="0" lvl="1" indent="0" algn="r">
              <a:spcBef>
                <a:spcPts val="2933"/>
              </a:spcBef>
              <a:buNone/>
            </a:pPr>
            <a:r>
              <a:rPr lang="en-US" b="1" baseline="30000" dirty="0"/>
              <a:t>Not required</a:t>
            </a:r>
          </a:p>
        </p:txBody>
      </p:sp>
      <p:sp>
        <p:nvSpPr>
          <p:cNvPr id="4" name="Text Placeholder 3"/>
          <p:cNvSpPr>
            <a:spLocks noGrp="1"/>
          </p:cNvSpPr>
          <p:nvPr>
            <p:ph type="body" sz="quarter" idx="10"/>
          </p:nvPr>
        </p:nvSpPr>
        <p:spPr>
          <a:xfrm>
            <a:off x="384000" y="6062400"/>
            <a:ext cx="11347200" cy="537600"/>
          </a:xfrm>
        </p:spPr>
        <p:txBody>
          <a:bodyPr/>
          <a:lstStyle/>
          <a:p>
            <a:r>
              <a:rPr lang="en-US" dirty="0"/>
              <a:t>ILD, interstitial lung disease; SSc, </a:t>
            </a:r>
            <a:r>
              <a:rPr lang="en-US" dirty="0" err="1"/>
              <a:t>systemis</a:t>
            </a:r>
            <a:r>
              <a:rPr lang="en-US" dirty="0"/>
              <a:t> sclerosis; SSc-ILD, systemic sclerosis-associated interstitial lung disease</a:t>
            </a:r>
            <a:br>
              <a:rPr lang="en-US" dirty="0"/>
            </a:br>
            <a:r>
              <a:rPr lang="en-US" dirty="0"/>
              <a:t>1. Hoffmann-</a:t>
            </a:r>
            <a:r>
              <a:rPr lang="en-US" dirty="0" err="1"/>
              <a:t>Vold</a:t>
            </a:r>
            <a:r>
              <a:rPr lang="en-US" dirty="0"/>
              <a:t> AM </a:t>
            </a:r>
            <a:r>
              <a:rPr lang="en-US" i="1" dirty="0"/>
              <a:t>et al. Am J Respir Crit Care Med </a:t>
            </a:r>
            <a:r>
              <a:rPr lang="en-US" dirty="0"/>
              <a:t>2019;200:1258–66; 2. Denton CP, Khanna D. </a:t>
            </a:r>
            <a:r>
              <a:rPr lang="en-US" i="1" dirty="0"/>
              <a:t>Lancet</a:t>
            </a:r>
            <a:r>
              <a:rPr lang="en-US" dirty="0"/>
              <a:t> 2017;390:1685–99; </a:t>
            </a:r>
            <a:br>
              <a:rPr lang="en-US" dirty="0"/>
            </a:br>
            <a:r>
              <a:rPr lang="en-US" dirty="0"/>
              <a:t>3. Distler O </a:t>
            </a:r>
            <a:r>
              <a:rPr lang="en-US" i="1" dirty="0"/>
              <a:t>et al. N Engl J Med</a:t>
            </a:r>
            <a:r>
              <a:rPr lang="en-US" dirty="0"/>
              <a:t> 2019;380:2518–28; 4. Flaherty K </a:t>
            </a:r>
            <a:r>
              <a:rPr lang="en-US" i="1" dirty="0"/>
              <a:t>et al. N Engl J Med </a:t>
            </a:r>
            <a:r>
              <a:rPr lang="en-US" dirty="0"/>
              <a:t>2019;381:1718–27</a:t>
            </a:r>
          </a:p>
        </p:txBody>
      </p:sp>
      <p:sp>
        <p:nvSpPr>
          <p:cNvPr id="5" name="Rectangle 4"/>
          <p:cNvSpPr/>
          <p:nvPr/>
        </p:nvSpPr>
        <p:spPr>
          <a:xfrm>
            <a:off x="4011325" y="3863193"/>
            <a:ext cx="3949272" cy="1733488"/>
          </a:xfrm>
          <a:prstGeom prst="rect">
            <a:avLst/>
          </a:prstGeom>
        </p:spPr>
        <p:txBody>
          <a:bodyPr wrap="square">
            <a:spAutoFit/>
          </a:bodyPr>
          <a:lstStyle/>
          <a:p>
            <a:pPr marL="0" lvl="1" algn="ctr" defTabSz="1213688"/>
            <a:r>
              <a:rPr lang="en-US" sz="2133" b="1" dirty="0">
                <a:solidFill>
                  <a:srgbClr val="001E55"/>
                </a:solidFill>
                <a:latin typeface="Arial"/>
                <a:cs typeface="Arial"/>
              </a:rPr>
              <a:t>Inclusion criterion:</a:t>
            </a:r>
          </a:p>
          <a:p>
            <a:pPr marL="0" lvl="1" algn="ctr" defTabSz="1213688"/>
            <a:r>
              <a:rPr lang="en-US" sz="2133" dirty="0">
                <a:solidFill>
                  <a:srgbClr val="001E55"/>
                </a:solidFill>
                <a:latin typeface="Arial"/>
                <a:cs typeface="Arial"/>
              </a:rPr>
              <a:t>ILD with at least 10% fibrosis</a:t>
            </a:r>
          </a:p>
          <a:p>
            <a:pPr marL="0" lvl="1" algn="ctr" defTabSz="1213688"/>
            <a:endParaRPr lang="en-US" sz="2133" dirty="0">
              <a:solidFill>
                <a:srgbClr val="001E55"/>
              </a:solidFill>
              <a:latin typeface="Arial"/>
              <a:cs typeface="Arial"/>
            </a:endParaRPr>
          </a:p>
          <a:p>
            <a:pPr marL="0" lvl="1" algn="ctr" defTabSz="1213688"/>
            <a:endParaRPr lang="en-US" sz="2133" dirty="0">
              <a:solidFill>
                <a:srgbClr val="001E55"/>
              </a:solidFill>
              <a:latin typeface="Arial"/>
              <a:cs typeface="Arial"/>
            </a:endParaRPr>
          </a:p>
          <a:p>
            <a:pPr marL="0" lvl="1" algn="ctr" defTabSz="1213688"/>
            <a:r>
              <a:rPr lang="en-US" sz="2133" dirty="0">
                <a:solidFill>
                  <a:srgbClr val="001E55"/>
                </a:solidFill>
                <a:latin typeface="Arial"/>
                <a:cs typeface="Arial"/>
              </a:rPr>
              <a:t>Evidence of progression</a:t>
            </a:r>
          </a:p>
        </p:txBody>
      </p:sp>
      <p:sp>
        <p:nvSpPr>
          <p:cNvPr id="7" name="Rectangle 6"/>
          <p:cNvSpPr/>
          <p:nvPr/>
        </p:nvSpPr>
        <p:spPr>
          <a:xfrm>
            <a:off x="3218006" y="4147981"/>
            <a:ext cx="567055" cy="475891"/>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3688"/>
            <a:endParaRPr lang="en-US" sz="2400" dirty="0">
              <a:solidFill>
                <a:prstClr val="white"/>
              </a:solidFill>
              <a:latin typeface="Calibri"/>
            </a:endParaRPr>
          </a:p>
        </p:txBody>
      </p:sp>
      <p:sp>
        <p:nvSpPr>
          <p:cNvPr id="10" name="Rectangle 9"/>
          <p:cNvSpPr/>
          <p:nvPr/>
        </p:nvSpPr>
        <p:spPr>
          <a:xfrm>
            <a:off x="8244126" y="4147981"/>
            <a:ext cx="567055" cy="475891"/>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3688"/>
            <a:endParaRPr lang="en-US" sz="2400">
              <a:solidFill>
                <a:prstClr val="white"/>
              </a:solidFill>
              <a:latin typeface="Calibri"/>
            </a:endParaRPr>
          </a:p>
        </p:txBody>
      </p:sp>
      <p:sp>
        <p:nvSpPr>
          <p:cNvPr id="11" name="Rectangle 10"/>
          <p:cNvSpPr/>
          <p:nvPr/>
        </p:nvSpPr>
        <p:spPr>
          <a:xfrm>
            <a:off x="8244126" y="5096205"/>
            <a:ext cx="567055" cy="475891"/>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3688"/>
            <a:endParaRPr lang="en-US" sz="2400">
              <a:solidFill>
                <a:prstClr val="white"/>
              </a:solidFill>
              <a:latin typeface="Calibri"/>
            </a:endParaRPr>
          </a:p>
        </p:txBody>
      </p:sp>
      <p:pic>
        <p:nvPicPr>
          <p:cNvPr id="13" name="Picture 1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43099" y="4227890"/>
            <a:ext cx="335703" cy="349436"/>
          </a:xfrm>
          <a:prstGeom prst="rect">
            <a:avLst/>
          </a:prstGeom>
        </p:spPr>
      </p:pic>
      <p:pic>
        <p:nvPicPr>
          <p:cNvPr id="16" name="Picture 1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359802" y="4227890"/>
            <a:ext cx="335703" cy="349436"/>
          </a:xfrm>
          <a:prstGeom prst="rect">
            <a:avLst/>
          </a:prstGeom>
        </p:spPr>
      </p:pic>
      <p:pic>
        <p:nvPicPr>
          <p:cNvPr id="17" name="Picture 1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359801" y="5159433"/>
            <a:ext cx="335703" cy="349436"/>
          </a:xfrm>
          <a:prstGeom prst="rect">
            <a:avLst/>
          </a:prstGeom>
        </p:spPr>
      </p:pic>
      <p:sp>
        <p:nvSpPr>
          <p:cNvPr id="18" name="Content Placeholder 5">
            <a:extLst>
              <a:ext uri="{FF2B5EF4-FFF2-40B4-BE49-F238E27FC236}">
                <a16:creationId xmlns:a16="http://schemas.microsoft.com/office/drawing/2014/main" id="{4B6D5DA0-0676-46C9-885C-A793EEBB7526}"/>
              </a:ext>
            </a:extLst>
          </p:cNvPr>
          <p:cNvSpPr>
            <a:spLocks noGrp="1"/>
          </p:cNvSpPr>
          <p:nvPr>
            <p:ph sz="quarter" idx="4294967295"/>
          </p:nvPr>
        </p:nvSpPr>
        <p:spPr>
          <a:xfrm>
            <a:off x="609600" y="1687514"/>
            <a:ext cx="10972800" cy="2264727"/>
          </a:xfrm>
        </p:spPr>
        <p:txBody>
          <a:bodyPr>
            <a:normAutofit/>
          </a:bodyPr>
          <a:lstStyle/>
          <a:p>
            <a:pPr lvl="1"/>
            <a:r>
              <a:rPr lang="en-US" dirty="0"/>
              <a:t>The </a:t>
            </a:r>
            <a:r>
              <a:rPr lang="en-US" b="1" dirty="0"/>
              <a:t>appearance</a:t>
            </a:r>
            <a:r>
              <a:rPr lang="en-US" dirty="0"/>
              <a:t> of ILD in patients with SSc, progressing or not, carries an increased risk of mortality</a:t>
            </a:r>
            <a:r>
              <a:rPr lang="en-US" baseline="30000" dirty="0"/>
              <a:t>1</a:t>
            </a:r>
          </a:p>
          <a:p>
            <a:pPr lvl="1"/>
            <a:r>
              <a:rPr lang="en-GB" dirty="0"/>
              <a:t>25–30% of patients with SSc develop a progressive course of ILD</a:t>
            </a:r>
            <a:r>
              <a:rPr lang="en-GB" baseline="30000" dirty="0"/>
              <a:t>2</a:t>
            </a:r>
          </a:p>
          <a:p>
            <a:pPr lvl="1"/>
            <a:r>
              <a:rPr lang="en-US" dirty="0"/>
              <a:t>In SENSCIS</a:t>
            </a:r>
            <a:r>
              <a:rPr lang="en-US" baseline="30000" dirty="0"/>
              <a:t>®</a:t>
            </a:r>
            <a:r>
              <a:rPr lang="en-US" dirty="0"/>
              <a:t>, there was no systematic collection of longitudinal disease behavior in patients with SSc-ILD before inclusion in the trial</a:t>
            </a:r>
            <a:r>
              <a:rPr lang="en-US" baseline="30000" dirty="0"/>
              <a:t>3</a:t>
            </a:r>
            <a:endParaRPr lang="en-GB" dirty="0"/>
          </a:p>
        </p:txBody>
      </p:sp>
    </p:spTree>
    <p:extLst>
      <p:ext uri="{BB962C8B-B14F-4D97-AF65-F5344CB8AC3E}">
        <p14:creationId xmlns:p14="http://schemas.microsoft.com/office/powerpoint/2010/main" val="23879142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0691C111-1610-44AC-AF8C-1B6D305D4260}"/>
              </a:ext>
            </a:extLst>
          </p:cNvPr>
          <p:cNvGraphicFramePr>
            <a:graphicFrameLocks noGrp="1"/>
          </p:cNvGraphicFramePr>
          <p:nvPr/>
        </p:nvGraphicFramePr>
        <p:xfrm>
          <a:off x="168816" y="1045121"/>
          <a:ext cx="11964189" cy="4530753"/>
        </p:xfrm>
        <a:graphic>
          <a:graphicData uri="http://schemas.openxmlformats.org/drawingml/2006/table">
            <a:tbl>
              <a:tblPr firstRow="1" bandRow="1">
                <a:tableStyleId>{00A15C55-8517-42AA-B614-E9B94910E393}</a:tableStyleId>
              </a:tblPr>
              <a:tblGrid>
                <a:gridCol w="1444697">
                  <a:extLst>
                    <a:ext uri="{9D8B030D-6E8A-4147-A177-3AD203B41FA5}">
                      <a16:colId xmlns:a16="http://schemas.microsoft.com/office/drawing/2014/main" val="16171601"/>
                    </a:ext>
                  </a:extLst>
                </a:gridCol>
                <a:gridCol w="1872000">
                  <a:extLst>
                    <a:ext uri="{9D8B030D-6E8A-4147-A177-3AD203B41FA5}">
                      <a16:colId xmlns:a16="http://schemas.microsoft.com/office/drawing/2014/main" val="20000"/>
                    </a:ext>
                  </a:extLst>
                </a:gridCol>
                <a:gridCol w="1164589">
                  <a:extLst>
                    <a:ext uri="{9D8B030D-6E8A-4147-A177-3AD203B41FA5}">
                      <a16:colId xmlns:a16="http://schemas.microsoft.com/office/drawing/2014/main" val="20001"/>
                    </a:ext>
                  </a:extLst>
                </a:gridCol>
                <a:gridCol w="836301">
                  <a:extLst>
                    <a:ext uri="{9D8B030D-6E8A-4147-A177-3AD203B41FA5}">
                      <a16:colId xmlns:a16="http://schemas.microsoft.com/office/drawing/2014/main" val="3595484399"/>
                    </a:ext>
                  </a:extLst>
                </a:gridCol>
                <a:gridCol w="3151163">
                  <a:extLst>
                    <a:ext uri="{9D8B030D-6E8A-4147-A177-3AD203B41FA5}">
                      <a16:colId xmlns:a16="http://schemas.microsoft.com/office/drawing/2014/main" val="20002"/>
                    </a:ext>
                  </a:extLst>
                </a:gridCol>
                <a:gridCol w="1892975">
                  <a:extLst>
                    <a:ext uri="{9D8B030D-6E8A-4147-A177-3AD203B41FA5}">
                      <a16:colId xmlns:a16="http://schemas.microsoft.com/office/drawing/2014/main" val="20003"/>
                    </a:ext>
                  </a:extLst>
                </a:gridCol>
                <a:gridCol w="1602464">
                  <a:extLst>
                    <a:ext uri="{9D8B030D-6E8A-4147-A177-3AD203B41FA5}">
                      <a16:colId xmlns:a16="http://schemas.microsoft.com/office/drawing/2014/main" val="20004"/>
                    </a:ext>
                  </a:extLst>
                </a:gridCol>
              </a:tblGrid>
              <a:tr h="182880">
                <a:tc rowSpan="2">
                  <a:txBody>
                    <a:bodyPr/>
                    <a:lstStyle/>
                    <a:p>
                      <a:endParaRPr lang="en-GB" sz="1200" b="1" noProof="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GB" sz="1200" b="1"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200" b="1" noProof="0" dirty="0">
                          <a:solidFill>
                            <a:schemeClr val="tx1"/>
                          </a:solidFill>
                          <a:latin typeface="Arial" panose="020B0604020202020204" pitchFamily="34" charset="0"/>
                          <a:cs typeface="Arial" panose="020B0604020202020204" pitchFamily="34" charset="0"/>
                        </a:rPr>
                        <a:t>n </a:t>
                      </a:r>
                      <a:r>
                        <a:rPr lang="en-GB" sz="1200" b="1" noProof="0" dirty="0" err="1">
                          <a:solidFill>
                            <a:schemeClr val="tx1"/>
                          </a:solidFill>
                          <a:latin typeface="Arial" panose="020B0604020202020204" pitchFamily="34" charset="0"/>
                          <a:cs typeface="Arial" panose="020B0604020202020204" pitchFamily="34" charset="0"/>
                        </a:rPr>
                        <a:t>analyzed</a:t>
                      </a:r>
                      <a:endParaRPr lang="en-GB" sz="1200" b="1"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GB" sz="1200" b="1"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1200" b="1" noProof="0" dirty="0">
                          <a:solidFill>
                            <a:schemeClr val="tx1"/>
                          </a:solidFill>
                          <a:latin typeface="Arial" panose="020B0604020202020204" pitchFamily="34" charset="0"/>
                          <a:cs typeface="Arial" panose="020B0604020202020204" pitchFamily="34" charset="0"/>
                        </a:rPr>
                        <a:t>Difference (95% CI)</a:t>
                      </a:r>
                    </a:p>
                  </a:txBody>
                  <a:tcPr marL="121920" marR="12192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1200" b="1" baseline="0" noProof="0" dirty="0">
                          <a:solidFill>
                            <a:schemeClr val="tx1"/>
                          </a:solidFill>
                          <a:latin typeface="Arial" panose="020B0604020202020204" pitchFamily="34" charset="0"/>
                          <a:cs typeface="Arial" panose="020B0604020202020204" pitchFamily="34" charset="0"/>
                        </a:rPr>
                        <a:t>Treatment-by-time-by-subgroup interaction</a:t>
                      </a:r>
                      <a:endParaRPr lang="en-GB" sz="1200" b="1"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177382"/>
                  </a:ext>
                </a:extLst>
              </a:tr>
              <a:tr h="365760">
                <a:tc vMerge="1">
                  <a:txBody>
                    <a:bodyPr/>
                    <a:lstStyle/>
                    <a:p>
                      <a:endParaRPr lang="en-US" sz="10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1000" b="1" dirty="0">
                        <a:solidFill>
                          <a:schemeClr val="tx1"/>
                        </a:solidFill>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noProof="0" dirty="0">
                          <a:solidFill>
                            <a:schemeClr val="tx1"/>
                          </a:solidFill>
                          <a:latin typeface="Arial" panose="020B0604020202020204" pitchFamily="34" charset="0"/>
                          <a:cs typeface="Arial" panose="020B0604020202020204" pitchFamily="34" charset="0"/>
                        </a:rPr>
                        <a:t>Nintedanib</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noProof="0" dirty="0">
                          <a:solidFill>
                            <a:schemeClr val="tx1"/>
                          </a:solidFill>
                          <a:latin typeface="Arial" panose="020B0604020202020204" pitchFamily="34" charset="0"/>
                          <a:cs typeface="Arial" panose="020B0604020202020204" pitchFamily="34" charset="0"/>
                        </a:rPr>
                        <a:t>Placebo</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1000" b="1" dirty="0">
                        <a:solidFill>
                          <a:schemeClr val="tx1"/>
                        </a:solidFill>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288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noProof="0" dirty="0">
                          <a:solidFill>
                            <a:schemeClr val="tx1"/>
                          </a:solidFill>
                          <a:latin typeface="Arial" panose="020B0604020202020204" pitchFamily="34" charset="0"/>
                          <a:cs typeface="Arial" panose="020B0604020202020204" pitchFamily="34" charset="0"/>
                        </a:rPr>
                        <a:t>All patients</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2"/>
                        </a:solidFill>
                        <a:latin typeface="+mn-lt"/>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287</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288</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41.0 (2.9, 79.0)</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038056416"/>
                  </a:ext>
                </a:extLst>
              </a:tr>
              <a:tr h="8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NZ" sz="500" b="1" noProof="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85004061"/>
                  </a:ext>
                </a:extLst>
              </a:tr>
              <a:tr h="182880">
                <a:tc row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200" b="1" noProof="0" dirty="0">
                          <a:solidFill>
                            <a:schemeClr val="tx1"/>
                          </a:solidFill>
                          <a:latin typeface="Arial" panose="020B0604020202020204" pitchFamily="34" charset="0"/>
                          <a:cs typeface="Arial" panose="020B0604020202020204" pitchFamily="34" charset="0"/>
                        </a:rPr>
                        <a:t>SSc subtype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Diffuse cutaneous</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153</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146</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56.6 (3.2, 110.0)</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i="1" noProof="0" dirty="0">
                          <a:solidFill>
                            <a:schemeClr val="tx1"/>
                          </a:solidFill>
                          <a:latin typeface="Arial" panose="020B0604020202020204" pitchFamily="34" charset="0"/>
                          <a:cs typeface="Arial" panose="020B0604020202020204" pitchFamily="34" charset="0"/>
                        </a:rPr>
                        <a:t>P</a:t>
                      </a:r>
                      <a:r>
                        <a:rPr lang="en-GB" sz="1200" b="0" noProof="0" dirty="0">
                          <a:solidFill>
                            <a:schemeClr val="tx1"/>
                          </a:solidFill>
                          <a:latin typeface="Arial" panose="020B0604020202020204" pitchFamily="34" charset="0"/>
                          <a:cs typeface="Arial" panose="020B0604020202020204" pitchFamily="34" charset="0"/>
                        </a:rPr>
                        <a:t>=0.420</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6502102"/>
                  </a:ext>
                </a:extLst>
              </a:tr>
              <a:tr h="18288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CD2DD"/>
                      </a:solidFill>
                      <a:prstDash val="solid"/>
                      <a:round/>
                      <a:headEnd type="none" w="med" len="med"/>
                      <a:tailEnd type="none" w="med" len="med"/>
                    </a:lnT>
                    <a:lnB w="12700" cap="flat" cmpd="sng" algn="ctr">
                      <a:solidFill>
                        <a:srgbClr val="CCD2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Limited cutaneous</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134</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142</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25.3 (−28.9, 79.6)</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5155339"/>
                  </a:ext>
                </a:extLst>
              </a:tr>
              <a:tr h="8547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500" b="1" noProof="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6568201"/>
                  </a:ext>
                </a:extLst>
              </a:tr>
              <a:tr h="182880">
                <a:tc row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200" b="1" noProof="0" dirty="0">
                          <a:solidFill>
                            <a:schemeClr val="tx1"/>
                          </a:solidFill>
                          <a:latin typeface="Arial" panose="020B0604020202020204" pitchFamily="34" charset="0"/>
                          <a:cs typeface="Arial" panose="020B0604020202020204" pitchFamily="34" charset="0"/>
                        </a:rPr>
                        <a:t>ATA status</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Positive</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173</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177</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29.9 (−19.1, 78.8)</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b="0" i="1" noProof="0" dirty="0">
                          <a:solidFill>
                            <a:schemeClr val="tx1"/>
                          </a:solidFill>
                          <a:latin typeface="Arial" panose="020B0604020202020204" pitchFamily="34" charset="0"/>
                          <a:cs typeface="Arial" panose="020B0604020202020204" pitchFamily="34" charset="0"/>
                        </a:rPr>
                        <a:t>P</a:t>
                      </a:r>
                      <a:r>
                        <a:rPr lang="en-GB" sz="1200" b="0" noProof="0" dirty="0">
                          <a:solidFill>
                            <a:schemeClr val="tx1"/>
                          </a:solidFill>
                          <a:latin typeface="Arial" panose="020B0604020202020204" pitchFamily="34" charset="0"/>
                          <a:cs typeface="Arial" panose="020B0604020202020204" pitchFamily="34" charset="0"/>
                        </a:rPr>
                        <a:t>=0.491</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18288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Negative</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114</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111</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57.2 (−3.5, 118.0)</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86400">
                <a:tc>
                  <a:txBody>
                    <a:bodyPr/>
                    <a:lstStyle/>
                    <a:p>
                      <a:pPr algn="r"/>
                      <a:endParaRPr lang="en-GB" sz="500" b="1" noProof="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267383314"/>
                  </a:ext>
                </a:extLst>
              </a:tr>
              <a:tr h="18288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200" b="1" noProof="0" dirty="0">
                          <a:solidFill>
                            <a:schemeClr val="tx1"/>
                          </a:solidFill>
                          <a:latin typeface="Arial" panose="020B0604020202020204" pitchFamily="34" charset="0"/>
                          <a:cs typeface="Arial" panose="020B0604020202020204" pitchFamily="34" charset="0"/>
                        </a:rPr>
                        <a:t>Mycophenolate use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Yes</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138</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140</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26.3 (−27.9, 80.6)</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i="1" noProof="0" dirty="0">
                          <a:solidFill>
                            <a:schemeClr val="tx1"/>
                          </a:solidFill>
                          <a:latin typeface="Arial" panose="020B0604020202020204" pitchFamily="34" charset="0"/>
                          <a:cs typeface="Arial" panose="020B0604020202020204" pitchFamily="34" charset="0"/>
                        </a:rPr>
                        <a:t>P</a:t>
                      </a:r>
                      <a:r>
                        <a:rPr lang="en-GB" sz="1200" b="0" noProof="0" dirty="0">
                          <a:solidFill>
                            <a:schemeClr val="tx1"/>
                          </a:solidFill>
                          <a:latin typeface="Arial" panose="020B0604020202020204" pitchFamily="34" charset="0"/>
                          <a:cs typeface="Arial" panose="020B0604020202020204" pitchFamily="34" charset="0"/>
                        </a:rPr>
                        <a:t>=0.452</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5203045"/>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noProof="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No</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149</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148</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55.4 (2.3, 108.5)</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2668310"/>
                  </a:ext>
                </a:extLst>
              </a:tr>
              <a:tr h="86400">
                <a:tc>
                  <a:txBody>
                    <a:bodyPr/>
                    <a:lstStyle/>
                    <a:p>
                      <a:pPr algn="r"/>
                      <a:endParaRPr lang="en-GB" sz="500" b="1" noProof="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056307"/>
                  </a:ext>
                </a:extLst>
              </a:tr>
              <a:tr h="182880">
                <a:tc>
                  <a:txBody>
                    <a:bodyPr/>
                    <a:lstStyle/>
                    <a:p>
                      <a:pPr algn="r"/>
                      <a:r>
                        <a:rPr lang="en-GB" sz="1200" b="1" noProof="0" dirty="0">
                          <a:solidFill>
                            <a:schemeClr val="tx1"/>
                          </a:solidFill>
                          <a:latin typeface="Arial" panose="020B0604020202020204" pitchFamily="34" charset="0"/>
                          <a:cs typeface="Arial" panose="020B0604020202020204" pitchFamily="34" charset="0"/>
                        </a:rPr>
                        <a:t>Gender</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200" b="0" noProof="0" dirty="0">
                          <a:solidFill>
                            <a:schemeClr val="tx1"/>
                          </a:solidFill>
                          <a:latin typeface="Arial" panose="020B0604020202020204" pitchFamily="34" charset="0"/>
                          <a:cs typeface="Arial" panose="020B0604020202020204" pitchFamily="34" charset="0"/>
                        </a:rPr>
                        <a:t>Female</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220</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212</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34.6 (−9.3, 78.4)</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b="0" i="1" noProof="0" dirty="0">
                          <a:solidFill>
                            <a:schemeClr val="tx1"/>
                          </a:solidFill>
                          <a:latin typeface="Arial" panose="020B0604020202020204" pitchFamily="34" charset="0"/>
                          <a:cs typeface="Arial" panose="020B0604020202020204" pitchFamily="34" charset="0"/>
                        </a:rPr>
                        <a:t>P</a:t>
                      </a:r>
                      <a:r>
                        <a:rPr lang="en-GB" sz="1200" b="0" noProof="0" dirty="0">
                          <a:solidFill>
                            <a:schemeClr val="tx1"/>
                          </a:solidFill>
                          <a:latin typeface="Arial" panose="020B0604020202020204" pitchFamily="34" charset="0"/>
                          <a:cs typeface="Arial" panose="020B0604020202020204" pitchFamily="34" charset="0"/>
                        </a:rPr>
                        <a:t>=0.594</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182880">
                <a:tc>
                  <a:txBody>
                    <a:bodyPr/>
                    <a:lstStyle/>
                    <a:p>
                      <a:pPr algn="r"/>
                      <a:endParaRPr lang="en-GB" sz="1200" b="1" noProof="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200" b="0" noProof="0" dirty="0">
                          <a:solidFill>
                            <a:schemeClr val="tx1"/>
                          </a:solidFill>
                          <a:latin typeface="Arial" panose="020B0604020202020204" pitchFamily="34" charset="0"/>
                          <a:cs typeface="Arial" panose="020B0604020202020204" pitchFamily="34" charset="0"/>
                        </a:rPr>
                        <a:t>Male</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67</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76</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58.6 (−18.0, 135.1)</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095653146"/>
                  </a:ext>
                </a:extLst>
              </a:tr>
              <a:tr h="86400">
                <a:tc>
                  <a:txBody>
                    <a:bodyPr/>
                    <a:lstStyle/>
                    <a:p>
                      <a:pPr algn="r"/>
                      <a:endParaRPr lang="en-GB" sz="500" b="1" noProof="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30661580"/>
                  </a:ext>
                </a:extLst>
              </a:tr>
              <a:tr h="182880">
                <a:tc>
                  <a:txBody>
                    <a:bodyPr/>
                    <a:lstStyle/>
                    <a:p>
                      <a:pPr algn="r"/>
                      <a:r>
                        <a:rPr lang="en-GB" sz="1200" b="1" noProof="0" dirty="0">
                          <a:solidFill>
                            <a:schemeClr val="tx1"/>
                          </a:solidFill>
                          <a:latin typeface="Arial" panose="020B0604020202020204" pitchFamily="34" charset="0"/>
                          <a:cs typeface="Arial" panose="020B0604020202020204" pitchFamily="34" charset="0"/>
                        </a:rPr>
                        <a:t>Age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noProof="0" dirty="0">
                          <a:solidFill>
                            <a:schemeClr val="tx1"/>
                          </a:solidFill>
                          <a:latin typeface="Arial" panose="020B0604020202020204" pitchFamily="34" charset="0"/>
                          <a:cs typeface="Arial" panose="020B0604020202020204" pitchFamily="34" charset="0"/>
                        </a:rPr>
                        <a:t>&lt;65 years</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224</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229</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44.4 (1.4, 87.4)</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i="1" noProof="0" dirty="0">
                          <a:solidFill>
                            <a:schemeClr val="tx1"/>
                          </a:solidFill>
                          <a:latin typeface="Arial" panose="020B0604020202020204" pitchFamily="34" charset="0"/>
                          <a:cs typeface="Arial" panose="020B0604020202020204" pitchFamily="34" charset="0"/>
                        </a:rPr>
                        <a:t>P</a:t>
                      </a:r>
                      <a:r>
                        <a:rPr lang="en-GB" sz="1200" b="0" noProof="0" dirty="0">
                          <a:solidFill>
                            <a:schemeClr val="tx1"/>
                          </a:solidFill>
                          <a:latin typeface="Arial" panose="020B0604020202020204" pitchFamily="34" charset="0"/>
                          <a:cs typeface="Arial" panose="020B0604020202020204" pitchFamily="34" charset="0"/>
                        </a:rPr>
                        <a:t>=0.730</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82880">
                <a:tc>
                  <a:txBody>
                    <a:bodyPr/>
                    <a:lstStyle/>
                    <a:p>
                      <a:pPr algn="r"/>
                      <a:endParaRPr lang="en-GB" sz="1200" b="1" noProof="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noProof="0" dirty="0">
                          <a:solidFill>
                            <a:schemeClr val="tx1"/>
                          </a:solidFill>
                          <a:latin typeface="Arial" panose="020B0604020202020204" pitchFamily="34" charset="0"/>
                          <a:cs typeface="Arial" panose="020B0604020202020204" pitchFamily="34" charset="0"/>
                        </a:rPr>
                        <a:t>≥65 years </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63</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59</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28.1 (−54.2, 110.4)</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86400">
                <a:tc>
                  <a:txBody>
                    <a:bodyPr/>
                    <a:lstStyle/>
                    <a:p>
                      <a:pPr algn="r"/>
                      <a:endParaRPr lang="en-GB" sz="500" b="1" noProof="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2604708"/>
                  </a:ext>
                </a:extLst>
              </a:tr>
              <a:tr h="182880">
                <a:tc>
                  <a:txBody>
                    <a:bodyPr/>
                    <a:lstStyle/>
                    <a:p>
                      <a:pPr algn="r"/>
                      <a:r>
                        <a:rPr lang="en-GB" sz="1200" b="1" noProof="0" dirty="0">
                          <a:solidFill>
                            <a:schemeClr val="tx1"/>
                          </a:solidFill>
                          <a:latin typeface="Arial" panose="020B0604020202020204" pitchFamily="34" charset="0"/>
                          <a:cs typeface="Arial" panose="020B0604020202020204" pitchFamily="34" charset="0"/>
                        </a:rPr>
                        <a:t>Race</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200" b="0" noProof="0" dirty="0">
                          <a:solidFill>
                            <a:schemeClr val="tx1"/>
                          </a:solidFill>
                          <a:latin typeface="Arial" panose="020B0604020202020204" pitchFamily="34" charset="0"/>
                          <a:cs typeface="Arial" panose="020B0604020202020204" pitchFamily="34" charset="0"/>
                        </a:rPr>
                        <a:t>White</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200</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186</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45.8 (−0.8, 92.5)</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b="0" i="1" noProof="0" dirty="0">
                          <a:solidFill>
                            <a:schemeClr val="tx1"/>
                          </a:solidFill>
                          <a:latin typeface="Arial" panose="020B0604020202020204" pitchFamily="34" charset="0"/>
                          <a:cs typeface="Arial" panose="020B0604020202020204" pitchFamily="34" charset="0"/>
                        </a:rPr>
                        <a:t>P</a:t>
                      </a:r>
                      <a:r>
                        <a:rPr lang="en-GB" sz="1200" b="0" noProof="0" dirty="0">
                          <a:solidFill>
                            <a:schemeClr val="tx1"/>
                          </a:solidFill>
                          <a:latin typeface="Arial" panose="020B0604020202020204" pitchFamily="34" charset="0"/>
                          <a:cs typeface="Arial" panose="020B0604020202020204" pitchFamily="34" charset="0"/>
                        </a:rPr>
                        <a:t>=0.725</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208134276"/>
                  </a:ext>
                </a:extLst>
              </a:tr>
              <a:tr h="182880">
                <a:tc>
                  <a:txBody>
                    <a:bodyPr/>
                    <a:lstStyle/>
                    <a:p>
                      <a:pPr algn="r"/>
                      <a:endParaRPr lang="en-GB" sz="1200" b="1" noProof="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200" b="0" noProof="0" dirty="0">
                          <a:solidFill>
                            <a:schemeClr val="tx1"/>
                          </a:solidFill>
                          <a:latin typeface="Arial" panose="020B0604020202020204" pitchFamily="34" charset="0"/>
                          <a:cs typeface="Arial" panose="020B0604020202020204" pitchFamily="34" charset="0"/>
                        </a:rPr>
                        <a:t>Asian</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62</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81</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44.5 (−32.9, 121.9)</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0"/>
                  </a:ext>
                </a:extLst>
              </a:tr>
              <a:tr h="182880">
                <a:tc>
                  <a:txBody>
                    <a:bodyPr/>
                    <a:lstStyle/>
                    <a:p>
                      <a:pPr algn="r"/>
                      <a:endParaRPr lang="en-GB" sz="1200" b="1" noProof="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200" b="0" noProof="0" dirty="0">
                          <a:solidFill>
                            <a:schemeClr val="tx1"/>
                          </a:solidFill>
                          <a:latin typeface="Arial" panose="020B0604020202020204" pitchFamily="34" charset="0"/>
                          <a:cs typeface="Arial" panose="020B0604020202020204" pitchFamily="34" charset="0"/>
                        </a:rPr>
                        <a:t>Black/African-American</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20</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16</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−20.4 (−176.7, 136.0)</a:t>
                      </a: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07467808"/>
                  </a:ext>
                </a:extLst>
              </a:tr>
              <a:tr h="86400">
                <a:tc>
                  <a:txBody>
                    <a:bodyPr/>
                    <a:lstStyle/>
                    <a:p>
                      <a:pPr algn="r"/>
                      <a:endParaRPr lang="en-GB" sz="500" b="1" noProof="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2143981305"/>
                  </a:ext>
                </a:extLst>
              </a:tr>
              <a:tr h="18288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200" b="1" noProof="0" dirty="0">
                          <a:solidFill>
                            <a:schemeClr val="tx1"/>
                          </a:solidFill>
                          <a:latin typeface="Arial" panose="020B0604020202020204" pitchFamily="34" charset="0"/>
                          <a:cs typeface="Arial" panose="020B0604020202020204" pitchFamily="34" charset="0"/>
                        </a:rPr>
                        <a:t>Region</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Europe</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139</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126</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39.7 (−16.6, 95.9)</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i="1" noProof="0" dirty="0">
                          <a:solidFill>
                            <a:schemeClr val="tx1"/>
                          </a:solidFill>
                          <a:latin typeface="Arial" panose="020B0604020202020204" pitchFamily="34" charset="0"/>
                          <a:cs typeface="Arial" panose="020B0604020202020204" pitchFamily="34" charset="0"/>
                        </a:rPr>
                        <a:t>P</a:t>
                      </a:r>
                      <a:r>
                        <a:rPr lang="en-GB" sz="1200" b="0" noProof="0" dirty="0">
                          <a:solidFill>
                            <a:schemeClr val="tx1"/>
                          </a:solidFill>
                          <a:latin typeface="Arial" panose="020B0604020202020204" pitchFamily="34" charset="0"/>
                          <a:cs typeface="Arial" panose="020B0604020202020204" pitchFamily="34" charset="0"/>
                        </a:rPr>
                        <a:t>=0.277</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8288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200" b="1" noProof="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Canada and USA</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69</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73</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10.3 (−65.6, 86.1)</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5320714"/>
                  </a:ext>
                </a:extLst>
              </a:tr>
              <a:tr h="18288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200" b="1" noProof="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Asia</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59</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71</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43.4 (−37.0, 123.8)</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691268"/>
                  </a:ext>
                </a:extLst>
              </a:tr>
              <a:tr h="18288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200" b="1" noProof="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Rest of world</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20</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18</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178.4 (28.1, 328.7)</a:t>
                      </a: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6971078"/>
                  </a:ext>
                </a:extLst>
              </a:tr>
              <a:tr h="864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500" b="1" noProof="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0"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4633210"/>
                  </a:ext>
                </a:extLst>
              </a:tr>
            </a:tbl>
          </a:graphicData>
        </a:graphic>
      </p:graphicFrame>
      <p:graphicFrame>
        <p:nvGraphicFramePr>
          <p:cNvPr id="9" name="Chart 8">
            <a:extLst>
              <a:ext uri="{FF2B5EF4-FFF2-40B4-BE49-F238E27FC236}">
                <a16:creationId xmlns:a16="http://schemas.microsoft.com/office/drawing/2014/main" id="{7E45A5A4-4922-4E11-955A-C0841C6A0DB6}"/>
              </a:ext>
            </a:extLst>
          </p:cNvPr>
          <p:cNvGraphicFramePr>
            <a:graphicFrameLocks/>
          </p:cNvGraphicFramePr>
          <p:nvPr/>
        </p:nvGraphicFramePr>
        <p:xfrm>
          <a:off x="4367348" y="1473202"/>
          <a:ext cx="4729424" cy="441959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2">
            <a:extLst>
              <a:ext uri="{FF2B5EF4-FFF2-40B4-BE49-F238E27FC236}">
                <a16:creationId xmlns:a16="http://schemas.microsoft.com/office/drawing/2014/main" id="{883F6544-2EAD-48EF-9774-C38E98B4A287}"/>
              </a:ext>
            </a:extLst>
          </p:cNvPr>
          <p:cNvSpPr>
            <a:spLocks noGrp="1"/>
          </p:cNvSpPr>
          <p:nvPr>
            <p:ph type="body" sz="quarter" idx="10"/>
          </p:nvPr>
        </p:nvSpPr>
        <p:spPr>
          <a:xfrm>
            <a:off x="384000" y="6062400"/>
            <a:ext cx="11808000" cy="537600"/>
          </a:xfrm>
        </p:spPr>
        <p:txBody>
          <a:bodyPr/>
          <a:lstStyle/>
          <a:p>
            <a:r>
              <a:rPr lang="en-GB" dirty="0"/>
              <a:t>From Distler O </a:t>
            </a:r>
            <a:r>
              <a:rPr lang="en-GB" i="1" dirty="0"/>
              <a:t>et al. N Engl J Med</a:t>
            </a:r>
            <a:r>
              <a:rPr lang="en-GB" dirty="0"/>
              <a:t> 2019;380:2518–28. Copyright 2019 Massachusetts Medical Society. Reproduced with permission from Massachusetts Medical Society.</a:t>
            </a:r>
            <a:br>
              <a:rPr lang="en-GB" dirty="0"/>
            </a:br>
            <a:r>
              <a:rPr lang="en-GB" dirty="0"/>
              <a:t>ATA, anti-topoisomerase antibody; CI, confidence interval; FVC, forced vital capacity; SSc, systemic sclerosis. Distler O </a:t>
            </a:r>
            <a:r>
              <a:rPr lang="en-GB" i="1" dirty="0"/>
              <a:t>et al. N </a:t>
            </a:r>
            <a:r>
              <a:rPr lang="en-GB" i="1" dirty="0" err="1"/>
              <a:t>Engl</a:t>
            </a:r>
            <a:r>
              <a:rPr lang="en-GB" i="1" dirty="0"/>
              <a:t> J Med </a:t>
            </a:r>
            <a:r>
              <a:rPr lang="en-GB" dirty="0"/>
              <a:t>2019;380:2518–28</a:t>
            </a:r>
            <a:endParaRPr lang="en-GB" altLang="en-US" dirty="0"/>
          </a:p>
        </p:txBody>
      </p:sp>
      <p:cxnSp>
        <p:nvCxnSpPr>
          <p:cNvPr id="11" name="Straight Connector 9">
            <a:extLst>
              <a:ext uri="{FF2B5EF4-FFF2-40B4-BE49-F238E27FC236}">
                <a16:creationId xmlns:a16="http://schemas.microsoft.com/office/drawing/2014/main" id="{94E30845-F308-4477-BAF8-8FC3A2D23B07}"/>
              </a:ext>
            </a:extLst>
          </p:cNvPr>
          <p:cNvCxnSpPr>
            <a:cxnSpLocks noChangeShapeType="1"/>
          </p:cNvCxnSpPr>
          <p:nvPr/>
        </p:nvCxnSpPr>
        <p:spPr bwMode="auto">
          <a:xfrm>
            <a:off x="7238877" y="1786332"/>
            <a:ext cx="0" cy="3728643"/>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3" name="Titel 2"/>
          <p:cNvSpPr>
            <a:spLocks noGrp="1"/>
          </p:cNvSpPr>
          <p:nvPr>
            <p:ph type="title"/>
          </p:nvPr>
        </p:nvSpPr>
        <p:spPr/>
        <p:txBody>
          <a:bodyPr anchor="ctr" anchorCtr="0">
            <a:normAutofit/>
          </a:bodyPr>
          <a:lstStyle/>
          <a:p>
            <a:r>
              <a:rPr lang="en-GB" noProof="0" dirty="0"/>
              <a:t>Subgroup analyses of primary endpoint</a:t>
            </a:r>
            <a:br>
              <a:rPr lang="en-GB" noProof="0" dirty="0"/>
            </a:br>
            <a:r>
              <a:rPr lang="en-GB" sz="2400" b="0" dirty="0" err="1">
                <a:solidFill>
                  <a:schemeClr val="accent1"/>
                </a:solidFill>
              </a:rPr>
              <a:t>Nintedanib</a:t>
            </a:r>
            <a:r>
              <a:rPr lang="en-GB" sz="2400" b="0" dirty="0">
                <a:solidFill>
                  <a:schemeClr val="accent1"/>
                </a:solidFill>
              </a:rPr>
              <a:t> consistently slowed FVC decline across a broad patient range</a:t>
            </a:r>
          </a:p>
        </p:txBody>
      </p:sp>
      <p:sp>
        <p:nvSpPr>
          <p:cNvPr id="14" name="TextBox 13">
            <a:extLst>
              <a:ext uri="{FF2B5EF4-FFF2-40B4-BE49-F238E27FC236}">
                <a16:creationId xmlns:a16="http://schemas.microsoft.com/office/drawing/2014/main" id="{FE0E07A5-7A67-413A-AE06-3986FD5E708A}"/>
              </a:ext>
            </a:extLst>
          </p:cNvPr>
          <p:cNvSpPr txBox="1"/>
          <p:nvPr/>
        </p:nvSpPr>
        <p:spPr>
          <a:xfrm>
            <a:off x="5184396" y="5756274"/>
            <a:ext cx="1787811" cy="276999"/>
          </a:xfrm>
          <a:prstGeom prst="rect">
            <a:avLst/>
          </a:prstGeom>
          <a:noFill/>
        </p:spPr>
        <p:txBody>
          <a:bodyPr wrap="square" rtlCol="0">
            <a:spAutoFit/>
          </a:bodyPr>
          <a:lstStyle/>
          <a:p>
            <a:pPr algn="ctr" defTabSz="1213688">
              <a:defRPr/>
            </a:pPr>
            <a:r>
              <a:rPr lang="en-GB" sz="1200" dirty="0" err="1">
                <a:solidFill>
                  <a:prstClr val="black"/>
                </a:solidFill>
                <a:latin typeface="Arial" panose="020B0604020202020204" pitchFamily="34" charset="0"/>
                <a:cs typeface="Arial" panose="020B0604020202020204" pitchFamily="34" charset="0"/>
              </a:rPr>
              <a:t>Favors</a:t>
            </a:r>
            <a:r>
              <a:rPr lang="en-GB" sz="1200" dirty="0">
                <a:solidFill>
                  <a:prstClr val="black"/>
                </a:solidFill>
                <a:latin typeface="Arial" panose="020B0604020202020204" pitchFamily="34" charset="0"/>
                <a:cs typeface="Arial" panose="020B0604020202020204" pitchFamily="34" charset="0"/>
              </a:rPr>
              <a:t> placebo</a:t>
            </a:r>
          </a:p>
        </p:txBody>
      </p:sp>
      <p:sp>
        <p:nvSpPr>
          <p:cNvPr id="15" name="TextBox 14">
            <a:extLst>
              <a:ext uri="{FF2B5EF4-FFF2-40B4-BE49-F238E27FC236}">
                <a16:creationId xmlns:a16="http://schemas.microsoft.com/office/drawing/2014/main" id="{D17B92B2-F5A0-425F-BE5A-59B5CC30D707}"/>
              </a:ext>
            </a:extLst>
          </p:cNvPr>
          <p:cNvSpPr txBox="1"/>
          <p:nvPr/>
        </p:nvSpPr>
        <p:spPr>
          <a:xfrm>
            <a:off x="6955715" y="5756273"/>
            <a:ext cx="2120205" cy="276999"/>
          </a:xfrm>
          <a:prstGeom prst="rect">
            <a:avLst/>
          </a:prstGeom>
          <a:noFill/>
        </p:spPr>
        <p:txBody>
          <a:bodyPr wrap="square" rtlCol="0">
            <a:spAutoFit/>
          </a:bodyPr>
          <a:lstStyle/>
          <a:p>
            <a:pPr algn="ctr" defTabSz="1213688">
              <a:defRPr/>
            </a:pPr>
            <a:r>
              <a:rPr lang="en-GB" sz="1200" dirty="0" err="1">
                <a:solidFill>
                  <a:prstClr val="black"/>
                </a:solidFill>
                <a:latin typeface="Arial" panose="020B0604020202020204" pitchFamily="34" charset="0"/>
                <a:cs typeface="Arial" panose="020B0604020202020204" pitchFamily="34" charset="0"/>
              </a:rPr>
              <a:t>Favors</a:t>
            </a:r>
            <a:r>
              <a:rPr lang="en-GB" sz="1200" dirty="0">
                <a:solidFill>
                  <a:prstClr val="black"/>
                </a:solidFill>
                <a:latin typeface="Arial" panose="020B0604020202020204" pitchFamily="34" charset="0"/>
                <a:cs typeface="Arial" panose="020B0604020202020204" pitchFamily="34" charset="0"/>
              </a:rPr>
              <a:t> nintedanib</a:t>
            </a:r>
          </a:p>
        </p:txBody>
      </p:sp>
    </p:spTree>
    <p:extLst>
      <p:ext uri="{BB962C8B-B14F-4D97-AF65-F5344CB8AC3E}">
        <p14:creationId xmlns:p14="http://schemas.microsoft.com/office/powerpoint/2010/main" val="30196566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EF581-753B-4ED3-A638-E842B014F612}"/>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Is the treatment effect in patients with </a:t>
            </a:r>
            <a:r>
              <a:rPr lang="en-GB" dirty="0" err="1">
                <a:latin typeface="Arial" panose="020B0604020202020204" pitchFamily="34" charset="0"/>
                <a:cs typeface="Arial" panose="020B0604020202020204" pitchFamily="34" charset="0"/>
              </a:rPr>
              <a:t>SSc</a:t>
            </a:r>
            <a:r>
              <a:rPr lang="en-GB" dirty="0">
                <a:latin typeface="Arial" panose="020B0604020202020204" pitchFamily="34" charset="0"/>
                <a:cs typeface="Arial" panose="020B0604020202020204" pitchFamily="34" charset="0"/>
              </a:rPr>
              <a:t>-ILD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clinically meaningful?</a:t>
            </a:r>
            <a:endParaRPr lang="en-GB" dirty="0"/>
          </a:p>
        </p:txBody>
      </p:sp>
      <p:sp>
        <p:nvSpPr>
          <p:cNvPr id="17" name="Rectangle: Rounded Corners 24">
            <a:extLst>
              <a:ext uri="{FF2B5EF4-FFF2-40B4-BE49-F238E27FC236}">
                <a16:creationId xmlns:a16="http://schemas.microsoft.com/office/drawing/2014/main" id="{F16433FD-0E11-5541-80C0-FAE5E6D84980}"/>
              </a:ext>
            </a:extLst>
          </p:cNvPr>
          <p:cNvSpPr/>
          <p:nvPr/>
        </p:nvSpPr>
        <p:spPr>
          <a:xfrm>
            <a:off x="8870548" y="1854655"/>
            <a:ext cx="2847337" cy="1632000"/>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876378" algn="ctr" defTabSz="914377">
              <a:spcAft>
                <a:spcPts val="1200"/>
              </a:spcAft>
              <a:defRPr/>
            </a:pPr>
            <a:endParaRPr lang="en-GB" sz="2000" b="1" dirty="0">
              <a:solidFill>
                <a:prstClr val="white"/>
              </a:solidFill>
              <a:latin typeface="Arial" panose="020B0604020202020204" pitchFamily="34" charset="0"/>
              <a:cs typeface="Arial" panose="020B0604020202020204" pitchFamily="34" charset="0"/>
            </a:endParaRPr>
          </a:p>
          <a:p>
            <a:pPr marL="1876378" algn="ctr" defTabSz="914377">
              <a:spcAft>
                <a:spcPts val="1200"/>
              </a:spcAft>
              <a:defRPr/>
            </a:pPr>
            <a:endParaRPr lang="en-GB" sz="2000" b="1" dirty="0">
              <a:solidFill>
                <a:prstClr val="white"/>
              </a:solidFill>
              <a:latin typeface="Arial" panose="020B0604020202020204" pitchFamily="34" charset="0"/>
              <a:cs typeface="Arial" panose="020B0604020202020204" pitchFamily="34" charset="0"/>
            </a:endParaRPr>
          </a:p>
        </p:txBody>
      </p:sp>
      <p:sp>
        <p:nvSpPr>
          <p:cNvPr id="18" name="Arrow: Pentagon 19">
            <a:extLst>
              <a:ext uri="{FF2B5EF4-FFF2-40B4-BE49-F238E27FC236}">
                <a16:creationId xmlns:a16="http://schemas.microsoft.com/office/drawing/2014/main" id="{E36ECF9C-32BD-B043-AF53-A48F67BDDAFE}"/>
              </a:ext>
            </a:extLst>
          </p:cNvPr>
          <p:cNvSpPr/>
          <p:nvPr/>
        </p:nvSpPr>
        <p:spPr>
          <a:xfrm>
            <a:off x="4586886" y="1854655"/>
            <a:ext cx="3403767" cy="1632000"/>
          </a:xfrm>
          <a:prstGeom prst="homePlate">
            <a:avLst>
              <a:gd name="adj" fmla="val 46109"/>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876378" algn="ctr" defTabSz="914377">
              <a:spcAft>
                <a:spcPts val="1200"/>
              </a:spcAft>
              <a:defRPr/>
            </a:pPr>
            <a:endParaRPr lang="en-GB" sz="2000" b="1" dirty="0">
              <a:solidFill>
                <a:prstClr val="white"/>
              </a:solidFill>
              <a:latin typeface="Arial" panose="020B0604020202020204" pitchFamily="34" charset="0"/>
              <a:cs typeface="Arial" panose="020B0604020202020204" pitchFamily="34" charset="0"/>
            </a:endParaRPr>
          </a:p>
          <a:p>
            <a:pPr marL="1876378" algn="ctr" defTabSz="914377">
              <a:spcAft>
                <a:spcPts val="1200"/>
              </a:spcAft>
              <a:defRPr/>
            </a:pPr>
            <a:endParaRPr lang="en-GB" sz="2000" b="1" dirty="0">
              <a:solidFill>
                <a:prstClr val="white"/>
              </a:solidFill>
              <a:latin typeface="Arial" panose="020B0604020202020204" pitchFamily="34" charset="0"/>
              <a:cs typeface="Arial" panose="020B0604020202020204" pitchFamily="34" charset="0"/>
            </a:endParaRPr>
          </a:p>
        </p:txBody>
      </p:sp>
      <p:sp>
        <p:nvSpPr>
          <p:cNvPr id="19" name="Arrow: Pentagon 7">
            <a:extLst>
              <a:ext uri="{FF2B5EF4-FFF2-40B4-BE49-F238E27FC236}">
                <a16:creationId xmlns:a16="http://schemas.microsoft.com/office/drawing/2014/main" id="{FA17887D-6118-AA42-B33E-85FE61192F36}"/>
              </a:ext>
            </a:extLst>
          </p:cNvPr>
          <p:cNvSpPr/>
          <p:nvPr/>
        </p:nvSpPr>
        <p:spPr>
          <a:xfrm>
            <a:off x="580871" y="1854655"/>
            <a:ext cx="3072000" cy="1632000"/>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876378" algn="ctr" defTabSz="914377">
              <a:spcAft>
                <a:spcPts val="1200"/>
              </a:spcAft>
              <a:defRPr/>
            </a:pPr>
            <a:endParaRPr lang="en-GB" sz="2000" b="1" dirty="0">
              <a:solidFill>
                <a:prstClr val="white"/>
              </a:solidFill>
              <a:latin typeface="Arial" panose="020B0604020202020204" pitchFamily="34" charset="0"/>
              <a:cs typeface="Arial" panose="020B0604020202020204" pitchFamily="34" charset="0"/>
            </a:endParaRPr>
          </a:p>
          <a:p>
            <a:pPr marL="1876378" algn="ctr" defTabSz="914377">
              <a:spcAft>
                <a:spcPts val="1200"/>
              </a:spcAft>
              <a:defRPr/>
            </a:pPr>
            <a:endParaRPr lang="en-GB" sz="2000" b="1" dirty="0">
              <a:solidFill>
                <a:prstClr val="white"/>
              </a:solidFill>
              <a:latin typeface="Arial" panose="020B0604020202020204" pitchFamily="34" charset="0"/>
              <a:cs typeface="Arial" panose="020B0604020202020204" pitchFamily="34" charset="0"/>
            </a:endParaRPr>
          </a:p>
        </p:txBody>
      </p:sp>
      <p:sp>
        <p:nvSpPr>
          <p:cNvPr id="20" name="Content Placeholder 6">
            <a:extLst>
              <a:ext uri="{FF2B5EF4-FFF2-40B4-BE49-F238E27FC236}">
                <a16:creationId xmlns:a16="http://schemas.microsoft.com/office/drawing/2014/main" id="{74D237A9-29DE-584B-BF9F-BB35956C5B9C}"/>
              </a:ext>
            </a:extLst>
          </p:cNvPr>
          <p:cNvSpPr txBox="1">
            <a:spLocks/>
          </p:cNvSpPr>
          <p:nvPr/>
        </p:nvSpPr>
        <p:spPr>
          <a:xfrm>
            <a:off x="439712" y="1296866"/>
            <a:ext cx="11305915" cy="557789"/>
          </a:xfrm>
          <a:prstGeom prst="rect">
            <a:avLst/>
          </a:prstGeom>
        </p:spPr>
        <p:txBody>
          <a:bodyPr/>
          <a:lstStyle>
            <a:lvl1pPr marL="0" indent="0" algn="l" defTabSz="457094" rtl="0" eaLnBrk="1" latinLnBrk="0" hangingPunct="1">
              <a:lnSpc>
                <a:spcPct val="95000"/>
              </a:lnSpc>
              <a:spcBef>
                <a:spcPts val="600"/>
              </a:spcBef>
              <a:buFont typeface="Arial"/>
              <a:buNone/>
              <a:defRPr sz="2000" kern="1200">
                <a:solidFill>
                  <a:schemeClr val="accent1"/>
                </a:solidFill>
                <a:latin typeface="Arial"/>
                <a:ea typeface="+mn-ea"/>
                <a:cs typeface="Arial"/>
              </a:defRPr>
            </a:lvl1pPr>
            <a:lvl2pPr marL="168238" indent="-168238" algn="l" defTabSz="457094" rtl="0" eaLnBrk="1" latinLnBrk="0" hangingPunct="1">
              <a:lnSpc>
                <a:spcPct val="95000"/>
              </a:lnSpc>
              <a:spcBef>
                <a:spcPts val="600"/>
              </a:spcBef>
              <a:buFont typeface="Arial"/>
              <a:buChar char="•"/>
              <a:defRPr sz="2000" kern="1200">
                <a:solidFill>
                  <a:schemeClr val="accent2"/>
                </a:solidFill>
                <a:latin typeface="Arial"/>
                <a:ea typeface="+mn-ea"/>
                <a:cs typeface="Arial"/>
              </a:defRPr>
            </a:lvl2pPr>
            <a:lvl3pPr marL="457094" indent="-168238" algn="l" defTabSz="457094" rtl="0" eaLnBrk="1" latinLnBrk="0" hangingPunct="1">
              <a:lnSpc>
                <a:spcPct val="95000"/>
              </a:lnSpc>
              <a:spcBef>
                <a:spcPts val="600"/>
              </a:spcBef>
              <a:buFont typeface="Lucida Grande"/>
              <a:buChar char="–"/>
              <a:tabLst/>
              <a:defRPr sz="1800" kern="1200">
                <a:solidFill>
                  <a:schemeClr val="accent2"/>
                </a:solidFill>
                <a:latin typeface="Arial"/>
                <a:ea typeface="+mn-ea"/>
                <a:cs typeface="Arial"/>
              </a:defRPr>
            </a:lvl3pPr>
            <a:lvl4pPr marL="682469" indent="-168238" algn="l" defTabSz="457094" rtl="0" eaLnBrk="1" latinLnBrk="0" hangingPunct="1">
              <a:lnSpc>
                <a:spcPct val="95000"/>
              </a:lnSpc>
              <a:spcBef>
                <a:spcPts val="600"/>
              </a:spcBef>
              <a:buFont typeface="Arial"/>
              <a:buChar char="•"/>
              <a:defRPr lang="en-US" sz="1800" kern="1200" dirty="0" smtClean="0">
                <a:solidFill>
                  <a:schemeClr val="accent2"/>
                </a:solidFill>
                <a:latin typeface="Arial"/>
                <a:ea typeface="+mn-ea"/>
                <a:cs typeface="Arial"/>
              </a:defRPr>
            </a:lvl4pPr>
            <a:lvl5pPr marL="2056931" indent="-228546" algn="l" defTabSz="457094" rtl="0" eaLnBrk="1" latinLnBrk="0" hangingPunct="1">
              <a:lnSpc>
                <a:spcPct val="95000"/>
              </a:lnSpc>
              <a:spcBef>
                <a:spcPts val="600"/>
              </a:spcBef>
              <a:buFont typeface="Arial"/>
              <a:buChar char="»"/>
              <a:defRPr sz="1800" kern="1200">
                <a:solidFill>
                  <a:schemeClr val="accent2"/>
                </a:solidFill>
                <a:latin typeface="Arial"/>
                <a:ea typeface="+mn-ea"/>
                <a:cs typeface="Arial"/>
              </a:defRPr>
            </a:lvl5pPr>
            <a:lvl6pPr marL="2514026" indent="-228546" algn="l" defTabSz="457094" rtl="0" eaLnBrk="1" latinLnBrk="0" hangingPunct="1">
              <a:spcBef>
                <a:spcPct val="20000"/>
              </a:spcBef>
              <a:buFont typeface="Arial"/>
              <a:buChar char="•"/>
              <a:defRPr sz="2000" kern="1200">
                <a:solidFill>
                  <a:schemeClr val="tx1"/>
                </a:solidFill>
                <a:latin typeface="+mn-lt"/>
                <a:ea typeface="+mn-ea"/>
                <a:cs typeface="+mn-cs"/>
              </a:defRPr>
            </a:lvl6pPr>
            <a:lvl7pPr marL="2971122" indent="-228546" algn="l" defTabSz="457094" rtl="0" eaLnBrk="1" latinLnBrk="0" hangingPunct="1">
              <a:spcBef>
                <a:spcPct val="20000"/>
              </a:spcBef>
              <a:buFont typeface="Arial"/>
              <a:buChar char="•"/>
              <a:defRPr sz="2000" kern="1200">
                <a:solidFill>
                  <a:schemeClr val="tx1"/>
                </a:solidFill>
                <a:latin typeface="+mn-lt"/>
                <a:ea typeface="+mn-ea"/>
                <a:cs typeface="+mn-cs"/>
              </a:defRPr>
            </a:lvl7pPr>
            <a:lvl8pPr marL="3428219" indent="-228546" algn="l" defTabSz="457094" rtl="0" eaLnBrk="1" latinLnBrk="0" hangingPunct="1">
              <a:spcBef>
                <a:spcPct val="20000"/>
              </a:spcBef>
              <a:buFont typeface="Arial"/>
              <a:buChar char="•"/>
              <a:defRPr sz="2000" kern="1200">
                <a:solidFill>
                  <a:schemeClr val="tx1"/>
                </a:solidFill>
                <a:latin typeface="+mn-lt"/>
                <a:ea typeface="+mn-ea"/>
                <a:cs typeface="+mn-cs"/>
              </a:defRPr>
            </a:lvl8pPr>
            <a:lvl9pPr marL="3885312" indent="-228546" algn="l" defTabSz="457094" rtl="0" eaLnBrk="1" latinLnBrk="0" hangingPunct="1">
              <a:spcBef>
                <a:spcPct val="20000"/>
              </a:spcBef>
              <a:buFont typeface="Arial"/>
              <a:buChar char="•"/>
              <a:defRPr sz="2000" kern="1200">
                <a:solidFill>
                  <a:schemeClr val="tx1"/>
                </a:solidFill>
                <a:latin typeface="+mn-lt"/>
                <a:ea typeface="+mn-ea"/>
                <a:cs typeface="+mn-cs"/>
              </a:defRPr>
            </a:lvl9pPr>
          </a:lstStyle>
          <a:p>
            <a:pPr defTabSz="609443">
              <a:spcBef>
                <a:spcPts val="800"/>
              </a:spcBef>
            </a:pPr>
            <a:r>
              <a:rPr lang="en-GB" sz="2400" b="1" dirty="0">
                <a:solidFill>
                  <a:srgbClr val="001E55"/>
                </a:solidFill>
                <a:latin typeface="Arial" panose="020B0604020202020204" pitchFamily="34" charset="0"/>
                <a:cs typeface="Arial" panose="020B0604020202020204" pitchFamily="34" charset="0"/>
              </a:rPr>
              <a:t>YES</a:t>
            </a:r>
            <a:r>
              <a:rPr lang="en-GB" sz="1867" dirty="0">
                <a:solidFill>
                  <a:srgbClr val="001E55"/>
                </a:solidFill>
                <a:latin typeface="Arial" panose="020B0604020202020204" pitchFamily="34" charset="0"/>
                <a:cs typeface="Arial" panose="020B0604020202020204" pitchFamily="34" charset="0"/>
              </a:rPr>
              <a:t>; The reduction in FVC decline with nintedanib is clinically meaningful, when considering</a:t>
            </a:r>
          </a:p>
        </p:txBody>
      </p:sp>
      <p:sp>
        <p:nvSpPr>
          <p:cNvPr id="22" name="Oval 21">
            <a:extLst>
              <a:ext uri="{FF2B5EF4-FFF2-40B4-BE49-F238E27FC236}">
                <a16:creationId xmlns:a16="http://schemas.microsoft.com/office/drawing/2014/main" id="{51A1D6E0-9848-9647-B718-3328B21D0F4E}"/>
              </a:ext>
            </a:extLst>
          </p:cNvPr>
          <p:cNvSpPr/>
          <p:nvPr/>
        </p:nvSpPr>
        <p:spPr>
          <a:xfrm>
            <a:off x="668868" y="2142655"/>
            <a:ext cx="1056000" cy="1056000"/>
          </a:xfrm>
          <a:prstGeom prst="ellipse">
            <a:avLst/>
          </a:prstGeom>
          <a:solidFill>
            <a:schemeClr val="bg1"/>
          </a:solidFill>
          <a:ln w="254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GB" dirty="0">
              <a:solidFill>
                <a:prstClr val="white"/>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48FA1F0D-5121-BF4B-BFCA-915960291AE6}"/>
              </a:ext>
            </a:extLst>
          </p:cNvPr>
          <p:cNvGrpSpPr/>
          <p:nvPr/>
        </p:nvGrpSpPr>
        <p:grpSpPr>
          <a:xfrm>
            <a:off x="818379" y="2328889"/>
            <a:ext cx="754901" cy="633800"/>
            <a:chOff x="545868" y="1952207"/>
            <a:chExt cx="602450" cy="505805"/>
          </a:xfrm>
          <a:solidFill>
            <a:srgbClr val="5EC8DA"/>
          </a:solidFill>
        </p:grpSpPr>
        <p:pic>
          <p:nvPicPr>
            <p:cNvPr id="24" name="Picture 23">
              <a:extLst>
                <a:ext uri="{FF2B5EF4-FFF2-40B4-BE49-F238E27FC236}">
                  <a16:creationId xmlns:a16="http://schemas.microsoft.com/office/drawing/2014/main" id="{5DAA7EBD-25F8-6C4A-B3EC-543CC6327F19}"/>
                </a:ext>
              </a:extLst>
            </p:cNvPr>
            <p:cNvPicPr>
              <a:picLocks noChangeAspect="1"/>
            </p:cNvPicPr>
            <p:nvPr/>
          </p:nvPicPr>
          <p:blipFill rotWithShape="1">
            <a:blip r:embed="rId3"/>
            <a:srcRect l="16784" r="14075"/>
            <a:stretch/>
          </p:blipFill>
          <p:spPr>
            <a:xfrm flipH="1">
              <a:off x="545868" y="2017573"/>
              <a:ext cx="171650" cy="440439"/>
            </a:xfrm>
            <a:prstGeom prst="rect">
              <a:avLst/>
            </a:prstGeom>
            <a:grpFill/>
            <a:ln>
              <a:noFill/>
            </a:ln>
          </p:spPr>
        </p:pic>
        <p:pic>
          <p:nvPicPr>
            <p:cNvPr id="25" name="Picture 24">
              <a:extLst>
                <a:ext uri="{FF2B5EF4-FFF2-40B4-BE49-F238E27FC236}">
                  <a16:creationId xmlns:a16="http://schemas.microsoft.com/office/drawing/2014/main" id="{ED10BC42-022F-254C-8D50-556740DD6AA6}"/>
                </a:ext>
              </a:extLst>
            </p:cNvPr>
            <p:cNvPicPr>
              <a:picLocks noChangeAspect="1"/>
            </p:cNvPicPr>
            <p:nvPr/>
          </p:nvPicPr>
          <p:blipFill rotWithShape="1">
            <a:blip r:embed="rId3"/>
            <a:srcRect l="16784" r="14075"/>
            <a:stretch/>
          </p:blipFill>
          <p:spPr>
            <a:xfrm flipH="1">
              <a:off x="976668" y="2017573"/>
              <a:ext cx="171650" cy="440439"/>
            </a:xfrm>
            <a:prstGeom prst="rect">
              <a:avLst/>
            </a:prstGeom>
            <a:grpFill/>
            <a:ln>
              <a:noFill/>
            </a:ln>
          </p:spPr>
        </p:pic>
        <p:pic>
          <p:nvPicPr>
            <p:cNvPr id="26" name="Picture 25">
              <a:extLst>
                <a:ext uri="{FF2B5EF4-FFF2-40B4-BE49-F238E27FC236}">
                  <a16:creationId xmlns:a16="http://schemas.microsoft.com/office/drawing/2014/main" id="{6F50A0FB-5391-CD4E-A82C-9C87FBBAC2D6}"/>
                </a:ext>
              </a:extLst>
            </p:cNvPr>
            <p:cNvPicPr>
              <a:picLocks noChangeAspect="1"/>
            </p:cNvPicPr>
            <p:nvPr/>
          </p:nvPicPr>
          <p:blipFill rotWithShape="1">
            <a:blip r:embed="rId3"/>
            <a:srcRect l="16784" r="14075"/>
            <a:stretch/>
          </p:blipFill>
          <p:spPr>
            <a:xfrm flipH="1">
              <a:off x="748531" y="1952207"/>
              <a:ext cx="197124" cy="505805"/>
            </a:xfrm>
            <a:prstGeom prst="rect">
              <a:avLst/>
            </a:prstGeom>
            <a:grpFill/>
            <a:ln>
              <a:noFill/>
            </a:ln>
          </p:spPr>
        </p:pic>
      </p:grpSp>
      <p:sp>
        <p:nvSpPr>
          <p:cNvPr id="27" name="TextBox 26">
            <a:extLst>
              <a:ext uri="{FF2B5EF4-FFF2-40B4-BE49-F238E27FC236}">
                <a16:creationId xmlns:a16="http://schemas.microsoft.com/office/drawing/2014/main" id="{9FE207EF-0A9F-F14B-AECB-95A7C56D9058}"/>
              </a:ext>
            </a:extLst>
          </p:cNvPr>
          <p:cNvSpPr txBox="1"/>
          <p:nvPr/>
        </p:nvSpPr>
        <p:spPr>
          <a:xfrm>
            <a:off x="1758544" y="2239769"/>
            <a:ext cx="1794769" cy="861775"/>
          </a:xfrm>
          <a:prstGeom prst="rect">
            <a:avLst/>
          </a:prstGeom>
          <a:noFill/>
        </p:spPr>
        <p:txBody>
          <a:bodyPr wrap="square" rtlCol="0" anchor="ctr">
            <a:noAutofit/>
          </a:bodyPr>
          <a:lstStyle/>
          <a:p>
            <a:pPr defTabSz="914377">
              <a:lnSpc>
                <a:spcPct val="90000"/>
              </a:lnSpc>
              <a:defRPr/>
            </a:pPr>
            <a:r>
              <a:rPr lang="en-GB" sz="1600" dirty="0">
                <a:solidFill>
                  <a:prstClr val="white"/>
                </a:solidFill>
                <a:latin typeface="Arial" panose="020B0604020202020204" pitchFamily="34" charset="0"/>
                <a:cs typeface="Arial" panose="020B0604020202020204" pitchFamily="34" charset="0"/>
              </a:rPr>
              <a:t>The typical age of onset of SSc is middle age</a:t>
            </a:r>
            <a:r>
              <a:rPr lang="en-GB" sz="1600" baseline="30000" dirty="0">
                <a:solidFill>
                  <a:prstClr val="white"/>
                </a:solidFill>
                <a:latin typeface="Arial" panose="020B0604020202020204" pitchFamily="34" charset="0"/>
                <a:cs typeface="Arial" panose="020B0604020202020204" pitchFamily="34" charset="0"/>
              </a:rPr>
              <a:t>1</a:t>
            </a:r>
          </a:p>
        </p:txBody>
      </p:sp>
      <p:sp>
        <p:nvSpPr>
          <p:cNvPr id="28" name="TextBox 27">
            <a:extLst>
              <a:ext uri="{FF2B5EF4-FFF2-40B4-BE49-F238E27FC236}">
                <a16:creationId xmlns:a16="http://schemas.microsoft.com/office/drawing/2014/main" id="{ACAD229F-230F-D74C-BA1A-107E4AF560D9}"/>
              </a:ext>
            </a:extLst>
          </p:cNvPr>
          <p:cNvSpPr txBox="1"/>
          <p:nvPr/>
        </p:nvSpPr>
        <p:spPr>
          <a:xfrm>
            <a:off x="5727656" y="1993548"/>
            <a:ext cx="2068059" cy="1354217"/>
          </a:xfrm>
          <a:prstGeom prst="rect">
            <a:avLst/>
          </a:prstGeom>
          <a:noFill/>
        </p:spPr>
        <p:txBody>
          <a:bodyPr wrap="square" rtlCol="0" anchor="ctr">
            <a:noAutofit/>
          </a:bodyPr>
          <a:lstStyle/>
          <a:p>
            <a:pPr defTabSz="914377">
              <a:lnSpc>
                <a:spcPct val="90000"/>
              </a:lnSpc>
              <a:defRPr/>
            </a:pPr>
            <a:r>
              <a:rPr lang="en-GB" sz="1600" dirty="0">
                <a:solidFill>
                  <a:prstClr val="white"/>
                </a:solidFill>
                <a:latin typeface="Arial" panose="020B0604020202020204" pitchFamily="34" charset="0"/>
                <a:cs typeface="Arial" panose="020B0604020202020204" pitchFamily="34" charset="0"/>
              </a:rPr>
              <a:t>Annual declines in FVC accumulate over several years</a:t>
            </a:r>
            <a:r>
              <a:rPr lang="en-GB" sz="1600" baseline="30000" dirty="0">
                <a:solidFill>
                  <a:prstClr val="white"/>
                </a:solidFill>
                <a:latin typeface="Arial" panose="020B0604020202020204" pitchFamily="34" charset="0"/>
                <a:cs typeface="Arial" panose="020B0604020202020204" pitchFamily="34" charset="0"/>
              </a:rPr>
              <a:t>2</a:t>
            </a:r>
          </a:p>
        </p:txBody>
      </p:sp>
      <p:sp>
        <p:nvSpPr>
          <p:cNvPr id="29" name="TextBox 28">
            <a:extLst>
              <a:ext uri="{FF2B5EF4-FFF2-40B4-BE49-F238E27FC236}">
                <a16:creationId xmlns:a16="http://schemas.microsoft.com/office/drawing/2014/main" id="{98ABDBCB-B3A6-854E-B696-D99E1326E7F1}"/>
              </a:ext>
            </a:extLst>
          </p:cNvPr>
          <p:cNvSpPr txBox="1"/>
          <p:nvPr/>
        </p:nvSpPr>
        <p:spPr>
          <a:xfrm>
            <a:off x="10142450" y="2067468"/>
            <a:ext cx="1573781" cy="1206377"/>
          </a:xfrm>
          <a:prstGeom prst="rect">
            <a:avLst/>
          </a:prstGeom>
          <a:noFill/>
        </p:spPr>
        <p:txBody>
          <a:bodyPr wrap="square" rtlCol="0" anchor="ctr">
            <a:noAutofit/>
          </a:bodyPr>
          <a:lstStyle/>
          <a:p>
            <a:pPr defTabSz="914377">
              <a:lnSpc>
                <a:spcPct val="90000"/>
              </a:lnSpc>
              <a:defRPr/>
            </a:pPr>
            <a:r>
              <a:rPr lang="en-GB" sz="1600" dirty="0">
                <a:solidFill>
                  <a:prstClr val="white"/>
                </a:solidFill>
                <a:latin typeface="Arial" panose="020B0604020202020204" pitchFamily="34" charset="0"/>
                <a:cs typeface="Arial" panose="020B0604020202020204" pitchFamily="34" charset="0"/>
              </a:rPr>
              <a:t>FVC decline </a:t>
            </a:r>
            <a:br>
              <a:rPr lang="en-GB" sz="1600" dirty="0">
                <a:solidFill>
                  <a:prstClr val="white"/>
                </a:solidFill>
                <a:latin typeface="Arial" panose="020B0604020202020204" pitchFamily="34" charset="0"/>
                <a:cs typeface="Arial" panose="020B0604020202020204" pitchFamily="34" charset="0"/>
              </a:rPr>
            </a:br>
            <a:r>
              <a:rPr lang="en-GB" sz="1600" dirty="0">
                <a:solidFill>
                  <a:prstClr val="white"/>
                </a:solidFill>
                <a:latin typeface="Arial" panose="020B0604020202020204" pitchFamily="34" charset="0"/>
                <a:cs typeface="Arial" panose="020B0604020202020204" pitchFamily="34" charset="0"/>
              </a:rPr>
              <a:t>is a predictor </a:t>
            </a:r>
            <a:br>
              <a:rPr lang="en-GB" sz="1600" dirty="0">
                <a:solidFill>
                  <a:prstClr val="white"/>
                </a:solidFill>
                <a:latin typeface="Arial" panose="020B0604020202020204" pitchFamily="34" charset="0"/>
                <a:cs typeface="Arial" panose="020B0604020202020204" pitchFamily="34" charset="0"/>
              </a:rPr>
            </a:br>
            <a:r>
              <a:rPr lang="en-GB" sz="1600" dirty="0">
                <a:solidFill>
                  <a:prstClr val="white"/>
                </a:solidFill>
                <a:latin typeface="Arial" panose="020B0604020202020204" pitchFamily="34" charset="0"/>
                <a:cs typeface="Arial" panose="020B0604020202020204" pitchFamily="34" charset="0"/>
              </a:rPr>
              <a:t>of mortality in patients with SSc-ILD</a:t>
            </a:r>
            <a:r>
              <a:rPr lang="en-GB" sz="1600" baseline="30000" dirty="0">
                <a:solidFill>
                  <a:prstClr val="white"/>
                </a:solidFill>
                <a:latin typeface="Arial" panose="020B0604020202020204" pitchFamily="34" charset="0"/>
                <a:cs typeface="Arial" panose="020B0604020202020204" pitchFamily="34" charset="0"/>
              </a:rPr>
              <a:t>3–5</a:t>
            </a:r>
          </a:p>
        </p:txBody>
      </p:sp>
      <p:sp>
        <p:nvSpPr>
          <p:cNvPr id="30" name="Oval 29">
            <a:extLst>
              <a:ext uri="{FF2B5EF4-FFF2-40B4-BE49-F238E27FC236}">
                <a16:creationId xmlns:a16="http://schemas.microsoft.com/office/drawing/2014/main" id="{22AEF1B5-50F9-4A41-95BC-C95D35AD206B}"/>
              </a:ext>
            </a:extLst>
          </p:cNvPr>
          <p:cNvSpPr/>
          <p:nvPr/>
        </p:nvSpPr>
        <p:spPr>
          <a:xfrm>
            <a:off x="4686284" y="2142655"/>
            <a:ext cx="1056000" cy="1056000"/>
          </a:xfrm>
          <a:prstGeom prst="ellipse">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GB" dirty="0">
              <a:solidFill>
                <a:prstClr val="white"/>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7AFB6055-0443-9941-97D2-E2502282E66C}"/>
              </a:ext>
            </a:extLst>
          </p:cNvPr>
          <p:cNvPicPr>
            <a:picLocks noChangeAspect="1"/>
          </p:cNvPicPr>
          <p:nvPr/>
        </p:nvPicPr>
        <p:blipFill rotWithShape="1">
          <a:blip r:embed="rId4"/>
          <a:srcRect l="9484" t="27670" r="11801" b="25776"/>
          <a:stretch/>
        </p:blipFill>
        <p:spPr>
          <a:xfrm>
            <a:off x="4814109" y="2469815"/>
            <a:ext cx="783832" cy="467344"/>
          </a:xfrm>
          <a:prstGeom prst="rect">
            <a:avLst/>
          </a:prstGeom>
          <a:solidFill>
            <a:srgbClr val="5EC8DA"/>
          </a:solidFill>
          <a:ln>
            <a:noFill/>
          </a:ln>
        </p:spPr>
      </p:pic>
      <p:sp>
        <p:nvSpPr>
          <p:cNvPr id="32" name="Plus Sign 3">
            <a:extLst>
              <a:ext uri="{FF2B5EF4-FFF2-40B4-BE49-F238E27FC236}">
                <a16:creationId xmlns:a16="http://schemas.microsoft.com/office/drawing/2014/main" id="{8C11D9B7-E865-0641-A867-9BDB5AD5B4CA}"/>
              </a:ext>
            </a:extLst>
          </p:cNvPr>
          <p:cNvSpPr/>
          <p:nvPr/>
        </p:nvSpPr>
        <p:spPr>
          <a:xfrm>
            <a:off x="3636827" y="2206724"/>
            <a:ext cx="905347" cy="927865"/>
          </a:xfrm>
          <a:prstGeom prst="mathPlus">
            <a:avLst/>
          </a:prstGeom>
          <a:solidFill>
            <a:srgbClr val="5EC8DA"/>
          </a:solidFill>
          <a:ln w="19050">
            <a:solidFill>
              <a:srgbClr val="5EC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688"/>
            <a:endParaRPr lang="en-GB" sz="1600" dirty="0">
              <a:solidFill>
                <a:srgbClr val="1F497D"/>
              </a:solidFill>
              <a:latin typeface="Arial" panose="020B0604020202020204" pitchFamily="34" charset="0"/>
              <a:cs typeface="Arial" panose="020B0604020202020204" pitchFamily="34" charset="0"/>
            </a:endParaRPr>
          </a:p>
        </p:txBody>
      </p:sp>
      <p:sp>
        <p:nvSpPr>
          <p:cNvPr id="33" name="Arrow: Right 4">
            <a:extLst>
              <a:ext uri="{FF2B5EF4-FFF2-40B4-BE49-F238E27FC236}">
                <a16:creationId xmlns:a16="http://schemas.microsoft.com/office/drawing/2014/main" id="{E27AFB55-846D-5242-BC89-4384B3AB722F}"/>
              </a:ext>
            </a:extLst>
          </p:cNvPr>
          <p:cNvSpPr/>
          <p:nvPr/>
        </p:nvSpPr>
        <p:spPr>
          <a:xfrm>
            <a:off x="8084185" y="2398517"/>
            <a:ext cx="625200" cy="544275"/>
          </a:xfrm>
          <a:prstGeom prst="rightArrow">
            <a:avLst>
              <a:gd name="adj1" fmla="val 50000"/>
              <a:gd name="adj2" fmla="val 50000"/>
            </a:avLst>
          </a:prstGeom>
          <a:solidFill>
            <a:srgbClr val="5EC8DA"/>
          </a:solidFill>
          <a:ln w="19050">
            <a:solidFill>
              <a:srgbClr val="5EC8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3688"/>
            <a:endParaRPr lang="en-GB" sz="1600" dirty="0">
              <a:solidFill>
                <a:srgbClr val="1F497D"/>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2D2D03B5-76FC-A641-A1D0-F0967338F76C}"/>
              </a:ext>
            </a:extLst>
          </p:cNvPr>
          <p:cNvSpPr/>
          <p:nvPr/>
        </p:nvSpPr>
        <p:spPr>
          <a:xfrm>
            <a:off x="9059944" y="2145587"/>
            <a:ext cx="1056000" cy="1056000"/>
          </a:xfrm>
          <a:prstGeom prst="ellipse">
            <a:avLst/>
          </a:prstGeom>
          <a:solidFill>
            <a:schemeClr val="bg1"/>
          </a:solidFill>
          <a:ln w="254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GB" dirty="0">
              <a:solidFill>
                <a:prstClr val="white"/>
              </a:solidFill>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6538E7C4-6C95-E048-8FA2-661453388B05}"/>
              </a:ext>
            </a:extLst>
          </p:cNvPr>
          <p:cNvGrpSpPr/>
          <p:nvPr/>
        </p:nvGrpSpPr>
        <p:grpSpPr>
          <a:xfrm>
            <a:off x="9243645" y="2407379"/>
            <a:ext cx="675585" cy="483411"/>
            <a:chOff x="6762751" y="2014538"/>
            <a:chExt cx="541337" cy="387350"/>
          </a:xfrm>
          <a:solidFill>
            <a:srgbClr val="5EC8DA"/>
          </a:solidFill>
        </p:grpSpPr>
        <p:sp>
          <p:nvSpPr>
            <p:cNvPr id="36" name="Line 26">
              <a:extLst>
                <a:ext uri="{FF2B5EF4-FFF2-40B4-BE49-F238E27FC236}">
                  <a16:creationId xmlns:a16="http://schemas.microsoft.com/office/drawing/2014/main" id="{951198C5-1641-6548-A74A-2A4EBA9A89A0}"/>
                </a:ext>
              </a:extLst>
            </p:cNvPr>
            <p:cNvSpPr>
              <a:spLocks noChangeShapeType="1"/>
            </p:cNvSpPr>
            <p:nvPr/>
          </p:nvSpPr>
          <p:spPr bwMode="auto">
            <a:xfrm>
              <a:off x="6773863" y="2125663"/>
              <a:ext cx="0" cy="276225"/>
            </a:xfrm>
            <a:prstGeom prst="line">
              <a:avLst/>
            </a:prstGeom>
            <a:grpFill/>
            <a:ln w="38100" cap="rnd">
              <a:solidFill>
                <a:srgbClr val="5EC8DA"/>
              </a:solidFill>
              <a:prstDash val="solid"/>
              <a:round/>
              <a:headEnd/>
              <a:tailEnd/>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37" name="Line 27">
              <a:extLst>
                <a:ext uri="{FF2B5EF4-FFF2-40B4-BE49-F238E27FC236}">
                  <a16:creationId xmlns:a16="http://schemas.microsoft.com/office/drawing/2014/main" id="{A208D13F-9235-5B4A-8E36-887F79BC23D4}"/>
                </a:ext>
              </a:extLst>
            </p:cNvPr>
            <p:cNvSpPr>
              <a:spLocks noChangeShapeType="1"/>
            </p:cNvSpPr>
            <p:nvPr/>
          </p:nvSpPr>
          <p:spPr bwMode="auto">
            <a:xfrm>
              <a:off x="7304088" y="2014538"/>
              <a:ext cx="0" cy="384175"/>
            </a:xfrm>
            <a:prstGeom prst="line">
              <a:avLst/>
            </a:prstGeom>
            <a:grpFill/>
            <a:ln w="38100" cap="rnd">
              <a:solidFill>
                <a:srgbClr val="5EC8DA"/>
              </a:solidFill>
              <a:prstDash val="solid"/>
              <a:round/>
              <a:headEnd/>
              <a:tailEnd/>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38" name="Line 28">
              <a:extLst>
                <a:ext uri="{FF2B5EF4-FFF2-40B4-BE49-F238E27FC236}">
                  <a16:creationId xmlns:a16="http://schemas.microsoft.com/office/drawing/2014/main" id="{7ACF829A-4BB0-E645-9FC3-4B69096E2701}"/>
                </a:ext>
              </a:extLst>
            </p:cNvPr>
            <p:cNvSpPr>
              <a:spLocks noChangeShapeType="1"/>
            </p:cNvSpPr>
            <p:nvPr/>
          </p:nvSpPr>
          <p:spPr bwMode="auto">
            <a:xfrm flipH="1">
              <a:off x="6762751" y="2300288"/>
              <a:ext cx="538163" cy="0"/>
            </a:xfrm>
            <a:prstGeom prst="line">
              <a:avLst/>
            </a:prstGeom>
            <a:grpFill/>
            <a:ln w="38100" cap="flat">
              <a:solidFill>
                <a:srgbClr val="5EC8DA"/>
              </a:solidFill>
              <a:prstDash val="solid"/>
              <a:round/>
              <a:headEnd/>
              <a:tailEnd/>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39" name="Oval 30">
              <a:extLst>
                <a:ext uri="{FF2B5EF4-FFF2-40B4-BE49-F238E27FC236}">
                  <a16:creationId xmlns:a16="http://schemas.microsoft.com/office/drawing/2014/main" id="{CFCBE9E3-873F-0C4C-BDFE-51A48B3FB4D9}"/>
                </a:ext>
              </a:extLst>
            </p:cNvPr>
            <p:cNvSpPr>
              <a:spLocks noChangeArrowheads="1"/>
            </p:cNvSpPr>
            <p:nvPr/>
          </p:nvSpPr>
          <p:spPr bwMode="auto">
            <a:xfrm>
              <a:off x="7151688" y="2141538"/>
              <a:ext cx="117475" cy="112713"/>
            </a:xfrm>
            <a:prstGeom prst="ellipse">
              <a:avLst/>
            </a:prstGeom>
            <a:grpFill/>
            <a:ln w="6350" cap="flat">
              <a:solidFill>
                <a:srgbClr val="5EC8DA"/>
              </a:solidFill>
              <a:prstDash val="solid"/>
              <a:round/>
              <a:headEnd/>
              <a:tailEnd/>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0" name="Freeform 32">
              <a:extLst>
                <a:ext uri="{FF2B5EF4-FFF2-40B4-BE49-F238E27FC236}">
                  <a16:creationId xmlns:a16="http://schemas.microsoft.com/office/drawing/2014/main" id="{1FEDEE73-48F9-3A40-A282-91F02CDC163A}"/>
                </a:ext>
              </a:extLst>
            </p:cNvPr>
            <p:cNvSpPr>
              <a:spLocks/>
            </p:cNvSpPr>
            <p:nvPr/>
          </p:nvSpPr>
          <p:spPr bwMode="auto">
            <a:xfrm>
              <a:off x="6827838" y="2141538"/>
              <a:ext cx="304800" cy="112713"/>
            </a:xfrm>
            <a:custGeom>
              <a:avLst/>
              <a:gdLst>
                <a:gd name="T0" fmla="*/ 192 w 192"/>
                <a:gd name="T1" fmla="*/ 0 h 71"/>
                <a:gd name="T2" fmla="*/ 35 w 192"/>
                <a:gd name="T3" fmla="*/ 0 h 71"/>
                <a:gd name="T4" fmla="*/ 0 w 192"/>
                <a:gd name="T5" fmla="*/ 35 h 71"/>
                <a:gd name="T6" fmla="*/ 0 w 192"/>
                <a:gd name="T7" fmla="*/ 71 h 71"/>
                <a:gd name="T8" fmla="*/ 192 w 192"/>
                <a:gd name="T9" fmla="*/ 71 h 71"/>
                <a:gd name="T10" fmla="*/ 192 w 192"/>
                <a:gd name="T11" fmla="*/ 0 h 71"/>
              </a:gdLst>
              <a:ahLst/>
              <a:cxnLst>
                <a:cxn ang="0">
                  <a:pos x="T0" y="T1"/>
                </a:cxn>
                <a:cxn ang="0">
                  <a:pos x="T2" y="T3"/>
                </a:cxn>
                <a:cxn ang="0">
                  <a:pos x="T4" y="T5"/>
                </a:cxn>
                <a:cxn ang="0">
                  <a:pos x="T6" y="T7"/>
                </a:cxn>
                <a:cxn ang="0">
                  <a:pos x="T8" y="T9"/>
                </a:cxn>
                <a:cxn ang="0">
                  <a:pos x="T10" y="T11"/>
                </a:cxn>
              </a:cxnLst>
              <a:rect l="0" t="0" r="r" b="b"/>
              <a:pathLst>
                <a:path w="192" h="71">
                  <a:moveTo>
                    <a:pt x="192" y="0"/>
                  </a:moveTo>
                  <a:lnTo>
                    <a:pt x="35" y="0"/>
                  </a:lnTo>
                  <a:lnTo>
                    <a:pt x="0" y="35"/>
                  </a:lnTo>
                  <a:lnTo>
                    <a:pt x="0" y="71"/>
                  </a:lnTo>
                  <a:lnTo>
                    <a:pt x="192" y="71"/>
                  </a:lnTo>
                  <a:lnTo>
                    <a:pt x="192" y="0"/>
                  </a:lnTo>
                  <a:close/>
                </a:path>
              </a:pathLst>
            </a:custGeom>
            <a:grpFill/>
            <a:ln w="6350" cap="flat">
              <a:solidFill>
                <a:srgbClr val="5EC8DA"/>
              </a:solidFill>
              <a:prstDash val="solid"/>
              <a:round/>
              <a:headEnd/>
              <a:tailEnd/>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grpSp>
      <p:sp>
        <p:nvSpPr>
          <p:cNvPr id="41" name="Rectangle: Rounded Corners 57">
            <a:extLst>
              <a:ext uri="{FF2B5EF4-FFF2-40B4-BE49-F238E27FC236}">
                <a16:creationId xmlns:a16="http://schemas.microsoft.com/office/drawing/2014/main" id="{CC465107-DE8D-CB46-AE4F-0D02502EA145}"/>
              </a:ext>
            </a:extLst>
          </p:cNvPr>
          <p:cNvSpPr/>
          <p:nvPr/>
        </p:nvSpPr>
        <p:spPr>
          <a:xfrm>
            <a:off x="583213" y="3571942"/>
            <a:ext cx="11134672" cy="1855305"/>
          </a:xfrm>
          <a:prstGeom prst="roundRect">
            <a:avLst>
              <a:gd name="adj" fmla="val 0"/>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688"/>
            <a:endParaRPr lang="en-GB" sz="1600" dirty="0">
              <a:solidFill>
                <a:srgbClr val="1F497D"/>
              </a:solidFill>
              <a:latin typeface="Arial" panose="020B0604020202020204" pitchFamily="34" charset="0"/>
              <a:cs typeface="Arial" panose="020B0604020202020204" pitchFamily="34" charset="0"/>
            </a:endParaRPr>
          </a:p>
        </p:txBody>
      </p:sp>
      <p:sp>
        <p:nvSpPr>
          <p:cNvPr id="42" name="Rectangle: Top Corners Rounded 87">
            <a:extLst>
              <a:ext uri="{FF2B5EF4-FFF2-40B4-BE49-F238E27FC236}">
                <a16:creationId xmlns:a16="http://schemas.microsoft.com/office/drawing/2014/main" id="{18343493-3D1F-8B49-90C7-37EA5DC82B24}"/>
              </a:ext>
            </a:extLst>
          </p:cNvPr>
          <p:cNvSpPr/>
          <p:nvPr/>
        </p:nvSpPr>
        <p:spPr>
          <a:xfrm rot="5400000">
            <a:off x="9443874" y="3192904"/>
            <a:ext cx="1498415" cy="2594272"/>
          </a:xfrm>
          <a:prstGeom prst="round2SameRect">
            <a:avLst>
              <a:gd name="adj1" fmla="val 0"/>
              <a:gd name="adj2" fmla="val 0"/>
            </a:avLst>
          </a:prstGeom>
          <a:solidFill>
            <a:schemeClr val="accent5">
              <a:lumMod val="40000"/>
              <a:lumOff val="60000"/>
            </a:schemeClr>
          </a:solid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688"/>
            <a:endParaRPr lang="en-GB" sz="1467" dirty="0">
              <a:solidFill>
                <a:srgbClr val="1F497D"/>
              </a:solidFill>
              <a:latin typeface="Arial" panose="020B0604020202020204" pitchFamily="34" charset="0"/>
              <a:cs typeface="Arial" panose="020B0604020202020204" pitchFamily="34" charset="0"/>
            </a:endParaRPr>
          </a:p>
        </p:txBody>
      </p:sp>
      <p:sp>
        <p:nvSpPr>
          <p:cNvPr id="44" name="Content Placeholder 6">
            <a:extLst>
              <a:ext uri="{FF2B5EF4-FFF2-40B4-BE49-F238E27FC236}">
                <a16:creationId xmlns:a16="http://schemas.microsoft.com/office/drawing/2014/main" id="{963C69DC-CBFD-0743-A955-F55FA89B2F10}"/>
              </a:ext>
            </a:extLst>
          </p:cNvPr>
          <p:cNvSpPr txBox="1">
            <a:spLocks/>
          </p:cNvSpPr>
          <p:nvPr/>
        </p:nvSpPr>
        <p:spPr>
          <a:xfrm>
            <a:off x="2640518" y="3750560"/>
            <a:ext cx="5155197" cy="1587201"/>
          </a:xfrm>
          <a:prstGeom prst="rect">
            <a:avLst/>
          </a:prstGeom>
        </p:spPr>
        <p:txBody>
          <a:bodyPr vert="horz" lIns="121920" tIns="60960" rIns="121920" bIns="60960" rtlCol="0">
            <a:noAutofit/>
          </a:bodyPr>
          <a:lstStyle>
            <a:lvl1pPr marL="171450" indent="-171450" algn="l" defTabSz="685800" rtl="0" eaLnBrk="1" latinLnBrk="0" hangingPunct="1">
              <a:lnSpc>
                <a:spcPct val="100000"/>
              </a:lnSpc>
              <a:spcBef>
                <a:spcPts val="300"/>
              </a:spcBef>
              <a:spcAft>
                <a:spcPts val="300"/>
              </a:spcAft>
              <a:buClr>
                <a:schemeClr val="tx2"/>
              </a:buClr>
              <a:buFont typeface="Arial" panose="020B0604020202020204" pitchFamily="34" charset="0"/>
              <a:buChar char="•"/>
              <a:defRPr sz="2000" kern="1200">
                <a:solidFill>
                  <a:schemeClr val="tx2"/>
                </a:solidFill>
                <a:latin typeface="+mn-lt"/>
                <a:ea typeface="+mn-ea"/>
                <a:cs typeface="+mn-cs"/>
              </a:defRPr>
            </a:lvl1pPr>
            <a:lvl2pPr marL="514350" indent="-171450" algn="l" defTabSz="685800" rtl="0" eaLnBrk="1" latinLnBrk="0" hangingPunct="1">
              <a:lnSpc>
                <a:spcPct val="100000"/>
              </a:lnSpc>
              <a:spcBef>
                <a:spcPts val="300"/>
              </a:spcBef>
              <a:spcAft>
                <a:spcPts val="300"/>
              </a:spcAft>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100000"/>
              </a:lnSpc>
              <a:spcBef>
                <a:spcPts val="300"/>
              </a:spcBef>
              <a:spcAft>
                <a:spcPts val="300"/>
              </a:spcAft>
              <a:buClr>
                <a:schemeClr val="tx2"/>
              </a:buClr>
              <a:buFont typeface="Wingdings" panose="05000000000000000000" pitchFamily="2" charset="2"/>
              <a:buChar char="§"/>
              <a:defRPr sz="1600" kern="1200">
                <a:solidFill>
                  <a:schemeClr val="tx2"/>
                </a:solidFill>
                <a:latin typeface="+mn-lt"/>
                <a:ea typeface="+mn-ea"/>
                <a:cs typeface="+mn-cs"/>
              </a:defRPr>
            </a:lvl3pPr>
            <a:lvl4pPr marL="1200150" indent="-171450" algn="l" defTabSz="685800" rtl="0" eaLnBrk="1" latinLnBrk="0" hangingPunct="1">
              <a:lnSpc>
                <a:spcPct val="100000"/>
              </a:lnSpc>
              <a:spcBef>
                <a:spcPts val="300"/>
              </a:spcBef>
              <a:spcAft>
                <a:spcPts val="300"/>
              </a:spcAft>
              <a:buClr>
                <a:schemeClr val="tx2"/>
              </a:buClr>
              <a:buFont typeface="Arial" panose="020B0604020202020204" pitchFamily="34" charset="0"/>
              <a:buChar char="‒"/>
              <a:defRPr sz="1400" kern="1200">
                <a:solidFill>
                  <a:schemeClr val="tx2"/>
                </a:solidFill>
                <a:latin typeface="+mn-lt"/>
                <a:ea typeface="+mn-ea"/>
                <a:cs typeface="+mn-cs"/>
              </a:defRPr>
            </a:lvl4pPr>
            <a:lvl5pPr marL="1543050" indent="-171450" algn="l" defTabSz="685800" rtl="0" eaLnBrk="1" latinLnBrk="0" hangingPunct="1">
              <a:lnSpc>
                <a:spcPct val="100000"/>
              </a:lnSpc>
              <a:spcBef>
                <a:spcPts val="300"/>
              </a:spcBef>
              <a:spcAft>
                <a:spcPts val="300"/>
              </a:spcAft>
              <a:buClr>
                <a:schemeClr val="tx2"/>
              </a:buClr>
              <a:buFont typeface="Arial" panose="020B0604020202020204" pitchFamily="34" charset="0"/>
              <a:buChar char="˃"/>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spcBef>
                <a:spcPts val="400"/>
              </a:spcBef>
              <a:spcAft>
                <a:spcPts val="400"/>
              </a:spcAft>
              <a:buClr>
                <a:srgbClr val="1F497D"/>
              </a:buClr>
              <a:buNone/>
            </a:pPr>
            <a:r>
              <a:rPr lang="en-GB" sz="1600" dirty="0">
                <a:solidFill>
                  <a:prstClr val="black"/>
                </a:solidFill>
                <a:latin typeface="Arial" panose="020B0604020202020204" pitchFamily="34" charset="0"/>
                <a:cs typeface="Arial" panose="020B0604020202020204" pitchFamily="34" charset="0"/>
              </a:rPr>
              <a:t>Additionally, nintedanib slowed ILD progression </a:t>
            </a:r>
            <a:br>
              <a:rPr lang="en-GB" sz="1600" dirty="0">
                <a:solidFill>
                  <a:prstClr val="black"/>
                </a:solidFill>
                <a:latin typeface="Arial" panose="020B0604020202020204" pitchFamily="34" charset="0"/>
                <a:cs typeface="Arial" panose="020B0604020202020204" pitchFamily="34" charset="0"/>
              </a:rPr>
            </a:br>
            <a:r>
              <a:rPr lang="en-GB" sz="1600" dirty="0">
                <a:solidFill>
                  <a:prstClr val="black"/>
                </a:solidFill>
                <a:latin typeface="Arial" panose="020B0604020202020204" pitchFamily="34" charset="0"/>
                <a:cs typeface="Arial" panose="020B0604020202020204" pitchFamily="34" charset="0"/>
              </a:rPr>
              <a:t>in a broad range of patients with SSc-ILD</a:t>
            </a:r>
            <a:r>
              <a:rPr lang="en-GB" sz="1600" baseline="30000" dirty="0">
                <a:solidFill>
                  <a:prstClr val="black"/>
                </a:solidFill>
                <a:latin typeface="Arial" panose="020B0604020202020204" pitchFamily="34" charset="0"/>
                <a:cs typeface="Arial" panose="020B0604020202020204" pitchFamily="34" charset="0"/>
              </a:rPr>
              <a:t>6</a:t>
            </a:r>
          </a:p>
          <a:p>
            <a:pPr marL="228594" indent="-228594" defTabSz="914377">
              <a:spcBef>
                <a:spcPts val="400"/>
              </a:spcBef>
              <a:spcAft>
                <a:spcPts val="400"/>
              </a:spcAft>
              <a:buClr>
                <a:srgbClr val="1F497D"/>
              </a:buClr>
            </a:pPr>
            <a:r>
              <a:rPr lang="en-GB" sz="1600" dirty="0">
                <a:solidFill>
                  <a:prstClr val="black"/>
                </a:solidFill>
                <a:latin typeface="Arial" panose="020B0604020202020204" pitchFamily="34" charset="0"/>
                <a:cs typeface="Arial" panose="020B0604020202020204" pitchFamily="34" charset="0"/>
              </a:rPr>
              <a:t>Patients with dcSSc or lcSSc</a:t>
            </a:r>
          </a:p>
          <a:p>
            <a:pPr marL="228594" indent="-228594" defTabSz="914377">
              <a:spcBef>
                <a:spcPts val="400"/>
              </a:spcBef>
              <a:spcAft>
                <a:spcPts val="400"/>
              </a:spcAft>
              <a:buClr>
                <a:srgbClr val="1F497D"/>
              </a:buClr>
            </a:pPr>
            <a:r>
              <a:rPr lang="en-GB" sz="1600" dirty="0">
                <a:solidFill>
                  <a:prstClr val="black"/>
                </a:solidFill>
                <a:latin typeface="Arial" panose="020B0604020202020204" pitchFamily="34" charset="0"/>
                <a:cs typeface="Arial" panose="020B0604020202020204" pitchFamily="34" charset="0"/>
              </a:rPr>
              <a:t>Patients with or without concomitant mycophenolate at baseline</a:t>
            </a:r>
          </a:p>
        </p:txBody>
      </p:sp>
      <p:sp>
        <p:nvSpPr>
          <p:cNvPr id="51" name="Right Brace 50">
            <a:extLst>
              <a:ext uri="{FF2B5EF4-FFF2-40B4-BE49-F238E27FC236}">
                <a16:creationId xmlns:a16="http://schemas.microsoft.com/office/drawing/2014/main" id="{3957D0F1-6689-2146-BD5B-DA949C349C44}"/>
              </a:ext>
            </a:extLst>
          </p:cNvPr>
          <p:cNvSpPr/>
          <p:nvPr/>
        </p:nvSpPr>
        <p:spPr>
          <a:xfrm>
            <a:off x="8162721" y="3768685"/>
            <a:ext cx="491467" cy="1472473"/>
          </a:xfrm>
          <a:prstGeom prst="rightBrace">
            <a:avLst>
              <a:gd name="adj1" fmla="val 43054"/>
              <a:gd name="adj2" fmla="val 50000"/>
            </a:avLst>
          </a:prstGeom>
          <a:ln w="38100" cap="flat">
            <a:solidFill>
              <a:schemeClr val="tx2"/>
            </a:solidFill>
            <a:bevel/>
          </a:ln>
        </p:spPr>
        <p:style>
          <a:lnRef idx="1">
            <a:schemeClr val="accent1"/>
          </a:lnRef>
          <a:fillRef idx="0">
            <a:schemeClr val="accent1"/>
          </a:fillRef>
          <a:effectRef idx="0">
            <a:schemeClr val="accent1"/>
          </a:effectRef>
          <a:fontRef idx="minor">
            <a:schemeClr val="tx1"/>
          </a:fontRef>
        </p:style>
        <p:txBody>
          <a:bodyPr rtlCol="0" anchor="ctr"/>
          <a:lstStyle/>
          <a:p>
            <a:pPr algn="ctr" defTabSz="1213688"/>
            <a:endParaRPr lang="en-GB" sz="2400" dirty="0">
              <a:solidFill>
                <a:srgbClr val="001E55"/>
              </a:solidFill>
              <a:latin typeface="Arial" panose="020B0604020202020204" pitchFamily="34" charset="0"/>
              <a:cs typeface="Arial" panose="020B0604020202020204" pitchFamily="34" charset="0"/>
            </a:endParaRPr>
          </a:p>
        </p:txBody>
      </p:sp>
      <p:grpSp>
        <p:nvGrpSpPr>
          <p:cNvPr id="52" name="Group 35">
            <a:extLst>
              <a:ext uri="{FF2B5EF4-FFF2-40B4-BE49-F238E27FC236}">
                <a16:creationId xmlns:a16="http://schemas.microsoft.com/office/drawing/2014/main" id="{6A7881A8-AA92-0B45-8CF2-51DFFEE833AF}"/>
              </a:ext>
            </a:extLst>
          </p:cNvPr>
          <p:cNvGrpSpPr>
            <a:grpSpLocks noChangeAspect="1"/>
          </p:cNvGrpSpPr>
          <p:nvPr/>
        </p:nvGrpSpPr>
        <p:grpSpPr bwMode="auto">
          <a:xfrm>
            <a:off x="823459" y="3754285"/>
            <a:ext cx="1493021" cy="1528692"/>
            <a:chOff x="1944" y="2030"/>
            <a:chExt cx="586" cy="600"/>
          </a:xfrm>
          <a:solidFill>
            <a:schemeClr val="accent5"/>
          </a:solidFill>
        </p:grpSpPr>
        <p:sp>
          <p:nvSpPr>
            <p:cNvPr id="56" name="Freeform 36">
              <a:extLst>
                <a:ext uri="{FF2B5EF4-FFF2-40B4-BE49-F238E27FC236}">
                  <a16:creationId xmlns:a16="http://schemas.microsoft.com/office/drawing/2014/main" id="{C31E3296-CD2E-914F-9F6F-7045509E625F}"/>
                </a:ext>
              </a:extLst>
            </p:cNvPr>
            <p:cNvSpPr>
              <a:spLocks/>
            </p:cNvSpPr>
            <p:nvPr/>
          </p:nvSpPr>
          <p:spPr bwMode="auto">
            <a:xfrm>
              <a:off x="2206" y="2232"/>
              <a:ext cx="64" cy="64"/>
            </a:xfrm>
            <a:custGeom>
              <a:avLst/>
              <a:gdLst>
                <a:gd name="T0" fmla="*/ 12 w 30"/>
                <a:gd name="T1" fmla="*/ 28 h 30"/>
                <a:gd name="T2" fmla="*/ 28 w 30"/>
                <a:gd name="T3" fmla="*/ 13 h 30"/>
                <a:gd name="T4" fmla="*/ 17 w 30"/>
                <a:gd name="T5" fmla="*/ 2 h 30"/>
                <a:gd name="T6" fmla="*/ 2 w 30"/>
                <a:gd name="T7" fmla="*/ 18 h 30"/>
                <a:gd name="T8" fmla="*/ 12 w 30"/>
                <a:gd name="T9" fmla="*/ 28 h 30"/>
              </a:gdLst>
              <a:ahLst/>
              <a:cxnLst>
                <a:cxn ang="0">
                  <a:pos x="T0" y="T1"/>
                </a:cxn>
                <a:cxn ang="0">
                  <a:pos x="T2" y="T3"/>
                </a:cxn>
                <a:cxn ang="0">
                  <a:pos x="T4" y="T5"/>
                </a:cxn>
                <a:cxn ang="0">
                  <a:pos x="T6" y="T7"/>
                </a:cxn>
                <a:cxn ang="0">
                  <a:pos x="T8" y="T9"/>
                </a:cxn>
              </a:cxnLst>
              <a:rect l="0" t="0" r="r" b="b"/>
              <a:pathLst>
                <a:path w="30" h="30">
                  <a:moveTo>
                    <a:pt x="12" y="28"/>
                  </a:moveTo>
                  <a:cubicBezTo>
                    <a:pt x="22" y="30"/>
                    <a:pt x="30" y="22"/>
                    <a:pt x="28" y="13"/>
                  </a:cubicBezTo>
                  <a:cubicBezTo>
                    <a:pt x="27" y="7"/>
                    <a:pt x="23" y="3"/>
                    <a:pt x="17" y="2"/>
                  </a:cubicBezTo>
                  <a:cubicBezTo>
                    <a:pt x="8" y="0"/>
                    <a:pt x="0" y="8"/>
                    <a:pt x="2" y="18"/>
                  </a:cubicBezTo>
                  <a:cubicBezTo>
                    <a:pt x="3" y="23"/>
                    <a:pt x="7" y="27"/>
                    <a:pt x="12" y="2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7" name="Freeform 37">
              <a:extLst>
                <a:ext uri="{FF2B5EF4-FFF2-40B4-BE49-F238E27FC236}">
                  <a16:creationId xmlns:a16="http://schemas.microsoft.com/office/drawing/2014/main" id="{3D6D1836-F6BB-864F-861F-EC7D495DA342}"/>
                </a:ext>
              </a:extLst>
            </p:cNvPr>
            <p:cNvSpPr>
              <a:spLocks/>
            </p:cNvSpPr>
            <p:nvPr/>
          </p:nvSpPr>
          <p:spPr bwMode="auto">
            <a:xfrm>
              <a:off x="2195" y="2289"/>
              <a:ext cx="86" cy="139"/>
            </a:xfrm>
            <a:custGeom>
              <a:avLst/>
              <a:gdLst>
                <a:gd name="T0" fmla="*/ 32 w 40"/>
                <a:gd name="T1" fmla="*/ 0 h 65"/>
                <a:gd name="T2" fmla="*/ 20 w 40"/>
                <a:gd name="T3" fmla="*/ 5 h 65"/>
                <a:gd name="T4" fmla="*/ 8 w 40"/>
                <a:gd name="T5" fmla="*/ 0 h 65"/>
                <a:gd name="T6" fmla="*/ 0 w 40"/>
                <a:gd name="T7" fmla="*/ 10 h 65"/>
                <a:gd name="T8" fmla="*/ 0 w 40"/>
                <a:gd name="T9" fmla="*/ 27 h 65"/>
                <a:gd name="T10" fmla="*/ 6 w 40"/>
                <a:gd name="T11" fmla="*/ 36 h 65"/>
                <a:gd name="T12" fmla="*/ 6 w 40"/>
                <a:gd name="T13" fmla="*/ 59 h 65"/>
                <a:gd name="T14" fmla="*/ 12 w 40"/>
                <a:gd name="T15" fmla="*/ 65 h 65"/>
                <a:gd name="T16" fmla="*/ 28 w 40"/>
                <a:gd name="T17" fmla="*/ 65 h 65"/>
                <a:gd name="T18" fmla="*/ 34 w 40"/>
                <a:gd name="T19" fmla="*/ 59 h 65"/>
                <a:gd name="T20" fmla="*/ 34 w 40"/>
                <a:gd name="T21" fmla="*/ 36 h 65"/>
                <a:gd name="T22" fmla="*/ 40 w 40"/>
                <a:gd name="T23" fmla="*/ 27 h 65"/>
                <a:gd name="T24" fmla="*/ 40 w 40"/>
                <a:gd name="T25" fmla="*/ 10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3"/>
                    <a:pt x="25" y="5"/>
                    <a:pt x="20" y="5"/>
                  </a:cubicBezTo>
                  <a:cubicBezTo>
                    <a:pt x="15" y="5"/>
                    <a:pt x="11" y="3"/>
                    <a:pt x="8" y="0"/>
                  </a:cubicBezTo>
                  <a:cubicBezTo>
                    <a:pt x="3" y="1"/>
                    <a:pt x="0" y="5"/>
                    <a:pt x="0" y="10"/>
                  </a:cubicBezTo>
                  <a:cubicBezTo>
                    <a:pt x="0" y="27"/>
                    <a:pt x="0" y="27"/>
                    <a:pt x="0" y="27"/>
                  </a:cubicBezTo>
                  <a:cubicBezTo>
                    <a:pt x="0" y="31"/>
                    <a:pt x="2" y="34"/>
                    <a:pt x="6" y="36"/>
                  </a:cubicBezTo>
                  <a:cubicBezTo>
                    <a:pt x="6" y="59"/>
                    <a:pt x="6" y="59"/>
                    <a:pt x="6" y="59"/>
                  </a:cubicBezTo>
                  <a:cubicBezTo>
                    <a:pt x="6" y="62"/>
                    <a:pt x="8" y="65"/>
                    <a:pt x="12" y="65"/>
                  </a:cubicBezTo>
                  <a:cubicBezTo>
                    <a:pt x="28" y="65"/>
                    <a:pt x="28" y="65"/>
                    <a:pt x="28" y="65"/>
                  </a:cubicBezTo>
                  <a:cubicBezTo>
                    <a:pt x="31" y="65"/>
                    <a:pt x="34" y="62"/>
                    <a:pt x="34" y="59"/>
                  </a:cubicBezTo>
                  <a:cubicBezTo>
                    <a:pt x="34" y="36"/>
                    <a:pt x="34" y="36"/>
                    <a:pt x="34" y="36"/>
                  </a:cubicBezTo>
                  <a:cubicBezTo>
                    <a:pt x="37" y="34"/>
                    <a:pt x="40" y="31"/>
                    <a:pt x="40" y="27"/>
                  </a:cubicBezTo>
                  <a:cubicBezTo>
                    <a:pt x="40" y="10"/>
                    <a:pt x="40" y="10"/>
                    <a:pt x="40" y="10"/>
                  </a:cubicBezTo>
                  <a:cubicBezTo>
                    <a:pt x="40" y="5"/>
                    <a:pt x="36" y="1"/>
                    <a:pt x="3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8" name="Freeform 38">
              <a:extLst>
                <a:ext uri="{FF2B5EF4-FFF2-40B4-BE49-F238E27FC236}">
                  <a16:creationId xmlns:a16="http://schemas.microsoft.com/office/drawing/2014/main" id="{08100EF7-4E70-4B46-9B4A-09EB14528537}"/>
                </a:ext>
              </a:extLst>
            </p:cNvPr>
            <p:cNvSpPr>
              <a:spLocks/>
            </p:cNvSpPr>
            <p:nvPr/>
          </p:nvSpPr>
          <p:spPr bwMode="auto">
            <a:xfrm>
              <a:off x="2080" y="2232"/>
              <a:ext cx="64" cy="64"/>
            </a:xfrm>
            <a:custGeom>
              <a:avLst/>
              <a:gdLst>
                <a:gd name="T0" fmla="*/ 13 w 30"/>
                <a:gd name="T1" fmla="*/ 28 h 30"/>
                <a:gd name="T2" fmla="*/ 28 w 30"/>
                <a:gd name="T3" fmla="*/ 13 h 30"/>
                <a:gd name="T4" fmla="*/ 18 w 30"/>
                <a:gd name="T5" fmla="*/ 2 h 30"/>
                <a:gd name="T6" fmla="*/ 2 w 30"/>
                <a:gd name="T7" fmla="*/ 18 h 30"/>
                <a:gd name="T8" fmla="*/ 13 w 30"/>
                <a:gd name="T9" fmla="*/ 28 h 30"/>
              </a:gdLst>
              <a:ahLst/>
              <a:cxnLst>
                <a:cxn ang="0">
                  <a:pos x="T0" y="T1"/>
                </a:cxn>
                <a:cxn ang="0">
                  <a:pos x="T2" y="T3"/>
                </a:cxn>
                <a:cxn ang="0">
                  <a:pos x="T4" y="T5"/>
                </a:cxn>
                <a:cxn ang="0">
                  <a:pos x="T6" y="T7"/>
                </a:cxn>
                <a:cxn ang="0">
                  <a:pos x="T8" y="T9"/>
                </a:cxn>
              </a:cxnLst>
              <a:rect l="0" t="0" r="r" b="b"/>
              <a:pathLst>
                <a:path w="30" h="30">
                  <a:moveTo>
                    <a:pt x="13" y="28"/>
                  </a:moveTo>
                  <a:cubicBezTo>
                    <a:pt x="22" y="30"/>
                    <a:pt x="30" y="22"/>
                    <a:pt x="28" y="13"/>
                  </a:cubicBezTo>
                  <a:cubicBezTo>
                    <a:pt x="27" y="7"/>
                    <a:pt x="23" y="3"/>
                    <a:pt x="18" y="2"/>
                  </a:cubicBezTo>
                  <a:cubicBezTo>
                    <a:pt x="8" y="0"/>
                    <a:pt x="0" y="8"/>
                    <a:pt x="2" y="18"/>
                  </a:cubicBezTo>
                  <a:cubicBezTo>
                    <a:pt x="3" y="23"/>
                    <a:pt x="7" y="27"/>
                    <a:pt x="13"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9" name="Freeform 39">
              <a:extLst>
                <a:ext uri="{FF2B5EF4-FFF2-40B4-BE49-F238E27FC236}">
                  <a16:creationId xmlns:a16="http://schemas.microsoft.com/office/drawing/2014/main" id="{5D602AF3-E45C-724B-9318-29D43ED67C4A}"/>
                </a:ext>
              </a:extLst>
            </p:cNvPr>
            <p:cNvSpPr>
              <a:spLocks/>
            </p:cNvSpPr>
            <p:nvPr/>
          </p:nvSpPr>
          <p:spPr bwMode="auto">
            <a:xfrm>
              <a:off x="2070" y="2289"/>
              <a:ext cx="85" cy="139"/>
            </a:xfrm>
            <a:custGeom>
              <a:avLst/>
              <a:gdLst>
                <a:gd name="T0" fmla="*/ 32 w 40"/>
                <a:gd name="T1" fmla="*/ 0 h 65"/>
                <a:gd name="T2" fmla="*/ 20 w 40"/>
                <a:gd name="T3" fmla="*/ 5 h 65"/>
                <a:gd name="T4" fmla="*/ 8 w 40"/>
                <a:gd name="T5" fmla="*/ 0 h 65"/>
                <a:gd name="T6" fmla="*/ 0 w 40"/>
                <a:gd name="T7" fmla="*/ 10 h 65"/>
                <a:gd name="T8" fmla="*/ 0 w 40"/>
                <a:gd name="T9" fmla="*/ 27 h 65"/>
                <a:gd name="T10" fmla="*/ 6 w 40"/>
                <a:gd name="T11" fmla="*/ 36 h 65"/>
                <a:gd name="T12" fmla="*/ 6 w 40"/>
                <a:gd name="T13" fmla="*/ 59 h 65"/>
                <a:gd name="T14" fmla="*/ 12 w 40"/>
                <a:gd name="T15" fmla="*/ 65 h 65"/>
                <a:gd name="T16" fmla="*/ 28 w 40"/>
                <a:gd name="T17" fmla="*/ 65 h 65"/>
                <a:gd name="T18" fmla="*/ 34 w 40"/>
                <a:gd name="T19" fmla="*/ 59 h 65"/>
                <a:gd name="T20" fmla="*/ 34 w 40"/>
                <a:gd name="T21" fmla="*/ 36 h 65"/>
                <a:gd name="T22" fmla="*/ 40 w 40"/>
                <a:gd name="T23" fmla="*/ 27 h 65"/>
                <a:gd name="T24" fmla="*/ 40 w 40"/>
                <a:gd name="T25" fmla="*/ 10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3"/>
                    <a:pt x="25" y="5"/>
                    <a:pt x="20" y="5"/>
                  </a:cubicBezTo>
                  <a:cubicBezTo>
                    <a:pt x="15" y="5"/>
                    <a:pt x="11" y="3"/>
                    <a:pt x="8" y="0"/>
                  </a:cubicBezTo>
                  <a:cubicBezTo>
                    <a:pt x="3" y="1"/>
                    <a:pt x="0" y="5"/>
                    <a:pt x="0" y="10"/>
                  </a:cubicBezTo>
                  <a:cubicBezTo>
                    <a:pt x="0" y="27"/>
                    <a:pt x="0" y="27"/>
                    <a:pt x="0" y="27"/>
                  </a:cubicBezTo>
                  <a:cubicBezTo>
                    <a:pt x="0" y="31"/>
                    <a:pt x="2" y="34"/>
                    <a:pt x="6" y="36"/>
                  </a:cubicBezTo>
                  <a:cubicBezTo>
                    <a:pt x="6" y="59"/>
                    <a:pt x="6" y="59"/>
                    <a:pt x="6" y="59"/>
                  </a:cubicBezTo>
                  <a:cubicBezTo>
                    <a:pt x="6" y="62"/>
                    <a:pt x="9" y="65"/>
                    <a:pt x="12" y="65"/>
                  </a:cubicBezTo>
                  <a:cubicBezTo>
                    <a:pt x="28" y="65"/>
                    <a:pt x="28" y="65"/>
                    <a:pt x="28" y="65"/>
                  </a:cubicBezTo>
                  <a:cubicBezTo>
                    <a:pt x="32" y="65"/>
                    <a:pt x="34" y="62"/>
                    <a:pt x="34" y="59"/>
                  </a:cubicBezTo>
                  <a:cubicBezTo>
                    <a:pt x="34" y="36"/>
                    <a:pt x="34" y="36"/>
                    <a:pt x="34" y="36"/>
                  </a:cubicBezTo>
                  <a:cubicBezTo>
                    <a:pt x="38" y="34"/>
                    <a:pt x="40" y="31"/>
                    <a:pt x="40" y="27"/>
                  </a:cubicBezTo>
                  <a:cubicBezTo>
                    <a:pt x="40" y="10"/>
                    <a:pt x="40" y="10"/>
                    <a:pt x="40" y="10"/>
                  </a:cubicBezTo>
                  <a:cubicBezTo>
                    <a:pt x="40" y="5"/>
                    <a:pt x="37" y="1"/>
                    <a:pt x="3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60" name="Freeform 40">
              <a:extLst>
                <a:ext uri="{FF2B5EF4-FFF2-40B4-BE49-F238E27FC236}">
                  <a16:creationId xmlns:a16="http://schemas.microsoft.com/office/drawing/2014/main" id="{01AF9118-F98F-3841-B758-DBAE66027953}"/>
                </a:ext>
              </a:extLst>
            </p:cNvPr>
            <p:cNvSpPr>
              <a:spLocks/>
            </p:cNvSpPr>
            <p:nvPr/>
          </p:nvSpPr>
          <p:spPr bwMode="auto">
            <a:xfrm>
              <a:off x="1957" y="2232"/>
              <a:ext cx="61" cy="64"/>
            </a:xfrm>
            <a:custGeom>
              <a:avLst/>
              <a:gdLst>
                <a:gd name="T0" fmla="*/ 12 w 29"/>
                <a:gd name="T1" fmla="*/ 28 h 30"/>
                <a:gd name="T2" fmla="*/ 27 w 29"/>
                <a:gd name="T3" fmla="*/ 13 h 30"/>
                <a:gd name="T4" fmla="*/ 17 w 29"/>
                <a:gd name="T5" fmla="*/ 2 h 30"/>
                <a:gd name="T6" fmla="*/ 2 w 29"/>
                <a:gd name="T7" fmla="*/ 18 h 30"/>
                <a:gd name="T8" fmla="*/ 12 w 29"/>
                <a:gd name="T9" fmla="*/ 28 h 30"/>
              </a:gdLst>
              <a:ahLst/>
              <a:cxnLst>
                <a:cxn ang="0">
                  <a:pos x="T0" y="T1"/>
                </a:cxn>
                <a:cxn ang="0">
                  <a:pos x="T2" y="T3"/>
                </a:cxn>
                <a:cxn ang="0">
                  <a:pos x="T4" y="T5"/>
                </a:cxn>
                <a:cxn ang="0">
                  <a:pos x="T6" y="T7"/>
                </a:cxn>
                <a:cxn ang="0">
                  <a:pos x="T8" y="T9"/>
                </a:cxn>
              </a:cxnLst>
              <a:rect l="0" t="0" r="r" b="b"/>
              <a:pathLst>
                <a:path w="29" h="30">
                  <a:moveTo>
                    <a:pt x="12" y="28"/>
                  </a:moveTo>
                  <a:cubicBezTo>
                    <a:pt x="21" y="30"/>
                    <a:pt x="29" y="22"/>
                    <a:pt x="27" y="13"/>
                  </a:cubicBezTo>
                  <a:cubicBezTo>
                    <a:pt x="26" y="7"/>
                    <a:pt x="22" y="3"/>
                    <a:pt x="17" y="2"/>
                  </a:cubicBezTo>
                  <a:cubicBezTo>
                    <a:pt x="8" y="0"/>
                    <a:pt x="0" y="8"/>
                    <a:pt x="2" y="18"/>
                  </a:cubicBezTo>
                  <a:cubicBezTo>
                    <a:pt x="3" y="23"/>
                    <a:pt x="7" y="27"/>
                    <a:pt x="12" y="2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61" name="Freeform 41">
              <a:extLst>
                <a:ext uri="{FF2B5EF4-FFF2-40B4-BE49-F238E27FC236}">
                  <a16:creationId xmlns:a16="http://schemas.microsoft.com/office/drawing/2014/main" id="{636D46F4-46B0-FD43-AA44-57DB56344CAF}"/>
                </a:ext>
              </a:extLst>
            </p:cNvPr>
            <p:cNvSpPr>
              <a:spLocks/>
            </p:cNvSpPr>
            <p:nvPr/>
          </p:nvSpPr>
          <p:spPr bwMode="auto">
            <a:xfrm>
              <a:off x="1944" y="2289"/>
              <a:ext cx="87" cy="139"/>
            </a:xfrm>
            <a:custGeom>
              <a:avLst/>
              <a:gdLst>
                <a:gd name="T0" fmla="*/ 33 w 41"/>
                <a:gd name="T1" fmla="*/ 0 h 65"/>
                <a:gd name="T2" fmla="*/ 20 w 41"/>
                <a:gd name="T3" fmla="*/ 5 h 65"/>
                <a:gd name="T4" fmla="*/ 8 w 41"/>
                <a:gd name="T5" fmla="*/ 0 h 65"/>
                <a:gd name="T6" fmla="*/ 0 w 41"/>
                <a:gd name="T7" fmla="*/ 10 h 65"/>
                <a:gd name="T8" fmla="*/ 0 w 41"/>
                <a:gd name="T9" fmla="*/ 27 h 65"/>
                <a:gd name="T10" fmla="*/ 6 w 41"/>
                <a:gd name="T11" fmla="*/ 36 h 65"/>
                <a:gd name="T12" fmla="*/ 6 w 41"/>
                <a:gd name="T13" fmla="*/ 59 h 65"/>
                <a:gd name="T14" fmla="*/ 13 w 41"/>
                <a:gd name="T15" fmla="*/ 65 h 65"/>
                <a:gd name="T16" fmla="*/ 28 w 41"/>
                <a:gd name="T17" fmla="*/ 65 h 65"/>
                <a:gd name="T18" fmla="*/ 35 w 41"/>
                <a:gd name="T19" fmla="*/ 59 h 65"/>
                <a:gd name="T20" fmla="*/ 35 w 41"/>
                <a:gd name="T21" fmla="*/ 36 h 65"/>
                <a:gd name="T22" fmla="*/ 41 w 41"/>
                <a:gd name="T23" fmla="*/ 27 h 65"/>
                <a:gd name="T24" fmla="*/ 41 w 41"/>
                <a:gd name="T25" fmla="*/ 10 h 65"/>
                <a:gd name="T26" fmla="*/ 33 w 41"/>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5">
                  <a:moveTo>
                    <a:pt x="33" y="0"/>
                  </a:moveTo>
                  <a:cubicBezTo>
                    <a:pt x="30" y="3"/>
                    <a:pt x="25" y="5"/>
                    <a:pt x="20" y="5"/>
                  </a:cubicBezTo>
                  <a:cubicBezTo>
                    <a:pt x="16" y="5"/>
                    <a:pt x="11" y="3"/>
                    <a:pt x="8" y="0"/>
                  </a:cubicBezTo>
                  <a:cubicBezTo>
                    <a:pt x="4" y="1"/>
                    <a:pt x="0" y="5"/>
                    <a:pt x="0" y="10"/>
                  </a:cubicBezTo>
                  <a:cubicBezTo>
                    <a:pt x="0" y="27"/>
                    <a:pt x="0" y="27"/>
                    <a:pt x="0" y="27"/>
                  </a:cubicBezTo>
                  <a:cubicBezTo>
                    <a:pt x="0" y="31"/>
                    <a:pt x="3" y="34"/>
                    <a:pt x="6" y="36"/>
                  </a:cubicBezTo>
                  <a:cubicBezTo>
                    <a:pt x="6" y="59"/>
                    <a:pt x="6" y="59"/>
                    <a:pt x="6" y="59"/>
                  </a:cubicBezTo>
                  <a:cubicBezTo>
                    <a:pt x="6" y="62"/>
                    <a:pt x="9" y="65"/>
                    <a:pt x="13" y="65"/>
                  </a:cubicBezTo>
                  <a:cubicBezTo>
                    <a:pt x="28" y="65"/>
                    <a:pt x="28" y="65"/>
                    <a:pt x="28" y="65"/>
                  </a:cubicBezTo>
                  <a:cubicBezTo>
                    <a:pt x="32" y="65"/>
                    <a:pt x="35" y="62"/>
                    <a:pt x="35" y="59"/>
                  </a:cubicBezTo>
                  <a:cubicBezTo>
                    <a:pt x="35" y="36"/>
                    <a:pt x="35" y="36"/>
                    <a:pt x="35" y="36"/>
                  </a:cubicBezTo>
                  <a:cubicBezTo>
                    <a:pt x="38" y="34"/>
                    <a:pt x="41" y="31"/>
                    <a:pt x="41" y="27"/>
                  </a:cubicBezTo>
                  <a:cubicBezTo>
                    <a:pt x="41" y="10"/>
                    <a:pt x="41" y="10"/>
                    <a:pt x="41" y="10"/>
                  </a:cubicBezTo>
                  <a:cubicBezTo>
                    <a:pt x="41" y="5"/>
                    <a:pt x="37" y="1"/>
                    <a:pt x="3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62" name="Freeform 42">
              <a:extLst>
                <a:ext uri="{FF2B5EF4-FFF2-40B4-BE49-F238E27FC236}">
                  <a16:creationId xmlns:a16="http://schemas.microsoft.com/office/drawing/2014/main" id="{BA482DB2-BD14-5444-84E6-59FE4EC9D49E}"/>
                </a:ext>
              </a:extLst>
            </p:cNvPr>
            <p:cNvSpPr>
              <a:spLocks/>
            </p:cNvSpPr>
            <p:nvPr/>
          </p:nvSpPr>
          <p:spPr bwMode="auto">
            <a:xfrm>
              <a:off x="2332" y="2232"/>
              <a:ext cx="61" cy="64"/>
            </a:xfrm>
            <a:custGeom>
              <a:avLst/>
              <a:gdLst>
                <a:gd name="T0" fmla="*/ 12 w 29"/>
                <a:gd name="T1" fmla="*/ 28 h 30"/>
                <a:gd name="T2" fmla="*/ 27 w 29"/>
                <a:gd name="T3" fmla="*/ 13 h 30"/>
                <a:gd name="T4" fmla="*/ 17 w 29"/>
                <a:gd name="T5" fmla="*/ 2 h 30"/>
                <a:gd name="T6" fmla="*/ 1 w 29"/>
                <a:gd name="T7" fmla="*/ 18 h 30"/>
                <a:gd name="T8" fmla="*/ 12 w 29"/>
                <a:gd name="T9" fmla="*/ 28 h 30"/>
              </a:gdLst>
              <a:ahLst/>
              <a:cxnLst>
                <a:cxn ang="0">
                  <a:pos x="T0" y="T1"/>
                </a:cxn>
                <a:cxn ang="0">
                  <a:pos x="T2" y="T3"/>
                </a:cxn>
                <a:cxn ang="0">
                  <a:pos x="T4" y="T5"/>
                </a:cxn>
                <a:cxn ang="0">
                  <a:pos x="T6" y="T7"/>
                </a:cxn>
                <a:cxn ang="0">
                  <a:pos x="T8" y="T9"/>
                </a:cxn>
              </a:cxnLst>
              <a:rect l="0" t="0" r="r" b="b"/>
              <a:pathLst>
                <a:path w="29" h="30">
                  <a:moveTo>
                    <a:pt x="12" y="28"/>
                  </a:moveTo>
                  <a:cubicBezTo>
                    <a:pt x="21" y="30"/>
                    <a:pt x="29" y="22"/>
                    <a:pt x="27" y="13"/>
                  </a:cubicBezTo>
                  <a:cubicBezTo>
                    <a:pt x="26" y="7"/>
                    <a:pt x="22" y="3"/>
                    <a:pt x="17" y="2"/>
                  </a:cubicBezTo>
                  <a:cubicBezTo>
                    <a:pt x="8" y="0"/>
                    <a:pt x="0" y="8"/>
                    <a:pt x="1" y="18"/>
                  </a:cubicBezTo>
                  <a:cubicBezTo>
                    <a:pt x="2" y="23"/>
                    <a:pt x="7" y="27"/>
                    <a:pt x="12" y="2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63" name="Freeform 43">
              <a:extLst>
                <a:ext uri="{FF2B5EF4-FFF2-40B4-BE49-F238E27FC236}">
                  <a16:creationId xmlns:a16="http://schemas.microsoft.com/office/drawing/2014/main" id="{D8926FEE-1DF8-994F-9B13-950AF1AB08AA}"/>
                </a:ext>
              </a:extLst>
            </p:cNvPr>
            <p:cNvSpPr>
              <a:spLocks/>
            </p:cNvSpPr>
            <p:nvPr/>
          </p:nvSpPr>
          <p:spPr bwMode="auto">
            <a:xfrm>
              <a:off x="2319" y="2289"/>
              <a:ext cx="87" cy="139"/>
            </a:xfrm>
            <a:custGeom>
              <a:avLst/>
              <a:gdLst>
                <a:gd name="T0" fmla="*/ 33 w 41"/>
                <a:gd name="T1" fmla="*/ 0 h 65"/>
                <a:gd name="T2" fmla="*/ 20 w 41"/>
                <a:gd name="T3" fmla="*/ 5 h 65"/>
                <a:gd name="T4" fmla="*/ 8 w 41"/>
                <a:gd name="T5" fmla="*/ 0 h 65"/>
                <a:gd name="T6" fmla="*/ 0 w 41"/>
                <a:gd name="T7" fmla="*/ 10 h 65"/>
                <a:gd name="T8" fmla="*/ 0 w 41"/>
                <a:gd name="T9" fmla="*/ 27 h 65"/>
                <a:gd name="T10" fmla="*/ 6 w 41"/>
                <a:gd name="T11" fmla="*/ 36 h 65"/>
                <a:gd name="T12" fmla="*/ 6 w 41"/>
                <a:gd name="T13" fmla="*/ 59 h 65"/>
                <a:gd name="T14" fmla="*/ 13 w 41"/>
                <a:gd name="T15" fmla="*/ 65 h 65"/>
                <a:gd name="T16" fmla="*/ 28 w 41"/>
                <a:gd name="T17" fmla="*/ 65 h 65"/>
                <a:gd name="T18" fmla="*/ 35 w 41"/>
                <a:gd name="T19" fmla="*/ 59 h 65"/>
                <a:gd name="T20" fmla="*/ 35 w 41"/>
                <a:gd name="T21" fmla="*/ 36 h 65"/>
                <a:gd name="T22" fmla="*/ 41 w 41"/>
                <a:gd name="T23" fmla="*/ 27 h 65"/>
                <a:gd name="T24" fmla="*/ 41 w 41"/>
                <a:gd name="T25" fmla="*/ 10 h 65"/>
                <a:gd name="T26" fmla="*/ 33 w 41"/>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5">
                  <a:moveTo>
                    <a:pt x="33" y="0"/>
                  </a:moveTo>
                  <a:cubicBezTo>
                    <a:pt x="30" y="3"/>
                    <a:pt x="25" y="5"/>
                    <a:pt x="20" y="5"/>
                  </a:cubicBezTo>
                  <a:cubicBezTo>
                    <a:pt x="16" y="5"/>
                    <a:pt x="11" y="3"/>
                    <a:pt x="8" y="0"/>
                  </a:cubicBezTo>
                  <a:cubicBezTo>
                    <a:pt x="4" y="1"/>
                    <a:pt x="0" y="5"/>
                    <a:pt x="0" y="10"/>
                  </a:cubicBezTo>
                  <a:cubicBezTo>
                    <a:pt x="0" y="27"/>
                    <a:pt x="0" y="27"/>
                    <a:pt x="0" y="27"/>
                  </a:cubicBezTo>
                  <a:cubicBezTo>
                    <a:pt x="0" y="31"/>
                    <a:pt x="3" y="34"/>
                    <a:pt x="6" y="36"/>
                  </a:cubicBezTo>
                  <a:cubicBezTo>
                    <a:pt x="6" y="59"/>
                    <a:pt x="6" y="59"/>
                    <a:pt x="6" y="59"/>
                  </a:cubicBezTo>
                  <a:cubicBezTo>
                    <a:pt x="6" y="62"/>
                    <a:pt x="9" y="65"/>
                    <a:pt x="13" y="65"/>
                  </a:cubicBezTo>
                  <a:cubicBezTo>
                    <a:pt x="28" y="65"/>
                    <a:pt x="28" y="65"/>
                    <a:pt x="28" y="65"/>
                  </a:cubicBezTo>
                  <a:cubicBezTo>
                    <a:pt x="32" y="65"/>
                    <a:pt x="35" y="62"/>
                    <a:pt x="35" y="59"/>
                  </a:cubicBezTo>
                  <a:cubicBezTo>
                    <a:pt x="35" y="36"/>
                    <a:pt x="35" y="36"/>
                    <a:pt x="35" y="36"/>
                  </a:cubicBezTo>
                  <a:cubicBezTo>
                    <a:pt x="38" y="34"/>
                    <a:pt x="41" y="31"/>
                    <a:pt x="41" y="27"/>
                  </a:cubicBezTo>
                  <a:cubicBezTo>
                    <a:pt x="41" y="10"/>
                    <a:pt x="41" y="10"/>
                    <a:pt x="41" y="10"/>
                  </a:cubicBezTo>
                  <a:cubicBezTo>
                    <a:pt x="41" y="5"/>
                    <a:pt x="37" y="1"/>
                    <a:pt x="3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64" name="Freeform 44">
              <a:extLst>
                <a:ext uri="{FF2B5EF4-FFF2-40B4-BE49-F238E27FC236}">
                  <a16:creationId xmlns:a16="http://schemas.microsoft.com/office/drawing/2014/main" id="{8A696D96-30D8-8F41-987E-DA9C99DE7441}"/>
                </a:ext>
              </a:extLst>
            </p:cNvPr>
            <p:cNvSpPr>
              <a:spLocks/>
            </p:cNvSpPr>
            <p:nvPr/>
          </p:nvSpPr>
          <p:spPr bwMode="auto">
            <a:xfrm>
              <a:off x="2206" y="2030"/>
              <a:ext cx="64" cy="64"/>
            </a:xfrm>
            <a:custGeom>
              <a:avLst/>
              <a:gdLst>
                <a:gd name="T0" fmla="*/ 12 w 30"/>
                <a:gd name="T1" fmla="*/ 28 h 30"/>
                <a:gd name="T2" fmla="*/ 28 w 30"/>
                <a:gd name="T3" fmla="*/ 12 h 30"/>
                <a:gd name="T4" fmla="*/ 17 w 30"/>
                <a:gd name="T5" fmla="*/ 2 h 30"/>
                <a:gd name="T6" fmla="*/ 2 w 30"/>
                <a:gd name="T7" fmla="*/ 18 h 30"/>
                <a:gd name="T8" fmla="*/ 12 w 30"/>
                <a:gd name="T9" fmla="*/ 28 h 30"/>
              </a:gdLst>
              <a:ahLst/>
              <a:cxnLst>
                <a:cxn ang="0">
                  <a:pos x="T0" y="T1"/>
                </a:cxn>
                <a:cxn ang="0">
                  <a:pos x="T2" y="T3"/>
                </a:cxn>
                <a:cxn ang="0">
                  <a:pos x="T4" y="T5"/>
                </a:cxn>
                <a:cxn ang="0">
                  <a:pos x="T6" y="T7"/>
                </a:cxn>
                <a:cxn ang="0">
                  <a:pos x="T8" y="T9"/>
                </a:cxn>
              </a:cxnLst>
              <a:rect l="0" t="0" r="r" b="b"/>
              <a:pathLst>
                <a:path w="30" h="30">
                  <a:moveTo>
                    <a:pt x="12" y="28"/>
                  </a:moveTo>
                  <a:cubicBezTo>
                    <a:pt x="22" y="30"/>
                    <a:pt x="30" y="22"/>
                    <a:pt x="28" y="12"/>
                  </a:cubicBezTo>
                  <a:cubicBezTo>
                    <a:pt x="27" y="7"/>
                    <a:pt x="23" y="3"/>
                    <a:pt x="17" y="2"/>
                  </a:cubicBezTo>
                  <a:cubicBezTo>
                    <a:pt x="8" y="0"/>
                    <a:pt x="0" y="8"/>
                    <a:pt x="2" y="18"/>
                  </a:cubicBezTo>
                  <a:cubicBezTo>
                    <a:pt x="3" y="23"/>
                    <a:pt x="7" y="27"/>
                    <a:pt x="12" y="2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65" name="Freeform 45">
              <a:extLst>
                <a:ext uri="{FF2B5EF4-FFF2-40B4-BE49-F238E27FC236}">
                  <a16:creationId xmlns:a16="http://schemas.microsoft.com/office/drawing/2014/main" id="{2490870E-560E-1341-BD98-8B1D8CBCFEDA}"/>
                </a:ext>
              </a:extLst>
            </p:cNvPr>
            <p:cNvSpPr>
              <a:spLocks/>
            </p:cNvSpPr>
            <p:nvPr/>
          </p:nvSpPr>
          <p:spPr bwMode="auto">
            <a:xfrm>
              <a:off x="2195" y="2087"/>
              <a:ext cx="86" cy="139"/>
            </a:xfrm>
            <a:custGeom>
              <a:avLst/>
              <a:gdLst>
                <a:gd name="T0" fmla="*/ 32 w 40"/>
                <a:gd name="T1" fmla="*/ 0 h 65"/>
                <a:gd name="T2" fmla="*/ 20 w 40"/>
                <a:gd name="T3" fmla="*/ 5 h 65"/>
                <a:gd name="T4" fmla="*/ 8 w 40"/>
                <a:gd name="T5" fmla="*/ 0 h 65"/>
                <a:gd name="T6" fmla="*/ 0 w 40"/>
                <a:gd name="T7" fmla="*/ 9 h 65"/>
                <a:gd name="T8" fmla="*/ 0 w 40"/>
                <a:gd name="T9" fmla="*/ 27 h 65"/>
                <a:gd name="T10" fmla="*/ 6 w 40"/>
                <a:gd name="T11" fmla="*/ 36 h 65"/>
                <a:gd name="T12" fmla="*/ 6 w 40"/>
                <a:gd name="T13" fmla="*/ 58 h 65"/>
                <a:gd name="T14" fmla="*/ 12 w 40"/>
                <a:gd name="T15" fmla="*/ 65 h 65"/>
                <a:gd name="T16" fmla="*/ 28 w 40"/>
                <a:gd name="T17" fmla="*/ 65 h 65"/>
                <a:gd name="T18" fmla="*/ 34 w 40"/>
                <a:gd name="T19" fmla="*/ 58 h 65"/>
                <a:gd name="T20" fmla="*/ 34 w 40"/>
                <a:gd name="T21" fmla="*/ 36 h 65"/>
                <a:gd name="T22" fmla="*/ 40 w 40"/>
                <a:gd name="T23" fmla="*/ 27 h 65"/>
                <a:gd name="T24" fmla="*/ 40 w 40"/>
                <a:gd name="T25" fmla="*/ 9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3"/>
                    <a:pt x="25" y="5"/>
                    <a:pt x="20" y="5"/>
                  </a:cubicBezTo>
                  <a:cubicBezTo>
                    <a:pt x="15" y="5"/>
                    <a:pt x="11" y="3"/>
                    <a:pt x="8" y="0"/>
                  </a:cubicBezTo>
                  <a:cubicBezTo>
                    <a:pt x="3" y="1"/>
                    <a:pt x="0" y="5"/>
                    <a:pt x="0" y="9"/>
                  </a:cubicBezTo>
                  <a:cubicBezTo>
                    <a:pt x="0" y="27"/>
                    <a:pt x="0" y="27"/>
                    <a:pt x="0" y="27"/>
                  </a:cubicBezTo>
                  <a:cubicBezTo>
                    <a:pt x="0" y="31"/>
                    <a:pt x="2" y="34"/>
                    <a:pt x="6" y="36"/>
                  </a:cubicBezTo>
                  <a:cubicBezTo>
                    <a:pt x="6" y="58"/>
                    <a:pt x="6" y="58"/>
                    <a:pt x="6" y="58"/>
                  </a:cubicBezTo>
                  <a:cubicBezTo>
                    <a:pt x="6" y="62"/>
                    <a:pt x="8" y="65"/>
                    <a:pt x="12" y="65"/>
                  </a:cubicBezTo>
                  <a:cubicBezTo>
                    <a:pt x="28" y="65"/>
                    <a:pt x="28" y="65"/>
                    <a:pt x="28" y="65"/>
                  </a:cubicBezTo>
                  <a:cubicBezTo>
                    <a:pt x="31" y="65"/>
                    <a:pt x="34" y="62"/>
                    <a:pt x="34" y="58"/>
                  </a:cubicBezTo>
                  <a:cubicBezTo>
                    <a:pt x="34" y="36"/>
                    <a:pt x="34" y="36"/>
                    <a:pt x="34" y="36"/>
                  </a:cubicBezTo>
                  <a:cubicBezTo>
                    <a:pt x="37" y="34"/>
                    <a:pt x="40" y="31"/>
                    <a:pt x="40" y="27"/>
                  </a:cubicBezTo>
                  <a:cubicBezTo>
                    <a:pt x="40" y="9"/>
                    <a:pt x="40" y="9"/>
                    <a:pt x="40" y="9"/>
                  </a:cubicBezTo>
                  <a:cubicBezTo>
                    <a:pt x="40" y="5"/>
                    <a:pt x="36" y="1"/>
                    <a:pt x="3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66" name="Freeform 46">
              <a:extLst>
                <a:ext uri="{FF2B5EF4-FFF2-40B4-BE49-F238E27FC236}">
                  <a16:creationId xmlns:a16="http://schemas.microsoft.com/office/drawing/2014/main" id="{B7113FF6-AA00-8E4A-B15E-DE3341AE7132}"/>
                </a:ext>
              </a:extLst>
            </p:cNvPr>
            <p:cNvSpPr>
              <a:spLocks/>
            </p:cNvSpPr>
            <p:nvPr/>
          </p:nvSpPr>
          <p:spPr bwMode="auto">
            <a:xfrm>
              <a:off x="2080" y="2030"/>
              <a:ext cx="64" cy="64"/>
            </a:xfrm>
            <a:custGeom>
              <a:avLst/>
              <a:gdLst>
                <a:gd name="T0" fmla="*/ 13 w 30"/>
                <a:gd name="T1" fmla="*/ 28 h 30"/>
                <a:gd name="T2" fmla="*/ 28 w 30"/>
                <a:gd name="T3" fmla="*/ 12 h 30"/>
                <a:gd name="T4" fmla="*/ 18 w 30"/>
                <a:gd name="T5" fmla="*/ 2 h 30"/>
                <a:gd name="T6" fmla="*/ 2 w 30"/>
                <a:gd name="T7" fmla="*/ 18 h 30"/>
                <a:gd name="T8" fmla="*/ 13 w 30"/>
                <a:gd name="T9" fmla="*/ 28 h 30"/>
              </a:gdLst>
              <a:ahLst/>
              <a:cxnLst>
                <a:cxn ang="0">
                  <a:pos x="T0" y="T1"/>
                </a:cxn>
                <a:cxn ang="0">
                  <a:pos x="T2" y="T3"/>
                </a:cxn>
                <a:cxn ang="0">
                  <a:pos x="T4" y="T5"/>
                </a:cxn>
                <a:cxn ang="0">
                  <a:pos x="T6" y="T7"/>
                </a:cxn>
                <a:cxn ang="0">
                  <a:pos x="T8" y="T9"/>
                </a:cxn>
              </a:cxnLst>
              <a:rect l="0" t="0" r="r" b="b"/>
              <a:pathLst>
                <a:path w="30" h="30">
                  <a:moveTo>
                    <a:pt x="13" y="28"/>
                  </a:moveTo>
                  <a:cubicBezTo>
                    <a:pt x="22" y="30"/>
                    <a:pt x="30" y="22"/>
                    <a:pt x="28" y="12"/>
                  </a:cubicBezTo>
                  <a:cubicBezTo>
                    <a:pt x="27" y="7"/>
                    <a:pt x="23" y="3"/>
                    <a:pt x="18" y="2"/>
                  </a:cubicBezTo>
                  <a:cubicBezTo>
                    <a:pt x="8" y="0"/>
                    <a:pt x="0" y="8"/>
                    <a:pt x="2" y="18"/>
                  </a:cubicBezTo>
                  <a:cubicBezTo>
                    <a:pt x="3" y="23"/>
                    <a:pt x="7" y="27"/>
                    <a:pt x="13" y="28"/>
                  </a:cubicBezTo>
                  <a:close/>
                </a:path>
              </a:pathLst>
            </a:custGeom>
            <a:solidFill>
              <a:srgbClr val="5EC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67" name="Freeform 47">
              <a:extLst>
                <a:ext uri="{FF2B5EF4-FFF2-40B4-BE49-F238E27FC236}">
                  <a16:creationId xmlns:a16="http://schemas.microsoft.com/office/drawing/2014/main" id="{BE5D244A-4A65-9C4F-9AA3-BFF075D36804}"/>
                </a:ext>
              </a:extLst>
            </p:cNvPr>
            <p:cNvSpPr>
              <a:spLocks/>
            </p:cNvSpPr>
            <p:nvPr/>
          </p:nvSpPr>
          <p:spPr bwMode="auto">
            <a:xfrm>
              <a:off x="2070" y="2087"/>
              <a:ext cx="85" cy="139"/>
            </a:xfrm>
            <a:custGeom>
              <a:avLst/>
              <a:gdLst>
                <a:gd name="T0" fmla="*/ 32 w 40"/>
                <a:gd name="T1" fmla="*/ 0 h 65"/>
                <a:gd name="T2" fmla="*/ 20 w 40"/>
                <a:gd name="T3" fmla="*/ 5 h 65"/>
                <a:gd name="T4" fmla="*/ 8 w 40"/>
                <a:gd name="T5" fmla="*/ 0 h 65"/>
                <a:gd name="T6" fmla="*/ 0 w 40"/>
                <a:gd name="T7" fmla="*/ 9 h 65"/>
                <a:gd name="T8" fmla="*/ 0 w 40"/>
                <a:gd name="T9" fmla="*/ 27 h 65"/>
                <a:gd name="T10" fmla="*/ 6 w 40"/>
                <a:gd name="T11" fmla="*/ 36 h 65"/>
                <a:gd name="T12" fmla="*/ 6 w 40"/>
                <a:gd name="T13" fmla="*/ 58 h 65"/>
                <a:gd name="T14" fmla="*/ 12 w 40"/>
                <a:gd name="T15" fmla="*/ 65 h 65"/>
                <a:gd name="T16" fmla="*/ 28 w 40"/>
                <a:gd name="T17" fmla="*/ 65 h 65"/>
                <a:gd name="T18" fmla="*/ 34 w 40"/>
                <a:gd name="T19" fmla="*/ 58 h 65"/>
                <a:gd name="T20" fmla="*/ 34 w 40"/>
                <a:gd name="T21" fmla="*/ 36 h 65"/>
                <a:gd name="T22" fmla="*/ 40 w 40"/>
                <a:gd name="T23" fmla="*/ 27 h 65"/>
                <a:gd name="T24" fmla="*/ 40 w 40"/>
                <a:gd name="T25" fmla="*/ 9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3"/>
                    <a:pt x="25" y="5"/>
                    <a:pt x="20" y="5"/>
                  </a:cubicBezTo>
                  <a:cubicBezTo>
                    <a:pt x="15" y="5"/>
                    <a:pt x="11" y="3"/>
                    <a:pt x="8" y="0"/>
                  </a:cubicBezTo>
                  <a:cubicBezTo>
                    <a:pt x="3" y="1"/>
                    <a:pt x="0" y="5"/>
                    <a:pt x="0" y="9"/>
                  </a:cubicBezTo>
                  <a:cubicBezTo>
                    <a:pt x="0" y="27"/>
                    <a:pt x="0" y="27"/>
                    <a:pt x="0" y="27"/>
                  </a:cubicBezTo>
                  <a:cubicBezTo>
                    <a:pt x="0" y="31"/>
                    <a:pt x="2" y="34"/>
                    <a:pt x="6" y="36"/>
                  </a:cubicBezTo>
                  <a:cubicBezTo>
                    <a:pt x="6" y="58"/>
                    <a:pt x="6" y="58"/>
                    <a:pt x="6" y="58"/>
                  </a:cubicBezTo>
                  <a:cubicBezTo>
                    <a:pt x="6" y="62"/>
                    <a:pt x="9" y="65"/>
                    <a:pt x="12" y="65"/>
                  </a:cubicBezTo>
                  <a:cubicBezTo>
                    <a:pt x="28" y="65"/>
                    <a:pt x="28" y="65"/>
                    <a:pt x="28" y="65"/>
                  </a:cubicBezTo>
                  <a:cubicBezTo>
                    <a:pt x="32" y="65"/>
                    <a:pt x="34" y="62"/>
                    <a:pt x="34" y="58"/>
                  </a:cubicBezTo>
                  <a:cubicBezTo>
                    <a:pt x="34" y="36"/>
                    <a:pt x="34" y="36"/>
                    <a:pt x="34" y="36"/>
                  </a:cubicBezTo>
                  <a:cubicBezTo>
                    <a:pt x="38" y="34"/>
                    <a:pt x="40" y="31"/>
                    <a:pt x="40" y="27"/>
                  </a:cubicBezTo>
                  <a:cubicBezTo>
                    <a:pt x="40" y="9"/>
                    <a:pt x="40" y="9"/>
                    <a:pt x="40" y="9"/>
                  </a:cubicBezTo>
                  <a:cubicBezTo>
                    <a:pt x="40" y="5"/>
                    <a:pt x="37" y="1"/>
                    <a:pt x="32" y="0"/>
                  </a:cubicBezTo>
                  <a:close/>
                </a:path>
              </a:pathLst>
            </a:custGeom>
            <a:solidFill>
              <a:srgbClr val="5EC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68" name="Freeform 48">
              <a:extLst>
                <a:ext uri="{FF2B5EF4-FFF2-40B4-BE49-F238E27FC236}">
                  <a16:creationId xmlns:a16="http://schemas.microsoft.com/office/drawing/2014/main" id="{184CED71-2421-8C4D-8E47-C300A990FA07}"/>
                </a:ext>
              </a:extLst>
            </p:cNvPr>
            <p:cNvSpPr>
              <a:spLocks/>
            </p:cNvSpPr>
            <p:nvPr/>
          </p:nvSpPr>
          <p:spPr bwMode="auto">
            <a:xfrm>
              <a:off x="2332" y="2030"/>
              <a:ext cx="61" cy="64"/>
            </a:xfrm>
            <a:custGeom>
              <a:avLst/>
              <a:gdLst>
                <a:gd name="T0" fmla="*/ 12 w 29"/>
                <a:gd name="T1" fmla="*/ 28 h 30"/>
                <a:gd name="T2" fmla="*/ 27 w 29"/>
                <a:gd name="T3" fmla="*/ 12 h 30"/>
                <a:gd name="T4" fmla="*/ 17 w 29"/>
                <a:gd name="T5" fmla="*/ 2 h 30"/>
                <a:gd name="T6" fmla="*/ 1 w 29"/>
                <a:gd name="T7" fmla="*/ 18 h 30"/>
                <a:gd name="T8" fmla="*/ 12 w 29"/>
                <a:gd name="T9" fmla="*/ 28 h 30"/>
              </a:gdLst>
              <a:ahLst/>
              <a:cxnLst>
                <a:cxn ang="0">
                  <a:pos x="T0" y="T1"/>
                </a:cxn>
                <a:cxn ang="0">
                  <a:pos x="T2" y="T3"/>
                </a:cxn>
                <a:cxn ang="0">
                  <a:pos x="T4" y="T5"/>
                </a:cxn>
                <a:cxn ang="0">
                  <a:pos x="T6" y="T7"/>
                </a:cxn>
                <a:cxn ang="0">
                  <a:pos x="T8" y="T9"/>
                </a:cxn>
              </a:cxnLst>
              <a:rect l="0" t="0" r="r" b="b"/>
              <a:pathLst>
                <a:path w="29" h="30">
                  <a:moveTo>
                    <a:pt x="12" y="28"/>
                  </a:moveTo>
                  <a:cubicBezTo>
                    <a:pt x="21" y="30"/>
                    <a:pt x="29" y="22"/>
                    <a:pt x="27" y="12"/>
                  </a:cubicBezTo>
                  <a:cubicBezTo>
                    <a:pt x="26" y="7"/>
                    <a:pt x="22" y="3"/>
                    <a:pt x="17" y="2"/>
                  </a:cubicBezTo>
                  <a:cubicBezTo>
                    <a:pt x="8" y="0"/>
                    <a:pt x="0" y="8"/>
                    <a:pt x="1" y="18"/>
                  </a:cubicBezTo>
                  <a:cubicBezTo>
                    <a:pt x="2" y="23"/>
                    <a:pt x="7" y="27"/>
                    <a:pt x="12"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69" name="Freeform 49">
              <a:extLst>
                <a:ext uri="{FF2B5EF4-FFF2-40B4-BE49-F238E27FC236}">
                  <a16:creationId xmlns:a16="http://schemas.microsoft.com/office/drawing/2014/main" id="{CA49047D-FEC2-DC48-A005-7E452EE69CD6}"/>
                </a:ext>
              </a:extLst>
            </p:cNvPr>
            <p:cNvSpPr>
              <a:spLocks/>
            </p:cNvSpPr>
            <p:nvPr/>
          </p:nvSpPr>
          <p:spPr bwMode="auto">
            <a:xfrm>
              <a:off x="2319" y="2087"/>
              <a:ext cx="87" cy="139"/>
            </a:xfrm>
            <a:custGeom>
              <a:avLst/>
              <a:gdLst>
                <a:gd name="T0" fmla="*/ 33 w 41"/>
                <a:gd name="T1" fmla="*/ 0 h 65"/>
                <a:gd name="T2" fmla="*/ 20 w 41"/>
                <a:gd name="T3" fmla="*/ 5 h 65"/>
                <a:gd name="T4" fmla="*/ 8 w 41"/>
                <a:gd name="T5" fmla="*/ 0 h 65"/>
                <a:gd name="T6" fmla="*/ 0 w 41"/>
                <a:gd name="T7" fmla="*/ 9 h 65"/>
                <a:gd name="T8" fmla="*/ 0 w 41"/>
                <a:gd name="T9" fmla="*/ 27 h 65"/>
                <a:gd name="T10" fmla="*/ 6 w 41"/>
                <a:gd name="T11" fmla="*/ 36 h 65"/>
                <a:gd name="T12" fmla="*/ 6 w 41"/>
                <a:gd name="T13" fmla="*/ 58 h 65"/>
                <a:gd name="T14" fmla="*/ 13 w 41"/>
                <a:gd name="T15" fmla="*/ 65 h 65"/>
                <a:gd name="T16" fmla="*/ 28 w 41"/>
                <a:gd name="T17" fmla="*/ 65 h 65"/>
                <a:gd name="T18" fmla="*/ 35 w 41"/>
                <a:gd name="T19" fmla="*/ 58 h 65"/>
                <a:gd name="T20" fmla="*/ 35 w 41"/>
                <a:gd name="T21" fmla="*/ 36 h 65"/>
                <a:gd name="T22" fmla="*/ 41 w 41"/>
                <a:gd name="T23" fmla="*/ 27 h 65"/>
                <a:gd name="T24" fmla="*/ 41 w 41"/>
                <a:gd name="T25" fmla="*/ 9 h 65"/>
                <a:gd name="T26" fmla="*/ 33 w 41"/>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5">
                  <a:moveTo>
                    <a:pt x="33" y="0"/>
                  </a:moveTo>
                  <a:cubicBezTo>
                    <a:pt x="30" y="3"/>
                    <a:pt x="25" y="5"/>
                    <a:pt x="20" y="5"/>
                  </a:cubicBezTo>
                  <a:cubicBezTo>
                    <a:pt x="16" y="5"/>
                    <a:pt x="11" y="3"/>
                    <a:pt x="8" y="0"/>
                  </a:cubicBezTo>
                  <a:cubicBezTo>
                    <a:pt x="4" y="1"/>
                    <a:pt x="0" y="5"/>
                    <a:pt x="0" y="9"/>
                  </a:cubicBezTo>
                  <a:cubicBezTo>
                    <a:pt x="0" y="27"/>
                    <a:pt x="0" y="27"/>
                    <a:pt x="0" y="27"/>
                  </a:cubicBezTo>
                  <a:cubicBezTo>
                    <a:pt x="0" y="31"/>
                    <a:pt x="3" y="34"/>
                    <a:pt x="6" y="36"/>
                  </a:cubicBezTo>
                  <a:cubicBezTo>
                    <a:pt x="6" y="58"/>
                    <a:pt x="6" y="58"/>
                    <a:pt x="6" y="58"/>
                  </a:cubicBezTo>
                  <a:cubicBezTo>
                    <a:pt x="6" y="62"/>
                    <a:pt x="9" y="65"/>
                    <a:pt x="13" y="65"/>
                  </a:cubicBezTo>
                  <a:cubicBezTo>
                    <a:pt x="28" y="65"/>
                    <a:pt x="28" y="65"/>
                    <a:pt x="28" y="65"/>
                  </a:cubicBezTo>
                  <a:cubicBezTo>
                    <a:pt x="32" y="65"/>
                    <a:pt x="35" y="62"/>
                    <a:pt x="35" y="58"/>
                  </a:cubicBezTo>
                  <a:cubicBezTo>
                    <a:pt x="35" y="36"/>
                    <a:pt x="35" y="36"/>
                    <a:pt x="35" y="36"/>
                  </a:cubicBezTo>
                  <a:cubicBezTo>
                    <a:pt x="38" y="34"/>
                    <a:pt x="41" y="31"/>
                    <a:pt x="41" y="27"/>
                  </a:cubicBezTo>
                  <a:cubicBezTo>
                    <a:pt x="41" y="9"/>
                    <a:pt x="41" y="9"/>
                    <a:pt x="41" y="9"/>
                  </a:cubicBezTo>
                  <a:cubicBezTo>
                    <a:pt x="41" y="5"/>
                    <a:pt x="37" y="1"/>
                    <a:pt x="3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70" name="Freeform 50">
              <a:extLst>
                <a:ext uri="{FF2B5EF4-FFF2-40B4-BE49-F238E27FC236}">
                  <a16:creationId xmlns:a16="http://schemas.microsoft.com/office/drawing/2014/main" id="{C757363C-6B18-024A-A046-3C592AD955EB}"/>
                </a:ext>
              </a:extLst>
            </p:cNvPr>
            <p:cNvSpPr>
              <a:spLocks/>
            </p:cNvSpPr>
            <p:nvPr/>
          </p:nvSpPr>
          <p:spPr bwMode="auto">
            <a:xfrm>
              <a:off x="2206" y="2436"/>
              <a:ext cx="64" cy="62"/>
            </a:xfrm>
            <a:custGeom>
              <a:avLst/>
              <a:gdLst>
                <a:gd name="T0" fmla="*/ 12 w 30"/>
                <a:gd name="T1" fmla="*/ 27 h 29"/>
                <a:gd name="T2" fmla="*/ 28 w 30"/>
                <a:gd name="T3" fmla="*/ 12 h 29"/>
                <a:gd name="T4" fmla="*/ 17 w 30"/>
                <a:gd name="T5" fmla="*/ 1 h 29"/>
                <a:gd name="T6" fmla="*/ 2 w 30"/>
                <a:gd name="T7" fmla="*/ 17 h 29"/>
                <a:gd name="T8" fmla="*/ 12 w 30"/>
                <a:gd name="T9" fmla="*/ 27 h 29"/>
              </a:gdLst>
              <a:ahLst/>
              <a:cxnLst>
                <a:cxn ang="0">
                  <a:pos x="T0" y="T1"/>
                </a:cxn>
                <a:cxn ang="0">
                  <a:pos x="T2" y="T3"/>
                </a:cxn>
                <a:cxn ang="0">
                  <a:pos x="T4" y="T5"/>
                </a:cxn>
                <a:cxn ang="0">
                  <a:pos x="T6" y="T7"/>
                </a:cxn>
                <a:cxn ang="0">
                  <a:pos x="T8" y="T9"/>
                </a:cxn>
              </a:cxnLst>
              <a:rect l="0" t="0" r="r" b="b"/>
              <a:pathLst>
                <a:path w="30" h="29">
                  <a:moveTo>
                    <a:pt x="12" y="27"/>
                  </a:moveTo>
                  <a:cubicBezTo>
                    <a:pt x="22" y="29"/>
                    <a:pt x="30" y="21"/>
                    <a:pt x="28" y="12"/>
                  </a:cubicBezTo>
                  <a:cubicBezTo>
                    <a:pt x="27" y="7"/>
                    <a:pt x="23" y="2"/>
                    <a:pt x="17" y="1"/>
                  </a:cubicBezTo>
                  <a:cubicBezTo>
                    <a:pt x="8" y="0"/>
                    <a:pt x="0" y="8"/>
                    <a:pt x="2" y="17"/>
                  </a:cubicBezTo>
                  <a:cubicBezTo>
                    <a:pt x="3" y="22"/>
                    <a:pt x="7" y="26"/>
                    <a:pt x="12" y="27"/>
                  </a:cubicBezTo>
                  <a:close/>
                </a:path>
              </a:pathLst>
            </a:custGeom>
            <a:solidFill>
              <a:srgbClr val="5EC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71" name="Freeform 51">
              <a:extLst>
                <a:ext uri="{FF2B5EF4-FFF2-40B4-BE49-F238E27FC236}">
                  <a16:creationId xmlns:a16="http://schemas.microsoft.com/office/drawing/2014/main" id="{89E61D87-F622-B34E-8BBD-D084705B37D5}"/>
                </a:ext>
              </a:extLst>
            </p:cNvPr>
            <p:cNvSpPr>
              <a:spLocks/>
            </p:cNvSpPr>
            <p:nvPr/>
          </p:nvSpPr>
          <p:spPr bwMode="auto">
            <a:xfrm>
              <a:off x="2195" y="2492"/>
              <a:ext cx="86" cy="138"/>
            </a:xfrm>
            <a:custGeom>
              <a:avLst/>
              <a:gdLst>
                <a:gd name="T0" fmla="*/ 32 w 40"/>
                <a:gd name="T1" fmla="*/ 0 h 65"/>
                <a:gd name="T2" fmla="*/ 20 w 40"/>
                <a:gd name="T3" fmla="*/ 5 h 65"/>
                <a:gd name="T4" fmla="*/ 8 w 40"/>
                <a:gd name="T5" fmla="*/ 0 h 65"/>
                <a:gd name="T6" fmla="*/ 0 w 40"/>
                <a:gd name="T7" fmla="*/ 10 h 65"/>
                <a:gd name="T8" fmla="*/ 0 w 40"/>
                <a:gd name="T9" fmla="*/ 27 h 65"/>
                <a:gd name="T10" fmla="*/ 6 w 40"/>
                <a:gd name="T11" fmla="*/ 36 h 65"/>
                <a:gd name="T12" fmla="*/ 6 w 40"/>
                <a:gd name="T13" fmla="*/ 59 h 65"/>
                <a:gd name="T14" fmla="*/ 12 w 40"/>
                <a:gd name="T15" fmla="*/ 65 h 65"/>
                <a:gd name="T16" fmla="*/ 28 w 40"/>
                <a:gd name="T17" fmla="*/ 65 h 65"/>
                <a:gd name="T18" fmla="*/ 34 w 40"/>
                <a:gd name="T19" fmla="*/ 59 h 65"/>
                <a:gd name="T20" fmla="*/ 34 w 40"/>
                <a:gd name="T21" fmla="*/ 36 h 65"/>
                <a:gd name="T22" fmla="*/ 40 w 40"/>
                <a:gd name="T23" fmla="*/ 27 h 65"/>
                <a:gd name="T24" fmla="*/ 40 w 40"/>
                <a:gd name="T25" fmla="*/ 10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4"/>
                    <a:pt x="25" y="5"/>
                    <a:pt x="20" y="5"/>
                  </a:cubicBezTo>
                  <a:cubicBezTo>
                    <a:pt x="15" y="5"/>
                    <a:pt x="11" y="4"/>
                    <a:pt x="8" y="0"/>
                  </a:cubicBezTo>
                  <a:cubicBezTo>
                    <a:pt x="3" y="1"/>
                    <a:pt x="0" y="5"/>
                    <a:pt x="0" y="10"/>
                  </a:cubicBezTo>
                  <a:cubicBezTo>
                    <a:pt x="0" y="27"/>
                    <a:pt x="0" y="27"/>
                    <a:pt x="0" y="27"/>
                  </a:cubicBezTo>
                  <a:cubicBezTo>
                    <a:pt x="0" y="31"/>
                    <a:pt x="2" y="34"/>
                    <a:pt x="6" y="36"/>
                  </a:cubicBezTo>
                  <a:cubicBezTo>
                    <a:pt x="6" y="59"/>
                    <a:pt x="6" y="59"/>
                    <a:pt x="6" y="59"/>
                  </a:cubicBezTo>
                  <a:cubicBezTo>
                    <a:pt x="6" y="62"/>
                    <a:pt x="8" y="65"/>
                    <a:pt x="12" y="65"/>
                  </a:cubicBezTo>
                  <a:cubicBezTo>
                    <a:pt x="28" y="65"/>
                    <a:pt x="28" y="65"/>
                    <a:pt x="28" y="65"/>
                  </a:cubicBezTo>
                  <a:cubicBezTo>
                    <a:pt x="31" y="65"/>
                    <a:pt x="34" y="62"/>
                    <a:pt x="34" y="59"/>
                  </a:cubicBezTo>
                  <a:cubicBezTo>
                    <a:pt x="34" y="36"/>
                    <a:pt x="34" y="36"/>
                    <a:pt x="34" y="36"/>
                  </a:cubicBezTo>
                  <a:cubicBezTo>
                    <a:pt x="37" y="34"/>
                    <a:pt x="40" y="31"/>
                    <a:pt x="40" y="27"/>
                  </a:cubicBezTo>
                  <a:cubicBezTo>
                    <a:pt x="40" y="10"/>
                    <a:pt x="40" y="10"/>
                    <a:pt x="40" y="10"/>
                  </a:cubicBezTo>
                  <a:cubicBezTo>
                    <a:pt x="40" y="5"/>
                    <a:pt x="36" y="1"/>
                    <a:pt x="32" y="0"/>
                  </a:cubicBezTo>
                  <a:close/>
                </a:path>
              </a:pathLst>
            </a:custGeom>
            <a:solidFill>
              <a:srgbClr val="5EC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72" name="Freeform 52">
              <a:extLst>
                <a:ext uri="{FF2B5EF4-FFF2-40B4-BE49-F238E27FC236}">
                  <a16:creationId xmlns:a16="http://schemas.microsoft.com/office/drawing/2014/main" id="{57EB1E48-30CD-7443-B268-88235CCA37A3}"/>
                </a:ext>
              </a:extLst>
            </p:cNvPr>
            <p:cNvSpPr>
              <a:spLocks/>
            </p:cNvSpPr>
            <p:nvPr/>
          </p:nvSpPr>
          <p:spPr bwMode="auto">
            <a:xfrm>
              <a:off x="2080" y="2436"/>
              <a:ext cx="64" cy="62"/>
            </a:xfrm>
            <a:custGeom>
              <a:avLst/>
              <a:gdLst>
                <a:gd name="T0" fmla="*/ 13 w 30"/>
                <a:gd name="T1" fmla="*/ 27 h 29"/>
                <a:gd name="T2" fmla="*/ 28 w 30"/>
                <a:gd name="T3" fmla="*/ 12 h 29"/>
                <a:gd name="T4" fmla="*/ 18 w 30"/>
                <a:gd name="T5" fmla="*/ 1 h 29"/>
                <a:gd name="T6" fmla="*/ 2 w 30"/>
                <a:gd name="T7" fmla="*/ 17 h 29"/>
                <a:gd name="T8" fmla="*/ 13 w 30"/>
                <a:gd name="T9" fmla="*/ 27 h 29"/>
              </a:gdLst>
              <a:ahLst/>
              <a:cxnLst>
                <a:cxn ang="0">
                  <a:pos x="T0" y="T1"/>
                </a:cxn>
                <a:cxn ang="0">
                  <a:pos x="T2" y="T3"/>
                </a:cxn>
                <a:cxn ang="0">
                  <a:pos x="T4" y="T5"/>
                </a:cxn>
                <a:cxn ang="0">
                  <a:pos x="T6" y="T7"/>
                </a:cxn>
                <a:cxn ang="0">
                  <a:pos x="T8" y="T9"/>
                </a:cxn>
              </a:cxnLst>
              <a:rect l="0" t="0" r="r" b="b"/>
              <a:pathLst>
                <a:path w="30" h="29">
                  <a:moveTo>
                    <a:pt x="13" y="27"/>
                  </a:moveTo>
                  <a:cubicBezTo>
                    <a:pt x="22" y="29"/>
                    <a:pt x="30" y="21"/>
                    <a:pt x="28" y="12"/>
                  </a:cubicBezTo>
                  <a:cubicBezTo>
                    <a:pt x="27" y="7"/>
                    <a:pt x="23" y="2"/>
                    <a:pt x="18" y="1"/>
                  </a:cubicBezTo>
                  <a:cubicBezTo>
                    <a:pt x="8" y="0"/>
                    <a:pt x="0" y="8"/>
                    <a:pt x="2" y="17"/>
                  </a:cubicBezTo>
                  <a:cubicBezTo>
                    <a:pt x="3" y="22"/>
                    <a:pt x="7" y="26"/>
                    <a:pt x="13" y="2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73" name="Freeform 53">
              <a:extLst>
                <a:ext uri="{FF2B5EF4-FFF2-40B4-BE49-F238E27FC236}">
                  <a16:creationId xmlns:a16="http://schemas.microsoft.com/office/drawing/2014/main" id="{82073AFF-D639-0743-841E-043CFCB2C03A}"/>
                </a:ext>
              </a:extLst>
            </p:cNvPr>
            <p:cNvSpPr>
              <a:spLocks/>
            </p:cNvSpPr>
            <p:nvPr/>
          </p:nvSpPr>
          <p:spPr bwMode="auto">
            <a:xfrm>
              <a:off x="2070" y="2492"/>
              <a:ext cx="85" cy="138"/>
            </a:xfrm>
            <a:custGeom>
              <a:avLst/>
              <a:gdLst>
                <a:gd name="T0" fmla="*/ 32 w 40"/>
                <a:gd name="T1" fmla="*/ 0 h 65"/>
                <a:gd name="T2" fmla="*/ 20 w 40"/>
                <a:gd name="T3" fmla="*/ 5 h 65"/>
                <a:gd name="T4" fmla="*/ 8 w 40"/>
                <a:gd name="T5" fmla="*/ 0 h 65"/>
                <a:gd name="T6" fmla="*/ 0 w 40"/>
                <a:gd name="T7" fmla="*/ 10 h 65"/>
                <a:gd name="T8" fmla="*/ 0 w 40"/>
                <a:gd name="T9" fmla="*/ 27 h 65"/>
                <a:gd name="T10" fmla="*/ 6 w 40"/>
                <a:gd name="T11" fmla="*/ 36 h 65"/>
                <a:gd name="T12" fmla="*/ 6 w 40"/>
                <a:gd name="T13" fmla="*/ 59 h 65"/>
                <a:gd name="T14" fmla="*/ 12 w 40"/>
                <a:gd name="T15" fmla="*/ 65 h 65"/>
                <a:gd name="T16" fmla="*/ 28 w 40"/>
                <a:gd name="T17" fmla="*/ 65 h 65"/>
                <a:gd name="T18" fmla="*/ 34 w 40"/>
                <a:gd name="T19" fmla="*/ 59 h 65"/>
                <a:gd name="T20" fmla="*/ 34 w 40"/>
                <a:gd name="T21" fmla="*/ 36 h 65"/>
                <a:gd name="T22" fmla="*/ 40 w 40"/>
                <a:gd name="T23" fmla="*/ 27 h 65"/>
                <a:gd name="T24" fmla="*/ 40 w 40"/>
                <a:gd name="T25" fmla="*/ 10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4"/>
                    <a:pt x="25" y="5"/>
                    <a:pt x="20" y="5"/>
                  </a:cubicBezTo>
                  <a:cubicBezTo>
                    <a:pt x="15" y="5"/>
                    <a:pt x="11" y="4"/>
                    <a:pt x="8" y="0"/>
                  </a:cubicBezTo>
                  <a:cubicBezTo>
                    <a:pt x="3" y="1"/>
                    <a:pt x="0" y="5"/>
                    <a:pt x="0" y="10"/>
                  </a:cubicBezTo>
                  <a:cubicBezTo>
                    <a:pt x="0" y="27"/>
                    <a:pt x="0" y="27"/>
                    <a:pt x="0" y="27"/>
                  </a:cubicBezTo>
                  <a:cubicBezTo>
                    <a:pt x="0" y="31"/>
                    <a:pt x="2" y="34"/>
                    <a:pt x="6" y="36"/>
                  </a:cubicBezTo>
                  <a:cubicBezTo>
                    <a:pt x="6" y="59"/>
                    <a:pt x="6" y="59"/>
                    <a:pt x="6" y="59"/>
                  </a:cubicBezTo>
                  <a:cubicBezTo>
                    <a:pt x="6" y="62"/>
                    <a:pt x="9" y="65"/>
                    <a:pt x="12" y="65"/>
                  </a:cubicBezTo>
                  <a:cubicBezTo>
                    <a:pt x="28" y="65"/>
                    <a:pt x="28" y="65"/>
                    <a:pt x="28" y="65"/>
                  </a:cubicBezTo>
                  <a:cubicBezTo>
                    <a:pt x="32" y="65"/>
                    <a:pt x="34" y="62"/>
                    <a:pt x="34" y="59"/>
                  </a:cubicBezTo>
                  <a:cubicBezTo>
                    <a:pt x="34" y="36"/>
                    <a:pt x="34" y="36"/>
                    <a:pt x="34" y="36"/>
                  </a:cubicBezTo>
                  <a:cubicBezTo>
                    <a:pt x="38" y="34"/>
                    <a:pt x="40" y="31"/>
                    <a:pt x="40" y="27"/>
                  </a:cubicBezTo>
                  <a:cubicBezTo>
                    <a:pt x="40" y="10"/>
                    <a:pt x="40" y="10"/>
                    <a:pt x="40" y="10"/>
                  </a:cubicBezTo>
                  <a:cubicBezTo>
                    <a:pt x="40" y="5"/>
                    <a:pt x="37" y="1"/>
                    <a:pt x="3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74" name="Freeform 54">
              <a:extLst>
                <a:ext uri="{FF2B5EF4-FFF2-40B4-BE49-F238E27FC236}">
                  <a16:creationId xmlns:a16="http://schemas.microsoft.com/office/drawing/2014/main" id="{6AB72EA0-CDC8-0B4E-BA98-00CDAF8A5B22}"/>
                </a:ext>
              </a:extLst>
            </p:cNvPr>
            <p:cNvSpPr>
              <a:spLocks/>
            </p:cNvSpPr>
            <p:nvPr/>
          </p:nvSpPr>
          <p:spPr bwMode="auto">
            <a:xfrm>
              <a:off x="2332" y="2436"/>
              <a:ext cx="61" cy="62"/>
            </a:xfrm>
            <a:custGeom>
              <a:avLst/>
              <a:gdLst>
                <a:gd name="T0" fmla="*/ 12 w 29"/>
                <a:gd name="T1" fmla="*/ 27 h 29"/>
                <a:gd name="T2" fmla="*/ 27 w 29"/>
                <a:gd name="T3" fmla="*/ 12 h 29"/>
                <a:gd name="T4" fmla="*/ 17 w 29"/>
                <a:gd name="T5" fmla="*/ 1 h 29"/>
                <a:gd name="T6" fmla="*/ 1 w 29"/>
                <a:gd name="T7" fmla="*/ 17 h 29"/>
                <a:gd name="T8" fmla="*/ 12 w 29"/>
                <a:gd name="T9" fmla="*/ 27 h 29"/>
              </a:gdLst>
              <a:ahLst/>
              <a:cxnLst>
                <a:cxn ang="0">
                  <a:pos x="T0" y="T1"/>
                </a:cxn>
                <a:cxn ang="0">
                  <a:pos x="T2" y="T3"/>
                </a:cxn>
                <a:cxn ang="0">
                  <a:pos x="T4" y="T5"/>
                </a:cxn>
                <a:cxn ang="0">
                  <a:pos x="T6" y="T7"/>
                </a:cxn>
                <a:cxn ang="0">
                  <a:pos x="T8" y="T9"/>
                </a:cxn>
              </a:cxnLst>
              <a:rect l="0" t="0" r="r" b="b"/>
              <a:pathLst>
                <a:path w="29" h="29">
                  <a:moveTo>
                    <a:pt x="12" y="27"/>
                  </a:moveTo>
                  <a:cubicBezTo>
                    <a:pt x="21" y="29"/>
                    <a:pt x="29" y="21"/>
                    <a:pt x="27" y="12"/>
                  </a:cubicBezTo>
                  <a:cubicBezTo>
                    <a:pt x="26" y="7"/>
                    <a:pt x="22" y="2"/>
                    <a:pt x="17" y="1"/>
                  </a:cubicBezTo>
                  <a:cubicBezTo>
                    <a:pt x="8" y="0"/>
                    <a:pt x="0" y="8"/>
                    <a:pt x="1" y="17"/>
                  </a:cubicBezTo>
                  <a:cubicBezTo>
                    <a:pt x="2" y="22"/>
                    <a:pt x="7" y="26"/>
                    <a:pt x="12" y="2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75" name="Freeform 55">
              <a:extLst>
                <a:ext uri="{FF2B5EF4-FFF2-40B4-BE49-F238E27FC236}">
                  <a16:creationId xmlns:a16="http://schemas.microsoft.com/office/drawing/2014/main" id="{B3DD716F-9167-9D49-890C-CD02138E6F21}"/>
                </a:ext>
              </a:extLst>
            </p:cNvPr>
            <p:cNvSpPr>
              <a:spLocks/>
            </p:cNvSpPr>
            <p:nvPr/>
          </p:nvSpPr>
          <p:spPr bwMode="auto">
            <a:xfrm>
              <a:off x="2319" y="2492"/>
              <a:ext cx="87" cy="138"/>
            </a:xfrm>
            <a:custGeom>
              <a:avLst/>
              <a:gdLst>
                <a:gd name="T0" fmla="*/ 33 w 41"/>
                <a:gd name="T1" fmla="*/ 0 h 65"/>
                <a:gd name="T2" fmla="*/ 20 w 41"/>
                <a:gd name="T3" fmla="*/ 5 h 65"/>
                <a:gd name="T4" fmla="*/ 8 w 41"/>
                <a:gd name="T5" fmla="*/ 0 h 65"/>
                <a:gd name="T6" fmla="*/ 0 w 41"/>
                <a:gd name="T7" fmla="*/ 10 h 65"/>
                <a:gd name="T8" fmla="*/ 0 w 41"/>
                <a:gd name="T9" fmla="*/ 27 h 65"/>
                <a:gd name="T10" fmla="*/ 6 w 41"/>
                <a:gd name="T11" fmla="*/ 36 h 65"/>
                <a:gd name="T12" fmla="*/ 6 w 41"/>
                <a:gd name="T13" fmla="*/ 59 h 65"/>
                <a:gd name="T14" fmla="*/ 13 w 41"/>
                <a:gd name="T15" fmla="*/ 65 h 65"/>
                <a:gd name="T16" fmla="*/ 28 w 41"/>
                <a:gd name="T17" fmla="*/ 65 h 65"/>
                <a:gd name="T18" fmla="*/ 35 w 41"/>
                <a:gd name="T19" fmla="*/ 59 h 65"/>
                <a:gd name="T20" fmla="*/ 35 w 41"/>
                <a:gd name="T21" fmla="*/ 36 h 65"/>
                <a:gd name="T22" fmla="*/ 41 w 41"/>
                <a:gd name="T23" fmla="*/ 27 h 65"/>
                <a:gd name="T24" fmla="*/ 41 w 41"/>
                <a:gd name="T25" fmla="*/ 10 h 65"/>
                <a:gd name="T26" fmla="*/ 33 w 41"/>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5">
                  <a:moveTo>
                    <a:pt x="33" y="0"/>
                  </a:moveTo>
                  <a:cubicBezTo>
                    <a:pt x="30" y="4"/>
                    <a:pt x="25" y="5"/>
                    <a:pt x="20" y="5"/>
                  </a:cubicBezTo>
                  <a:cubicBezTo>
                    <a:pt x="16" y="5"/>
                    <a:pt x="11" y="4"/>
                    <a:pt x="8" y="0"/>
                  </a:cubicBezTo>
                  <a:cubicBezTo>
                    <a:pt x="4" y="1"/>
                    <a:pt x="0" y="5"/>
                    <a:pt x="0" y="10"/>
                  </a:cubicBezTo>
                  <a:cubicBezTo>
                    <a:pt x="0" y="27"/>
                    <a:pt x="0" y="27"/>
                    <a:pt x="0" y="27"/>
                  </a:cubicBezTo>
                  <a:cubicBezTo>
                    <a:pt x="0" y="31"/>
                    <a:pt x="3" y="34"/>
                    <a:pt x="6" y="36"/>
                  </a:cubicBezTo>
                  <a:cubicBezTo>
                    <a:pt x="6" y="59"/>
                    <a:pt x="6" y="59"/>
                    <a:pt x="6" y="59"/>
                  </a:cubicBezTo>
                  <a:cubicBezTo>
                    <a:pt x="6" y="62"/>
                    <a:pt x="9" y="65"/>
                    <a:pt x="13" y="65"/>
                  </a:cubicBezTo>
                  <a:cubicBezTo>
                    <a:pt x="28" y="65"/>
                    <a:pt x="28" y="65"/>
                    <a:pt x="28" y="65"/>
                  </a:cubicBezTo>
                  <a:cubicBezTo>
                    <a:pt x="32" y="65"/>
                    <a:pt x="35" y="62"/>
                    <a:pt x="35" y="59"/>
                  </a:cubicBezTo>
                  <a:cubicBezTo>
                    <a:pt x="35" y="36"/>
                    <a:pt x="35" y="36"/>
                    <a:pt x="35" y="36"/>
                  </a:cubicBezTo>
                  <a:cubicBezTo>
                    <a:pt x="38" y="34"/>
                    <a:pt x="41" y="31"/>
                    <a:pt x="41" y="27"/>
                  </a:cubicBezTo>
                  <a:cubicBezTo>
                    <a:pt x="41" y="10"/>
                    <a:pt x="41" y="10"/>
                    <a:pt x="41" y="10"/>
                  </a:cubicBezTo>
                  <a:cubicBezTo>
                    <a:pt x="41" y="5"/>
                    <a:pt x="37" y="1"/>
                    <a:pt x="3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78" name="Freeform 56">
              <a:extLst>
                <a:ext uri="{FF2B5EF4-FFF2-40B4-BE49-F238E27FC236}">
                  <a16:creationId xmlns:a16="http://schemas.microsoft.com/office/drawing/2014/main" id="{2D8FD6E9-2710-4449-AF6C-58F3FBCB9DEA}"/>
                </a:ext>
              </a:extLst>
            </p:cNvPr>
            <p:cNvSpPr>
              <a:spLocks/>
            </p:cNvSpPr>
            <p:nvPr/>
          </p:nvSpPr>
          <p:spPr bwMode="auto">
            <a:xfrm>
              <a:off x="2455" y="2232"/>
              <a:ext cx="64" cy="64"/>
            </a:xfrm>
            <a:custGeom>
              <a:avLst/>
              <a:gdLst>
                <a:gd name="T0" fmla="*/ 13 w 30"/>
                <a:gd name="T1" fmla="*/ 28 h 30"/>
                <a:gd name="T2" fmla="*/ 28 w 30"/>
                <a:gd name="T3" fmla="*/ 13 h 30"/>
                <a:gd name="T4" fmla="*/ 18 w 30"/>
                <a:gd name="T5" fmla="*/ 2 h 30"/>
                <a:gd name="T6" fmla="*/ 2 w 30"/>
                <a:gd name="T7" fmla="*/ 18 h 30"/>
                <a:gd name="T8" fmla="*/ 13 w 30"/>
                <a:gd name="T9" fmla="*/ 28 h 30"/>
              </a:gdLst>
              <a:ahLst/>
              <a:cxnLst>
                <a:cxn ang="0">
                  <a:pos x="T0" y="T1"/>
                </a:cxn>
                <a:cxn ang="0">
                  <a:pos x="T2" y="T3"/>
                </a:cxn>
                <a:cxn ang="0">
                  <a:pos x="T4" y="T5"/>
                </a:cxn>
                <a:cxn ang="0">
                  <a:pos x="T6" y="T7"/>
                </a:cxn>
                <a:cxn ang="0">
                  <a:pos x="T8" y="T9"/>
                </a:cxn>
              </a:cxnLst>
              <a:rect l="0" t="0" r="r" b="b"/>
              <a:pathLst>
                <a:path w="30" h="30">
                  <a:moveTo>
                    <a:pt x="13" y="28"/>
                  </a:moveTo>
                  <a:cubicBezTo>
                    <a:pt x="22" y="30"/>
                    <a:pt x="30" y="22"/>
                    <a:pt x="28" y="13"/>
                  </a:cubicBezTo>
                  <a:cubicBezTo>
                    <a:pt x="27" y="7"/>
                    <a:pt x="23" y="3"/>
                    <a:pt x="18" y="2"/>
                  </a:cubicBezTo>
                  <a:cubicBezTo>
                    <a:pt x="8" y="0"/>
                    <a:pt x="0" y="8"/>
                    <a:pt x="2" y="18"/>
                  </a:cubicBezTo>
                  <a:cubicBezTo>
                    <a:pt x="3" y="23"/>
                    <a:pt x="7" y="27"/>
                    <a:pt x="13" y="28"/>
                  </a:cubicBezTo>
                  <a:close/>
                </a:path>
              </a:pathLst>
            </a:custGeom>
            <a:solidFill>
              <a:srgbClr val="5EC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79" name="Freeform 57">
              <a:extLst>
                <a:ext uri="{FF2B5EF4-FFF2-40B4-BE49-F238E27FC236}">
                  <a16:creationId xmlns:a16="http://schemas.microsoft.com/office/drawing/2014/main" id="{C4DA2597-FEFA-3F41-A133-06331E8712BB}"/>
                </a:ext>
              </a:extLst>
            </p:cNvPr>
            <p:cNvSpPr>
              <a:spLocks/>
            </p:cNvSpPr>
            <p:nvPr/>
          </p:nvSpPr>
          <p:spPr bwMode="auto">
            <a:xfrm>
              <a:off x="2445" y="2289"/>
              <a:ext cx="85" cy="139"/>
            </a:xfrm>
            <a:custGeom>
              <a:avLst/>
              <a:gdLst>
                <a:gd name="T0" fmla="*/ 32 w 40"/>
                <a:gd name="T1" fmla="*/ 0 h 65"/>
                <a:gd name="T2" fmla="*/ 20 w 40"/>
                <a:gd name="T3" fmla="*/ 5 h 65"/>
                <a:gd name="T4" fmla="*/ 8 w 40"/>
                <a:gd name="T5" fmla="*/ 0 h 65"/>
                <a:gd name="T6" fmla="*/ 0 w 40"/>
                <a:gd name="T7" fmla="*/ 10 h 65"/>
                <a:gd name="T8" fmla="*/ 0 w 40"/>
                <a:gd name="T9" fmla="*/ 27 h 65"/>
                <a:gd name="T10" fmla="*/ 6 w 40"/>
                <a:gd name="T11" fmla="*/ 36 h 65"/>
                <a:gd name="T12" fmla="*/ 6 w 40"/>
                <a:gd name="T13" fmla="*/ 59 h 65"/>
                <a:gd name="T14" fmla="*/ 12 w 40"/>
                <a:gd name="T15" fmla="*/ 65 h 65"/>
                <a:gd name="T16" fmla="*/ 28 w 40"/>
                <a:gd name="T17" fmla="*/ 65 h 65"/>
                <a:gd name="T18" fmla="*/ 34 w 40"/>
                <a:gd name="T19" fmla="*/ 59 h 65"/>
                <a:gd name="T20" fmla="*/ 34 w 40"/>
                <a:gd name="T21" fmla="*/ 36 h 65"/>
                <a:gd name="T22" fmla="*/ 40 w 40"/>
                <a:gd name="T23" fmla="*/ 27 h 65"/>
                <a:gd name="T24" fmla="*/ 40 w 40"/>
                <a:gd name="T25" fmla="*/ 10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3"/>
                    <a:pt x="25" y="5"/>
                    <a:pt x="20" y="5"/>
                  </a:cubicBezTo>
                  <a:cubicBezTo>
                    <a:pt x="15" y="5"/>
                    <a:pt x="11" y="3"/>
                    <a:pt x="8" y="0"/>
                  </a:cubicBezTo>
                  <a:cubicBezTo>
                    <a:pt x="3" y="1"/>
                    <a:pt x="0" y="5"/>
                    <a:pt x="0" y="10"/>
                  </a:cubicBezTo>
                  <a:cubicBezTo>
                    <a:pt x="0" y="27"/>
                    <a:pt x="0" y="27"/>
                    <a:pt x="0" y="27"/>
                  </a:cubicBezTo>
                  <a:cubicBezTo>
                    <a:pt x="0" y="31"/>
                    <a:pt x="2" y="34"/>
                    <a:pt x="6" y="36"/>
                  </a:cubicBezTo>
                  <a:cubicBezTo>
                    <a:pt x="6" y="59"/>
                    <a:pt x="6" y="59"/>
                    <a:pt x="6" y="59"/>
                  </a:cubicBezTo>
                  <a:cubicBezTo>
                    <a:pt x="6" y="62"/>
                    <a:pt x="9" y="65"/>
                    <a:pt x="12" y="65"/>
                  </a:cubicBezTo>
                  <a:cubicBezTo>
                    <a:pt x="28" y="65"/>
                    <a:pt x="28" y="65"/>
                    <a:pt x="28" y="65"/>
                  </a:cubicBezTo>
                  <a:cubicBezTo>
                    <a:pt x="31" y="65"/>
                    <a:pt x="34" y="62"/>
                    <a:pt x="34" y="59"/>
                  </a:cubicBezTo>
                  <a:cubicBezTo>
                    <a:pt x="34" y="36"/>
                    <a:pt x="34" y="36"/>
                    <a:pt x="34" y="36"/>
                  </a:cubicBezTo>
                  <a:cubicBezTo>
                    <a:pt x="38" y="34"/>
                    <a:pt x="40" y="31"/>
                    <a:pt x="40" y="27"/>
                  </a:cubicBezTo>
                  <a:cubicBezTo>
                    <a:pt x="40" y="10"/>
                    <a:pt x="40" y="10"/>
                    <a:pt x="40" y="10"/>
                  </a:cubicBezTo>
                  <a:cubicBezTo>
                    <a:pt x="40" y="5"/>
                    <a:pt x="37" y="1"/>
                    <a:pt x="32" y="0"/>
                  </a:cubicBezTo>
                  <a:close/>
                </a:path>
              </a:pathLst>
            </a:custGeom>
            <a:solidFill>
              <a:srgbClr val="5EC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grpSp>
      <p:sp>
        <p:nvSpPr>
          <p:cNvPr id="50" name="Rectangle 49">
            <a:extLst>
              <a:ext uri="{FF2B5EF4-FFF2-40B4-BE49-F238E27FC236}">
                <a16:creationId xmlns:a16="http://schemas.microsoft.com/office/drawing/2014/main" id="{4BE436CE-C58D-DE40-B174-000046F74389}"/>
              </a:ext>
            </a:extLst>
          </p:cNvPr>
          <p:cNvSpPr/>
          <p:nvPr/>
        </p:nvSpPr>
        <p:spPr>
          <a:xfrm>
            <a:off x="9213276" y="4149093"/>
            <a:ext cx="2020333" cy="71174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3688">
              <a:lnSpc>
                <a:spcPct val="90000"/>
              </a:lnSpc>
            </a:pPr>
            <a:r>
              <a:rPr lang="en-GB" sz="1867" b="1" dirty="0">
                <a:solidFill>
                  <a:prstClr val="black"/>
                </a:solidFill>
                <a:latin typeface="Arial" panose="020B0604020202020204" pitchFamily="34" charset="0"/>
                <a:cs typeface="Arial" panose="020B0604020202020204" pitchFamily="34" charset="0"/>
              </a:rPr>
              <a:t>These results are generalizable to </a:t>
            </a:r>
            <a:br>
              <a:rPr lang="en-GB" sz="1867" b="1" dirty="0">
                <a:solidFill>
                  <a:prstClr val="black"/>
                </a:solidFill>
                <a:latin typeface="Arial" panose="020B0604020202020204" pitchFamily="34" charset="0"/>
                <a:cs typeface="Arial" panose="020B0604020202020204" pitchFamily="34" charset="0"/>
              </a:rPr>
            </a:br>
            <a:r>
              <a:rPr lang="en-GB" sz="1867" b="1" dirty="0">
                <a:solidFill>
                  <a:prstClr val="black"/>
                </a:solidFill>
                <a:latin typeface="Arial" panose="020B0604020202020204" pitchFamily="34" charset="0"/>
                <a:cs typeface="Arial" panose="020B0604020202020204" pitchFamily="34" charset="0"/>
              </a:rPr>
              <a:t>clinical practice</a:t>
            </a:r>
          </a:p>
        </p:txBody>
      </p:sp>
      <p:grpSp>
        <p:nvGrpSpPr>
          <p:cNvPr id="3" name="Group 2">
            <a:extLst>
              <a:ext uri="{FF2B5EF4-FFF2-40B4-BE49-F238E27FC236}">
                <a16:creationId xmlns:a16="http://schemas.microsoft.com/office/drawing/2014/main" id="{06B26EAA-CBAF-49B7-A57B-4EC3B6230C02}"/>
              </a:ext>
            </a:extLst>
          </p:cNvPr>
          <p:cNvGrpSpPr/>
          <p:nvPr/>
        </p:nvGrpSpPr>
        <p:grpSpPr>
          <a:xfrm>
            <a:off x="8923971" y="3754283"/>
            <a:ext cx="2533893" cy="1484964"/>
            <a:chOff x="4770820" y="2078052"/>
            <a:chExt cx="2596563" cy="1539221"/>
          </a:xfrm>
        </p:grpSpPr>
        <p:sp>
          <p:nvSpPr>
            <p:cNvPr id="464" name="Freeform 50">
              <a:extLst>
                <a:ext uri="{FF2B5EF4-FFF2-40B4-BE49-F238E27FC236}">
                  <a16:creationId xmlns:a16="http://schemas.microsoft.com/office/drawing/2014/main" id="{E466536C-3E13-463D-BB24-697319010ED8}"/>
                </a:ext>
              </a:extLst>
            </p:cNvPr>
            <p:cNvSpPr>
              <a:spLocks/>
            </p:cNvSpPr>
            <p:nvPr/>
          </p:nvSpPr>
          <p:spPr bwMode="auto">
            <a:xfrm>
              <a:off x="5277199" y="2855660"/>
              <a:ext cx="122295" cy="118474"/>
            </a:xfrm>
            <a:custGeom>
              <a:avLst/>
              <a:gdLst>
                <a:gd name="T0" fmla="*/ 12 w 30"/>
                <a:gd name="T1" fmla="*/ 27 h 29"/>
                <a:gd name="T2" fmla="*/ 28 w 30"/>
                <a:gd name="T3" fmla="*/ 12 h 29"/>
                <a:gd name="T4" fmla="*/ 17 w 30"/>
                <a:gd name="T5" fmla="*/ 1 h 29"/>
                <a:gd name="T6" fmla="*/ 2 w 30"/>
                <a:gd name="T7" fmla="*/ 17 h 29"/>
                <a:gd name="T8" fmla="*/ 12 w 30"/>
                <a:gd name="T9" fmla="*/ 27 h 29"/>
              </a:gdLst>
              <a:ahLst/>
              <a:cxnLst>
                <a:cxn ang="0">
                  <a:pos x="T0" y="T1"/>
                </a:cxn>
                <a:cxn ang="0">
                  <a:pos x="T2" y="T3"/>
                </a:cxn>
                <a:cxn ang="0">
                  <a:pos x="T4" y="T5"/>
                </a:cxn>
                <a:cxn ang="0">
                  <a:pos x="T6" y="T7"/>
                </a:cxn>
                <a:cxn ang="0">
                  <a:pos x="T8" y="T9"/>
                </a:cxn>
              </a:cxnLst>
              <a:rect l="0" t="0" r="r" b="b"/>
              <a:pathLst>
                <a:path w="30" h="29">
                  <a:moveTo>
                    <a:pt x="12" y="27"/>
                  </a:moveTo>
                  <a:cubicBezTo>
                    <a:pt x="22" y="29"/>
                    <a:pt x="30" y="21"/>
                    <a:pt x="28" y="12"/>
                  </a:cubicBezTo>
                  <a:cubicBezTo>
                    <a:pt x="27" y="7"/>
                    <a:pt x="23" y="2"/>
                    <a:pt x="17" y="1"/>
                  </a:cubicBezTo>
                  <a:cubicBezTo>
                    <a:pt x="8" y="0"/>
                    <a:pt x="0" y="8"/>
                    <a:pt x="2" y="17"/>
                  </a:cubicBezTo>
                  <a:cubicBezTo>
                    <a:pt x="3" y="22"/>
                    <a:pt x="7" y="26"/>
                    <a:pt x="12" y="27"/>
                  </a:cubicBezTo>
                  <a:close/>
                </a:path>
              </a:pathLst>
            </a:custGeom>
            <a:solidFill>
              <a:srgbClr val="5EC8DA">
                <a:alpha val="5000"/>
              </a:srgb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65" name="Freeform 51">
              <a:extLst>
                <a:ext uri="{FF2B5EF4-FFF2-40B4-BE49-F238E27FC236}">
                  <a16:creationId xmlns:a16="http://schemas.microsoft.com/office/drawing/2014/main" id="{AD363DE1-8814-4823-A714-EC45952A7ED3}"/>
                </a:ext>
              </a:extLst>
            </p:cNvPr>
            <p:cNvSpPr>
              <a:spLocks/>
            </p:cNvSpPr>
            <p:nvPr/>
          </p:nvSpPr>
          <p:spPr bwMode="auto">
            <a:xfrm>
              <a:off x="5256180" y="2962669"/>
              <a:ext cx="164334" cy="263699"/>
            </a:xfrm>
            <a:custGeom>
              <a:avLst/>
              <a:gdLst>
                <a:gd name="T0" fmla="*/ 32 w 40"/>
                <a:gd name="T1" fmla="*/ 0 h 65"/>
                <a:gd name="T2" fmla="*/ 20 w 40"/>
                <a:gd name="T3" fmla="*/ 5 h 65"/>
                <a:gd name="T4" fmla="*/ 8 w 40"/>
                <a:gd name="T5" fmla="*/ 0 h 65"/>
                <a:gd name="T6" fmla="*/ 0 w 40"/>
                <a:gd name="T7" fmla="*/ 10 h 65"/>
                <a:gd name="T8" fmla="*/ 0 w 40"/>
                <a:gd name="T9" fmla="*/ 27 h 65"/>
                <a:gd name="T10" fmla="*/ 6 w 40"/>
                <a:gd name="T11" fmla="*/ 36 h 65"/>
                <a:gd name="T12" fmla="*/ 6 w 40"/>
                <a:gd name="T13" fmla="*/ 59 h 65"/>
                <a:gd name="T14" fmla="*/ 12 w 40"/>
                <a:gd name="T15" fmla="*/ 65 h 65"/>
                <a:gd name="T16" fmla="*/ 28 w 40"/>
                <a:gd name="T17" fmla="*/ 65 h 65"/>
                <a:gd name="T18" fmla="*/ 34 w 40"/>
                <a:gd name="T19" fmla="*/ 59 h 65"/>
                <a:gd name="T20" fmla="*/ 34 w 40"/>
                <a:gd name="T21" fmla="*/ 36 h 65"/>
                <a:gd name="T22" fmla="*/ 40 w 40"/>
                <a:gd name="T23" fmla="*/ 27 h 65"/>
                <a:gd name="T24" fmla="*/ 40 w 40"/>
                <a:gd name="T25" fmla="*/ 10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4"/>
                    <a:pt x="25" y="5"/>
                    <a:pt x="20" y="5"/>
                  </a:cubicBezTo>
                  <a:cubicBezTo>
                    <a:pt x="15" y="5"/>
                    <a:pt x="11" y="4"/>
                    <a:pt x="8" y="0"/>
                  </a:cubicBezTo>
                  <a:cubicBezTo>
                    <a:pt x="3" y="1"/>
                    <a:pt x="0" y="5"/>
                    <a:pt x="0" y="10"/>
                  </a:cubicBezTo>
                  <a:cubicBezTo>
                    <a:pt x="0" y="27"/>
                    <a:pt x="0" y="27"/>
                    <a:pt x="0" y="27"/>
                  </a:cubicBezTo>
                  <a:cubicBezTo>
                    <a:pt x="0" y="31"/>
                    <a:pt x="2" y="34"/>
                    <a:pt x="6" y="36"/>
                  </a:cubicBezTo>
                  <a:cubicBezTo>
                    <a:pt x="6" y="59"/>
                    <a:pt x="6" y="59"/>
                    <a:pt x="6" y="59"/>
                  </a:cubicBezTo>
                  <a:cubicBezTo>
                    <a:pt x="6" y="62"/>
                    <a:pt x="8" y="65"/>
                    <a:pt x="12" y="65"/>
                  </a:cubicBezTo>
                  <a:cubicBezTo>
                    <a:pt x="28" y="65"/>
                    <a:pt x="28" y="65"/>
                    <a:pt x="28" y="65"/>
                  </a:cubicBezTo>
                  <a:cubicBezTo>
                    <a:pt x="31" y="65"/>
                    <a:pt x="34" y="62"/>
                    <a:pt x="34" y="59"/>
                  </a:cubicBezTo>
                  <a:cubicBezTo>
                    <a:pt x="34" y="36"/>
                    <a:pt x="34" y="36"/>
                    <a:pt x="34" y="36"/>
                  </a:cubicBezTo>
                  <a:cubicBezTo>
                    <a:pt x="37" y="34"/>
                    <a:pt x="40" y="31"/>
                    <a:pt x="40" y="27"/>
                  </a:cubicBezTo>
                  <a:cubicBezTo>
                    <a:pt x="40" y="10"/>
                    <a:pt x="40" y="10"/>
                    <a:pt x="40" y="10"/>
                  </a:cubicBezTo>
                  <a:cubicBezTo>
                    <a:pt x="40" y="5"/>
                    <a:pt x="36" y="1"/>
                    <a:pt x="32" y="0"/>
                  </a:cubicBezTo>
                  <a:close/>
                </a:path>
              </a:pathLst>
            </a:custGeom>
            <a:solidFill>
              <a:srgbClr val="5EC8DA">
                <a:alpha val="5000"/>
              </a:srgb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66" name="Freeform 52">
              <a:extLst>
                <a:ext uri="{FF2B5EF4-FFF2-40B4-BE49-F238E27FC236}">
                  <a16:creationId xmlns:a16="http://schemas.microsoft.com/office/drawing/2014/main" id="{931797D5-776A-4BDE-AA3F-5D3BB2D0762B}"/>
                </a:ext>
              </a:extLst>
            </p:cNvPr>
            <p:cNvSpPr>
              <a:spLocks/>
            </p:cNvSpPr>
            <p:nvPr/>
          </p:nvSpPr>
          <p:spPr bwMode="auto">
            <a:xfrm>
              <a:off x="5036430" y="2855660"/>
              <a:ext cx="122295" cy="118474"/>
            </a:xfrm>
            <a:custGeom>
              <a:avLst/>
              <a:gdLst>
                <a:gd name="T0" fmla="*/ 13 w 30"/>
                <a:gd name="T1" fmla="*/ 27 h 29"/>
                <a:gd name="T2" fmla="*/ 28 w 30"/>
                <a:gd name="T3" fmla="*/ 12 h 29"/>
                <a:gd name="T4" fmla="*/ 18 w 30"/>
                <a:gd name="T5" fmla="*/ 1 h 29"/>
                <a:gd name="T6" fmla="*/ 2 w 30"/>
                <a:gd name="T7" fmla="*/ 17 h 29"/>
                <a:gd name="T8" fmla="*/ 13 w 30"/>
                <a:gd name="T9" fmla="*/ 27 h 29"/>
              </a:gdLst>
              <a:ahLst/>
              <a:cxnLst>
                <a:cxn ang="0">
                  <a:pos x="T0" y="T1"/>
                </a:cxn>
                <a:cxn ang="0">
                  <a:pos x="T2" y="T3"/>
                </a:cxn>
                <a:cxn ang="0">
                  <a:pos x="T4" y="T5"/>
                </a:cxn>
                <a:cxn ang="0">
                  <a:pos x="T6" y="T7"/>
                </a:cxn>
                <a:cxn ang="0">
                  <a:pos x="T8" y="T9"/>
                </a:cxn>
              </a:cxnLst>
              <a:rect l="0" t="0" r="r" b="b"/>
              <a:pathLst>
                <a:path w="30" h="29">
                  <a:moveTo>
                    <a:pt x="13" y="27"/>
                  </a:moveTo>
                  <a:cubicBezTo>
                    <a:pt x="22" y="29"/>
                    <a:pt x="30" y="21"/>
                    <a:pt x="28" y="12"/>
                  </a:cubicBezTo>
                  <a:cubicBezTo>
                    <a:pt x="27" y="7"/>
                    <a:pt x="23" y="2"/>
                    <a:pt x="18" y="1"/>
                  </a:cubicBezTo>
                  <a:cubicBezTo>
                    <a:pt x="8" y="0"/>
                    <a:pt x="0" y="8"/>
                    <a:pt x="2" y="17"/>
                  </a:cubicBezTo>
                  <a:cubicBezTo>
                    <a:pt x="3" y="22"/>
                    <a:pt x="7" y="26"/>
                    <a:pt x="13" y="27"/>
                  </a:cubicBezTo>
                  <a:close/>
                </a:path>
              </a:pathLst>
            </a:custGeom>
            <a:solidFill>
              <a:schemeClr val="accent2">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67" name="Freeform 53">
              <a:extLst>
                <a:ext uri="{FF2B5EF4-FFF2-40B4-BE49-F238E27FC236}">
                  <a16:creationId xmlns:a16="http://schemas.microsoft.com/office/drawing/2014/main" id="{59079C63-4A74-4677-8201-FD18F7DB6E0E}"/>
                </a:ext>
              </a:extLst>
            </p:cNvPr>
            <p:cNvSpPr>
              <a:spLocks/>
            </p:cNvSpPr>
            <p:nvPr/>
          </p:nvSpPr>
          <p:spPr bwMode="auto">
            <a:xfrm>
              <a:off x="5017322" y="2962669"/>
              <a:ext cx="162423" cy="263699"/>
            </a:xfrm>
            <a:custGeom>
              <a:avLst/>
              <a:gdLst>
                <a:gd name="T0" fmla="*/ 32 w 40"/>
                <a:gd name="T1" fmla="*/ 0 h 65"/>
                <a:gd name="T2" fmla="*/ 20 w 40"/>
                <a:gd name="T3" fmla="*/ 5 h 65"/>
                <a:gd name="T4" fmla="*/ 8 w 40"/>
                <a:gd name="T5" fmla="*/ 0 h 65"/>
                <a:gd name="T6" fmla="*/ 0 w 40"/>
                <a:gd name="T7" fmla="*/ 10 h 65"/>
                <a:gd name="T8" fmla="*/ 0 w 40"/>
                <a:gd name="T9" fmla="*/ 27 h 65"/>
                <a:gd name="T10" fmla="*/ 6 w 40"/>
                <a:gd name="T11" fmla="*/ 36 h 65"/>
                <a:gd name="T12" fmla="*/ 6 w 40"/>
                <a:gd name="T13" fmla="*/ 59 h 65"/>
                <a:gd name="T14" fmla="*/ 12 w 40"/>
                <a:gd name="T15" fmla="*/ 65 h 65"/>
                <a:gd name="T16" fmla="*/ 28 w 40"/>
                <a:gd name="T17" fmla="*/ 65 h 65"/>
                <a:gd name="T18" fmla="*/ 34 w 40"/>
                <a:gd name="T19" fmla="*/ 59 h 65"/>
                <a:gd name="T20" fmla="*/ 34 w 40"/>
                <a:gd name="T21" fmla="*/ 36 h 65"/>
                <a:gd name="T22" fmla="*/ 40 w 40"/>
                <a:gd name="T23" fmla="*/ 27 h 65"/>
                <a:gd name="T24" fmla="*/ 40 w 40"/>
                <a:gd name="T25" fmla="*/ 10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4"/>
                    <a:pt x="25" y="5"/>
                    <a:pt x="20" y="5"/>
                  </a:cubicBezTo>
                  <a:cubicBezTo>
                    <a:pt x="15" y="5"/>
                    <a:pt x="11" y="4"/>
                    <a:pt x="8" y="0"/>
                  </a:cubicBezTo>
                  <a:cubicBezTo>
                    <a:pt x="3" y="1"/>
                    <a:pt x="0" y="5"/>
                    <a:pt x="0" y="10"/>
                  </a:cubicBezTo>
                  <a:cubicBezTo>
                    <a:pt x="0" y="27"/>
                    <a:pt x="0" y="27"/>
                    <a:pt x="0" y="27"/>
                  </a:cubicBezTo>
                  <a:cubicBezTo>
                    <a:pt x="0" y="31"/>
                    <a:pt x="2" y="34"/>
                    <a:pt x="6" y="36"/>
                  </a:cubicBezTo>
                  <a:cubicBezTo>
                    <a:pt x="6" y="59"/>
                    <a:pt x="6" y="59"/>
                    <a:pt x="6" y="59"/>
                  </a:cubicBezTo>
                  <a:cubicBezTo>
                    <a:pt x="6" y="62"/>
                    <a:pt x="9" y="65"/>
                    <a:pt x="12" y="65"/>
                  </a:cubicBezTo>
                  <a:cubicBezTo>
                    <a:pt x="28" y="65"/>
                    <a:pt x="28" y="65"/>
                    <a:pt x="28" y="65"/>
                  </a:cubicBezTo>
                  <a:cubicBezTo>
                    <a:pt x="32" y="65"/>
                    <a:pt x="34" y="62"/>
                    <a:pt x="34" y="59"/>
                  </a:cubicBezTo>
                  <a:cubicBezTo>
                    <a:pt x="34" y="36"/>
                    <a:pt x="34" y="36"/>
                    <a:pt x="34" y="36"/>
                  </a:cubicBezTo>
                  <a:cubicBezTo>
                    <a:pt x="38" y="34"/>
                    <a:pt x="40" y="31"/>
                    <a:pt x="40" y="27"/>
                  </a:cubicBezTo>
                  <a:cubicBezTo>
                    <a:pt x="40" y="10"/>
                    <a:pt x="40" y="10"/>
                    <a:pt x="40" y="10"/>
                  </a:cubicBezTo>
                  <a:cubicBezTo>
                    <a:pt x="40" y="5"/>
                    <a:pt x="37" y="1"/>
                    <a:pt x="32" y="0"/>
                  </a:cubicBezTo>
                  <a:close/>
                </a:path>
              </a:pathLst>
            </a:custGeom>
            <a:solidFill>
              <a:schemeClr val="accent2">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68" name="Freeform 54">
              <a:extLst>
                <a:ext uri="{FF2B5EF4-FFF2-40B4-BE49-F238E27FC236}">
                  <a16:creationId xmlns:a16="http://schemas.microsoft.com/office/drawing/2014/main" id="{5AA161B1-4A42-443C-A15B-23C311286016}"/>
                </a:ext>
              </a:extLst>
            </p:cNvPr>
            <p:cNvSpPr>
              <a:spLocks/>
            </p:cNvSpPr>
            <p:nvPr/>
          </p:nvSpPr>
          <p:spPr bwMode="auto">
            <a:xfrm>
              <a:off x="5517968" y="2855660"/>
              <a:ext cx="116563" cy="118474"/>
            </a:xfrm>
            <a:custGeom>
              <a:avLst/>
              <a:gdLst>
                <a:gd name="T0" fmla="*/ 12 w 29"/>
                <a:gd name="T1" fmla="*/ 27 h 29"/>
                <a:gd name="T2" fmla="*/ 27 w 29"/>
                <a:gd name="T3" fmla="*/ 12 h 29"/>
                <a:gd name="T4" fmla="*/ 17 w 29"/>
                <a:gd name="T5" fmla="*/ 1 h 29"/>
                <a:gd name="T6" fmla="*/ 1 w 29"/>
                <a:gd name="T7" fmla="*/ 17 h 29"/>
                <a:gd name="T8" fmla="*/ 12 w 29"/>
                <a:gd name="T9" fmla="*/ 27 h 29"/>
              </a:gdLst>
              <a:ahLst/>
              <a:cxnLst>
                <a:cxn ang="0">
                  <a:pos x="T0" y="T1"/>
                </a:cxn>
                <a:cxn ang="0">
                  <a:pos x="T2" y="T3"/>
                </a:cxn>
                <a:cxn ang="0">
                  <a:pos x="T4" y="T5"/>
                </a:cxn>
                <a:cxn ang="0">
                  <a:pos x="T6" y="T7"/>
                </a:cxn>
                <a:cxn ang="0">
                  <a:pos x="T8" y="T9"/>
                </a:cxn>
              </a:cxnLst>
              <a:rect l="0" t="0" r="r" b="b"/>
              <a:pathLst>
                <a:path w="29" h="29">
                  <a:moveTo>
                    <a:pt x="12" y="27"/>
                  </a:moveTo>
                  <a:cubicBezTo>
                    <a:pt x="21" y="29"/>
                    <a:pt x="29" y="21"/>
                    <a:pt x="27" y="12"/>
                  </a:cubicBezTo>
                  <a:cubicBezTo>
                    <a:pt x="26" y="7"/>
                    <a:pt x="22" y="2"/>
                    <a:pt x="17" y="1"/>
                  </a:cubicBezTo>
                  <a:cubicBezTo>
                    <a:pt x="8" y="0"/>
                    <a:pt x="0" y="8"/>
                    <a:pt x="1" y="17"/>
                  </a:cubicBezTo>
                  <a:cubicBezTo>
                    <a:pt x="2" y="22"/>
                    <a:pt x="7" y="26"/>
                    <a:pt x="12" y="27"/>
                  </a:cubicBezTo>
                  <a:close/>
                </a:path>
              </a:pathLst>
            </a:custGeom>
            <a:solidFill>
              <a:schemeClr val="accent2">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69" name="Freeform 55">
              <a:extLst>
                <a:ext uri="{FF2B5EF4-FFF2-40B4-BE49-F238E27FC236}">
                  <a16:creationId xmlns:a16="http://schemas.microsoft.com/office/drawing/2014/main" id="{59ED98D5-6FDF-4484-BC60-E04F8218F9FD}"/>
                </a:ext>
              </a:extLst>
            </p:cNvPr>
            <p:cNvSpPr>
              <a:spLocks/>
            </p:cNvSpPr>
            <p:nvPr/>
          </p:nvSpPr>
          <p:spPr bwMode="auto">
            <a:xfrm>
              <a:off x="5493127" y="2962669"/>
              <a:ext cx="166245" cy="263699"/>
            </a:xfrm>
            <a:custGeom>
              <a:avLst/>
              <a:gdLst>
                <a:gd name="T0" fmla="*/ 33 w 41"/>
                <a:gd name="T1" fmla="*/ 0 h 65"/>
                <a:gd name="T2" fmla="*/ 20 w 41"/>
                <a:gd name="T3" fmla="*/ 5 h 65"/>
                <a:gd name="T4" fmla="*/ 8 w 41"/>
                <a:gd name="T5" fmla="*/ 0 h 65"/>
                <a:gd name="T6" fmla="*/ 0 w 41"/>
                <a:gd name="T7" fmla="*/ 10 h 65"/>
                <a:gd name="T8" fmla="*/ 0 w 41"/>
                <a:gd name="T9" fmla="*/ 27 h 65"/>
                <a:gd name="T10" fmla="*/ 6 w 41"/>
                <a:gd name="T11" fmla="*/ 36 h 65"/>
                <a:gd name="T12" fmla="*/ 6 w 41"/>
                <a:gd name="T13" fmla="*/ 59 h 65"/>
                <a:gd name="T14" fmla="*/ 13 w 41"/>
                <a:gd name="T15" fmla="*/ 65 h 65"/>
                <a:gd name="T16" fmla="*/ 28 w 41"/>
                <a:gd name="T17" fmla="*/ 65 h 65"/>
                <a:gd name="T18" fmla="*/ 35 w 41"/>
                <a:gd name="T19" fmla="*/ 59 h 65"/>
                <a:gd name="T20" fmla="*/ 35 w 41"/>
                <a:gd name="T21" fmla="*/ 36 h 65"/>
                <a:gd name="T22" fmla="*/ 41 w 41"/>
                <a:gd name="T23" fmla="*/ 27 h 65"/>
                <a:gd name="T24" fmla="*/ 41 w 41"/>
                <a:gd name="T25" fmla="*/ 10 h 65"/>
                <a:gd name="T26" fmla="*/ 33 w 41"/>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5">
                  <a:moveTo>
                    <a:pt x="33" y="0"/>
                  </a:moveTo>
                  <a:cubicBezTo>
                    <a:pt x="30" y="4"/>
                    <a:pt x="25" y="5"/>
                    <a:pt x="20" y="5"/>
                  </a:cubicBezTo>
                  <a:cubicBezTo>
                    <a:pt x="16" y="5"/>
                    <a:pt x="11" y="4"/>
                    <a:pt x="8" y="0"/>
                  </a:cubicBezTo>
                  <a:cubicBezTo>
                    <a:pt x="4" y="1"/>
                    <a:pt x="0" y="5"/>
                    <a:pt x="0" y="10"/>
                  </a:cubicBezTo>
                  <a:cubicBezTo>
                    <a:pt x="0" y="27"/>
                    <a:pt x="0" y="27"/>
                    <a:pt x="0" y="27"/>
                  </a:cubicBezTo>
                  <a:cubicBezTo>
                    <a:pt x="0" y="31"/>
                    <a:pt x="3" y="34"/>
                    <a:pt x="6" y="36"/>
                  </a:cubicBezTo>
                  <a:cubicBezTo>
                    <a:pt x="6" y="59"/>
                    <a:pt x="6" y="59"/>
                    <a:pt x="6" y="59"/>
                  </a:cubicBezTo>
                  <a:cubicBezTo>
                    <a:pt x="6" y="62"/>
                    <a:pt x="9" y="65"/>
                    <a:pt x="13" y="65"/>
                  </a:cubicBezTo>
                  <a:cubicBezTo>
                    <a:pt x="28" y="65"/>
                    <a:pt x="28" y="65"/>
                    <a:pt x="28" y="65"/>
                  </a:cubicBezTo>
                  <a:cubicBezTo>
                    <a:pt x="32" y="65"/>
                    <a:pt x="35" y="62"/>
                    <a:pt x="35" y="59"/>
                  </a:cubicBezTo>
                  <a:cubicBezTo>
                    <a:pt x="35" y="36"/>
                    <a:pt x="35" y="36"/>
                    <a:pt x="35" y="36"/>
                  </a:cubicBezTo>
                  <a:cubicBezTo>
                    <a:pt x="38" y="34"/>
                    <a:pt x="41" y="31"/>
                    <a:pt x="41" y="27"/>
                  </a:cubicBezTo>
                  <a:cubicBezTo>
                    <a:pt x="41" y="10"/>
                    <a:pt x="41" y="10"/>
                    <a:pt x="41" y="10"/>
                  </a:cubicBezTo>
                  <a:cubicBezTo>
                    <a:pt x="41" y="5"/>
                    <a:pt x="37" y="1"/>
                    <a:pt x="33" y="0"/>
                  </a:cubicBezTo>
                  <a:close/>
                </a:path>
              </a:pathLst>
            </a:custGeom>
            <a:solidFill>
              <a:schemeClr val="accent2">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70" name="Freeform 46">
              <a:extLst>
                <a:ext uri="{FF2B5EF4-FFF2-40B4-BE49-F238E27FC236}">
                  <a16:creationId xmlns:a16="http://schemas.microsoft.com/office/drawing/2014/main" id="{D353DB86-AAD0-454E-BA8C-B1A70CBBCD90}"/>
                </a:ext>
              </a:extLst>
            </p:cNvPr>
            <p:cNvSpPr>
              <a:spLocks/>
            </p:cNvSpPr>
            <p:nvPr/>
          </p:nvSpPr>
          <p:spPr bwMode="auto">
            <a:xfrm>
              <a:off x="4797824" y="2855660"/>
              <a:ext cx="122295" cy="122295"/>
            </a:xfrm>
            <a:custGeom>
              <a:avLst/>
              <a:gdLst>
                <a:gd name="T0" fmla="*/ 13 w 30"/>
                <a:gd name="T1" fmla="*/ 28 h 30"/>
                <a:gd name="T2" fmla="*/ 28 w 30"/>
                <a:gd name="T3" fmla="*/ 12 h 30"/>
                <a:gd name="T4" fmla="*/ 18 w 30"/>
                <a:gd name="T5" fmla="*/ 2 h 30"/>
                <a:gd name="T6" fmla="*/ 2 w 30"/>
                <a:gd name="T7" fmla="*/ 18 h 30"/>
                <a:gd name="T8" fmla="*/ 13 w 30"/>
                <a:gd name="T9" fmla="*/ 28 h 30"/>
              </a:gdLst>
              <a:ahLst/>
              <a:cxnLst>
                <a:cxn ang="0">
                  <a:pos x="T0" y="T1"/>
                </a:cxn>
                <a:cxn ang="0">
                  <a:pos x="T2" y="T3"/>
                </a:cxn>
                <a:cxn ang="0">
                  <a:pos x="T4" y="T5"/>
                </a:cxn>
                <a:cxn ang="0">
                  <a:pos x="T6" y="T7"/>
                </a:cxn>
                <a:cxn ang="0">
                  <a:pos x="T8" y="T9"/>
                </a:cxn>
              </a:cxnLst>
              <a:rect l="0" t="0" r="r" b="b"/>
              <a:pathLst>
                <a:path w="30" h="30">
                  <a:moveTo>
                    <a:pt x="13" y="28"/>
                  </a:moveTo>
                  <a:cubicBezTo>
                    <a:pt x="22" y="30"/>
                    <a:pt x="30" y="22"/>
                    <a:pt x="28" y="12"/>
                  </a:cubicBezTo>
                  <a:cubicBezTo>
                    <a:pt x="27" y="7"/>
                    <a:pt x="23" y="3"/>
                    <a:pt x="18" y="2"/>
                  </a:cubicBezTo>
                  <a:cubicBezTo>
                    <a:pt x="8" y="0"/>
                    <a:pt x="0" y="8"/>
                    <a:pt x="2" y="18"/>
                  </a:cubicBezTo>
                  <a:cubicBezTo>
                    <a:pt x="3" y="23"/>
                    <a:pt x="7" y="27"/>
                    <a:pt x="13" y="28"/>
                  </a:cubicBezTo>
                  <a:close/>
                </a:path>
              </a:pathLst>
            </a:custGeom>
            <a:solidFill>
              <a:srgbClr val="5EC8DA">
                <a:alpha val="40000"/>
              </a:srgb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71" name="Freeform 47">
              <a:extLst>
                <a:ext uri="{FF2B5EF4-FFF2-40B4-BE49-F238E27FC236}">
                  <a16:creationId xmlns:a16="http://schemas.microsoft.com/office/drawing/2014/main" id="{E6133B6C-AE2D-46C9-ABF1-D6B87E4D34E4}"/>
                </a:ext>
              </a:extLst>
            </p:cNvPr>
            <p:cNvSpPr>
              <a:spLocks/>
            </p:cNvSpPr>
            <p:nvPr/>
          </p:nvSpPr>
          <p:spPr bwMode="auto">
            <a:xfrm>
              <a:off x="4778716" y="2964579"/>
              <a:ext cx="162423" cy="265610"/>
            </a:xfrm>
            <a:custGeom>
              <a:avLst/>
              <a:gdLst>
                <a:gd name="T0" fmla="*/ 32 w 40"/>
                <a:gd name="T1" fmla="*/ 0 h 65"/>
                <a:gd name="T2" fmla="*/ 20 w 40"/>
                <a:gd name="T3" fmla="*/ 5 h 65"/>
                <a:gd name="T4" fmla="*/ 8 w 40"/>
                <a:gd name="T5" fmla="*/ 0 h 65"/>
                <a:gd name="T6" fmla="*/ 0 w 40"/>
                <a:gd name="T7" fmla="*/ 9 h 65"/>
                <a:gd name="T8" fmla="*/ 0 w 40"/>
                <a:gd name="T9" fmla="*/ 27 h 65"/>
                <a:gd name="T10" fmla="*/ 6 w 40"/>
                <a:gd name="T11" fmla="*/ 36 h 65"/>
                <a:gd name="T12" fmla="*/ 6 w 40"/>
                <a:gd name="T13" fmla="*/ 58 h 65"/>
                <a:gd name="T14" fmla="*/ 12 w 40"/>
                <a:gd name="T15" fmla="*/ 65 h 65"/>
                <a:gd name="T16" fmla="*/ 28 w 40"/>
                <a:gd name="T17" fmla="*/ 65 h 65"/>
                <a:gd name="T18" fmla="*/ 34 w 40"/>
                <a:gd name="T19" fmla="*/ 58 h 65"/>
                <a:gd name="T20" fmla="*/ 34 w 40"/>
                <a:gd name="T21" fmla="*/ 36 h 65"/>
                <a:gd name="T22" fmla="*/ 40 w 40"/>
                <a:gd name="T23" fmla="*/ 27 h 65"/>
                <a:gd name="T24" fmla="*/ 40 w 40"/>
                <a:gd name="T25" fmla="*/ 9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3"/>
                    <a:pt x="25" y="5"/>
                    <a:pt x="20" y="5"/>
                  </a:cubicBezTo>
                  <a:cubicBezTo>
                    <a:pt x="15" y="5"/>
                    <a:pt x="11" y="3"/>
                    <a:pt x="8" y="0"/>
                  </a:cubicBezTo>
                  <a:cubicBezTo>
                    <a:pt x="3" y="1"/>
                    <a:pt x="0" y="5"/>
                    <a:pt x="0" y="9"/>
                  </a:cubicBezTo>
                  <a:cubicBezTo>
                    <a:pt x="0" y="27"/>
                    <a:pt x="0" y="27"/>
                    <a:pt x="0" y="27"/>
                  </a:cubicBezTo>
                  <a:cubicBezTo>
                    <a:pt x="0" y="31"/>
                    <a:pt x="2" y="34"/>
                    <a:pt x="6" y="36"/>
                  </a:cubicBezTo>
                  <a:cubicBezTo>
                    <a:pt x="6" y="58"/>
                    <a:pt x="6" y="58"/>
                    <a:pt x="6" y="58"/>
                  </a:cubicBezTo>
                  <a:cubicBezTo>
                    <a:pt x="6" y="62"/>
                    <a:pt x="9" y="65"/>
                    <a:pt x="12" y="65"/>
                  </a:cubicBezTo>
                  <a:cubicBezTo>
                    <a:pt x="28" y="65"/>
                    <a:pt x="28" y="65"/>
                    <a:pt x="28" y="65"/>
                  </a:cubicBezTo>
                  <a:cubicBezTo>
                    <a:pt x="32" y="65"/>
                    <a:pt x="34" y="62"/>
                    <a:pt x="34" y="58"/>
                  </a:cubicBezTo>
                  <a:cubicBezTo>
                    <a:pt x="34" y="36"/>
                    <a:pt x="34" y="36"/>
                    <a:pt x="34" y="36"/>
                  </a:cubicBezTo>
                  <a:cubicBezTo>
                    <a:pt x="38" y="34"/>
                    <a:pt x="40" y="31"/>
                    <a:pt x="40" y="27"/>
                  </a:cubicBezTo>
                  <a:cubicBezTo>
                    <a:pt x="40" y="9"/>
                    <a:pt x="40" y="9"/>
                    <a:pt x="40" y="9"/>
                  </a:cubicBezTo>
                  <a:cubicBezTo>
                    <a:pt x="40" y="5"/>
                    <a:pt x="37" y="1"/>
                    <a:pt x="32" y="0"/>
                  </a:cubicBezTo>
                  <a:close/>
                </a:path>
              </a:pathLst>
            </a:custGeom>
            <a:solidFill>
              <a:srgbClr val="5EC8DA">
                <a:alpha val="40000"/>
              </a:srgb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72" name="Freeform 50">
              <a:extLst>
                <a:ext uri="{FF2B5EF4-FFF2-40B4-BE49-F238E27FC236}">
                  <a16:creationId xmlns:a16="http://schemas.microsoft.com/office/drawing/2014/main" id="{7CCE2CC7-2F8A-4C6D-ADA0-885DA6EE5602}"/>
                </a:ext>
              </a:extLst>
            </p:cNvPr>
            <p:cNvSpPr>
              <a:spLocks/>
            </p:cNvSpPr>
            <p:nvPr/>
          </p:nvSpPr>
          <p:spPr bwMode="auto">
            <a:xfrm>
              <a:off x="6230468" y="2855660"/>
              <a:ext cx="122295" cy="118474"/>
            </a:xfrm>
            <a:custGeom>
              <a:avLst/>
              <a:gdLst>
                <a:gd name="T0" fmla="*/ 12 w 30"/>
                <a:gd name="T1" fmla="*/ 27 h 29"/>
                <a:gd name="T2" fmla="*/ 28 w 30"/>
                <a:gd name="T3" fmla="*/ 12 h 29"/>
                <a:gd name="T4" fmla="*/ 17 w 30"/>
                <a:gd name="T5" fmla="*/ 1 h 29"/>
                <a:gd name="T6" fmla="*/ 2 w 30"/>
                <a:gd name="T7" fmla="*/ 17 h 29"/>
                <a:gd name="T8" fmla="*/ 12 w 30"/>
                <a:gd name="T9" fmla="*/ 27 h 29"/>
              </a:gdLst>
              <a:ahLst/>
              <a:cxnLst>
                <a:cxn ang="0">
                  <a:pos x="T0" y="T1"/>
                </a:cxn>
                <a:cxn ang="0">
                  <a:pos x="T2" y="T3"/>
                </a:cxn>
                <a:cxn ang="0">
                  <a:pos x="T4" y="T5"/>
                </a:cxn>
                <a:cxn ang="0">
                  <a:pos x="T6" y="T7"/>
                </a:cxn>
                <a:cxn ang="0">
                  <a:pos x="T8" y="T9"/>
                </a:cxn>
              </a:cxnLst>
              <a:rect l="0" t="0" r="r" b="b"/>
              <a:pathLst>
                <a:path w="30" h="29">
                  <a:moveTo>
                    <a:pt x="12" y="27"/>
                  </a:moveTo>
                  <a:cubicBezTo>
                    <a:pt x="22" y="29"/>
                    <a:pt x="30" y="21"/>
                    <a:pt x="28" y="12"/>
                  </a:cubicBezTo>
                  <a:cubicBezTo>
                    <a:pt x="27" y="7"/>
                    <a:pt x="23" y="2"/>
                    <a:pt x="17" y="1"/>
                  </a:cubicBezTo>
                  <a:cubicBezTo>
                    <a:pt x="8" y="0"/>
                    <a:pt x="0" y="8"/>
                    <a:pt x="2" y="17"/>
                  </a:cubicBezTo>
                  <a:cubicBezTo>
                    <a:pt x="3" y="22"/>
                    <a:pt x="7" y="26"/>
                    <a:pt x="12" y="27"/>
                  </a:cubicBezTo>
                  <a:close/>
                </a:path>
              </a:pathLst>
            </a:custGeom>
            <a:solidFill>
              <a:srgbClr val="5EC8DA">
                <a:alpha val="5000"/>
              </a:srgb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73" name="Freeform 51">
              <a:extLst>
                <a:ext uri="{FF2B5EF4-FFF2-40B4-BE49-F238E27FC236}">
                  <a16:creationId xmlns:a16="http://schemas.microsoft.com/office/drawing/2014/main" id="{0B96750D-A594-47B6-BBC3-50462C427FFC}"/>
                </a:ext>
              </a:extLst>
            </p:cNvPr>
            <p:cNvSpPr>
              <a:spLocks/>
            </p:cNvSpPr>
            <p:nvPr/>
          </p:nvSpPr>
          <p:spPr bwMode="auto">
            <a:xfrm>
              <a:off x="6209449" y="2962669"/>
              <a:ext cx="164334" cy="263699"/>
            </a:xfrm>
            <a:custGeom>
              <a:avLst/>
              <a:gdLst>
                <a:gd name="T0" fmla="*/ 32 w 40"/>
                <a:gd name="T1" fmla="*/ 0 h 65"/>
                <a:gd name="T2" fmla="*/ 20 w 40"/>
                <a:gd name="T3" fmla="*/ 5 h 65"/>
                <a:gd name="T4" fmla="*/ 8 w 40"/>
                <a:gd name="T5" fmla="*/ 0 h 65"/>
                <a:gd name="T6" fmla="*/ 0 w 40"/>
                <a:gd name="T7" fmla="*/ 10 h 65"/>
                <a:gd name="T8" fmla="*/ 0 w 40"/>
                <a:gd name="T9" fmla="*/ 27 h 65"/>
                <a:gd name="T10" fmla="*/ 6 w 40"/>
                <a:gd name="T11" fmla="*/ 36 h 65"/>
                <a:gd name="T12" fmla="*/ 6 w 40"/>
                <a:gd name="T13" fmla="*/ 59 h 65"/>
                <a:gd name="T14" fmla="*/ 12 w 40"/>
                <a:gd name="T15" fmla="*/ 65 h 65"/>
                <a:gd name="T16" fmla="*/ 28 w 40"/>
                <a:gd name="T17" fmla="*/ 65 h 65"/>
                <a:gd name="T18" fmla="*/ 34 w 40"/>
                <a:gd name="T19" fmla="*/ 59 h 65"/>
                <a:gd name="T20" fmla="*/ 34 w 40"/>
                <a:gd name="T21" fmla="*/ 36 h 65"/>
                <a:gd name="T22" fmla="*/ 40 w 40"/>
                <a:gd name="T23" fmla="*/ 27 h 65"/>
                <a:gd name="T24" fmla="*/ 40 w 40"/>
                <a:gd name="T25" fmla="*/ 10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4"/>
                    <a:pt x="25" y="5"/>
                    <a:pt x="20" y="5"/>
                  </a:cubicBezTo>
                  <a:cubicBezTo>
                    <a:pt x="15" y="5"/>
                    <a:pt x="11" y="4"/>
                    <a:pt x="8" y="0"/>
                  </a:cubicBezTo>
                  <a:cubicBezTo>
                    <a:pt x="3" y="1"/>
                    <a:pt x="0" y="5"/>
                    <a:pt x="0" y="10"/>
                  </a:cubicBezTo>
                  <a:cubicBezTo>
                    <a:pt x="0" y="27"/>
                    <a:pt x="0" y="27"/>
                    <a:pt x="0" y="27"/>
                  </a:cubicBezTo>
                  <a:cubicBezTo>
                    <a:pt x="0" y="31"/>
                    <a:pt x="2" y="34"/>
                    <a:pt x="6" y="36"/>
                  </a:cubicBezTo>
                  <a:cubicBezTo>
                    <a:pt x="6" y="59"/>
                    <a:pt x="6" y="59"/>
                    <a:pt x="6" y="59"/>
                  </a:cubicBezTo>
                  <a:cubicBezTo>
                    <a:pt x="6" y="62"/>
                    <a:pt x="8" y="65"/>
                    <a:pt x="12" y="65"/>
                  </a:cubicBezTo>
                  <a:cubicBezTo>
                    <a:pt x="28" y="65"/>
                    <a:pt x="28" y="65"/>
                    <a:pt x="28" y="65"/>
                  </a:cubicBezTo>
                  <a:cubicBezTo>
                    <a:pt x="31" y="65"/>
                    <a:pt x="34" y="62"/>
                    <a:pt x="34" y="59"/>
                  </a:cubicBezTo>
                  <a:cubicBezTo>
                    <a:pt x="34" y="36"/>
                    <a:pt x="34" y="36"/>
                    <a:pt x="34" y="36"/>
                  </a:cubicBezTo>
                  <a:cubicBezTo>
                    <a:pt x="37" y="34"/>
                    <a:pt x="40" y="31"/>
                    <a:pt x="40" y="27"/>
                  </a:cubicBezTo>
                  <a:cubicBezTo>
                    <a:pt x="40" y="10"/>
                    <a:pt x="40" y="10"/>
                    <a:pt x="40" y="10"/>
                  </a:cubicBezTo>
                  <a:cubicBezTo>
                    <a:pt x="40" y="5"/>
                    <a:pt x="36" y="1"/>
                    <a:pt x="32" y="0"/>
                  </a:cubicBezTo>
                  <a:close/>
                </a:path>
              </a:pathLst>
            </a:custGeom>
            <a:solidFill>
              <a:srgbClr val="5EC8DA">
                <a:alpha val="5000"/>
              </a:srgb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74" name="Freeform 52">
              <a:extLst>
                <a:ext uri="{FF2B5EF4-FFF2-40B4-BE49-F238E27FC236}">
                  <a16:creationId xmlns:a16="http://schemas.microsoft.com/office/drawing/2014/main" id="{B287BBCC-15DD-476D-B29D-68B458974EFA}"/>
                </a:ext>
              </a:extLst>
            </p:cNvPr>
            <p:cNvSpPr>
              <a:spLocks/>
            </p:cNvSpPr>
            <p:nvPr/>
          </p:nvSpPr>
          <p:spPr bwMode="auto">
            <a:xfrm>
              <a:off x="5989699" y="2855660"/>
              <a:ext cx="122295" cy="118474"/>
            </a:xfrm>
            <a:custGeom>
              <a:avLst/>
              <a:gdLst>
                <a:gd name="T0" fmla="*/ 13 w 30"/>
                <a:gd name="T1" fmla="*/ 27 h 29"/>
                <a:gd name="T2" fmla="*/ 28 w 30"/>
                <a:gd name="T3" fmla="*/ 12 h 29"/>
                <a:gd name="T4" fmla="*/ 18 w 30"/>
                <a:gd name="T5" fmla="*/ 1 h 29"/>
                <a:gd name="T6" fmla="*/ 2 w 30"/>
                <a:gd name="T7" fmla="*/ 17 h 29"/>
                <a:gd name="T8" fmla="*/ 13 w 30"/>
                <a:gd name="T9" fmla="*/ 27 h 29"/>
              </a:gdLst>
              <a:ahLst/>
              <a:cxnLst>
                <a:cxn ang="0">
                  <a:pos x="T0" y="T1"/>
                </a:cxn>
                <a:cxn ang="0">
                  <a:pos x="T2" y="T3"/>
                </a:cxn>
                <a:cxn ang="0">
                  <a:pos x="T4" y="T5"/>
                </a:cxn>
                <a:cxn ang="0">
                  <a:pos x="T6" y="T7"/>
                </a:cxn>
                <a:cxn ang="0">
                  <a:pos x="T8" y="T9"/>
                </a:cxn>
              </a:cxnLst>
              <a:rect l="0" t="0" r="r" b="b"/>
              <a:pathLst>
                <a:path w="30" h="29">
                  <a:moveTo>
                    <a:pt x="13" y="27"/>
                  </a:moveTo>
                  <a:cubicBezTo>
                    <a:pt x="22" y="29"/>
                    <a:pt x="30" y="21"/>
                    <a:pt x="28" y="12"/>
                  </a:cubicBezTo>
                  <a:cubicBezTo>
                    <a:pt x="27" y="7"/>
                    <a:pt x="23" y="2"/>
                    <a:pt x="18" y="1"/>
                  </a:cubicBezTo>
                  <a:cubicBezTo>
                    <a:pt x="8" y="0"/>
                    <a:pt x="0" y="8"/>
                    <a:pt x="2" y="17"/>
                  </a:cubicBezTo>
                  <a:cubicBezTo>
                    <a:pt x="3" y="22"/>
                    <a:pt x="7" y="26"/>
                    <a:pt x="13" y="27"/>
                  </a:cubicBezTo>
                  <a:close/>
                </a:path>
              </a:pathLst>
            </a:custGeom>
            <a:solidFill>
              <a:schemeClr val="accent2">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75" name="Freeform 53">
              <a:extLst>
                <a:ext uri="{FF2B5EF4-FFF2-40B4-BE49-F238E27FC236}">
                  <a16:creationId xmlns:a16="http://schemas.microsoft.com/office/drawing/2014/main" id="{4496A08D-87B2-47C2-9804-A833502ACD10}"/>
                </a:ext>
              </a:extLst>
            </p:cNvPr>
            <p:cNvSpPr>
              <a:spLocks/>
            </p:cNvSpPr>
            <p:nvPr/>
          </p:nvSpPr>
          <p:spPr bwMode="auto">
            <a:xfrm>
              <a:off x="5970591" y="2962669"/>
              <a:ext cx="162423" cy="263699"/>
            </a:xfrm>
            <a:custGeom>
              <a:avLst/>
              <a:gdLst>
                <a:gd name="T0" fmla="*/ 32 w 40"/>
                <a:gd name="T1" fmla="*/ 0 h 65"/>
                <a:gd name="T2" fmla="*/ 20 w 40"/>
                <a:gd name="T3" fmla="*/ 5 h 65"/>
                <a:gd name="T4" fmla="*/ 8 w 40"/>
                <a:gd name="T5" fmla="*/ 0 h 65"/>
                <a:gd name="T6" fmla="*/ 0 w 40"/>
                <a:gd name="T7" fmla="*/ 10 h 65"/>
                <a:gd name="T8" fmla="*/ 0 w 40"/>
                <a:gd name="T9" fmla="*/ 27 h 65"/>
                <a:gd name="T10" fmla="*/ 6 w 40"/>
                <a:gd name="T11" fmla="*/ 36 h 65"/>
                <a:gd name="T12" fmla="*/ 6 w 40"/>
                <a:gd name="T13" fmla="*/ 59 h 65"/>
                <a:gd name="T14" fmla="*/ 12 w 40"/>
                <a:gd name="T15" fmla="*/ 65 h 65"/>
                <a:gd name="T16" fmla="*/ 28 w 40"/>
                <a:gd name="T17" fmla="*/ 65 h 65"/>
                <a:gd name="T18" fmla="*/ 34 w 40"/>
                <a:gd name="T19" fmla="*/ 59 h 65"/>
                <a:gd name="T20" fmla="*/ 34 w 40"/>
                <a:gd name="T21" fmla="*/ 36 h 65"/>
                <a:gd name="T22" fmla="*/ 40 w 40"/>
                <a:gd name="T23" fmla="*/ 27 h 65"/>
                <a:gd name="T24" fmla="*/ 40 w 40"/>
                <a:gd name="T25" fmla="*/ 10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4"/>
                    <a:pt x="25" y="5"/>
                    <a:pt x="20" y="5"/>
                  </a:cubicBezTo>
                  <a:cubicBezTo>
                    <a:pt x="15" y="5"/>
                    <a:pt x="11" y="4"/>
                    <a:pt x="8" y="0"/>
                  </a:cubicBezTo>
                  <a:cubicBezTo>
                    <a:pt x="3" y="1"/>
                    <a:pt x="0" y="5"/>
                    <a:pt x="0" y="10"/>
                  </a:cubicBezTo>
                  <a:cubicBezTo>
                    <a:pt x="0" y="27"/>
                    <a:pt x="0" y="27"/>
                    <a:pt x="0" y="27"/>
                  </a:cubicBezTo>
                  <a:cubicBezTo>
                    <a:pt x="0" y="31"/>
                    <a:pt x="2" y="34"/>
                    <a:pt x="6" y="36"/>
                  </a:cubicBezTo>
                  <a:cubicBezTo>
                    <a:pt x="6" y="59"/>
                    <a:pt x="6" y="59"/>
                    <a:pt x="6" y="59"/>
                  </a:cubicBezTo>
                  <a:cubicBezTo>
                    <a:pt x="6" y="62"/>
                    <a:pt x="9" y="65"/>
                    <a:pt x="12" y="65"/>
                  </a:cubicBezTo>
                  <a:cubicBezTo>
                    <a:pt x="28" y="65"/>
                    <a:pt x="28" y="65"/>
                    <a:pt x="28" y="65"/>
                  </a:cubicBezTo>
                  <a:cubicBezTo>
                    <a:pt x="32" y="65"/>
                    <a:pt x="34" y="62"/>
                    <a:pt x="34" y="59"/>
                  </a:cubicBezTo>
                  <a:cubicBezTo>
                    <a:pt x="34" y="36"/>
                    <a:pt x="34" y="36"/>
                    <a:pt x="34" y="36"/>
                  </a:cubicBezTo>
                  <a:cubicBezTo>
                    <a:pt x="38" y="34"/>
                    <a:pt x="40" y="31"/>
                    <a:pt x="40" y="27"/>
                  </a:cubicBezTo>
                  <a:cubicBezTo>
                    <a:pt x="40" y="10"/>
                    <a:pt x="40" y="10"/>
                    <a:pt x="40" y="10"/>
                  </a:cubicBezTo>
                  <a:cubicBezTo>
                    <a:pt x="40" y="5"/>
                    <a:pt x="37" y="1"/>
                    <a:pt x="32" y="0"/>
                  </a:cubicBezTo>
                  <a:close/>
                </a:path>
              </a:pathLst>
            </a:custGeom>
            <a:solidFill>
              <a:schemeClr val="accent2">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76" name="Freeform 54">
              <a:extLst>
                <a:ext uri="{FF2B5EF4-FFF2-40B4-BE49-F238E27FC236}">
                  <a16:creationId xmlns:a16="http://schemas.microsoft.com/office/drawing/2014/main" id="{B3BAD991-D774-48DA-B903-D70A761454B6}"/>
                </a:ext>
              </a:extLst>
            </p:cNvPr>
            <p:cNvSpPr>
              <a:spLocks/>
            </p:cNvSpPr>
            <p:nvPr/>
          </p:nvSpPr>
          <p:spPr bwMode="auto">
            <a:xfrm>
              <a:off x="6471237" y="2855660"/>
              <a:ext cx="116563" cy="118474"/>
            </a:xfrm>
            <a:custGeom>
              <a:avLst/>
              <a:gdLst>
                <a:gd name="T0" fmla="*/ 12 w 29"/>
                <a:gd name="T1" fmla="*/ 27 h 29"/>
                <a:gd name="T2" fmla="*/ 27 w 29"/>
                <a:gd name="T3" fmla="*/ 12 h 29"/>
                <a:gd name="T4" fmla="*/ 17 w 29"/>
                <a:gd name="T5" fmla="*/ 1 h 29"/>
                <a:gd name="T6" fmla="*/ 1 w 29"/>
                <a:gd name="T7" fmla="*/ 17 h 29"/>
                <a:gd name="T8" fmla="*/ 12 w 29"/>
                <a:gd name="T9" fmla="*/ 27 h 29"/>
              </a:gdLst>
              <a:ahLst/>
              <a:cxnLst>
                <a:cxn ang="0">
                  <a:pos x="T0" y="T1"/>
                </a:cxn>
                <a:cxn ang="0">
                  <a:pos x="T2" y="T3"/>
                </a:cxn>
                <a:cxn ang="0">
                  <a:pos x="T4" y="T5"/>
                </a:cxn>
                <a:cxn ang="0">
                  <a:pos x="T6" y="T7"/>
                </a:cxn>
                <a:cxn ang="0">
                  <a:pos x="T8" y="T9"/>
                </a:cxn>
              </a:cxnLst>
              <a:rect l="0" t="0" r="r" b="b"/>
              <a:pathLst>
                <a:path w="29" h="29">
                  <a:moveTo>
                    <a:pt x="12" y="27"/>
                  </a:moveTo>
                  <a:cubicBezTo>
                    <a:pt x="21" y="29"/>
                    <a:pt x="29" y="21"/>
                    <a:pt x="27" y="12"/>
                  </a:cubicBezTo>
                  <a:cubicBezTo>
                    <a:pt x="26" y="7"/>
                    <a:pt x="22" y="2"/>
                    <a:pt x="17" y="1"/>
                  </a:cubicBezTo>
                  <a:cubicBezTo>
                    <a:pt x="8" y="0"/>
                    <a:pt x="0" y="8"/>
                    <a:pt x="1" y="17"/>
                  </a:cubicBezTo>
                  <a:cubicBezTo>
                    <a:pt x="2" y="22"/>
                    <a:pt x="7" y="26"/>
                    <a:pt x="12" y="27"/>
                  </a:cubicBezTo>
                  <a:close/>
                </a:path>
              </a:pathLst>
            </a:custGeom>
            <a:solidFill>
              <a:schemeClr val="accent2">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77" name="Freeform 55">
              <a:extLst>
                <a:ext uri="{FF2B5EF4-FFF2-40B4-BE49-F238E27FC236}">
                  <a16:creationId xmlns:a16="http://schemas.microsoft.com/office/drawing/2014/main" id="{F97C1620-F7E9-4298-B5BF-C3432260F0C6}"/>
                </a:ext>
              </a:extLst>
            </p:cNvPr>
            <p:cNvSpPr>
              <a:spLocks/>
            </p:cNvSpPr>
            <p:nvPr/>
          </p:nvSpPr>
          <p:spPr bwMode="auto">
            <a:xfrm>
              <a:off x="6446396" y="2962669"/>
              <a:ext cx="166245" cy="263699"/>
            </a:xfrm>
            <a:custGeom>
              <a:avLst/>
              <a:gdLst>
                <a:gd name="T0" fmla="*/ 33 w 41"/>
                <a:gd name="T1" fmla="*/ 0 h 65"/>
                <a:gd name="T2" fmla="*/ 20 w 41"/>
                <a:gd name="T3" fmla="*/ 5 h 65"/>
                <a:gd name="T4" fmla="*/ 8 w 41"/>
                <a:gd name="T5" fmla="*/ 0 h 65"/>
                <a:gd name="T6" fmla="*/ 0 w 41"/>
                <a:gd name="T7" fmla="*/ 10 h 65"/>
                <a:gd name="T8" fmla="*/ 0 w 41"/>
                <a:gd name="T9" fmla="*/ 27 h 65"/>
                <a:gd name="T10" fmla="*/ 6 w 41"/>
                <a:gd name="T11" fmla="*/ 36 h 65"/>
                <a:gd name="T12" fmla="*/ 6 w 41"/>
                <a:gd name="T13" fmla="*/ 59 h 65"/>
                <a:gd name="T14" fmla="*/ 13 w 41"/>
                <a:gd name="T15" fmla="*/ 65 h 65"/>
                <a:gd name="T16" fmla="*/ 28 w 41"/>
                <a:gd name="T17" fmla="*/ 65 h 65"/>
                <a:gd name="T18" fmla="*/ 35 w 41"/>
                <a:gd name="T19" fmla="*/ 59 h 65"/>
                <a:gd name="T20" fmla="*/ 35 w 41"/>
                <a:gd name="T21" fmla="*/ 36 h 65"/>
                <a:gd name="T22" fmla="*/ 41 w 41"/>
                <a:gd name="T23" fmla="*/ 27 h 65"/>
                <a:gd name="T24" fmla="*/ 41 w 41"/>
                <a:gd name="T25" fmla="*/ 10 h 65"/>
                <a:gd name="T26" fmla="*/ 33 w 41"/>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5">
                  <a:moveTo>
                    <a:pt x="33" y="0"/>
                  </a:moveTo>
                  <a:cubicBezTo>
                    <a:pt x="30" y="4"/>
                    <a:pt x="25" y="5"/>
                    <a:pt x="20" y="5"/>
                  </a:cubicBezTo>
                  <a:cubicBezTo>
                    <a:pt x="16" y="5"/>
                    <a:pt x="11" y="4"/>
                    <a:pt x="8" y="0"/>
                  </a:cubicBezTo>
                  <a:cubicBezTo>
                    <a:pt x="4" y="1"/>
                    <a:pt x="0" y="5"/>
                    <a:pt x="0" y="10"/>
                  </a:cubicBezTo>
                  <a:cubicBezTo>
                    <a:pt x="0" y="27"/>
                    <a:pt x="0" y="27"/>
                    <a:pt x="0" y="27"/>
                  </a:cubicBezTo>
                  <a:cubicBezTo>
                    <a:pt x="0" y="31"/>
                    <a:pt x="3" y="34"/>
                    <a:pt x="6" y="36"/>
                  </a:cubicBezTo>
                  <a:cubicBezTo>
                    <a:pt x="6" y="59"/>
                    <a:pt x="6" y="59"/>
                    <a:pt x="6" y="59"/>
                  </a:cubicBezTo>
                  <a:cubicBezTo>
                    <a:pt x="6" y="62"/>
                    <a:pt x="9" y="65"/>
                    <a:pt x="13" y="65"/>
                  </a:cubicBezTo>
                  <a:cubicBezTo>
                    <a:pt x="28" y="65"/>
                    <a:pt x="28" y="65"/>
                    <a:pt x="28" y="65"/>
                  </a:cubicBezTo>
                  <a:cubicBezTo>
                    <a:pt x="32" y="65"/>
                    <a:pt x="35" y="62"/>
                    <a:pt x="35" y="59"/>
                  </a:cubicBezTo>
                  <a:cubicBezTo>
                    <a:pt x="35" y="36"/>
                    <a:pt x="35" y="36"/>
                    <a:pt x="35" y="36"/>
                  </a:cubicBezTo>
                  <a:cubicBezTo>
                    <a:pt x="38" y="34"/>
                    <a:pt x="41" y="31"/>
                    <a:pt x="41" y="27"/>
                  </a:cubicBezTo>
                  <a:cubicBezTo>
                    <a:pt x="41" y="10"/>
                    <a:pt x="41" y="10"/>
                    <a:pt x="41" y="10"/>
                  </a:cubicBezTo>
                  <a:cubicBezTo>
                    <a:pt x="41" y="5"/>
                    <a:pt x="37" y="1"/>
                    <a:pt x="33" y="0"/>
                  </a:cubicBezTo>
                  <a:close/>
                </a:path>
              </a:pathLst>
            </a:custGeom>
            <a:solidFill>
              <a:schemeClr val="accent2">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78" name="Freeform 46">
              <a:extLst>
                <a:ext uri="{FF2B5EF4-FFF2-40B4-BE49-F238E27FC236}">
                  <a16:creationId xmlns:a16="http://schemas.microsoft.com/office/drawing/2014/main" id="{FD6DCB20-AF82-485A-9B40-986A2E7069AD}"/>
                </a:ext>
              </a:extLst>
            </p:cNvPr>
            <p:cNvSpPr>
              <a:spLocks/>
            </p:cNvSpPr>
            <p:nvPr/>
          </p:nvSpPr>
          <p:spPr bwMode="auto">
            <a:xfrm>
              <a:off x="5751093" y="2855660"/>
              <a:ext cx="122295" cy="122295"/>
            </a:xfrm>
            <a:custGeom>
              <a:avLst/>
              <a:gdLst>
                <a:gd name="T0" fmla="*/ 13 w 30"/>
                <a:gd name="T1" fmla="*/ 28 h 30"/>
                <a:gd name="T2" fmla="*/ 28 w 30"/>
                <a:gd name="T3" fmla="*/ 12 h 30"/>
                <a:gd name="T4" fmla="*/ 18 w 30"/>
                <a:gd name="T5" fmla="*/ 2 h 30"/>
                <a:gd name="T6" fmla="*/ 2 w 30"/>
                <a:gd name="T7" fmla="*/ 18 h 30"/>
                <a:gd name="T8" fmla="*/ 13 w 30"/>
                <a:gd name="T9" fmla="*/ 28 h 30"/>
              </a:gdLst>
              <a:ahLst/>
              <a:cxnLst>
                <a:cxn ang="0">
                  <a:pos x="T0" y="T1"/>
                </a:cxn>
                <a:cxn ang="0">
                  <a:pos x="T2" y="T3"/>
                </a:cxn>
                <a:cxn ang="0">
                  <a:pos x="T4" y="T5"/>
                </a:cxn>
                <a:cxn ang="0">
                  <a:pos x="T6" y="T7"/>
                </a:cxn>
                <a:cxn ang="0">
                  <a:pos x="T8" y="T9"/>
                </a:cxn>
              </a:cxnLst>
              <a:rect l="0" t="0" r="r" b="b"/>
              <a:pathLst>
                <a:path w="30" h="30">
                  <a:moveTo>
                    <a:pt x="13" y="28"/>
                  </a:moveTo>
                  <a:cubicBezTo>
                    <a:pt x="22" y="30"/>
                    <a:pt x="30" y="22"/>
                    <a:pt x="28" y="12"/>
                  </a:cubicBezTo>
                  <a:cubicBezTo>
                    <a:pt x="27" y="7"/>
                    <a:pt x="23" y="3"/>
                    <a:pt x="18" y="2"/>
                  </a:cubicBezTo>
                  <a:cubicBezTo>
                    <a:pt x="8" y="0"/>
                    <a:pt x="0" y="8"/>
                    <a:pt x="2" y="18"/>
                  </a:cubicBezTo>
                  <a:cubicBezTo>
                    <a:pt x="3" y="23"/>
                    <a:pt x="7" y="27"/>
                    <a:pt x="13" y="28"/>
                  </a:cubicBezTo>
                  <a:close/>
                </a:path>
              </a:pathLst>
            </a:custGeom>
            <a:solidFill>
              <a:schemeClr val="accent5">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79" name="Freeform 47">
              <a:extLst>
                <a:ext uri="{FF2B5EF4-FFF2-40B4-BE49-F238E27FC236}">
                  <a16:creationId xmlns:a16="http://schemas.microsoft.com/office/drawing/2014/main" id="{9364E26C-8472-45AE-BFF6-853C29A6DC61}"/>
                </a:ext>
              </a:extLst>
            </p:cNvPr>
            <p:cNvSpPr>
              <a:spLocks/>
            </p:cNvSpPr>
            <p:nvPr/>
          </p:nvSpPr>
          <p:spPr bwMode="auto">
            <a:xfrm>
              <a:off x="5731985" y="2964579"/>
              <a:ext cx="162423" cy="265610"/>
            </a:xfrm>
            <a:custGeom>
              <a:avLst/>
              <a:gdLst>
                <a:gd name="T0" fmla="*/ 32 w 40"/>
                <a:gd name="T1" fmla="*/ 0 h 65"/>
                <a:gd name="T2" fmla="*/ 20 w 40"/>
                <a:gd name="T3" fmla="*/ 5 h 65"/>
                <a:gd name="T4" fmla="*/ 8 w 40"/>
                <a:gd name="T5" fmla="*/ 0 h 65"/>
                <a:gd name="T6" fmla="*/ 0 w 40"/>
                <a:gd name="T7" fmla="*/ 9 h 65"/>
                <a:gd name="T8" fmla="*/ 0 w 40"/>
                <a:gd name="T9" fmla="*/ 27 h 65"/>
                <a:gd name="T10" fmla="*/ 6 w 40"/>
                <a:gd name="T11" fmla="*/ 36 h 65"/>
                <a:gd name="T12" fmla="*/ 6 w 40"/>
                <a:gd name="T13" fmla="*/ 58 h 65"/>
                <a:gd name="T14" fmla="*/ 12 w 40"/>
                <a:gd name="T15" fmla="*/ 65 h 65"/>
                <a:gd name="T16" fmla="*/ 28 w 40"/>
                <a:gd name="T17" fmla="*/ 65 h 65"/>
                <a:gd name="T18" fmla="*/ 34 w 40"/>
                <a:gd name="T19" fmla="*/ 58 h 65"/>
                <a:gd name="T20" fmla="*/ 34 w 40"/>
                <a:gd name="T21" fmla="*/ 36 h 65"/>
                <a:gd name="T22" fmla="*/ 40 w 40"/>
                <a:gd name="T23" fmla="*/ 27 h 65"/>
                <a:gd name="T24" fmla="*/ 40 w 40"/>
                <a:gd name="T25" fmla="*/ 9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3"/>
                    <a:pt x="25" y="5"/>
                    <a:pt x="20" y="5"/>
                  </a:cubicBezTo>
                  <a:cubicBezTo>
                    <a:pt x="15" y="5"/>
                    <a:pt x="11" y="3"/>
                    <a:pt x="8" y="0"/>
                  </a:cubicBezTo>
                  <a:cubicBezTo>
                    <a:pt x="3" y="1"/>
                    <a:pt x="0" y="5"/>
                    <a:pt x="0" y="9"/>
                  </a:cubicBezTo>
                  <a:cubicBezTo>
                    <a:pt x="0" y="27"/>
                    <a:pt x="0" y="27"/>
                    <a:pt x="0" y="27"/>
                  </a:cubicBezTo>
                  <a:cubicBezTo>
                    <a:pt x="0" y="31"/>
                    <a:pt x="2" y="34"/>
                    <a:pt x="6" y="36"/>
                  </a:cubicBezTo>
                  <a:cubicBezTo>
                    <a:pt x="6" y="58"/>
                    <a:pt x="6" y="58"/>
                    <a:pt x="6" y="58"/>
                  </a:cubicBezTo>
                  <a:cubicBezTo>
                    <a:pt x="6" y="62"/>
                    <a:pt x="9" y="65"/>
                    <a:pt x="12" y="65"/>
                  </a:cubicBezTo>
                  <a:cubicBezTo>
                    <a:pt x="28" y="65"/>
                    <a:pt x="28" y="65"/>
                    <a:pt x="28" y="65"/>
                  </a:cubicBezTo>
                  <a:cubicBezTo>
                    <a:pt x="32" y="65"/>
                    <a:pt x="34" y="62"/>
                    <a:pt x="34" y="58"/>
                  </a:cubicBezTo>
                  <a:cubicBezTo>
                    <a:pt x="34" y="36"/>
                    <a:pt x="34" y="36"/>
                    <a:pt x="34" y="36"/>
                  </a:cubicBezTo>
                  <a:cubicBezTo>
                    <a:pt x="38" y="34"/>
                    <a:pt x="40" y="31"/>
                    <a:pt x="40" y="27"/>
                  </a:cubicBezTo>
                  <a:cubicBezTo>
                    <a:pt x="40" y="9"/>
                    <a:pt x="40" y="9"/>
                    <a:pt x="40" y="9"/>
                  </a:cubicBezTo>
                  <a:cubicBezTo>
                    <a:pt x="40" y="5"/>
                    <a:pt x="37" y="1"/>
                    <a:pt x="32" y="0"/>
                  </a:cubicBezTo>
                  <a:close/>
                </a:path>
              </a:pathLst>
            </a:custGeom>
            <a:solidFill>
              <a:schemeClr val="accent5">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80" name="Freeform 44">
              <a:extLst>
                <a:ext uri="{FF2B5EF4-FFF2-40B4-BE49-F238E27FC236}">
                  <a16:creationId xmlns:a16="http://schemas.microsoft.com/office/drawing/2014/main" id="{6D73C380-23BB-471F-AF05-A5F512B0328A}"/>
                </a:ext>
              </a:extLst>
            </p:cNvPr>
            <p:cNvSpPr>
              <a:spLocks/>
            </p:cNvSpPr>
            <p:nvPr/>
          </p:nvSpPr>
          <p:spPr bwMode="auto">
            <a:xfrm>
              <a:off x="5274936" y="2078052"/>
              <a:ext cx="122295" cy="122295"/>
            </a:xfrm>
            <a:custGeom>
              <a:avLst/>
              <a:gdLst>
                <a:gd name="T0" fmla="*/ 12 w 30"/>
                <a:gd name="T1" fmla="*/ 28 h 30"/>
                <a:gd name="T2" fmla="*/ 28 w 30"/>
                <a:gd name="T3" fmla="*/ 12 h 30"/>
                <a:gd name="T4" fmla="*/ 17 w 30"/>
                <a:gd name="T5" fmla="*/ 2 h 30"/>
                <a:gd name="T6" fmla="*/ 2 w 30"/>
                <a:gd name="T7" fmla="*/ 18 h 30"/>
                <a:gd name="T8" fmla="*/ 12 w 30"/>
                <a:gd name="T9" fmla="*/ 28 h 30"/>
              </a:gdLst>
              <a:ahLst/>
              <a:cxnLst>
                <a:cxn ang="0">
                  <a:pos x="T0" y="T1"/>
                </a:cxn>
                <a:cxn ang="0">
                  <a:pos x="T2" y="T3"/>
                </a:cxn>
                <a:cxn ang="0">
                  <a:pos x="T4" y="T5"/>
                </a:cxn>
                <a:cxn ang="0">
                  <a:pos x="T6" y="T7"/>
                </a:cxn>
                <a:cxn ang="0">
                  <a:pos x="T8" y="T9"/>
                </a:cxn>
              </a:cxnLst>
              <a:rect l="0" t="0" r="r" b="b"/>
              <a:pathLst>
                <a:path w="30" h="30">
                  <a:moveTo>
                    <a:pt x="12" y="28"/>
                  </a:moveTo>
                  <a:cubicBezTo>
                    <a:pt x="22" y="30"/>
                    <a:pt x="30" y="22"/>
                    <a:pt x="28" y="12"/>
                  </a:cubicBezTo>
                  <a:cubicBezTo>
                    <a:pt x="27" y="7"/>
                    <a:pt x="23" y="3"/>
                    <a:pt x="17" y="2"/>
                  </a:cubicBezTo>
                  <a:cubicBezTo>
                    <a:pt x="8" y="0"/>
                    <a:pt x="0" y="8"/>
                    <a:pt x="2" y="18"/>
                  </a:cubicBezTo>
                  <a:cubicBezTo>
                    <a:pt x="3" y="23"/>
                    <a:pt x="7" y="27"/>
                    <a:pt x="12" y="28"/>
                  </a:cubicBezTo>
                  <a:close/>
                </a:path>
              </a:pathLst>
            </a:custGeom>
            <a:solidFill>
              <a:schemeClr val="accent2">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81" name="Freeform 45">
              <a:extLst>
                <a:ext uri="{FF2B5EF4-FFF2-40B4-BE49-F238E27FC236}">
                  <a16:creationId xmlns:a16="http://schemas.microsoft.com/office/drawing/2014/main" id="{C0EF5CD7-086D-4B5A-82F4-00EFD500ADE0}"/>
                </a:ext>
              </a:extLst>
            </p:cNvPr>
            <p:cNvSpPr>
              <a:spLocks/>
            </p:cNvSpPr>
            <p:nvPr/>
          </p:nvSpPr>
          <p:spPr bwMode="auto">
            <a:xfrm>
              <a:off x="5253917" y="2186971"/>
              <a:ext cx="164334" cy="265610"/>
            </a:xfrm>
            <a:custGeom>
              <a:avLst/>
              <a:gdLst>
                <a:gd name="T0" fmla="*/ 32 w 40"/>
                <a:gd name="T1" fmla="*/ 0 h 65"/>
                <a:gd name="T2" fmla="*/ 20 w 40"/>
                <a:gd name="T3" fmla="*/ 5 h 65"/>
                <a:gd name="T4" fmla="*/ 8 w 40"/>
                <a:gd name="T5" fmla="*/ 0 h 65"/>
                <a:gd name="T6" fmla="*/ 0 w 40"/>
                <a:gd name="T7" fmla="*/ 9 h 65"/>
                <a:gd name="T8" fmla="*/ 0 w 40"/>
                <a:gd name="T9" fmla="*/ 27 h 65"/>
                <a:gd name="T10" fmla="*/ 6 w 40"/>
                <a:gd name="T11" fmla="*/ 36 h 65"/>
                <a:gd name="T12" fmla="*/ 6 w 40"/>
                <a:gd name="T13" fmla="*/ 58 h 65"/>
                <a:gd name="T14" fmla="*/ 12 w 40"/>
                <a:gd name="T15" fmla="*/ 65 h 65"/>
                <a:gd name="T16" fmla="*/ 28 w 40"/>
                <a:gd name="T17" fmla="*/ 65 h 65"/>
                <a:gd name="T18" fmla="*/ 34 w 40"/>
                <a:gd name="T19" fmla="*/ 58 h 65"/>
                <a:gd name="T20" fmla="*/ 34 w 40"/>
                <a:gd name="T21" fmla="*/ 36 h 65"/>
                <a:gd name="T22" fmla="*/ 40 w 40"/>
                <a:gd name="T23" fmla="*/ 27 h 65"/>
                <a:gd name="T24" fmla="*/ 40 w 40"/>
                <a:gd name="T25" fmla="*/ 9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3"/>
                    <a:pt x="25" y="5"/>
                    <a:pt x="20" y="5"/>
                  </a:cubicBezTo>
                  <a:cubicBezTo>
                    <a:pt x="15" y="5"/>
                    <a:pt x="11" y="3"/>
                    <a:pt x="8" y="0"/>
                  </a:cubicBezTo>
                  <a:cubicBezTo>
                    <a:pt x="3" y="1"/>
                    <a:pt x="0" y="5"/>
                    <a:pt x="0" y="9"/>
                  </a:cubicBezTo>
                  <a:cubicBezTo>
                    <a:pt x="0" y="27"/>
                    <a:pt x="0" y="27"/>
                    <a:pt x="0" y="27"/>
                  </a:cubicBezTo>
                  <a:cubicBezTo>
                    <a:pt x="0" y="31"/>
                    <a:pt x="2" y="34"/>
                    <a:pt x="6" y="36"/>
                  </a:cubicBezTo>
                  <a:cubicBezTo>
                    <a:pt x="6" y="58"/>
                    <a:pt x="6" y="58"/>
                    <a:pt x="6" y="58"/>
                  </a:cubicBezTo>
                  <a:cubicBezTo>
                    <a:pt x="6" y="62"/>
                    <a:pt x="8" y="65"/>
                    <a:pt x="12" y="65"/>
                  </a:cubicBezTo>
                  <a:cubicBezTo>
                    <a:pt x="28" y="65"/>
                    <a:pt x="28" y="65"/>
                    <a:pt x="28" y="65"/>
                  </a:cubicBezTo>
                  <a:cubicBezTo>
                    <a:pt x="31" y="65"/>
                    <a:pt x="34" y="62"/>
                    <a:pt x="34" y="58"/>
                  </a:cubicBezTo>
                  <a:cubicBezTo>
                    <a:pt x="34" y="36"/>
                    <a:pt x="34" y="36"/>
                    <a:pt x="34" y="36"/>
                  </a:cubicBezTo>
                  <a:cubicBezTo>
                    <a:pt x="37" y="34"/>
                    <a:pt x="40" y="31"/>
                    <a:pt x="40" y="27"/>
                  </a:cubicBezTo>
                  <a:cubicBezTo>
                    <a:pt x="40" y="9"/>
                    <a:pt x="40" y="9"/>
                    <a:pt x="40" y="9"/>
                  </a:cubicBezTo>
                  <a:cubicBezTo>
                    <a:pt x="40" y="5"/>
                    <a:pt x="36" y="1"/>
                    <a:pt x="32" y="0"/>
                  </a:cubicBezTo>
                  <a:close/>
                </a:path>
              </a:pathLst>
            </a:custGeom>
            <a:solidFill>
              <a:schemeClr val="accent2">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82" name="Freeform 46">
              <a:extLst>
                <a:ext uri="{FF2B5EF4-FFF2-40B4-BE49-F238E27FC236}">
                  <a16:creationId xmlns:a16="http://schemas.microsoft.com/office/drawing/2014/main" id="{723FC738-C386-4F16-B80C-B07F30EAA70C}"/>
                </a:ext>
              </a:extLst>
            </p:cNvPr>
            <p:cNvSpPr>
              <a:spLocks/>
            </p:cNvSpPr>
            <p:nvPr/>
          </p:nvSpPr>
          <p:spPr bwMode="auto">
            <a:xfrm>
              <a:off x="5034167" y="2078052"/>
              <a:ext cx="122295" cy="122295"/>
            </a:xfrm>
            <a:custGeom>
              <a:avLst/>
              <a:gdLst>
                <a:gd name="T0" fmla="*/ 13 w 30"/>
                <a:gd name="T1" fmla="*/ 28 h 30"/>
                <a:gd name="T2" fmla="*/ 28 w 30"/>
                <a:gd name="T3" fmla="*/ 12 h 30"/>
                <a:gd name="T4" fmla="*/ 18 w 30"/>
                <a:gd name="T5" fmla="*/ 2 h 30"/>
                <a:gd name="T6" fmla="*/ 2 w 30"/>
                <a:gd name="T7" fmla="*/ 18 h 30"/>
                <a:gd name="T8" fmla="*/ 13 w 30"/>
                <a:gd name="T9" fmla="*/ 28 h 30"/>
              </a:gdLst>
              <a:ahLst/>
              <a:cxnLst>
                <a:cxn ang="0">
                  <a:pos x="T0" y="T1"/>
                </a:cxn>
                <a:cxn ang="0">
                  <a:pos x="T2" y="T3"/>
                </a:cxn>
                <a:cxn ang="0">
                  <a:pos x="T4" y="T5"/>
                </a:cxn>
                <a:cxn ang="0">
                  <a:pos x="T6" y="T7"/>
                </a:cxn>
                <a:cxn ang="0">
                  <a:pos x="T8" y="T9"/>
                </a:cxn>
              </a:cxnLst>
              <a:rect l="0" t="0" r="r" b="b"/>
              <a:pathLst>
                <a:path w="30" h="30">
                  <a:moveTo>
                    <a:pt x="13" y="28"/>
                  </a:moveTo>
                  <a:cubicBezTo>
                    <a:pt x="22" y="30"/>
                    <a:pt x="30" y="22"/>
                    <a:pt x="28" y="12"/>
                  </a:cubicBezTo>
                  <a:cubicBezTo>
                    <a:pt x="27" y="7"/>
                    <a:pt x="23" y="3"/>
                    <a:pt x="18" y="2"/>
                  </a:cubicBezTo>
                  <a:cubicBezTo>
                    <a:pt x="8" y="0"/>
                    <a:pt x="0" y="8"/>
                    <a:pt x="2" y="18"/>
                  </a:cubicBezTo>
                  <a:cubicBezTo>
                    <a:pt x="3" y="23"/>
                    <a:pt x="7" y="27"/>
                    <a:pt x="13" y="28"/>
                  </a:cubicBezTo>
                  <a:close/>
                </a:path>
              </a:pathLst>
            </a:custGeom>
            <a:solidFill>
              <a:srgbClr val="5EC8DA">
                <a:alpha val="40000"/>
              </a:srgb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83" name="Freeform 47">
              <a:extLst>
                <a:ext uri="{FF2B5EF4-FFF2-40B4-BE49-F238E27FC236}">
                  <a16:creationId xmlns:a16="http://schemas.microsoft.com/office/drawing/2014/main" id="{8268575F-9C94-461C-BE65-C6290D23EAA1}"/>
                </a:ext>
              </a:extLst>
            </p:cNvPr>
            <p:cNvSpPr>
              <a:spLocks/>
            </p:cNvSpPr>
            <p:nvPr/>
          </p:nvSpPr>
          <p:spPr bwMode="auto">
            <a:xfrm>
              <a:off x="5015059" y="2186971"/>
              <a:ext cx="162423" cy="265610"/>
            </a:xfrm>
            <a:custGeom>
              <a:avLst/>
              <a:gdLst>
                <a:gd name="T0" fmla="*/ 32 w 40"/>
                <a:gd name="T1" fmla="*/ 0 h 65"/>
                <a:gd name="T2" fmla="*/ 20 w 40"/>
                <a:gd name="T3" fmla="*/ 5 h 65"/>
                <a:gd name="T4" fmla="*/ 8 w 40"/>
                <a:gd name="T5" fmla="*/ 0 h 65"/>
                <a:gd name="T6" fmla="*/ 0 w 40"/>
                <a:gd name="T7" fmla="*/ 9 h 65"/>
                <a:gd name="T8" fmla="*/ 0 w 40"/>
                <a:gd name="T9" fmla="*/ 27 h 65"/>
                <a:gd name="T10" fmla="*/ 6 w 40"/>
                <a:gd name="T11" fmla="*/ 36 h 65"/>
                <a:gd name="T12" fmla="*/ 6 w 40"/>
                <a:gd name="T13" fmla="*/ 58 h 65"/>
                <a:gd name="T14" fmla="*/ 12 w 40"/>
                <a:gd name="T15" fmla="*/ 65 h 65"/>
                <a:gd name="T16" fmla="*/ 28 w 40"/>
                <a:gd name="T17" fmla="*/ 65 h 65"/>
                <a:gd name="T18" fmla="*/ 34 w 40"/>
                <a:gd name="T19" fmla="*/ 58 h 65"/>
                <a:gd name="T20" fmla="*/ 34 w 40"/>
                <a:gd name="T21" fmla="*/ 36 h 65"/>
                <a:gd name="T22" fmla="*/ 40 w 40"/>
                <a:gd name="T23" fmla="*/ 27 h 65"/>
                <a:gd name="T24" fmla="*/ 40 w 40"/>
                <a:gd name="T25" fmla="*/ 9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3"/>
                    <a:pt x="25" y="5"/>
                    <a:pt x="20" y="5"/>
                  </a:cubicBezTo>
                  <a:cubicBezTo>
                    <a:pt x="15" y="5"/>
                    <a:pt x="11" y="3"/>
                    <a:pt x="8" y="0"/>
                  </a:cubicBezTo>
                  <a:cubicBezTo>
                    <a:pt x="3" y="1"/>
                    <a:pt x="0" y="5"/>
                    <a:pt x="0" y="9"/>
                  </a:cubicBezTo>
                  <a:cubicBezTo>
                    <a:pt x="0" y="27"/>
                    <a:pt x="0" y="27"/>
                    <a:pt x="0" y="27"/>
                  </a:cubicBezTo>
                  <a:cubicBezTo>
                    <a:pt x="0" y="31"/>
                    <a:pt x="2" y="34"/>
                    <a:pt x="6" y="36"/>
                  </a:cubicBezTo>
                  <a:cubicBezTo>
                    <a:pt x="6" y="58"/>
                    <a:pt x="6" y="58"/>
                    <a:pt x="6" y="58"/>
                  </a:cubicBezTo>
                  <a:cubicBezTo>
                    <a:pt x="6" y="62"/>
                    <a:pt x="9" y="65"/>
                    <a:pt x="12" y="65"/>
                  </a:cubicBezTo>
                  <a:cubicBezTo>
                    <a:pt x="28" y="65"/>
                    <a:pt x="28" y="65"/>
                    <a:pt x="28" y="65"/>
                  </a:cubicBezTo>
                  <a:cubicBezTo>
                    <a:pt x="32" y="65"/>
                    <a:pt x="34" y="62"/>
                    <a:pt x="34" y="58"/>
                  </a:cubicBezTo>
                  <a:cubicBezTo>
                    <a:pt x="34" y="36"/>
                    <a:pt x="34" y="36"/>
                    <a:pt x="34" y="36"/>
                  </a:cubicBezTo>
                  <a:cubicBezTo>
                    <a:pt x="38" y="34"/>
                    <a:pt x="40" y="31"/>
                    <a:pt x="40" y="27"/>
                  </a:cubicBezTo>
                  <a:cubicBezTo>
                    <a:pt x="40" y="9"/>
                    <a:pt x="40" y="9"/>
                    <a:pt x="40" y="9"/>
                  </a:cubicBezTo>
                  <a:cubicBezTo>
                    <a:pt x="40" y="5"/>
                    <a:pt x="37" y="1"/>
                    <a:pt x="32" y="0"/>
                  </a:cubicBezTo>
                  <a:close/>
                </a:path>
              </a:pathLst>
            </a:custGeom>
            <a:solidFill>
              <a:srgbClr val="5EC8DA">
                <a:alpha val="40000"/>
              </a:srgb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84" name="Freeform 48">
              <a:extLst>
                <a:ext uri="{FF2B5EF4-FFF2-40B4-BE49-F238E27FC236}">
                  <a16:creationId xmlns:a16="http://schemas.microsoft.com/office/drawing/2014/main" id="{B2567B1F-21CA-4732-9546-FC428FD3AE67}"/>
                </a:ext>
              </a:extLst>
            </p:cNvPr>
            <p:cNvSpPr>
              <a:spLocks/>
            </p:cNvSpPr>
            <p:nvPr/>
          </p:nvSpPr>
          <p:spPr bwMode="auto">
            <a:xfrm>
              <a:off x="5515705" y="2078052"/>
              <a:ext cx="116563" cy="122295"/>
            </a:xfrm>
            <a:custGeom>
              <a:avLst/>
              <a:gdLst>
                <a:gd name="T0" fmla="*/ 12 w 29"/>
                <a:gd name="T1" fmla="*/ 28 h 30"/>
                <a:gd name="T2" fmla="*/ 27 w 29"/>
                <a:gd name="T3" fmla="*/ 12 h 30"/>
                <a:gd name="T4" fmla="*/ 17 w 29"/>
                <a:gd name="T5" fmla="*/ 2 h 30"/>
                <a:gd name="T6" fmla="*/ 1 w 29"/>
                <a:gd name="T7" fmla="*/ 18 h 30"/>
                <a:gd name="T8" fmla="*/ 12 w 29"/>
                <a:gd name="T9" fmla="*/ 28 h 30"/>
              </a:gdLst>
              <a:ahLst/>
              <a:cxnLst>
                <a:cxn ang="0">
                  <a:pos x="T0" y="T1"/>
                </a:cxn>
                <a:cxn ang="0">
                  <a:pos x="T2" y="T3"/>
                </a:cxn>
                <a:cxn ang="0">
                  <a:pos x="T4" y="T5"/>
                </a:cxn>
                <a:cxn ang="0">
                  <a:pos x="T6" y="T7"/>
                </a:cxn>
                <a:cxn ang="0">
                  <a:pos x="T8" y="T9"/>
                </a:cxn>
              </a:cxnLst>
              <a:rect l="0" t="0" r="r" b="b"/>
              <a:pathLst>
                <a:path w="29" h="30">
                  <a:moveTo>
                    <a:pt x="12" y="28"/>
                  </a:moveTo>
                  <a:cubicBezTo>
                    <a:pt x="21" y="30"/>
                    <a:pt x="29" y="22"/>
                    <a:pt x="27" y="12"/>
                  </a:cubicBezTo>
                  <a:cubicBezTo>
                    <a:pt x="26" y="7"/>
                    <a:pt x="22" y="3"/>
                    <a:pt x="17" y="2"/>
                  </a:cubicBezTo>
                  <a:cubicBezTo>
                    <a:pt x="8" y="0"/>
                    <a:pt x="0" y="8"/>
                    <a:pt x="1" y="18"/>
                  </a:cubicBezTo>
                  <a:cubicBezTo>
                    <a:pt x="2" y="23"/>
                    <a:pt x="7" y="27"/>
                    <a:pt x="12" y="28"/>
                  </a:cubicBezTo>
                  <a:close/>
                </a:path>
              </a:pathLst>
            </a:custGeom>
            <a:solidFill>
              <a:schemeClr val="accent1">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85" name="Freeform 49">
              <a:extLst>
                <a:ext uri="{FF2B5EF4-FFF2-40B4-BE49-F238E27FC236}">
                  <a16:creationId xmlns:a16="http://schemas.microsoft.com/office/drawing/2014/main" id="{67B19980-6759-4229-8E72-53B553E8893C}"/>
                </a:ext>
              </a:extLst>
            </p:cNvPr>
            <p:cNvSpPr>
              <a:spLocks/>
            </p:cNvSpPr>
            <p:nvPr/>
          </p:nvSpPr>
          <p:spPr bwMode="auto">
            <a:xfrm>
              <a:off x="5490864" y="2186971"/>
              <a:ext cx="166245" cy="265610"/>
            </a:xfrm>
            <a:custGeom>
              <a:avLst/>
              <a:gdLst>
                <a:gd name="T0" fmla="*/ 33 w 41"/>
                <a:gd name="T1" fmla="*/ 0 h 65"/>
                <a:gd name="T2" fmla="*/ 20 w 41"/>
                <a:gd name="T3" fmla="*/ 5 h 65"/>
                <a:gd name="T4" fmla="*/ 8 w 41"/>
                <a:gd name="T5" fmla="*/ 0 h 65"/>
                <a:gd name="T6" fmla="*/ 0 w 41"/>
                <a:gd name="T7" fmla="*/ 9 h 65"/>
                <a:gd name="T8" fmla="*/ 0 w 41"/>
                <a:gd name="T9" fmla="*/ 27 h 65"/>
                <a:gd name="T10" fmla="*/ 6 w 41"/>
                <a:gd name="T11" fmla="*/ 36 h 65"/>
                <a:gd name="T12" fmla="*/ 6 w 41"/>
                <a:gd name="T13" fmla="*/ 58 h 65"/>
                <a:gd name="T14" fmla="*/ 13 w 41"/>
                <a:gd name="T15" fmla="*/ 65 h 65"/>
                <a:gd name="T16" fmla="*/ 28 w 41"/>
                <a:gd name="T17" fmla="*/ 65 h 65"/>
                <a:gd name="T18" fmla="*/ 35 w 41"/>
                <a:gd name="T19" fmla="*/ 58 h 65"/>
                <a:gd name="T20" fmla="*/ 35 w 41"/>
                <a:gd name="T21" fmla="*/ 36 h 65"/>
                <a:gd name="T22" fmla="*/ 41 w 41"/>
                <a:gd name="T23" fmla="*/ 27 h 65"/>
                <a:gd name="T24" fmla="*/ 41 w 41"/>
                <a:gd name="T25" fmla="*/ 9 h 65"/>
                <a:gd name="T26" fmla="*/ 33 w 41"/>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5">
                  <a:moveTo>
                    <a:pt x="33" y="0"/>
                  </a:moveTo>
                  <a:cubicBezTo>
                    <a:pt x="30" y="3"/>
                    <a:pt x="25" y="5"/>
                    <a:pt x="20" y="5"/>
                  </a:cubicBezTo>
                  <a:cubicBezTo>
                    <a:pt x="16" y="5"/>
                    <a:pt x="11" y="3"/>
                    <a:pt x="8" y="0"/>
                  </a:cubicBezTo>
                  <a:cubicBezTo>
                    <a:pt x="4" y="1"/>
                    <a:pt x="0" y="5"/>
                    <a:pt x="0" y="9"/>
                  </a:cubicBezTo>
                  <a:cubicBezTo>
                    <a:pt x="0" y="27"/>
                    <a:pt x="0" y="27"/>
                    <a:pt x="0" y="27"/>
                  </a:cubicBezTo>
                  <a:cubicBezTo>
                    <a:pt x="0" y="31"/>
                    <a:pt x="3" y="34"/>
                    <a:pt x="6" y="36"/>
                  </a:cubicBezTo>
                  <a:cubicBezTo>
                    <a:pt x="6" y="58"/>
                    <a:pt x="6" y="58"/>
                    <a:pt x="6" y="58"/>
                  </a:cubicBezTo>
                  <a:cubicBezTo>
                    <a:pt x="6" y="62"/>
                    <a:pt x="9" y="65"/>
                    <a:pt x="13" y="65"/>
                  </a:cubicBezTo>
                  <a:cubicBezTo>
                    <a:pt x="28" y="65"/>
                    <a:pt x="28" y="65"/>
                    <a:pt x="28" y="65"/>
                  </a:cubicBezTo>
                  <a:cubicBezTo>
                    <a:pt x="32" y="65"/>
                    <a:pt x="35" y="62"/>
                    <a:pt x="35" y="58"/>
                  </a:cubicBezTo>
                  <a:cubicBezTo>
                    <a:pt x="35" y="36"/>
                    <a:pt x="35" y="36"/>
                    <a:pt x="35" y="36"/>
                  </a:cubicBezTo>
                  <a:cubicBezTo>
                    <a:pt x="38" y="34"/>
                    <a:pt x="41" y="31"/>
                    <a:pt x="41" y="27"/>
                  </a:cubicBezTo>
                  <a:cubicBezTo>
                    <a:pt x="41" y="9"/>
                    <a:pt x="41" y="9"/>
                    <a:pt x="41" y="9"/>
                  </a:cubicBezTo>
                  <a:cubicBezTo>
                    <a:pt x="41" y="5"/>
                    <a:pt x="37" y="1"/>
                    <a:pt x="33" y="0"/>
                  </a:cubicBezTo>
                  <a:close/>
                </a:path>
              </a:pathLst>
            </a:custGeom>
            <a:solidFill>
              <a:schemeClr val="accent1">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86" name="Freeform 44">
              <a:extLst>
                <a:ext uri="{FF2B5EF4-FFF2-40B4-BE49-F238E27FC236}">
                  <a16:creationId xmlns:a16="http://schemas.microsoft.com/office/drawing/2014/main" id="{59A33975-E5B0-4E43-A2FE-6BEF9DCE3BF4}"/>
                </a:ext>
              </a:extLst>
            </p:cNvPr>
            <p:cNvSpPr>
              <a:spLocks/>
            </p:cNvSpPr>
            <p:nvPr/>
          </p:nvSpPr>
          <p:spPr bwMode="auto">
            <a:xfrm>
              <a:off x="5752652" y="2081490"/>
              <a:ext cx="122295" cy="122295"/>
            </a:xfrm>
            <a:custGeom>
              <a:avLst/>
              <a:gdLst>
                <a:gd name="T0" fmla="*/ 12 w 30"/>
                <a:gd name="T1" fmla="*/ 28 h 30"/>
                <a:gd name="T2" fmla="*/ 28 w 30"/>
                <a:gd name="T3" fmla="*/ 12 h 30"/>
                <a:gd name="T4" fmla="*/ 17 w 30"/>
                <a:gd name="T5" fmla="*/ 2 h 30"/>
                <a:gd name="T6" fmla="*/ 2 w 30"/>
                <a:gd name="T7" fmla="*/ 18 h 30"/>
                <a:gd name="T8" fmla="*/ 12 w 30"/>
                <a:gd name="T9" fmla="*/ 28 h 30"/>
              </a:gdLst>
              <a:ahLst/>
              <a:cxnLst>
                <a:cxn ang="0">
                  <a:pos x="T0" y="T1"/>
                </a:cxn>
                <a:cxn ang="0">
                  <a:pos x="T2" y="T3"/>
                </a:cxn>
                <a:cxn ang="0">
                  <a:pos x="T4" y="T5"/>
                </a:cxn>
                <a:cxn ang="0">
                  <a:pos x="T6" y="T7"/>
                </a:cxn>
                <a:cxn ang="0">
                  <a:pos x="T8" y="T9"/>
                </a:cxn>
              </a:cxnLst>
              <a:rect l="0" t="0" r="r" b="b"/>
              <a:pathLst>
                <a:path w="30" h="30">
                  <a:moveTo>
                    <a:pt x="12" y="28"/>
                  </a:moveTo>
                  <a:cubicBezTo>
                    <a:pt x="22" y="30"/>
                    <a:pt x="30" y="22"/>
                    <a:pt x="28" y="12"/>
                  </a:cubicBezTo>
                  <a:cubicBezTo>
                    <a:pt x="27" y="7"/>
                    <a:pt x="23" y="3"/>
                    <a:pt x="17" y="2"/>
                  </a:cubicBezTo>
                  <a:cubicBezTo>
                    <a:pt x="8" y="0"/>
                    <a:pt x="0" y="8"/>
                    <a:pt x="2" y="18"/>
                  </a:cubicBezTo>
                  <a:cubicBezTo>
                    <a:pt x="3" y="23"/>
                    <a:pt x="7" y="27"/>
                    <a:pt x="12" y="28"/>
                  </a:cubicBezTo>
                  <a:close/>
                </a:path>
              </a:pathLst>
            </a:custGeom>
            <a:solidFill>
              <a:schemeClr val="accent2">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87" name="Freeform 45">
              <a:extLst>
                <a:ext uri="{FF2B5EF4-FFF2-40B4-BE49-F238E27FC236}">
                  <a16:creationId xmlns:a16="http://schemas.microsoft.com/office/drawing/2014/main" id="{33D01DB1-B8CE-4701-9C4E-949627F0BD25}"/>
                </a:ext>
              </a:extLst>
            </p:cNvPr>
            <p:cNvSpPr>
              <a:spLocks/>
            </p:cNvSpPr>
            <p:nvPr/>
          </p:nvSpPr>
          <p:spPr bwMode="auto">
            <a:xfrm>
              <a:off x="5731633" y="2190409"/>
              <a:ext cx="164334" cy="265610"/>
            </a:xfrm>
            <a:custGeom>
              <a:avLst/>
              <a:gdLst>
                <a:gd name="T0" fmla="*/ 32 w 40"/>
                <a:gd name="T1" fmla="*/ 0 h 65"/>
                <a:gd name="T2" fmla="*/ 20 w 40"/>
                <a:gd name="T3" fmla="*/ 5 h 65"/>
                <a:gd name="T4" fmla="*/ 8 w 40"/>
                <a:gd name="T5" fmla="*/ 0 h 65"/>
                <a:gd name="T6" fmla="*/ 0 w 40"/>
                <a:gd name="T7" fmla="*/ 9 h 65"/>
                <a:gd name="T8" fmla="*/ 0 w 40"/>
                <a:gd name="T9" fmla="*/ 27 h 65"/>
                <a:gd name="T10" fmla="*/ 6 w 40"/>
                <a:gd name="T11" fmla="*/ 36 h 65"/>
                <a:gd name="T12" fmla="*/ 6 w 40"/>
                <a:gd name="T13" fmla="*/ 58 h 65"/>
                <a:gd name="T14" fmla="*/ 12 w 40"/>
                <a:gd name="T15" fmla="*/ 65 h 65"/>
                <a:gd name="T16" fmla="*/ 28 w 40"/>
                <a:gd name="T17" fmla="*/ 65 h 65"/>
                <a:gd name="T18" fmla="*/ 34 w 40"/>
                <a:gd name="T19" fmla="*/ 58 h 65"/>
                <a:gd name="T20" fmla="*/ 34 w 40"/>
                <a:gd name="T21" fmla="*/ 36 h 65"/>
                <a:gd name="T22" fmla="*/ 40 w 40"/>
                <a:gd name="T23" fmla="*/ 27 h 65"/>
                <a:gd name="T24" fmla="*/ 40 w 40"/>
                <a:gd name="T25" fmla="*/ 9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3"/>
                    <a:pt x="25" y="5"/>
                    <a:pt x="20" y="5"/>
                  </a:cubicBezTo>
                  <a:cubicBezTo>
                    <a:pt x="15" y="5"/>
                    <a:pt x="11" y="3"/>
                    <a:pt x="8" y="0"/>
                  </a:cubicBezTo>
                  <a:cubicBezTo>
                    <a:pt x="3" y="1"/>
                    <a:pt x="0" y="5"/>
                    <a:pt x="0" y="9"/>
                  </a:cubicBezTo>
                  <a:cubicBezTo>
                    <a:pt x="0" y="27"/>
                    <a:pt x="0" y="27"/>
                    <a:pt x="0" y="27"/>
                  </a:cubicBezTo>
                  <a:cubicBezTo>
                    <a:pt x="0" y="31"/>
                    <a:pt x="2" y="34"/>
                    <a:pt x="6" y="36"/>
                  </a:cubicBezTo>
                  <a:cubicBezTo>
                    <a:pt x="6" y="58"/>
                    <a:pt x="6" y="58"/>
                    <a:pt x="6" y="58"/>
                  </a:cubicBezTo>
                  <a:cubicBezTo>
                    <a:pt x="6" y="62"/>
                    <a:pt x="8" y="65"/>
                    <a:pt x="12" y="65"/>
                  </a:cubicBezTo>
                  <a:cubicBezTo>
                    <a:pt x="28" y="65"/>
                    <a:pt x="28" y="65"/>
                    <a:pt x="28" y="65"/>
                  </a:cubicBezTo>
                  <a:cubicBezTo>
                    <a:pt x="31" y="65"/>
                    <a:pt x="34" y="62"/>
                    <a:pt x="34" y="58"/>
                  </a:cubicBezTo>
                  <a:cubicBezTo>
                    <a:pt x="34" y="36"/>
                    <a:pt x="34" y="36"/>
                    <a:pt x="34" y="36"/>
                  </a:cubicBezTo>
                  <a:cubicBezTo>
                    <a:pt x="37" y="34"/>
                    <a:pt x="40" y="31"/>
                    <a:pt x="40" y="27"/>
                  </a:cubicBezTo>
                  <a:cubicBezTo>
                    <a:pt x="40" y="9"/>
                    <a:pt x="40" y="9"/>
                    <a:pt x="40" y="9"/>
                  </a:cubicBezTo>
                  <a:cubicBezTo>
                    <a:pt x="40" y="5"/>
                    <a:pt x="36" y="1"/>
                    <a:pt x="32" y="0"/>
                  </a:cubicBezTo>
                  <a:close/>
                </a:path>
              </a:pathLst>
            </a:custGeom>
            <a:solidFill>
              <a:schemeClr val="accent2">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88" name="Freeform 48">
              <a:extLst>
                <a:ext uri="{FF2B5EF4-FFF2-40B4-BE49-F238E27FC236}">
                  <a16:creationId xmlns:a16="http://schemas.microsoft.com/office/drawing/2014/main" id="{89EB7FAF-32F1-423E-98EA-0ACCDEFA87E4}"/>
                </a:ext>
              </a:extLst>
            </p:cNvPr>
            <p:cNvSpPr>
              <a:spLocks/>
            </p:cNvSpPr>
            <p:nvPr/>
          </p:nvSpPr>
          <p:spPr bwMode="auto">
            <a:xfrm>
              <a:off x="4801998" y="2078052"/>
              <a:ext cx="116563" cy="122295"/>
            </a:xfrm>
            <a:custGeom>
              <a:avLst/>
              <a:gdLst>
                <a:gd name="T0" fmla="*/ 12 w 29"/>
                <a:gd name="T1" fmla="*/ 28 h 30"/>
                <a:gd name="T2" fmla="*/ 27 w 29"/>
                <a:gd name="T3" fmla="*/ 12 h 30"/>
                <a:gd name="T4" fmla="*/ 17 w 29"/>
                <a:gd name="T5" fmla="*/ 2 h 30"/>
                <a:gd name="T6" fmla="*/ 1 w 29"/>
                <a:gd name="T7" fmla="*/ 18 h 30"/>
                <a:gd name="T8" fmla="*/ 12 w 29"/>
                <a:gd name="T9" fmla="*/ 28 h 30"/>
              </a:gdLst>
              <a:ahLst/>
              <a:cxnLst>
                <a:cxn ang="0">
                  <a:pos x="T0" y="T1"/>
                </a:cxn>
                <a:cxn ang="0">
                  <a:pos x="T2" y="T3"/>
                </a:cxn>
                <a:cxn ang="0">
                  <a:pos x="T4" y="T5"/>
                </a:cxn>
                <a:cxn ang="0">
                  <a:pos x="T6" y="T7"/>
                </a:cxn>
                <a:cxn ang="0">
                  <a:pos x="T8" y="T9"/>
                </a:cxn>
              </a:cxnLst>
              <a:rect l="0" t="0" r="r" b="b"/>
              <a:pathLst>
                <a:path w="29" h="30">
                  <a:moveTo>
                    <a:pt x="12" y="28"/>
                  </a:moveTo>
                  <a:cubicBezTo>
                    <a:pt x="21" y="30"/>
                    <a:pt x="29" y="22"/>
                    <a:pt x="27" y="12"/>
                  </a:cubicBezTo>
                  <a:cubicBezTo>
                    <a:pt x="26" y="7"/>
                    <a:pt x="22" y="3"/>
                    <a:pt x="17" y="2"/>
                  </a:cubicBezTo>
                  <a:cubicBezTo>
                    <a:pt x="8" y="0"/>
                    <a:pt x="0" y="8"/>
                    <a:pt x="1" y="18"/>
                  </a:cubicBezTo>
                  <a:cubicBezTo>
                    <a:pt x="2" y="23"/>
                    <a:pt x="7" y="27"/>
                    <a:pt x="12" y="28"/>
                  </a:cubicBezTo>
                  <a:close/>
                </a:path>
              </a:pathLst>
            </a:custGeom>
            <a:solidFill>
              <a:schemeClr val="accent1">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89" name="Freeform 49">
              <a:extLst>
                <a:ext uri="{FF2B5EF4-FFF2-40B4-BE49-F238E27FC236}">
                  <a16:creationId xmlns:a16="http://schemas.microsoft.com/office/drawing/2014/main" id="{298443CA-0196-427B-9463-0B6209438FCB}"/>
                </a:ext>
              </a:extLst>
            </p:cNvPr>
            <p:cNvSpPr>
              <a:spLocks/>
            </p:cNvSpPr>
            <p:nvPr/>
          </p:nvSpPr>
          <p:spPr bwMode="auto">
            <a:xfrm>
              <a:off x="4777157" y="2186971"/>
              <a:ext cx="166245" cy="265610"/>
            </a:xfrm>
            <a:custGeom>
              <a:avLst/>
              <a:gdLst>
                <a:gd name="T0" fmla="*/ 33 w 41"/>
                <a:gd name="T1" fmla="*/ 0 h 65"/>
                <a:gd name="T2" fmla="*/ 20 w 41"/>
                <a:gd name="T3" fmla="*/ 5 h 65"/>
                <a:gd name="T4" fmla="*/ 8 w 41"/>
                <a:gd name="T5" fmla="*/ 0 h 65"/>
                <a:gd name="T6" fmla="*/ 0 w 41"/>
                <a:gd name="T7" fmla="*/ 9 h 65"/>
                <a:gd name="T8" fmla="*/ 0 w 41"/>
                <a:gd name="T9" fmla="*/ 27 h 65"/>
                <a:gd name="T10" fmla="*/ 6 w 41"/>
                <a:gd name="T11" fmla="*/ 36 h 65"/>
                <a:gd name="T12" fmla="*/ 6 w 41"/>
                <a:gd name="T13" fmla="*/ 58 h 65"/>
                <a:gd name="T14" fmla="*/ 13 w 41"/>
                <a:gd name="T15" fmla="*/ 65 h 65"/>
                <a:gd name="T16" fmla="*/ 28 w 41"/>
                <a:gd name="T17" fmla="*/ 65 h 65"/>
                <a:gd name="T18" fmla="*/ 35 w 41"/>
                <a:gd name="T19" fmla="*/ 58 h 65"/>
                <a:gd name="T20" fmla="*/ 35 w 41"/>
                <a:gd name="T21" fmla="*/ 36 h 65"/>
                <a:gd name="T22" fmla="*/ 41 w 41"/>
                <a:gd name="T23" fmla="*/ 27 h 65"/>
                <a:gd name="T24" fmla="*/ 41 w 41"/>
                <a:gd name="T25" fmla="*/ 9 h 65"/>
                <a:gd name="T26" fmla="*/ 33 w 41"/>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5">
                  <a:moveTo>
                    <a:pt x="33" y="0"/>
                  </a:moveTo>
                  <a:cubicBezTo>
                    <a:pt x="30" y="3"/>
                    <a:pt x="25" y="5"/>
                    <a:pt x="20" y="5"/>
                  </a:cubicBezTo>
                  <a:cubicBezTo>
                    <a:pt x="16" y="5"/>
                    <a:pt x="11" y="3"/>
                    <a:pt x="8" y="0"/>
                  </a:cubicBezTo>
                  <a:cubicBezTo>
                    <a:pt x="4" y="1"/>
                    <a:pt x="0" y="5"/>
                    <a:pt x="0" y="9"/>
                  </a:cubicBezTo>
                  <a:cubicBezTo>
                    <a:pt x="0" y="27"/>
                    <a:pt x="0" y="27"/>
                    <a:pt x="0" y="27"/>
                  </a:cubicBezTo>
                  <a:cubicBezTo>
                    <a:pt x="0" y="31"/>
                    <a:pt x="3" y="34"/>
                    <a:pt x="6" y="36"/>
                  </a:cubicBezTo>
                  <a:cubicBezTo>
                    <a:pt x="6" y="58"/>
                    <a:pt x="6" y="58"/>
                    <a:pt x="6" y="58"/>
                  </a:cubicBezTo>
                  <a:cubicBezTo>
                    <a:pt x="6" y="62"/>
                    <a:pt x="9" y="65"/>
                    <a:pt x="13" y="65"/>
                  </a:cubicBezTo>
                  <a:cubicBezTo>
                    <a:pt x="28" y="65"/>
                    <a:pt x="28" y="65"/>
                    <a:pt x="28" y="65"/>
                  </a:cubicBezTo>
                  <a:cubicBezTo>
                    <a:pt x="32" y="65"/>
                    <a:pt x="35" y="62"/>
                    <a:pt x="35" y="58"/>
                  </a:cubicBezTo>
                  <a:cubicBezTo>
                    <a:pt x="35" y="36"/>
                    <a:pt x="35" y="36"/>
                    <a:pt x="35" y="36"/>
                  </a:cubicBezTo>
                  <a:cubicBezTo>
                    <a:pt x="38" y="34"/>
                    <a:pt x="41" y="31"/>
                    <a:pt x="41" y="27"/>
                  </a:cubicBezTo>
                  <a:cubicBezTo>
                    <a:pt x="41" y="9"/>
                    <a:pt x="41" y="9"/>
                    <a:pt x="41" y="9"/>
                  </a:cubicBezTo>
                  <a:cubicBezTo>
                    <a:pt x="41" y="5"/>
                    <a:pt x="37" y="1"/>
                    <a:pt x="33" y="0"/>
                  </a:cubicBezTo>
                  <a:close/>
                </a:path>
              </a:pathLst>
            </a:custGeom>
            <a:solidFill>
              <a:schemeClr val="accent1">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90" name="Freeform 44">
              <a:extLst>
                <a:ext uri="{FF2B5EF4-FFF2-40B4-BE49-F238E27FC236}">
                  <a16:creationId xmlns:a16="http://schemas.microsoft.com/office/drawing/2014/main" id="{36787D5A-82C8-402F-A52A-AA1D54C2B263}"/>
                </a:ext>
              </a:extLst>
            </p:cNvPr>
            <p:cNvSpPr>
              <a:spLocks/>
            </p:cNvSpPr>
            <p:nvPr/>
          </p:nvSpPr>
          <p:spPr bwMode="auto">
            <a:xfrm>
              <a:off x="5993169" y="2078052"/>
              <a:ext cx="122295" cy="122295"/>
            </a:xfrm>
            <a:custGeom>
              <a:avLst/>
              <a:gdLst>
                <a:gd name="T0" fmla="*/ 12 w 30"/>
                <a:gd name="T1" fmla="*/ 28 h 30"/>
                <a:gd name="T2" fmla="*/ 28 w 30"/>
                <a:gd name="T3" fmla="*/ 12 h 30"/>
                <a:gd name="T4" fmla="*/ 17 w 30"/>
                <a:gd name="T5" fmla="*/ 2 h 30"/>
                <a:gd name="T6" fmla="*/ 2 w 30"/>
                <a:gd name="T7" fmla="*/ 18 h 30"/>
                <a:gd name="T8" fmla="*/ 12 w 30"/>
                <a:gd name="T9" fmla="*/ 28 h 30"/>
              </a:gdLst>
              <a:ahLst/>
              <a:cxnLst>
                <a:cxn ang="0">
                  <a:pos x="T0" y="T1"/>
                </a:cxn>
                <a:cxn ang="0">
                  <a:pos x="T2" y="T3"/>
                </a:cxn>
                <a:cxn ang="0">
                  <a:pos x="T4" y="T5"/>
                </a:cxn>
                <a:cxn ang="0">
                  <a:pos x="T6" y="T7"/>
                </a:cxn>
                <a:cxn ang="0">
                  <a:pos x="T8" y="T9"/>
                </a:cxn>
              </a:cxnLst>
              <a:rect l="0" t="0" r="r" b="b"/>
              <a:pathLst>
                <a:path w="30" h="30">
                  <a:moveTo>
                    <a:pt x="12" y="28"/>
                  </a:moveTo>
                  <a:cubicBezTo>
                    <a:pt x="22" y="30"/>
                    <a:pt x="30" y="22"/>
                    <a:pt x="28" y="12"/>
                  </a:cubicBezTo>
                  <a:cubicBezTo>
                    <a:pt x="27" y="7"/>
                    <a:pt x="23" y="3"/>
                    <a:pt x="17" y="2"/>
                  </a:cubicBezTo>
                  <a:cubicBezTo>
                    <a:pt x="8" y="0"/>
                    <a:pt x="0" y="8"/>
                    <a:pt x="2" y="18"/>
                  </a:cubicBezTo>
                  <a:cubicBezTo>
                    <a:pt x="3" y="23"/>
                    <a:pt x="7" y="27"/>
                    <a:pt x="12" y="28"/>
                  </a:cubicBezTo>
                  <a:close/>
                </a:path>
              </a:pathLst>
            </a:custGeom>
            <a:solidFill>
              <a:schemeClr val="accent2">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91" name="Freeform 45">
              <a:extLst>
                <a:ext uri="{FF2B5EF4-FFF2-40B4-BE49-F238E27FC236}">
                  <a16:creationId xmlns:a16="http://schemas.microsoft.com/office/drawing/2014/main" id="{4E161D78-16BD-45CA-BB62-28A1B5EABE66}"/>
                </a:ext>
              </a:extLst>
            </p:cNvPr>
            <p:cNvSpPr>
              <a:spLocks/>
            </p:cNvSpPr>
            <p:nvPr/>
          </p:nvSpPr>
          <p:spPr bwMode="auto">
            <a:xfrm>
              <a:off x="5972150" y="2186971"/>
              <a:ext cx="164334" cy="265610"/>
            </a:xfrm>
            <a:custGeom>
              <a:avLst/>
              <a:gdLst>
                <a:gd name="T0" fmla="*/ 32 w 40"/>
                <a:gd name="T1" fmla="*/ 0 h 65"/>
                <a:gd name="T2" fmla="*/ 20 w 40"/>
                <a:gd name="T3" fmla="*/ 5 h 65"/>
                <a:gd name="T4" fmla="*/ 8 w 40"/>
                <a:gd name="T5" fmla="*/ 0 h 65"/>
                <a:gd name="T6" fmla="*/ 0 w 40"/>
                <a:gd name="T7" fmla="*/ 9 h 65"/>
                <a:gd name="T8" fmla="*/ 0 w 40"/>
                <a:gd name="T9" fmla="*/ 27 h 65"/>
                <a:gd name="T10" fmla="*/ 6 w 40"/>
                <a:gd name="T11" fmla="*/ 36 h 65"/>
                <a:gd name="T12" fmla="*/ 6 w 40"/>
                <a:gd name="T13" fmla="*/ 58 h 65"/>
                <a:gd name="T14" fmla="*/ 12 w 40"/>
                <a:gd name="T15" fmla="*/ 65 h 65"/>
                <a:gd name="T16" fmla="*/ 28 w 40"/>
                <a:gd name="T17" fmla="*/ 65 h 65"/>
                <a:gd name="T18" fmla="*/ 34 w 40"/>
                <a:gd name="T19" fmla="*/ 58 h 65"/>
                <a:gd name="T20" fmla="*/ 34 w 40"/>
                <a:gd name="T21" fmla="*/ 36 h 65"/>
                <a:gd name="T22" fmla="*/ 40 w 40"/>
                <a:gd name="T23" fmla="*/ 27 h 65"/>
                <a:gd name="T24" fmla="*/ 40 w 40"/>
                <a:gd name="T25" fmla="*/ 9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3"/>
                    <a:pt x="25" y="5"/>
                    <a:pt x="20" y="5"/>
                  </a:cubicBezTo>
                  <a:cubicBezTo>
                    <a:pt x="15" y="5"/>
                    <a:pt x="11" y="3"/>
                    <a:pt x="8" y="0"/>
                  </a:cubicBezTo>
                  <a:cubicBezTo>
                    <a:pt x="3" y="1"/>
                    <a:pt x="0" y="5"/>
                    <a:pt x="0" y="9"/>
                  </a:cubicBezTo>
                  <a:cubicBezTo>
                    <a:pt x="0" y="27"/>
                    <a:pt x="0" y="27"/>
                    <a:pt x="0" y="27"/>
                  </a:cubicBezTo>
                  <a:cubicBezTo>
                    <a:pt x="0" y="31"/>
                    <a:pt x="2" y="34"/>
                    <a:pt x="6" y="36"/>
                  </a:cubicBezTo>
                  <a:cubicBezTo>
                    <a:pt x="6" y="58"/>
                    <a:pt x="6" y="58"/>
                    <a:pt x="6" y="58"/>
                  </a:cubicBezTo>
                  <a:cubicBezTo>
                    <a:pt x="6" y="62"/>
                    <a:pt x="8" y="65"/>
                    <a:pt x="12" y="65"/>
                  </a:cubicBezTo>
                  <a:cubicBezTo>
                    <a:pt x="28" y="65"/>
                    <a:pt x="28" y="65"/>
                    <a:pt x="28" y="65"/>
                  </a:cubicBezTo>
                  <a:cubicBezTo>
                    <a:pt x="31" y="65"/>
                    <a:pt x="34" y="62"/>
                    <a:pt x="34" y="58"/>
                  </a:cubicBezTo>
                  <a:cubicBezTo>
                    <a:pt x="34" y="36"/>
                    <a:pt x="34" y="36"/>
                    <a:pt x="34" y="36"/>
                  </a:cubicBezTo>
                  <a:cubicBezTo>
                    <a:pt x="37" y="34"/>
                    <a:pt x="40" y="31"/>
                    <a:pt x="40" y="27"/>
                  </a:cubicBezTo>
                  <a:cubicBezTo>
                    <a:pt x="40" y="9"/>
                    <a:pt x="40" y="9"/>
                    <a:pt x="40" y="9"/>
                  </a:cubicBezTo>
                  <a:cubicBezTo>
                    <a:pt x="40" y="5"/>
                    <a:pt x="36" y="1"/>
                    <a:pt x="32" y="0"/>
                  </a:cubicBezTo>
                  <a:close/>
                </a:path>
              </a:pathLst>
            </a:custGeom>
            <a:solidFill>
              <a:schemeClr val="accent2">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92" name="Freeform 48">
              <a:extLst>
                <a:ext uri="{FF2B5EF4-FFF2-40B4-BE49-F238E27FC236}">
                  <a16:creationId xmlns:a16="http://schemas.microsoft.com/office/drawing/2014/main" id="{AD7148FC-4D6C-46F2-962E-0C9625959ACE}"/>
                </a:ext>
              </a:extLst>
            </p:cNvPr>
            <p:cNvSpPr>
              <a:spLocks/>
            </p:cNvSpPr>
            <p:nvPr/>
          </p:nvSpPr>
          <p:spPr bwMode="auto">
            <a:xfrm>
              <a:off x="6233938" y="2078052"/>
              <a:ext cx="116563" cy="122295"/>
            </a:xfrm>
            <a:custGeom>
              <a:avLst/>
              <a:gdLst>
                <a:gd name="T0" fmla="*/ 12 w 29"/>
                <a:gd name="T1" fmla="*/ 28 h 30"/>
                <a:gd name="T2" fmla="*/ 27 w 29"/>
                <a:gd name="T3" fmla="*/ 12 h 30"/>
                <a:gd name="T4" fmla="*/ 17 w 29"/>
                <a:gd name="T5" fmla="*/ 2 h 30"/>
                <a:gd name="T6" fmla="*/ 1 w 29"/>
                <a:gd name="T7" fmla="*/ 18 h 30"/>
                <a:gd name="T8" fmla="*/ 12 w 29"/>
                <a:gd name="T9" fmla="*/ 28 h 30"/>
              </a:gdLst>
              <a:ahLst/>
              <a:cxnLst>
                <a:cxn ang="0">
                  <a:pos x="T0" y="T1"/>
                </a:cxn>
                <a:cxn ang="0">
                  <a:pos x="T2" y="T3"/>
                </a:cxn>
                <a:cxn ang="0">
                  <a:pos x="T4" y="T5"/>
                </a:cxn>
                <a:cxn ang="0">
                  <a:pos x="T6" y="T7"/>
                </a:cxn>
                <a:cxn ang="0">
                  <a:pos x="T8" y="T9"/>
                </a:cxn>
              </a:cxnLst>
              <a:rect l="0" t="0" r="r" b="b"/>
              <a:pathLst>
                <a:path w="29" h="30">
                  <a:moveTo>
                    <a:pt x="12" y="28"/>
                  </a:moveTo>
                  <a:cubicBezTo>
                    <a:pt x="21" y="30"/>
                    <a:pt x="29" y="22"/>
                    <a:pt x="27" y="12"/>
                  </a:cubicBezTo>
                  <a:cubicBezTo>
                    <a:pt x="26" y="7"/>
                    <a:pt x="22" y="3"/>
                    <a:pt x="17" y="2"/>
                  </a:cubicBezTo>
                  <a:cubicBezTo>
                    <a:pt x="8" y="0"/>
                    <a:pt x="0" y="8"/>
                    <a:pt x="1" y="18"/>
                  </a:cubicBezTo>
                  <a:cubicBezTo>
                    <a:pt x="2" y="23"/>
                    <a:pt x="7" y="27"/>
                    <a:pt x="12" y="28"/>
                  </a:cubicBezTo>
                  <a:close/>
                </a:path>
              </a:pathLst>
            </a:custGeom>
            <a:solidFill>
              <a:schemeClr val="accent1">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93" name="Freeform 49">
              <a:extLst>
                <a:ext uri="{FF2B5EF4-FFF2-40B4-BE49-F238E27FC236}">
                  <a16:creationId xmlns:a16="http://schemas.microsoft.com/office/drawing/2014/main" id="{FAAF60BB-C1C5-49E0-B358-9F9866C50790}"/>
                </a:ext>
              </a:extLst>
            </p:cNvPr>
            <p:cNvSpPr>
              <a:spLocks/>
            </p:cNvSpPr>
            <p:nvPr/>
          </p:nvSpPr>
          <p:spPr bwMode="auto">
            <a:xfrm>
              <a:off x="6209097" y="2186971"/>
              <a:ext cx="166245" cy="265610"/>
            </a:xfrm>
            <a:custGeom>
              <a:avLst/>
              <a:gdLst>
                <a:gd name="T0" fmla="*/ 33 w 41"/>
                <a:gd name="T1" fmla="*/ 0 h 65"/>
                <a:gd name="T2" fmla="*/ 20 w 41"/>
                <a:gd name="T3" fmla="*/ 5 h 65"/>
                <a:gd name="T4" fmla="*/ 8 w 41"/>
                <a:gd name="T5" fmla="*/ 0 h 65"/>
                <a:gd name="T6" fmla="*/ 0 w 41"/>
                <a:gd name="T7" fmla="*/ 9 h 65"/>
                <a:gd name="T8" fmla="*/ 0 w 41"/>
                <a:gd name="T9" fmla="*/ 27 h 65"/>
                <a:gd name="T10" fmla="*/ 6 w 41"/>
                <a:gd name="T11" fmla="*/ 36 h 65"/>
                <a:gd name="T12" fmla="*/ 6 w 41"/>
                <a:gd name="T13" fmla="*/ 58 h 65"/>
                <a:gd name="T14" fmla="*/ 13 w 41"/>
                <a:gd name="T15" fmla="*/ 65 h 65"/>
                <a:gd name="T16" fmla="*/ 28 w 41"/>
                <a:gd name="T17" fmla="*/ 65 h 65"/>
                <a:gd name="T18" fmla="*/ 35 w 41"/>
                <a:gd name="T19" fmla="*/ 58 h 65"/>
                <a:gd name="T20" fmla="*/ 35 w 41"/>
                <a:gd name="T21" fmla="*/ 36 h 65"/>
                <a:gd name="T22" fmla="*/ 41 w 41"/>
                <a:gd name="T23" fmla="*/ 27 h 65"/>
                <a:gd name="T24" fmla="*/ 41 w 41"/>
                <a:gd name="T25" fmla="*/ 9 h 65"/>
                <a:gd name="T26" fmla="*/ 33 w 41"/>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5">
                  <a:moveTo>
                    <a:pt x="33" y="0"/>
                  </a:moveTo>
                  <a:cubicBezTo>
                    <a:pt x="30" y="3"/>
                    <a:pt x="25" y="5"/>
                    <a:pt x="20" y="5"/>
                  </a:cubicBezTo>
                  <a:cubicBezTo>
                    <a:pt x="16" y="5"/>
                    <a:pt x="11" y="3"/>
                    <a:pt x="8" y="0"/>
                  </a:cubicBezTo>
                  <a:cubicBezTo>
                    <a:pt x="4" y="1"/>
                    <a:pt x="0" y="5"/>
                    <a:pt x="0" y="9"/>
                  </a:cubicBezTo>
                  <a:cubicBezTo>
                    <a:pt x="0" y="27"/>
                    <a:pt x="0" y="27"/>
                    <a:pt x="0" y="27"/>
                  </a:cubicBezTo>
                  <a:cubicBezTo>
                    <a:pt x="0" y="31"/>
                    <a:pt x="3" y="34"/>
                    <a:pt x="6" y="36"/>
                  </a:cubicBezTo>
                  <a:cubicBezTo>
                    <a:pt x="6" y="58"/>
                    <a:pt x="6" y="58"/>
                    <a:pt x="6" y="58"/>
                  </a:cubicBezTo>
                  <a:cubicBezTo>
                    <a:pt x="6" y="62"/>
                    <a:pt x="9" y="65"/>
                    <a:pt x="13" y="65"/>
                  </a:cubicBezTo>
                  <a:cubicBezTo>
                    <a:pt x="28" y="65"/>
                    <a:pt x="28" y="65"/>
                    <a:pt x="28" y="65"/>
                  </a:cubicBezTo>
                  <a:cubicBezTo>
                    <a:pt x="32" y="65"/>
                    <a:pt x="35" y="62"/>
                    <a:pt x="35" y="58"/>
                  </a:cubicBezTo>
                  <a:cubicBezTo>
                    <a:pt x="35" y="36"/>
                    <a:pt x="35" y="36"/>
                    <a:pt x="35" y="36"/>
                  </a:cubicBezTo>
                  <a:cubicBezTo>
                    <a:pt x="38" y="34"/>
                    <a:pt x="41" y="31"/>
                    <a:pt x="41" y="27"/>
                  </a:cubicBezTo>
                  <a:cubicBezTo>
                    <a:pt x="41" y="9"/>
                    <a:pt x="41" y="9"/>
                    <a:pt x="41" y="9"/>
                  </a:cubicBezTo>
                  <a:cubicBezTo>
                    <a:pt x="41" y="5"/>
                    <a:pt x="37" y="1"/>
                    <a:pt x="33" y="0"/>
                  </a:cubicBezTo>
                  <a:close/>
                </a:path>
              </a:pathLst>
            </a:custGeom>
            <a:solidFill>
              <a:schemeClr val="accent1">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94" name="Freeform 44">
              <a:extLst>
                <a:ext uri="{FF2B5EF4-FFF2-40B4-BE49-F238E27FC236}">
                  <a16:creationId xmlns:a16="http://schemas.microsoft.com/office/drawing/2014/main" id="{0C4ACB5F-C957-4B69-AC69-37ED97623B8E}"/>
                </a:ext>
              </a:extLst>
            </p:cNvPr>
            <p:cNvSpPr>
              <a:spLocks/>
            </p:cNvSpPr>
            <p:nvPr/>
          </p:nvSpPr>
          <p:spPr bwMode="auto">
            <a:xfrm>
              <a:off x="6470885" y="2081490"/>
              <a:ext cx="122295" cy="122295"/>
            </a:xfrm>
            <a:custGeom>
              <a:avLst/>
              <a:gdLst>
                <a:gd name="T0" fmla="*/ 12 w 30"/>
                <a:gd name="T1" fmla="*/ 28 h 30"/>
                <a:gd name="T2" fmla="*/ 28 w 30"/>
                <a:gd name="T3" fmla="*/ 12 h 30"/>
                <a:gd name="T4" fmla="*/ 17 w 30"/>
                <a:gd name="T5" fmla="*/ 2 h 30"/>
                <a:gd name="T6" fmla="*/ 2 w 30"/>
                <a:gd name="T7" fmla="*/ 18 h 30"/>
                <a:gd name="T8" fmla="*/ 12 w 30"/>
                <a:gd name="T9" fmla="*/ 28 h 30"/>
              </a:gdLst>
              <a:ahLst/>
              <a:cxnLst>
                <a:cxn ang="0">
                  <a:pos x="T0" y="T1"/>
                </a:cxn>
                <a:cxn ang="0">
                  <a:pos x="T2" y="T3"/>
                </a:cxn>
                <a:cxn ang="0">
                  <a:pos x="T4" y="T5"/>
                </a:cxn>
                <a:cxn ang="0">
                  <a:pos x="T6" y="T7"/>
                </a:cxn>
                <a:cxn ang="0">
                  <a:pos x="T8" y="T9"/>
                </a:cxn>
              </a:cxnLst>
              <a:rect l="0" t="0" r="r" b="b"/>
              <a:pathLst>
                <a:path w="30" h="30">
                  <a:moveTo>
                    <a:pt x="12" y="28"/>
                  </a:moveTo>
                  <a:cubicBezTo>
                    <a:pt x="22" y="30"/>
                    <a:pt x="30" y="22"/>
                    <a:pt x="28" y="12"/>
                  </a:cubicBezTo>
                  <a:cubicBezTo>
                    <a:pt x="27" y="7"/>
                    <a:pt x="23" y="3"/>
                    <a:pt x="17" y="2"/>
                  </a:cubicBezTo>
                  <a:cubicBezTo>
                    <a:pt x="8" y="0"/>
                    <a:pt x="0" y="8"/>
                    <a:pt x="2" y="18"/>
                  </a:cubicBezTo>
                  <a:cubicBezTo>
                    <a:pt x="3" y="23"/>
                    <a:pt x="7" y="27"/>
                    <a:pt x="12" y="28"/>
                  </a:cubicBezTo>
                  <a:close/>
                </a:path>
              </a:pathLst>
            </a:custGeom>
            <a:solidFill>
              <a:schemeClr val="accent2">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95" name="Freeform 45">
              <a:extLst>
                <a:ext uri="{FF2B5EF4-FFF2-40B4-BE49-F238E27FC236}">
                  <a16:creationId xmlns:a16="http://schemas.microsoft.com/office/drawing/2014/main" id="{C29BA393-7E1E-470C-8FF5-0F823F918095}"/>
                </a:ext>
              </a:extLst>
            </p:cNvPr>
            <p:cNvSpPr>
              <a:spLocks/>
            </p:cNvSpPr>
            <p:nvPr/>
          </p:nvSpPr>
          <p:spPr bwMode="auto">
            <a:xfrm>
              <a:off x="6449866" y="2190409"/>
              <a:ext cx="164334" cy="265610"/>
            </a:xfrm>
            <a:custGeom>
              <a:avLst/>
              <a:gdLst>
                <a:gd name="T0" fmla="*/ 32 w 40"/>
                <a:gd name="T1" fmla="*/ 0 h 65"/>
                <a:gd name="T2" fmla="*/ 20 w 40"/>
                <a:gd name="T3" fmla="*/ 5 h 65"/>
                <a:gd name="T4" fmla="*/ 8 w 40"/>
                <a:gd name="T5" fmla="*/ 0 h 65"/>
                <a:gd name="T6" fmla="*/ 0 w 40"/>
                <a:gd name="T7" fmla="*/ 9 h 65"/>
                <a:gd name="T8" fmla="*/ 0 w 40"/>
                <a:gd name="T9" fmla="*/ 27 h 65"/>
                <a:gd name="T10" fmla="*/ 6 w 40"/>
                <a:gd name="T11" fmla="*/ 36 h 65"/>
                <a:gd name="T12" fmla="*/ 6 w 40"/>
                <a:gd name="T13" fmla="*/ 58 h 65"/>
                <a:gd name="T14" fmla="*/ 12 w 40"/>
                <a:gd name="T15" fmla="*/ 65 h 65"/>
                <a:gd name="T16" fmla="*/ 28 w 40"/>
                <a:gd name="T17" fmla="*/ 65 h 65"/>
                <a:gd name="T18" fmla="*/ 34 w 40"/>
                <a:gd name="T19" fmla="*/ 58 h 65"/>
                <a:gd name="T20" fmla="*/ 34 w 40"/>
                <a:gd name="T21" fmla="*/ 36 h 65"/>
                <a:gd name="T22" fmla="*/ 40 w 40"/>
                <a:gd name="T23" fmla="*/ 27 h 65"/>
                <a:gd name="T24" fmla="*/ 40 w 40"/>
                <a:gd name="T25" fmla="*/ 9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3"/>
                    <a:pt x="25" y="5"/>
                    <a:pt x="20" y="5"/>
                  </a:cubicBezTo>
                  <a:cubicBezTo>
                    <a:pt x="15" y="5"/>
                    <a:pt x="11" y="3"/>
                    <a:pt x="8" y="0"/>
                  </a:cubicBezTo>
                  <a:cubicBezTo>
                    <a:pt x="3" y="1"/>
                    <a:pt x="0" y="5"/>
                    <a:pt x="0" y="9"/>
                  </a:cubicBezTo>
                  <a:cubicBezTo>
                    <a:pt x="0" y="27"/>
                    <a:pt x="0" y="27"/>
                    <a:pt x="0" y="27"/>
                  </a:cubicBezTo>
                  <a:cubicBezTo>
                    <a:pt x="0" y="31"/>
                    <a:pt x="2" y="34"/>
                    <a:pt x="6" y="36"/>
                  </a:cubicBezTo>
                  <a:cubicBezTo>
                    <a:pt x="6" y="58"/>
                    <a:pt x="6" y="58"/>
                    <a:pt x="6" y="58"/>
                  </a:cubicBezTo>
                  <a:cubicBezTo>
                    <a:pt x="6" y="62"/>
                    <a:pt x="8" y="65"/>
                    <a:pt x="12" y="65"/>
                  </a:cubicBezTo>
                  <a:cubicBezTo>
                    <a:pt x="28" y="65"/>
                    <a:pt x="28" y="65"/>
                    <a:pt x="28" y="65"/>
                  </a:cubicBezTo>
                  <a:cubicBezTo>
                    <a:pt x="31" y="65"/>
                    <a:pt x="34" y="62"/>
                    <a:pt x="34" y="58"/>
                  </a:cubicBezTo>
                  <a:cubicBezTo>
                    <a:pt x="34" y="36"/>
                    <a:pt x="34" y="36"/>
                    <a:pt x="34" y="36"/>
                  </a:cubicBezTo>
                  <a:cubicBezTo>
                    <a:pt x="37" y="34"/>
                    <a:pt x="40" y="31"/>
                    <a:pt x="40" y="27"/>
                  </a:cubicBezTo>
                  <a:cubicBezTo>
                    <a:pt x="40" y="9"/>
                    <a:pt x="40" y="9"/>
                    <a:pt x="40" y="9"/>
                  </a:cubicBezTo>
                  <a:cubicBezTo>
                    <a:pt x="40" y="5"/>
                    <a:pt x="36" y="1"/>
                    <a:pt x="32" y="0"/>
                  </a:cubicBezTo>
                  <a:close/>
                </a:path>
              </a:pathLst>
            </a:custGeom>
            <a:solidFill>
              <a:schemeClr val="accent2">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96" name="Freeform 36">
              <a:extLst>
                <a:ext uri="{FF2B5EF4-FFF2-40B4-BE49-F238E27FC236}">
                  <a16:creationId xmlns:a16="http://schemas.microsoft.com/office/drawing/2014/main" id="{55683872-7813-4348-A9AE-8F83176A1743}"/>
                </a:ext>
              </a:extLst>
            </p:cNvPr>
            <p:cNvSpPr>
              <a:spLocks/>
            </p:cNvSpPr>
            <p:nvPr/>
          </p:nvSpPr>
          <p:spPr bwMode="auto">
            <a:xfrm>
              <a:off x="5271466" y="2468575"/>
              <a:ext cx="122295" cy="122295"/>
            </a:xfrm>
            <a:custGeom>
              <a:avLst/>
              <a:gdLst>
                <a:gd name="T0" fmla="*/ 12 w 30"/>
                <a:gd name="T1" fmla="*/ 28 h 30"/>
                <a:gd name="T2" fmla="*/ 28 w 30"/>
                <a:gd name="T3" fmla="*/ 13 h 30"/>
                <a:gd name="T4" fmla="*/ 17 w 30"/>
                <a:gd name="T5" fmla="*/ 2 h 30"/>
                <a:gd name="T6" fmla="*/ 2 w 30"/>
                <a:gd name="T7" fmla="*/ 18 h 30"/>
                <a:gd name="T8" fmla="*/ 12 w 30"/>
                <a:gd name="T9" fmla="*/ 28 h 30"/>
              </a:gdLst>
              <a:ahLst/>
              <a:cxnLst>
                <a:cxn ang="0">
                  <a:pos x="T0" y="T1"/>
                </a:cxn>
                <a:cxn ang="0">
                  <a:pos x="T2" y="T3"/>
                </a:cxn>
                <a:cxn ang="0">
                  <a:pos x="T4" y="T5"/>
                </a:cxn>
                <a:cxn ang="0">
                  <a:pos x="T6" y="T7"/>
                </a:cxn>
                <a:cxn ang="0">
                  <a:pos x="T8" y="T9"/>
                </a:cxn>
              </a:cxnLst>
              <a:rect l="0" t="0" r="r" b="b"/>
              <a:pathLst>
                <a:path w="30" h="30">
                  <a:moveTo>
                    <a:pt x="12" y="28"/>
                  </a:moveTo>
                  <a:cubicBezTo>
                    <a:pt x="22" y="30"/>
                    <a:pt x="30" y="22"/>
                    <a:pt x="28" y="13"/>
                  </a:cubicBezTo>
                  <a:cubicBezTo>
                    <a:pt x="27" y="7"/>
                    <a:pt x="23" y="3"/>
                    <a:pt x="17" y="2"/>
                  </a:cubicBezTo>
                  <a:cubicBezTo>
                    <a:pt x="8" y="0"/>
                    <a:pt x="0" y="8"/>
                    <a:pt x="2" y="18"/>
                  </a:cubicBezTo>
                  <a:cubicBezTo>
                    <a:pt x="3" y="23"/>
                    <a:pt x="7" y="27"/>
                    <a:pt x="12" y="28"/>
                  </a:cubicBezTo>
                  <a:close/>
                </a:path>
              </a:pathLst>
            </a:custGeom>
            <a:solidFill>
              <a:schemeClr val="accent2">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97" name="Freeform 37">
              <a:extLst>
                <a:ext uri="{FF2B5EF4-FFF2-40B4-BE49-F238E27FC236}">
                  <a16:creationId xmlns:a16="http://schemas.microsoft.com/office/drawing/2014/main" id="{B403449B-309F-4B94-8FB5-B0A19AF38E54}"/>
                </a:ext>
              </a:extLst>
            </p:cNvPr>
            <p:cNvSpPr>
              <a:spLocks/>
            </p:cNvSpPr>
            <p:nvPr/>
          </p:nvSpPr>
          <p:spPr bwMode="auto">
            <a:xfrm>
              <a:off x="5250447" y="2577494"/>
              <a:ext cx="164334" cy="265610"/>
            </a:xfrm>
            <a:custGeom>
              <a:avLst/>
              <a:gdLst>
                <a:gd name="T0" fmla="*/ 32 w 40"/>
                <a:gd name="T1" fmla="*/ 0 h 65"/>
                <a:gd name="T2" fmla="*/ 20 w 40"/>
                <a:gd name="T3" fmla="*/ 5 h 65"/>
                <a:gd name="T4" fmla="*/ 8 w 40"/>
                <a:gd name="T5" fmla="*/ 0 h 65"/>
                <a:gd name="T6" fmla="*/ 0 w 40"/>
                <a:gd name="T7" fmla="*/ 10 h 65"/>
                <a:gd name="T8" fmla="*/ 0 w 40"/>
                <a:gd name="T9" fmla="*/ 27 h 65"/>
                <a:gd name="T10" fmla="*/ 6 w 40"/>
                <a:gd name="T11" fmla="*/ 36 h 65"/>
                <a:gd name="T12" fmla="*/ 6 w 40"/>
                <a:gd name="T13" fmla="*/ 59 h 65"/>
                <a:gd name="T14" fmla="*/ 12 w 40"/>
                <a:gd name="T15" fmla="*/ 65 h 65"/>
                <a:gd name="T16" fmla="*/ 28 w 40"/>
                <a:gd name="T17" fmla="*/ 65 h 65"/>
                <a:gd name="T18" fmla="*/ 34 w 40"/>
                <a:gd name="T19" fmla="*/ 59 h 65"/>
                <a:gd name="T20" fmla="*/ 34 w 40"/>
                <a:gd name="T21" fmla="*/ 36 h 65"/>
                <a:gd name="T22" fmla="*/ 40 w 40"/>
                <a:gd name="T23" fmla="*/ 27 h 65"/>
                <a:gd name="T24" fmla="*/ 40 w 40"/>
                <a:gd name="T25" fmla="*/ 10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3"/>
                    <a:pt x="25" y="5"/>
                    <a:pt x="20" y="5"/>
                  </a:cubicBezTo>
                  <a:cubicBezTo>
                    <a:pt x="15" y="5"/>
                    <a:pt x="11" y="3"/>
                    <a:pt x="8" y="0"/>
                  </a:cubicBezTo>
                  <a:cubicBezTo>
                    <a:pt x="3" y="1"/>
                    <a:pt x="0" y="5"/>
                    <a:pt x="0" y="10"/>
                  </a:cubicBezTo>
                  <a:cubicBezTo>
                    <a:pt x="0" y="27"/>
                    <a:pt x="0" y="27"/>
                    <a:pt x="0" y="27"/>
                  </a:cubicBezTo>
                  <a:cubicBezTo>
                    <a:pt x="0" y="31"/>
                    <a:pt x="2" y="34"/>
                    <a:pt x="6" y="36"/>
                  </a:cubicBezTo>
                  <a:cubicBezTo>
                    <a:pt x="6" y="59"/>
                    <a:pt x="6" y="59"/>
                    <a:pt x="6" y="59"/>
                  </a:cubicBezTo>
                  <a:cubicBezTo>
                    <a:pt x="6" y="62"/>
                    <a:pt x="8" y="65"/>
                    <a:pt x="12" y="65"/>
                  </a:cubicBezTo>
                  <a:cubicBezTo>
                    <a:pt x="28" y="65"/>
                    <a:pt x="28" y="65"/>
                    <a:pt x="28" y="65"/>
                  </a:cubicBezTo>
                  <a:cubicBezTo>
                    <a:pt x="31" y="65"/>
                    <a:pt x="34" y="62"/>
                    <a:pt x="34" y="59"/>
                  </a:cubicBezTo>
                  <a:cubicBezTo>
                    <a:pt x="34" y="36"/>
                    <a:pt x="34" y="36"/>
                    <a:pt x="34" y="36"/>
                  </a:cubicBezTo>
                  <a:cubicBezTo>
                    <a:pt x="37" y="34"/>
                    <a:pt x="40" y="31"/>
                    <a:pt x="40" y="27"/>
                  </a:cubicBezTo>
                  <a:cubicBezTo>
                    <a:pt x="40" y="10"/>
                    <a:pt x="40" y="10"/>
                    <a:pt x="40" y="10"/>
                  </a:cubicBezTo>
                  <a:cubicBezTo>
                    <a:pt x="40" y="5"/>
                    <a:pt x="36" y="1"/>
                    <a:pt x="32" y="0"/>
                  </a:cubicBezTo>
                  <a:close/>
                </a:path>
              </a:pathLst>
            </a:custGeom>
            <a:solidFill>
              <a:schemeClr val="accent2">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98" name="Freeform 38">
              <a:extLst>
                <a:ext uri="{FF2B5EF4-FFF2-40B4-BE49-F238E27FC236}">
                  <a16:creationId xmlns:a16="http://schemas.microsoft.com/office/drawing/2014/main" id="{4691D30F-2C4C-46A0-B8FA-82709CD452C6}"/>
                </a:ext>
              </a:extLst>
            </p:cNvPr>
            <p:cNvSpPr>
              <a:spLocks/>
            </p:cNvSpPr>
            <p:nvPr/>
          </p:nvSpPr>
          <p:spPr bwMode="auto">
            <a:xfrm>
              <a:off x="5030697" y="2468575"/>
              <a:ext cx="122295" cy="122295"/>
            </a:xfrm>
            <a:custGeom>
              <a:avLst/>
              <a:gdLst>
                <a:gd name="T0" fmla="*/ 13 w 30"/>
                <a:gd name="T1" fmla="*/ 28 h 30"/>
                <a:gd name="T2" fmla="*/ 28 w 30"/>
                <a:gd name="T3" fmla="*/ 13 h 30"/>
                <a:gd name="T4" fmla="*/ 18 w 30"/>
                <a:gd name="T5" fmla="*/ 2 h 30"/>
                <a:gd name="T6" fmla="*/ 2 w 30"/>
                <a:gd name="T7" fmla="*/ 18 h 30"/>
                <a:gd name="T8" fmla="*/ 13 w 30"/>
                <a:gd name="T9" fmla="*/ 28 h 30"/>
              </a:gdLst>
              <a:ahLst/>
              <a:cxnLst>
                <a:cxn ang="0">
                  <a:pos x="T0" y="T1"/>
                </a:cxn>
                <a:cxn ang="0">
                  <a:pos x="T2" y="T3"/>
                </a:cxn>
                <a:cxn ang="0">
                  <a:pos x="T4" y="T5"/>
                </a:cxn>
                <a:cxn ang="0">
                  <a:pos x="T6" y="T7"/>
                </a:cxn>
                <a:cxn ang="0">
                  <a:pos x="T8" y="T9"/>
                </a:cxn>
              </a:cxnLst>
              <a:rect l="0" t="0" r="r" b="b"/>
              <a:pathLst>
                <a:path w="30" h="30">
                  <a:moveTo>
                    <a:pt x="13" y="28"/>
                  </a:moveTo>
                  <a:cubicBezTo>
                    <a:pt x="22" y="30"/>
                    <a:pt x="30" y="22"/>
                    <a:pt x="28" y="13"/>
                  </a:cubicBezTo>
                  <a:cubicBezTo>
                    <a:pt x="27" y="7"/>
                    <a:pt x="23" y="3"/>
                    <a:pt x="18" y="2"/>
                  </a:cubicBezTo>
                  <a:cubicBezTo>
                    <a:pt x="8" y="0"/>
                    <a:pt x="0" y="8"/>
                    <a:pt x="2" y="18"/>
                  </a:cubicBezTo>
                  <a:cubicBezTo>
                    <a:pt x="3" y="23"/>
                    <a:pt x="7" y="27"/>
                    <a:pt x="13" y="28"/>
                  </a:cubicBezTo>
                  <a:close/>
                </a:path>
              </a:pathLst>
            </a:custGeom>
            <a:solidFill>
              <a:schemeClr val="accent1">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499" name="Freeform 39">
              <a:extLst>
                <a:ext uri="{FF2B5EF4-FFF2-40B4-BE49-F238E27FC236}">
                  <a16:creationId xmlns:a16="http://schemas.microsoft.com/office/drawing/2014/main" id="{04AAC3E1-8F33-4CE1-B7AA-BEDA8D422736}"/>
                </a:ext>
              </a:extLst>
            </p:cNvPr>
            <p:cNvSpPr>
              <a:spLocks/>
            </p:cNvSpPr>
            <p:nvPr/>
          </p:nvSpPr>
          <p:spPr bwMode="auto">
            <a:xfrm>
              <a:off x="5011589" y="2577494"/>
              <a:ext cx="162423" cy="265610"/>
            </a:xfrm>
            <a:custGeom>
              <a:avLst/>
              <a:gdLst>
                <a:gd name="T0" fmla="*/ 32 w 40"/>
                <a:gd name="T1" fmla="*/ 0 h 65"/>
                <a:gd name="T2" fmla="*/ 20 w 40"/>
                <a:gd name="T3" fmla="*/ 5 h 65"/>
                <a:gd name="T4" fmla="*/ 8 w 40"/>
                <a:gd name="T5" fmla="*/ 0 h 65"/>
                <a:gd name="T6" fmla="*/ 0 w 40"/>
                <a:gd name="T7" fmla="*/ 10 h 65"/>
                <a:gd name="T8" fmla="*/ 0 w 40"/>
                <a:gd name="T9" fmla="*/ 27 h 65"/>
                <a:gd name="T10" fmla="*/ 6 w 40"/>
                <a:gd name="T11" fmla="*/ 36 h 65"/>
                <a:gd name="T12" fmla="*/ 6 w 40"/>
                <a:gd name="T13" fmla="*/ 59 h 65"/>
                <a:gd name="T14" fmla="*/ 12 w 40"/>
                <a:gd name="T15" fmla="*/ 65 h 65"/>
                <a:gd name="T16" fmla="*/ 28 w 40"/>
                <a:gd name="T17" fmla="*/ 65 h 65"/>
                <a:gd name="T18" fmla="*/ 34 w 40"/>
                <a:gd name="T19" fmla="*/ 59 h 65"/>
                <a:gd name="T20" fmla="*/ 34 w 40"/>
                <a:gd name="T21" fmla="*/ 36 h 65"/>
                <a:gd name="T22" fmla="*/ 40 w 40"/>
                <a:gd name="T23" fmla="*/ 27 h 65"/>
                <a:gd name="T24" fmla="*/ 40 w 40"/>
                <a:gd name="T25" fmla="*/ 10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3"/>
                    <a:pt x="25" y="5"/>
                    <a:pt x="20" y="5"/>
                  </a:cubicBezTo>
                  <a:cubicBezTo>
                    <a:pt x="15" y="5"/>
                    <a:pt x="11" y="3"/>
                    <a:pt x="8" y="0"/>
                  </a:cubicBezTo>
                  <a:cubicBezTo>
                    <a:pt x="3" y="1"/>
                    <a:pt x="0" y="5"/>
                    <a:pt x="0" y="10"/>
                  </a:cubicBezTo>
                  <a:cubicBezTo>
                    <a:pt x="0" y="27"/>
                    <a:pt x="0" y="27"/>
                    <a:pt x="0" y="27"/>
                  </a:cubicBezTo>
                  <a:cubicBezTo>
                    <a:pt x="0" y="31"/>
                    <a:pt x="2" y="34"/>
                    <a:pt x="6" y="36"/>
                  </a:cubicBezTo>
                  <a:cubicBezTo>
                    <a:pt x="6" y="59"/>
                    <a:pt x="6" y="59"/>
                    <a:pt x="6" y="59"/>
                  </a:cubicBezTo>
                  <a:cubicBezTo>
                    <a:pt x="6" y="62"/>
                    <a:pt x="9" y="65"/>
                    <a:pt x="12" y="65"/>
                  </a:cubicBezTo>
                  <a:cubicBezTo>
                    <a:pt x="28" y="65"/>
                    <a:pt x="28" y="65"/>
                    <a:pt x="28" y="65"/>
                  </a:cubicBezTo>
                  <a:cubicBezTo>
                    <a:pt x="32" y="65"/>
                    <a:pt x="34" y="62"/>
                    <a:pt x="34" y="59"/>
                  </a:cubicBezTo>
                  <a:cubicBezTo>
                    <a:pt x="34" y="36"/>
                    <a:pt x="34" y="36"/>
                    <a:pt x="34" y="36"/>
                  </a:cubicBezTo>
                  <a:cubicBezTo>
                    <a:pt x="38" y="34"/>
                    <a:pt x="40" y="31"/>
                    <a:pt x="40" y="27"/>
                  </a:cubicBezTo>
                  <a:cubicBezTo>
                    <a:pt x="40" y="10"/>
                    <a:pt x="40" y="10"/>
                    <a:pt x="40" y="10"/>
                  </a:cubicBezTo>
                  <a:cubicBezTo>
                    <a:pt x="40" y="5"/>
                    <a:pt x="37" y="1"/>
                    <a:pt x="32" y="0"/>
                  </a:cubicBezTo>
                  <a:close/>
                </a:path>
              </a:pathLst>
            </a:custGeom>
            <a:solidFill>
              <a:schemeClr val="accent1">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00" name="Freeform 40">
              <a:extLst>
                <a:ext uri="{FF2B5EF4-FFF2-40B4-BE49-F238E27FC236}">
                  <a16:creationId xmlns:a16="http://schemas.microsoft.com/office/drawing/2014/main" id="{FD0B3CB8-82D1-47C3-B473-854C51EEE832}"/>
                </a:ext>
              </a:extLst>
            </p:cNvPr>
            <p:cNvSpPr>
              <a:spLocks/>
            </p:cNvSpPr>
            <p:nvPr/>
          </p:nvSpPr>
          <p:spPr bwMode="auto">
            <a:xfrm>
              <a:off x="4795661" y="2468575"/>
              <a:ext cx="116563" cy="122295"/>
            </a:xfrm>
            <a:custGeom>
              <a:avLst/>
              <a:gdLst>
                <a:gd name="T0" fmla="*/ 12 w 29"/>
                <a:gd name="T1" fmla="*/ 28 h 30"/>
                <a:gd name="T2" fmla="*/ 27 w 29"/>
                <a:gd name="T3" fmla="*/ 13 h 30"/>
                <a:gd name="T4" fmla="*/ 17 w 29"/>
                <a:gd name="T5" fmla="*/ 2 h 30"/>
                <a:gd name="T6" fmla="*/ 2 w 29"/>
                <a:gd name="T7" fmla="*/ 18 h 30"/>
                <a:gd name="T8" fmla="*/ 12 w 29"/>
                <a:gd name="T9" fmla="*/ 28 h 30"/>
              </a:gdLst>
              <a:ahLst/>
              <a:cxnLst>
                <a:cxn ang="0">
                  <a:pos x="T0" y="T1"/>
                </a:cxn>
                <a:cxn ang="0">
                  <a:pos x="T2" y="T3"/>
                </a:cxn>
                <a:cxn ang="0">
                  <a:pos x="T4" y="T5"/>
                </a:cxn>
                <a:cxn ang="0">
                  <a:pos x="T6" y="T7"/>
                </a:cxn>
                <a:cxn ang="0">
                  <a:pos x="T8" y="T9"/>
                </a:cxn>
              </a:cxnLst>
              <a:rect l="0" t="0" r="r" b="b"/>
              <a:pathLst>
                <a:path w="29" h="30">
                  <a:moveTo>
                    <a:pt x="12" y="28"/>
                  </a:moveTo>
                  <a:cubicBezTo>
                    <a:pt x="21" y="30"/>
                    <a:pt x="29" y="22"/>
                    <a:pt x="27" y="13"/>
                  </a:cubicBezTo>
                  <a:cubicBezTo>
                    <a:pt x="26" y="7"/>
                    <a:pt x="22" y="3"/>
                    <a:pt x="17" y="2"/>
                  </a:cubicBezTo>
                  <a:cubicBezTo>
                    <a:pt x="8" y="0"/>
                    <a:pt x="0" y="8"/>
                    <a:pt x="2" y="18"/>
                  </a:cubicBezTo>
                  <a:cubicBezTo>
                    <a:pt x="3" y="23"/>
                    <a:pt x="7" y="27"/>
                    <a:pt x="12" y="28"/>
                  </a:cubicBezTo>
                  <a:close/>
                </a:path>
              </a:pathLst>
            </a:custGeom>
            <a:solidFill>
              <a:schemeClr val="accent2">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01" name="Freeform 41">
              <a:extLst>
                <a:ext uri="{FF2B5EF4-FFF2-40B4-BE49-F238E27FC236}">
                  <a16:creationId xmlns:a16="http://schemas.microsoft.com/office/drawing/2014/main" id="{B98B2C99-B99F-470C-A941-89D68CD2B2A9}"/>
                </a:ext>
              </a:extLst>
            </p:cNvPr>
            <p:cNvSpPr>
              <a:spLocks/>
            </p:cNvSpPr>
            <p:nvPr/>
          </p:nvSpPr>
          <p:spPr bwMode="auto">
            <a:xfrm>
              <a:off x="4770820" y="2577494"/>
              <a:ext cx="166245" cy="265610"/>
            </a:xfrm>
            <a:custGeom>
              <a:avLst/>
              <a:gdLst>
                <a:gd name="T0" fmla="*/ 33 w 41"/>
                <a:gd name="T1" fmla="*/ 0 h 65"/>
                <a:gd name="T2" fmla="*/ 20 w 41"/>
                <a:gd name="T3" fmla="*/ 5 h 65"/>
                <a:gd name="T4" fmla="*/ 8 w 41"/>
                <a:gd name="T5" fmla="*/ 0 h 65"/>
                <a:gd name="T6" fmla="*/ 0 w 41"/>
                <a:gd name="T7" fmla="*/ 10 h 65"/>
                <a:gd name="T8" fmla="*/ 0 w 41"/>
                <a:gd name="T9" fmla="*/ 27 h 65"/>
                <a:gd name="T10" fmla="*/ 6 w 41"/>
                <a:gd name="T11" fmla="*/ 36 h 65"/>
                <a:gd name="T12" fmla="*/ 6 w 41"/>
                <a:gd name="T13" fmla="*/ 59 h 65"/>
                <a:gd name="T14" fmla="*/ 13 w 41"/>
                <a:gd name="T15" fmla="*/ 65 h 65"/>
                <a:gd name="T16" fmla="*/ 28 w 41"/>
                <a:gd name="T17" fmla="*/ 65 h 65"/>
                <a:gd name="T18" fmla="*/ 35 w 41"/>
                <a:gd name="T19" fmla="*/ 59 h 65"/>
                <a:gd name="T20" fmla="*/ 35 w 41"/>
                <a:gd name="T21" fmla="*/ 36 h 65"/>
                <a:gd name="T22" fmla="*/ 41 w 41"/>
                <a:gd name="T23" fmla="*/ 27 h 65"/>
                <a:gd name="T24" fmla="*/ 41 w 41"/>
                <a:gd name="T25" fmla="*/ 10 h 65"/>
                <a:gd name="T26" fmla="*/ 33 w 41"/>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5">
                  <a:moveTo>
                    <a:pt x="33" y="0"/>
                  </a:moveTo>
                  <a:cubicBezTo>
                    <a:pt x="30" y="3"/>
                    <a:pt x="25" y="5"/>
                    <a:pt x="20" y="5"/>
                  </a:cubicBezTo>
                  <a:cubicBezTo>
                    <a:pt x="16" y="5"/>
                    <a:pt x="11" y="3"/>
                    <a:pt x="8" y="0"/>
                  </a:cubicBezTo>
                  <a:cubicBezTo>
                    <a:pt x="4" y="1"/>
                    <a:pt x="0" y="5"/>
                    <a:pt x="0" y="10"/>
                  </a:cubicBezTo>
                  <a:cubicBezTo>
                    <a:pt x="0" y="27"/>
                    <a:pt x="0" y="27"/>
                    <a:pt x="0" y="27"/>
                  </a:cubicBezTo>
                  <a:cubicBezTo>
                    <a:pt x="0" y="31"/>
                    <a:pt x="3" y="34"/>
                    <a:pt x="6" y="36"/>
                  </a:cubicBezTo>
                  <a:cubicBezTo>
                    <a:pt x="6" y="59"/>
                    <a:pt x="6" y="59"/>
                    <a:pt x="6" y="59"/>
                  </a:cubicBezTo>
                  <a:cubicBezTo>
                    <a:pt x="6" y="62"/>
                    <a:pt x="9" y="65"/>
                    <a:pt x="13" y="65"/>
                  </a:cubicBezTo>
                  <a:cubicBezTo>
                    <a:pt x="28" y="65"/>
                    <a:pt x="28" y="65"/>
                    <a:pt x="28" y="65"/>
                  </a:cubicBezTo>
                  <a:cubicBezTo>
                    <a:pt x="32" y="65"/>
                    <a:pt x="35" y="62"/>
                    <a:pt x="35" y="59"/>
                  </a:cubicBezTo>
                  <a:cubicBezTo>
                    <a:pt x="35" y="36"/>
                    <a:pt x="35" y="36"/>
                    <a:pt x="35" y="36"/>
                  </a:cubicBezTo>
                  <a:cubicBezTo>
                    <a:pt x="38" y="34"/>
                    <a:pt x="41" y="31"/>
                    <a:pt x="41" y="27"/>
                  </a:cubicBezTo>
                  <a:cubicBezTo>
                    <a:pt x="41" y="10"/>
                    <a:pt x="41" y="10"/>
                    <a:pt x="41" y="10"/>
                  </a:cubicBezTo>
                  <a:cubicBezTo>
                    <a:pt x="41" y="5"/>
                    <a:pt x="37" y="1"/>
                    <a:pt x="33" y="0"/>
                  </a:cubicBezTo>
                  <a:close/>
                </a:path>
              </a:pathLst>
            </a:custGeom>
            <a:solidFill>
              <a:schemeClr val="accent2">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02" name="Freeform 42">
              <a:extLst>
                <a:ext uri="{FF2B5EF4-FFF2-40B4-BE49-F238E27FC236}">
                  <a16:creationId xmlns:a16="http://schemas.microsoft.com/office/drawing/2014/main" id="{CBA31A71-DF3E-47FD-8273-0FA243E6CE5E}"/>
                </a:ext>
              </a:extLst>
            </p:cNvPr>
            <p:cNvSpPr>
              <a:spLocks/>
            </p:cNvSpPr>
            <p:nvPr/>
          </p:nvSpPr>
          <p:spPr bwMode="auto">
            <a:xfrm>
              <a:off x="5512235" y="2468575"/>
              <a:ext cx="116563" cy="122295"/>
            </a:xfrm>
            <a:custGeom>
              <a:avLst/>
              <a:gdLst>
                <a:gd name="T0" fmla="*/ 12 w 29"/>
                <a:gd name="T1" fmla="*/ 28 h 30"/>
                <a:gd name="T2" fmla="*/ 27 w 29"/>
                <a:gd name="T3" fmla="*/ 13 h 30"/>
                <a:gd name="T4" fmla="*/ 17 w 29"/>
                <a:gd name="T5" fmla="*/ 2 h 30"/>
                <a:gd name="T6" fmla="*/ 1 w 29"/>
                <a:gd name="T7" fmla="*/ 18 h 30"/>
                <a:gd name="T8" fmla="*/ 12 w 29"/>
                <a:gd name="T9" fmla="*/ 28 h 30"/>
              </a:gdLst>
              <a:ahLst/>
              <a:cxnLst>
                <a:cxn ang="0">
                  <a:pos x="T0" y="T1"/>
                </a:cxn>
                <a:cxn ang="0">
                  <a:pos x="T2" y="T3"/>
                </a:cxn>
                <a:cxn ang="0">
                  <a:pos x="T4" y="T5"/>
                </a:cxn>
                <a:cxn ang="0">
                  <a:pos x="T6" y="T7"/>
                </a:cxn>
                <a:cxn ang="0">
                  <a:pos x="T8" y="T9"/>
                </a:cxn>
              </a:cxnLst>
              <a:rect l="0" t="0" r="r" b="b"/>
              <a:pathLst>
                <a:path w="29" h="30">
                  <a:moveTo>
                    <a:pt x="12" y="28"/>
                  </a:moveTo>
                  <a:cubicBezTo>
                    <a:pt x="21" y="30"/>
                    <a:pt x="29" y="22"/>
                    <a:pt x="27" y="13"/>
                  </a:cubicBezTo>
                  <a:cubicBezTo>
                    <a:pt x="26" y="7"/>
                    <a:pt x="22" y="3"/>
                    <a:pt x="17" y="2"/>
                  </a:cubicBezTo>
                  <a:cubicBezTo>
                    <a:pt x="8" y="0"/>
                    <a:pt x="0" y="8"/>
                    <a:pt x="1" y="18"/>
                  </a:cubicBezTo>
                  <a:cubicBezTo>
                    <a:pt x="2" y="23"/>
                    <a:pt x="7" y="27"/>
                    <a:pt x="12" y="28"/>
                  </a:cubicBezTo>
                  <a:close/>
                </a:path>
              </a:pathLst>
            </a:custGeom>
            <a:solidFill>
              <a:schemeClr val="accent2">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03" name="Freeform 43">
              <a:extLst>
                <a:ext uri="{FF2B5EF4-FFF2-40B4-BE49-F238E27FC236}">
                  <a16:creationId xmlns:a16="http://schemas.microsoft.com/office/drawing/2014/main" id="{B73E59E8-35AC-43A9-BAA5-7210E8F24AF1}"/>
                </a:ext>
              </a:extLst>
            </p:cNvPr>
            <p:cNvSpPr>
              <a:spLocks/>
            </p:cNvSpPr>
            <p:nvPr/>
          </p:nvSpPr>
          <p:spPr bwMode="auto">
            <a:xfrm>
              <a:off x="5487394" y="2577494"/>
              <a:ext cx="166245" cy="265610"/>
            </a:xfrm>
            <a:custGeom>
              <a:avLst/>
              <a:gdLst>
                <a:gd name="T0" fmla="*/ 33 w 41"/>
                <a:gd name="T1" fmla="*/ 0 h 65"/>
                <a:gd name="T2" fmla="*/ 20 w 41"/>
                <a:gd name="T3" fmla="*/ 5 h 65"/>
                <a:gd name="T4" fmla="*/ 8 w 41"/>
                <a:gd name="T5" fmla="*/ 0 h 65"/>
                <a:gd name="T6" fmla="*/ 0 w 41"/>
                <a:gd name="T7" fmla="*/ 10 h 65"/>
                <a:gd name="T8" fmla="*/ 0 w 41"/>
                <a:gd name="T9" fmla="*/ 27 h 65"/>
                <a:gd name="T10" fmla="*/ 6 w 41"/>
                <a:gd name="T11" fmla="*/ 36 h 65"/>
                <a:gd name="T12" fmla="*/ 6 w 41"/>
                <a:gd name="T13" fmla="*/ 59 h 65"/>
                <a:gd name="T14" fmla="*/ 13 w 41"/>
                <a:gd name="T15" fmla="*/ 65 h 65"/>
                <a:gd name="T16" fmla="*/ 28 w 41"/>
                <a:gd name="T17" fmla="*/ 65 h 65"/>
                <a:gd name="T18" fmla="*/ 35 w 41"/>
                <a:gd name="T19" fmla="*/ 59 h 65"/>
                <a:gd name="T20" fmla="*/ 35 w 41"/>
                <a:gd name="T21" fmla="*/ 36 h 65"/>
                <a:gd name="T22" fmla="*/ 41 w 41"/>
                <a:gd name="T23" fmla="*/ 27 h 65"/>
                <a:gd name="T24" fmla="*/ 41 w 41"/>
                <a:gd name="T25" fmla="*/ 10 h 65"/>
                <a:gd name="T26" fmla="*/ 33 w 41"/>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5">
                  <a:moveTo>
                    <a:pt x="33" y="0"/>
                  </a:moveTo>
                  <a:cubicBezTo>
                    <a:pt x="30" y="3"/>
                    <a:pt x="25" y="5"/>
                    <a:pt x="20" y="5"/>
                  </a:cubicBezTo>
                  <a:cubicBezTo>
                    <a:pt x="16" y="5"/>
                    <a:pt x="11" y="3"/>
                    <a:pt x="8" y="0"/>
                  </a:cubicBezTo>
                  <a:cubicBezTo>
                    <a:pt x="4" y="1"/>
                    <a:pt x="0" y="5"/>
                    <a:pt x="0" y="10"/>
                  </a:cubicBezTo>
                  <a:cubicBezTo>
                    <a:pt x="0" y="27"/>
                    <a:pt x="0" y="27"/>
                    <a:pt x="0" y="27"/>
                  </a:cubicBezTo>
                  <a:cubicBezTo>
                    <a:pt x="0" y="31"/>
                    <a:pt x="3" y="34"/>
                    <a:pt x="6" y="36"/>
                  </a:cubicBezTo>
                  <a:cubicBezTo>
                    <a:pt x="6" y="59"/>
                    <a:pt x="6" y="59"/>
                    <a:pt x="6" y="59"/>
                  </a:cubicBezTo>
                  <a:cubicBezTo>
                    <a:pt x="6" y="62"/>
                    <a:pt x="9" y="65"/>
                    <a:pt x="13" y="65"/>
                  </a:cubicBezTo>
                  <a:cubicBezTo>
                    <a:pt x="28" y="65"/>
                    <a:pt x="28" y="65"/>
                    <a:pt x="28" y="65"/>
                  </a:cubicBezTo>
                  <a:cubicBezTo>
                    <a:pt x="32" y="65"/>
                    <a:pt x="35" y="62"/>
                    <a:pt x="35" y="59"/>
                  </a:cubicBezTo>
                  <a:cubicBezTo>
                    <a:pt x="35" y="36"/>
                    <a:pt x="35" y="36"/>
                    <a:pt x="35" y="36"/>
                  </a:cubicBezTo>
                  <a:cubicBezTo>
                    <a:pt x="38" y="34"/>
                    <a:pt x="41" y="31"/>
                    <a:pt x="41" y="27"/>
                  </a:cubicBezTo>
                  <a:cubicBezTo>
                    <a:pt x="41" y="10"/>
                    <a:pt x="41" y="10"/>
                    <a:pt x="41" y="10"/>
                  </a:cubicBezTo>
                  <a:cubicBezTo>
                    <a:pt x="41" y="5"/>
                    <a:pt x="37" y="1"/>
                    <a:pt x="33" y="0"/>
                  </a:cubicBezTo>
                  <a:close/>
                </a:path>
              </a:pathLst>
            </a:custGeom>
            <a:solidFill>
              <a:schemeClr val="accent2">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04" name="Freeform 56">
              <a:extLst>
                <a:ext uri="{FF2B5EF4-FFF2-40B4-BE49-F238E27FC236}">
                  <a16:creationId xmlns:a16="http://schemas.microsoft.com/office/drawing/2014/main" id="{BF78B75B-E70D-410B-B034-50289D8C7909}"/>
                </a:ext>
              </a:extLst>
            </p:cNvPr>
            <p:cNvSpPr>
              <a:spLocks/>
            </p:cNvSpPr>
            <p:nvPr/>
          </p:nvSpPr>
          <p:spPr bwMode="auto">
            <a:xfrm>
              <a:off x="5747271" y="2468575"/>
              <a:ext cx="122295" cy="122295"/>
            </a:xfrm>
            <a:custGeom>
              <a:avLst/>
              <a:gdLst>
                <a:gd name="T0" fmla="*/ 13 w 30"/>
                <a:gd name="T1" fmla="*/ 28 h 30"/>
                <a:gd name="T2" fmla="*/ 28 w 30"/>
                <a:gd name="T3" fmla="*/ 13 h 30"/>
                <a:gd name="T4" fmla="*/ 18 w 30"/>
                <a:gd name="T5" fmla="*/ 2 h 30"/>
                <a:gd name="T6" fmla="*/ 2 w 30"/>
                <a:gd name="T7" fmla="*/ 18 h 30"/>
                <a:gd name="T8" fmla="*/ 13 w 30"/>
                <a:gd name="T9" fmla="*/ 28 h 30"/>
              </a:gdLst>
              <a:ahLst/>
              <a:cxnLst>
                <a:cxn ang="0">
                  <a:pos x="T0" y="T1"/>
                </a:cxn>
                <a:cxn ang="0">
                  <a:pos x="T2" y="T3"/>
                </a:cxn>
                <a:cxn ang="0">
                  <a:pos x="T4" y="T5"/>
                </a:cxn>
                <a:cxn ang="0">
                  <a:pos x="T6" y="T7"/>
                </a:cxn>
                <a:cxn ang="0">
                  <a:pos x="T8" y="T9"/>
                </a:cxn>
              </a:cxnLst>
              <a:rect l="0" t="0" r="r" b="b"/>
              <a:pathLst>
                <a:path w="30" h="30">
                  <a:moveTo>
                    <a:pt x="13" y="28"/>
                  </a:moveTo>
                  <a:cubicBezTo>
                    <a:pt x="22" y="30"/>
                    <a:pt x="30" y="22"/>
                    <a:pt x="28" y="13"/>
                  </a:cubicBezTo>
                  <a:cubicBezTo>
                    <a:pt x="27" y="7"/>
                    <a:pt x="23" y="3"/>
                    <a:pt x="18" y="2"/>
                  </a:cubicBezTo>
                  <a:cubicBezTo>
                    <a:pt x="8" y="0"/>
                    <a:pt x="0" y="8"/>
                    <a:pt x="2" y="18"/>
                  </a:cubicBezTo>
                  <a:cubicBezTo>
                    <a:pt x="3" y="23"/>
                    <a:pt x="7" y="27"/>
                    <a:pt x="13" y="28"/>
                  </a:cubicBezTo>
                  <a:close/>
                </a:path>
              </a:pathLst>
            </a:custGeom>
            <a:solidFill>
              <a:srgbClr val="5EC8DA">
                <a:alpha val="5000"/>
              </a:srgb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05" name="Freeform 57">
              <a:extLst>
                <a:ext uri="{FF2B5EF4-FFF2-40B4-BE49-F238E27FC236}">
                  <a16:creationId xmlns:a16="http://schemas.microsoft.com/office/drawing/2014/main" id="{FCE058E3-BFEE-4C84-AEB9-D4780AD90ABA}"/>
                </a:ext>
              </a:extLst>
            </p:cNvPr>
            <p:cNvSpPr>
              <a:spLocks/>
            </p:cNvSpPr>
            <p:nvPr/>
          </p:nvSpPr>
          <p:spPr bwMode="auto">
            <a:xfrm>
              <a:off x="5728163" y="2577494"/>
              <a:ext cx="162423" cy="265610"/>
            </a:xfrm>
            <a:custGeom>
              <a:avLst/>
              <a:gdLst>
                <a:gd name="T0" fmla="*/ 32 w 40"/>
                <a:gd name="T1" fmla="*/ 0 h 65"/>
                <a:gd name="T2" fmla="*/ 20 w 40"/>
                <a:gd name="T3" fmla="*/ 5 h 65"/>
                <a:gd name="T4" fmla="*/ 8 w 40"/>
                <a:gd name="T5" fmla="*/ 0 h 65"/>
                <a:gd name="T6" fmla="*/ 0 w 40"/>
                <a:gd name="T7" fmla="*/ 10 h 65"/>
                <a:gd name="T8" fmla="*/ 0 w 40"/>
                <a:gd name="T9" fmla="*/ 27 h 65"/>
                <a:gd name="T10" fmla="*/ 6 w 40"/>
                <a:gd name="T11" fmla="*/ 36 h 65"/>
                <a:gd name="T12" fmla="*/ 6 w 40"/>
                <a:gd name="T13" fmla="*/ 59 h 65"/>
                <a:gd name="T14" fmla="*/ 12 w 40"/>
                <a:gd name="T15" fmla="*/ 65 h 65"/>
                <a:gd name="T16" fmla="*/ 28 w 40"/>
                <a:gd name="T17" fmla="*/ 65 h 65"/>
                <a:gd name="T18" fmla="*/ 34 w 40"/>
                <a:gd name="T19" fmla="*/ 59 h 65"/>
                <a:gd name="T20" fmla="*/ 34 w 40"/>
                <a:gd name="T21" fmla="*/ 36 h 65"/>
                <a:gd name="T22" fmla="*/ 40 w 40"/>
                <a:gd name="T23" fmla="*/ 27 h 65"/>
                <a:gd name="T24" fmla="*/ 40 w 40"/>
                <a:gd name="T25" fmla="*/ 10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3"/>
                    <a:pt x="25" y="5"/>
                    <a:pt x="20" y="5"/>
                  </a:cubicBezTo>
                  <a:cubicBezTo>
                    <a:pt x="15" y="5"/>
                    <a:pt x="11" y="3"/>
                    <a:pt x="8" y="0"/>
                  </a:cubicBezTo>
                  <a:cubicBezTo>
                    <a:pt x="3" y="1"/>
                    <a:pt x="0" y="5"/>
                    <a:pt x="0" y="10"/>
                  </a:cubicBezTo>
                  <a:cubicBezTo>
                    <a:pt x="0" y="27"/>
                    <a:pt x="0" y="27"/>
                    <a:pt x="0" y="27"/>
                  </a:cubicBezTo>
                  <a:cubicBezTo>
                    <a:pt x="0" y="31"/>
                    <a:pt x="2" y="34"/>
                    <a:pt x="6" y="36"/>
                  </a:cubicBezTo>
                  <a:cubicBezTo>
                    <a:pt x="6" y="59"/>
                    <a:pt x="6" y="59"/>
                    <a:pt x="6" y="59"/>
                  </a:cubicBezTo>
                  <a:cubicBezTo>
                    <a:pt x="6" y="62"/>
                    <a:pt x="9" y="65"/>
                    <a:pt x="12" y="65"/>
                  </a:cubicBezTo>
                  <a:cubicBezTo>
                    <a:pt x="28" y="65"/>
                    <a:pt x="28" y="65"/>
                    <a:pt x="28" y="65"/>
                  </a:cubicBezTo>
                  <a:cubicBezTo>
                    <a:pt x="31" y="65"/>
                    <a:pt x="34" y="62"/>
                    <a:pt x="34" y="59"/>
                  </a:cubicBezTo>
                  <a:cubicBezTo>
                    <a:pt x="34" y="36"/>
                    <a:pt x="34" y="36"/>
                    <a:pt x="34" y="36"/>
                  </a:cubicBezTo>
                  <a:cubicBezTo>
                    <a:pt x="38" y="34"/>
                    <a:pt x="40" y="31"/>
                    <a:pt x="40" y="27"/>
                  </a:cubicBezTo>
                  <a:cubicBezTo>
                    <a:pt x="40" y="10"/>
                    <a:pt x="40" y="10"/>
                    <a:pt x="40" y="10"/>
                  </a:cubicBezTo>
                  <a:cubicBezTo>
                    <a:pt x="40" y="5"/>
                    <a:pt x="37" y="1"/>
                    <a:pt x="32" y="0"/>
                  </a:cubicBezTo>
                  <a:close/>
                </a:path>
              </a:pathLst>
            </a:custGeom>
            <a:solidFill>
              <a:srgbClr val="5EC8DA">
                <a:alpha val="5000"/>
              </a:srgb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06" name="Freeform 36">
              <a:extLst>
                <a:ext uri="{FF2B5EF4-FFF2-40B4-BE49-F238E27FC236}">
                  <a16:creationId xmlns:a16="http://schemas.microsoft.com/office/drawing/2014/main" id="{05BF5811-58D5-48A6-9642-AD277D17C758}"/>
                </a:ext>
              </a:extLst>
            </p:cNvPr>
            <p:cNvSpPr>
              <a:spLocks/>
            </p:cNvSpPr>
            <p:nvPr/>
          </p:nvSpPr>
          <p:spPr bwMode="auto">
            <a:xfrm>
              <a:off x="5984218" y="2468575"/>
              <a:ext cx="122295" cy="122295"/>
            </a:xfrm>
            <a:custGeom>
              <a:avLst/>
              <a:gdLst>
                <a:gd name="T0" fmla="*/ 12 w 30"/>
                <a:gd name="T1" fmla="*/ 28 h 30"/>
                <a:gd name="T2" fmla="*/ 28 w 30"/>
                <a:gd name="T3" fmla="*/ 13 h 30"/>
                <a:gd name="T4" fmla="*/ 17 w 30"/>
                <a:gd name="T5" fmla="*/ 2 h 30"/>
                <a:gd name="T6" fmla="*/ 2 w 30"/>
                <a:gd name="T7" fmla="*/ 18 h 30"/>
                <a:gd name="T8" fmla="*/ 12 w 30"/>
                <a:gd name="T9" fmla="*/ 28 h 30"/>
              </a:gdLst>
              <a:ahLst/>
              <a:cxnLst>
                <a:cxn ang="0">
                  <a:pos x="T0" y="T1"/>
                </a:cxn>
                <a:cxn ang="0">
                  <a:pos x="T2" y="T3"/>
                </a:cxn>
                <a:cxn ang="0">
                  <a:pos x="T4" y="T5"/>
                </a:cxn>
                <a:cxn ang="0">
                  <a:pos x="T6" y="T7"/>
                </a:cxn>
                <a:cxn ang="0">
                  <a:pos x="T8" y="T9"/>
                </a:cxn>
              </a:cxnLst>
              <a:rect l="0" t="0" r="r" b="b"/>
              <a:pathLst>
                <a:path w="30" h="30">
                  <a:moveTo>
                    <a:pt x="12" y="28"/>
                  </a:moveTo>
                  <a:cubicBezTo>
                    <a:pt x="22" y="30"/>
                    <a:pt x="30" y="22"/>
                    <a:pt x="28" y="13"/>
                  </a:cubicBezTo>
                  <a:cubicBezTo>
                    <a:pt x="27" y="7"/>
                    <a:pt x="23" y="3"/>
                    <a:pt x="17" y="2"/>
                  </a:cubicBezTo>
                  <a:cubicBezTo>
                    <a:pt x="8" y="0"/>
                    <a:pt x="0" y="8"/>
                    <a:pt x="2" y="18"/>
                  </a:cubicBezTo>
                  <a:cubicBezTo>
                    <a:pt x="3" y="23"/>
                    <a:pt x="7" y="27"/>
                    <a:pt x="12" y="28"/>
                  </a:cubicBezTo>
                  <a:close/>
                </a:path>
              </a:pathLst>
            </a:custGeom>
            <a:solidFill>
              <a:schemeClr val="accent1">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07" name="Freeform 37">
              <a:extLst>
                <a:ext uri="{FF2B5EF4-FFF2-40B4-BE49-F238E27FC236}">
                  <a16:creationId xmlns:a16="http://schemas.microsoft.com/office/drawing/2014/main" id="{704D77F2-8181-499B-A96F-156B3EF12ADA}"/>
                </a:ext>
              </a:extLst>
            </p:cNvPr>
            <p:cNvSpPr>
              <a:spLocks/>
            </p:cNvSpPr>
            <p:nvPr/>
          </p:nvSpPr>
          <p:spPr bwMode="auto">
            <a:xfrm>
              <a:off x="5963199" y="2577494"/>
              <a:ext cx="164334" cy="265610"/>
            </a:xfrm>
            <a:custGeom>
              <a:avLst/>
              <a:gdLst>
                <a:gd name="T0" fmla="*/ 32 w 40"/>
                <a:gd name="T1" fmla="*/ 0 h 65"/>
                <a:gd name="T2" fmla="*/ 20 w 40"/>
                <a:gd name="T3" fmla="*/ 5 h 65"/>
                <a:gd name="T4" fmla="*/ 8 w 40"/>
                <a:gd name="T5" fmla="*/ 0 h 65"/>
                <a:gd name="T6" fmla="*/ 0 w 40"/>
                <a:gd name="T7" fmla="*/ 10 h 65"/>
                <a:gd name="T8" fmla="*/ 0 w 40"/>
                <a:gd name="T9" fmla="*/ 27 h 65"/>
                <a:gd name="T10" fmla="*/ 6 w 40"/>
                <a:gd name="T11" fmla="*/ 36 h 65"/>
                <a:gd name="T12" fmla="*/ 6 w 40"/>
                <a:gd name="T13" fmla="*/ 59 h 65"/>
                <a:gd name="T14" fmla="*/ 12 w 40"/>
                <a:gd name="T15" fmla="*/ 65 h 65"/>
                <a:gd name="T16" fmla="*/ 28 w 40"/>
                <a:gd name="T17" fmla="*/ 65 h 65"/>
                <a:gd name="T18" fmla="*/ 34 w 40"/>
                <a:gd name="T19" fmla="*/ 59 h 65"/>
                <a:gd name="T20" fmla="*/ 34 w 40"/>
                <a:gd name="T21" fmla="*/ 36 h 65"/>
                <a:gd name="T22" fmla="*/ 40 w 40"/>
                <a:gd name="T23" fmla="*/ 27 h 65"/>
                <a:gd name="T24" fmla="*/ 40 w 40"/>
                <a:gd name="T25" fmla="*/ 10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3"/>
                    <a:pt x="25" y="5"/>
                    <a:pt x="20" y="5"/>
                  </a:cubicBezTo>
                  <a:cubicBezTo>
                    <a:pt x="15" y="5"/>
                    <a:pt x="11" y="3"/>
                    <a:pt x="8" y="0"/>
                  </a:cubicBezTo>
                  <a:cubicBezTo>
                    <a:pt x="3" y="1"/>
                    <a:pt x="0" y="5"/>
                    <a:pt x="0" y="10"/>
                  </a:cubicBezTo>
                  <a:cubicBezTo>
                    <a:pt x="0" y="27"/>
                    <a:pt x="0" y="27"/>
                    <a:pt x="0" y="27"/>
                  </a:cubicBezTo>
                  <a:cubicBezTo>
                    <a:pt x="0" y="31"/>
                    <a:pt x="2" y="34"/>
                    <a:pt x="6" y="36"/>
                  </a:cubicBezTo>
                  <a:cubicBezTo>
                    <a:pt x="6" y="59"/>
                    <a:pt x="6" y="59"/>
                    <a:pt x="6" y="59"/>
                  </a:cubicBezTo>
                  <a:cubicBezTo>
                    <a:pt x="6" y="62"/>
                    <a:pt x="8" y="65"/>
                    <a:pt x="12" y="65"/>
                  </a:cubicBezTo>
                  <a:cubicBezTo>
                    <a:pt x="28" y="65"/>
                    <a:pt x="28" y="65"/>
                    <a:pt x="28" y="65"/>
                  </a:cubicBezTo>
                  <a:cubicBezTo>
                    <a:pt x="31" y="65"/>
                    <a:pt x="34" y="62"/>
                    <a:pt x="34" y="59"/>
                  </a:cubicBezTo>
                  <a:cubicBezTo>
                    <a:pt x="34" y="36"/>
                    <a:pt x="34" y="36"/>
                    <a:pt x="34" y="36"/>
                  </a:cubicBezTo>
                  <a:cubicBezTo>
                    <a:pt x="37" y="34"/>
                    <a:pt x="40" y="31"/>
                    <a:pt x="40" y="27"/>
                  </a:cubicBezTo>
                  <a:cubicBezTo>
                    <a:pt x="40" y="10"/>
                    <a:pt x="40" y="10"/>
                    <a:pt x="40" y="10"/>
                  </a:cubicBezTo>
                  <a:cubicBezTo>
                    <a:pt x="40" y="5"/>
                    <a:pt x="36" y="1"/>
                    <a:pt x="32" y="0"/>
                  </a:cubicBezTo>
                  <a:close/>
                </a:path>
              </a:pathLst>
            </a:custGeom>
            <a:solidFill>
              <a:schemeClr val="accent1">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08" name="Freeform 42">
              <a:extLst>
                <a:ext uri="{FF2B5EF4-FFF2-40B4-BE49-F238E27FC236}">
                  <a16:creationId xmlns:a16="http://schemas.microsoft.com/office/drawing/2014/main" id="{2D0654A9-4639-4A18-951B-EC67D749FC0D}"/>
                </a:ext>
              </a:extLst>
            </p:cNvPr>
            <p:cNvSpPr>
              <a:spLocks/>
            </p:cNvSpPr>
            <p:nvPr/>
          </p:nvSpPr>
          <p:spPr bwMode="auto">
            <a:xfrm>
              <a:off x="6242185" y="2468575"/>
              <a:ext cx="116563" cy="122295"/>
            </a:xfrm>
            <a:custGeom>
              <a:avLst/>
              <a:gdLst>
                <a:gd name="T0" fmla="*/ 12 w 29"/>
                <a:gd name="T1" fmla="*/ 28 h 30"/>
                <a:gd name="T2" fmla="*/ 27 w 29"/>
                <a:gd name="T3" fmla="*/ 13 h 30"/>
                <a:gd name="T4" fmla="*/ 17 w 29"/>
                <a:gd name="T5" fmla="*/ 2 h 30"/>
                <a:gd name="T6" fmla="*/ 1 w 29"/>
                <a:gd name="T7" fmla="*/ 18 h 30"/>
                <a:gd name="T8" fmla="*/ 12 w 29"/>
                <a:gd name="T9" fmla="*/ 28 h 30"/>
              </a:gdLst>
              <a:ahLst/>
              <a:cxnLst>
                <a:cxn ang="0">
                  <a:pos x="T0" y="T1"/>
                </a:cxn>
                <a:cxn ang="0">
                  <a:pos x="T2" y="T3"/>
                </a:cxn>
                <a:cxn ang="0">
                  <a:pos x="T4" y="T5"/>
                </a:cxn>
                <a:cxn ang="0">
                  <a:pos x="T6" y="T7"/>
                </a:cxn>
                <a:cxn ang="0">
                  <a:pos x="T8" y="T9"/>
                </a:cxn>
              </a:cxnLst>
              <a:rect l="0" t="0" r="r" b="b"/>
              <a:pathLst>
                <a:path w="29" h="30">
                  <a:moveTo>
                    <a:pt x="12" y="28"/>
                  </a:moveTo>
                  <a:cubicBezTo>
                    <a:pt x="21" y="30"/>
                    <a:pt x="29" y="22"/>
                    <a:pt x="27" y="13"/>
                  </a:cubicBezTo>
                  <a:cubicBezTo>
                    <a:pt x="26" y="7"/>
                    <a:pt x="22" y="3"/>
                    <a:pt x="17" y="2"/>
                  </a:cubicBezTo>
                  <a:cubicBezTo>
                    <a:pt x="8" y="0"/>
                    <a:pt x="0" y="8"/>
                    <a:pt x="1" y="18"/>
                  </a:cubicBezTo>
                  <a:cubicBezTo>
                    <a:pt x="2" y="23"/>
                    <a:pt x="7" y="27"/>
                    <a:pt x="12" y="28"/>
                  </a:cubicBezTo>
                  <a:close/>
                </a:path>
              </a:pathLst>
            </a:custGeom>
            <a:solidFill>
              <a:schemeClr val="accent2">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09" name="Freeform 43">
              <a:extLst>
                <a:ext uri="{FF2B5EF4-FFF2-40B4-BE49-F238E27FC236}">
                  <a16:creationId xmlns:a16="http://schemas.microsoft.com/office/drawing/2014/main" id="{D18AAFF9-0840-4DCC-ACB7-52521769B1A9}"/>
                </a:ext>
              </a:extLst>
            </p:cNvPr>
            <p:cNvSpPr>
              <a:spLocks/>
            </p:cNvSpPr>
            <p:nvPr/>
          </p:nvSpPr>
          <p:spPr bwMode="auto">
            <a:xfrm>
              <a:off x="6217344" y="2577494"/>
              <a:ext cx="166245" cy="265610"/>
            </a:xfrm>
            <a:custGeom>
              <a:avLst/>
              <a:gdLst>
                <a:gd name="T0" fmla="*/ 33 w 41"/>
                <a:gd name="T1" fmla="*/ 0 h 65"/>
                <a:gd name="T2" fmla="*/ 20 w 41"/>
                <a:gd name="T3" fmla="*/ 5 h 65"/>
                <a:gd name="T4" fmla="*/ 8 w 41"/>
                <a:gd name="T5" fmla="*/ 0 h 65"/>
                <a:gd name="T6" fmla="*/ 0 w 41"/>
                <a:gd name="T7" fmla="*/ 10 h 65"/>
                <a:gd name="T8" fmla="*/ 0 w 41"/>
                <a:gd name="T9" fmla="*/ 27 h 65"/>
                <a:gd name="T10" fmla="*/ 6 w 41"/>
                <a:gd name="T11" fmla="*/ 36 h 65"/>
                <a:gd name="T12" fmla="*/ 6 w 41"/>
                <a:gd name="T13" fmla="*/ 59 h 65"/>
                <a:gd name="T14" fmla="*/ 13 w 41"/>
                <a:gd name="T15" fmla="*/ 65 h 65"/>
                <a:gd name="T16" fmla="*/ 28 w 41"/>
                <a:gd name="T17" fmla="*/ 65 h 65"/>
                <a:gd name="T18" fmla="*/ 35 w 41"/>
                <a:gd name="T19" fmla="*/ 59 h 65"/>
                <a:gd name="T20" fmla="*/ 35 w 41"/>
                <a:gd name="T21" fmla="*/ 36 h 65"/>
                <a:gd name="T22" fmla="*/ 41 w 41"/>
                <a:gd name="T23" fmla="*/ 27 h 65"/>
                <a:gd name="T24" fmla="*/ 41 w 41"/>
                <a:gd name="T25" fmla="*/ 10 h 65"/>
                <a:gd name="T26" fmla="*/ 33 w 41"/>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5">
                  <a:moveTo>
                    <a:pt x="33" y="0"/>
                  </a:moveTo>
                  <a:cubicBezTo>
                    <a:pt x="30" y="3"/>
                    <a:pt x="25" y="5"/>
                    <a:pt x="20" y="5"/>
                  </a:cubicBezTo>
                  <a:cubicBezTo>
                    <a:pt x="16" y="5"/>
                    <a:pt x="11" y="3"/>
                    <a:pt x="8" y="0"/>
                  </a:cubicBezTo>
                  <a:cubicBezTo>
                    <a:pt x="4" y="1"/>
                    <a:pt x="0" y="5"/>
                    <a:pt x="0" y="10"/>
                  </a:cubicBezTo>
                  <a:cubicBezTo>
                    <a:pt x="0" y="27"/>
                    <a:pt x="0" y="27"/>
                    <a:pt x="0" y="27"/>
                  </a:cubicBezTo>
                  <a:cubicBezTo>
                    <a:pt x="0" y="31"/>
                    <a:pt x="3" y="34"/>
                    <a:pt x="6" y="36"/>
                  </a:cubicBezTo>
                  <a:cubicBezTo>
                    <a:pt x="6" y="59"/>
                    <a:pt x="6" y="59"/>
                    <a:pt x="6" y="59"/>
                  </a:cubicBezTo>
                  <a:cubicBezTo>
                    <a:pt x="6" y="62"/>
                    <a:pt x="9" y="65"/>
                    <a:pt x="13" y="65"/>
                  </a:cubicBezTo>
                  <a:cubicBezTo>
                    <a:pt x="28" y="65"/>
                    <a:pt x="28" y="65"/>
                    <a:pt x="28" y="65"/>
                  </a:cubicBezTo>
                  <a:cubicBezTo>
                    <a:pt x="32" y="65"/>
                    <a:pt x="35" y="62"/>
                    <a:pt x="35" y="59"/>
                  </a:cubicBezTo>
                  <a:cubicBezTo>
                    <a:pt x="35" y="36"/>
                    <a:pt x="35" y="36"/>
                    <a:pt x="35" y="36"/>
                  </a:cubicBezTo>
                  <a:cubicBezTo>
                    <a:pt x="38" y="34"/>
                    <a:pt x="41" y="31"/>
                    <a:pt x="41" y="27"/>
                  </a:cubicBezTo>
                  <a:cubicBezTo>
                    <a:pt x="41" y="10"/>
                    <a:pt x="41" y="10"/>
                    <a:pt x="41" y="10"/>
                  </a:cubicBezTo>
                  <a:cubicBezTo>
                    <a:pt x="41" y="5"/>
                    <a:pt x="37" y="1"/>
                    <a:pt x="33" y="0"/>
                  </a:cubicBezTo>
                  <a:close/>
                </a:path>
              </a:pathLst>
            </a:custGeom>
            <a:solidFill>
              <a:schemeClr val="accent2">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10" name="Freeform 56">
              <a:extLst>
                <a:ext uri="{FF2B5EF4-FFF2-40B4-BE49-F238E27FC236}">
                  <a16:creationId xmlns:a16="http://schemas.microsoft.com/office/drawing/2014/main" id="{314E26A7-4194-43D9-A200-E2A51B4285F5}"/>
                </a:ext>
              </a:extLst>
            </p:cNvPr>
            <p:cNvSpPr>
              <a:spLocks/>
            </p:cNvSpPr>
            <p:nvPr/>
          </p:nvSpPr>
          <p:spPr bwMode="auto">
            <a:xfrm>
              <a:off x="6477221" y="2468575"/>
              <a:ext cx="122295" cy="122295"/>
            </a:xfrm>
            <a:custGeom>
              <a:avLst/>
              <a:gdLst>
                <a:gd name="T0" fmla="*/ 13 w 30"/>
                <a:gd name="T1" fmla="*/ 28 h 30"/>
                <a:gd name="T2" fmla="*/ 28 w 30"/>
                <a:gd name="T3" fmla="*/ 13 h 30"/>
                <a:gd name="T4" fmla="*/ 18 w 30"/>
                <a:gd name="T5" fmla="*/ 2 h 30"/>
                <a:gd name="T6" fmla="*/ 2 w 30"/>
                <a:gd name="T7" fmla="*/ 18 h 30"/>
                <a:gd name="T8" fmla="*/ 13 w 30"/>
                <a:gd name="T9" fmla="*/ 28 h 30"/>
              </a:gdLst>
              <a:ahLst/>
              <a:cxnLst>
                <a:cxn ang="0">
                  <a:pos x="T0" y="T1"/>
                </a:cxn>
                <a:cxn ang="0">
                  <a:pos x="T2" y="T3"/>
                </a:cxn>
                <a:cxn ang="0">
                  <a:pos x="T4" y="T5"/>
                </a:cxn>
                <a:cxn ang="0">
                  <a:pos x="T6" y="T7"/>
                </a:cxn>
                <a:cxn ang="0">
                  <a:pos x="T8" y="T9"/>
                </a:cxn>
              </a:cxnLst>
              <a:rect l="0" t="0" r="r" b="b"/>
              <a:pathLst>
                <a:path w="30" h="30">
                  <a:moveTo>
                    <a:pt x="13" y="28"/>
                  </a:moveTo>
                  <a:cubicBezTo>
                    <a:pt x="22" y="30"/>
                    <a:pt x="30" y="22"/>
                    <a:pt x="28" y="13"/>
                  </a:cubicBezTo>
                  <a:cubicBezTo>
                    <a:pt x="27" y="7"/>
                    <a:pt x="23" y="3"/>
                    <a:pt x="18" y="2"/>
                  </a:cubicBezTo>
                  <a:cubicBezTo>
                    <a:pt x="8" y="0"/>
                    <a:pt x="0" y="8"/>
                    <a:pt x="2" y="18"/>
                  </a:cubicBezTo>
                  <a:cubicBezTo>
                    <a:pt x="3" y="23"/>
                    <a:pt x="7" y="27"/>
                    <a:pt x="13" y="28"/>
                  </a:cubicBezTo>
                  <a:close/>
                </a:path>
              </a:pathLst>
            </a:custGeom>
            <a:solidFill>
              <a:srgbClr val="5EC8DA">
                <a:alpha val="5000"/>
              </a:srgb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11" name="Freeform 57">
              <a:extLst>
                <a:ext uri="{FF2B5EF4-FFF2-40B4-BE49-F238E27FC236}">
                  <a16:creationId xmlns:a16="http://schemas.microsoft.com/office/drawing/2014/main" id="{9E14D116-EF7B-48B7-A44C-509DFAAF33B5}"/>
                </a:ext>
              </a:extLst>
            </p:cNvPr>
            <p:cNvSpPr>
              <a:spLocks/>
            </p:cNvSpPr>
            <p:nvPr/>
          </p:nvSpPr>
          <p:spPr bwMode="auto">
            <a:xfrm>
              <a:off x="6458113" y="2577494"/>
              <a:ext cx="162423" cy="265610"/>
            </a:xfrm>
            <a:custGeom>
              <a:avLst/>
              <a:gdLst>
                <a:gd name="T0" fmla="*/ 32 w 40"/>
                <a:gd name="T1" fmla="*/ 0 h 65"/>
                <a:gd name="T2" fmla="*/ 20 w 40"/>
                <a:gd name="T3" fmla="*/ 5 h 65"/>
                <a:gd name="T4" fmla="*/ 8 w 40"/>
                <a:gd name="T5" fmla="*/ 0 h 65"/>
                <a:gd name="T6" fmla="*/ 0 w 40"/>
                <a:gd name="T7" fmla="*/ 10 h 65"/>
                <a:gd name="T8" fmla="*/ 0 w 40"/>
                <a:gd name="T9" fmla="*/ 27 h 65"/>
                <a:gd name="T10" fmla="*/ 6 w 40"/>
                <a:gd name="T11" fmla="*/ 36 h 65"/>
                <a:gd name="T12" fmla="*/ 6 w 40"/>
                <a:gd name="T13" fmla="*/ 59 h 65"/>
                <a:gd name="T14" fmla="*/ 12 w 40"/>
                <a:gd name="T15" fmla="*/ 65 h 65"/>
                <a:gd name="T16" fmla="*/ 28 w 40"/>
                <a:gd name="T17" fmla="*/ 65 h 65"/>
                <a:gd name="T18" fmla="*/ 34 w 40"/>
                <a:gd name="T19" fmla="*/ 59 h 65"/>
                <a:gd name="T20" fmla="*/ 34 w 40"/>
                <a:gd name="T21" fmla="*/ 36 h 65"/>
                <a:gd name="T22" fmla="*/ 40 w 40"/>
                <a:gd name="T23" fmla="*/ 27 h 65"/>
                <a:gd name="T24" fmla="*/ 40 w 40"/>
                <a:gd name="T25" fmla="*/ 10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3"/>
                    <a:pt x="25" y="5"/>
                    <a:pt x="20" y="5"/>
                  </a:cubicBezTo>
                  <a:cubicBezTo>
                    <a:pt x="15" y="5"/>
                    <a:pt x="11" y="3"/>
                    <a:pt x="8" y="0"/>
                  </a:cubicBezTo>
                  <a:cubicBezTo>
                    <a:pt x="3" y="1"/>
                    <a:pt x="0" y="5"/>
                    <a:pt x="0" y="10"/>
                  </a:cubicBezTo>
                  <a:cubicBezTo>
                    <a:pt x="0" y="27"/>
                    <a:pt x="0" y="27"/>
                    <a:pt x="0" y="27"/>
                  </a:cubicBezTo>
                  <a:cubicBezTo>
                    <a:pt x="0" y="31"/>
                    <a:pt x="2" y="34"/>
                    <a:pt x="6" y="36"/>
                  </a:cubicBezTo>
                  <a:cubicBezTo>
                    <a:pt x="6" y="59"/>
                    <a:pt x="6" y="59"/>
                    <a:pt x="6" y="59"/>
                  </a:cubicBezTo>
                  <a:cubicBezTo>
                    <a:pt x="6" y="62"/>
                    <a:pt x="9" y="65"/>
                    <a:pt x="12" y="65"/>
                  </a:cubicBezTo>
                  <a:cubicBezTo>
                    <a:pt x="28" y="65"/>
                    <a:pt x="28" y="65"/>
                    <a:pt x="28" y="65"/>
                  </a:cubicBezTo>
                  <a:cubicBezTo>
                    <a:pt x="31" y="65"/>
                    <a:pt x="34" y="62"/>
                    <a:pt x="34" y="59"/>
                  </a:cubicBezTo>
                  <a:cubicBezTo>
                    <a:pt x="34" y="36"/>
                    <a:pt x="34" y="36"/>
                    <a:pt x="34" y="36"/>
                  </a:cubicBezTo>
                  <a:cubicBezTo>
                    <a:pt x="38" y="34"/>
                    <a:pt x="40" y="31"/>
                    <a:pt x="40" y="27"/>
                  </a:cubicBezTo>
                  <a:cubicBezTo>
                    <a:pt x="40" y="10"/>
                    <a:pt x="40" y="10"/>
                    <a:pt x="40" y="10"/>
                  </a:cubicBezTo>
                  <a:cubicBezTo>
                    <a:pt x="40" y="5"/>
                    <a:pt x="37" y="1"/>
                    <a:pt x="32" y="0"/>
                  </a:cubicBezTo>
                  <a:close/>
                </a:path>
              </a:pathLst>
            </a:custGeom>
            <a:solidFill>
              <a:srgbClr val="5EC8DA">
                <a:alpha val="5000"/>
              </a:srgb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12" name="Freeform 50">
              <a:extLst>
                <a:ext uri="{FF2B5EF4-FFF2-40B4-BE49-F238E27FC236}">
                  <a16:creationId xmlns:a16="http://schemas.microsoft.com/office/drawing/2014/main" id="{F76FE423-7280-408A-8B23-D64FD27A3582}"/>
                </a:ext>
              </a:extLst>
            </p:cNvPr>
            <p:cNvSpPr>
              <a:spLocks/>
            </p:cNvSpPr>
            <p:nvPr/>
          </p:nvSpPr>
          <p:spPr bwMode="auto">
            <a:xfrm>
              <a:off x="5277199" y="3242744"/>
              <a:ext cx="122295" cy="118474"/>
            </a:xfrm>
            <a:custGeom>
              <a:avLst/>
              <a:gdLst>
                <a:gd name="T0" fmla="*/ 12 w 30"/>
                <a:gd name="T1" fmla="*/ 27 h 29"/>
                <a:gd name="T2" fmla="*/ 28 w 30"/>
                <a:gd name="T3" fmla="*/ 12 h 29"/>
                <a:gd name="T4" fmla="*/ 17 w 30"/>
                <a:gd name="T5" fmla="*/ 1 h 29"/>
                <a:gd name="T6" fmla="*/ 2 w 30"/>
                <a:gd name="T7" fmla="*/ 17 h 29"/>
                <a:gd name="T8" fmla="*/ 12 w 30"/>
                <a:gd name="T9" fmla="*/ 27 h 29"/>
              </a:gdLst>
              <a:ahLst/>
              <a:cxnLst>
                <a:cxn ang="0">
                  <a:pos x="T0" y="T1"/>
                </a:cxn>
                <a:cxn ang="0">
                  <a:pos x="T2" y="T3"/>
                </a:cxn>
                <a:cxn ang="0">
                  <a:pos x="T4" y="T5"/>
                </a:cxn>
                <a:cxn ang="0">
                  <a:pos x="T6" y="T7"/>
                </a:cxn>
                <a:cxn ang="0">
                  <a:pos x="T8" y="T9"/>
                </a:cxn>
              </a:cxnLst>
              <a:rect l="0" t="0" r="r" b="b"/>
              <a:pathLst>
                <a:path w="30" h="29">
                  <a:moveTo>
                    <a:pt x="12" y="27"/>
                  </a:moveTo>
                  <a:cubicBezTo>
                    <a:pt x="22" y="29"/>
                    <a:pt x="30" y="21"/>
                    <a:pt x="28" y="12"/>
                  </a:cubicBezTo>
                  <a:cubicBezTo>
                    <a:pt x="27" y="7"/>
                    <a:pt x="23" y="2"/>
                    <a:pt x="17" y="1"/>
                  </a:cubicBezTo>
                  <a:cubicBezTo>
                    <a:pt x="8" y="0"/>
                    <a:pt x="0" y="8"/>
                    <a:pt x="2" y="17"/>
                  </a:cubicBezTo>
                  <a:cubicBezTo>
                    <a:pt x="3" y="22"/>
                    <a:pt x="7" y="26"/>
                    <a:pt x="12" y="27"/>
                  </a:cubicBezTo>
                  <a:close/>
                </a:path>
              </a:pathLst>
            </a:custGeom>
            <a:solidFill>
              <a:srgbClr val="5EC8DA">
                <a:alpha val="40000"/>
              </a:srgb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13" name="Freeform 51">
              <a:extLst>
                <a:ext uri="{FF2B5EF4-FFF2-40B4-BE49-F238E27FC236}">
                  <a16:creationId xmlns:a16="http://schemas.microsoft.com/office/drawing/2014/main" id="{FCA6DC2D-8969-4835-8CAB-889CC917C1AF}"/>
                </a:ext>
              </a:extLst>
            </p:cNvPr>
            <p:cNvSpPr>
              <a:spLocks/>
            </p:cNvSpPr>
            <p:nvPr/>
          </p:nvSpPr>
          <p:spPr bwMode="auto">
            <a:xfrm>
              <a:off x="5256180" y="3349753"/>
              <a:ext cx="164334" cy="263699"/>
            </a:xfrm>
            <a:custGeom>
              <a:avLst/>
              <a:gdLst>
                <a:gd name="T0" fmla="*/ 32 w 40"/>
                <a:gd name="T1" fmla="*/ 0 h 65"/>
                <a:gd name="T2" fmla="*/ 20 w 40"/>
                <a:gd name="T3" fmla="*/ 5 h 65"/>
                <a:gd name="T4" fmla="*/ 8 w 40"/>
                <a:gd name="T5" fmla="*/ 0 h 65"/>
                <a:gd name="T6" fmla="*/ 0 w 40"/>
                <a:gd name="T7" fmla="*/ 10 h 65"/>
                <a:gd name="T8" fmla="*/ 0 w 40"/>
                <a:gd name="T9" fmla="*/ 27 h 65"/>
                <a:gd name="T10" fmla="*/ 6 w 40"/>
                <a:gd name="T11" fmla="*/ 36 h 65"/>
                <a:gd name="T12" fmla="*/ 6 w 40"/>
                <a:gd name="T13" fmla="*/ 59 h 65"/>
                <a:gd name="T14" fmla="*/ 12 w 40"/>
                <a:gd name="T15" fmla="*/ 65 h 65"/>
                <a:gd name="T16" fmla="*/ 28 w 40"/>
                <a:gd name="T17" fmla="*/ 65 h 65"/>
                <a:gd name="T18" fmla="*/ 34 w 40"/>
                <a:gd name="T19" fmla="*/ 59 h 65"/>
                <a:gd name="T20" fmla="*/ 34 w 40"/>
                <a:gd name="T21" fmla="*/ 36 h 65"/>
                <a:gd name="T22" fmla="*/ 40 w 40"/>
                <a:gd name="T23" fmla="*/ 27 h 65"/>
                <a:gd name="T24" fmla="*/ 40 w 40"/>
                <a:gd name="T25" fmla="*/ 10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4"/>
                    <a:pt x="25" y="5"/>
                    <a:pt x="20" y="5"/>
                  </a:cubicBezTo>
                  <a:cubicBezTo>
                    <a:pt x="15" y="5"/>
                    <a:pt x="11" y="4"/>
                    <a:pt x="8" y="0"/>
                  </a:cubicBezTo>
                  <a:cubicBezTo>
                    <a:pt x="3" y="1"/>
                    <a:pt x="0" y="5"/>
                    <a:pt x="0" y="10"/>
                  </a:cubicBezTo>
                  <a:cubicBezTo>
                    <a:pt x="0" y="27"/>
                    <a:pt x="0" y="27"/>
                    <a:pt x="0" y="27"/>
                  </a:cubicBezTo>
                  <a:cubicBezTo>
                    <a:pt x="0" y="31"/>
                    <a:pt x="2" y="34"/>
                    <a:pt x="6" y="36"/>
                  </a:cubicBezTo>
                  <a:cubicBezTo>
                    <a:pt x="6" y="59"/>
                    <a:pt x="6" y="59"/>
                    <a:pt x="6" y="59"/>
                  </a:cubicBezTo>
                  <a:cubicBezTo>
                    <a:pt x="6" y="62"/>
                    <a:pt x="8" y="65"/>
                    <a:pt x="12" y="65"/>
                  </a:cubicBezTo>
                  <a:cubicBezTo>
                    <a:pt x="28" y="65"/>
                    <a:pt x="28" y="65"/>
                    <a:pt x="28" y="65"/>
                  </a:cubicBezTo>
                  <a:cubicBezTo>
                    <a:pt x="31" y="65"/>
                    <a:pt x="34" y="62"/>
                    <a:pt x="34" y="59"/>
                  </a:cubicBezTo>
                  <a:cubicBezTo>
                    <a:pt x="34" y="36"/>
                    <a:pt x="34" y="36"/>
                    <a:pt x="34" y="36"/>
                  </a:cubicBezTo>
                  <a:cubicBezTo>
                    <a:pt x="37" y="34"/>
                    <a:pt x="40" y="31"/>
                    <a:pt x="40" y="27"/>
                  </a:cubicBezTo>
                  <a:cubicBezTo>
                    <a:pt x="40" y="10"/>
                    <a:pt x="40" y="10"/>
                    <a:pt x="40" y="10"/>
                  </a:cubicBezTo>
                  <a:cubicBezTo>
                    <a:pt x="40" y="5"/>
                    <a:pt x="36" y="1"/>
                    <a:pt x="32" y="0"/>
                  </a:cubicBezTo>
                  <a:close/>
                </a:path>
              </a:pathLst>
            </a:custGeom>
            <a:solidFill>
              <a:srgbClr val="5EC8DA">
                <a:alpha val="40000"/>
              </a:srgb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14" name="Freeform 52">
              <a:extLst>
                <a:ext uri="{FF2B5EF4-FFF2-40B4-BE49-F238E27FC236}">
                  <a16:creationId xmlns:a16="http://schemas.microsoft.com/office/drawing/2014/main" id="{E15E7120-4A42-431E-AF9D-5EED4F215271}"/>
                </a:ext>
              </a:extLst>
            </p:cNvPr>
            <p:cNvSpPr>
              <a:spLocks/>
            </p:cNvSpPr>
            <p:nvPr/>
          </p:nvSpPr>
          <p:spPr bwMode="auto">
            <a:xfrm>
              <a:off x="5036430" y="3242744"/>
              <a:ext cx="122295" cy="118474"/>
            </a:xfrm>
            <a:custGeom>
              <a:avLst/>
              <a:gdLst>
                <a:gd name="T0" fmla="*/ 13 w 30"/>
                <a:gd name="T1" fmla="*/ 27 h 29"/>
                <a:gd name="T2" fmla="*/ 28 w 30"/>
                <a:gd name="T3" fmla="*/ 12 h 29"/>
                <a:gd name="T4" fmla="*/ 18 w 30"/>
                <a:gd name="T5" fmla="*/ 1 h 29"/>
                <a:gd name="T6" fmla="*/ 2 w 30"/>
                <a:gd name="T7" fmla="*/ 17 h 29"/>
                <a:gd name="T8" fmla="*/ 13 w 30"/>
                <a:gd name="T9" fmla="*/ 27 h 29"/>
              </a:gdLst>
              <a:ahLst/>
              <a:cxnLst>
                <a:cxn ang="0">
                  <a:pos x="T0" y="T1"/>
                </a:cxn>
                <a:cxn ang="0">
                  <a:pos x="T2" y="T3"/>
                </a:cxn>
                <a:cxn ang="0">
                  <a:pos x="T4" y="T5"/>
                </a:cxn>
                <a:cxn ang="0">
                  <a:pos x="T6" y="T7"/>
                </a:cxn>
                <a:cxn ang="0">
                  <a:pos x="T8" y="T9"/>
                </a:cxn>
              </a:cxnLst>
              <a:rect l="0" t="0" r="r" b="b"/>
              <a:pathLst>
                <a:path w="30" h="29">
                  <a:moveTo>
                    <a:pt x="13" y="27"/>
                  </a:moveTo>
                  <a:cubicBezTo>
                    <a:pt x="22" y="29"/>
                    <a:pt x="30" y="21"/>
                    <a:pt x="28" y="12"/>
                  </a:cubicBezTo>
                  <a:cubicBezTo>
                    <a:pt x="27" y="7"/>
                    <a:pt x="23" y="2"/>
                    <a:pt x="18" y="1"/>
                  </a:cubicBezTo>
                  <a:cubicBezTo>
                    <a:pt x="8" y="0"/>
                    <a:pt x="0" y="8"/>
                    <a:pt x="2" y="17"/>
                  </a:cubicBezTo>
                  <a:cubicBezTo>
                    <a:pt x="3" y="22"/>
                    <a:pt x="7" y="26"/>
                    <a:pt x="13" y="27"/>
                  </a:cubicBezTo>
                  <a:close/>
                </a:path>
              </a:pathLst>
            </a:custGeom>
            <a:solidFill>
              <a:schemeClr val="accent5">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15" name="Freeform 53">
              <a:extLst>
                <a:ext uri="{FF2B5EF4-FFF2-40B4-BE49-F238E27FC236}">
                  <a16:creationId xmlns:a16="http://schemas.microsoft.com/office/drawing/2014/main" id="{4B16879D-79EA-41FB-8F28-83EEDDE74A76}"/>
                </a:ext>
              </a:extLst>
            </p:cNvPr>
            <p:cNvSpPr>
              <a:spLocks/>
            </p:cNvSpPr>
            <p:nvPr/>
          </p:nvSpPr>
          <p:spPr bwMode="auto">
            <a:xfrm>
              <a:off x="5017322" y="3349753"/>
              <a:ext cx="162423" cy="263699"/>
            </a:xfrm>
            <a:custGeom>
              <a:avLst/>
              <a:gdLst>
                <a:gd name="T0" fmla="*/ 32 w 40"/>
                <a:gd name="T1" fmla="*/ 0 h 65"/>
                <a:gd name="T2" fmla="*/ 20 w 40"/>
                <a:gd name="T3" fmla="*/ 5 h 65"/>
                <a:gd name="T4" fmla="*/ 8 w 40"/>
                <a:gd name="T5" fmla="*/ 0 h 65"/>
                <a:gd name="T6" fmla="*/ 0 w 40"/>
                <a:gd name="T7" fmla="*/ 10 h 65"/>
                <a:gd name="T8" fmla="*/ 0 w 40"/>
                <a:gd name="T9" fmla="*/ 27 h 65"/>
                <a:gd name="T10" fmla="*/ 6 w 40"/>
                <a:gd name="T11" fmla="*/ 36 h 65"/>
                <a:gd name="T12" fmla="*/ 6 w 40"/>
                <a:gd name="T13" fmla="*/ 59 h 65"/>
                <a:gd name="T14" fmla="*/ 12 w 40"/>
                <a:gd name="T15" fmla="*/ 65 h 65"/>
                <a:gd name="T16" fmla="*/ 28 w 40"/>
                <a:gd name="T17" fmla="*/ 65 h 65"/>
                <a:gd name="T18" fmla="*/ 34 w 40"/>
                <a:gd name="T19" fmla="*/ 59 h 65"/>
                <a:gd name="T20" fmla="*/ 34 w 40"/>
                <a:gd name="T21" fmla="*/ 36 h 65"/>
                <a:gd name="T22" fmla="*/ 40 w 40"/>
                <a:gd name="T23" fmla="*/ 27 h 65"/>
                <a:gd name="T24" fmla="*/ 40 w 40"/>
                <a:gd name="T25" fmla="*/ 10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4"/>
                    <a:pt x="25" y="5"/>
                    <a:pt x="20" y="5"/>
                  </a:cubicBezTo>
                  <a:cubicBezTo>
                    <a:pt x="15" y="5"/>
                    <a:pt x="11" y="4"/>
                    <a:pt x="8" y="0"/>
                  </a:cubicBezTo>
                  <a:cubicBezTo>
                    <a:pt x="3" y="1"/>
                    <a:pt x="0" y="5"/>
                    <a:pt x="0" y="10"/>
                  </a:cubicBezTo>
                  <a:cubicBezTo>
                    <a:pt x="0" y="27"/>
                    <a:pt x="0" y="27"/>
                    <a:pt x="0" y="27"/>
                  </a:cubicBezTo>
                  <a:cubicBezTo>
                    <a:pt x="0" y="31"/>
                    <a:pt x="2" y="34"/>
                    <a:pt x="6" y="36"/>
                  </a:cubicBezTo>
                  <a:cubicBezTo>
                    <a:pt x="6" y="59"/>
                    <a:pt x="6" y="59"/>
                    <a:pt x="6" y="59"/>
                  </a:cubicBezTo>
                  <a:cubicBezTo>
                    <a:pt x="6" y="62"/>
                    <a:pt x="9" y="65"/>
                    <a:pt x="12" y="65"/>
                  </a:cubicBezTo>
                  <a:cubicBezTo>
                    <a:pt x="28" y="65"/>
                    <a:pt x="28" y="65"/>
                    <a:pt x="28" y="65"/>
                  </a:cubicBezTo>
                  <a:cubicBezTo>
                    <a:pt x="32" y="65"/>
                    <a:pt x="34" y="62"/>
                    <a:pt x="34" y="59"/>
                  </a:cubicBezTo>
                  <a:cubicBezTo>
                    <a:pt x="34" y="36"/>
                    <a:pt x="34" y="36"/>
                    <a:pt x="34" y="36"/>
                  </a:cubicBezTo>
                  <a:cubicBezTo>
                    <a:pt x="38" y="34"/>
                    <a:pt x="40" y="31"/>
                    <a:pt x="40" y="27"/>
                  </a:cubicBezTo>
                  <a:cubicBezTo>
                    <a:pt x="40" y="10"/>
                    <a:pt x="40" y="10"/>
                    <a:pt x="40" y="10"/>
                  </a:cubicBezTo>
                  <a:cubicBezTo>
                    <a:pt x="40" y="5"/>
                    <a:pt x="37" y="1"/>
                    <a:pt x="32" y="0"/>
                  </a:cubicBezTo>
                  <a:close/>
                </a:path>
              </a:pathLst>
            </a:custGeom>
            <a:solidFill>
              <a:schemeClr val="accent5">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16" name="Freeform 54">
              <a:extLst>
                <a:ext uri="{FF2B5EF4-FFF2-40B4-BE49-F238E27FC236}">
                  <a16:creationId xmlns:a16="http://schemas.microsoft.com/office/drawing/2014/main" id="{4262FEC6-6367-4572-A87C-F9CF276EE12A}"/>
                </a:ext>
              </a:extLst>
            </p:cNvPr>
            <p:cNvSpPr>
              <a:spLocks/>
            </p:cNvSpPr>
            <p:nvPr/>
          </p:nvSpPr>
          <p:spPr bwMode="auto">
            <a:xfrm>
              <a:off x="5517968" y="3242744"/>
              <a:ext cx="116563" cy="118474"/>
            </a:xfrm>
            <a:custGeom>
              <a:avLst/>
              <a:gdLst>
                <a:gd name="T0" fmla="*/ 12 w 29"/>
                <a:gd name="T1" fmla="*/ 27 h 29"/>
                <a:gd name="T2" fmla="*/ 27 w 29"/>
                <a:gd name="T3" fmla="*/ 12 h 29"/>
                <a:gd name="T4" fmla="*/ 17 w 29"/>
                <a:gd name="T5" fmla="*/ 1 h 29"/>
                <a:gd name="T6" fmla="*/ 1 w 29"/>
                <a:gd name="T7" fmla="*/ 17 h 29"/>
                <a:gd name="T8" fmla="*/ 12 w 29"/>
                <a:gd name="T9" fmla="*/ 27 h 29"/>
              </a:gdLst>
              <a:ahLst/>
              <a:cxnLst>
                <a:cxn ang="0">
                  <a:pos x="T0" y="T1"/>
                </a:cxn>
                <a:cxn ang="0">
                  <a:pos x="T2" y="T3"/>
                </a:cxn>
                <a:cxn ang="0">
                  <a:pos x="T4" y="T5"/>
                </a:cxn>
                <a:cxn ang="0">
                  <a:pos x="T6" y="T7"/>
                </a:cxn>
                <a:cxn ang="0">
                  <a:pos x="T8" y="T9"/>
                </a:cxn>
              </a:cxnLst>
              <a:rect l="0" t="0" r="r" b="b"/>
              <a:pathLst>
                <a:path w="29" h="29">
                  <a:moveTo>
                    <a:pt x="12" y="27"/>
                  </a:moveTo>
                  <a:cubicBezTo>
                    <a:pt x="21" y="29"/>
                    <a:pt x="29" y="21"/>
                    <a:pt x="27" y="12"/>
                  </a:cubicBezTo>
                  <a:cubicBezTo>
                    <a:pt x="26" y="7"/>
                    <a:pt x="22" y="2"/>
                    <a:pt x="17" y="1"/>
                  </a:cubicBezTo>
                  <a:cubicBezTo>
                    <a:pt x="8" y="0"/>
                    <a:pt x="0" y="8"/>
                    <a:pt x="1" y="17"/>
                  </a:cubicBezTo>
                  <a:cubicBezTo>
                    <a:pt x="2" y="22"/>
                    <a:pt x="7" y="26"/>
                    <a:pt x="12" y="27"/>
                  </a:cubicBezTo>
                  <a:close/>
                </a:path>
              </a:pathLst>
            </a:custGeom>
            <a:solidFill>
              <a:schemeClr val="accent1">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17" name="Freeform 55">
              <a:extLst>
                <a:ext uri="{FF2B5EF4-FFF2-40B4-BE49-F238E27FC236}">
                  <a16:creationId xmlns:a16="http://schemas.microsoft.com/office/drawing/2014/main" id="{012F161D-7BEF-43EC-8260-701E4D996F08}"/>
                </a:ext>
              </a:extLst>
            </p:cNvPr>
            <p:cNvSpPr>
              <a:spLocks/>
            </p:cNvSpPr>
            <p:nvPr/>
          </p:nvSpPr>
          <p:spPr bwMode="auto">
            <a:xfrm>
              <a:off x="5493127" y="3349753"/>
              <a:ext cx="166245" cy="263699"/>
            </a:xfrm>
            <a:custGeom>
              <a:avLst/>
              <a:gdLst>
                <a:gd name="T0" fmla="*/ 33 w 41"/>
                <a:gd name="T1" fmla="*/ 0 h 65"/>
                <a:gd name="T2" fmla="*/ 20 w 41"/>
                <a:gd name="T3" fmla="*/ 5 h 65"/>
                <a:gd name="T4" fmla="*/ 8 w 41"/>
                <a:gd name="T5" fmla="*/ 0 h 65"/>
                <a:gd name="T6" fmla="*/ 0 w 41"/>
                <a:gd name="T7" fmla="*/ 10 h 65"/>
                <a:gd name="T8" fmla="*/ 0 w 41"/>
                <a:gd name="T9" fmla="*/ 27 h 65"/>
                <a:gd name="T10" fmla="*/ 6 w 41"/>
                <a:gd name="T11" fmla="*/ 36 h 65"/>
                <a:gd name="T12" fmla="*/ 6 w 41"/>
                <a:gd name="T13" fmla="*/ 59 h 65"/>
                <a:gd name="T14" fmla="*/ 13 w 41"/>
                <a:gd name="T15" fmla="*/ 65 h 65"/>
                <a:gd name="T16" fmla="*/ 28 w 41"/>
                <a:gd name="T17" fmla="*/ 65 h 65"/>
                <a:gd name="T18" fmla="*/ 35 w 41"/>
                <a:gd name="T19" fmla="*/ 59 h 65"/>
                <a:gd name="T20" fmla="*/ 35 w 41"/>
                <a:gd name="T21" fmla="*/ 36 h 65"/>
                <a:gd name="T22" fmla="*/ 41 w 41"/>
                <a:gd name="T23" fmla="*/ 27 h 65"/>
                <a:gd name="T24" fmla="*/ 41 w 41"/>
                <a:gd name="T25" fmla="*/ 10 h 65"/>
                <a:gd name="T26" fmla="*/ 33 w 41"/>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5">
                  <a:moveTo>
                    <a:pt x="33" y="0"/>
                  </a:moveTo>
                  <a:cubicBezTo>
                    <a:pt x="30" y="4"/>
                    <a:pt x="25" y="5"/>
                    <a:pt x="20" y="5"/>
                  </a:cubicBezTo>
                  <a:cubicBezTo>
                    <a:pt x="16" y="5"/>
                    <a:pt x="11" y="4"/>
                    <a:pt x="8" y="0"/>
                  </a:cubicBezTo>
                  <a:cubicBezTo>
                    <a:pt x="4" y="1"/>
                    <a:pt x="0" y="5"/>
                    <a:pt x="0" y="10"/>
                  </a:cubicBezTo>
                  <a:cubicBezTo>
                    <a:pt x="0" y="27"/>
                    <a:pt x="0" y="27"/>
                    <a:pt x="0" y="27"/>
                  </a:cubicBezTo>
                  <a:cubicBezTo>
                    <a:pt x="0" y="31"/>
                    <a:pt x="3" y="34"/>
                    <a:pt x="6" y="36"/>
                  </a:cubicBezTo>
                  <a:cubicBezTo>
                    <a:pt x="6" y="59"/>
                    <a:pt x="6" y="59"/>
                    <a:pt x="6" y="59"/>
                  </a:cubicBezTo>
                  <a:cubicBezTo>
                    <a:pt x="6" y="62"/>
                    <a:pt x="9" y="65"/>
                    <a:pt x="13" y="65"/>
                  </a:cubicBezTo>
                  <a:cubicBezTo>
                    <a:pt x="28" y="65"/>
                    <a:pt x="28" y="65"/>
                    <a:pt x="28" y="65"/>
                  </a:cubicBezTo>
                  <a:cubicBezTo>
                    <a:pt x="32" y="65"/>
                    <a:pt x="35" y="62"/>
                    <a:pt x="35" y="59"/>
                  </a:cubicBezTo>
                  <a:cubicBezTo>
                    <a:pt x="35" y="36"/>
                    <a:pt x="35" y="36"/>
                    <a:pt x="35" y="36"/>
                  </a:cubicBezTo>
                  <a:cubicBezTo>
                    <a:pt x="38" y="34"/>
                    <a:pt x="41" y="31"/>
                    <a:pt x="41" y="27"/>
                  </a:cubicBezTo>
                  <a:cubicBezTo>
                    <a:pt x="41" y="10"/>
                    <a:pt x="41" y="10"/>
                    <a:pt x="41" y="10"/>
                  </a:cubicBezTo>
                  <a:cubicBezTo>
                    <a:pt x="41" y="5"/>
                    <a:pt x="37" y="1"/>
                    <a:pt x="33" y="0"/>
                  </a:cubicBezTo>
                  <a:close/>
                </a:path>
              </a:pathLst>
            </a:custGeom>
            <a:solidFill>
              <a:schemeClr val="accent1">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18" name="Freeform 46">
              <a:extLst>
                <a:ext uri="{FF2B5EF4-FFF2-40B4-BE49-F238E27FC236}">
                  <a16:creationId xmlns:a16="http://schemas.microsoft.com/office/drawing/2014/main" id="{E4469C2A-45D0-4EBD-AC3C-5C5E779B29DB}"/>
                </a:ext>
              </a:extLst>
            </p:cNvPr>
            <p:cNvSpPr>
              <a:spLocks/>
            </p:cNvSpPr>
            <p:nvPr/>
          </p:nvSpPr>
          <p:spPr bwMode="auto">
            <a:xfrm>
              <a:off x="4797824" y="3242744"/>
              <a:ext cx="122295" cy="122295"/>
            </a:xfrm>
            <a:custGeom>
              <a:avLst/>
              <a:gdLst>
                <a:gd name="T0" fmla="*/ 13 w 30"/>
                <a:gd name="T1" fmla="*/ 28 h 30"/>
                <a:gd name="T2" fmla="*/ 28 w 30"/>
                <a:gd name="T3" fmla="*/ 12 h 30"/>
                <a:gd name="T4" fmla="*/ 18 w 30"/>
                <a:gd name="T5" fmla="*/ 2 h 30"/>
                <a:gd name="T6" fmla="*/ 2 w 30"/>
                <a:gd name="T7" fmla="*/ 18 h 30"/>
                <a:gd name="T8" fmla="*/ 13 w 30"/>
                <a:gd name="T9" fmla="*/ 28 h 30"/>
              </a:gdLst>
              <a:ahLst/>
              <a:cxnLst>
                <a:cxn ang="0">
                  <a:pos x="T0" y="T1"/>
                </a:cxn>
                <a:cxn ang="0">
                  <a:pos x="T2" y="T3"/>
                </a:cxn>
                <a:cxn ang="0">
                  <a:pos x="T4" y="T5"/>
                </a:cxn>
                <a:cxn ang="0">
                  <a:pos x="T6" y="T7"/>
                </a:cxn>
                <a:cxn ang="0">
                  <a:pos x="T8" y="T9"/>
                </a:cxn>
              </a:cxnLst>
              <a:rect l="0" t="0" r="r" b="b"/>
              <a:pathLst>
                <a:path w="30" h="30">
                  <a:moveTo>
                    <a:pt x="13" y="28"/>
                  </a:moveTo>
                  <a:cubicBezTo>
                    <a:pt x="22" y="30"/>
                    <a:pt x="30" y="22"/>
                    <a:pt x="28" y="12"/>
                  </a:cubicBezTo>
                  <a:cubicBezTo>
                    <a:pt x="27" y="7"/>
                    <a:pt x="23" y="3"/>
                    <a:pt x="18" y="2"/>
                  </a:cubicBezTo>
                  <a:cubicBezTo>
                    <a:pt x="8" y="0"/>
                    <a:pt x="0" y="8"/>
                    <a:pt x="2" y="18"/>
                  </a:cubicBezTo>
                  <a:cubicBezTo>
                    <a:pt x="3" y="23"/>
                    <a:pt x="7" y="27"/>
                    <a:pt x="13" y="28"/>
                  </a:cubicBezTo>
                  <a:close/>
                </a:path>
              </a:pathLst>
            </a:custGeom>
            <a:solidFill>
              <a:schemeClr val="accent2">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19" name="Freeform 47">
              <a:extLst>
                <a:ext uri="{FF2B5EF4-FFF2-40B4-BE49-F238E27FC236}">
                  <a16:creationId xmlns:a16="http://schemas.microsoft.com/office/drawing/2014/main" id="{A1698B84-FA18-46D8-AFF8-7D4CEE820387}"/>
                </a:ext>
              </a:extLst>
            </p:cNvPr>
            <p:cNvSpPr>
              <a:spLocks/>
            </p:cNvSpPr>
            <p:nvPr/>
          </p:nvSpPr>
          <p:spPr bwMode="auto">
            <a:xfrm>
              <a:off x="4778716" y="3351663"/>
              <a:ext cx="162423" cy="265610"/>
            </a:xfrm>
            <a:custGeom>
              <a:avLst/>
              <a:gdLst>
                <a:gd name="T0" fmla="*/ 32 w 40"/>
                <a:gd name="T1" fmla="*/ 0 h 65"/>
                <a:gd name="T2" fmla="*/ 20 w 40"/>
                <a:gd name="T3" fmla="*/ 5 h 65"/>
                <a:gd name="T4" fmla="*/ 8 w 40"/>
                <a:gd name="T5" fmla="*/ 0 h 65"/>
                <a:gd name="T6" fmla="*/ 0 w 40"/>
                <a:gd name="T7" fmla="*/ 9 h 65"/>
                <a:gd name="T8" fmla="*/ 0 w 40"/>
                <a:gd name="T9" fmla="*/ 27 h 65"/>
                <a:gd name="T10" fmla="*/ 6 w 40"/>
                <a:gd name="T11" fmla="*/ 36 h 65"/>
                <a:gd name="T12" fmla="*/ 6 w 40"/>
                <a:gd name="T13" fmla="*/ 58 h 65"/>
                <a:gd name="T14" fmla="*/ 12 w 40"/>
                <a:gd name="T15" fmla="*/ 65 h 65"/>
                <a:gd name="T16" fmla="*/ 28 w 40"/>
                <a:gd name="T17" fmla="*/ 65 h 65"/>
                <a:gd name="T18" fmla="*/ 34 w 40"/>
                <a:gd name="T19" fmla="*/ 58 h 65"/>
                <a:gd name="T20" fmla="*/ 34 w 40"/>
                <a:gd name="T21" fmla="*/ 36 h 65"/>
                <a:gd name="T22" fmla="*/ 40 w 40"/>
                <a:gd name="T23" fmla="*/ 27 h 65"/>
                <a:gd name="T24" fmla="*/ 40 w 40"/>
                <a:gd name="T25" fmla="*/ 9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3"/>
                    <a:pt x="25" y="5"/>
                    <a:pt x="20" y="5"/>
                  </a:cubicBezTo>
                  <a:cubicBezTo>
                    <a:pt x="15" y="5"/>
                    <a:pt x="11" y="3"/>
                    <a:pt x="8" y="0"/>
                  </a:cubicBezTo>
                  <a:cubicBezTo>
                    <a:pt x="3" y="1"/>
                    <a:pt x="0" y="5"/>
                    <a:pt x="0" y="9"/>
                  </a:cubicBezTo>
                  <a:cubicBezTo>
                    <a:pt x="0" y="27"/>
                    <a:pt x="0" y="27"/>
                    <a:pt x="0" y="27"/>
                  </a:cubicBezTo>
                  <a:cubicBezTo>
                    <a:pt x="0" y="31"/>
                    <a:pt x="2" y="34"/>
                    <a:pt x="6" y="36"/>
                  </a:cubicBezTo>
                  <a:cubicBezTo>
                    <a:pt x="6" y="58"/>
                    <a:pt x="6" y="58"/>
                    <a:pt x="6" y="58"/>
                  </a:cubicBezTo>
                  <a:cubicBezTo>
                    <a:pt x="6" y="62"/>
                    <a:pt x="9" y="65"/>
                    <a:pt x="12" y="65"/>
                  </a:cubicBezTo>
                  <a:cubicBezTo>
                    <a:pt x="28" y="65"/>
                    <a:pt x="28" y="65"/>
                    <a:pt x="28" y="65"/>
                  </a:cubicBezTo>
                  <a:cubicBezTo>
                    <a:pt x="32" y="65"/>
                    <a:pt x="34" y="62"/>
                    <a:pt x="34" y="58"/>
                  </a:cubicBezTo>
                  <a:cubicBezTo>
                    <a:pt x="34" y="36"/>
                    <a:pt x="34" y="36"/>
                    <a:pt x="34" y="36"/>
                  </a:cubicBezTo>
                  <a:cubicBezTo>
                    <a:pt x="38" y="34"/>
                    <a:pt x="40" y="31"/>
                    <a:pt x="40" y="27"/>
                  </a:cubicBezTo>
                  <a:cubicBezTo>
                    <a:pt x="40" y="9"/>
                    <a:pt x="40" y="9"/>
                    <a:pt x="40" y="9"/>
                  </a:cubicBezTo>
                  <a:cubicBezTo>
                    <a:pt x="40" y="5"/>
                    <a:pt x="37" y="1"/>
                    <a:pt x="32" y="0"/>
                  </a:cubicBezTo>
                  <a:close/>
                </a:path>
              </a:pathLst>
            </a:custGeom>
            <a:solidFill>
              <a:schemeClr val="accent2">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20" name="Freeform 50">
              <a:extLst>
                <a:ext uri="{FF2B5EF4-FFF2-40B4-BE49-F238E27FC236}">
                  <a16:creationId xmlns:a16="http://schemas.microsoft.com/office/drawing/2014/main" id="{DA20CDD6-0858-4D79-A17D-55AD224F8A01}"/>
                </a:ext>
              </a:extLst>
            </p:cNvPr>
            <p:cNvSpPr>
              <a:spLocks/>
            </p:cNvSpPr>
            <p:nvPr/>
          </p:nvSpPr>
          <p:spPr bwMode="auto">
            <a:xfrm>
              <a:off x="6230468" y="3242744"/>
              <a:ext cx="122295" cy="118474"/>
            </a:xfrm>
            <a:custGeom>
              <a:avLst/>
              <a:gdLst>
                <a:gd name="T0" fmla="*/ 12 w 30"/>
                <a:gd name="T1" fmla="*/ 27 h 29"/>
                <a:gd name="T2" fmla="*/ 28 w 30"/>
                <a:gd name="T3" fmla="*/ 12 h 29"/>
                <a:gd name="T4" fmla="*/ 17 w 30"/>
                <a:gd name="T5" fmla="*/ 1 h 29"/>
                <a:gd name="T6" fmla="*/ 2 w 30"/>
                <a:gd name="T7" fmla="*/ 17 h 29"/>
                <a:gd name="T8" fmla="*/ 12 w 30"/>
                <a:gd name="T9" fmla="*/ 27 h 29"/>
              </a:gdLst>
              <a:ahLst/>
              <a:cxnLst>
                <a:cxn ang="0">
                  <a:pos x="T0" y="T1"/>
                </a:cxn>
                <a:cxn ang="0">
                  <a:pos x="T2" y="T3"/>
                </a:cxn>
                <a:cxn ang="0">
                  <a:pos x="T4" y="T5"/>
                </a:cxn>
                <a:cxn ang="0">
                  <a:pos x="T6" y="T7"/>
                </a:cxn>
                <a:cxn ang="0">
                  <a:pos x="T8" y="T9"/>
                </a:cxn>
              </a:cxnLst>
              <a:rect l="0" t="0" r="r" b="b"/>
              <a:pathLst>
                <a:path w="30" h="29">
                  <a:moveTo>
                    <a:pt x="12" y="27"/>
                  </a:moveTo>
                  <a:cubicBezTo>
                    <a:pt x="22" y="29"/>
                    <a:pt x="30" y="21"/>
                    <a:pt x="28" y="12"/>
                  </a:cubicBezTo>
                  <a:cubicBezTo>
                    <a:pt x="27" y="7"/>
                    <a:pt x="23" y="2"/>
                    <a:pt x="17" y="1"/>
                  </a:cubicBezTo>
                  <a:cubicBezTo>
                    <a:pt x="8" y="0"/>
                    <a:pt x="0" y="8"/>
                    <a:pt x="2" y="17"/>
                  </a:cubicBezTo>
                  <a:cubicBezTo>
                    <a:pt x="3" y="22"/>
                    <a:pt x="7" y="26"/>
                    <a:pt x="12" y="27"/>
                  </a:cubicBezTo>
                  <a:close/>
                </a:path>
              </a:pathLst>
            </a:custGeom>
            <a:solidFill>
              <a:schemeClr val="accent1">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21" name="Freeform 51">
              <a:extLst>
                <a:ext uri="{FF2B5EF4-FFF2-40B4-BE49-F238E27FC236}">
                  <a16:creationId xmlns:a16="http://schemas.microsoft.com/office/drawing/2014/main" id="{5ED63AE3-128B-4118-8F55-CCFBC674DEAB}"/>
                </a:ext>
              </a:extLst>
            </p:cNvPr>
            <p:cNvSpPr>
              <a:spLocks/>
            </p:cNvSpPr>
            <p:nvPr/>
          </p:nvSpPr>
          <p:spPr bwMode="auto">
            <a:xfrm>
              <a:off x="6209449" y="3349753"/>
              <a:ext cx="164334" cy="263699"/>
            </a:xfrm>
            <a:custGeom>
              <a:avLst/>
              <a:gdLst>
                <a:gd name="T0" fmla="*/ 32 w 40"/>
                <a:gd name="T1" fmla="*/ 0 h 65"/>
                <a:gd name="T2" fmla="*/ 20 w 40"/>
                <a:gd name="T3" fmla="*/ 5 h 65"/>
                <a:gd name="T4" fmla="*/ 8 w 40"/>
                <a:gd name="T5" fmla="*/ 0 h 65"/>
                <a:gd name="T6" fmla="*/ 0 w 40"/>
                <a:gd name="T7" fmla="*/ 10 h 65"/>
                <a:gd name="T8" fmla="*/ 0 w 40"/>
                <a:gd name="T9" fmla="*/ 27 h 65"/>
                <a:gd name="T10" fmla="*/ 6 w 40"/>
                <a:gd name="T11" fmla="*/ 36 h 65"/>
                <a:gd name="T12" fmla="*/ 6 w 40"/>
                <a:gd name="T13" fmla="*/ 59 h 65"/>
                <a:gd name="T14" fmla="*/ 12 w 40"/>
                <a:gd name="T15" fmla="*/ 65 h 65"/>
                <a:gd name="T16" fmla="*/ 28 w 40"/>
                <a:gd name="T17" fmla="*/ 65 h 65"/>
                <a:gd name="T18" fmla="*/ 34 w 40"/>
                <a:gd name="T19" fmla="*/ 59 h 65"/>
                <a:gd name="T20" fmla="*/ 34 w 40"/>
                <a:gd name="T21" fmla="*/ 36 h 65"/>
                <a:gd name="T22" fmla="*/ 40 w 40"/>
                <a:gd name="T23" fmla="*/ 27 h 65"/>
                <a:gd name="T24" fmla="*/ 40 w 40"/>
                <a:gd name="T25" fmla="*/ 10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4"/>
                    <a:pt x="25" y="5"/>
                    <a:pt x="20" y="5"/>
                  </a:cubicBezTo>
                  <a:cubicBezTo>
                    <a:pt x="15" y="5"/>
                    <a:pt x="11" y="4"/>
                    <a:pt x="8" y="0"/>
                  </a:cubicBezTo>
                  <a:cubicBezTo>
                    <a:pt x="3" y="1"/>
                    <a:pt x="0" y="5"/>
                    <a:pt x="0" y="10"/>
                  </a:cubicBezTo>
                  <a:cubicBezTo>
                    <a:pt x="0" y="27"/>
                    <a:pt x="0" y="27"/>
                    <a:pt x="0" y="27"/>
                  </a:cubicBezTo>
                  <a:cubicBezTo>
                    <a:pt x="0" y="31"/>
                    <a:pt x="2" y="34"/>
                    <a:pt x="6" y="36"/>
                  </a:cubicBezTo>
                  <a:cubicBezTo>
                    <a:pt x="6" y="59"/>
                    <a:pt x="6" y="59"/>
                    <a:pt x="6" y="59"/>
                  </a:cubicBezTo>
                  <a:cubicBezTo>
                    <a:pt x="6" y="62"/>
                    <a:pt x="8" y="65"/>
                    <a:pt x="12" y="65"/>
                  </a:cubicBezTo>
                  <a:cubicBezTo>
                    <a:pt x="28" y="65"/>
                    <a:pt x="28" y="65"/>
                    <a:pt x="28" y="65"/>
                  </a:cubicBezTo>
                  <a:cubicBezTo>
                    <a:pt x="31" y="65"/>
                    <a:pt x="34" y="62"/>
                    <a:pt x="34" y="59"/>
                  </a:cubicBezTo>
                  <a:cubicBezTo>
                    <a:pt x="34" y="36"/>
                    <a:pt x="34" y="36"/>
                    <a:pt x="34" y="36"/>
                  </a:cubicBezTo>
                  <a:cubicBezTo>
                    <a:pt x="37" y="34"/>
                    <a:pt x="40" y="31"/>
                    <a:pt x="40" y="27"/>
                  </a:cubicBezTo>
                  <a:cubicBezTo>
                    <a:pt x="40" y="10"/>
                    <a:pt x="40" y="10"/>
                    <a:pt x="40" y="10"/>
                  </a:cubicBezTo>
                  <a:cubicBezTo>
                    <a:pt x="40" y="5"/>
                    <a:pt x="36" y="1"/>
                    <a:pt x="32" y="0"/>
                  </a:cubicBezTo>
                  <a:close/>
                </a:path>
              </a:pathLst>
            </a:custGeom>
            <a:solidFill>
              <a:schemeClr val="accent1">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22" name="Freeform 52">
              <a:extLst>
                <a:ext uri="{FF2B5EF4-FFF2-40B4-BE49-F238E27FC236}">
                  <a16:creationId xmlns:a16="http://schemas.microsoft.com/office/drawing/2014/main" id="{D65F214E-7B6A-4F64-AFD4-724612106FC1}"/>
                </a:ext>
              </a:extLst>
            </p:cNvPr>
            <p:cNvSpPr>
              <a:spLocks/>
            </p:cNvSpPr>
            <p:nvPr/>
          </p:nvSpPr>
          <p:spPr bwMode="auto">
            <a:xfrm>
              <a:off x="5989699" y="3242744"/>
              <a:ext cx="122295" cy="118474"/>
            </a:xfrm>
            <a:custGeom>
              <a:avLst/>
              <a:gdLst>
                <a:gd name="T0" fmla="*/ 13 w 30"/>
                <a:gd name="T1" fmla="*/ 27 h 29"/>
                <a:gd name="T2" fmla="*/ 28 w 30"/>
                <a:gd name="T3" fmla="*/ 12 h 29"/>
                <a:gd name="T4" fmla="*/ 18 w 30"/>
                <a:gd name="T5" fmla="*/ 1 h 29"/>
                <a:gd name="T6" fmla="*/ 2 w 30"/>
                <a:gd name="T7" fmla="*/ 17 h 29"/>
                <a:gd name="T8" fmla="*/ 13 w 30"/>
                <a:gd name="T9" fmla="*/ 27 h 29"/>
              </a:gdLst>
              <a:ahLst/>
              <a:cxnLst>
                <a:cxn ang="0">
                  <a:pos x="T0" y="T1"/>
                </a:cxn>
                <a:cxn ang="0">
                  <a:pos x="T2" y="T3"/>
                </a:cxn>
                <a:cxn ang="0">
                  <a:pos x="T4" y="T5"/>
                </a:cxn>
                <a:cxn ang="0">
                  <a:pos x="T6" y="T7"/>
                </a:cxn>
                <a:cxn ang="0">
                  <a:pos x="T8" y="T9"/>
                </a:cxn>
              </a:cxnLst>
              <a:rect l="0" t="0" r="r" b="b"/>
              <a:pathLst>
                <a:path w="30" h="29">
                  <a:moveTo>
                    <a:pt x="13" y="27"/>
                  </a:moveTo>
                  <a:cubicBezTo>
                    <a:pt x="22" y="29"/>
                    <a:pt x="30" y="21"/>
                    <a:pt x="28" y="12"/>
                  </a:cubicBezTo>
                  <a:cubicBezTo>
                    <a:pt x="27" y="7"/>
                    <a:pt x="23" y="2"/>
                    <a:pt x="18" y="1"/>
                  </a:cubicBezTo>
                  <a:cubicBezTo>
                    <a:pt x="8" y="0"/>
                    <a:pt x="0" y="8"/>
                    <a:pt x="2" y="17"/>
                  </a:cubicBezTo>
                  <a:cubicBezTo>
                    <a:pt x="3" y="22"/>
                    <a:pt x="7" y="26"/>
                    <a:pt x="13" y="27"/>
                  </a:cubicBezTo>
                  <a:close/>
                </a:path>
              </a:pathLst>
            </a:custGeom>
            <a:solidFill>
              <a:schemeClr val="accent2">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23" name="Freeform 53">
              <a:extLst>
                <a:ext uri="{FF2B5EF4-FFF2-40B4-BE49-F238E27FC236}">
                  <a16:creationId xmlns:a16="http://schemas.microsoft.com/office/drawing/2014/main" id="{62AB082A-8733-4345-87EC-EFA80D707DE6}"/>
                </a:ext>
              </a:extLst>
            </p:cNvPr>
            <p:cNvSpPr>
              <a:spLocks/>
            </p:cNvSpPr>
            <p:nvPr/>
          </p:nvSpPr>
          <p:spPr bwMode="auto">
            <a:xfrm>
              <a:off x="5970591" y="3349753"/>
              <a:ext cx="162423" cy="263699"/>
            </a:xfrm>
            <a:custGeom>
              <a:avLst/>
              <a:gdLst>
                <a:gd name="T0" fmla="*/ 32 w 40"/>
                <a:gd name="T1" fmla="*/ 0 h 65"/>
                <a:gd name="T2" fmla="*/ 20 w 40"/>
                <a:gd name="T3" fmla="*/ 5 h 65"/>
                <a:gd name="T4" fmla="*/ 8 w 40"/>
                <a:gd name="T5" fmla="*/ 0 h 65"/>
                <a:gd name="T6" fmla="*/ 0 w 40"/>
                <a:gd name="T7" fmla="*/ 10 h 65"/>
                <a:gd name="T8" fmla="*/ 0 w 40"/>
                <a:gd name="T9" fmla="*/ 27 h 65"/>
                <a:gd name="T10" fmla="*/ 6 w 40"/>
                <a:gd name="T11" fmla="*/ 36 h 65"/>
                <a:gd name="T12" fmla="*/ 6 w 40"/>
                <a:gd name="T13" fmla="*/ 59 h 65"/>
                <a:gd name="T14" fmla="*/ 12 w 40"/>
                <a:gd name="T15" fmla="*/ 65 h 65"/>
                <a:gd name="T16" fmla="*/ 28 w 40"/>
                <a:gd name="T17" fmla="*/ 65 h 65"/>
                <a:gd name="T18" fmla="*/ 34 w 40"/>
                <a:gd name="T19" fmla="*/ 59 h 65"/>
                <a:gd name="T20" fmla="*/ 34 w 40"/>
                <a:gd name="T21" fmla="*/ 36 h 65"/>
                <a:gd name="T22" fmla="*/ 40 w 40"/>
                <a:gd name="T23" fmla="*/ 27 h 65"/>
                <a:gd name="T24" fmla="*/ 40 w 40"/>
                <a:gd name="T25" fmla="*/ 10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4"/>
                    <a:pt x="25" y="5"/>
                    <a:pt x="20" y="5"/>
                  </a:cubicBezTo>
                  <a:cubicBezTo>
                    <a:pt x="15" y="5"/>
                    <a:pt x="11" y="4"/>
                    <a:pt x="8" y="0"/>
                  </a:cubicBezTo>
                  <a:cubicBezTo>
                    <a:pt x="3" y="1"/>
                    <a:pt x="0" y="5"/>
                    <a:pt x="0" y="10"/>
                  </a:cubicBezTo>
                  <a:cubicBezTo>
                    <a:pt x="0" y="27"/>
                    <a:pt x="0" y="27"/>
                    <a:pt x="0" y="27"/>
                  </a:cubicBezTo>
                  <a:cubicBezTo>
                    <a:pt x="0" y="31"/>
                    <a:pt x="2" y="34"/>
                    <a:pt x="6" y="36"/>
                  </a:cubicBezTo>
                  <a:cubicBezTo>
                    <a:pt x="6" y="59"/>
                    <a:pt x="6" y="59"/>
                    <a:pt x="6" y="59"/>
                  </a:cubicBezTo>
                  <a:cubicBezTo>
                    <a:pt x="6" y="62"/>
                    <a:pt x="9" y="65"/>
                    <a:pt x="12" y="65"/>
                  </a:cubicBezTo>
                  <a:cubicBezTo>
                    <a:pt x="28" y="65"/>
                    <a:pt x="28" y="65"/>
                    <a:pt x="28" y="65"/>
                  </a:cubicBezTo>
                  <a:cubicBezTo>
                    <a:pt x="32" y="65"/>
                    <a:pt x="34" y="62"/>
                    <a:pt x="34" y="59"/>
                  </a:cubicBezTo>
                  <a:cubicBezTo>
                    <a:pt x="34" y="36"/>
                    <a:pt x="34" y="36"/>
                    <a:pt x="34" y="36"/>
                  </a:cubicBezTo>
                  <a:cubicBezTo>
                    <a:pt x="38" y="34"/>
                    <a:pt x="40" y="31"/>
                    <a:pt x="40" y="27"/>
                  </a:cubicBezTo>
                  <a:cubicBezTo>
                    <a:pt x="40" y="10"/>
                    <a:pt x="40" y="10"/>
                    <a:pt x="40" y="10"/>
                  </a:cubicBezTo>
                  <a:cubicBezTo>
                    <a:pt x="40" y="5"/>
                    <a:pt x="37" y="1"/>
                    <a:pt x="32" y="0"/>
                  </a:cubicBezTo>
                  <a:close/>
                </a:path>
              </a:pathLst>
            </a:custGeom>
            <a:solidFill>
              <a:schemeClr val="accent2">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24" name="Freeform 54">
              <a:extLst>
                <a:ext uri="{FF2B5EF4-FFF2-40B4-BE49-F238E27FC236}">
                  <a16:creationId xmlns:a16="http://schemas.microsoft.com/office/drawing/2014/main" id="{3F85F3E3-5950-44B6-86D9-508103CC15F8}"/>
                </a:ext>
              </a:extLst>
            </p:cNvPr>
            <p:cNvSpPr>
              <a:spLocks/>
            </p:cNvSpPr>
            <p:nvPr/>
          </p:nvSpPr>
          <p:spPr bwMode="auto">
            <a:xfrm>
              <a:off x="6471237" y="3242744"/>
              <a:ext cx="116563" cy="118474"/>
            </a:xfrm>
            <a:custGeom>
              <a:avLst/>
              <a:gdLst>
                <a:gd name="T0" fmla="*/ 12 w 29"/>
                <a:gd name="T1" fmla="*/ 27 h 29"/>
                <a:gd name="T2" fmla="*/ 27 w 29"/>
                <a:gd name="T3" fmla="*/ 12 h 29"/>
                <a:gd name="T4" fmla="*/ 17 w 29"/>
                <a:gd name="T5" fmla="*/ 1 h 29"/>
                <a:gd name="T6" fmla="*/ 1 w 29"/>
                <a:gd name="T7" fmla="*/ 17 h 29"/>
                <a:gd name="T8" fmla="*/ 12 w 29"/>
                <a:gd name="T9" fmla="*/ 27 h 29"/>
              </a:gdLst>
              <a:ahLst/>
              <a:cxnLst>
                <a:cxn ang="0">
                  <a:pos x="T0" y="T1"/>
                </a:cxn>
                <a:cxn ang="0">
                  <a:pos x="T2" y="T3"/>
                </a:cxn>
                <a:cxn ang="0">
                  <a:pos x="T4" y="T5"/>
                </a:cxn>
                <a:cxn ang="0">
                  <a:pos x="T6" y="T7"/>
                </a:cxn>
                <a:cxn ang="0">
                  <a:pos x="T8" y="T9"/>
                </a:cxn>
              </a:cxnLst>
              <a:rect l="0" t="0" r="r" b="b"/>
              <a:pathLst>
                <a:path w="29" h="29">
                  <a:moveTo>
                    <a:pt x="12" y="27"/>
                  </a:moveTo>
                  <a:cubicBezTo>
                    <a:pt x="21" y="29"/>
                    <a:pt x="29" y="21"/>
                    <a:pt x="27" y="12"/>
                  </a:cubicBezTo>
                  <a:cubicBezTo>
                    <a:pt x="26" y="7"/>
                    <a:pt x="22" y="2"/>
                    <a:pt x="17" y="1"/>
                  </a:cubicBezTo>
                  <a:cubicBezTo>
                    <a:pt x="8" y="0"/>
                    <a:pt x="0" y="8"/>
                    <a:pt x="1" y="17"/>
                  </a:cubicBezTo>
                  <a:cubicBezTo>
                    <a:pt x="2" y="22"/>
                    <a:pt x="7" y="26"/>
                    <a:pt x="12" y="27"/>
                  </a:cubicBezTo>
                  <a:close/>
                </a:path>
              </a:pathLst>
            </a:custGeom>
            <a:solidFill>
              <a:schemeClr val="accent2">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25" name="Freeform 55">
              <a:extLst>
                <a:ext uri="{FF2B5EF4-FFF2-40B4-BE49-F238E27FC236}">
                  <a16:creationId xmlns:a16="http://schemas.microsoft.com/office/drawing/2014/main" id="{C820707C-EDEA-46D7-B3A7-CFE83D09E508}"/>
                </a:ext>
              </a:extLst>
            </p:cNvPr>
            <p:cNvSpPr>
              <a:spLocks/>
            </p:cNvSpPr>
            <p:nvPr/>
          </p:nvSpPr>
          <p:spPr bwMode="auto">
            <a:xfrm>
              <a:off x="6446396" y="3349753"/>
              <a:ext cx="166245" cy="263699"/>
            </a:xfrm>
            <a:custGeom>
              <a:avLst/>
              <a:gdLst>
                <a:gd name="T0" fmla="*/ 33 w 41"/>
                <a:gd name="T1" fmla="*/ 0 h 65"/>
                <a:gd name="T2" fmla="*/ 20 w 41"/>
                <a:gd name="T3" fmla="*/ 5 h 65"/>
                <a:gd name="T4" fmla="*/ 8 w 41"/>
                <a:gd name="T5" fmla="*/ 0 h 65"/>
                <a:gd name="T6" fmla="*/ 0 w 41"/>
                <a:gd name="T7" fmla="*/ 10 h 65"/>
                <a:gd name="T8" fmla="*/ 0 w 41"/>
                <a:gd name="T9" fmla="*/ 27 h 65"/>
                <a:gd name="T10" fmla="*/ 6 w 41"/>
                <a:gd name="T11" fmla="*/ 36 h 65"/>
                <a:gd name="T12" fmla="*/ 6 w 41"/>
                <a:gd name="T13" fmla="*/ 59 h 65"/>
                <a:gd name="T14" fmla="*/ 13 w 41"/>
                <a:gd name="T15" fmla="*/ 65 h 65"/>
                <a:gd name="T16" fmla="*/ 28 w 41"/>
                <a:gd name="T17" fmla="*/ 65 h 65"/>
                <a:gd name="T18" fmla="*/ 35 w 41"/>
                <a:gd name="T19" fmla="*/ 59 h 65"/>
                <a:gd name="T20" fmla="*/ 35 w 41"/>
                <a:gd name="T21" fmla="*/ 36 h 65"/>
                <a:gd name="T22" fmla="*/ 41 w 41"/>
                <a:gd name="T23" fmla="*/ 27 h 65"/>
                <a:gd name="T24" fmla="*/ 41 w 41"/>
                <a:gd name="T25" fmla="*/ 10 h 65"/>
                <a:gd name="T26" fmla="*/ 33 w 41"/>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5">
                  <a:moveTo>
                    <a:pt x="33" y="0"/>
                  </a:moveTo>
                  <a:cubicBezTo>
                    <a:pt x="30" y="4"/>
                    <a:pt x="25" y="5"/>
                    <a:pt x="20" y="5"/>
                  </a:cubicBezTo>
                  <a:cubicBezTo>
                    <a:pt x="16" y="5"/>
                    <a:pt x="11" y="4"/>
                    <a:pt x="8" y="0"/>
                  </a:cubicBezTo>
                  <a:cubicBezTo>
                    <a:pt x="4" y="1"/>
                    <a:pt x="0" y="5"/>
                    <a:pt x="0" y="10"/>
                  </a:cubicBezTo>
                  <a:cubicBezTo>
                    <a:pt x="0" y="27"/>
                    <a:pt x="0" y="27"/>
                    <a:pt x="0" y="27"/>
                  </a:cubicBezTo>
                  <a:cubicBezTo>
                    <a:pt x="0" y="31"/>
                    <a:pt x="3" y="34"/>
                    <a:pt x="6" y="36"/>
                  </a:cubicBezTo>
                  <a:cubicBezTo>
                    <a:pt x="6" y="59"/>
                    <a:pt x="6" y="59"/>
                    <a:pt x="6" y="59"/>
                  </a:cubicBezTo>
                  <a:cubicBezTo>
                    <a:pt x="6" y="62"/>
                    <a:pt x="9" y="65"/>
                    <a:pt x="13" y="65"/>
                  </a:cubicBezTo>
                  <a:cubicBezTo>
                    <a:pt x="28" y="65"/>
                    <a:pt x="28" y="65"/>
                    <a:pt x="28" y="65"/>
                  </a:cubicBezTo>
                  <a:cubicBezTo>
                    <a:pt x="32" y="65"/>
                    <a:pt x="35" y="62"/>
                    <a:pt x="35" y="59"/>
                  </a:cubicBezTo>
                  <a:cubicBezTo>
                    <a:pt x="35" y="36"/>
                    <a:pt x="35" y="36"/>
                    <a:pt x="35" y="36"/>
                  </a:cubicBezTo>
                  <a:cubicBezTo>
                    <a:pt x="38" y="34"/>
                    <a:pt x="41" y="31"/>
                    <a:pt x="41" y="27"/>
                  </a:cubicBezTo>
                  <a:cubicBezTo>
                    <a:pt x="41" y="10"/>
                    <a:pt x="41" y="10"/>
                    <a:pt x="41" y="10"/>
                  </a:cubicBezTo>
                  <a:cubicBezTo>
                    <a:pt x="41" y="5"/>
                    <a:pt x="37" y="1"/>
                    <a:pt x="33" y="0"/>
                  </a:cubicBezTo>
                  <a:close/>
                </a:path>
              </a:pathLst>
            </a:custGeom>
            <a:solidFill>
              <a:schemeClr val="accent2">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26" name="Freeform 46">
              <a:extLst>
                <a:ext uri="{FF2B5EF4-FFF2-40B4-BE49-F238E27FC236}">
                  <a16:creationId xmlns:a16="http://schemas.microsoft.com/office/drawing/2014/main" id="{7E5C8834-5812-423E-83A8-0AD0B59F6246}"/>
                </a:ext>
              </a:extLst>
            </p:cNvPr>
            <p:cNvSpPr>
              <a:spLocks/>
            </p:cNvSpPr>
            <p:nvPr/>
          </p:nvSpPr>
          <p:spPr bwMode="auto">
            <a:xfrm>
              <a:off x="5751093" y="3242744"/>
              <a:ext cx="122295" cy="122295"/>
            </a:xfrm>
            <a:custGeom>
              <a:avLst/>
              <a:gdLst>
                <a:gd name="T0" fmla="*/ 13 w 30"/>
                <a:gd name="T1" fmla="*/ 28 h 30"/>
                <a:gd name="T2" fmla="*/ 28 w 30"/>
                <a:gd name="T3" fmla="*/ 12 h 30"/>
                <a:gd name="T4" fmla="*/ 18 w 30"/>
                <a:gd name="T5" fmla="*/ 2 h 30"/>
                <a:gd name="T6" fmla="*/ 2 w 30"/>
                <a:gd name="T7" fmla="*/ 18 h 30"/>
                <a:gd name="T8" fmla="*/ 13 w 30"/>
                <a:gd name="T9" fmla="*/ 28 h 30"/>
              </a:gdLst>
              <a:ahLst/>
              <a:cxnLst>
                <a:cxn ang="0">
                  <a:pos x="T0" y="T1"/>
                </a:cxn>
                <a:cxn ang="0">
                  <a:pos x="T2" y="T3"/>
                </a:cxn>
                <a:cxn ang="0">
                  <a:pos x="T4" y="T5"/>
                </a:cxn>
                <a:cxn ang="0">
                  <a:pos x="T6" y="T7"/>
                </a:cxn>
                <a:cxn ang="0">
                  <a:pos x="T8" y="T9"/>
                </a:cxn>
              </a:cxnLst>
              <a:rect l="0" t="0" r="r" b="b"/>
              <a:pathLst>
                <a:path w="30" h="30">
                  <a:moveTo>
                    <a:pt x="13" y="28"/>
                  </a:moveTo>
                  <a:cubicBezTo>
                    <a:pt x="22" y="30"/>
                    <a:pt x="30" y="22"/>
                    <a:pt x="28" y="12"/>
                  </a:cubicBezTo>
                  <a:cubicBezTo>
                    <a:pt x="27" y="7"/>
                    <a:pt x="23" y="3"/>
                    <a:pt x="18" y="2"/>
                  </a:cubicBezTo>
                  <a:cubicBezTo>
                    <a:pt x="8" y="0"/>
                    <a:pt x="0" y="8"/>
                    <a:pt x="2" y="18"/>
                  </a:cubicBezTo>
                  <a:cubicBezTo>
                    <a:pt x="3" y="23"/>
                    <a:pt x="7" y="27"/>
                    <a:pt x="13" y="28"/>
                  </a:cubicBezTo>
                  <a:close/>
                </a:path>
              </a:pathLst>
            </a:custGeom>
            <a:solidFill>
              <a:srgbClr val="5EC8DA">
                <a:alpha val="40000"/>
              </a:srgb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27" name="Freeform 47">
              <a:extLst>
                <a:ext uri="{FF2B5EF4-FFF2-40B4-BE49-F238E27FC236}">
                  <a16:creationId xmlns:a16="http://schemas.microsoft.com/office/drawing/2014/main" id="{A7A443BD-C798-446F-ADE1-3D277C0AF13B}"/>
                </a:ext>
              </a:extLst>
            </p:cNvPr>
            <p:cNvSpPr>
              <a:spLocks/>
            </p:cNvSpPr>
            <p:nvPr/>
          </p:nvSpPr>
          <p:spPr bwMode="auto">
            <a:xfrm>
              <a:off x="5731985" y="3351663"/>
              <a:ext cx="162423" cy="265610"/>
            </a:xfrm>
            <a:custGeom>
              <a:avLst/>
              <a:gdLst>
                <a:gd name="T0" fmla="*/ 32 w 40"/>
                <a:gd name="T1" fmla="*/ 0 h 65"/>
                <a:gd name="T2" fmla="*/ 20 w 40"/>
                <a:gd name="T3" fmla="*/ 5 h 65"/>
                <a:gd name="T4" fmla="*/ 8 w 40"/>
                <a:gd name="T5" fmla="*/ 0 h 65"/>
                <a:gd name="T6" fmla="*/ 0 w 40"/>
                <a:gd name="T7" fmla="*/ 9 h 65"/>
                <a:gd name="T8" fmla="*/ 0 w 40"/>
                <a:gd name="T9" fmla="*/ 27 h 65"/>
                <a:gd name="T10" fmla="*/ 6 w 40"/>
                <a:gd name="T11" fmla="*/ 36 h 65"/>
                <a:gd name="T12" fmla="*/ 6 w 40"/>
                <a:gd name="T13" fmla="*/ 58 h 65"/>
                <a:gd name="T14" fmla="*/ 12 w 40"/>
                <a:gd name="T15" fmla="*/ 65 h 65"/>
                <a:gd name="T16" fmla="*/ 28 w 40"/>
                <a:gd name="T17" fmla="*/ 65 h 65"/>
                <a:gd name="T18" fmla="*/ 34 w 40"/>
                <a:gd name="T19" fmla="*/ 58 h 65"/>
                <a:gd name="T20" fmla="*/ 34 w 40"/>
                <a:gd name="T21" fmla="*/ 36 h 65"/>
                <a:gd name="T22" fmla="*/ 40 w 40"/>
                <a:gd name="T23" fmla="*/ 27 h 65"/>
                <a:gd name="T24" fmla="*/ 40 w 40"/>
                <a:gd name="T25" fmla="*/ 9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3"/>
                    <a:pt x="25" y="5"/>
                    <a:pt x="20" y="5"/>
                  </a:cubicBezTo>
                  <a:cubicBezTo>
                    <a:pt x="15" y="5"/>
                    <a:pt x="11" y="3"/>
                    <a:pt x="8" y="0"/>
                  </a:cubicBezTo>
                  <a:cubicBezTo>
                    <a:pt x="3" y="1"/>
                    <a:pt x="0" y="5"/>
                    <a:pt x="0" y="9"/>
                  </a:cubicBezTo>
                  <a:cubicBezTo>
                    <a:pt x="0" y="27"/>
                    <a:pt x="0" y="27"/>
                    <a:pt x="0" y="27"/>
                  </a:cubicBezTo>
                  <a:cubicBezTo>
                    <a:pt x="0" y="31"/>
                    <a:pt x="2" y="34"/>
                    <a:pt x="6" y="36"/>
                  </a:cubicBezTo>
                  <a:cubicBezTo>
                    <a:pt x="6" y="58"/>
                    <a:pt x="6" y="58"/>
                    <a:pt x="6" y="58"/>
                  </a:cubicBezTo>
                  <a:cubicBezTo>
                    <a:pt x="6" y="62"/>
                    <a:pt x="9" y="65"/>
                    <a:pt x="12" y="65"/>
                  </a:cubicBezTo>
                  <a:cubicBezTo>
                    <a:pt x="28" y="65"/>
                    <a:pt x="28" y="65"/>
                    <a:pt x="28" y="65"/>
                  </a:cubicBezTo>
                  <a:cubicBezTo>
                    <a:pt x="32" y="65"/>
                    <a:pt x="34" y="62"/>
                    <a:pt x="34" y="58"/>
                  </a:cubicBezTo>
                  <a:cubicBezTo>
                    <a:pt x="34" y="36"/>
                    <a:pt x="34" y="36"/>
                    <a:pt x="34" y="36"/>
                  </a:cubicBezTo>
                  <a:cubicBezTo>
                    <a:pt x="38" y="34"/>
                    <a:pt x="40" y="31"/>
                    <a:pt x="40" y="27"/>
                  </a:cubicBezTo>
                  <a:cubicBezTo>
                    <a:pt x="40" y="9"/>
                    <a:pt x="40" y="9"/>
                    <a:pt x="40" y="9"/>
                  </a:cubicBezTo>
                  <a:cubicBezTo>
                    <a:pt x="40" y="5"/>
                    <a:pt x="37" y="1"/>
                    <a:pt x="32" y="0"/>
                  </a:cubicBezTo>
                  <a:close/>
                </a:path>
              </a:pathLst>
            </a:custGeom>
            <a:solidFill>
              <a:srgbClr val="5EC8DA">
                <a:alpha val="40000"/>
              </a:srgb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28" name="Freeform 50">
              <a:extLst>
                <a:ext uri="{FF2B5EF4-FFF2-40B4-BE49-F238E27FC236}">
                  <a16:creationId xmlns:a16="http://schemas.microsoft.com/office/drawing/2014/main" id="{79916591-2638-4D8A-BA6F-3FE6673B3E2F}"/>
                </a:ext>
              </a:extLst>
            </p:cNvPr>
            <p:cNvSpPr>
              <a:spLocks/>
            </p:cNvSpPr>
            <p:nvPr/>
          </p:nvSpPr>
          <p:spPr bwMode="auto">
            <a:xfrm>
              <a:off x="6977315" y="2855660"/>
              <a:ext cx="122295" cy="118474"/>
            </a:xfrm>
            <a:custGeom>
              <a:avLst/>
              <a:gdLst>
                <a:gd name="T0" fmla="*/ 12 w 30"/>
                <a:gd name="T1" fmla="*/ 27 h 29"/>
                <a:gd name="T2" fmla="*/ 28 w 30"/>
                <a:gd name="T3" fmla="*/ 12 h 29"/>
                <a:gd name="T4" fmla="*/ 17 w 30"/>
                <a:gd name="T5" fmla="*/ 1 h 29"/>
                <a:gd name="T6" fmla="*/ 2 w 30"/>
                <a:gd name="T7" fmla="*/ 17 h 29"/>
                <a:gd name="T8" fmla="*/ 12 w 30"/>
                <a:gd name="T9" fmla="*/ 27 h 29"/>
              </a:gdLst>
              <a:ahLst/>
              <a:cxnLst>
                <a:cxn ang="0">
                  <a:pos x="T0" y="T1"/>
                </a:cxn>
                <a:cxn ang="0">
                  <a:pos x="T2" y="T3"/>
                </a:cxn>
                <a:cxn ang="0">
                  <a:pos x="T4" y="T5"/>
                </a:cxn>
                <a:cxn ang="0">
                  <a:pos x="T6" y="T7"/>
                </a:cxn>
                <a:cxn ang="0">
                  <a:pos x="T8" y="T9"/>
                </a:cxn>
              </a:cxnLst>
              <a:rect l="0" t="0" r="r" b="b"/>
              <a:pathLst>
                <a:path w="30" h="29">
                  <a:moveTo>
                    <a:pt x="12" y="27"/>
                  </a:moveTo>
                  <a:cubicBezTo>
                    <a:pt x="22" y="29"/>
                    <a:pt x="30" y="21"/>
                    <a:pt x="28" y="12"/>
                  </a:cubicBezTo>
                  <a:cubicBezTo>
                    <a:pt x="27" y="7"/>
                    <a:pt x="23" y="2"/>
                    <a:pt x="17" y="1"/>
                  </a:cubicBezTo>
                  <a:cubicBezTo>
                    <a:pt x="8" y="0"/>
                    <a:pt x="0" y="8"/>
                    <a:pt x="2" y="17"/>
                  </a:cubicBezTo>
                  <a:cubicBezTo>
                    <a:pt x="3" y="22"/>
                    <a:pt x="7" y="26"/>
                    <a:pt x="12" y="27"/>
                  </a:cubicBezTo>
                  <a:close/>
                </a:path>
              </a:pathLst>
            </a:custGeom>
            <a:solidFill>
              <a:srgbClr val="5EC8DA">
                <a:alpha val="5000"/>
              </a:srgb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29" name="Freeform 51">
              <a:extLst>
                <a:ext uri="{FF2B5EF4-FFF2-40B4-BE49-F238E27FC236}">
                  <a16:creationId xmlns:a16="http://schemas.microsoft.com/office/drawing/2014/main" id="{7E8D552A-9796-4F5F-8CD7-D47C9EC9981A}"/>
                </a:ext>
              </a:extLst>
            </p:cNvPr>
            <p:cNvSpPr>
              <a:spLocks/>
            </p:cNvSpPr>
            <p:nvPr/>
          </p:nvSpPr>
          <p:spPr bwMode="auto">
            <a:xfrm>
              <a:off x="6956296" y="2962669"/>
              <a:ext cx="164334" cy="263699"/>
            </a:xfrm>
            <a:custGeom>
              <a:avLst/>
              <a:gdLst>
                <a:gd name="T0" fmla="*/ 32 w 40"/>
                <a:gd name="T1" fmla="*/ 0 h 65"/>
                <a:gd name="T2" fmla="*/ 20 w 40"/>
                <a:gd name="T3" fmla="*/ 5 h 65"/>
                <a:gd name="T4" fmla="*/ 8 w 40"/>
                <a:gd name="T5" fmla="*/ 0 h 65"/>
                <a:gd name="T6" fmla="*/ 0 w 40"/>
                <a:gd name="T7" fmla="*/ 10 h 65"/>
                <a:gd name="T8" fmla="*/ 0 w 40"/>
                <a:gd name="T9" fmla="*/ 27 h 65"/>
                <a:gd name="T10" fmla="*/ 6 w 40"/>
                <a:gd name="T11" fmla="*/ 36 h 65"/>
                <a:gd name="T12" fmla="*/ 6 w 40"/>
                <a:gd name="T13" fmla="*/ 59 h 65"/>
                <a:gd name="T14" fmla="*/ 12 w 40"/>
                <a:gd name="T15" fmla="*/ 65 h 65"/>
                <a:gd name="T16" fmla="*/ 28 w 40"/>
                <a:gd name="T17" fmla="*/ 65 h 65"/>
                <a:gd name="T18" fmla="*/ 34 w 40"/>
                <a:gd name="T19" fmla="*/ 59 h 65"/>
                <a:gd name="T20" fmla="*/ 34 w 40"/>
                <a:gd name="T21" fmla="*/ 36 h 65"/>
                <a:gd name="T22" fmla="*/ 40 w 40"/>
                <a:gd name="T23" fmla="*/ 27 h 65"/>
                <a:gd name="T24" fmla="*/ 40 w 40"/>
                <a:gd name="T25" fmla="*/ 10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4"/>
                    <a:pt x="25" y="5"/>
                    <a:pt x="20" y="5"/>
                  </a:cubicBezTo>
                  <a:cubicBezTo>
                    <a:pt x="15" y="5"/>
                    <a:pt x="11" y="4"/>
                    <a:pt x="8" y="0"/>
                  </a:cubicBezTo>
                  <a:cubicBezTo>
                    <a:pt x="3" y="1"/>
                    <a:pt x="0" y="5"/>
                    <a:pt x="0" y="10"/>
                  </a:cubicBezTo>
                  <a:cubicBezTo>
                    <a:pt x="0" y="27"/>
                    <a:pt x="0" y="27"/>
                    <a:pt x="0" y="27"/>
                  </a:cubicBezTo>
                  <a:cubicBezTo>
                    <a:pt x="0" y="31"/>
                    <a:pt x="2" y="34"/>
                    <a:pt x="6" y="36"/>
                  </a:cubicBezTo>
                  <a:cubicBezTo>
                    <a:pt x="6" y="59"/>
                    <a:pt x="6" y="59"/>
                    <a:pt x="6" y="59"/>
                  </a:cubicBezTo>
                  <a:cubicBezTo>
                    <a:pt x="6" y="62"/>
                    <a:pt x="8" y="65"/>
                    <a:pt x="12" y="65"/>
                  </a:cubicBezTo>
                  <a:cubicBezTo>
                    <a:pt x="28" y="65"/>
                    <a:pt x="28" y="65"/>
                    <a:pt x="28" y="65"/>
                  </a:cubicBezTo>
                  <a:cubicBezTo>
                    <a:pt x="31" y="65"/>
                    <a:pt x="34" y="62"/>
                    <a:pt x="34" y="59"/>
                  </a:cubicBezTo>
                  <a:cubicBezTo>
                    <a:pt x="34" y="36"/>
                    <a:pt x="34" y="36"/>
                    <a:pt x="34" y="36"/>
                  </a:cubicBezTo>
                  <a:cubicBezTo>
                    <a:pt x="37" y="34"/>
                    <a:pt x="40" y="31"/>
                    <a:pt x="40" y="27"/>
                  </a:cubicBezTo>
                  <a:cubicBezTo>
                    <a:pt x="40" y="10"/>
                    <a:pt x="40" y="10"/>
                    <a:pt x="40" y="10"/>
                  </a:cubicBezTo>
                  <a:cubicBezTo>
                    <a:pt x="40" y="5"/>
                    <a:pt x="36" y="1"/>
                    <a:pt x="32" y="0"/>
                  </a:cubicBezTo>
                  <a:close/>
                </a:path>
              </a:pathLst>
            </a:custGeom>
            <a:solidFill>
              <a:srgbClr val="5EC8DA">
                <a:alpha val="5000"/>
              </a:srgb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30" name="Freeform 52">
              <a:extLst>
                <a:ext uri="{FF2B5EF4-FFF2-40B4-BE49-F238E27FC236}">
                  <a16:creationId xmlns:a16="http://schemas.microsoft.com/office/drawing/2014/main" id="{3BE8233D-3C1B-43C9-A650-73DD0D708770}"/>
                </a:ext>
              </a:extLst>
            </p:cNvPr>
            <p:cNvSpPr>
              <a:spLocks/>
            </p:cNvSpPr>
            <p:nvPr/>
          </p:nvSpPr>
          <p:spPr bwMode="auto">
            <a:xfrm>
              <a:off x="6736546" y="2855660"/>
              <a:ext cx="122295" cy="118474"/>
            </a:xfrm>
            <a:custGeom>
              <a:avLst/>
              <a:gdLst>
                <a:gd name="T0" fmla="*/ 13 w 30"/>
                <a:gd name="T1" fmla="*/ 27 h 29"/>
                <a:gd name="T2" fmla="*/ 28 w 30"/>
                <a:gd name="T3" fmla="*/ 12 h 29"/>
                <a:gd name="T4" fmla="*/ 18 w 30"/>
                <a:gd name="T5" fmla="*/ 1 h 29"/>
                <a:gd name="T6" fmla="*/ 2 w 30"/>
                <a:gd name="T7" fmla="*/ 17 h 29"/>
                <a:gd name="T8" fmla="*/ 13 w 30"/>
                <a:gd name="T9" fmla="*/ 27 h 29"/>
              </a:gdLst>
              <a:ahLst/>
              <a:cxnLst>
                <a:cxn ang="0">
                  <a:pos x="T0" y="T1"/>
                </a:cxn>
                <a:cxn ang="0">
                  <a:pos x="T2" y="T3"/>
                </a:cxn>
                <a:cxn ang="0">
                  <a:pos x="T4" y="T5"/>
                </a:cxn>
                <a:cxn ang="0">
                  <a:pos x="T6" y="T7"/>
                </a:cxn>
                <a:cxn ang="0">
                  <a:pos x="T8" y="T9"/>
                </a:cxn>
              </a:cxnLst>
              <a:rect l="0" t="0" r="r" b="b"/>
              <a:pathLst>
                <a:path w="30" h="29">
                  <a:moveTo>
                    <a:pt x="13" y="27"/>
                  </a:moveTo>
                  <a:cubicBezTo>
                    <a:pt x="22" y="29"/>
                    <a:pt x="30" y="21"/>
                    <a:pt x="28" y="12"/>
                  </a:cubicBezTo>
                  <a:cubicBezTo>
                    <a:pt x="27" y="7"/>
                    <a:pt x="23" y="2"/>
                    <a:pt x="18" y="1"/>
                  </a:cubicBezTo>
                  <a:cubicBezTo>
                    <a:pt x="8" y="0"/>
                    <a:pt x="0" y="8"/>
                    <a:pt x="2" y="17"/>
                  </a:cubicBezTo>
                  <a:cubicBezTo>
                    <a:pt x="3" y="22"/>
                    <a:pt x="7" y="26"/>
                    <a:pt x="13" y="27"/>
                  </a:cubicBezTo>
                  <a:close/>
                </a:path>
              </a:pathLst>
            </a:custGeom>
            <a:solidFill>
              <a:schemeClr val="accent5">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31" name="Freeform 53">
              <a:extLst>
                <a:ext uri="{FF2B5EF4-FFF2-40B4-BE49-F238E27FC236}">
                  <a16:creationId xmlns:a16="http://schemas.microsoft.com/office/drawing/2014/main" id="{74073585-71EE-4128-9F38-0260C578CF90}"/>
                </a:ext>
              </a:extLst>
            </p:cNvPr>
            <p:cNvSpPr>
              <a:spLocks/>
            </p:cNvSpPr>
            <p:nvPr/>
          </p:nvSpPr>
          <p:spPr bwMode="auto">
            <a:xfrm>
              <a:off x="6717438" y="2962669"/>
              <a:ext cx="162423" cy="263699"/>
            </a:xfrm>
            <a:custGeom>
              <a:avLst/>
              <a:gdLst>
                <a:gd name="T0" fmla="*/ 32 w 40"/>
                <a:gd name="T1" fmla="*/ 0 h 65"/>
                <a:gd name="T2" fmla="*/ 20 w 40"/>
                <a:gd name="T3" fmla="*/ 5 h 65"/>
                <a:gd name="T4" fmla="*/ 8 w 40"/>
                <a:gd name="T5" fmla="*/ 0 h 65"/>
                <a:gd name="T6" fmla="*/ 0 w 40"/>
                <a:gd name="T7" fmla="*/ 10 h 65"/>
                <a:gd name="T8" fmla="*/ 0 w 40"/>
                <a:gd name="T9" fmla="*/ 27 h 65"/>
                <a:gd name="T10" fmla="*/ 6 w 40"/>
                <a:gd name="T11" fmla="*/ 36 h 65"/>
                <a:gd name="T12" fmla="*/ 6 w 40"/>
                <a:gd name="T13" fmla="*/ 59 h 65"/>
                <a:gd name="T14" fmla="*/ 12 w 40"/>
                <a:gd name="T15" fmla="*/ 65 h 65"/>
                <a:gd name="T16" fmla="*/ 28 w 40"/>
                <a:gd name="T17" fmla="*/ 65 h 65"/>
                <a:gd name="T18" fmla="*/ 34 w 40"/>
                <a:gd name="T19" fmla="*/ 59 h 65"/>
                <a:gd name="T20" fmla="*/ 34 w 40"/>
                <a:gd name="T21" fmla="*/ 36 h 65"/>
                <a:gd name="T22" fmla="*/ 40 w 40"/>
                <a:gd name="T23" fmla="*/ 27 h 65"/>
                <a:gd name="T24" fmla="*/ 40 w 40"/>
                <a:gd name="T25" fmla="*/ 10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4"/>
                    <a:pt x="25" y="5"/>
                    <a:pt x="20" y="5"/>
                  </a:cubicBezTo>
                  <a:cubicBezTo>
                    <a:pt x="15" y="5"/>
                    <a:pt x="11" y="4"/>
                    <a:pt x="8" y="0"/>
                  </a:cubicBezTo>
                  <a:cubicBezTo>
                    <a:pt x="3" y="1"/>
                    <a:pt x="0" y="5"/>
                    <a:pt x="0" y="10"/>
                  </a:cubicBezTo>
                  <a:cubicBezTo>
                    <a:pt x="0" y="27"/>
                    <a:pt x="0" y="27"/>
                    <a:pt x="0" y="27"/>
                  </a:cubicBezTo>
                  <a:cubicBezTo>
                    <a:pt x="0" y="31"/>
                    <a:pt x="2" y="34"/>
                    <a:pt x="6" y="36"/>
                  </a:cubicBezTo>
                  <a:cubicBezTo>
                    <a:pt x="6" y="59"/>
                    <a:pt x="6" y="59"/>
                    <a:pt x="6" y="59"/>
                  </a:cubicBezTo>
                  <a:cubicBezTo>
                    <a:pt x="6" y="62"/>
                    <a:pt x="9" y="65"/>
                    <a:pt x="12" y="65"/>
                  </a:cubicBezTo>
                  <a:cubicBezTo>
                    <a:pt x="28" y="65"/>
                    <a:pt x="28" y="65"/>
                    <a:pt x="28" y="65"/>
                  </a:cubicBezTo>
                  <a:cubicBezTo>
                    <a:pt x="32" y="65"/>
                    <a:pt x="34" y="62"/>
                    <a:pt x="34" y="59"/>
                  </a:cubicBezTo>
                  <a:cubicBezTo>
                    <a:pt x="34" y="36"/>
                    <a:pt x="34" y="36"/>
                    <a:pt x="34" y="36"/>
                  </a:cubicBezTo>
                  <a:cubicBezTo>
                    <a:pt x="38" y="34"/>
                    <a:pt x="40" y="31"/>
                    <a:pt x="40" y="27"/>
                  </a:cubicBezTo>
                  <a:cubicBezTo>
                    <a:pt x="40" y="10"/>
                    <a:pt x="40" y="10"/>
                    <a:pt x="40" y="10"/>
                  </a:cubicBezTo>
                  <a:cubicBezTo>
                    <a:pt x="40" y="5"/>
                    <a:pt x="37" y="1"/>
                    <a:pt x="32" y="0"/>
                  </a:cubicBezTo>
                  <a:close/>
                </a:path>
              </a:pathLst>
            </a:custGeom>
            <a:solidFill>
              <a:schemeClr val="accent5">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32" name="Freeform 54">
              <a:extLst>
                <a:ext uri="{FF2B5EF4-FFF2-40B4-BE49-F238E27FC236}">
                  <a16:creationId xmlns:a16="http://schemas.microsoft.com/office/drawing/2014/main" id="{B4DF0CBA-4ECE-4E62-9A09-20165A95B244}"/>
                </a:ext>
              </a:extLst>
            </p:cNvPr>
            <p:cNvSpPr>
              <a:spLocks/>
            </p:cNvSpPr>
            <p:nvPr/>
          </p:nvSpPr>
          <p:spPr bwMode="auto">
            <a:xfrm>
              <a:off x="7218084" y="2855660"/>
              <a:ext cx="116563" cy="118474"/>
            </a:xfrm>
            <a:custGeom>
              <a:avLst/>
              <a:gdLst>
                <a:gd name="T0" fmla="*/ 12 w 29"/>
                <a:gd name="T1" fmla="*/ 27 h 29"/>
                <a:gd name="T2" fmla="*/ 27 w 29"/>
                <a:gd name="T3" fmla="*/ 12 h 29"/>
                <a:gd name="T4" fmla="*/ 17 w 29"/>
                <a:gd name="T5" fmla="*/ 1 h 29"/>
                <a:gd name="T6" fmla="*/ 1 w 29"/>
                <a:gd name="T7" fmla="*/ 17 h 29"/>
                <a:gd name="T8" fmla="*/ 12 w 29"/>
                <a:gd name="T9" fmla="*/ 27 h 29"/>
              </a:gdLst>
              <a:ahLst/>
              <a:cxnLst>
                <a:cxn ang="0">
                  <a:pos x="T0" y="T1"/>
                </a:cxn>
                <a:cxn ang="0">
                  <a:pos x="T2" y="T3"/>
                </a:cxn>
                <a:cxn ang="0">
                  <a:pos x="T4" y="T5"/>
                </a:cxn>
                <a:cxn ang="0">
                  <a:pos x="T6" y="T7"/>
                </a:cxn>
                <a:cxn ang="0">
                  <a:pos x="T8" y="T9"/>
                </a:cxn>
              </a:cxnLst>
              <a:rect l="0" t="0" r="r" b="b"/>
              <a:pathLst>
                <a:path w="29" h="29">
                  <a:moveTo>
                    <a:pt x="12" y="27"/>
                  </a:moveTo>
                  <a:cubicBezTo>
                    <a:pt x="21" y="29"/>
                    <a:pt x="29" y="21"/>
                    <a:pt x="27" y="12"/>
                  </a:cubicBezTo>
                  <a:cubicBezTo>
                    <a:pt x="26" y="7"/>
                    <a:pt x="22" y="2"/>
                    <a:pt x="17" y="1"/>
                  </a:cubicBezTo>
                  <a:cubicBezTo>
                    <a:pt x="8" y="0"/>
                    <a:pt x="0" y="8"/>
                    <a:pt x="1" y="17"/>
                  </a:cubicBezTo>
                  <a:cubicBezTo>
                    <a:pt x="2" y="22"/>
                    <a:pt x="7" y="26"/>
                    <a:pt x="12" y="27"/>
                  </a:cubicBezTo>
                  <a:close/>
                </a:path>
              </a:pathLst>
            </a:custGeom>
            <a:solidFill>
              <a:schemeClr val="accent2">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33" name="Freeform 55">
              <a:extLst>
                <a:ext uri="{FF2B5EF4-FFF2-40B4-BE49-F238E27FC236}">
                  <a16:creationId xmlns:a16="http://schemas.microsoft.com/office/drawing/2014/main" id="{809AE401-7D12-4EBF-BAFE-00A174273D1D}"/>
                </a:ext>
              </a:extLst>
            </p:cNvPr>
            <p:cNvSpPr>
              <a:spLocks/>
            </p:cNvSpPr>
            <p:nvPr/>
          </p:nvSpPr>
          <p:spPr bwMode="auto">
            <a:xfrm>
              <a:off x="7193243" y="2962669"/>
              <a:ext cx="166245" cy="263699"/>
            </a:xfrm>
            <a:custGeom>
              <a:avLst/>
              <a:gdLst>
                <a:gd name="T0" fmla="*/ 33 w 41"/>
                <a:gd name="T1" fmla="*/ 0 h 65"/>
                <a:gd name="T2" fmla="*/ 20 w 41"/>
                <a:gd name="T3" fmla="*/ 5 h 65"/>
                <a:gd name="T4" fmla="*/ 8 w 41"/>
                <a:gd name="T5" fmla="*/ 0 h 65"/>
                <a:gd name="T6" fmla="*/ 0 w 41"/>
                <a:gd name="T7" fmla="*/ 10 h 65"/>
                <a:gd name="T8" fmla="*/ 0 w 41"/>
                <a:gd name="T9" fmla="*/ 27 h 65"/>
                <a:gd name="T10" fmla="*/ 6 w 41"/>
                <a:gd name="T11" fmla="*/ 36 h 65"/>
                <a:gd name="T12" fmla="*/ 6 w 41"/>
                <a:gd name="T13" fmla="*/ 59 h 65"/>
                <a:gd name="T14" fmla="*/ 13 w 41"/>
                <a:gd name="T15" fmla="*/ 65 h 65"/>
                <a:gd name="T16" fmla="*/ 28 w 41"/>
                <a:gd name="T17" fmla="*/ 65 h 65"/>
                <a:gd name="T18" fmla="*/ 35 w 41"/>
                <a:gd name="T19" fmla="*/ 59 h 65"/>
                <a:gd name="T20" fmla="*/ 35 w 41"/>
                <a:gd name="T21" fmla="*/ 36 h 65"/>
                <a:gd name="T22" fmla="*/ 41 w 41"/>
                <a:gd name="T23" fmla="*/ 27 h 65"/>
                <a:gd name="T24" fmla="*/ 41 w 41"/>
                <a:gd name="T25" fmla="*/ 10 h 65"/>
                <a:gd name="T26" fmla="*/ 33 w 41"/>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5">
                  <a:moveTo>
                    <a:pt x="33" y="0"/>
                  </a:moveTo>
                  <a:cubicBezTo>
                    <a:pt x="30" y="4"/>
                    <a:pt x="25" y="5"/>
                    <a:pt x="20" y="5"/>
                  </a:cubicBezTo>
                  <a:cubicBezTo>
                    <a:pt x="16" y="5"/>
                    <a:pt x="11" y="4"/>
                    <a:pt x="8" y="0"/>
                  </a:cubicBezTo>
                  <a:cubicBezTo>
                    <a:pt x="4" y="1"/>
                    <a:pt x="0" y="5"/>
                    <a:pt x="0" y="10"/>
                  </a:cubicBezTo>
                  <a:cubicBezTo>
                    <a:pt x="0" y="27"/>
                    <a:pt x="0" y="27"/>
                    <a:pt x="0" y="27"/>
                  </a:cubicBezTo>
                  <a:cubicBezTo>
                    <a:pt x="0" y="31"/>
                    <a:pt x="3" y="34"/>
                    <a:pt x="6" y="36"/>
                  </a:cubicBezTo>
                  <a:cubicBezTo>
                    <a:pt x="6" y="59"/>
                    <a:pt x="6" y="59"/>
                    <a:pt x="6" y="59"/>
                  </a:cubicBezTo>
                  <a:cubicBezTo>
                    <a:pt x="6" y="62"/>
                    <a:pt x="9" y="65"/>
                    <a:pt x="13" y="65"/>
                  </a:cubicBezTo>
                  <a:cubicBezTo>
                    <a:pt x="28" y="65"/>
                    <a:pt x="28" y="65"/>
                    <a:pt x="28" y="65"/>
                  </a:cubicBezTo>
                  <a:cubicBezTo>
                    <a:pt x="32" y="65"/>
                    <a:pt x="35" y="62"/>
                    <a:pt x="35" y="59"/>
                  </a:cubicBezTo>
                  <a:cubicBezTo>
                    <a:pt x="35" y="36"/>
                    <a:pt x="35" y="36"/>
                    <a:pt x="35" y="36"/>
                  </a:cubicBezTo>
                  <a:cubicBezTo>
                    <a:pt x="38" y="34"/>
                    <a:pt x="41" y="31"/>
                    <a:pt x="41" y="27"/>
                  </a:cubicBezTo>
                  <a:cubicBezTo>
                    <a:pt x="41" y="10"/>
                    <a:pt x="41" y="10"/>
                    <a:pt x="41" y="10"/>
                  </a:cubicBezTo>
                  <a:cubicBezTo>
                    <a:pt x="41" y="5"/>
                    <a:pt x="37" y="1"/>
                    <a:pt x="33" y="0"/>
                  </a:cubicBezTo>
                  <a:close/>
                </a:path>
              </a:pathLst>
            </a:custGeom>
            <a:solidFill>
              <a:schemeClr val="accent2">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34" name="Freeform 44">
              <a:extLst>
                <a:ext uri="{FF2B5EF4-FFF2-40B4-BE49-F238E27FC236}">
                  <a16:creationId xmlns:a16="http://schemas.microsoft.com/office/drawing/2014/main" id="{58ECD14F-AD0C-411E-9548-E66A37B4DD7D}"/>
                </a:ext>
              </a:extLst>
            </p:cNvPr>
            <p:cNvSpPr>
              <a:spLocks/>
            </p:cNvSpPr>
            <p:nvPr/>
          </p:nvSpPr>
          <p:spPr bwMode="auto">
            <a:xfrm>
              <a:off x="6740016" y="2078052"/>
              <a:ext cx="122295" cy="122295"/>
            </a:xfrm>
            <a:custGeom>
              <a:avLst/>
              <a:gdLst>
                <a:gd name="T0" fmla="*/ 12 w 30"/>
                <a:gd name="T1" fmla="*/ 28 h 30"/>
                <a:gd name="T2" fmla="*/ 28 w 30"/>
                <a:gd name="T3" fmla="*/ 12 h 30"/>
                <a:gd name="T4" fmla="*/ 17 w 30"/>
                <a:gd name="T5" fmla="*/ 2 h 30"/>
                <a:gd name="T6" fmla="*/ 2 w 30"/>
                <a:gd name="T7" fmla="*/ 18 h 30"/>
                <a:gd name="T8" fmla="*/ 12 w 30"/>
                <a:gd name="T9" fmla="*/ 28 h 30"/>
              </a:gdLst>
              <a:ahLst/>
              <a:cxnLst>
                <a:cxn ang="0">
                  <a:pos x="T0" y="T1"/>
                </a:cxn>
                <a:cxn ang="0">
                  <a:pos x="T2" y="T3"/>
                </a:cxn>
                <a:cxn ang="0">
                  <a:pos x="T4" y="T5"/>
                </a:cxn>
                <a:cxn ang="0">
                  <a:pos x="T6" y="T7"/>
                </a:cxn>
                <a:cxn ang="0">
                  <a:pos x="T8" y="T9"/>
                </a:cxn>
              </a:cxnLst>
              <a:rect l="0" t="0" r="r" b="b"/>
              <a:pathLst>
                <a:path w="30" h="30">
                  <a:moveTo>
                    <a:pt x="12" y="28"/>
                  </a:moveTo>
                  <a:cubicBezTo>
                    <a:pt x="22" y="30"/>
                    <a:pt x="30" y="22"/>
                    <a:pt x="28" y="12"/>
                  </a:cubicBezTo>
                  <a:cubicBezTo>
                    <a:pt x="27" y="7"/>
                    <a:pt x="23" y="3"/>
                    <a:pt x="17" y="2"/>
                  </a:cubicBezTo>
                  <a:cubicBezTo>
                    <a:pt x="8" y="0"/>
                    <a:pt x="0" y="8"/>
                    <a:pt x="2" y="18"/>
                  </a:cubicBezTo>
                  <a:cubicBezTo>
                    <a:pt x="3" y="23"/>
                    <a:pt x="7" y="27"/>
                    <a:pt x="12" y="28"/>
                  </a:cubicBezTo>
                  <a:close/>
                </a:path>
              </a:pathLst>
            </a:custGeom>
            <a:solidFill>
              <a:schemeClr val="accent2">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35" name="Freeform 45">
              <a:extLst>
                <a:ext uri="{FF2B5EF4-FFF2-40B4-BE49-F238E27FC236}">
                  <a16:creationId xmlns:a16="http://schemas.microsoft.com/office/drawing/2014/main" id="{3B36E723-FDF7-4C70-9D80-8EC8240713CB}"/>
                </a:ext>
              </a:extLst>
            </p:cNvPr>
            <p:cNvSpPr>
              <a:spLocks/>
            </p:cNvSpPr>
            <p:nvPr/>
          </p:nvSpPr>
          <p:spPr bwMode="auto">
            <a:xfrm>
              <a:off x="6718997" y="2186971"/>
              <a:ext cx="164334" cy="265610"/>
            </a:xfrm>
            <a:custGeom>
              <a:avLst/>
              <a:gdLst>
                <a:gd name="T0" fmla="*/ 32 w 40"/>
                <a:gd name="T1" fmla="*/ 0 h 65"/>
                <a:gd name="T2" fmla="*/ 20 w 40"/>
                <a:gd name="T3" fmla="*/ 5 h 65"/>
                <a:gd name="T4" fmla="*/ 8 w 40"/>
                <a:gd name="T5" fmla="*/ 0 h 65"/>
                <a:gd name="T6" fmla="*/ 0 w 40"/>
                <a:gd name="T7" fmla="*/ 9 h 65"/>
                <a:gd name="T8" fmla="*/ 0 w 40"/>
                <a:gd name="T9" fmla="*/ 27 h 65"/>
                <a:gd name="T10" fmla="*/ 6 w 40"/>
                <a:gd name="T11" fmla="*/ 36 h 65"/>
                <a:gd name="T12" fmla="*/ 6 w 40"/>
                <a:gd name="T13" fmla="*/ 58 h 65"/>
                <a:gd name="T14" fmla="*/ 12 w 40"/>
                <a:gd name="T15" fmla="*/ 65 h 65"/>
                <a:gd name="T16" fmla="*/ 28 w 40"/>
                <a:gd name="T17" fmla="*/ 65 h 65"/>
                <a:gd name="T18" fmla="*/ 34 w 40"/>
                <a:gd name="T19" fmla="*/ 58 h 65"/>
                <a:gd name="T20" fmla="*/ 34 w 40"/>
                <a:gd name="T21" fmla="*/ 36 h 65"/>
                <a:gd name="T22" fmla="*/ 40 w 40"/>
                <a:gd name="T23" fmla="*/ 27 h 65"/>
                <a:gd name="T24" fmla="*/ 40 w 40"/>
                <a:gd name="T25" fmla="*/ 9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3"/>
                    <a:pt x="25" y="5"/>
                    <a:pt x="20" y="5"/>
                  </a:cubicBezTo>
                  <a:cubicBezTo>
                    <a:pt x="15" y="5"/>
                    <a:pt x="11" y="3"/>
                    <a:pt x="8" y="0"/>
                  </a:cubicBezTo>
                  <a:cubicBezTo>
                    <a:pt x="3" y="1"/>
                    <a:pt x="0" y="5"/>
                    <a:pt x="0" y="9"/>
                  </a:cubicBezTo>
                  <a:cubicBezTo>
                    <a:pt x="0" y="27"/>
                    <a:pt x="0" y="27"/>
                    <a:pt x="0" y="27"/>
                  </a:cubicBezTo>
                  <a:cubicBezTo>
                    <a:pt x="0" y="31"/>
                    <a:pt x="2" y="34"/>
                    <a:pt x="6" y="36"/>
                  </a:cubicBezTo>
                  <a:cubicBezTo>
                    <a:pt x="6" y="58"/>
                    <a:pt x="6" y="58"/>
                    <a:pt x="6" y="58"/>
                  </a:cubicBezTo>
                  <a:cubicBezTo>
                    <a:pt x="6" y="62"/>
                    <a:pt x="8" y="65"/>
                    <a:pt x="12" y="65"/>
                  </a:cubicBezTo>
                  <a:cubicBezTo>
                    <a:pt x="28" y="65"/>
                    <a:pt x="28" y="65"/>
                    <a:pt x="28" y="65"/>
                  </a:cubicBezTo>
                  <a:cubicBezTo>
                    <a:pt x="31" y="65"/>
                    <a:pt x="34" y="62"/>
                    <a:pt x="34" y="58"/>
                  </a:cubicBezTo>
                  <a:cubicBezTo>
                    <a:pt x="34" y="36"/>
                    <a:pt x="34" y="36"/>
                    <a:pt x="34" y="36"/>
                  </a:cubicBezTo>
                  <a:cubicBezTo>
                    <a:pt x="37" y="34"/>
                    <a:pt x="40" y="31"/>
                    <a:pt x="40" y="27"/>
                  </a:cubicBezTo>
                  <a:cubicBezTo>
                    <a:pt x="40" y="9"/>
                    <a:pt x="40" y="9"/>
                    <a:pt x="40" y="9"/>
                  </a:cubicBezTo>
                  <a:cubicBezTo>
                    <a:pt x="40" y="5"/>
                    <a:pt x="36" y="1"/>
                    <a:pt x="32" y="0"/>
                  </a:cubicBezTo>
                  <a:close/>
                </a:path>
              </a:pathLst>
            </a:custGeom>
            <a:solidFill>
              <a:schemeClr val="accent2">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36" name="Freeform 48">
              <a:extLst>
                <a:ext uri="{FF2B5EF4-FFF2-40B4-BE49-F238E27FC236}">
                  <a16:creationId xmlns:a16="http://schemas.microsoft.com/office/drawing/2014/main" id="{A623F52E-CF33-4BC4-9019-B860A317B3B0}"/>
                </a:ext>
              </a:extLst>
            </p:cNvPr>
            <p:cNvSpPr>
              <a:spLocks/>
            </p:cNvSpPr>
            <p:nvPr/>
          </p:nvSpPr>
          <p:spPr bwMode="auto">
            <a:xfrm>
              <a:off x="6980785" y="2078052"/>
              <a:ext cx="116563" cy="122295"/>
            </a:xfrm>
            <a:custGeom>
              <a:avLst/>
              <a:gdLst>
                <a:gd name="T0" fmla="*/ 12 w 29"/>
                <a:gd name="T1" fmla="*/ 28 h 30"/>
                <a:gd name="T2" fmla="*/ 27 w 29"/>
                <a:gd name="T3" fmla="*/ 12 h 30"/>
                <a:gd name="T4" fmla="*/ 17 w 29"/>
                <a:gd name="T5" fmla="*/ 2 h 30"/>
                <a:gd name="T6" fmla="*/ 1 w 29"/>
                <a:gd name="T7" fmla="*/ 18 h 30"/>
                <a:gd name="T8" fmla="*/ 12 w 29"/>
                <a:gd name="T9" fmla="*/ 28 h 30"/>
              </a:gdLst>
              <a:ahLst/>
              <a:cxnLst>
                <a:cxn ang="0">
                  <a:pos x="T0" y="T1"/>
                </a:cxn>
                <a:cxn ang="0">
                  <a:pos x="T2" y="T3"/>
                </a:cxn>
                <a:cxn ang="0">
                  <a:pos x="T4" y="T5"/>
                </a:cxn>
                <a:cxn ang="0">
                  <a:pos x="T6" y="T7"/>
                </a:cxn>
                <a:cxn ang="0">
                  <a:pos x="T8" y="T9"/>
                </a:cxn>
              </a:cxnLst>
              <a:rect l="0" t="0" r="r" b="b"/>
              <a:pathLst>
                <a:path w="29" h="30">
                  <a:moveTo>
                    <a:pt x="12" y="28"/>
                  </a:moveTo>
                  <a:cubicBezTo>
                    <a:pt x="21" y="30"/>
                    <a:pt x="29" y="22"/>
                    <a:pt x="27" y="12"/>
                  </a:cubicBezTo>
                  <a:cubicBezTo>
                    <a:pt x="26" y="7"/>
                    <a:pt x="22" y="3"/>
                    <a:pt x="17" y="2"/>
                  </a:cubicBezTo>
                  <a:cubicBezTo>
                    <a:pt x="8" y="0"/>
                    <a:pt x="0" y="8"/>
                    <a:pt x="1" y="18"/>
                  </a:cubicBezTo>
                  <a:cubicBezTo>
                    <a:pt x="2" y="23"/>
                    <a:pt x="7" y="27"/>
                    <a:pt x="12" y="28"/>
                  </a:cubicBezTo>
                  <a:close/>
                </a:path>
              </a:pathLst>
            </a:custGeom>
            <a:solidFill>
              <a:schemeClr val="accent1">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37" name="Freeform 49">
              <a:extLst>
                <a:ext uri="{FF2B5EF4-FFF2-40B4-BE49-F238E27FC236}">
                  <a16:creationId xmlns:a16="http://schemas.microsoft.com/office/drawing/2014/main" id="{01A4DEE2-DF42-4817-A598-79B7EFC10A03}"/>
                </a:ext>
              </a:extLst>
            </p:cNvPr>
            <p:cNvSpPr>
              <a:spLocks/>
            </p:cNvSpPr>
            <p:nvPr/>
          </p:nvSpPr>
          <p:spPr bwMode="auto">
            <a:xfrm>
              <a:off x="6955944" y="2186971"/>
              <a:ext cx="166245" cy="265610"/>
            </a:xfrm>
            <a:custGeom>
              <a:avLst/>
              <a:gdLst>
                <a:gd name="T0" fmla="*/ 33 w 41"/>
                <a:gd name="T1" fmla="*/ 0 h 65"/>
                <a:gd name="T2" fmla="*/ 20 w 41"/>
                <a:gd name="T3" fmla="*/ 5 h 65"/>
                <a:gd name="T4" fmla="*/ 8 w 41"/>
                <a:gd name="T5" fmla="*/ 0 h 65"/>
                <a:gd name="T6" fmla="*/ 0 w 41"/>
                <a:gd name="T7" fmla="*/ 9 h 65"/>
                <a:gd name="T8" fmla="*/ 0 w 41"/>
                <a:gd name="T9" fmla="*/ 27 h 65"/>
                <a:gd name="T10" fmla="*/ 6 w 41"/>
                <a:gd name="T11" fmla="*/ 36 h 65"/>
                <a:gd name="T12" fmla="*/ 6 w 41"/>
                <a:gd name="T13" fmla="*/ 58 h 65"/>
                <a:gd name="T14" fmla="*/ 13 w 41"/>
                <a:gd name="T15" fmla="*/ 65 h 65"/>
                <a:gd name="T16" fmla="*/ 28 w 41"/>
                <a:gd name="T17" fmla="*/ 65 h 65"/>
                <a:gd name="T18" fmla="*/ 35 w 41"/>
                <a:gd name="T19" fmla="*/ 58 h 65"/>
                <a:gd name="T20" fmla="*/ 35 w 41"/>
                <a:gd name="T21" fmla="*/ 36 h 65"/>
                <a:gd name="T22" fmla="*/ 41 w 41"/>
                <a:gd name="T23" fmla="*/ 27 h 65"/>
                <a:gd name="T24" fmla="*/ 41 w 41"/>
                <a:gd name="T25" fmla="*/ 9 h 65"/>
                <a:gd name="T26" fmla="*/ 33 w 41"/>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5">
                  <a:moveTo>
                    <a:pt x="33" y="0"/>
                  </a:moveTo>
                  <a:cubicBezTo>
                    <a:pt x="30" y="3"/>
                    <a:pt x="25" y="5"/>
                    <a:pt x="20" y="5"/>
                  </a:cubicBezTo>
                  <a:cubicBezTo>
                    <a:pt x="16" y="5"/>
                    <a:pt x="11" y="3"/>
                    <a:pt x="8" y="0"/>
                  </a:cubicBezTo>
                  <a:cubicBezTo>
                    <a:pt x="4" y="1"/>
                    <a:pt x="0" y="5"/>
                    <a:pt x="0" y="9"/>
                  </a:cubicBezTo>
                  <a:cubicBezTo>
                    <a:pt x="0" y="27"/>
                    <a:pt x="0" y="27"/>
                    <a:pt x="0" y="27"/>
                  </a:cubicBezTo>
                  <a:cubicBezTo>
                    <a:pt x="0" y="31"/>
                    <a:pt x="3" y="34"/>
                    <a:pt x="6" y="36"/>
                  </a:cubicBezTo>
                  <a:cubicBezTo>
                    <a:pt x="6" y="58"/>
                    <a:pt x="6" y="58"/>
                    <a:pt x="6" y="58"/>
                  </a:cubicBezTo>
                  <a:cubicBezTo>
                    <a:pt x="6" y="62"/>
                    <a:pt x="9" y="65"/>
                    <a:pt x="13" y="65"/>
                  </a:cubicBezTo>
                  <a:cubicBezTo>
                    <a:pt x="28" y="65"/>
                    <a:pt x="28" y="65"/>
                    <a:pt x="28" y="65"/>
                  </a:cubicBezTo>
                  <a:cubicBezTo>
                    <a:pt x="32" y="65"/>
                    <a:pt x="35" y="62"/>
                    <a:pt x="35" y="58"/>
                  </a:cubicBezTo>
                  <a:cubicBezTo>
                    <a:pt x="35" y="36"/>
                    <a:pt x="35" y="36"/>
                    <a:pt x="35" y="36"/>
                  </a:cubicBezTo>
                  <a:cubicBezTo>
                    <a:pt x="38" y="34"/>
                    <a:pt x="41" y="31"/>
                    <a:pt x="41" y="27"/>
                  </a:cubicBezTo>
                  <a:cubicBezTo>
                    <a:pt x="41" y="9"/>
                    <a:pt x="41" y="9"/>
                    <a:pt x="41" y="9"/>
                  </a:cubicBezTo>
                  <a:cubicBezTo>
                    <a:pt x="41" y="5"/>
                    <a:pt x="37" y="1"/>
                    <a:pt x="33" y="0"/>
                  </a:cubicBezTo>
                  <a:close/>
                </a:path>
              </a:pathLst>
            </a:custGeom>
            <a:solidFill>
              <a:schemeClr val="accent1">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38" name="Freeform 44">
              <a:extLst>
                <a:ext uri="{FF2B5EF4-FFF2-40B4-BE49-F238E27FC236}">
                  <a16:creationId xmlns:a16="http://schemas.microsoft.com/office/drawing/2014/main" id="{A08D4A7B-A7CF-4590-B055-107FF59277FD}"/>
                </a:ext>
              </a:extLst>
            </p:cNvPr>
            <p:cNvSpPr>
              <a:spLocks/>
            </p:cNvSpPr>
            <p:nvPr/>
          </p:nvSpPr>
          <p:spPr bwMode="auto">
            <a:xfrm>
              <a:off x="7217732" y="2081490"/>
              <a:ext cx="122295" cy="122295"/>
            </a:xfrm>
            <a:custGeom>
              <a:avLst/>
              <a:gdLst>
                <a:gd name="T0" fmla="*/ 12 w 30"/>
                <a:gd name="T1" fmla="*/ 28 h 30"/>
                <a:gd name="T2" fmla="*/ 28 w 30"/>
                <a:gd name="T3" fmla="*/ 12 h 30"/>
                <a:gd name="T4" fmla="*/ 17 w 30"/>
                <a:gd name="T5" fmla="*/ 2 h 30"/>
                <a:gd name="T6" fmla="*/ 2 w 30"/>
                <a:gd name="T7" fmla="*/ 18 h 30"/>
                <a:gd name="T8" fmla="*/ 12 w 30"/>
                <a:gd name="T9" fmla="*/ 28 h 30"/>
              </a:gdLst>
              <a:ahLst/>
              <a:cxnLst>
                <a:cxn ang="0">
                  <a:pos x="T0" y="T1"/>
                </a:cxn>
                <a:cxn ang="0">
                  <a:pos x="T2" y="T3"/>
                </a:cxn>
                <a:cxn ang="0">
                  <a:pos x="T4" y="T5"/>
                </a:cxn>
                <a:cxn ang="0">
                  <a:pos x="T6" y="T7"/>
                </a:cxn>
                <a:cxn ang="0">
                  <a:pos x="T8" y="T9"/>
                </a:cxn>
              </a:cxnLst>
              <a:rect l="0" t="0" r="r" b="b"/>
              <a:pathLst>
                <a:path w="30" h="30">
                  <a:moveTo>
                    <a:pt x="12" y="28"/>
                  </a:moveTo>
                  <a:cubicBezTo>
                    <a:pt x="22" y="30"/>
                    <a:pt x="30" y="22"/>
                    <a:pt x="28" y="12"/>
                  </a:cubicBezTo>
                  <a:cubicBezTo>
                    <a:pt x="27" y="7"/>
                    <a:pt x="23" y="3"/>
                    <a:pt x="17" y="2"/>
                  </a:cubicBezTo>
                  <a:cubicBezTo>
                    <a:pt x="8" y="0"/>
                    <a:pt x="0" y="8"/>
                    <a:pt x="2" y="18"/>
                  </a:cubicBezTo>
                  <a:cubicBezTo>
                    <a:pt x="3" y="23"/>
                    <a:pt x="7" y="27"/>
                    <a:pt x="12" y="28"/>
                  </a:cubicBezTo>
                  <a:close/>
                </a:path>
              </a:pathLst>
            </a:custGeom>
            <a:solidFill>
              <a:schemeClr val="accent5">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39" name="Freeform 45">
              <a:extLst>
                <a:ext uri="{FF2B5EF4-FFF2-40B4-BE49-F238E27FC236}">
                  <a16:creationId xmlns:a16="http://schemas.microsoft.com/office/drawing/2014/main" id="{98F367E6-12B8-4965-8F52-5EE76D6E7255}"/>
                </a:ext>
              </a:extLst>
            </p:cNvPr>
            <p:cNvSpPr>
              <a:spLocks/>
            </p:cNvSpPr>
            <p:nvPr/>
          </p:nvSpPr>
          <p:spPr bwMode="auto">
            <a:xfrm>
              <a:off x="7196713" y="2190409"/>
              <a:ext cx="164334" cy="265610"/>
            </a:xfrm>
            <a:custGeom>
              <a:avLst/>
              <a:gdLst>
                <a:gd name="T0" fmla="*/ 32 w 40"/>
                <a:gd name="T1" fmla="*/ 0 h 65"/>
                <a:gd name="T2" fmla="*/ 20 w 40"/>
                <a:gd name="T3" fmla="*/ 5 h 65"/>
                <a:gd name="T4" fmla="*/ 8 w 40"/>
                <a:gd name="T5" fmla="*/ 0 h 65"/>
                <a:gd name="T6" fmla="*/ 0 w 40"/>
                <a:gd name="T7" fmla="*/ 9 h 65"/>
                <a:gd name="T8" fmla="*/ 0 w 40"/>
                <a:gd name="T9" fmla="*/ 27 h 65"/>
                <a:gd name="T10" fmla="*/ 6 w 40"/>
                <a:gd name="T11" fmla="*/ 36 h 65"/>
                <a:gd name="T12" fmla="*/ 6 w 40"/>
                <a:gd name="T13" fmla="*/ 58 h 65"/>
                <a:gd name="T14" fmla="*/ 12 w 40"/>
                <a:gd name="T15" fmla="*/ 65 h 65"/>
                <a:gd name="T16" fmla="*/ 28 w 40"/>
                <a:gd name="T17" fmla="*/ 65 h 65"/>
                <a:gd name="T18" fmla="*/ 34 w 40"/>
                <a:gd name="T19" fmla="*/ 58 h 65"/>
                <a:gd name="T20" fmla="*/ 34 w 40"/>
                <a:gd name="T21" fmla="*/ 36 h 65"/>
                <a:gd name="T22" fmla="*/ 40 w 40"/>
                <a:gd name="T23" fmla="*/ 27 h 65"/>
                <a:gd name="T24" fmla="*/ 40 w 40"/>
                <a:gd name="T25" fmla="*/ 9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3"/>
                    <a:pt x="25" y="5"/>
                    <a:pt x="20" y="5"/>
                  </a:cubicBezTo>
                  <a:cubicBezTo>
                    <a:pt x="15" y="5"/>
                    <a:pt x="11" y="3"/>
                    <a:pt x="8" y="0"/>
                  </a:cubicBezTo>
                  <a:cubicBezTo>
                    <a:pt x="3" y="1"/>
                    <a:pt x="0" y="5"/>
                    <a:pt x="0" y="9"/>
                  </a:cubicBezTo>
                  <a:cubicBezTo>
                    <a:pt x="0" y="27"/>
                    <a:pt x="0" y="27"/>
                    <a:pt x="0" y="27"/>
                  </a:cubicBezTo>
                  <a:cubicBezTo>
                    <a:pt x="0" y="31"/>
                    <a:pt x="2" y="34"/>
                    <a:pt x="6" y="36"/>
                  </a:cubicBezTo>
                  <a:cubicBezTo>
                    <a:pt x="6" y="58"/>
                    <a:pt x="6" y="58"/>
                    <a:pt x="6" y="58"/>
                  </a:cubicBezTo>
                  <a:cubicBezTo>
                    <a:pt x="6" y="62"/>
                    <a:pt x="8" y="65"/>
                    <a:pt x="12" y="65"/>
                  </a:cubicBezTo>
                  <a:cubicBezTo>
                    <a:pt x="28" y="65"/>
                    <a:pt x="28" y="65"/>
                    <a:pt x="28" y="65"/>
                  </a:cubicBezTo>
                  <a:cubicBezTo>
                    <a:pt x="31" y="65"/>
                    <a:pt x="34" y="62"/>
                    <a:pt x="34" y="58"/>
                  </a:cubicBezTo>
                  <a:cubicBezTo>
                    <a:pt x="34" y="36"/>
                    <a:pt x="34" y="36"/>
                    <a:pt x="34" y="36"/>
                  </a:cubicBezTo>
                  <a:cubicBezTo>
                    <a:pt x="37" y="34"/>
                    <a:pt x="40" y="31"/>
                    <a:pt x="40" y="27"/>
                  </a:cubicBezTo>
                  <a:cubicBezTo>
                    <a:pt x="40" y="9"/>
                    <a:pt x="40" y="9"/>
                    <a:pt x="40" y="9"/>
                  </a:cubicBezTo>
                  <a:cubicBezTo>
                    <a:pt x="40" y="5"/>
                    <a:pt x="36" y="1"/>
                    <a:pt x="32" y="0"/>
                  </a:cubicBezTo>
                  <a:close/>
                </a:path>
              </a:pathLst>
            </a:custGeom>
            <a:solidFill>
              <a:schemeClr val="accent5">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40" name="Freeform 36">
              <a:extLst>
                <a:ext uri="{FF2B5EF4-FFF2-40B4-BE49-F238E27FC236}">
                  <a16:creationId xmlns:a16="http://schemas.microsoft.com/office/drawing/2014/main" id="{92871A85-BC80-4BCA-8F91-70DB2C4313E7}"/>
                </a:ext>
              </a:extLst>
            </p:cNvPr>
            <p:cNvSpPr>
              <a:spLocks/>
            </p:cNvSpPr>
            <p:nvPr/>
          </p:nvSpPr>
          <p:spPr bwMode="auto">
            <a:xfrm>
              <a:off x="6731065" y="2468575"/>
              <a:ext cx="122295" cy="122295"/>
            </a:xfrm>
            <a:custGeom>
              <a:avLst/>
              <a:gdLst>
                <a:gd name="T0" fmla="*/ 12 w 30"/>
                <a:gd name="T1" fmla="*/ 28 h 30"/>
                <a:gd name="T2" fmla="*/ 28 w 30"/>
                <a:gd name="T3" fmla="*/ 13 h 30"/>
                <a:gd name="T4" fmla="*/ 17 w 30"/>
                <a:gd name="T5" fmla="*/ 2 h 30"/>
                <a:gd name="T6" fmla="*/ 2 w 30"/>
                <a:gd name="T7" fmla="*/ 18 h 30"/>
                <a:gd name="T8" fmla="*/ 12 w 30"/>
                <a:gd name="T9" fmla="*/ 28 h 30"/>
              </a:gdLst>
              <a:ahLst/>
              <a:cxnLst>
                <a:cxn ang="0">
                  <a:pos x="T0" y="T1"/>
                </a:cxn>
                <a:cxn ang="0">
                  <a:pos x="T2" y="T3"/>
                </a:cxn>
                <a:cxn ang="0">
                  <a:pos x="T4" y="T5"/>
                </a:cxn>
                <a:cxn ang="0">
                  <a:pos x="T6" y="T7"/>
                </a:cxn>
                <a:cxn ang="0">
                  <a:pos x="T8" y="T9"/>
                </a:cxn>
              </a:cxnLst>
              <a:rect l="0" t="0" r="r" b="b"/>
              <a:pathLst>
                <a:path w="30" h="30">
                  <a:moveTo>
                    <a:pt x="12" y="28"/>
                  </a:moveTo>
                  <a:cubicBezTo>
                    <a:pt x="22" y="30"/>
                    <a:pt x="30" y="22"/>
                    <a:pt x="28" y="13"/>
                  </a:cubicBezTo>
                  <a:cubicBezTo>
                    <a:pt x="27" y="7"/>
                    <a:pt x="23" y="3"/>
                    <a:pt x="17" y="2"/>
                  </a:cubicBezTo>
                  <a:cubicBezTo>
                    <a:pt x="8" y="0"/>
                    <a:pt x="0" y="8"/>
                    <a:pt x="2" y="18"/>
                  </a:cubicBezTo>
                  <a:cubicBezTo>
                    <a:pt x="3" y="23"/>
                    <a:pt x="7" y="27"/>
                    <a:pt x="12" y="28"/>
                  </a:cubicBezTo>
                  <a:close/>
                </a:path>
              </a:pathLst>
            </a:custGeom>
            <a:solidFill>
              <a:schemeClr val="accent2">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41" name="Freeform 37">
              <a:extLst>
                <a:ext uri="{FF2B5EF4-FFF2-40B4-BE49-F238E27FC236}">
                  <a16:creationId xmlns:a16="http://schemas.microsoft.com/office/drawing/2014/main" id="{79632A98-868B-4A85-AD34-2A230141C8A2}"/>
                </a:ext>
              </a:extLst>
            </p:cNvPr>
            <p:cNvSpPr>
              <a:spLocks/>
            </p:cNvSpPr>
            <p:nvPr/>
          </p:nvSpPr>
          <p:spPr bwMode="auto">
            <a:xfrm>
              <a:off x="6710046" y="2577494"/>
              <a:ext cx="164334" cy="265610"/>
            </a:xfrm>
            <a:custGeom>
              <a:avLst/>
              <a:gdLst>
                <a:gd name="T0" fmla="*/ 32 w 40"/>
                <a:gd name="T1" fmla="*/ 0 h 65"/>
                <a:gd name="T2" fmla="*/ 20 w 40"/>
                <a:gd name="T3" fmla="*/ 5 h 65"/>
                <a:gd name="T4" fmla="*/ 8 w 40"/>
                <a:gd name="T5" fmla="*/ 0 h 65"/>
                <a:gd name="T6" fmla="*/ 0 w 40"/>
                <a:gd name="T7" fmla="*/ 10 h 65"/>
                <a:gd name="T8" fmla="*/ 0 w 40"/>
                <a:gd name="T9" fmla="*/ 27 h 65"/>
                <a:gd name="T10" fmla="*/ 6 w 40"/>
                <a:gd name="T11" fmla="*/ 36 h 65"/>
                <a:gd name="T12" fmla="*/ 6 w 40"/>
                <a:gd name="T13" fmla="*/ 59 h 65"/>
                <a:gd name="T14" fmla="*/ 12 w 40"/>
                <a:gd name="T15" fmla="*/ 65 h 65"/>
                <a:gd name="T16" fmla="*/ 28 w 40"/>
                <a:gd name="T17" fmla="*/ 65 h 65"/>
                <a:gd name="T18" fmla="*/ 34 w 40"/>
                <a:gd name="T19" fmla="*/ 59 h 65"/>
                <a:gd name="T20" fmla="*/ 34 w 40"/>
                <a:gd name="T21" fmla="*/ 36 h 65"/>
                <a:gd name="T22" fmla="*/ 40 w 40"/>
                <a:gd name="T23" fmla="*/ 27 h 65"/>
                <a:gd name="T24" fmla="*/ 40 w 40"/>
                <a:gd name="T25" fmla="*/ 10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3"/>
                    <a:pt x="25" y="5"/>
                    <a:pt x="20" y="5"/>
                  </a:cubicBezTo>
                  <a:cubicBezTo>
                    <a:pt x="15" y="5"/>
                    <a:pt x="11" y="3"/>
                    <a:pt x="8" y="0"/>
                  </a:cubicBezTo>
                  <a:cubicBezTo>
                    <a:pt x="3" y="1"/>
                    <a:pt x="0" y="5"/>
                    <a:pt x="0" y="10"/>
                  </a:cubicBezTo>
                  <a:cubicBezTo>
                    <a:pt x="0" y="27"/>
                    <a:pt x="0" y="27"/>
                    <a:pt x="0" y="27"/>
                  </a:cubicBezTo>
                  <a:cubicBezTo>
                    <a:pt x="0" y="31"/>
                    <a:pt x="2" y="34"/>
                    <a:pt x="6" y="36"/>
                  </a:cubicBezTo>
                  <a:cubicBezTo>
                    <a:pt x="6" y="59"/>
                    <a:pt x="6" y="59"/>
                    <a:pt x="6" y="59"/>
                  </a:cubicBezTo>
                  <a:cubicBezTo>
                    <a:pt x="6" y="62"/>
                    <a:pt x="8" y="65"/>
                    <a:pt x="12" y="65"/>
                  </a:cubicBezTo>
                  <a:cubicBezTo>
                    <a:pt x="28" y="65"/>
                    <a:pt x="28" y="65"/>
                    <a:pt x="28" y="65"/>
                  </a:cubicBezTo>
                  <a:cubicBezTo>
                    <a:pt x="31" y="65"/>
                    <a:pt x="34" y="62"/>
                    <a:pt x="34" y="59"/>
                  </a:cubicBezTo>
                  <a:cubicBezTo>
                    <a:pt x="34" y="36"/>
                    <a:pt x="34" y="36"/>
                    <a:pt x="34" y="36"/>
                  </a:cubicBezTo>
                  <a:cubicBezTo>
                    <a:pt x="37" y="34"/>
                    <a:pt x="40" y="31"/>
                    <a:pt x="40" y="27"/>
                  </a:cubicBezTo>
                  <a:cubicBezTo>
                    <a:pt x="40" y="10"/>
                    <a:pt x="40" y="10"/>
                    <a:pt x="40" y="10"/>
                  </a:cubicBezTo>
                  <a:cubicBezTo>
                    <a:pt x="40" y="5"/>
                    <a:pt x="36" y="1"/>
                    <a:pt x="32" y="0"/>
                  </a:cubicBezTo>
                  <a:close/>
                </a:path>
              </a:pathLst>
            </a:custGeom>
            <a:solidFill>
              <a:schemeClr val="accent2">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42" name="Freeform 42">
              <a:extLst>
                <a:ext uri="{FF2B5EF4-FFF2-40B4-BE49-F238E27FC236}">
                  <a16:creationId xmlns:a16="http://schemas.microsoft.com/office/drawing/2014/main" id="{7FAB8F2D-A43C-4DA5-98CD-2ED0A046A8F4}"/>
                </a:ext>
              </a:extLst>
            </p:cNvPr>
            <p:cNvSpPr>
              <a:spLocks/>
            </p:cNvSpPr>
            <p:nvPr/>
          </p:nvSpPr>
          <p:spPr bwMode="auto">
            <a:xfrm>
              <a:off x="6989032" y="2468575"/>
              <a:ext cx="116563" cy="122295"/>
            </a:xfrm>
            <a:custGeom>
              <a:avLst/>
              <a:gdLst>
                <a:gd name="T0" fmla="*/ 12 w 29"/>
                <a:gd name="T1" fmla="*/ 28 h 30"/>
                <a:gd name="T2" fmla="*/ 27 w 29"/>
                <a:gd name="T3" fmla="*/ 13 h 30"/>
                <a:gd name="T4" fmla="*/ 17 w 29"/>
                <a:gd name="T5" fmla="*/ 2 h 30"/>
                <a:gd name="T6" fmla="*/ 1 w 29"/>
                <a:gd name="T7" fmla="*/ 18 h 30"/>
                <a:gd name="T8" fmla="*/ 12 w 29"/>
                <a:gd name="T9" fmla="*/ 28 h 30"/>
              </a:gdLst>
              <a:ahLst/>
              <a:cxnLst>
                <a:cxn ang="0">
                  <a:pos x="T0" y="T1"/>
                </a:cxn>
                <a:cxn ang="0">
                  <a:pos x="T2" y="T3"/>
                </a:cxn>
                <a:cxn ang="0">
                  <a:pos x="T4" y="T5"/>
                </a:cxn>
                <a:cxn ang="0">
                  <a:pos x="T6" y="T7"/>
                </a:cxn>
                <a:cxn ang="0">
                  <a:pos x="T8" y="T9"/>
                </a:cxn>
              </a:cxnLst>
              <a:rect l="0" t="0" r="r" b="b"/>
              <a:pathLst>
                <a:path w="29" h="30">
                  <a:moveTo>
                    <a:pt x="12" y="28"/>
                  </a:moveTo>
                  <a:cubicBezTo>
                    <a:pt x="21" y="30"/>
                    <a:pt x="29" y="22"/>
                    <a:pt x="27" y="13"/>
                  </a:cubicBezTo>
                  <a:cubicBezTo>
                    <a:pt x="26" y="7"/>
                    <a:pt x="22" y="3"/>
                    <a:pt x="17" y="2"/>
                  </a:cubicBezTo>
                  <a:cubicBezTo>
                    <a:pt x="8" y="0"/>
                    <a:pt x="0" y="8"/>
                    <a:pt x="1" y="18"/>
                  </a:cubicBezTo>
                  <a:cubicBezTo>
                    <a:pt x="2" y="23"/>
                    <a:pt x="7" y="27"/>
                    <a:pt x="12" y="28"/>
                  </a:cubicBezTo>
                  <a:close/>
                </a:path>
              </a:pathLst>
            </a:custGeom>
            <a:solidFill>
              <a:schemeClr val="accent2">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43" name="Freeform 43">
              <a:extLst>
                <a:ext uri="{FF2B5EF4-FFF2-40B4-BE49-F238E27FC236}">
                  <a16:creationId xmlns:a16="http://schemas.microsoft.com/office/drawing/2014/main" id="{E192D3C9-F449-4935-9652-2A25F7D771EF}"/>
                </a:ext>
              </a:extLst>
            </p:cNvPr>
            <p:cNvSpPr>
              <a:spLocks/>
            </p:cNvSpPr>
            <p:nvPr/>
          </p:nvSpPr>
          <p:spPr bwMode="auto">
            <a:xfrm>
              <a:off x="6964191" y="2577494"/>
              <a:ext cx="166245" cy="265610"/>
            </a:xfrm>
            <a:custGeom>
              <a:avLst/>
              <a:gdLst>
                <a:gd name="T0" fmla="*/ 33 w 41"/>
                <a:gd name="T1" fmla="*/ 0 h 65"/>
                <a:gd name="T2" fmla="*/ 20 w 41"/>
                <a:gd name="T3" fmla="*/ 5 h 65"/>
                <a:gd name="T4" fmla="*/ 8 w 41"/>
                <a:gd name="T5" fmla="*/ 0 h 65"/>
                <a:gd name="T6" fmla="*/ 0 w 41"/>
                <a:gd name="T7" fmla="*/ 10 h 65"/>
                <a:gd name="T8" fmla="*/ 0 w 41"/>
                <a:gd name="T9" fmla="*/ 27 h 65"/>
                <a:gd name="T10" fmla="*/ 6 w 41"/>
                <a:gd name="T11" fmla="*/ 36 h 65"/>
                <a:gd name="T12" fmla="*/ 6 w 41"/>
                <a:gd name="T13" fmla="*/ 59 h 65"/>
                <a:gd name="T14" fmla="*/ 13 w 41"/>
                <a:gd name="T15" fmla="*/ 65 h 65"/>
                <a:gd name="T16" fmla="*/ 28 w 41"/>
                <a:gd name="T17" fmla="*/ 65 h 65"/>
                <a:gd name="T18" fmla="*/ 35 w 41"/>
                <a:gd name="T19" fmla="*/ 59 h 65"/>
                <a:gd name="T20" fmla="*/ 35 w 41"/>
                <a:gd name="T21" fmla="*/ 36 h 65"/>
                <a:gd name="T22" fmla="*/ 41 w 41"/>
                <a:gd name="T23" fmla="*/ 27 h 65"/>
                <a:gd name="T24" fmla="*/ 41 w 41"/>
                <a:gd name="T25" fmla="*/ 10 h 65"/>
                <a:gd name="T26" fmla="*/ 33 w 41"/>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5">
                  <a:moveTo>
                    <a:pt x="33" y="0"/>
                  </a:moveTo>
                  <a:cubicBezTo>
                    <a:pt x="30" y="3"/>
                    <a:pt x="25" y="5"/>
                    <a:pt x="20" y="5"/>
                  </a:cubicBezTo>
                  <a:cubicBezTo>
                    <a:pt x="16" y="5"/>
                    <a:pt x="11" y="3"/>
                    <a:pt x="8" y="0"/>
                  </a:cubicBezTo>
                  <a:cubicBezTo>
                    <a:pt x="4" y="1"/>
                    <a:pt x="0" y="5"/>
                    <a:pt x="0" y="10"/>
                  </a:cubicBezTo>
                  <a:cubicBezTo>
                    <a:pt x="0" y="27"/>
                    <a:pt x="0" y="27"/>
                    <a:pt x="0" y="27"/>
                  </a:cubicBezTo>
                  <a:cubicBezTo>
                    <a:pt x="0" y="31"/>
                    <a:pt x="3" y="34"/>
                    <a:pt x="6" y="36"/>
                  </a:cubicBezTo>
                  <a:cubicBezTo>
                    <a:pt x="6" y="59"/>
                    <a:pt x="6" y="59"/>
                    <a:pt x="6" y="59"/>
                  </a:cubicBezTo>
                  <a:cubicBezTo>
                    <a:pt x="6" y="62"/>
                    <a:pt x="9" y="65"/>
                    <a:pt x="13" y="65"/>
                  </a:cubicBezTo>
                  <a:cubicBezTo>
                    <a:pt x="28" y="65"/>
                    <a:pt x="28" y="65"/>
                    <a:pt x="28" y="65"/>
                  </a:cubicBezTo>
                  <a:cubicBezTo>
                    <a:pt x="32" y="65"/>
                    <a:pt x="35" y="62"/>
                    <a:pt x="35" y="59"/>
                  </a:cubicBezTo>
                  <a:cubicBezTo>
                    <a:pt x="35" y="36"/>
                    <a:pt x="35" y="36"/>
                    <a:pt x="35" y="36"/>
                  </a:cubicBezTo>
                  <a:cubicBezTo>
                    <a:pt x="38" y="34"/>
                    <a:pt x="41" y="31"/>
                    <a:pt x="41" y="27"/>
                  </a:cubicBezTo>
                  <a:cubicBezTo>
                    <a:pt x="41" y="10"/>
                    <a:pt x="41" y="10"/>
                    <a:pt x="41" y="10"/>
                  </a:cubicBezTo>
                  <a:cubicBezTo>
                    <a:pt x="41" y="5"/>
                    <a:pt x="37" y="1"/>
                    <a:pt x="33" y="0"/>
                  </a:cubicBezTo>
                  <a:close/>
                </a:path>
              </a:pathLst>
            </a:custGeom>
            <a:solidFill>
              <a:schemeClr val="accent2">
                <a:alpha val="5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44" name="Freeform 56">
              <a:extLst>
                <a:ext uri="{FF2B5EF4-FFF2-40B4-BE49-F238E27FC236}">
                  <a16:creationId xmlns:a16="http://schemas.microsoft.com/office/drawing/2014/main" id="{C1ABC6AE-F22A-4444-877C-0F564B33C858}"/>
                </a:ext>
              </a:extLst>
            </p:cNvPr>
            <p:cNvSpPr>
              <a:spLocks/>
            </p:cNvSpPr>
            <p:nvPr/>
          </p:nvSpPr>
          <p:spPr bwMode="auto">
            <a:xfrm>
              <a:off x="7224068" y="2468575"/>
              <a:ext cx="122295" cy="122295"/>
            </a:xfrm>
            <a:custGeom>
              <a:avLst/>
              <a:gdLst>
                <a:gd name="T0" fmla="*/ 13 w 30"/>
                <a:gd name="T1" fmla="*/ 28 h 30"/>
                <a:gd name="T2" fmla="*/ 28 w 30"/>
                <a:gd name="T3" fmla="*/ 13 h 30"/>
                <a:gd name="T4" fmla="*/ 18 w 30"/>
                <a:gd name="T5" fmla="*/ 2 h 30"/>
                <a:gd name="T6" fmla="*/ 2 w 30"/>
                <a:gd name="T7" fmla="*/ 18 h 30"/>
                <a:gd name="T8" fmla="*/ 13 w 30"/>
                <a:gd name="T9" fmla="*/ 28 h 30"/>
              </a:gdLst>
              <a:ahLst/>
              <a:cxnLst>
                <a:cxn ang="0">
                  <a:pos x="T0" y="T1"/>
                </a:cxn>
                <a:cxn ang="0">
                  <a:pos x="T2" y="T3"/>
                </a:cxn>
                <a:cxn ang="0">
                  <a:pos x="T4" y="T5"/>
                </a:cxn>
                <a:cxn ang="0">
                  <a:pos x="T6" y="T7"/>
                </a:cxn>
                <a:cxn ang="0">
                  <a:pos x="T8" y="T9"/>
                </a:cxn>
              </a:cxnLst>
              <a:rect l="0" t="0" r="r" b="b"/>
              <a:pathLst>
                <a:path w="30" h="30">
                  <a:moveTo>
                    <a:pt x="13" y="28"/>
                  </a:moveTo>
                  <a:cubicBezTo>
                    <a:pt x="22" y="30"/>
                    <a:pt x="30" y="22"/>
                    <a:pt x="28" y="13"/>
                  </a:cubicBezTo>
                  <a:cubicBezTo>
                    <a:pt x="27" y="7"/>
                    <a:pt x="23" y="3"/>
                    <a:pt x="18" y="2"/>
                  </a:cubicBezTo>
                  <a:cubicBezTo>
                    <a:pt x="8" y="0"/>
                    <a:pt x="0" y="8"/>
                    <a:pt x="2" y="18"/>
                  </a:cubicBezTo>
                  <a:cubicBezTo>
                    <a:pt x="3" y="23"/>
                    <a:pt x="7" y="27"/>
                    <a:pt x="13" y="28"/>
                  </a:cubicBezTo>
                  <a:close/>
                </a:path>
              </a:pathLst>
            </a:custGeom>
            <a:solidFill>
              <a:srgbClr val="5EC8DA">
                <a:alpha val="40000"/>
              </a:srgb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45" name="Freeform 57">
              <a:extLst>
                <a:ext uri="{FF2B5EF4-FFF2-40B4-BE49-F238E27FC236}">
                  <a16:creationId xmlns:a16="http://schemas.microsoft.com/office/drawing/2014/main" id="{07789104-6318-4E3E-B19B-C8EA214BB1D7}"/>
                </a:ext>
              </a:extLst>
            </p:cNvPr>
            <p:cNvSpPr>
              <a:spLocks/>
            </p:cNvSpPr>
            <p:nvPr/>
          </p:nvSpPr>
          <p:spPr bwMode="auto">
            <a:xfrm>
              <a:off x="7204960" y="2577494"/>
              <a:ext cx="162423" cy="265610"/>
            </a:xfrm>
            <a:custGeom>
              <a:avLst/>
              <a:gdLst>
                <a:gd name="T0" fmla="*/ 32 w 40"/>
                <a:gd name="T1" fmla="*/ 0 h 65"/>
                <a:gd name="T2" fmla="*/ 20 w 40"/>
                <a:gd name="T3" fmla="*/ 5 h 65"/>
                <a:gd name="T4" fmla="*/ 8 w 40"/>
                <a:gd name="T5" fmla="*/ 0 h 65"/>
                <a:gd name="T6" fmla="*/ 0 w 40"/>
                <a:gd name="T7" fmla="*/ 10 h 65"/>
                <a:gd name="T8" fmla="*/ 0 w 40"/>
                <a:gd name="T9" fmla="*/ 27 h 65"/>
                <a:gd name="T10" fmla="*/ 6 w 40"/>
                <a:gd name="T11" fmla="*/ 36 h 65"/>
                <a:gd name="T12" fmla="*/ 6 w 40"/>
                <a:gd name="T13" fmla="*/ 59 h 65"/>
                <a:gd name="T14" fmla="*/ 12 w 40"/>
                <a:gd name="T15" fmla="*/ 65 h 65"/>
                <a:gd name="T16" fmla="*/ 28 w 40"/>
                <a:gd name="T17" fmla="*/ 65 h 65"/>
                <a:gd name="T18" fmla="*/ 34 w 40"/>
                <a:gd name="T19" fmla="*/ 59 h 65"/>
                <a:gd name="T20" fmla="*/ 34 w 40"/>
                <a:gd name="T21" fmla="*/ 36 h 65"/>
                <a:gd name="T22" fmla="*/ 40 w 40"/>
                <a:gd name="T23" fmla="*/ 27 h 65"/>
                <a:gd name="T24" fmla="*/ 40 w 40"/>
                <a:gd name="T25" fmla="*/ 10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3"/>
                    <a:pt x="25" y="5"/>
                    <a:pt x="20" y="5"/>
                  </a:cubicBezTo>
                  <a:cubicBezTo>
                    <a:pt x="15" y="5"/>
                    <a:pt x="11" y="3"/>
                    <a:pt x="8" y="0"/>
                  </a:cubicBezTo>
                  <a:cubicBezTo>
                    <a:pt x="3" y="1"/>
                    <a:pt x="0" y="5"/>
                    <a:pt x="0" y="10"/>
                  </a:cubicBezTo>
                  <a:cubicBezTo>
                    <a:pt x="0" y="27"/>
                    <a:pt x="0" y="27"/>
                    <a:pt x="0" y="27"/>
                  </a:cubicBezTo>
                  <a:cubicBezTo>
                    <a:pt x="0" y="31"/>
                    <a:pt x="2" y="34"/>
                    <a:pt x="6" y="36"/>
                  </a:cubicBezTo>
                  <a:cubicBezTo>
                    <a:pt x="6" y="59"/>
                    <a:pt x="6" y="59"/>
                    <a:pt x="6" y="59"/>
                  </a:cubicBezTo>
                  <a:cubicBezTo>
                    <a:pt x="6" y="62"/>
                    <a:pt x="9" y="65"/>
                    <a:pt x="12" y="65"/>
                  </a:cubicBezTo>
                  <a:cubicBezTo>
                    <a:pt x="28" y="65"/>
                    <a:pt x="28" y="65"/>
                    <a:pt x="28" y="65"/>
                  </a:cubicBezTo>
                  <a:cubicBezTo>
                    <a:pt x="31" y="65"/>
                    <a:pt x="34" y="62"/>
                    <a:pt x="34" y="59"/>
                  </a:cubicBezTo>
                  <a:cubicBezTo>
                    <a:pt x="34" y="36"/>
                    <a:pt x="34" y="36"/>
                    <a:pt x="34" y="36"/>
                  </a:cubicBezTo>
                  <a:cubicBezTo>
                    <a:pt x="38" y="34"/>
                    <a:pt x="40" y="31"/>
                    <a:pt x="40" y="27"/>
                  </a:cubicBezTo>
                  <a:cubicBezTo>
                    <a:pt x="40" y="10"/>
                    <a:pt x="40" y="10"/>
                    <a:pt x="40" y="10"/>
                  </a:cubicBezTo>
                  <a:cubicBezTo>
                    <a:pt x="40" y="5"/>
                    <a:pt x="37" y="1"/>
                    <a:pt x="32" y="0"/>
                  </a:cubicBezTo>
                  <a:close/>
                </a:path>
              </a:pathLst>
            </a:custGeom>
            <a:solidFill>
              <a:srgbClr val="5EC8DA">
                <a:alpha val="40000"/>
              </a:srgb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46" name="Freeform 50">
              <a:extLst>
                <a:ext uri="{FF2B5EF4-FFF2-40B4-BE49-F238E27FC236}">
                  <a16:creationId xmlns:a16="http://schemas.microsoft.com/office/drawing/2014/main" id="{18515365-8351-46BE-8C59-40352D3E8C6C}"/>
                </a:ext>
              </a:extLst>
            </p:cNvPr>
            <p:cNvSpPr>
              <a:spLocks/>
            </p:cNvSpPr>
            <p:nvPr/>
          </p:nvSpPr>
          <p:spPr bwMode="auto">
            <a:xfrm>
              <a:off x="6977315" y="3242744"/>
              <a:ext cx="122295" cy="118474"/>
            </a:xfrm>
            <a:custGeom>
              <a:avLst/>
              <a:gdLst>
                <a:gd name="T0" fmla="*/ 12 w 30"/>
                <a:gd name="T1" fmla="*/ 27 h 29"/>
                <a:gd name="T2" fmla="*/ 28 w 30"/>
                <a:gd name="T3" fmla="*/ 12 h 29"/>
                <a:gd name="T4" fmla="*/ 17 w 30"/>
                <a:gd name="T5" fmla="*/ 1 h 29"/>
                <a:gd name="T6" fmla="*/ 2 w 30"/>
                <a:gd name="T7" fmla="*/ 17 h 29"/>
                <a:gd name="T8" fmla="*/ 12 w 30"/>
                <a:gd name="T9" fmla="*/ 27 h 29"/>
              </a:gdLst>
              <a:ahLst/>
              <a:cxnLst>
                <a:cxn ang="0">
                  <a:pos x="T0" y="T1"/>
                </a:cxn>
                <a:cxn ang="0">
                  <a:pos x="T2" y="T3"/>
                </a:cxn>
                <a:cxn ang="0">
                  <a:pos x="T4" y="T5"/>
                </a:cxn>
                <a:cxn ang="0">
                  <a:pos x="T6" y="T7"/>
                </a:cxn>
                <a:cxn ang="0">
                  <a:pos x="T8" y="T9"/>
                </a:cxn>
              </a:cxnLst>
              <a:rect l="0" t="0" r="r" b="b"/>
              <a:pathLst>
                <a:path w="30" h="29">
                  <a:moveTo>
                    <a:pt x="12" y="27"/>
                  </a:moveTo>
                  <a:cubicBezTo>
                    <a:pt x="22" y="29"/>
                    <a:pt x="30" y="21"/>
                    <a:pt x="28" y="12"/>
                  </a:cubicBezTo>
                  <a:cubicBezTo>
                    <a:pt x="27" y="7"/>
                    <a:pt x="23" y="2"/>
                    <a:pt x="17" y="1"/>
                  </a:cubicBezTo>
                  <a:cubicBezTo>
                    <a:pt x="8" y="0"/>
                    <a:pt x="0" y="8"/>
                    <a:pt x="2" y="17"/>
                  </a:cubicBezTo>
                  <a:cubicBezTo>
                    <a:pt x="3" y="22"/>
                    <a:pt x="7" y="26"/>
                    <a:pt x="12" y="27"/>
                  </a:cubicBezTo>
                  <a:close/>
                </a:path>
              </a:pathLst>
            </a:custGeom>
            <a:solidFill>
              <a:schemeClr val="accent1">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47" name="Freeform 51">
              <a:extLst>
                <a:ext uri="{FF2B5EF4-FFF2-40B4-BE49-F238E27FC236}">
                  <a16:creationId xmlns:a16="http://schemas.microsoft.com/office/drawing/2014/main" id="{A3932A8C-CB06-45E2-8AFB-3D5E0D4ED0B8}"/>
                </a:ext>
              </a:extLst>
            </p:cNvPr>
            <p:cNvSpPr>
              <a:spLocks/>
            </p:cNvSpPr>
            <p:nvPr/>
          </p:nvSpPr>
          <p:spPr bwMode="auto">
            <a:xfrm>
              <a:off x="6956296" y="3349753"/>
              <a:ext cx="164334" cy="263699"/>
            </a:xfrm>
            <a:custGeom>
              <a:avLst/>
              <a:gdLst>
                <a:gd name="T0" fmla="*/ 32 w 40"/>
                <a:gd name="T1" fmla="*/ 0 h 65"/>
                <a:gd name="T2" fmla="*/ 20 w 40"/>
                <a:gd name="T3" fmla="*/ 5 h 65"/>
                <a:gd name="T4" fmla="*/ 8 w 40"/>
                <a:gd name="T5" fmla="*/ 0 h 65"/>
                <a:gd name="T6" fmla="*/ 0 w 40"/>
                <a:gd name="T7" fmla="*/ 10 h 65"/>
                <a:gd name="T8" fmla="*/ 0 w 40"/>
                <a:gd name="T9" fmla="*/ 27 h 65"/>
                <a:gd name="T10" fmla="*/ 6 w 40"/>
                <a:gd name="T11" fmla="*/ 36 h 65"/>
                <a:gd name="T12" fmla="*/ 6 w 40"/>
                <a:gd name="T13" fmla="*/ 59 h 65"/>
                <a:gd name="T14" fmla="*/ 12 w 40"/>
                <a:gd name="T15" fmla="*/ 65 h 65"/>
                <a:gd name="T16" fmla="*/ 28 w 40"/>
                <a:gd name="T17" fmla="*/ 65 h 65"/>
                <a:gd name="T18" fmla="*/ 34 w 40"/>
                <a:gd name="T19" fmla="*/ 59 h 65"/>
                <a:gd name="T20" fmla="*/ 34 w 40"/>
                <a:gd name="T21" fmla="*/ 36 h 65"/>
                <a:gd name="T22" fmla="*/ 40 w 40"/>
                <a:gd name="T23" fmla="*/ 27 h 65"/>
                <a:gd name="T24" fmla="*/ 40 w 40"/>
                <a:gd name="T25" fmla="*/ 10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4"/>
                    <a:pt x="25" y="5"/>
                    <a:pt x="20" y="5"/>
                  </a:cubicBezTo>
                  <a:cubicBezTo>
                    <a:pt x="15" y="5"/>
                    <a:pt x="11" y="4"/>
                    <a:pt x="8" y="0"/>
                  </a:cubicBezTo>
                  <a:cubicBezTo>
                    <a:pt x="3" y="1"/>
                    <a:pt x="0" y="5"/>
                    <a:pt x="0" y="10"/>
                  </a:cubicBezTo>
                  <a:cubicBezTo>
                    <a:pt x="0" y="27"/>
                    <a:pt x="0" y="27"/>
                    <a:pt x="0" y="27"/>
                  </a:cubicBezTo>
                  <a:cubicBezTo>
                    <a:pt x="0" y="31"/>
                    <a:pt x="2" y="34"/>
                    <a:pt x="6" y="36"/>
                  </a:cubicBezTo>
                  <a:cubicBezTo>
                    <a:pt x="6" y="59"/>
                    <a:pt x="6" y="59"/>
                    <a:pt x="6" y="59"/>
                  </a:cubicBezTo>
                  <a:cubicBezTo>
                    <a:pt x="6" y="62"/>
                    <a:pt x="8" y="65"/>
                    <a:pt x="12" y="65"/>
                  </a:cubicBezTo>
                  <a:cubicBezTo>
                    <a:pt x="28" y="65"/>
                    <a:pt x="28" y="65"/>
                    <a:pt x="28" y="65"/>
                  </a:cubicBezTo>
                  <a:cubicBezTo>
                    <a:pt x="31" y="65"/>
                    <a:pt x="34" y="62"/>
                    <a:pt x="34" y="59"/>
                  </a:cubicBezTo>
                  <a:cubicBezTo>
                    <a:pt x="34" y="36"/>
                    <a:pt x="34" y="36"/>
                    <a:pt x="34" y="36"/>
                  </a:cubicBezTo>
                  <a:cubicBezTo>
                    <a:pt x="37" y="34"/>
                    <a:pt x="40" y="31"/>
                    <a:pt x="40" y="27"/>
                  </a:cubicBezTo>
                  <a:cubicBezTo>
                    <a:pt x="40" y="10"/>
                    <a:pt x="40" y="10"/>
                    <a:pt x="40" y="10"/>
                  </a:cubicBezTo>
                  <a:cubicBezTo>
                    <a:pt x="40" y="5"/>
                    <a:pt x="36" y="1"/>
                    <a:pt x="32" y="0"/>
                  </a:cubicBezTo>
                  <a:close/>
                </a:path>
              </a:pathLst>
            </a:custGeom>
            <a:solidFill>
              <a:schemeClr val="accent1">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48" name="Freeform 52">
              <a:extLst>
                <a:ext uri="{FF2B5EF4-FFF2-40B4-BE49-F238E27FC236}">
                  <a16:creationId xmlns:a16="http://schemas.microsoft.com/office/drawing/2014/main" id="{B55B95E0-53A3-4DB1-8FCE-99DED9C57C73}"/>
                </a:ext>
              </a:extLst>
            </p:cNvPr>
            <p:cNvSpPr>
              <a:spLocks/>
            </p:cNvSpPr>
            <p:nvPr/>
          </p:nvSpPr>
          <p:spPr bwMode="auto">
            <a:xfrm>
              <a:off x="6736546" y="3242744"/>
              <a:ext cx="122295" cy="118474"/>
            </a:xfrm>
            <a:custGeom>
              <a:avLst/>
              <a:gdLst>
                <a:gd name="T0" fmla="*/ 13 w 30"/>
                <a:gd name="T1" fmla="*/ 27 h 29"/>
                <a:gd name="T2" fmla="*/ 28 w 30"/>
                <a:gd name="T3" fmla="*/ 12 h 29"/>
                <a:gd name="T4" fmla="*/ 18 w 30"/>
                <a:gd name="T5" fmla="*/ 1 h 29"/>
                <a:gd name="T6" fmla="*/ 2 w 30"/>
                <a:gd name="T7" fmla="*/ 17 h 29"/>
                <a:gd name="T8" fmla="*/ 13 w 30"/>
                <a:gd name="T9" fmla="*/ 27 h 29"/>
              </a:gdLst>
              <a:ahLst/>
              <a:cxnLst>
                <a:cxn ang="0">
                  <a:pos x="T0" y="T1"/>
                </a:cxn>
                <a:cxn ang="0">
                  <a:pos x="T2" y="T3"/>
                </a:cxn>
                <a:cxn ang="0">
                  <a:pos x="T4" y="T5"/>
                </a:cxn>
                <a:cxn ang="0">
                  <a:pos x="T6" y="T7"/>
                </a:cxn>
                <a:cxn ang="0">
                  <a:pos x="T8" y="T9"/>
                </a:cxn>
              </a:cxnLst>
              <a:rect l="0" t="0" r="r" b="b"/>
              <a:pathLst>
                <a:path w="30" h="29">
                  <a:moveTo>
                    <a:pt x="13" y="27"/>
                  </a:moveTo>
                  <a:cubicBezTo>
                    <a:pt x="22" y="29"/>
                    <a:pt x="30" y="21"/>
                    <a:pt x="28" y="12"/>
                  </a:cubicBezTo>
                  <a:cubicBezTo>
                    <a:pt x="27" y="7"/>
                    <a:pt x="23" y="2"/>
                    <a:pt x="18" y="1"/>
                  </a:cubicBezTo>
                  <a:cubicBezTo>
                    <a:pt x="8" y="0"/>
                    <a:pt x="0" y="8"/>
                    <a:pt x="2" y="17"/>
                  </a:cubicBezTo>
                  <a:cubicBezTo>
                    <a:pt x="3" y="22"/>
                    <a:pt x="7" y="26"/>
                    <a:pt x="13" y="27"/>
                  </a:cubicBezTo>
                  <a:close/>
                </a:path>
              </a:pathLst>
            </a:custGeom>
            <a:solidFill>
              <a:schemeClr val="accent2">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49" name="Freeform 53">
              <a:extLst>
                <a:ext uri="{FF2B5EF4-FFF2-40B4-BE49-F238E27FC236}">
                  <a16:creationId xmlns:a16="http://schemas.microsoft.com/office/drawing/2014/main" id="{042AFEAE-3397-415D-A9F1-4707983180E2}"/>
                </a:ext>
              </a:extLst>
            </p:cNvPr>
            <p:cNvSpPr>
              <a:spLocks/>
            </p:cNvSpPr>
            <p:nvPr/>
          </p:nvSpPr>
          <p:spPr bwMode="auto">
            <a:xfrm>
              <a:off x="6717438" y="3349753"/>
              <a:ext cx="162423" cy="263699"/>
            </a:xfrm>
            <a:custGeom>
              <a:avLst/>
              <a:gdLst>
                <a:gd name="T0" fmla="*/ 32 w 40"/>
                <a:gd name="T1" fmla="*/ 0 h 65"/>
                <a:gd name="T2" fmla="*/ 20 w 40"/>
                <a:gd name="T3" fmla="*/ 5 h 65"/>
                <a:gd name="T4" fmla="*/ 8 w 40"/>
                <a:gd name="T5" fmla="*/ 0 h 65"/>
                <a:gd name="T6" fmla="*/ 0 w 40"/>
                <a:gd name="T7" fmla="*/ 10 h 65"/>
                <a:gd name="T8" fmla="*/ 0 w 40"/>
                <a:gd name="T9" fmla="*/ 27 h 65"/>
                <a:gd name="T10" fmla="*/ 6 w 40"/>
                <a:gd name="T11" fmla="*/ 36 h 65"/>
                <a:gd name="T12" fmla="*/ 6 w 40"/>
                <a:gd name="T13" fmla="*/ 59 h 65"/>
                <a:gd name="T14" fmla="*/ 12 w 40"/>
                <a:gd name="T15" fmla="*/ 65 h 65"/>
                <a:gd name="T16" fmla="*/ 28 w 40"/>
                <a:gd name="T17" fmla="*/ 65 h 65"/>
                <a:gd name="T18" fmla="*/ 34 w 40"/>
                <a:gd name="T19" fmla="*/ 59 h 65"/>
                <a:gd name="T20" fmla="*/ 34 w 40"/>
                <a:gd name="T21" fmla="*/ 36 h 65"/>
                <a:gd name="T22" fmla="*/ 40 w 40"/>
                <a:gd name="T23" fmla="*/ 27 h 65"/>
                <a:gd name="T24" fmla="*/ 40 w 40"/>
                <a:gd name="T25" fmla="*/ 10 h 65"/>
                <a:gd name="T26" fmla="*/ 32 w 40"/>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5">
                  <a:moveTo>
                    <a:pt x="32" y="0"/>
                  </a:moveTo>
                  <a:cubicBezTo>
                    <a:pt x="29" y="4"/>
                    <a:pt x="25" y="5"/>
                    <a:pt x="20" y="5"/>
                  </a:cubicBezTo>
                  <a:cubicBezTo>
                    <a:pt x="15" y="5"/>
                    <a:pt x="11" y="4"/>
                    <a:pt x="8" y="0"/>
                  </a:cubicBezTo>
                  <a:cubicBezTo>
                    <a:pt x="3" y="1"/>
                    <a:pt x="0" y="5"/>
                    <a:pt x="0" y="10"/>
                  </a:cubicBezTo>
                  <a:cubicBezTo>
                    <a:pt x="0" y="27"/>
                    <a:pt x="0" y="27"/>
                    <a:pt x="0" y="27"/>
                  </a:cubicBezTo>
                  <a:cubicBezTo>
                    <a:pt x="0" y="31"/>
                    <a:pt x="2" y="34"/>
                    <a:pt x="6" y="36"/>
                  </a:cubicBezTo>
                  <a:cubicBezTo>
                    <a:pt x="6" y="59"/>
                    <a:pt x="6" y="59"/>
                    <a:pt x="6" y="59"/>
                  </a:cubicBezTo>
                  <a:cubicBezTo>
                    <a:pt x="6" y="62"/>
                    <a:pt x="9" y="65"/>
                    <a:pt x="12" y="65"/>
                  </a:cubicBezTo>
                  <a:cubicBezTo>
                    <a:pt x="28" y="65"/>
                    <a:pt x="28" y="65"/>
                    <a:pt x="28" y="65"/>
                  </a:cubicBezTo>
                  <a:cubicBezTo>
                    <a:pt x="32" y="65"/>
                    <a:pt x="34" y="62"/>
                    <a:pt x="34" y="59"/>
                  </a:cubicBezTo>
                  <a:cubicBezTo>
                    <a:pt x="34" y="36"/>
                    <a:pt x="34" y="36"/>
                    <a:pt x="34" y="36"/>
                  </a:cubicBezTo>
                  <a:cubicBezTo>
                    <a:pt x="38" y="34"/>
                    <a:pt x="40" y="31"/>
                    <a:pt x="40" y="27"/>
                  </a:cubicBezTo>
                  <a:cubicBezTo>
                    <a:pt x="40" y="10"/>
                    <a:pt x="40" y="10"/>
                    <a:pt x="40" y="10"/>
                  </a:cubicBezTo>
                  <a:cubicBezTo>
                    <a:pt x="40" y="5"/>
                    <a:pt x="37" y="1"/>
                    <a:pt x="32" y="0"/>
                  </a:cubicBezTo>
                  <a:close/>
                </a:path>
              </a:pathLst>
            </a:custGeom>
            <a:solidFill>
              <a:schemeClr val="accent2">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50" name="Freeform 54">
              <a:extLst>
                <a:ext uri="{FF2B5EF4-FFF2-40B4-BE49-F238E27FC236}">
                  <a16:creationId xmlns:a16="http://schemas.microsoft.com/office/drawing/2014/main" id="{A0E2C82D-9C1E-454F-8584-9E343CA0BA6C}"/>
                </a:ext>
              </a:extLst>
            </p:cNvPr>
            <p:cNvSpPr>
              <a:spLocks/>
            </p:cNvSpPr>
            <p:nvPr/>
          </p:nvSpPr>
          <p:spPr bwMode="auto">
            <a:xfrm>
              <a:off x="7218084" y="3242744"/>
              <a:ext cx="116563" cy="118474"/>
            </a:xfrm>
            <a:custGeom>
              <a:avLst/>
              <a:gdLst>
                <a:gd name="T0" fmla="*/ 12 w 29"/>
                <a:gd name="T1" fmla="*/ 27 h 29"/>
                <a:gd name="T2" fmla="*/ 27 w 29"/>
                <a:gd name="T3" fmla="*/ 12 h 29"/>
                <a:gd name="T4" fmla="*/ 17 w 29"/>
                <a:gd name="T5" fmla="*/ 1 h 29"/>
                <a:gd name="T6" fmla="*/ 1 w 29"/>
                <a:gd name="T7" fmla="*/ 17 h 29"/>
                <a:gd name="T8" fmla="*/ 12 w 29"/>
                <a:gd name="T9" fmla="*/ 27 h 29"/>
              </a:gdLst>
              <a:ahLst/>
              <a:cxnLst>
                <a:cxn ang="0">
                  <a:pos x="T0" y="T1"/>
                </a:cxn>
                <a:cxn ang="0">
                  <a:pos x="T2" y="T3"/>
                </a:cxn>
                <a:cxn ang="0">
                  <a:pos x="T4" y="T5"/>
                </a:cxn>
                <a:cxn ang="0">
                  <a:pos x="T6" y="T7"/>
                </a:cxn>
                <a:cxn ang="0">
                  <a:pos x="T8" y="T9"/>
                </a:cxn>
              </a:cxnLst>
              <a:rect l="0" t="0" r="r" b="b"/>
              <a:pathLst>
                <a:path w="29" h="29">
                  <a:moveTo>
                    <a:pt x="12" y="27"/>
                  </a:moveTo>
                  <a:cubicBezTo>
                    <a:pt x="21" y="29"/>
                    <a:pt x="29" y="21"/>
                    <a:pt x="27" y="12"/>
                  </a:cubicBezTo>
                  <a:cubicBezTo>
                    <a:pt x="26" y="7"/>
                    <a:pt x="22" y="2"/>
                    <a:pt x="17" y="1"/>
                  </a:cubicBezTo>
                  <a:cubicBezTo>
                    <a:pt x="8" y="0"/>
                    <a:pt x="0" y="8"/>
                    <a:pt x="1" y="17"/>
                  </a:cubicBezTo>
                  <a:cubicBezTo>
                    <a:pt x="2" y="22"/>
                    <a:pt x="7" y="26"/>
                    <a:pt x="12" y="27"/>
                  </a:cubicBezTo>
                  <a:close/>
                </a:path>
              </a:pathLst>
            </a:custGeom>
            <a:solidFill>
              <a:schemeClr val="accent2">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sp>
          <p:nvSpPr>
            <p:cNvPr id="551" name="Freeform 55">
              <a:extLst>
                <a:ext uri="{FF2B5EF4-FFF2-40B4-BE49-F238E27FC236}">
                  <a16:creationId xmlns:a16="http://schemas.microsoft.com/office/drawing/2014/main" id="{D0ED3BAC-F6D8-44AA-989E-A7EEA83969CC}"/>
                </a:ext>
              </a:extLst>
            </p:cNvPr>
            <p:cNvSpPr>
              <a:spLocks/>
            </p:cNvSpPr>
            <p:nvPr/>
          </p:nvSpPr>
          <p:spPr bwMode="auto">
            <a:xfrm>
              <a:off x="7193243" y="3349753"/>
              <a:ext cx="166245" cy="263699"/>
            </a:xfrm>
            <a:custGeom>
              <a:avLst/>
              <a:gdLst>
                <a:gd name="T0" fmla="*/ 33 w 41"/>
                <a:gd name="T1" fmla="*/ 0 h 65"/>
                <a:gd name="T2" fmla="*/ 20 w 41"/>
                <a:gd name="T3" fmla="*/ 5 h 65"/>
                <a:gd name="T4" fmla="*/ 8 w 41"/>
                <a:gd name="T5" fmla="*/ 0 h 65"/>
                <a:gd name="T6" fmla="*/ 0 w 41"/>
                <a:gd name="T7" fmla="*/ 10 h 65"/>
                <a:gd name="T8" fmla="*/ 0 w 41"/>
                <a:gd name="T9" fmla="*/ 27 h 65"/>
                <a:gd name="T10" fmla="*/ 6 w 41"/>
                <a:gd name="T11" fmla="*/ 36 h 65"/>
                <a:gd name="T12" fmla="*/ 6 w 41"/>
                <a:gd name="T13" fmla="*/ 59 h 65"/>
                <a:gd name="T14" fmla="*/ 13 w 41"/>
                <a:gd name="T15" fmla="*/ 65 h 65"/>
                <a:gd name="T16" fmla="*/ 28 w 41"/>
                <a:gd name="T17" fmla="*/ 65 h 65"/>
                <a:gd name="T18" fmla="*/ 35 w 41"/>
                <a:gd name="T19" fmla="*/ 59 h 65"/>
                <a:gd name="T20" fmla="*/ 35 w 41"/>
                <a:gd name="T21" fmla="*/ 36 h 65"/>
                <a:gd name="T22" fmla="*/ 41 w 41"/>
                <a:gd name="T23" fmla="*/ 27 h 65"/>
                <a:gd name="T24" fmla="*/ 41 w 41"/>
                <a:gd name="T25" fmla="*/ 10 h 65"/>
                <a:gd name="T26" fmla="*/ 33 w 41"/>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5">
                  <a:moveTo>
                    <a:pt x="33" y="0"/>
                  </a:moveTo>
                  <a:cubicBezTo>
                    <a:pt x="30" y="4"/>
                    <a:pt x="25" y="5"/>
                    <a:pt x="20" y="5"/>
                  </a:cubicBezTo>
                  <a:cubicBezTo>
                    <a:pt x="16" y="5"/>
                    <a:pt x="11" y="4"/>
                    <a:pt x="8" y="0"/>
                  </a:cubicBezTo>
                  <a:cubicBezTo>
                    <a:pt x="4" y="1"/>
                    <a:pt x="0" y="5"/>
                    <a:pt x="0" y="10"/>
                  </a:cubicBezTo>
                  <a:cubicBezTo>
                    <a:pt x="0" y="27"/>
                    <a:pt x="0" y="27"/>
                    <a:pt x="0" y="27"/>
                  </a:cubicBezTo>
                  <a:cubicBezTo>
                    <a:pt x="0" y="31"/>
                    <a:pt x="3" y="34"/>
                    <a:pt x="6" y="36"/>
                  </a:cubicBezTo>
                  <a:cubicBezTo>
                    <a:pt x="6" y="59"/>
                    <a:pt x="6" y="59"/>
                    <a:pt x="6" y="59"/>
                  </a:cubicBezTo>
                  <a:cubicBezTo>
                    <a:pt x="6" y="62"/>
                    <a:pt x="9" y="65"/>
                    <a:pt x="13" y="65"/>
                  </a:cubicBezTo>
                  <a:cubicBezTo>
                    <a:pt x="28" y="65"/>
                    <a:pt x="28" y="65"/>
                    <a:pt x="28" y="65"/>
                  </a:cubicBezTo>
                  <a:cubicBezTo>
                    <a:pt x="32" y="65"/>
                    <a:pt x="35" y="62"/>
                    <a:pt x="35" y="59"/>
                  </a:cubicBezTo>
                  <a:cubicBezTo>
                    <a:pt x="35" y="36"/>
                    <a:pt x="35" y="36"/>
                    <a:pt x="35" y="36"/>
                  </a:cubicBezTo>
                  <a:cubicBezTo>
                    <a:pt x="38" y="34"/>
                    <a:pt x="41" y="31"/>
                    <a:pt x="41" y="27"/>
                  </a:cubicBezTo>
                  <a:cubicBezTo>
                    <a:pt x="41" y="10"/>
                    <a:pt x="41" y="10"/>
                    <a:pt x="41" y="10"/>
                  </a:cubicBezTo>
                  <a:cubicBezTo>
                    <a:pt x="41" y="5"/>
                    <a:pt x="37" y="1"/>
                    <a:pt x="33" y="0"/>
                  </a:cubicBezTo>
                  <a:close/>
                </a:path>
              </a:pathLst>
            </a:custGeom>
            <a:solidFill>
              <a:schemeClr val="accent2">
                <a:alpha val="40000"/>
              </a:schemeClr>
            </a:solidFill>
            <a:ln>
              <a:noFill/>
            </a:ln>
          </p:spPr>
          <p:txBody>
            <a:bodyPr vert="horz" wrap="square" lIns="121920" tIns="60960" rIns="121920" bIns="60960" numCol="1" anchor="t" anchorCtr="0" compatLnSpc="1">
              <a:prstTxWarp prst="textNoShape">
                <a:avLst/>
              </a:prstTxWarp>
            </a:bodyPr>
            <a:lstStyle/>
            <a:p>
              <a:pPr defTabSz="1213688"/>
              <a:endParaRPr lang="en-GB" sz="2400" dirty="0">
                <a:solidFill>
                  <a:prstClr val="black"/>
                </a:solidFill>
                <a:latin typeface="Arial" panose="020B0604020202020204" pitchFamily="34" charset="0"/>
                <a:cs typeface="Arial" panose="020B0604020202020204" pitchFamily="34" charset="0"/>
              </a:endParaRPr>
            </a:p>
          </p:txBody>
        </p:sp>
      </p:grpSp>
      <p:sp>
        <p:nvSpPr>
          <p:cNvPr id="4" name="Text Placeholder 3">
            <a:extLst>
              <a:ext uri="{FF2B5EF4-FFF2-40B4-BE49-F238E27FC236}">
                <a16:creationId xmlns:a16="http://schemas.microsoft.com/office/drawing/2014/main" id="{F4EDAD3D-208F-48EA-9936-77A30282F9B2}"/>
              </a:ext>
            </a:extLst>
          </p:cNvPr>
          <p:cNvSpPr>
            <a:spLocks noGrp="1"/>
          </p:cNvSpPr>
          <p:nvPr>
            <p:ph type="body" sz="quarter" idx="10"/>
          </p:nvPr>
        </p:nvSpPr>
        <p:spPr>
          <a:xfrm>
            <a:off x="384000" y="6062400"/>
            <a:ext cx="11473317" cy="537600"/>
          </a:xfrm>
        </p:spPr>
        <p:txBody>
          <a:bodyPr/>
          <a:lstStyle/>
          <a:p>
            <a:r>
              <a:rPr lang="en-GB" altLang="en-US" dirty="0" err="1"/>
              <a:t>dcSSc</a:t>
            </a:r>
            <a:r>
              <a:rPr lang="en-GB" altLang="en-US" dirty="0"/>
              <a:t>, diffuse cutaneous systemic sclerosis; FVC, forced vital capacity; ILD, interstitial lung disease; </a:t>
            </a:r>
            <a:r>
              <a:rPr lang="en-GB" altLang="en-US" dirty="0" err="1"/>
              <a:t>lcSSc</a:t>
            </a:r>
            <a:r>
              <a:rPr lang="en-GB" altLang="en-US" dirty="0"/>
              <a:t>, limited cutaneous systemic sclerosis; </a:t>
            </a:r>
            <a:br>
              <a:rPr lang="en-GB" altLang="en-US" dirty="0"/>
            </a:br>
            <a:r>
              <a:rPr lang="en-GB" altLang="en-US" dirty="0" err="1"/>
              <a:t>SSc</a:t>
            </a:r>
            <a:r>
              <a:rPr lang="en-GB" altLang="en-US" dirty="0"/>
              <a:t>, systemic sclerosis; </a:t>
            </a:r>
            <a:r>
              <a:rPr lang="en-GB" altLang="en-US" dirty="0" err="1"/>
              <a:t>SSc</a:t>
            </a:r>
            <a:r>
              <a:rPr lang="en-GB" altLang="en-US" dirty="0"/>
              <a:t>-ILD, systemic sclerosis-associated interstitial lung disease </a:t>
            </a:r>
            <a:br>
              <a:rPr lang="en-GB" altLang="en-US" dirty="0"/>
            </a:br>
            <a:r>
              <a:rPr lang="en-GB" altLang="en-US" dirty="0"/>
              <a:t>1. Mayes MD </a:t>
            </a:r>
            <a:r>
              <a:rPr lang="en-GB" altLang="en-US" i="1" dirty="0"/>
              <a:t>et al. Arthritis Rheum </a:t>
            </a:r>
            <a:r>
              <a:rPr lang="en-GB" altLang="en-US" dirty="0"/>
              <a:t>2003;48:2246–55; 2. Clinical Overview – Treatment of systemic sclerosis-associated interstitial lung disease. 15 February 2019. Boehringer Ingelheim Data on file: c26131489-01; 3. Goh NS </a:t>
            </a:r>
            <a:r>
              <a:rPr lang="en-GB" altLang="en-US" i="1" dirty="0"/>
              <a:t>et al. Arthritis </a:t>
            </a:r>
            <a:r>
              <a:rPr lang="en-GB" altLang="en-US" i="1" dirty="0" err="1"/>
              <a:t>Rheumatol</a:t>
            </a:r>
            <a:r>
              <a:rPr lang="en-GB" altLang="en-US" i="1" dirty="0"/>
              <a:t> </a:t>
            </a:r>
            <a:r>
              <a:rPr lang="en-GB" altLang="en-US" dirty="0"/>
              <a:t>2017;69:1670–8; 4. </a:t>
            </a:r>
            <a:r>
              <a:rPr lang="en-GB" altLang="en-US" dirty="0" err="1"/>
              <a:t>Sobanski</a:t>
            </a:r>
            <a:r>
              <a:rPr lang="en-GB" altLang="en-US" dirty="0"/>
              <a:t> V </a:t>
            </a:r>
            <a:r>
              <a:rPr lang="en-GB" altLang="en-US" i="1" dirty="0"/>
              <a:t>et al. Arthritis </a:t>
            </a:r>
            <a:r>
              <a:rPr lang="en-GB" altLang="en-US" i="1" dirty="0" err="1"/>
              <a:t>Rheumatol</a:t>
            </a:r>
            <a:r>
              <a:rPr lang="en-GB" altLang="en-US" dirty="0"/>
              <a:t> 2018;70(</a:t>
            </a:r>
            <a:r>
              <a:rPr lang="en-GB" altLang="en-US" dirty="0" err="1"/>
              <a:t>suppl</a:t>
            </a:r>
            <a:r>
              <a:rPr lang="en-GB" altLang="en-US" dirty="0"/>
              <a:t> 10):A1734; 5. Volkmann ER </a:t>
            </a:r>
            <a:r>
              <a:rPr lang="en-GB" altLang="en-US" i="1" dirty="0"/>
              <a:t>et al. Ann Rheum Dis </a:t>
            </a:r>
            <a:r>
              <a:rPr lang="en-GB" altLang="en-US" dirty="0"/>
              <a:t>2019;78:122–30; 6. Distler O </a:t>
            </a:r>
            <a:r>
              <a:rPr lang="en-GB" altLang="en-US" i="1" dirty="0"/>
              <a:t>et al. N Engl J Med </a:t>
            </a:r>
            <a:r>
              <a:rPr lang="en-GB" dirty="0"/>
              <a:t>2019;380:2518–28.</a:t>
            </a:r>
            <a:endParaRPr lang="en-GB" altLang="en-US" dirty="0"/>
          </a:p>
        </p:txBody>
      </p:sp>
    </p:spTree>
    <p:extLst>
      <p:ext uri="{BB962C8B-B14F-4D97-AF65-F5344CB8AC3E}">
        <p14:creationId xmlns:p14="http://schemas.microsoft.com/office/powerpoint/2010/main" val="28384207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33862057-BE20-4B28-AFD6-E470E3B0CB05}"/>
              </a:ext>
            </a:extLst>
          </p:cNvPr>
          <p:cNvSpPr>
            <a:spLocks noGrp="1"/>
          </p:cNvSpPr>
          <p:nvPr>
            <p:ph type="title"/>
          </p:nvPr>
        </p:nvSpPr>
        <p:spPr/>
        <p:txBody>
          <a:bodyPr anchor="ctr" anchorCtr="0">
            <a:normAutofit fontScale="90000"/>
          </a:bodyPr>
          <a:lstStyle/>
          <a:p>
            <a:r>
              <a:rPr lang="en-GB" dirty="0" err="1"/>
              <a:t>Nintedanib</a:t>
            </a:r>
            <a:r>
              <a:rPr lang="en-GB" dirty="0"/>
              <a:t> slowed FVC decline irrespective of </a:t>
            </a:r>
            <a:r>
              <a:rPr lang="en-GB" dirty="0" err="1"/>
              <a:t>SSc</a:t>
            </a:r>
            <a:r>
              <a:rPr lang="en-GB" dirty="0"/>
              <a:t> subtype</a:t>
            </a:r>
            <a:endParaRPr lang="en-GB" sz="2400" b="0" dirty="0">
              <a:solidFill>
                <a:schemeClr val="accent1"/>
              </a:solidFill>
            </a:endParaRPr>
          </a:p>
        </p:txBody>
      </p:sp>
      <p:sp>
        <p:nvSpPr>
          <p:cNvPr id="2" name="Text Placeholder 1">
            <a:extLst>
              <a:ext uri="{FF2B5EF4-FFF2-40B4-BE49-F238E27FC236}">
                <a16:creationId xmlns:a16="http://schemas.microsoft.com/office/drawing/2014/main" id="{4F06C9D4-23AB-4028-B2EE-4F95AF0091AF}"/>
              </a:ext>
            </a:extLst>
          </p:cNvPr>
          <p:cNvSpPr>
            <a:spLocks noGrp="1"/>
          </p:cNvSpPr>
          <p:nvPr>
            <p:ph type="body" sz="quarter" idx="10"/>
          </p:nvPr>
        </p:nvSpPr>
        <p:spPr>
          <a:xfrm>
            <a:off x="384000" y="6062400"/>
            <a:ext cx="11808000" cy="537600"/>
          </a:xfrm>
        </p:spPr>
        <p:txBody>
          <a:bodyPr/>
          <a:lstStyle/>
          <a:p>
            <a:r>
              <a:rPr lang="en-GB" altLang="en-US" dirty="0"/>
              <a:t>Treatment-by-time-by-subgroup interaction </a:t>
            </a:r>
            <a:r>
              <a:rPr lang="en-GB" altLang="en-US" i="1" dirty="0"/>
              <a:t>P</a:t>
            </a:r>
            <a:r>
              <a:rPr lang="en-GB" altLang="en-US" dirty="0"/>
              <a:t>=0.42</a:t>
            </a:r>
            <a:br>
              <a:rPr lang="en-GB" altLang="en-US" dirty="0"/>
            </a:br>
            <a:r>
              <a:rPr lang="en-GB" dirty="0"/>
              <a:t>From Distler O </a:t>
            </a:r>
            <a:r>
              <a:rPr lang="en-GB" i="1" dirty="0"/>
              <a:t>et al. N Engl J</a:t>
            </a:r>
            <a:r>
              <a:rPr lang="en-GB" dirty="0"/>
              <a:t> Med 2019;380:2518–28. Copyright 2019 Massachusetts Medical Society. Reproduced with permission from Massachusetts Medical Society.</a:t>
            </a:r>
            <a:br>
              <a:rPr lang="en-GB" altLang="en-US" dirty="0"/>
            </a:br>
            <a:r>
              <a:rPr lang="en-GB" altLang="en-US" dirty="0"/>
              <a:t>CI, confidence interval; FVC, forced vital capacity; SE, standard error; SSc, systemic sclerosis</a:t>
            </a:r>
            <a:br>
              <a:rPr lang="en-GB" altLang="en-US" dirty="0"/>
            </a:br>
            <a:r>
              <a:rPr lang="en-NZ" dirty="0" err="1"/>
              <a:t>Kuwana</a:t>
            </a:r>
            <a:r>
              <a:rPr lang="en-NZ" dirty="0"/>
              <a:t> M </a:t>
            </a:r>
            <a:r>
              <a:rPr lang="en-NZ" i="1" dirty="0"/>
              <a:t>et al. </a:t>
            </a:r>
            <a:r>
              <a:rPr lang="en-US" dirty="0"/>
              <a:t>Poster presentation at the </a:t>
            </a:r>
            <a:r>
              <a:rPr lang="en-NZ" dirty="0"/>
              <a:t>ACR/ARP Annual Meeting; </a:t>
            </a:r>
            <a:r>
              <a:rPr lang="en-GB" dirty="0"/>
              <a:t>6–11 November, 2019; Atlanta, Georgia.</a:t>
            </a:r>
            <a:r>
              <a:rPr lang="en-NZ" dirty="0"/>
              <a:t> Abstract 1644</a:t>
            </a:r>
            <a:endParaRPr lang="en-GB" altLang="en-US" dirty="0"/>
          </a:p>
        </p:txBody>
      </p:sp>
      <p:graphicFrame>
        <p:nvGraphicFramePr>
          <p:cNvPr id="16" name="Content Placeholder 5">
            <a:extLst>
              <a:ext uri="{FF2B5EF4-FFF2-40B4-BE49-F238E27FC236}">
                <a16:creationId xmlns:a16="http://schemas.microsoft.com/office/drawing/2014/main" id="{23227E47-87AA-4B5F-B294-26EB34264437}"/>
              </a:ext>
            </a:extLst>
          </p:cNvPr>
          <p:cNvGraphicFramePr>
            <a:graphicFrameLocks noGrp="1"/>
          </p:cNvGraphicFramePr>
          <p:nvPr>
            <p:ph sz="quarter" idx="4294967295"/>
          </p:nvPr>
        </p:nvGraphicFramePr>
        <p:xfrm>
          <a:off x="575734" y="1308450"/>
          <a:ext cx="10993967" cy="4438649"/>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30">
            <a:extLst>
              <a:ext uri="{FF2B5EF4-FFF2-40B4-BE49-F238E27FC236}">
                <a16:creationId xmlns:a16="http://schemas.microsoft.com/office/drawing/2014/main" id="{F5E96B56-245E-41DD-A65E-C902D6D6D054}"/>
              </a:ext>
            </a:extLst>
          </p:cNvPr>
          <p:cNvSpPr>
            <a:spLocks noChangeArrowheads="1"/>
          </p:cNvSpPr>
          <p:nvPr/>
        </p:nvSpPr>
        <p:spPr bwMode="auto">
          <a:xfrm>
            <a:off x="2634020" y="4587209"/>
            <a:ext cx="3120000" cy="960000"/>
          </a:xfrm>
          <a:prstGeom prst="roundRect">
            <a:avLst>
              <a:gd name="adj" fmla="val 16667"/>
            </a:avLst>
          </a:prstGeom>
          <a:solidFill>
            <a:schemeClr val="bg1"/>
          </a:solidFill>
          <a:ln w="12700">
            <a:solidFill>
              <a:schemeClr val="tx1"/>
            </a:solidFill>
            <a:round/>
            <a:headEnd/>
            <a:tailEnd/>
          </a:ln>
        </p:spPr>
        <p:txBody>
          <a:bodyPr wrap="square" lIns="0" tIns="0" rIns="0" bIns="0" anchor="ctr">
            <a:noAutofit/>
          </a:bodyPr>
          <a:lstStyle/>
          <a:p>
            <a:pPr algn="ctr" defTabSz="1213688">
              <a:defRPr/>
            </a:pPr>
            <a:r>
              <a:rPr lang="en-GB" altLang="en-US" sz="1867" dirty="0">
                <a:solidFill>
                  <a:srgbClr val="000000"/>
                </a:solidFill>
                <a:latin typeface="Arial" panose="020B0604020202020204" pitchFamily="34" charset="0"/>
                <a:cs typeface="Arial" panose="020B0604020202020204" pitchFamily="34" charset="0"/>
              </a:rPr>
              <a:t>Difference: 56.6 mL/year </a:t>
            </a:r>
          </a:p>
          <a:p>
            <a:pPr algn="ctr" defTabSz="1213688">
              <a:defRPr/>
            </a:pPr>
            <a:r>
              <a:rPr lang="en-GB" altLang="en-US" sz="1867" dirty="0">
                <a:solidFill>
                  <a:srgbClr val="000000"/>
                </a:solidFill>
                <a:latin typeface="Arial" panose="020B0604020202020204" pitchFamily="34" charset="0"/>
                <a:cs typeface="Arial" panose="020B0604020202020204" pitchFamily="34" charset="0"/>
              </a:rPr>
              <a:t>(95% CI: 3.2, 110.0) </a:t>
            </a:r>
          </a:p>
          <a:p>
            <a:pPr algn="ctr" defTabSz="1213688">
              <a:defRPr/>
            </a:pPr>
            <a:r>
              <a:rPr lang="en-GB" altLang="en-US" sz="1867" b="1" dirty="0">
                <a:solidFill>
                  <a:srgbClr val="000000"/>
                </a:solidFill>
                <a:latin typeface="Arial" panose="020B0604020202020204" pitchFamily="34" charset="0"/>
                <a:cs typeface="Arial" panose="020B0604020202020204" pitchFamily="34" charset="0"/>
              </a:rPr>
              <a:t>Relative reduction: 51%</a:t>
            </a:r>
          </a:p>
        </p:txBody>
      </p:sp>
      <p:sp>
        <p:nvSpPr>
          <p:cNvPr id="20" name="TextBox 30">
            <a:extLst>
              <a:ext uri="{FF2B5EF4-FFF2-40B4-BE49-F238E27FC236}">
                <a16:creationId xmlns:a16="http://schemas.microsoft.com/office/drawing/2014/main" id="{D20BD6E6-98A7-44F1-8AD8-20390E099B1F}"/>
              </a:ext>
            </a:extLst>
          </p:cNvPr>
          <p:cNvSpPr>
            <a:spLocks noChangeArrowheads="1"/>
          </p:cNvSpPr>
          <p:nvPr/>
        </p:nvSpPr>
        <p:spPr bwMode="auto">
          <a:xfrm>
            <a:off x="7496933" y="4587209"/>
            <a:ext cx="3120000" cy="960000"/>
          </a:xfrm>
          <a:prstGeom prst="roundRect">
            <a:avLst>
              <a:gd name="adj" fmla="val 16667"/>
            </a:avLst>
          </a:prstGeom>
          <a:solidFill>
            <a:schemeClr val="bg1"/>
          </a:solidFill>
          <a:ln w="12700">
            <a:solidFill>
              <a:schemeClr val="tx1"/>
            </a:solidFill>
            <a:round/>
            <a:headEnd/>
            <a:tailEnd/>
          </a:ln>
        </p:spPr>
        <p:txBody>
          <a:bodyPr wrap="square" lIns="0" tIns="0" rIns="0" bIns="0" anchor="ctr">
            <a:noAutofit/>
          </a:bodyPr>
          <a:lstStyle/>
          <a:p>
            <a:pPr algn="ctr" defTabSz="1213688">
              <a:defRPr/>
            </a:pPr>
            <a:r>
              <a:rPr lang="en-GB" altLang="en-US" sz="1867" dirty="0">
                <a:solidFill>
                  <a:srgbClr val="000000"/>
                </a:solidFill>
                <a:latin typeface="Arial" panose="020B0604020202020204" pitchFamily="34" charset="0"/>
                <a:cs typeface="Arial" panose="020B0604020202020204" pitchFamily="34" charset="0"/>
              </a:rPr>
              <a:t>Difference: 25.3 mL/year</a:t>
            </a:r>
          </a:p>
          <a:p>
            <a:pPr algn="ctr" defTabSz="1213688">
              <a:defRPr/>
            </a:pPr>
            <a:r>
              <a:rPr lang="en-GB" altLang="en-US" sz="1867" dirty="0">
                <a:solidFill>
                  <a:srgbClr val="000000"/>
                </a:solidFill>
                <a:latin typeface="Arial" panose="020B0604020202020204" pitchFamily="34" charset="0"/>
                <a:cs typeface="Arial" panose="020B0604020202020204" pitchFamily="34" charset="0"/>
              </a:rPr>
              <a:t>(95% CI: −28.9, 79.6)</a:t>
            </a:r>
          </a:p>
          <a:p>
            <a:pPr algn="ctr" defTabSz="1213688">
              <a:defRPr/>
            </a:pPr>
            <a:r>
              <a:rPr lang="en-GB" altLang="en-US" sz="1867" b="1" dirty="0">
                <a:solidFill>
                  <a:srgbClr val="000000"/>
                </a:solidFill>
                <a:latin typeface="Arial" panose="020B0604020202020204" pitchFamily="34" charset="0"/>
                <a:cs typeface="Arial" panose="020B0604020202020204" pitchFamily="34" charset="0"/>
              </a:rPr>
              <a:t>Relative reduction: 34%</a:t>
            </a:r>
          </a:p>
        </p:txBody>
      </p:sp>
      <p:sp>
        <p:nvSpPr>
          <p:cNvPr id="28" name="TextBox 31">
            <a:extLst>
              <a:ext uri="{FF2B5EF4-FFF2-40B4-BE49-F238E27FC236}">
                <a16:creationId xmlns:a16="http://schemas.microsoft.com/office/drawing/2014/main" id="{7CC8C4C7-A354-4968-8AEE-16041B301357}"/>
              </a:ext>
            </a:extLst>
          </p:cNvPr>
          <p:cNvSpPr txBox="1">
            <a:spLocks noChangeArrowheads="1"/>
          </p:cNvSpPr>
          <p:nvPr/>
        </p:nvSpPr>
        <p:spPr bwMode="auto">
          <a:xfrm>
            <a:off x="2712720" y="1167803"/>
            <a:ext cx="2905760"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213688" eaLnBrk="1" hangingPunct="1">
              <a:defRPr/>
            </a:pPr>
            <a:r>
              <a:rPr lang="en-GB" sz="1867" b="1" dirty="0">
                <a:solidFill>
                  <a:prstClr val="black"/>
                </a:solidFill>
                <a:cs typeface="Arial" panose="020B0604020202020204" pitchFamily="34" charset="0"/>
              </a:rPr>
              <a:t>Diffuse cutaneous SSc</a:t>
            </a:r>
          </a:p>
        </p:txBody>
      </p:sp>
      <p:sp>
        <p:nvSpPr>
          <p:cNvPr id="29" name="TextBox 32">
            <a:extLst>
              <a:ext uri="{FF2B5EF4-FFF2-40B4-BE49-F238E27FC236}">
                <a16:creationId xmlns:a16="http://schemas.microsoft.com/office/drawing/2014/main" id="{7CFCD9A3-6A3D-4FD6-A0DC-AA6CC866DCEA}"/>
              </a:ext>
            </a:extLst>
          </p:cNvPr>
          <p:cNvSpPr txBox="1">
            <a:spLocks noChangeArrowheads="1"/>
          </p:cNvSpPr>
          <p:nvPr/>
        </p:nvSpPr>
        <p:spPr bwMode="auto">
          <a:xfrm>
            <a:off x="7571660" y="1170127"/>
            <a:ext cx="2897333"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213688" eaLnBrk="1" hangingPunct="1">
              <a:defRPr/>
            </a:pPr>
            <a:r>
              <a:rPr lang="en-GB" sz="1867" b="1" dirty="0">
                <a:solidFill>
                  <a:prstClr val="black"/>
                </a:solidFill>
                <a:cs typeface="Arial" panose="020B0604020202020204" pitchFamily="34" charset="0"/>
              </a:rPr>
              <a:t>Limited cutaneous SSc</a:t>
            </a:r>
          </a:p>
        </p:txBody>
      </p:sp>
      <p:sp>
        <p:nvSpPr>
          <p:cNvPr id="30" name="TextBox 29">
            <a:extLst>
              <a:ext uri="{FF2B5EF4-FFF2-40B4-BE49-F238E27FC236}">
                <a16:creationId xmlns:a16="http://schemas.microsoft.com/office/drawing/2014/main" id="{83B90506-2393-4CAF-BDFD-D31C64670066}"/>
              </a:ext>
            </a:extLst>
          </p:cNvPr>
          <p:cNvSpPr txBox="1">
            <a:spLocks noChangeArrowheads="1"/>
          </p:cNvSpPr>
          <p:nvPr/>
        </p:nvSpPr>
        <p:spPr bwMode="auto">
          <a:xfrm>
            <a:off x="2717415" y="1630774"/>
            <a:ext cx="1662501"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213688" eaLnBrk="1" hangingPunct="1">
              <a:defRPr/>
            </a:pPr>
            <a:r>
              <a:rPr lang="en-GB" sz="1867" dirty="0">
                <a:solidFill>
                  <a:prstClr val="black"/>
                </a:solidFill>
                <a:cs typeface="Arial" panose="020B0604020202020204" pitchFamily="34" charset="0"/>
              </a:rPr>
              <a:t>Nintedanib (n=153)</a:t>
            </a:r>
          </a:p>
        </p:txBody>
      </p:sp>
      <p:sp>
        <p:nvSpPr>
          <p:cNvPr id="31" name="TextBox 30">
            <a:extLst>
              <a:ext uri="{FF2B5EF4-FFF2-40B4-BE49-F238E27FC236}">
                <a16:creationId xmlns:a16="http://schemas.microsoft.com/office/drawing/2014/main" id="{5F6DD078-2E61-4A28-A2EB-858EEB0FE248}"/>
              </a:ext>
            </a:extLst>
          </p:cNvPr>
          <p:cNvSpPr txBox="1">
            <a:spLocks noChangeArrowheads="1"/>
          </p:cNvSpPr>
          <p:nvPr/>
        </p:nvSpPr>
        <p:spPr bwMode="auto">
          <a:xfrm>
            <a:off x="4162959" y="1629566"/>
            <a:ext cx="1487627"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213688" eaLnBrk="1" hangingPunct="1">
              <a:defRPr/>
            </a:pPr>
            <a:r>
              <a:rPr lang="en-GB" sz="1867" dirty="0">
                <a:solidFill>
                  <a:prstClr val="black"/>
                </a:solidFill>
                <a:cs typeface="Arial" panose="020B0604020202020204" pitchFamily="34" charset="0"/>
              </a:rPr>
              <a:t>Placebo (n=146)</a:t>
            </a:r>
          </a:p>
        </p:txBody>
      </p:sp>
      <p:sp>
        <p:nvSpPr>
          <p:cNvPr id="32" name="TextBox 32">
            <a:extLst>
              <a:ext uri="{FF2B5EF4-FFF2-40B4-BE49-F238E27FC236}">
                <a16:creationId xmlns:a16="http://schemas.microsoft.com/office/drawing/2014/main" id="{E4045540-8107-44BC-B20C-6F390BE45EBD}"/>
              </a:ext>
            </a:extLst>
          </p:cNvPr>
          <p:cNvSpPr txBox="1">
            <a:spLocks noChangeArrowheads="1"/>
          </p:cNvSpPr>
          <p:nvPr/>
        </p:nvSpPr>
        <p:spPr bwMode="auto">
          <a:xfrm>
            <a:off x="7608430" y="1629565"/>
            <a:ext cx="1461057"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213688" eaLnBrk="1" hangingPunct="1">
              <a:defRPr/>
            </a:pPr>
            <a:r>
              <a:rPr lang="en-GB" sz="1867" dirty="0">
                <a:solidFill>
                  <a:prstClr val="black"/>
                </a:solidFill>
                <a:cs typeface="Arial" panose="020B0604020202020204" pitchFamily="34" charset="0"/>
              </a:rPr>
              <a:t>Nintedanib (n=134)</a:t>
            </a:r>
          </a:p>
        </p:txBody>
      </p:sp>
      <p:sp>
        <p:nvSpPr>
          <p:cNvPr id="33" name="TextBox 32">
            <a:extLst>
              <a:ext uri="{FF2B5EF4-FFF2-40B4-BE49-F238E27FC236}">
                <a16:creationId xmlns:a16="http://schemas.microsoft.com/office/drawing/2014/main" id="{FEFD403F-2357-45E6-AD7E-AA0D68B90E20}"/>
              </a:ext>
            </a:extLst>
          </p:cNvPr>
          <p:cNvSpPr txBox="1">
            <a:spLocks noChangeArrowheads="1"/>
          </p:cNvSpPr>
          <p:nvPr/>
        </p:nvSpPr>
        <p:spPr bwMode="auto">
          <a:xfrm>
            <a:off x="8802789" y="1629566"/>
            <a:ext cx="1818695"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213688" eaLnBrk="1" hangingPunct="1">
              <a:defRPr/>
            </a:pPr>
            <a:r>
              <a:rPr lang="en-GB" sz="1867" dirty="0">
                <a:solidFill>
                  <a:prstClr val="black"/>
                </a:solidFill>
                <a:cs typeface="Arial" panose="020B0604020202020204" pitchFamily="34" charset="0"/>
              </a:rPr>
              <a:t>Placebo</a:t>
            </a:r>
          </a:p>
          <a:p>
            <a:pPr algn="ctr" defTabSz="1213688" eaLnBrk="1" hangingPunct="1">
              <a:defRPr/>
            </a:pPr>
            <a:r>
              <a:rPr lang="en-GB" sz="1867" dirty="0">
                <a:solidFill>
                  <a:prstClr val="black"/>
                </a:solidFill>
                <a:cs typeface="Arial" panose="020B0604020202020204" pitchFamily="34" charset="0"/>
              </a:rPr>
              <a:t>(n=142)</a:t>
            </a:r>
          </a:p>
        </p:txBody>
      </p:sp>
      <p:sp>
        <p:nvSpPr>
          <p:cNvPr id="14" name="TextBox 35">
            <a:extLst>
              <a:ext uri="{FF2B5EF4-FFF2-40B4-BE49-F238E27FC236}">
                <a16:creationId xmlns:a16="http://schemas.microsoft.com/office/drawing/2014/main" id="{DC21BDD1-2B4A-3A4D-9B3F-17014C23EFF0}"/>
              </a:ext>
            </a:extLst>
          </p:cNvPr>
          <p:cNvSpPr txBox="1">
            <a:spLocks noChangeArrowheads="1"/>
          </p:cNvSpPr>
          <p:nvPr/>
        </p:nvSpPr>
        <p:spPr bwMode="auto">
          <a:xfrm rot="-5400000">
            <a:off x="-928992" y="3666588"/>
            <a:ext cx="31764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213688" eaLnBrk="1" hangingPunct="1">
              <a:defRPr/>
            </a:pPr>
            <a:r>
              <a:rPr lang="en-GB" sz="1600" dirty="0">
                <a:solidFill>
                  <a:srgbClr val="000000"/>
                </a:solidFill>
                <a:cs typeface="Arial" panose="020B0604020202020204" pitchFamily="34" charset="0"/>
              </a:rPr>
              <a:t>Adjusted rate (SE) of </a:t>
            </a:r>
            <a:br>
              <a:rPr lang="en-GB" sz="1600" dirty="0">
                <a:solidFill>
                  <a:srgbClr val="000000"/>
                </a:solidFill>
                <a:cs typeface="Arial" panose="020B0604020202020204" pitchFamily="34" charset="0"/>
              </a:rPr>
            </a:br>
            <a:r>
              <a:rPr lang="en-GB" sz="1600" dirty="0">
                <a:solidFill>
                  <a:srgbClr val="000000"/>
                </a:solidFill>
                <a:cs typeface="Arial" panose="020B0604020202020204" pitchFamily="34" charset="0"/>
              </a:rPr>
              <a:t>decline in FVC (mL/yr)</a:t>
            </a:r>
          </a:p>
        </p:txBody>
      </p:sp>
    </p:spTree>
    <p:extLst>
      <p:ext uri="{BB962C8B-B14F-4D97-AF65-F5344CB8AC3E}">
        <p14:creationId xmlns:p14="http://schemas.microsoft.com/office/powerpoint/2010/main" val="23972835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8DC301-8803-4528-875A-0BCDF49D9C23}"/>
              </a:ext>
            </a:extLst>
          </p:cNvPr>
          <p:cNvSpPr>
            <a:spLocks noGrp="1"/>
          </p:cNvSpPr>
          <p:nvPr>
            <p:ph type="title"/>
          </p:nvPr>
        </p:nvSpPr>
        <p:spPr/>
        <p:txBody>
          <a:bodyPr anchor="ctr" anchorCtr="0">
            <a:normAutofit fontScale="90000"/>
          </a:bodyPr>
          <a:lstStyle/>
          <a:p>
            <a:r>
              <a:rPr lang="en-GB" dirty="0" err="1"/>
              <a:t>Nintedanib</a:t>
            </a:r>
            <a:r>
              <a:rPr lang="en-GB" dirty="0"/>
              <a:t> slowed FVC decline irrespective of MMF use</a:t>
            </a:r>
            <a:endParaRPr lang="en-GB" sz="2133" b="0" dirty="0">
              <a:solidFill>
                <a:schemeClr val="accent1"/>
              </a:solidFill>
            </a:endParaRPr>
          </a:p>
        </p:txBody>
      </p:sp>
      <p:sp>
        <p:nvSpPr>
          <p:cNvPr id="3" name="Text Placeholder 2">
            <a:extLst>
              <a:ext uri="{FF2B5EF4-FFF2-40B4-BE49-F238E27FC236}">
                <a16:creationId xmlns:a16="http://schemas.microsoft.com/office/drawing/2014/main" id="{B610CD0A-9185-4711-91D8-D007DB99295D}"/>
              </a:ext>
            </a:extLst>
          </p:cNvPr>
          <p:cNvSpPr>
            <a:spLocks noGrp="1"/>
          </p:cNvSpPr>
          <p:nvPr>
            <p:ph type="body" sz="quarter" idx="10"/>
          </p:nvPr>
        </p:nvSpPr>
        <p:spPr>
          <a:xfrm>
            <a:off x="384000" y="6062400"/>
            <a:ext cx="11808000" cy="537600"/>
          </a:xfrm>
        </p:spPr>
        <p:txBody>
          <a:bodyPr/>
          <a:lstStyle/>
          <a:p>
            <a:r>
              <a:rPr lang="en-GB" altLang="en-US" dirty="0"/>
              <a:t>Treatment-by-time-by-subgroup interaction </a:t>
            </a:r>
            <a:r>
              <a:rPr lang="en-GB" altLang="en-US" i="1" dirty="0"/>
              <a:t>P</a:t>
            </a:r>
            <a:r>
              <a:rPr lang="en-GB" altLang="en-US" dirty="0"/>
              <a:t>=0.45</a:t>
            </a:r>
            <a:br>
              <a:rPr lang="en-GB" altLang="en-US" dirty="0"/>
            </a:br>
            <a:r>
              <a:rPr lang="en-GB" dirty="0"/>
              <a:t>From Distler O </a:t>
            </a:r>
            <a:r>
              <a:rPr lang="en-GB" i="1" dirty="0"/>
              <a:t>et al. N Engl J</a:t>
            </a:r>
            <a:r>
              <a:rPr lang="en-GB" dirty="0"/>
              <a:t> Med 2019;380:2518–28. Copyright 2019 Massachusetts Medical Society. Reproduced with permission from Massachusetts Medical Society.</a:t>
            </a:r>
            <a:br>
              <a:rPr lang="en-GB" altLang="en-US" dirty="0"/>
            </a:br>
            <a:r>
              <a:rPr lang="en-GB" altLang="en-US" dirty="0"/>
              <a:t>CI, confidence interval; FVC, forced vital capacity; MMF, mycophenolate mofetil; SE, standard error</a:t>
            </a:r>
            <a:br>
              <a:rPr lang="en-GB" altLang="en-US" dirty="0"/>
            </a:br>
            <a:r>
              <a:rPr lang="en-GB" dirty="0"/>
              <a:t>Distler O </a:t>
            </a:r>
            <a:r>
              <a:rPr lang="en-GB" i="1" dirty="0"/>
              <a:t>et al. N Engl J Med </a:t>
            </a:r>
            <a:r>
              <a:rPr lang="en-GB" dirty="0"/>
              <a:t>2019;380:2518–28</a:t>
            </a:r>
          </a:p>
        </p:txBody>
      </p:sp>
      <p:graphicFrame>
        <p:nvGraphicFramePr>
          <p:cNvPr id="23" name="Content Placeholder 5">
            <a:extLst>
              <a:ext uri="{FF2B5EF4-FFF2-40B4-BE49-F238E27FC236}">
                <a16:creationId xmlns:a16="http://schemas.microsoft.com/office/drawing/2014/main" id="{00B86EA5-3C33-43E6-B1A1-6B59A5A39812}"/>
              </a:ext>
            </a:extLst>
          </p:cNvPr>
          <p:cNvGraphicFramePr>
            <a:graphicFrameLocks noGrp="1"/>
          </p:cNvGraphicFramePr>
          <p:nvPr>
            <p:ph sz="quarter" idx="4294967295"/>
          </p:nvPr>
        </p:nvGraphicFramePr>
        <p:xfrm>
          <a:off x="575734" y="1672813"/>
          <a:ext cx="10993967" cy="423121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30">
            <a:extLst>
              <a:ext uri="{FF2B5EF4-FFF2-40B4-BE49-F238E27FC236}">
                <a16:creationId xmlns:a16="http://schemas.microsoft.com/office/drawing/2014/main" id="{C0DEACB4-0490-4CA5-A8C3-7F691D1C3D08}"/>
              </a:ext>
            </a:extLst>
          </p:cNvPr>
          <p:cNvSpPr>
            <a:spLocks noChangeArrowheads="1"/>
          </p:cNvSpPr>
          <p:nvPr/>
        </p:nvSpPr>
        <p:spPr bwMode="auto">
          <a:xfrm>
            <a:off x="2634021" y="4608488"/>
            <a:ext cx="3120000" cy="953666"/>
          </a:xfrm>
          <a:prstGeom prst="roundRect">
            <a:avLst>
              <a:gd name="adj" fmla="val 16667"/>
            </a:avLst>
          </a:prstGeom>
          <a:solidFill>
            <a:schemeClr val="bg1"/>
          </a:solidFill>
          <a:ln w="12700">
            <a:solidFill>
              <a:schemeClr val="tx1"/>
            </a:solidFill>
            <a:round/>
            <a:headEnd/>
            <a:tailEnd/>
          </a:ln>
        </p:spPr>
        <p:txBody>
          <a:bodyPr wrap="square" lIns="0" tIns="0" rIns="0" bIns="0" anchor="ctr">
            <a:spAutoFit/>
          </a:bodyPr>
          <a:lstStyle/>
          <a:p>
            <a:pPr algn="ctr" defTabSz="1213688">
              <a:defRPr/>
            </a:pPr>
            <a:r>
              <a:rPr lang="en-GB" altLang="en-US" sz="1867" dirty="0">
                <a:solidFill>
                  <a:srgbClr val="000000"/>
                </a:solidFill>
                <a:latin typeface="Arial" panose="020B0604020202020204" pitchFamily="34" charset="0"/>
                <a:cs typeface="Arial" panose="020B0604020202020204" pitchFamily="34" charset="0"/>
              </a:rPr>
              <a:t>Difference: 26.3 mL/year </a:t>
            </a:r>
          </a:p>
          <a:p>
            <a:pPr algn="ctr" defTabSz="1213688">
              <a:defRPr/>
            </a:pPr>
            <a:r>
              <a:rPr lang="en-GB" altLang="en-US" sz="1867" dirty="0">
                <a:solidFill>
                  <a:srgbClr val="000000"/>
                </a:solidFill>
                <a:latin typeface="Arial" panose="020B0604020202020204" pitchFamily="34" charset="0"/>
                <a:cs typeface="Arial" panose="020B0604020202020204" pitchFamily="34" charset="0"/>
              </a:rPr>
              <a:t>(95% CI: −27.9, 80.6)</a:t>
            </a:r>
          </a:p>
          <a:p>
            <a:pPr algn="ctr" defTabSz="1213688">
              <a:defRPr/>
            </a:pPr>
            <a:r>
              <a:rPr lang="en-GB" altLang="en-US" sz="1867" b="1" dirty="0">
                <a:solidFill>
                  <a:srgbClr val="000000"/>
                </a:solidFill>
                <a:latin typeface="Arial" panose="020B0604020202020204" pitchFamily="34" charset="0"/>
                <a:cs typeface="Arial" panose="020B0604020202020204" pitchFamily="34" charset="0"/>
              </a:rPr>
              <a:t>Relative reduction: 40%</a:t>
            </a:r>
          </a:p>
        </p:txBody>
      </p:sp>
      <p:sp>
        <p:nvSpPr>
          <p:cNvPr id="25" name="TextBox 30">
            <a:extLst>
              <a:ext uri="{FF2B5EF4-FFF2-40B4-BE49-F238E27FC236}">
                <a16:creationId xmlns:a16="http://schemas.microsoft.com/office/drawing/2014/main" id="{FD675DD0-E230-419B-AD41-CD18D61119E2}"/>
              </a:ext>
            </a:extLst>
          </p:cNvPr>
          <p:cNvSpPr>
            <a:spLocks noChangeArrowheads="1"/>
          </p:cNvSpPr>
          <p:nvPr/>
        </p:nvSpPr>
        <p:spPr bwMode="auto">
          <a:xfrm>
            <a:off x="7493507" y="4608488"/>
            <a:ext cx="3120000" cy="953666"/>
          </a:xfrm>
          <a:prstGeom prst="roundRect">
            <a:avLst>
              <a:gd name="adj" fmla="val 16667"/>
            </a:avLst>
          </a:prstGeom>
          <a:solidFill>
            <a:schemeClr val="bg1"/>
          </a:solidFill>
          <a:ln w="12700">
            <a:solidFill>
              <a:schemeClr val="tx1"/>
            </a:solidFill>
            <a:round/>
            <a:headEnd/>
            <a:tailEnd/>
          </a:ln>
        </p:spPr>
        <p:txBody>
          <a:bodyPr wrap="square" lIns="0" tIns="0" rIns="0" bIns="0" anchor="ctr">
            <a:spAutoFit/>
          </a:bodyPr>
          <a:lstStyle/>
          <a:p>
            <a:pPr algn="ctr" defTabSz="1213688">
              <a:defRPr/>
            </a:pPr>
            <a:r>
              <a:rPr lang="en-GB" altLang="en-US" sz="1867" dirty="0">
                <a:solidFill>
                  <a:srgbClr val="000000"/>
                </a:solidFill>
                <a:latin typeface="Arial" panose="020B0604020202020204" pitchFamily="34" charset="0"/>
                <a:cs typeface="Arial" panose="020B0604020202020204" pitchFamily="34" charset="0"/>
              </a:rPr>
              <a:t>Difference: 55.4 mL/year</a:t>
            </a:r>
          </a:p>
          <a:p>
            <a:pPr algn="ctr" defTabSz="1213688">
              <a:defRPr/>
            </a:pPr>
            <a:r>
              <a:rPr lang="en-GB" altLang="en-US" sz="1867" dirty="0">
                <a:solidFill>
                  <a:srgbClr val="000000"/>
                </a:solidFill>
                <a:latin typeface="Arial" panose="020B0604020202020204" pitchFamily="34" charset="0"/>
                <a:cs typeface="Arial" panose="020B0604020202020204" pitchFamily="34" charset="0"/>
              </a:rPr>
              <a:t>(95% CI: 2.3, 108.5)</a:t>
            </a:r>
          </a:p>
          <a:p>
            <a:pPr algn="ctr" defTabSz="1213688">
              <a:defRPr/>
            </a:pPr>
            <a:r>
              <a:rPr lang="en-GB" altLang="en-US" sz="1867" b="1" dirty="0">
                <a:solidFill>
                  <a:srgbClr val="000000"/>
                </a:solidFill>
                <a:latin typeface="Arial" panose="020B0604020202020204" pitchFamily="34" charset="0"/>
                <a:cs typeface="Arial" panose="020B0604020202020204" pitchFamily="34" charset="0"/>
              </a:rPr>
              <a:t>Relative reduction: 46%</a:t>
            </a:r>
          </a:p>
        </p:txBody>
      </p:sp>
      <p:sp>
        <p:nvSpPr>
          <p:cNvPr id="31" name="TextBox 31">
            <a:extLst>
              <a:ext uri="{FF2B5EF4-FFF2-40B4-BE49-F238E27FC236}">
                <a16:creationId xmlns:a16="http://schemas.microsoft.com/office/drawing/2014/main" id="{BF637F21-8724-4743-8FC1-54C0EA99C150}"/>
              </a:ext>
            </a:extLst>
          </p:cNvPr>
          <p:cNvSpPr txBox="1">
            <a:spLocks noChangeArrowheads="1"/>
          </p:cNvSpPr>
          <p:nvPr/>
        </p:nvSpPr>
        <p:spPr bwMode="auto">
          <a:xfrm>
            <a:off x="1790151" y="1187330"/>
            <a:ext cx="4756339"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213688" eaLnBrk="1" hangingPunct="1">
              <a:defRPr/>
            </a:pPr>
            <a:r>
              <a:rPr lang="en-GB" sz="1867" b="1" dirty="0">
                <a:solidFill>
                  <a:prstClr val="black"/>
                </a:solidFill>
                <a:cs typeface="Arial" panose="020B0604020202020204" pitchFamily="34" charset="0"/>
              </a:rPr>
              <a:t>Taking mycophenolate at baseline</a:t>
            </a:r>
          </a:p>
        </p:txBody>
      </p:sp>
      <p:sp>
        <p:nvSpPr>
          <p:cNvPr id="32" name="TextBox 32">
            <a:extLst>
              <a:ext uri="{FF2B5EF4-FFF2-40B4-BE49-F238E27FC236}">
                <a16:creationId xmlns:a16="http://schemas.microsoft.com/office/drawing/2014/main" id="{C5ADA270-5CDE-41D4-8D3F-1E55E337F6AB}"/>
              </a:ext>
            </a:extLst>
          </p:cNvPr>
          <p:cNvSpPr txBox="1">
            <a:spLocks noChangeArrowheads="1"/>
          </p:cNvSpPr>
          <p:nvPr/>
        </p:nvSpPr>
        <p:spPr bwMode="auto">
          <a:xfrm>
            <a:off x="6659329" y="1187330"/>
            <a:ext cx="4683704"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213688" eaLnBrk="1" hangingPunct="1">
              <a:defRPr/>
            </a:pPr>
            <a:r>
              <a:rPr lang="en-GB" sz="1867" b="1" dirty="0">
                <a:solidFill>
                  <a:prstClr val="black"/>
                </a:solidFill>
                <a:cs typeface="Arial" panose="020B0604020202020204" pitchFamily="34" charset="0"/>
              </a:rPr>
              <a:t>Not taking mycophenolate at baseline</a:t>
            </a:r>
          </a:p>
        </p:txBody>
      </p:sp>
      <p:sp>
        <p:nvSpPr>
          <p:cNvPr id="33" name="TextBox 32">
            <a:extLst>
              <a:ext uri="{FF2B5EF4-FFF2-40B4-BE49-F238E27FC236}">
                <a16:creationId xmlns:a16="http://schemas.microsoft.com/office/drawing/2014/main" id="{F4EC3E70-741B-488D-9635-31E2EE90E9BE}"/>
              </a:ext>
            </a:extLst>
          </p:cNvPr>
          <p:cNvSpPr txBox="1">
            <a:spLocks noChangeArrowheads="1"/>
          </p:cNvSpPr>
          <p:nvPr/>
        </p:nvSpPr>
        <p:spPr bwMode="auto">
          <a:xfrm>
            <a:off x="2784369" y="1635672"/>
            <a:ext cx="1531760"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213688" eaLnBrk="1" hangingPunct="1">
              <a:defRPr/>
            </a:pPr>
            <a:r>
              <a:rPr lang="en-GB" sz="1867" dirty="0">
                <a:solidFill>
                  <a:prstClr val="black"/>
                </a:solidFill>
                <a:cs typeface="Arial" panose="020B0604020202020204" pitchFamily="34" charset="0"/>
              </a:rPr>
              <a:t>Nintedanib (n=138)</a:t>
            </a:r>
          </a:p>
        </p:txBody>
      </p:sp>
      <p:sp>
        <p:nvSpPr>
          <p:cNvPr id="34" name="TextBox 33">
            <a:extLst>
              <a:ext uri="{FF2B5EF4-FFF2-40B4-BE49-F238E27FC236}">
                <a16:creationId xmlns:a16="http://schemas.microsoft.com/office/drawing/2014/main" id="{FA626C80-EB75-46D8-8FC1-81892FF53C56}"/>
              </a:ext>
            </a:extLst>
          </p:cNvPr>
          <p:cNvSpPr txBox="1">
            <a:spLocks noChangeArrowheads="1"/>
          </p:cNvSpPr>
          <p:nvPr/>
        </p:nvSpPr>
        <p:spPr bwMode="auto">
          <a:xfrm>
            <a:off x="4105297" y="1635673"/>
            <a:ext cx="1589803"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213688" eaLnBrk="1" hangingPunct="1">
              <a:defRPr/>
            </a:pPr>
            <a:r>
              <a:rPr lang="en-GB" sz="1867" dirty="0">
                <a:solidFill>
                  <a:prstClr val="black"/>
                </a:solidFill>
                <a:cs typeface="Arial" panose="020B0604020202020204" pitchFamily="34" charset="0"/>
              </a:rPr>
              <a:t>Placebo (n=140)</a:t>
            </a:r>
          </a:p>
        </p:txBody>
      </p:sp>
      <p:sp>
        <p:nvSpPr>
          <p:cNvPr id="35" name="TextBox 32">
            <a:extLst>
              <a:ext uri="{FF2B5EF4-FFF2-40B4-BE49-F238E27FC236}">
                <a16:creationId xmlns:a16="http://schemas.microsoft.com/office/drawing/2014/main" id="{AD2934E0-5F11-4D9A-808B-F8F9E4118D71}"/>
              </a:ext>
            </a:extLst>
          </p:cNvPr>
          <p:cNvSpPr txBox="1">
            <a:spLocks noChangeArrowheads="1"/>
          </p:cNvSpPr>
          <p:nvPr/>
        </p:nvSpPr>
        <p:spPr bwMode="auto">
          <a:xfrm>
            <a:off x="7518751" y="1635673"/>
            <a:ext cx="1646963"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213688" eaLnBrk="1" hangingPunct="1">
              <a:defRPr/>
            </a:pPr>
            <a:r>
              <a:rPr lang="en-GB" sz="1867" dirty="0">
                <a:solidFill>
                  <a:prstClr val="black"/>
                </a:solidFill>
                <a:cs typeface="Arial" panose="020B0604020202020204" pitchFamily="34" charset="0"/>
              </a:rPr>
              <a:t>Nintedanib (n=149)</a:t>
            </a:r>
          </a:p>
        </p:txBody>
      </p:sp>
      <p:sp>
        <p:nvSpPr>
          <p:cNvPr id="36" name="TextBox 35">
            <a:extLst>
              <a:ext uri="{FF2B5EF4-FFF2-40B4-BE49-F238E27FC236}">
                <a16:creationId xmlns:a16="http://schemas.microsoft.com/office/drawing/2014/main" id="{469435B9-ABE9-4B06-B226-1CBB49FDD8BE}"/>
              </a:ext>
            </a:extLst>
          </p:cNvPr>
          <p:cNvSpPr txBox="1">
            <a:spLocks noChangeArrowheads="1"/>
          </p:cNvSpPr>
          <p:nvPr/>
        </p:nvSpPr>
        <p:spPr bwMode="auto">
          <a:xfrm>
            <a:off x="9063943" y="1635672"/>
            <a:ext cx="1300896"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213688" eaLnBrk="1" hangingPunct="1">
              <a:defRPr/>
            </a:pPr>
            <a:r>
              <a:rPr lang="en-GB" sz="1867" dirty="0">
                <a:solidFill>
                  <a:prstClr val="black"/>
                </a:solidFill>
                <a:cs typeface="Arial" panose="020B0604020202020204" pitchFamily="34" charset="0"/>
              </a:rPr>
              <a:t>Placebo (n=148)</a:t>
            </a:r>
          </a:p>
        </p:txBody>
      </p:sp>
      <p:sp>
        <p:nvSpPr>
          <p:cNvPr id="14" name="TextBox 35">
            <a:extLst>
              <a:ext uri="{FF2B5EF4-FFF2-40B4-BE49-F238E27FC236}">
                <a16:creationId xmlns:a16="http://schemas.microsoft.com/office/drawing/2014/main" id="{8A39295A-583B-AE4A-AF84-755CBC532E6F}"/>
              </a:ext>
            </a:extLst>
          </p:cNvPr>
          <p:cNvSpPr txBox="1">
            <a:spLocks noChangeArrowheads="1"/>
          </p:cNvSpPr>
          <p:nvPr/>
        </p:nvSpPr>
        <p:spPr bwMode="auto">
          <a:xfrm rot="-5400000">
            <a:off x="-965936" y="3662099"/>
            <a:ext cx="31764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213688" eaLnBrk="1" hangingPunct="1">
              <a:defRPr/>
            </a:pPr>
            <a:r>
              <a:rPr lang="en-GB" sz="1600" dirty="0">
                <a:solidFill>
                  <a:srgbClr val="000000"/>
                </a:solidFill>
                <a:cs typeface="Arial" panose="020B0604020202020204" pitchFamily="34" charset="0"/>
              </a:rPr>
              <a:t>Adjusted rate (SE) of decline </a:t>
            </a:r>
            <a:br>
              <a:rPr lang="en-GB" sz="1600" dirty="0">
                <a:solidFill>
                  <a:srgbClr val="000000"/>
                </a:solidFill>
                <a:cs typeface="Arial" panose="020B0604020202020204" pitchFamily="34" charset="0"/>
              </a:rPr>
            </a:br>
            <a:r>
              <a:rPr lang="en-GB" sz="1600" dirty="0">
                <a:solidFill>
                  <a:srgbClr val="000000"/>
                </a:solidFill>
                <a:cs typeface="Arial" panose="020B0604020202020204" pitchFamily="34" charset="0"/>
              </a:rPr>
              <a:t>in FVC (mL/yr)</a:t>
            </a:r>
          </a:p>
        </p:txBody>
      </p:sp>
    </p:spTree>
    <p:extLst>
      <p:ext uri="{BB962C8B-B14F-4D97-AF65-F5344CB8AC3E}">
        <p14:creationId xmlns:p14="http://schemas.microsoft.com/office/powerpoint/2010/main" val="24937601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33862057-BE20-4B28-AFD6-E470E3B0CB05}"/>
              </a:ext>
            </a:extLst>
          </p:cNvPr>
          <p:cNvSpPr>
            <a:spLocks noGrp="1"/>
          </p:cNvSpPr>
          <p:nvPr>
            <p:ph type="title"/>
          </p:nvPr>
        </p:nvSpPr>
        <p:spPr/>
        <p:txBody>
          <a:bodyPr anchor="ctr" anchorCtr="0">
            <a:normAutofit fontScale="90000"/>
          </a:bodyPr>
          <a:lstStyle/>
          <a:p>
            <a:r>
              <a:rPr lang="en-GB" dirty="0" err="1"/>
              <a:t>Nintedanib</a:t>
            </a:r>
            <a:r>
              <a:rPr lang="en-GB" dirty="0"/>
              <a:t> slowed FVC decline irrespective of ATA status</a:t>
            </a:r>
            <a:endParaRPr lang="en-GB" sz="2400" b="0" dirty="0">
              <a:solidFill>
                <a:schemeClr val="accent1"/>
              </a:solidFill>
            </a:endParaRPr>
          </a:p>
        </p:txBody>
      </p:sp>
      <p:sp>
        <p:nvSpPr>
          <p:cNvPr id="2" name="Text Placeholder 1">
            <a:extLst>
              <a:ext uri="{FF2B5EF4-FFF2-40B4-BE49-F238E27FC236}">
                <a16:creationId xmlns:a16="http://schemas.microsoft.com/office/drawing/2014/main" id="{D4959A0F-3AC1-42C2-ADB5-BB8B6AC00DB9}"/>
              </a:ext>
            </a:extLst>
          </p:cNvPr>
          <p:cNvSpPr>
            <a:spLocks noGrp="1"/>
          </p:cNvSpPr>
          <p:nvPr>
            <p:ph type="body" sz="quarter" idx="10"/>
          </p:nvPr>
        </p:nvSpPr>
        <p:spPr>
          <a:xfrm>
            <a:off x="384000" y="6062400"/>
            <a:ext cx="11808000" cy="537600"/>
          </a:xfrm>
        </p:spPr>
        <p:txBody>
          <a:bodyPr/>
          <a:lstStyle/>
          <a:p>
            <a:r>
              <a:rPr lang="en-GB" altLang="en-US" dirty="0"/>
              <a:t>ATA status was based on historical information or, if not available, analysis at a central laboratory</a:t>
            </a:r>
            <a:br>
              <a:rPr lang="en-GB" altLang="en-US" dirty="0"/>
            </a:br>
            <a:r>
              <a:rPr lang="en-GB" altLang="en-US" dirty="0"/>
              <a:t>Treatment-by-time-by-subgroup interaction </a:t>
            </a:r>
            <a:r>
              <a:rPr lang="en-GB" altLang="en-US" i="1" dirty="0"/>
              <a:t>P</a:t>
            </a:r>
            <a:r>
              <a:rPr lang="en-GB" altLang="en-US" dirty="0"/>
              <a:t>=0.49</a:t>
            </a:r>
            <a:br>
              <a:rPr lang="en-GB" altLang="en-US" dirty="0"/>
            </a:br>
            <a:r>
              <a:rPr lang="en-GB" dirty="0"/>
              <a:t>From Distler O </a:t>
            </a:r>
            <a:r>
              <a:rPr lang="en-GB" i="1" dirty="0"/>
              <a:t>et al. N Engl J</a:t>
            </a:r>
            <a:r>
              <a:rPr lang="en-GB" dirty="0"/>
              <a:t> Med 2019;380:2518–28. Copyright 2019 Massachusetts Medical Society. Reproduced with permission from Massachusetts Medical Society.</a:t>
            </a:r>
            <a:br>
              <a:rPr lang="en-GB" altLang="en-US" dirty="0"/>
            </a:br>
            <a:r>
              <a:rPr lang="en-GB" altLang="en-US" dirty="0"/>
              <a:t>ATA, anti-topoisomerase antibody; CI, confidence interval; FVC, forced vital capacity; SE, standard error</a:t>
            </a:r>
            <a:br>
              <a:rPr lang="en-GB" altLang="en-US" dirty="0"/>
            </a:br>
            <a:r>
              <a:rPr lang="en-GB" altLang="en-US" dirty="0"/>
              <a:t>Mayes MD </a:t>
            </a:r>
            <a:r>
              <a:rPr lang="en-GB" altLang="en-US" i="1" dirty="0"/>
              <a:t>et al. </a:t>
            </a:r>
            <a:r>
              <a:rPr lang="en-GB" altLang="en-US" dirty="0"/>
              <a:t>Poster presentation at the ACR/ARP Annual Meeting; 6–11 November, 2019; Atlanta, Georgia. Abstract 1636</a:t>
            </a:r>
          </a:p>
        </p:txBody>
      </p:sp>
      <p:graphicFrame>
        <p:nvGraphicFramePr>
          <p:cNvPr id="16" name="Content Placeholder 5">
            <a:extLst>
              <a:ext uri="{FF2B5EF4-FFF2-40B4-BE49-F238E27FC236}">
                <a16:creationId xmlns:a16="http://schemas.microsoft.com/office/drawing/2014/main" id="{23227E47-87AA-4B5F-B294-26EB34264437}"/>
              </a:ext>
            </a:extLst>
          </p:cNvPr>
          <p:cNvGraphicFramePr>
            <a:graphicFrameLocks noGrp="1"/>
          </p:cNvGraphicFramePr>
          <p:nvPr>
            <p:ph sz="quarter" idx="4294967295"/>
          </p:nvPr>
        </p:nvGraphicFramePr>
        <p:xfrm>
          <a:off x="575734" y="1323877"/>
          <a:ext cx="10993967" cy="4438649"/>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30">
            <a:extLst>
              <a:ext uri="{FF2B5EF4-FFF2-40B4-BE49-F238E27FC236}">
                <a16:creationId xmlns:a16="http://schemas.microsoft.com/office/drawing/2014/main" id="{F5E96B56-245E-41DD-A65E-C902D6D6D054}"/>
              </a:ext>
            </a:extLst>
          </p:cNvPr>
          <p:cNvSpPr>
            <a:spLocks noChangeArrowheads="1"/>
          </p:cNvSpPr>
          <p:nvPr/>
        </p:nvSpPr>
        <p:spPr bwMode="auto">
          <a:xfrm>
            <a:off x="2624985" y="4601443"/>
            <a:ext cx="3120000" cy="960000"/>
          </a:xfrm>
          <a:prstGeom prst="roundRect">
            <a:avLst>
              <a:gd name="adj" fmla="val 16667"/>
            </a:avLst>
          </a:prstGeom>
          <a:solidFill>
            <a:schemeClr val="bg1"/>
          </a:solidFill>
          <a:ln w="12700">
            <a:solidFill>
              <a:schemeClr val="tx1"/>
            </a:solidFill>
            <a:round/>
            <a:headEnd/>
            <a:tailEnd/>
          </a:ln>
        </p:spPr>
        <p:txBody>
          <a:bodyPr wrap="square" lIns="0" tIns="0" rIns="0" bIns="0" anchor="ctr">
            <a:noAutofit/>
          </a:bodyPr>
          <a:lstStyle/>
          <a:p>
            <a:pPr algn="ctr" defTabSz="1213688">
              <a:defRPr/>
            </a:pPr>
            <a:r>
              <a:rPr lang="en-GB" altLang="en-US" sz="1867" dirty="0">
                <a:solidFill>
                  <a:srgbClr val="000000"/>
                </a:solidFill>
                <a:latin typeface="Arial" panose="020B0604020202020204" pitchFamily="34" charset="0"/>
                <a:cs typeface="Arial" panose="020B0604020202020204" pitchFamily="34" charset="0"/>
              </a:rPr>
              <a:t>Difference: 29.9 mL/year </a:t>
            </a:r>
          </a:p>
          <a:p>
            <a:pPr algn="ctr" defTabSz="1213688">
              <a:defRPr/>
            </a:pPr>
            <a:r>
              <a:rPr lang="en-GB" altLang="en-US" sz="1867" dirty="0">
                <a:solidFill>
                  <a:srgbClr val="000000"/>
                </a:solidFill>
                <a:latin typeface="Arial" panose="020B0604020202020204" pitchFamily="34" charset="0"/>
                <a:cs typeface="Arial" panose="020B0604020202020204" pitchFamily="34" charset="0"/>
              </a:rPr>
              <a:t>(95% CI: −19.1, 78.8)</a:t>
            </a:r>
          </a:p>
          <a:p>
            <a:pPr algn="ctr" defTabSz="1213688">
              <a:defRPr/>
            </a:pPr>
            <a:r>
              <a:rPr lang="en-GB" altLang="en-US" sz="1867" b="1" dirty="0">
                <a:solidFill>
                  <a:srgbClr val="000000"/>
                </a:solidFill>
                <a:latin typeface="Arial" panose="020B0604020202020204" pitchFamily="34" charset="0"/>
                <a:cs typeface="Arial" panose="020B0604020202020204" pitchFamily="34" charset="0"/>
              </a:rPr>
              <a:t>Relative reduction: 32%</a:t>
            </a:r>
          </a:p>
        </p:txBody>
      </p:sp>
      <p:sp>
        <p:nvSpPr>
          <p:cNvPr id="20" name="TextBox 30">
            <a:extLst>
              <a:ext uri="{FF2B5EF4-FFF2-40B4-BE49-F238E27FC236}">
                <a16:creationId xmlns:a16="http://schemas.microsoft.com/office/drawing/2014/main" id="{D20BD6E6-98A7-44F1-8AD8-20390E099B1F}"/>
              </a:ext>
            </a:extLst>
          </p:cNvPr>
          <p:cNvSpPr>
            <a:spLocks noChangeArrowheads="1"/>
          </p:cNvSpPr>
          <p:nvPr/>
        </p:nvSpPr>
        <p:spPr bwMode="auto">
          <a:xfrm>
            <a:off x="7489601" y="4601443"/>
            <a:ext cx="3120000" cy="960000"/>
          </a:xfrm>
          <a:prstGeom prst="roundRect">
            <a:avLst>
              <a:gd name="adj" fmla="val 16667"/>
            </a:avLst>
          </a:prstGeom>
          <a:solidFill>
            <a:schemeClr val="bg1"/>
          </a:solidFill>
          <a:ln w="12700">
            <a:solidFill>
              <a:schemeClr val="tx1"/>
            </a:solidFill>
            <a:round/>
            <a:headEnd/>
            <a:tailEnd/>
          </a:ln>
        </p:spPr>
        <p:txBody>
          <a:bodyPr wrap="square" lIns="0" tIns="0" rIns="0" bIns="0" anchor="ctr">
            <a:noAutofit/>
          </a:bodyPr>
          <a:lstStyle/>
          <a:p>
            <a:pPr algn="ctr" defTabSz="1213688">
              <a:defRPr/>
            </a:pPr>
            <a:r>
              <a:rPr lang="en-GB" altLang="en-US" sz="1867" dirty="0">
                <a:solidFill>
                  <a:srgbClr val="000000"/>
                </a:solidFill>
                <a:latin typeface="Arial" panose="020B0604020202020204" pitchFamily="34" charset="0"/>
                <a:cs typeface="Arial" panose="020B0604020202020204" pitchFamily="34" charset="0"/>
              </a:rPr>
              <a:t>Difference: 57.2 mL/year</a:t>
            </a:r>
          </a:p>
          <a:p>
            <a:pPr algn="ctr" defTabSz="1213688">
              <a:defRPr/>
            </a:pPr>
            <a:r>
              <a:rPr lang="en-GB" altLang="en-US" sz="1867" dirty="0">
                <a:solidFill>
                  <a:srgbClr val="000000"/>
                </a:solidFill>
                <a:latin typeface="Arial" panose="020B0604020202020204" pitchFamily="34" charset="0"/>
                <a:cs typeface="Arial" panose="020B0604020202020204" pitchFamily="34" charset="0"/>
              </a:rPr>
              <a:t>(95% CI: −3.5, 118.0)</a:t>
            </a:r>
          </a:p>
          <a:p>
            <a:pPr algn="ctr" defTabSz="1213688">
              <a:defRPr/>
            </a:pPr>
            <a:r>
              <a:rPr lang="en-GB" altLang="en-US" sz="1867" b="1" dirty="0">
                <a:solidFill>
                  <a:srgbClr val="000000"/>
                </a:solidFill>
                <a:latin typeface="Arial" panose="020B0604020202020204" pitchFamily="34" charset="0"/>
                <a:cs typeface="Arial" panose="020B0604020202020204" pitchFamily="34" charset="0"/>
              </a:rPr>
              <a:t>Relative reduction: 61%</a:t>
            </a:r>
          </a:p>
        </p:txBody>
      </p:sp>
      <p:sp>
        <p:nvSpPr>
          <p:cNvPr id="28" name="TextBox 31">
            <a:extLst>
              <a:ext uri="{FF2B5EF4-FFF2-40B4-BE49-F238E27FC236}">
                <a16:creationId xmlns:a16="http://schemas.microsoft.com/office/drawing/2014/main" id="{7CC8C4C7-A354-4968-8AEE-16041B301357}"/>
              </a:ext>
            </a:extLst>
          </p:cNvPr>
          <p:cNvSpPr txBox="1">
            <a:spLocks noChangeArrowheads="1"/>
          </p:cNvSpPr>
          <p:nvPr/>
        </p:nvSpPr>
        <p:spPr bwMode="auto">
          <a:xfrm>
            <a:off x="2917369" y="1183229"/>
            <a:ext cx="2546648"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213688" eaLnBrk="1" hangingPunct="1">
              <a:defRPr/>
            </a:pPr>
            <a:r>
              <a:rPr lang="en-GB" sz="1867" b="1" dirty="0">
                <a:solidFill>
                  <a:prstClr val="black"/>
                </a:solidFill>
                <a:cs typeface="Arial" panose="020B0604020202020204" pitchFamily="34" charset="0"/>
              </a:rPr>
              <a:t>ATA positive</a:t>
            </a:r>
          </a:p>
        </p:txBody>
      </p:sp>
      <p:sp>
        <p:nvSpPr>
          <p:cNvPr id="29" name="TextBox 32">
            <a:extLst>
              <a:ext uri="{FF2B5EF4-FFF2-40B4-BE49-F238E27FC236}">
                <a16:creationId xmlns:a16="http://schemas.microsoft.com/office/drawing/2014/main" id="{7CFCD9A3-6A3D-4FD6-A0DC-AA6CC866DCEA}"/>
              </a:ext>
            </a:extLst>
          </p:cNvPr>
          <p:cNvSpPr txBox="1">
            <a:spLocks noChangeArrowheads="1"/>
          </p:cNvSpPr>
          <p:nvPr/>
        </p:nvSpPr>
        <p:spPr bwMode="auto">
          <a:xfrm>
            <a:off x="7558960" y="1185553"/>
            <a:ext cx="2897333"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213688" eaLnBrk="1" hangingPunct="1">
              <a:defRPr/>
            </a:pPr>
            <a:r>
              <a:rPr lang="en-GB" sz="1867" b="1" dirty="0">
                <a:solidFill>
                  <a:prstClr val="black"/>
                </a:solidFill>
                <a:cs typeface="Arial" panose="020B0604020202020204" pitchFamily="34" charset="0"/>
              </a:rPr>
              <a:t>ATA negative</a:t>
            </a:r>
          </a:p>
        </p:txBody>
      </p:sp>
      <p:sp>
        <p:nvSpPr>
          <p:cNvPr id="30" name="TextBox 29">
            <a:extLst>
              <a:ext uri="{FF2B5EF4-FFF2-40B4-BE49-F238E27FC236}">
                <a16:creationId xmlns:a16="http://schemas.microsoft.com/office/drawing/2014/main" id="{83B90506-2393-4CAF-BDFD-D31C64670066}"/>
              </a:ext>
            </a:extLst>
          </p:cNvPr>
          <p:cNvSpPr txBox="1">
            <a:spLocks noChangeArrowheads="1"/>
          </p:cNvSpPr>
          <p:nvPr/>
        </p:nvSpPr>
        <p:spPr bwMode="auto">
          <a:xfrm>
            <a:off x="2854548" y="1644992"/>
            <a:ext cx="1381139"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213688" eaLnBrk="1" hangingPunct="1">
              <a:defRPr/>
            </a:pPr>
            <a:r>
              <a:rPr lang="en-GB" sz="1867" dirty="0">
                <a:solidFill>
                  <a:prstClr val="black"/>
                </a:solidFill>
                <a:cs typeface="Arial" panose="020B0604020202020204" pitchFamily="34" charset="0"/>
              </a:rPr>
              <a:t>Nintedanib (n=173)</a:t>
            </a:r>
          </a:p>
        </p:txBody>
      </p:sp>
      <p:sp>
        <p:nvSpPr>
          <p:cNvPr id="31" name="TextBox 30">
            <a:extLst>
              <a:ext uri="{FF2B5EF4-FFF2-40B4-BE49-F238E27FC236}">
                <a16:creationId xmlns:a16="http://schemas.microsoft.com/office/drawing/2014/main" id="{5F6DD078-2E61-4A28-A2EB-858EEB0FE248}"/>
              </a:ext>
            </a:extLst>
          </p:cNvPr>
          <p:cNvSpPr txBox="1">
            <a:spLocks noChangeArrowheads="1"/>
          </p:cNvSpPr>
          <p:nvPr/>
        </p:nvSpPr>
        <p:spPr bwMode="auto">
          <a:xfrm>
            <a:off x="4210385" y="1644992"/>
            <a:ext cx="1381139"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213688" eaLnBrk="1" hangingPunct="1">
              <a:defRPr/>
            </a:pPr>
            <a:r>
              <a:rPr lang="en-GB" sz="1867" dirty="0">
                <a:solidFill>
                  <a:prstClr val="black"/>
                </a:solidFill>
                <a:cs typeface="Arial" panose="020B0604020202020204" pitchFamily="34" charset="0"/>
              </a:rPr>
              <a:t>Placebo (n=177)</a:t>
            </a:r>
          </a:p>
        </p:txBody>
      </p:sp>
      <p:sp>
        <p:nvSpPr>
          <p:cNvPr id="32" name="TextBox 32">
            <a:extLst>
              <a:ext uri="{FF2B5EF4-FFF2-40B4-BE49-F238E27FC236}">
                <a16:creationId xmlns:a16="http://schemas.microsoft.com/office/drawing/2014/main" id="{E4045540-8107-44BC-B20C-6F390BE45EBD}"/>
              </a:ext>
            </a:extLst>
          </p:cNvPr>
          <p:cNvSpPr txBox="1">
            <a:spLocks noChangeArrowheads="1"/>
          </p:cNvSpPr>
          <p:nvPr/>
        </p:nvSpPr>
        <p:spPr bwMode="auto">
          <a:xfrm>
            <a:off x="7646531" y="1644992"/>
            <a:ext cx="1381139"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213688" eaLnBrk="1" hangingPunct="1">
              <a:defRPr/>
            </a:pPr>
            <a:r>
              <a:rPr lang="en-GB" sz="1867" dirty="0">
                <a:solidFill>
                  <a:prstClr val="black"/>
                </a:solidFill>
                <a:cs typeface="Arial" panose="020B0604020202020204" pitchFamily="34" charset="0"/>
              </a:rPr>
              <a:t>Nintedanib (n=114)</a:t>
            </a:r>
          </a:p>
        </p:txBody>
      </p:sp>
      <p:sp>
        <p:nvSpPr>
          <p:cNvPr id="33" name="TextBox 32">
            <a:extLst>
              <a:ext uri="{FF2B5EF4-FFF2-40B4-BE49-F238E27FC236}">
                <a16:creationId xmlns:a16="http://schemas.microsoft.com/office/drawing/2014/main" id="{FEFD403F-2357-45E6-AD7E-AA0D68B90E20}"/>
              </a:ext>
            </a:extLst>
          </p:cNvPr>
          <p:cNvSpPr txBox="1">
            <a:spLocks noChangeArrowheads="1"/>
          </p:cNvSpPr>
          <p:nvPr/>
        </p:nvSpPr>
        <p:spPr bwMode="auto">
          <a:xfrm>
            <a:off x="9024355" y="1644992"/>
            <a:ext cx="1381139"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213688" eaLnBrk="1" hangingPunct="1">
              <a:defRPr/>
            </a:pPr>
            <a:r>
              <a:rPr lang="en-GB" sz="1867" dirty="0">
                <a:solidFill>
                  <a:prstClr val="black"/>
                </a:solidFill>
                <a:cs typeface="Arial" panose="020B0604020202020204" pitchFamily="34" charset="0"/>
              </a:rPr>
              <a:t>Placebo (n=111)</a:t>
            </a:r>
          </a:p>
        </p:txBody>
      </p:sp>
      <p:sp>
        <p:nvSpPr>
          <p:cNvPr id="14" name="TextBox 35">
            <a:extLst>
              <a:ext uri="{FF2B5EF4-FFF2-40B4-BE49-F238E27FC236}">
                <a16:creationId xmlns:a16="http://schemas.microsoft.com/office/drawing/2014/main" id="{47FDD7F7-B0A9-B244-8342-D6B6B2AD03C2}"/>
              </a:ext>
            </a:extLst>
          </p:cNvPr>
          <p:cNvSpPr txBox="1">
            <a:spLocks noChangeArrowheads="1"/>
          </p:cNvSpPr>
          <p:nvPr/>
        </p:nvSpPr>
        <p:spPr bwMode="auto">
          <a:xfrm rot="-5400000">
            <a:off x="-1085667" y="3671909"/>
            <a:ext cx="34159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1213688" eaLnBrk="1" hangingPunct="1">
              <a:defRPr/>
            </a:pPr>
            <a:r>
              <a:rPr lang="en-GB" sz="1600" dirty="0">
                <a:solidFill>
                  <a:srgbClr val="000000"/>
                </a:solidFill>
                <a:cs typeface="Arial" panose="020B0604020202020204" pitchFamily="34" charset="0"/>
              </a:rPr>
              <a:t>Adjusted rate (SE) of decline </a:t>
            </a:r>
            <a:br>
              <a:rPr lang="en-GB" sz="1600" dirty="0">
                <a:solidFill>
                  <a:srgbClr val="000000"/>
                </a:solidFill>
                <a:cs typeface="Arial" panose="020B0604020202020204" pitchFamily="34" charset="0"/>
              </a:rPr>
            </a:br>
            <a:r>
              <a:rPr lang="en-GB" sz="1600" dirty="0">
                <a:solidFill>
                  <a:srgbClr val="000000"/>
                </a:solidFill>
                <a:cs typeface="Arial" panose="020B0604020202020204" pitchFamily="34" charset="0"/>
              </a:rPr>
              <a:t>in FVC (mL/yr)</a:t>
            </a:r>
          </a:p>
        </p:txBody>
      </p:sp>
    </p:spTree>
    <p:extLst>
      <p:ext uri="{BB962C8B-B14F-4D97-AF65-F5344CB8AC3E}">
        <p14:creationId xmlns:p14="http://schemas.microsoft.com/office/powerpoint/2010/main" val="4121677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57BEEE-F061-4370-83B4-934995C82D79}"/>
              </a:ext>
            </a:extLst>
          </p:cNvPr>
          <p:cNvPicPr>
            <a:picLocks noChangeAspect="1"/>
          </p:cNvPicPr>
          <p:nvPr/>
        </p:nvPicPr>
        <p:blipFill>
          <a:blip r:embed="rId2"/>
          <a:stretch>
            <a:fillRect/>
          </a:stretch>
        </p:blipFill>
        <p:spPr>
          <a:xfrm>
            <a:off x="3395281" y="2363767"/>
            <a:ext cx="6319940" cy="3538789"/>
          </a:xfrm>
          <a:prstGeom prst="rect">
            <a:avLst/>
          </a:prstGeom>
        </p:spPr>
      </p:pic>
      <p:sp>
        <p:nvSpPr>
          <p:cNvPr id="6" name="Rectangle 5">
            <a:extLst>
              <a:ext uri="{FF2B5EF4-FFF2-40B4-BE49-F238E27FC236}">
                <a16:creationId xmlns:a16="http://schemas.microsoft.com/office/drawing/2014/main" id="{8CCA2FF0-4B2C-4D88-A8FF-4FA958FA7220}"/>
              </a:ext>
            </a:extLst>
          </p:cNvPr>
          <p:cNvSpPr/>
          <p:nvPr/>
        </p:nvSpPr>
        <p:spPr>
          <a:xfrm>
            <a:off x="7398774" y="6337142"/>
            <a:ext cx="6096000" cy="246221"/>
          </a:xfrm>
          <a:prstGeom prst="rect">
            <a:avLst/>
          </a:prstGeom>
        </p:spPr>
        <p:txBody>
          <a:bodyPr>
            <a:spAutoFit/>
          </a:bodyPr>
          <a:lstStyle/>
          <a:p>
            <a:r>
              <a:rPr lang="en-US" sz="1000" dirty="0" err="1">
                <a:latin typeface="Arial" panose="020B0604020202020204" pitchFamily="34" charset="0"/>
                <a:cs typeface="Arial" panose="020B0604020202020204" pitchFamily="34" charset="0"/>
              </a:rPr>
              <a:t>Dobashi</a:t>
            </a:r>
            <a:r>
              <a:rPr lang="en-US" sz="1000" dirty="0">
                <a:latin typeface="Arial" panose="020B0604020202020204" pitchFamily="34" charset="0"/>
                <a:cs typeface="Arial" panose="020B0604020202020204" pitchFamily="34" charset="0"/>
              </a:rPr>
              <a:t> et al. SAGE Open Med . 2021 Jun 6;9:20503121211023357</a:t>
            </a:r>
          </a:p>
        </p:txBody>
      </p:sp>
      <p:sp>
        <p:nvSpPr>
          <p:cNvPr id="7" name="Rectangle: Diagonal Corners Snipped 6">
            <a:extLst>
              <a:ext uri="{FF2B5EF4-FFF2-40B4-BE49-F238E27FC236}">
                <a16:creationId xmlns:a16="http://schemas.microsoft.com/office/drawing/2014/main" id="{8929D9EE-A15D-44AA-981E-2CDE12BA74EF}"/>
              </a:ext>
            </a:extLst>
          </p:cNvPr>
          <p:cNvSpPr>
            <a:spLocks noChangeAspect="1"/>
          </p:cNvSpPr>
          <p:nvPr/>
        </p:nvSpPr>
        <p:spPr>
          <a:xfrm>
            <a:off x="1956217" y="1133372"/>
            <a:ext cx="9198068" cy="795809"/>
          </a:xfrm>
          <a:prstGeom prst="snip2DiagRect">
            <a:avLst>
              <a:gd name="adj1" fmla="val 0"/>
              <a:gd name="adj2" fmla="val 9729"/>
            </a:avLst>
          </a:prstGeom>
          <a:no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48000" tIns="48000" rIns="48000" bIns="48000" rtlCol="0" anchor="ctr" anchorCtr="0"/>
          <a:lstStyle/>
          <a:p>
            <a:pPr algn="ctr" defTabSz="1219170" fontAlgn="base">
              <a:spcBef>
                <a:spcPct val="0"/>
              </a:spcBef>
              <a:spcAft>
                <a:spcPct val="0"/>
              </a:spcAft>
              <a:defRPr/>
            </a:pPr>
            <a:r>
              <a:rPr lang="en-GB" sz="2400" b="1" dirty="0">
                <a:solidFill>
                  <a:srgbClr val="001E55"/>
                </a:solidFill>
                <a:latin typeface="Arial" panose="020B0604020202020204" pitchFamily="34" charset="0"/>
                <a:cs typeface="Arial" panose="020B0604020202020204" pitchFamily="34" charset="0"/>
              </a:rPr>
              <a:t>NC </a:t>
            </a:r>
            <a:r>
              <a:rPr lang="en-GB" sz="2400" b="1" dirty="0" err="1">
                <a:solidFill>
                  <a:srgbClr val="001E55"/>
                </a:solidFill>
                <a:latin typeface="Arial" panose="020B0604020202020204" pitchFamily="34" charset="0"/>
                <a:cs typeface="Arial" panose="020B0604020202020204" pitchFamily="34" charset="0"/>
              </a:rPr>
              <a:t>tại</a:t>
            </a:r>
            <a:r>
              <a:rPr lang="en-GB" sz="2400" b="1" dirty="0">
                <a:solidFill>
                  <a:srgbClr val="001E55"/>
                </a:solidFill>
                <a:latin typeface="Arial" panose="020B0604020202020204" pitchFamily="34" charset="0"/>
                <a:cs typeface="Arial" panose="020B0604020202020204" pitchFamily="34" charset="0"/>
              </a:rPr>
              <a:t> </a:t>
            </a:r>
            <a:r>
              <a:rPr lang="en-GB" sz="2400" b="1" dirty="0" err="1">
                <a:solidFill>
                  <a:srgbClr val="001E55"/>
                </a:solidFill>
                <a:latin typeface="Arial" panose="020B0604020202020204" pitchFamily="34" charset="0"/>
                <a:cs typeface="Arial" panose="020B0604020202020204" pitchFamily="34" charset="0"/>
              </a:rPr>
              <a:t>Nhật</a:t>
            </a:r>
            <a:r>
              <a:rPr lang="en-GB" sz="2400" b="1" dirty="0">
                <a:solidFill>
                  <a:srgbClr val="001E55"/>
                </a:solidFill>
                <a:latin typeface="Arial" panose="020B0604020202020204" pitchFamily="34" charset="0"/>
                <a:cs typeface="Arial" panose="020B0604020202020204" pitchFamily="34" charset="0"/>
              </a:rPr>
              <a:t> </a:t>
            </a:r>
            <a:r>
              <a:rPr lang="en-GB" sz="2400" b="1" dirty="0" err="1">
                <a:solidFill>
                  <a:srgbClr val="001E55"/>
                </a:solidFill>
                <a:latin typeface="Arial" panose="020B0604020202020204" pitchFamily="34" charset="0"/>
                <a:cs typeface="Arial" panose="020B0604020202020204" pitchFamily="34" charset="0"/>
              </a:rPr>
              <a:t>cho</a:t>
            </a:r>
            <a:r>
              <a:rPr lang="en-GB" sz="2400" b="1" dirty="0">
                <a:solidFill>
                  <a:srgbClr val="001E55"/>
                </a:solidFill>
                <a:latin typeface="Arial" panose="020B0604020202020204" pitchFamily="34" charset="0"/>
                <a:cs typeface="Arial" panose="020B0604020202020204" pitchFamily="34" charset="0"/>
              </a:rPr>
              <a:t> </a:t>
            </a:r>
            <a:r>
              <a:rPr lang="en-GB" sz="2400" b="1" dirty="0" err="1">
                <a:solidFill>
                  <a:srgbClr val="001E55"/>
                </a:solidFill>
                <a:latin typeface="Arial" panose="020B0604020202020204" pitchFamily="34" charset="0"/>
                <a:cs typeface="Arial" panose="020B0604020202020204" pitchFamily="34" charset="0"/>
              </a:rPr>
              <a:t>thấy</a:t>
            </a:r>
            <a:r>
              <a:rPr lang="en-GB" sz="2400" b="1" dirty="0">
                <a:solidFill>
                  <a:srgbClr val="001E55"/>
                </a:solidFill>
                <a:latin typeface="Arial" panose="020B0604020202020204" pitchFamily="34" charset="0"/>
                <a:cs typeface="Arial" panose="020B0604020202020204" pitchFamily="34" charset="0"/>
              </a:rPr>
              <a:t> </a:t>
            </a:r>
            <a:r>
              <a:rPr lang="en-US" sz="2400" b="1" dirty="0" err="1">
                <a:solidFill>
                  <a:srgbClr val="001E55"/>
                </a:solidFill>
                <a:latin typeface="Arial" panose="020B0604020202020204" pitchFamily="34" charset="0"/>
                <a:cs typeface="Arial" panose="020B0604020202020204" pitchFamily="34" charset="0"/>
              </a:rPr>
              <a:t>nintedanib</a:t>
            </a:r>
            <a:r>
              <a:rPr lang="en-US" sz="2400" b="1" dirty="0">
                <a:solidFill>
                  <a:srgbClr val="001E55"/>
                </a:solidFill>
                <a:latin typeface="Arial" panose="020B0604020202020204" pitchFamily="34" charset="0"/>
                <a:cs typeface="Arial" panose="020B0604020202020204" pitchFamily="34" charset="0"/>
              </a:rPr>
              <a:t> </a:t>
            </a:r>
            <a:r>
              <a:rPr lang="en-US" sz="2400" b="1" dirty="0" err="1">
                <a:solidFill>
                  <a:srgbClr val="001E55"/>
                </a:solidFill>
                <a:latin typeface="Arial" panose="020B0604020202020204" pitchFamily="34" charset="0"/>
                <a:cs typeface="Arial" panose="020B0604020202020204" pitchFamily="34" charset="0"/>
              </a:rPr>
              <a:t>giúp</a:t>
            </a:r>
            <a:r>
              <a:rPr lang="en-US" sz="2400" b="1" dirty="0">
                <a:solidFill>
                  <a:srgbClr val="001E55"/>
                </a:solidFill>
                <a:latin typeface="Arial" panose="020B0604020202020204" pitchFamily="34" charset="0"/>
                <a:cs typeface="Arial" panose="020B0604020202020204" pitchFamily="34" charset="0"/>
              </a:rPr>
              <a:t> </a:t>
            </a:r>
            <a:r>
              <a:rPr lang="en-US" sz="2400" b="1" dirty="0" err="1">
                <a:solidFill>
                  <a:srgbClr val="001E55"/>
                </a:solidFill>
                <a:latin typeface="Arial" panose="020B0604020202020204" pitchFamily="34" charset="0"/>
                <a:cs typeface="Arial" panose="020B0604020202020204" pitchFamily="34" charset="0"/>
              </a:rPr>
              <a:t>làm</a:t>
            </a:r>
            <a:r>
              <a:rPr lang="en-US" sz="2400" b="1" dirty="0">
                <a:solidFill>
                  <a:srgbClr val="001E55"/>
                </a:solidFill>
                <a:latin typeface="Arial" panose="020B0604020202020204" pitchFamily="34" charset="0"/>
                <a:cs typeface="Arial" panose="020B0604020202020204" pitchFamily="34" charset="0"/>
              </a:rPr>
              <a:t> </a:t>
            </a:r>
            <a:r>
              <a:rPr lang="en-US" sz="2400" b="1" dirty="0" err="1">
                <a:solidFill>
                  <a:srgbClr val="001E55"/>
                </a:solidFill>
                <a:latin typeface="Arial" panose="020B0604020202020204" pitchFamily="34" charset="0"/>
                <a:cs typeface="Arial" panose="020B0604020202020204" pitchFamily="34" charset="0"/>
              </a:rPr>
              <a:t>giảm</a:t>
            </a:r>
            <a:r>
              <a:rPr lang="en-US" sz="2400" b="1" dirty="0">
                <a:solidFill>
                  <a:srgbClr val="001E55"/>
                </a:solidFill>
                <a:latin typeface="Arial" panose="020B0604020202020204" pitchFamily="34" charset="0"/>
                <a:cs typeface="Arial" panose="020B0604020202020204" pitchFamily="34" charset="0"/>
              </a:rPr>
              <a:t> </a:t>
            </a:r>
            <a:r>
              <a:rPr lang="en-US" sz="2400" b="1" dirty="0" err="1">
                <a:solidFill>
                  <a:srgbClr val="001E55"/>
                </a:solidFill>
                <a:latin typeface="Arial" panose="020B0604020202020204" pitchFamily="34" charset="0"/>
                <a:cs typeface="Arial" panose="020B0604020202020204" pitchFamily="34" charset="0"/>
              </a:rPr>
              <a:t>có</a:t>
            </a:r>
            <a:r>
              <a:rPr lang="en-US" sz="2400" b="1" dirty="0">
                <a:solidFill>
                  <a:srgbClr val="001E55"/>
                </a:solidFill>
                <a:latin typeface="Arial" panose="020B0604020202020204" pitchFamily="34" charset="0"/>
                <a:cs typeface="Arial" panose="020B0604020202020204" pitchFamily="34" charset="0"/>
              </a:rPr>
              <a:t> ý </a:t>
            </a:r>
            <a:r>
              <a:rPr lang="en-US" sz="2400" b="1" dirty="0" err="1">
                <a:solidFill>
                  <a:srgbClr val="001E55"/>
                </a:solidFill>
                <a:latin typeface="Arial" panose="020B0604020202020204" pitchFamily="34" charset="0"/>
                <a:cs typeface="Arial" panose="020B0604020202020204" pitchFamily="34" charset="0"/>
              </a:rPr>
              <a:t>nghĩa</a:t>
            </a:r>
            <a:r>
              <a:rPr lang="en-US" sz="2400" b="1" dirty="0">
                <a:solidFill>
                  <a:srgbClr val="001E55"/>
                </a:solidFill>
                <a:latin typeface="Arial" panose="020B0604020202020204" pitchFamily="34" charset="0"/>
                <a:cs typeface="Arial" panose="020B0604020202020204" pitchFamily="34" charset="0"/>
              </a:rPr>
              <a:t> </a:t>
            </a:r>
          </a:p>
          <a:p>
            <a:pPr algn="ctr" defTabSz="1219170" fontAlgn="base">
              <a:spcBef>
                <a:spcPct val="0"/>
              </a:spcBef>
              <a:spcAft>
                <a:spcPct val="0"/>
              </a:spcAft>
              <a:defRPr/>
            </a:pPr>
            <a:r>
              <a:rPr lang="en-US" sz="2400" b="1" dirty="0" err="1">
                <a:solidFill>
                  <a:srgbClr val="001E55"/>
                </a:solidFill>
                <a:latin typeface="Arial" panose="020B0604020202020204" pitchFamily="34" charset="0"/>
                <a:cs typeface="Arial" panose="020B0604020202020204" pitchFamily="34" charset="0"/>
              </a:rPr>
              <a:t>tốc</a:t>
            </a:r>
            <a:r>
              <a:rPr lang="en-US" sz="2400" b="1" dirty="0">
                <a:solidFill>
                  <a:srgbClr val="001E55"/>
                </a:solidFill>
                <a:latin typeface="Arial" panose="020B0604020202020204" pitchFamily="34" charset="0"/>
                <a:cs typeface="Arial" panose="020B0604020202020204" pitchFamily="34" charset="0"/>
              </a:rPr>
              <a:t> </a:t>
            </a:r>
            <a:r>
              <a:rPr lang="en-US" sz="2400" b="1" dirty="0" err="1">
                <a:solidFill>
                  <a:srgbClr val="001E55"/>
                </a:solidFill>
                <a:latin typeface="Arial" panose="020B0604020202020204" pitchFamily="34" charset="0"/>
                <a:cs typeface="Arial" panose="020B0604020202020204" pitchFamily="34" charset="0"/>
              </a:rPr>
              <a:t>độ</a:t>
            </a:r>
            <a:r>
              <a:rPr lang="en-US" sz="2400" b="1" dirty="0">
                <a:solidFill>
                  <a:srgbClr val="001E55"/>
                </a:solidFill>
                <a:latin typeface="Arial" panose="020B0604020202020204" pitchFamily="34" charset="0"/>
                <a:cs typeface="Arial" panose="020B0604020202020204" pitchFamily="34" charset="0"/>
              </a:rPr>
              <a:t> </a:t>
            </a:r>
            <a:r>
              <a:rPr lang="en-US" sz="2400" b="1" dirty="0" err="1">
                <a:solidFill>
                  <a:srgbClr val="001E55"/>
                </a:solidFill>
                <a:latin typeface="Arial" panose="020B0604020202020204" pitchFamily="34" charset="0"/>
                <a:cs typeface="Arial" panose="020B0604020202020204" pitchFamily="34" charset="0"/>
              </a:rPr>
              <a:t>suy</a:t>
            </a:r>
            <a:r>
              <a:rPr lang="en-US" sz="2400" b="1" dirty="0">
                <a:solidFill>
                  <a:srgbClr val="001E55"/>
                </a:solidFill>
                <a:latin typeface="Arial" panose="020B0604020202020204" pitchFamily="34" charset="0"/>
                <a:cs typeface="Arial" panose="020B0604020202020204" pitchFamily="34" charset="0"/>
              </a:rPr>
              <a:t> </a:t>
            </a:r>
            <a:r>
              <a:rPr lang="en-US" sz="2400" b="1" dirty="0" err="1">
                <a:solidFill>
                  <a:srgbClr val="001E55"/>
                </a:solidFill>
                <a:latin typeface="Arial" panose="020B0604020202020204" pitchFamily="34" charset="0"/>
                <a:cs typeface="Arial" panose="020B0604020202020204" pitchFamily="34" charset="0"/>
              </a:rPr>
              <a:t>giảm</a:t>
            </a:r>
            <a:r>
              <a:rPr lang="en-US" sz="2400" b="1" dirty="0">
                <a:solidFill>
                  <a:srgbClr val="001E55"/>
                </a:solidFill>
                <a:latin typeface="Arial" panose="020B0604020202020204" pitchFamily="34" charset="0"/>
                <a:cs typeface="Arial" panose="020B0604020202020204" pitchFamily="34" charset="0"/>
              </a:rPr>
              <a:t> FVC so </a:t>
            </a:r>
            <a:r>
              <a:rPr lang="en-US" sz="2400" b="1" dirty="0" err="1">
                <a:solidFill>
                  <a:srgbClr val="001E55"/>
                </a:solidFill>
                <a:latin typeface="Arial" panose="020B0604020202020204" pitchFamily="34" charset="0"/>
                <a:cs typeface="Arial" panose="020B0604020202020204" pitchFamily="34" charset="0"/>
              </a:rPr>
              <a:t>với</a:t>
            </a:r>
            <a:r>
              <a:rPr lang="en-US" sz="2400" b="1" dirty="0">
                <a:solidFill>
                  <a:srgbClr val="001E55"/>
                </a:solidFill>
                <a:latin typeface="Arial" panose="020B0604020202020204" pitchFamily="34" charset="0"/>
                <a:cs typeface="Arial" panose="020B0604020202020204" pitchFamily="34" charset="0"/>
              </a:rPr>
              <a:t> </a:t>
            </a:r>
            <a:r>
              <a:rPr lang="en-US" sz="2400" b="1" dirty="0" err="1">
                <a:solidFill>
                  <a:srgbClr val="001E55"/>
                </a:solidFill>
                <a:latin typeface="Arial" panose="020B0604020202020204" pitchFamily="34" charset="0"/>
                <a:cs typeface="Arial" panose="020B0604020202020204" pitchFamily="34" charset="0"/>
              </a:rPr>
              <a:t>trước</a:t>
            </a:r>
            <a:r>
              <a:rPr lang="en-US" sz="2400" b="1" dirty="0">
                <a:solidFill>
                  <a:srgbClr val="001E55"/>
                </a:solidFill>
                <a:latin typeface="Arial" panose="020B0604020202020204" pitchFamily="34" charset="0"/>
                <a:cs typeface="Arial" panose="020B0604020202020204" pitchFamily="34" charset="0"/>
              </a:rPr>
              <a:t> </a:t>
            </a:r>
            <a:r>
              <a:rPr lang="en-US" sz="2400" b="1" dirty="0" err="1">
                <a:solidFill>
                  <a:srgbClr val="001E55"/>
                </a:solidFill>
                <a:latin typeface="Arial" panose="020B0604020202020204" pitchFamily="34" charset="0"/>
                <a:cs typeface="Arial" panose="020B0604020202020204" pitchFamily="34" charset="0"/>
              </a:rPr>
              <a:t>khi</a:t>
            </a:r>
            <a:r>
              <a:rPr lang="en-US" sz="2400" b="1" dirty="0">
                <a:solidFill>
                  <a:srgbClr val="001E55"/>
                </a:solidFill>
                <a:latin typeface="Arial" panose="020B0604020202020204" pitchFamily="34" charset="0"/>
                <a:cs typeface="Arial" panose="020B0604020202020204" pitchFamily="34" charset="0"/>
              </a:rPr>
              <a:t> </a:t>
            </a:r>
            <a:r>
              <a:rPr lang="en-US" sz="2400" b="1" dirty="0" err="1">
                <a:solidFill>
                  <a:srgbClr val="001E55"/>
                </a:solidFill>
                <a:latin typeface="Arial" panose="020B0604020202020204" pitchFamily="34" charset="0"/>
                <a:cs typeface="Arial" panose="020B0604020202020204" pitchFamily="34" charset="0"/>
              </a:rPr>
              <a:t>điều</a:t>
            </a:r>
            <a:r>
              <a:rPr lang="en-US" sz="2400" b="1" dirty="0">
                <a:solidFill>
                  <a:srgbClr val="001E55"/>
                </a:solidFill>
                <a:latin typeface="Arial" panose="020B0604020202020204" pitchFamily="34" charset="0"/>
                <a:cs typeface="Arial" panose="020B0604020202020204" pitchFamily="34" charset="0"/>
              </a:rPr>
              <a:t> </a:t>
            </a:r>
            <a:r>
              <a:rPr lang="en-US" sz="2400" b="1" dirty="0" err="1">
                <a:solidFill>
                  <a:srgbClr val="001E55"/>
                </a:solidFill>
                <a:latin typeface="Arial" panose="020B0604020202020204" pitchFamily="34" charset="0"/>
                <a:cs typeface="Arial" panose="020B0604020202020204" pitchFamily="34" charset="0"/>
              </a:rPr>
              <a:t>trị</a:t>
            </a:r>
            <a:endParaRPr lang="en-GB" sz="2400" dirty="0">
              <a:solidFill>
                <a:srgbClr val="001E55"/>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D3A13A1B-984A-496D-92FF-CB818FE79A57}"/>
              </a:ext>
            </a:extLst>
          </p:cNvPr>
          <p:cNvSpPr/>
          <p:nvPr/>
        </p:nvSpPr>
        <p:spPr>
          <a:xfrm>
            <a:off x="1169007" y="1051277"/>
            <a:ext cx="960000" cy="960000"/>
          </a:xfrm>
          <a:prstGeom prst="ellipse">
            <a:avLst/>
          </a:prstGeom>
          <a:solidFill>
            <a:schemeClr val="accent2"/>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defRPr/>
            </a:pPr>
            <a:endParaRPr lang="en-GB" sz="2400">
              <a:solidFill>
                <a:prstClr val="white"/>
              </a:solidFill>
              <a:latin typeface="Calibri"/>
            </a:endParaRPr>
          </a:p>
        </p:txBody>
      </p:sp>
      <p:sp>
        <p:nvSpPr>
          <p:cNvPr id="9" name="Title 1">
            <a:extLst>
              <a:ext uri="{FF2B5EF4-FFF2-40B4-BE49-F238E27FC236}">
                <a16:creationId xmlns:a16="http://schemas.microsoft.com/office/drawing/2014/main" id="{6D4CBA02-DA0A-4A5F-912E-5075B9BF44D9}"/>
              </a:ext>
            </a:extLst>
          </p:cNvPr>
          <p:cNvSpPr>
            <a:spLocks noGrp="1"/>
          </p:cNvSpPr>
          <p:nvPr>
            <p:ph type="title"/>
          </p:nvPr>
        </p:nvSpPr>
        <p:spPr>
          <a:xfrm>
            <a:off x="609600" y="218801"/>
            <a:ext cx="10972800" cy="681899"/>
          </a:xfrm>
        </p:spPr>
        <p:txBody>
          <a:bodyPr>
            <a:normAutofit fontScale="90000"/>
          </a:bodyPr>
          <a:lstStyle/>
          <a:p>
            <a:pPr algn="ctr"/>
            <a:r>
              <a:rPr lang="en-GB" dirty="0"/>
              <a:t>Ch</a:t>
            </a:r>
            <a:r>
              <a:rPr lang="en-US" dirty="0" err="1"/>
              <a:t>ức</a:t>
            </a:r>
            <a:r>
              <a:rPr lang="en-US" dirty="0"/>
              <a:t> </a:t>
            </a:r>
            <a:r>
              <a:rPr lang="en-US" dirty="0" err="1"/>
              <a:t>năng</a:t>
            </a:r>
            <a:r>
              <a:rPr lang="en-US" dirty="0"/>
              <a:t> </a:t>
            </a:r>
            <a:r>
              <a:rPr lang="en-US" dirty="0" err="1"/>
              <a:t>phổi</a:t>
            </a:r>
            <a:r>
              <a:rPr lang="en-US" dirty="0"/>
              <a:t> ở BN </a:t>
            </a:r>
            <a:r>
              <a:rPr lang="en-US" dirty="0" err="1"/>
              <a:t>điều</a:t>
            </a:r>
            <a:r>
              <a:rPr lang="en-US" dirty="0"/>
              <a:t> </a:t>
            </a:r>
            <a:r>
              <a:rPr lang="en-US" dirty="0" err="1"/>
              <a:t>trị</a:t>
            </a:r>
            <a:r>
              <a:rPr lang="en-US" dirty="0"/>
              <a:t> </a:t>
            </a:r>
            <a:r>
              <a:rPr lang="en-US" dirty="0" err="1"/>
              <a:t>với</a:t>
            </a:r>
            <a:r>
              <a:rPr lang="en-US" dirty="0"/>
              <a:t> </a:t>
            </a:r>
            <a:r>
              <a:rPr lang="en-US" dirty="0" err="1"/>
              <a:t>nintedanib</a:t>
            </a:r>
            <a:endParaRPr lang="en-GB" dirty="0"/>
          </a:p>
        </p:txBody>
      </p:sp>
    </p:spTree>
    <p:extLst>
      <p:ext uri="{BB962C8B-B14F-4D97-AF65-F5344CB8AC3E}">
        <p14:creationId xmlns:p14="http://schemas.microsoft.com/office/powerpoint/2010/main" val="33383927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32B8AC-4DBE-470D-8490-877CFE5DB44A}"/>
              </a:ext>
            </a:extLst>
          </p:cNvPr>
          <p:cNvSpPr/>
          <p:nvPr/>
        </p:nvSpPr>
        <p:spPr>
          <a:xfrm>
            <a:off x="5395093" y="2699897"/>
            <a:ext cx="1702800" cy="2412000"/>
          </a:xfrm>
          <a:prstGeom prst="rect">
            <a:avLst/>
          </a:prstGeom>
          <a:solidFill>
            <a:srgbClr val="5EC8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3688"/>
            <a:endParaRPr lang="en-GB" dirty="0">
              <a:solidFill>
                <a:prstClr val="white"/>
              </a:solidFill>
              <a:latin typeface="Arial" panose="020B0604020202020204" pitchFamily="34" charset="0"/>
            </a:endParaRPr>
          </a:p>
        </p:txBody>
      </p:sp>
      <p:graphicFrame>
        <p:nvGraphicFramePr>
          <p:cNvPr id="5" name="Chart 4">
            <a:extLst>
              <a:ext uri="{FF2B5EF4-FFF2-40B4-BE49-F238E27FC236}">
                <a16:creationId xmlns:a16="http://schemas.microsoft.com/office/drawing/2014/main" id="{0020BD72-8C4B-4F82-A574-21F119281E59}"/>
              </a:ext>
            </a:extLst>
          </p:cNvPr>
          <p:cNvGraphicFramePr>
            <a:graphicFrameLocks/>
          </p:cNvGraphicFramePr>
          <p:nvPr/>
        </p:nvGraphicFramePr>
        <p:xfrm>
          <a:off x="2993799" y="1124677"/>
          <a:ext cx="6204403" cy="56409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B7D6204E-34E9-B94E-ABFA-0CAD697D132B}"/>
              </a:ext>
            </a:extLst>
          </p:cNvPr>
          <p:cNvGraphicFramePr>
            <a:graphicFrameLocks noGrp="1"/>
          </p:cNvGraphicFramePr>
          <p:nvPr/>
        </p:nvGraphicFramePr>
        <p:xfrm>
          <a:off x="133347" y="1281068"/>
          <a:ext cx="11928000" cy="3606240"/>
        </p:xfrm>
        <a:graphic>
          <a:graphicData uri="http://schemas.openxmlformats.org/drawingml/2006/table">
            <a:tbl>
              <a:tblPr firstRow="1" bandRow="1">
                <a:tableStyleId>{00A15C55-8517-42AA-B614-E9B94910E393}</a:tableStyleId>
              </a:tblPr>
              <a:tblGrid>
                <a:gridCol w="2160000">
                  <a:extLst>
                    <a:ext uri="{9D8B030D-6E8A-4147-A177-3AD203B41FA5}">
                      <a16:colId xmlns:a16="http://schemas.microsoft.com/office/drawing/2014/main" val="1707200743"/>
                    </a:ext>
                  </a:extLst>
                </a:gridCol>
                <a:gridCol w="1296000">
                  <a:extLst>
                    <a:ext uri="{9D8B030D-6E8A-4147-A177-3AD203B41FA5}">
                      <a16:colId xmlns:a16="http://schemas.microsoft.com/office/drawing/2014/main" val="20001"/>
                    </a:ext>
                  </a:extLst>
                </a:gridCol>
                <a:gridCol w="1008000">
                  <a:extLst>
                    <a:ext uri="{9D8B030D-6E8A-4147-A177-3AD203B41FA5}">
                      <a16:colId xmlns:a16="http://schemas.microsoft.com/office/drawing/2014/main" val="3595484399"/>
                    </a:ext>
                  </a:extLst>
                </a:gridCol>
                <a:gridCol w="4104000">
                  <a:extLst>
                    <a:ext uri="{9D8B030D-6E8A-4147-A177-3AD203B41FA5}">
                      <a16:colId xmlns:a16="http://schemas.microsoft.com/office/drawing/2014/main" val="20002"/>
                    </a:ext>
                  </a:extLst>
                </a:gridCol>
                <a:gridCol w="1680000">
                  <a:extLst>
                    <a:ext uri="{9D8B030D-6E8A-4147-A177-3AD203B41FA5}">
                      <a16:colId xmlns:a16="http://schemas.microsoft.com/office/drawing/2014/main" val="20003"/>
                    </a:ext>
                  </a:extLst>
                </a:gridCol>
                <a:gridCol w="1680000">
                  <a:extLst>
                    <a:ext uri="{9D8B030D-6E8A-4147-A177-3AD203B41FA5}">
                      <a16:colId xmlns:a16="http://schemas.microsoft.com/office/drawing/2014/main" val="20004"/>
                    </a:ext>
                  </a:extLst>
                </a:gridCol>
              </a:tblGrid>
              <a:tr h="456292">
                <a:tc rowSpan="2">
                  <a:txBody>
                    <a:bodyPr/>
                    <a:lstStyle/>
                    <a:p>
                      <a:endParaRPr lang="en-GB" sz="1900" b="1" noProof="0" dirty="0">
                        <a:solidFill>
                          <a:schemeClr val="tx1"/>
                        </a:solidFill>
                        <a:latin typeface="Arial" panose="020B0604020202020204" pitchFamily="34" charset="0"/>
                        <a:cs typeface="Arial" panose="020B0604020202020204" pitchFamily="34" charset="0"/>
                      </a:endParaRPr>
                    </a:p>
                  </a:txBody>
                  <a:tcPr marL="12192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900" b="1" noProof="0" dirty="0">
                          <a:solidFill>
                            <a:schemeClr val="tx1"/>
                          </a:solidFill>
                          <a:latin typeface="Arial" panose="020B0604020202020204" pitchFamily="34" charset="0"/>
                          <a:cs typeface="Arial" panose="020B0604020202020204" pitchFamily="34" charset="0"/>
                        </a:rPr>
                        <a:t>N </a:t>
                      </a:r>
                      <a:r>
                        <a:rPr lang="en-GB" sz="1900" b="1" noProof="0" dirty="0" err="1">
                          <a:solidFill>
                            <a:schemeClr val="tx1"/>
                          </a:solidFill>
                          <a:latin typeface="Arial" panose="020B0604020202020204" pitchFamily="34" charset="0"/>
                          <a:cs typeface="Arial" panose="020B0604020202020204" pitchFamily="34" charset="0"/>
                        </a:rPr>
                        <a:t>analyzed</a:t>
                      </a:r>
                      <a:endParaRPr lang="en-GB" sz="1900" b="1" noProof="0" dirty="0">
                        <a:solidFill>
                          <a:schemeClr val="tx1"/>
                        </a:solidFill>
                        <a:latin typeface="Arial" panose="020B0604020202020204" pitchFamily="34" charset="0"/>
                        <a:cs typeface="Arial" panose="020B0604020202020204" pitchFamily="34" charset="0"/>
                      </a:endParaRPr>
                    </a:p>
                  </a:txBody>
                  <a:tcPr marL="121920" marR="12192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GB" sz="1900" b="1" noProof="0" dirty="0">
                        <a:solidFill>
                          <a:schemeClr val="tx1"/>
                        </a:solidFill>
                        <a:latin typeface="Arial" panose="020B0604020202020204" pitchFamily="34" charset="0"/>
                        <a:cs typeface="Arial" panose="020B0604020202020204" pitchFamily="34" charset="0"/>
                      </a:endParaRPr>
                    </a:p>
                  </a:txBody>
                  <a:tcPr marL="121920" marR="1219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1900" b="1" noProof="0" dirty="0">
                          <a:solidFill>
                            <a:schemeClr val="tx1"/>
                          </a:solidFill>
                          <a:latin typeface="Arial" panose="020B0604020202020204" pitchFamily="34" charset="0"/>
                          <a:cs typeface="Arial" panose="020B0604020202020204" pitchFamily="34" charset="0"/>
                        </a:rPr>
                        <a:t>Adjusted difference </a:t>
                      </a:r>
                      <a:br>
                        <a:rPr lang="en-GB" sz="1900" b="1" noProof="0" dirty="0">
                          <a:solidFill>
                            <a:schemeClr val="tx1"/>
                          </a:solidFill>
                          <a:latin typeface="Arial" panose="020B0604020202020204" pitchFamily="34" charset="0"/>
                          <a:cs typeface="Arial" panose="020B0604020202020204" pitchFamily="34" charset="0"/>
                        </a:rPr>
                      </a:br>
                      <a:r>
                        <a:rPr lang="en-GB" sz="1900" b="1" noProof="0" dirty="0">
                          <a:solidFill>
                            <a:schemeClr val="tx1"/>
                          </a:solidFill>
                          <a:latin typeface="Arial" panose="020B0604020202020204" pitchFamily="34" charset="0"/>
                          <a:cs typeface="Arial" panose="020B0604020202020204" pitchFamily="34" charset="0"/>
                        </a:rPr>
                        <a:t>(95% CI)</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1900" b="1" baseline="0" noProof="0" dirty="0">
                          <a:solidFill>
                            <a:schemeClr val="tx1"/>
                          </a:solidFill>
                          <a:latin typeface="Arial" panose="020B0604020202020204" pitchFamily="34" charset="0"/>
                          <a:cs typeface="Arial" panose="020B0604020202020204" pitchFamily="34" charset="0"/>
                        </a:rPr>
                        <a:t>Treatment-by-time-by-subgroup interaction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177382"/>
                  </a:ext>
                </a:extLst>
              </a:tr>
              <a:tr h="681628">
                <a:tc vMerge="1">
                  <a:txBody>
                    <a:bodyPr/>
                    <a:lstStyle/>
                    <a:p>
                      <a:endParaRPr lang="en-GB"/>
                    </a:p>
                  </a:txBody>
                  <a:tcPr/>
                </a:tc>
                <a:tc>
                  <a:txBody>
                    <a:bodyPr/>
                    <a:lstStyle/>
                    <a:p>
                      <a:pPr algn="ctr"/>
                      <a:r>
                        <a:rPr lang="en-GB" sz="1900" b="1" noProof="0" dirty="0">
                          <a:solidFill>
                            <a:schemeClr val="tx1"/>
                          </a:solidFill>
                          <a:latin typeface="Arial" panose="020B0604020202020204" pitchFamily="34" charset="0"/>
                          <a:cs typeface="Arial" panose="020B0604020202020204" pitchFamily="34" charset="0"/>
                        </a:rPr>
                        <a:t>Nintedanib</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900" b="1" noProof="0" dirty="0">
                          <a:solidFill>
                            <a:schemeClr val="tx1"/>
                          </a:solidFill>
                          <a:latin typeface="Arial" panose="020B0604020202020204" pitchFamily="34" charset="0"/>
                          <a:cs typeface="Arial" panose="020B0604020202020204" pitchFamily="34" charset="0"/>
                        </a:rPr>
                        <a:t>Placebo</a:t>
                      </a:r>
                      <a:endParaRPr lang="en-GB" sz="1900" noProof="0" dirty="0">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826679011"/>
                  </a:ext>
                </a:extLst>
              </a:tr>
              <a:tr h="612000">
                <a:tc>
                  <a:txBody>
                    <a:bodyPr/>
                    <a:lstStyle>
                      <a:lvl1pPr marL="0" algn="l" defTabSz="457200" rtl="0" eaLnBrk="1" latinLnBrk="0" hangingPunct="1">
                        <a:defRPr sz="1800" b="1" kern="1200">
                          <a:solidFill>
                            <a:schemeClr val="lt1"/>
                          </a:solidFill>
                          <a:latin typeface="BISansCond"/>
                        </a:defRPr>
                      </a:lvl1pPr>
                      <a:lvl2pPr marL="457200" algn="l" defTabSz="457200" rtl="0" eaLnBrk="1" latinLnBrk="0" hangingPunct="1">
                        <a:defRPr sz="1800" b="1" kern="1200">
                          <a:solidFill>
                            <a:schemeClr val="lt1"/>
                          </a:solidFill>
                          <a:latin typeface="BISansCond"/>
                        </a:defRPr>
                      </a:lvl2pPr>
                      <a:lvl3pPr marL="914400" algn="l" defTabSz="457200" rtl="0" eaLnBrk="1" latinLnBrk="0" hangingPunct="1">
                        <a:defRPr sz="1800" b="1" kern="1200">
                          <a:solidFill>
                            <a:schemeClr val="lt1"/>
                          </a:solidFill>
                          <a:latin typeface="BISansCond"/>
                        </a:defRPr>
                      </a:lvl3pPr>
                      <a:lvl4pPr marL="1371600" algn="l" defTabSz="457200" rtl="0" eaLnBrk="1" latinLnBrk="0" hangingPunct="1">
                        <a:defRPr sz="1800" b="1" kern="1200">
                          <a:solidFill>
                            <a:schemeClr val="lt1"/>
                          </a:solidFill>
                          <a:latin typeface="BISansCond"/>
                        </a:defRPr>
                      </a:lvl4pPr>
                      <a:lvl5pPr marL="1828800" algn="l" defTabSz="457200" rtl="0" eaLnBrk="1" latinLnBrk="0" hangingPunct="1">
                        <a:defRPr sz="1800" b="1" kern="1200">
                          <a:solidFill>
                            <a:schemeClr val="lt1"/>
                          </a:solidFill>
                          <a:latin typeface="BISansCond"/>
                        </a:defRPr>
                      </a:lvl5pPr>
                      <a:lvl6pPr marL="2286000" algn="l" defTabSz="457200" rtl="0" eaLnBrk="1" latinLnBrk="0" hangingPunct="1">
                        <a:defRPr sz="1800" b="1" kern="1200">
                          <a:solidFill>
                            <a:schemeClr val="lt1"/>
                          </a:solidFill>
                          <a:latin typeface="BISansCond"/>
                        </a:defRPr>
                      </a:lvl6pPr>
                      <a:lvl7pPr marL="2743200" algn="l" defTabSz="457200" rtl="0" eaLnBrk="1" latinLnBrk="0" hangingPunct="1">
                        <a:defRPr sz="1800" b="1" kern="1200">
                          <a:solidFill>
                            <a:schemeClr val="lt1"/>
                          </a:solidFill>
                          <a:latin typeface="BISansCond"/>
                        </a:defRPr>
                      </a:lvl7pPr>
                      <a:lvl8pPr marL="3200400" algn="l" defTabSz="457200" rtl="0" eaLnBrk="1" latinLnBrk="0" hangingPunct="1">
                        <a:defRPr sz="1800" b="1" kern="1200">
                          <a:solidFill>
                            <a:schemeClr val="lt1"/>
                          </a:solidFill>
                          <a:latin typeface="BISansCond"/>
                        </a:defRPr>
                      </a:lvl8pPr>
                      <a:lvl9pPr marL="3657600" algn="l" defTabSz="457200" rtl="0" eaLnBrk="1" latinLnBrk="0" hangingPunct="1">
                        <a:defRPr sz="1800" b="1" kern="1200">
                          <a:solidFill>
                            <a:schemeClr val="lt1"/>
                          </a:solidFill>
                          <a:latin typeface="BISansCond"/>
                        </a:defRPr>
                      </a:lvl9pPr>
                    </a:lstStyle>
                    <a:p>
                      <a:r>
                        <a:rPr lang="en-GB" sz="1900" b="0" baseline="0" noProof="0" dirty="0">
                          <a:solidFill>
                            <a:schemeClr val="tx1"/>
                          </a:solidFill>
                          <a:latin typeface="Arial" panose="020B0604020202020204" pitchFamily="34" charset="0"/>
                          <a:cs typeface="Arial" panose="020B0604020202020204" pitchFamily="34" charset="0"/>
                        </a:rPr>
                        <a:t>All patients</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900" b="0" noProof="0" dirty="0">
                          <a:solidFill>
                            <a:schemeClr val="tx1"/>
                          </a:solidFill>
                          <a:latin typeface="Arial" panose="020B0604020202020204" pitchFamily="34" charset="0"/>
                          <a:cs typeface="Arial" panose="020B0604020202020204" pitchFamily="34" charset="0"/>
                        </a:rPr>
                        <a:t>287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900" b="0" noProof="0" dirty="0">
                          <a:solidFill>
                            <a:schemeClr val="tx1"/>
                          </a:solidFill>
                          <a:latin typeface="Arial" panose="020B0604020202020204" pitchFamily="34" charset="0"/>
                          <a:cs typeface="Arial" panose="020B0604020202020204" pitchFamily="34" charset="0"/>
                        </a:rPr>
                        <a:t>288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900" b="0" noProof="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900" b="0" noProof="0" dirty="0">
                          <a:solidFill>
                            <a:schemeClr val="tx1"/>
                          </a:solidFill>
                          <a:latin typeface="Arial" panose="020B0604020202020204" pitchFamily="34" charset="0"/>
                          <a:cs typeface="Arial" panose="020B0604020202020204" pitchFamily="34" charset="0"/>
                        </a:rPr>
                        <a:t>41.0 </a:t>
                      </a:r>
                      <a:br>
                        <a:rPr lang="en-GB" sz="1900" b="0" noProof="0" dirty="0">
                          <a:solidFill>
                            <a:schemeClr val="tx1"/>
                          </a:solidFill>
                          <a:latin typeface="Arial" panose="020B0604020202020204" pitchFamily="34" charset="0"/>
                          <a:cs typeface="Arial" panose="020B0604020202020204" pitchFamily="34" charset="0"/>
                        </a:rPr>
                      </a:br>
                      <a:r>
                        <a:rPr lang="en-GB" sz="1900" b="0" noProof="0" dirty="0">
                          <a:solidFill>
                            <a:schemeClr val="tx1"/>
                          </a:solidFill>
                          <a:latin typeface="Arial" panose="020B0604020202020204" pitchFamily="34" charset="0"/>
                          <a:cs typeface="Arial" panose="020B0604020202020204" pitchFamily="34" charset="0"/>
                        </a:rPr>
                        <a:t>(2.9, 79.0)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0" noProof="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1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900" b="0" baseline="0" noProof="0" dirty="0">
                          <a:solidFill>
                            <a:schemeClr val="tx1"/>
                          </a:solidFill>
                          <a:latin typeface="Arial" panose="020B0604020202020204" pitchFamily="34" charset="0"/>
                          <a:cs typeface="Arial" panose="020B0604020202020204" pitchFamily="34" charset="0"/>
                        </a:rPr>
                        <a:t>Baseline FVC</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0" noProof="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0" noProof="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900" b="0" noProof="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475" rtl="0" eaLnBrk="1" fontAlgn="auto" latinLnBrk="0" hangingPunct="1">
                        <a:lnSpc>
                          <a:spcPct val="100000"/>
                        </a:lnSpc>
                        <a:spcBef>
                          <a:spcPts val="0"/>
                        </a:spcBef>
                        <a:spcAft>
                          <a:spcPts val="0"/>
                        </a:spcAft>
                        <a:buClrTx/>
                        <a:buSzTx/>
                        <a:buFontTx/>
                        <a:buNone/>
                        <a:tabLst/>
                        <a:defRPr/>
                      </a:pPr>
                      <a:endParaRPr lang="en-GB" sz="1900" b="0" noProof="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GB" sz="1900" b="0" i="1" noProof="0" dirty="0">
                          <a:solidFill>
                            <a:schemeClr val="tx1"/>
                          </a:solidFill>
                          <a:latin typeface="Arial" panose="020B0604020202020204" pitchFamily="34" charset="0"/>
                          <a:cs typeface="Arial" panose="020B0604020202020204" pitchFamily="34" charset="0"/>
                        </a:rPr>
                        <a:t>P</a:t>
                      </a:r>
                      <a:r>
                        <a:rPr lang="en-GB" sz="1900" b="0" noProof="0" dirty="0">
                          <a:solidFill>
                            <a:schemeClr val="tx1"/>
                          </a:solidFill>
                          <a:latin typeface="Arial" panose="020B0604020202020204" pitchFamily="34" charset="0"/>
                          <a:cs typeface="Arial" panose="020B0604020202020204" pitchFamily="34" charset="0"/>
                        </a:rPr>
                        <a:t>=0.24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3976308"/>
                  </a:ext>
                </a:extLst>
              </a:tr>
              <a:tr h="612000">
                <a:tc>
                  <a:txBody>
                    <a:bodyPr/>
                    <a:lstStyle/>
                    <a:p>
                      <a:pPr marL="0" marR="0" lvl="0" indent="355600" algn="l" defTabSz="457200" rtl="0" eaLnBrk="1" fontAlgn="auto" latinLnBrk="0" hangingPunct="1">
                        <a:lnSpc>
                          <a:spcPct val="100000"/>
                        </a:lnSpc>
                        <a:spcBef>
                          <a:spcPts val="0"/>
                        </a:spcBef>
                        <a:spcAft>
                          <a:spcPts val="0"/>
                        </a:spcAft>
                        <a:buClrTx/>
                        <a:buSzTx/>
                        <a:buFontTx/>
                        <a:buNone/>
                        <a:tabLst/>
                        <a:defRPr/>
                      </a:pPr>
                      <a:r>
                        <a:rPr lang="en-GB" sz="1900" b="0" noProof="0" dirty="0">
                          <a:solidFill>
                            <a:schemeClr val="tx1"/>
                          </a:solidFill>
                          <a:latin typeface="Arial" panose="020B0604020202020204" pitchFamily="34" charset="0"/>
                          <a:cs typeface="Arial" panose="020B0604020202020204" pitchFamily="34" charset="0"/>
                        </a:rPr>
                        <a:t>&lt;80% predicted</a:t>
                      </a:r>
                    </a:p>
                  </a:txBody>
                  <a:tcPr marL="0" marR="0" marB="4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900" b="0" noProof="0" dirty="0">
                          <a:solidFill>
                            <a:schemeClr val="tx1"/>
                          </a:solidFill>
                          <a:latin typeface="Arial" panose="020B0604020202020204" pitchFamily="34" charset="0"/>
                          <a:cs typeface="Arial" panose="020B0604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900" b="0" noProof="0" dirty="0">
                          <a:solidFill>
                            <a:schemeClr val="tx1"/>
                          </a:solidFill>
                          <a:latin typeface="Arial" panose="020B0604020202020204" pitchFamily="34" charset="0"/>
                          <a:cs typeface="Arial" panose="020B0604020202020204" pitchFamily="34" charset="0"/>
                        </a:rPr>
                        <a:t>196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900" b="0" noProof="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475" rtl="0" eaLnBrk="1" fontAlgn="auto" latinLnBrk="0" hangingPunct="1">
                        <a:lnSpc>
                          <a:spcPct val="100000"/>
                        </a:lnSpc>
                        <a:spcBef>
                          <a:spcPts val="0"/>
                        </a:spcBef>
                        <a:spcAft>
                          <a:spcPts val="0"/>
                        </a:spcAft>
                        <a:buClrTx/>
                        <a:buSzTx/>
                        <a:buFontTx/>
                        <a:buNone/>
                        <a:tabLst/>
                        <a:defRPr/>
                      </a:pPr>
                      <a:r>
                        <a:rPr lang="en-GB" sz="1900" b="0" noProof="0" dirty="0">
                          <a:solidFill>
                            <a:schemeClr val="tx1"/>
                          </a:solidFill>
                          <a:latin typeface="Arial" panose="020B0604020202020204" pitchFamily="34" charset="0"/>
                          <a:cs typeface="Arial" panose="020B0604020202020204" pitchFamily="34" charset="0"/>
                        </a:rPr>
                        <a:t>24.6 </a:t>
                      </a:r>
                      <a:br>
                        <a:rPr lang="en-GB" sz="1900" b="0" noProof="0" dirty="0">
                          <a:solidFill>
                            <a:schemeClr val="tx1"/>
                          </a:solidFill>
                          <a:latin typeface="Arial" panose="020B0604020202020204" pitchFamily="34" charset="0"/>
                          <a:cs typeface="Arial" panose="020B0604020202020204" pitchFamily="34" charset="0"/>
                        </a:rPr>
                      </a:br>
                      <a:r>
                        <a:rPr lang="en-GB" sz="1900" b="0" noProof="0" dirty="0">
                          <a:solidFill>
                            <a:schemeClr val="tx1"/>
                          </a:solidFill>
                          <a:latin typeface="Arial" panose="020B0604020202020204" pitchFamily="34" charset="0"/>
                          <a:cs typeface="Arial" panose="020B0604020202020204" pitchFamily="34" charset="0"/>
                        </a:rPr>
                        <a:t>(−21.4, 70.6)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extLst>
                  <a:ext uri="{0D108BD9-81ED-4DB2-BD59-A6C34878D82A}">
                    <a16:rowId xmlns:a16="http://schemas.microsoft.com/office/drawing/2014/main" val="2624281107"/>
                  </a:ext>
                </a:extLst>
              </a:tr>
              <a:tr h="612000">
                <a:tc>
                  <a:txBody>
                    <a:bodyPr/>
                    <a:lstStyle>
                      <a:lvl1pPr marL="0" algn="l" defTabSz="457200" rtl="0" eaLnBrk="1" latinLnBrk="0" hangingPunct="1">
                        <a:defRPr sz="1800" kern="1200">
                          <a:solidFill>
                            <a:schemeClr val="dk1"/>
                          </a:solidFill>
                          <a:latin typeface="BISansCond"/>
                        </a:defRPr>
                      </a:lvl1pPr>
                      <a:lvl2pPr marL="457200" algn="l" defTabSz="457200" rtl="0" eaLnBrk="1" latinLnBrk="0" hangingPunct="1">
                        <a:defRPr sz="1800" kern="1200">
                          <a:solidFill>
                            <a:schemeClr val="dk1"/>
                          </a:solidFill>
                          <a:latin typeface="BISansCond"/>
                        </a:defRPr>
                      </a:lvl2pPr>
                      <a:lvl3pPr marL="914400" algn="l" defTabSz="457200" rtl="0" eaLnBrk="1" latinLnBrk="0" hangingPunct="1">
                        <a:defRPr sz="1800" kern="1200">
                          <a:solidFill>
                            <a:schemeClr val="dk1"/>
                          </a:solidFill>
                          <a:latin typeface="BISansCond"/>
                        </a:defRPr>
                      </a:lvl3pPr>
                      <a:lvl4pPr marL="1371600" algn="l" defTabSz="457200" rtl="0" eaLnBrk="1" latinLnBrk="0" hangingPunct="1">
                        <a:defRPr sz="1800" kern="1200">
                          <a:solidFill>
                            <a:schemeClr val="dk1"/>
                          </a:solidFill>
                          <a:latin typeface="BISansCond"/>
                        </a:defRPr>
                      </a:lvl4pPr>
                      <a:lvl5pPr marL="1828800" algn="l" defTabSz="457200" rtl="0" eaLnBrk="1" latinLnBrk="0" hangingPunct="1">
                        <a:defRPr sz="1800" kern="1200">
                          <a:solidFill>
                            <a:schemeClr val="dk1"/>
                          </a:solidFill>
                          <a:latin typeface="BISansCond"/>
                        </a:defRPr>
                      </a:lvl5pPr>
                      <a:lvl6pPr marL="2286000" algn="l" defTabSz="457200" rtl="0" eaLnBrk="1" latinLnBrk="0" hangingPunct="1">
                        <a:defRPr sz="1800" kern="1200">
                          <a:solidFill>
                            <a:schemeClr val="dk1"/>
                          </a:solidFill>
                          <a:latin typeface="BISansCond"/>
                        </a:defRPr>
                      </a:lvl6pPr>
                      <a:lvl7pPr marL="2743200" algn="l" defTabSz="457200" rtl="0" eaLnBrk="1" latinLnBrk="0" hangingPunct="1">
                        <a:defRPr sz="1800" kern="1200">
                          <a:solidFill>
                            <a:schemeClr val="dk1"/>
                          </a:solidFill>
                          <a:latin typeface="BISansCond"/>
                        </a:defRPr>
                      </a:lvl7pPr>
                      <a:lvl8pPr marL="3200400" algn="l" defTabSz="457200" rtl="0" eaLnBrk="1" latinLnBrk="0" hangingPunct="1">
                        <a:defRPr sz="1800" kern="1200">
                          <a:solidFill>
                            <a:schemeClr val="dk1"/>
                          </a:solidFill>
                          <a:latin typeface="BISansCond"/>
                        </a:defRPr>
                      </a:lvl8pPr>
                      <a:lvl9pPr marL="3657600" algn="l" defTabSz="457200" rtl="0" eaLnBrk="1" latinLnBrk="0" hangingPunct="1">
                        <a:defRPr sz="1800" kern="1200">
                          <a:solidFill>
                            <a:schemeClr val="dk1"/>
                          </a:solidFill>
                          <a:latin typeface="BISansCond"/>
                        </a:defRPr>
                      </a:lvl9pPr>
                    </a:lstStyle>
                    <a:p>
                      <a:pPr marL="0" indent="355600"/>
                      <a:r>
                        <a:rPr lang="en-GB" sz="1900" b="0" noProof="0" dirty="0">
                          <a:solidFill>
                            <a:schemeClr val="tx1"/>
                          </a:solidFill>
                          <a:latin typeface="Arial" panose="020B0604020202020204" pitchFamily="34" charset="0"/>
                          <a:cs typeface="Arial" panose="020B0604020202020204" pitchFamily="34" charset="0"/>
                        </a:rPr>
                        <a:t>≥80% predicted</a:t>
                      </a:r>
                    </a:p>
                  </a:txBody>
                  <a:tcPr marL="0" marR="0" marB="4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900" b="0" noProof="0" dirty="0">
                          <a:solidFill>
                            <a:schemeClr val="tx1"/>
                          </a:solidFill>
                          <a:latin typeface="Arial" panose="020B0604020202020204" pitchFamily="34" charset="0"/>
                          <a:cs typeface="Arial" panose="020B0604020202020204" pitchFamily="34" charset="0"/>
                        </a:rPr>
                        <a:t>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900" b="0" noProof="0" dirty="0">
                          <a:solidFill>
                            <a:schemeClr val="tx1"/>
                          </a:solidFill>
                          <a:latin typeface="Arial" panose="020B0604020202020204" pitchFamily="34" charset="0"/>
                          <a:cs typeface="Arial" panose="020B0604020202020204" pitchFamily="34" charset="0"/>
                        </a:rPr>
                        <a:t>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900" b="0" noProof="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900" b="0" noProof="0" dirty="0">
                          <a:solidFill>
                            <a:schemeClr val="tx1"/>
                          </a:solidFill>
                          <a:latin typeface="Arial" panose="020B0604020202020204" pitchFamily="34" charset="0"/>
                          <a:cs typeface="Arial" panose="020B0604020202020204" pitchFamily="34" charset="0"/>
                        </a:rPr>
                        <a:t>73.4 </a:t>
                      </a:r>
                      <a:br>
                        <a:rPr lang="en-GB" sz="1900" b="0" noProof="0" dirty="0">
                          <a:solidFill>
                            <a:schemeClr val="tx1"/>
                          </a:solidFill>
                          <a:latin typeface="Arial" panose="020B0604020202020204" pitchFamily="34" charset="0"/>
                          <a:cs typeface="Arial" panose="020B0604020202020204" pitchFamily="34" charset="0"/>
                        </a:rPr>
                      </a:br>
                      <a:r>
                        <a:rPr lang="en-GB" sz="1900" b="0" noProof="0" dirty="0">
                          <a:solidFill>
                            <a:schemeClr val="tx1"/>
                          </a:solidFill>
                          <a:latin typeface="Arial" panose="020B0604020202020204" pitchFamily="34" charset="0"/>
                          <a:cs typeface="Arial" panose="020B0604020202020204" pitchFamily="34" charset="0"/>
                        </a:rPr>
                        <a:t>(6.6, 140.2)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0661580"/>
                  </a:ext>
                </a:extLst>
              </a:tr>
            </a:tbl>
          </a:graphicData>
        </a:graphic>
      </p:graphicFrame>
      <p:cxnSp>
        <p:nvCxnSpPr>
          <p:cNvPr id="8" name="Straight Connector 7">
            <a:extLst>
              <a:ext uri="{FF2B5EF4-FFF2-40B4-BE49-F238E27FC236}">
                <a16:creationId xmlns:a16="http://schemas.microsoft.com/office/drawing/2014/main" id="{F7FEA4EC-DCB7-4A2B-BEA8-CE08F0D52686}"/>
              </a:ext>
            </a:extLst>
          </p:cNvPr>
          <p:cNvCxnSpPr>
            <a:cxnSpLocks/>
          </p:cNvCxnSpPr>
          <p:nvPr/>
        </p:nvCxnSpPr>
        <p:spPr bwMode="auto">
          <a:xfrm>
            <a:off x="6051484" y="2703081"/>
            <a:ext cx="0" cy="2412000"/>
          </a:xfrm>
          <a:prstGeom prst="line">
            <a:avLst/>
          </a:prstGeom>
          <a:solidFill>
            <a:srgbClr val="FFFFFF"/>
          </a:solidFill>
          <a:ln w="9525" cap="flat" cmpd="sng" algn="ctr">
            <a:solidFill>
              <a:srgbClr val="000000"/>
            </a:solidFill>
            <a:prstDash val="dash"/>
            <a:round/>
            <a:headEnd type="none" w="med" len="med"/>
            <a:tailEnd type="none" w="med" len="med"/>
          </a:ln>
          <a:effectLst/>
        </p:spPr>
      </p:cxnSp>
      <p:sp>
        <p:nvSpPr>
          <p:cNvPr id="2" name="Title 1">
            <a:extLst>
              <a:ext uri="{FF2B5EF4-FFF2-40B4-BE49-F238E27FC236}">
                <a16:creationId xmlns:a16="http://schemas.microsoft.com/office/drawing/2014/main" id="{88A9AD76-4F86-4B15-98AC-DCC1AC5B3E5A}"/>
              </a:ext>
            </a:extLst>
          </p:cNvPr>
          <p:cNvSpPr>
            <a:spLocks noGrp="1"/>
          </p:cNvSpPr>
          <p:nvPr>
            <p:ph type="title"/>
          </p:nvPr>
        </p:nvSpPr>
        <p:spPr>
          <a:xfrm>
            <a:off x="383117" y="76501"/>
            <a:ext cx="11808883" cy="1143000"/>
          </a:xfrm>
        </p:spPr>
        <p:txBody>
          <a:bodyPr anchor="ctr">
            <a:normAutofit/>
          </a:bodyPr>
          <a:lstStyle/>
          <a:p>
            <a:r>
              <a:rPr lang="en-GB" sz="2933" dirty="0" err="1"/>
              <a:t>Nintedanib</a:t>
            </a:r>
            <a:r>
              <a:rPr lang="en-GB" sz="2933" dirty="0"/>
              <a:t> slowed FVC decline irrespective of baseline FVC</a:t>
            </a:r>
            <a:endParaRPr lang="en-GB" sz="2933" b="0" dirty="0">
              <a:solidFill>
                <a:schemeClr val="accent1"/>
              </a:solidFill>
            </a:endParaRPr>
          </a:p>
        </p:txBody>
      </p:sp>
      <p:sp>
        <p:nvSpPr>
          <p:cNvPr id="6" name="TextBox 5">
            <a:extLst>
              <a:ext uri="{FF2B5EF4-FFF2-40B4-BE49-F238E27FC236}">
                <a16:creationId xmlns:a16="http://schemas.microsoft.com/office/drawing/2014/main" id="{A90F3CDE-3896-4B69-98D7-3A72321234EF}"/>
              </a:ext>
            </a:extLst>
          </p:cNvPr>
          <p:cNvSpPr txBox="1"/>
          <p:nvPr/>
        </p:nvSpPr>
        <p:spPr>
          <a:xfrm>
            <a:off x="2612057" y="5608555"/>
            <a:ext cx="2300059" cy="379656"/>
          </a:xfrm>
          <a:prstGeom prst="rect">
            <a:avLst/>
          </a:prstGeom>
          <a:noFill/>
        </p:spPr>
        <p:txBody>
          <a:bodyPr wrap="square" rtlCol="0">
            <a:spAutoFit/>
          </a:bodyPr>
          <a:lstStyle/>
          <a:p>
            <a:pPr algn="r" defTabSz="914377" fontAlgn="base">
              <a:spcBef>
                <a:spcPct val="0"/>
              </a:spcBef>
              <a:spcAft>
                <a:spcPct val="0"/>
              </a:spcAft>
              <a:defRPr/>
            </a:pPr>
            <a:r>
              <a:rPr lang="en-GB" sz="1867" dirty="0" err="1">
                <a:solidFill>
                  <a:srgbClr val="000000"/>
                </a:solidFill>
                <a:latin typeface="Arial" panose="020B0604020202020204" pitchFamily="34" charset="0"/>
                <a:cs typeface="Arial" panose="020B0604020202020204" pitchFamily="34" charset="0"/>
              </a:rPr>
              <a:t>Favors</a:t>
            </a:r>
            <a:r>
              <a:rPr lang="en-GB" sz="1867" dirty="0">
                <a:solidFill>
                  <a:srgbClr val="000000"/>
                </a:solidFill>
                <a:latin typeface="Arial" panose="020B0604020202020204" pitchFamily="34" charset="0"/>
                <a:cs typeface="Arial" panose="020B0604020202020204" pitchFamily="34" charset="0"/>
              </a:rPr>
              <a:t> placebo</a:t>
            </a:r>
          </a:p>
        </p:txBody>
      </p:sp>
      <p:sp>
        <p:nvSpPr>
          <p:cNvPr id="7" name="TextBox 6">
            <a:extLst>
              <a:ext uri="{FF2B5EF4-FFF2-40B4-BE49-F238E27FC236}">
                <a16:creationId xmlns:a16="http://schemas.microsoft.com/office/drawing/2014/main" id="{6D22349B-8CAD-451F-9CB3-76C373460696}"/>
              </a:ext>
            </a:extLst>
          </p:cNvPr>
          <p:cNvSpPr txBox="1"/>
          <p:nvPr/>
        </p:nvSpPr>
        <p:spPr>
          <a:xfrm>
            <a:off x="5303317" y="5608555"/>
            <a:ext cx="3581400" cy="379656"/>
          </a:xfrm>
          <a:prstGeom prst="rect">
            <a:avLst/>
          </a:prstGeom>
          <a:noFill/>
        </p:spPr>
        <p:txBody>
          <a:bodyPr wrap="square" rtlCol="0">
            <a:spAutoFit/>
          </a:bodyPr>
          <a:lstStyle/>
          <a:p>
            <a:pPr defTabSz="914377" fontAlgn="base">
              <a:spcBef>
                <a:spcPct val="0"/>
              </a:spcBef>
              <a:spcAft>
                <a:spcPct val="0"/>
              </a:spcAft>
              <a:defRPr/>
            </a:pPr>
            <a:r>
              <a:rPr lang="en-GB" sz="1867" dirty="0" err="1">
                <a:solidFill>
                  <a:srgbClr val="000000"/>
                </a:solidFill>
                <a:latin typeface="Arial" panose="020B0604020202020204" pitchFamily="34" charset="0"/>
                <a:cs typeface="Arial" panose="020B0604020202020204" pitchFamily="34" charset="0"/>
              </a:rPr>
              <a:t>Favors</a:t>
            </a:r>
            <a:r>
              <a:rPr lang="en-GB" sz="1867" dirty="0">
                <a:solidFill>
                  <a:srgbClr val="000000"/>
                </a:solidFill>
                <a:latin typeface="Arial" panose="020B0604020202020204" pitchFamily="34" charset="0"/>
                <a:cs typeface="Arial" panose="020B0604020202020204" pitchFamily="34" charset="0"/>
              </a:rPr>
              <a:t> nintedanib</a:t>
            </a:r>
          </a:p>
        </p:txBody>
      </p:sp>
      <p:sp>
        <p:nvSpPr>
          <p:cNvPr id="10" name="Text Placeholder 1">
            <a:extLst>
              <a:ext uri="{FF2B5EF4-FFF2-40B4-BE49-F238E27FC236}">
                <a16:creationId xmlns:a16="http://schemas.microsoft.com/office/drawing/2014/main" id="{39B1289D-E60E-4874-AD6E-6176FA3C88E2}"/>
              </a:ext>
            </a:extLst>
          </p:cNvPr>
          <p:cNvSpPr>
            <a:spLocks noGrp="1"/>
          </p:cNvSpPr>
          <p:nvPr>
            <p:ph type="body" sz="quarter" idx="10"/>
          </p:nvPr>
        </p:nvSpPr>
        <p:spPr>
          <a:xfrm>
            <a:off x="384000" y="6062400"/>
            <a:ext cx="11347200" cy="537600"/>
          </a:xfrm>
        </p:spPr>
        <p:txBody>
          <a:bodyPr/>
          <a:lstStyle/>
          <a:p>
            <a:r>
              <a:rPr lang="en-GB" altLang="en-US" dirty="0"/>
              <a:t>CI, confidence interval; FVC, forced vital capacity</a:t>
            </a:r>
            <a:br>
              <a:rPr lang="en-GB" altLang="en-US" dirty="0"/>
            </a:br>
            <a:r>
              <a:rPr lang="en-GB" dirty="0"/>
              <a:t>Maher TM </a:t>
            </a:r>
            <a:r>
              <a:rPr lang="en-GB" i="1" dirty="0"/>
              <a:t>et al. </a:t>
            </a:r>
            <a:r>
              <a:rPr lang="en-GB" dirty="0"/>
              <a:t>Oral presentation at the European Respiratory Society International Congress; 28 Sept–2 Oct, 2019; Madrid, Spain. Abstract OA3599</a:t>
            </a:r>
          </a:p>
        </p:txBody>
      </p:sp>
    </p:spTree>
    <p:extLst>
      <p:ext uri="{BB962C8B-B14F-4D97-AF65-F5344CB8AC3E}">
        <p14:creationId xmlns:p14="http://schemas.microsoft.com/office/powerpoint/2010/main" val="26851692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noProof="0" dirty="0"/>
              <a:t>Safety: Adverse events (AEs)</a:t>
            </a:r>
            <a:br>
              <a:rPr lang="en-GB" noProof="0" dirty="0"/>
            </a:br>
            <a:r>
              <a:rPr lang="en-GB" noProof="0" dirty="0"/>
              <a:t>(52-week treatment period) </a:t>
            </a:r>
          </a:p>
        </p:txBody>
      </p:sp>
      <p:sp>
        <p:nvSpPr>
          <p:cNvPr id="3" name="Subtitle 2">
            <a:extLst>
              <a:ext uri="{FF2B5EF4-FFF2-40B4-BE49-F238E27FC236}">
                <a16:creationId xmlns:a16="http://schemas.microsoft.com/office/drawing/2014/main" id="{B987947A-BAE0-423E-8B16-9EA3AF7F1BD6}"/>
              </a:ext>
            </a:extLst>
          </p:cNvPr>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567CA6D5-2C5F-4460-93CB-6BDFA715119E}"/>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6525639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83118" y="1221318"/>
          <a:ext cx="10993966" cy="4415372"/>
        </p:xfrm>
        <a:graphic>
          <a:graphicData uri="http://schemas.openxmlformats.org/drawingml/2006/table">
            <a:tbl>
              <a:tblPr firstRow="1" bandRow="1">
                <a:tableStyleId>{21E4AEA4-8DFA-4A89-87EB-49C32662AFE0}</a:tableStyleId>
              </a:tblPr>
              <a:tblGrid>
                <a:gridCol w="5706256">
                  <a:extLst>
                    <a:ext uri="{9D8B030D-6E8A-4147-A177-3AD203B41FA5}">
                      <a16:colId xmlns:a16="http://schemas.microsoft.com/office/drawing/2014/main" val="20001"/>
                    </a:ext>
                  </a:extLst>
                </a:gridCol>
                <a:gridCol w="2657061">
                  <a:extLst>
                    <a:ext uri="{9D8B030D-6E8A-4147-A177-3AD203B41FA5}">
                      <a16:colId xmlns:a16="http://schemas.microsoft.com/office/drawing/2014/main" val="2301680217"/>
                    </a:ext>
                  </a:extLst>
                </a:gridCol>
                <a:gridCol w="2630649">
                  <a:extLst>
                    <a:ext uri="{9D8B030D-6E8A-4147-A177-3AD203B41FA5}">
                      <a16:colId xmlns:a16="http://schemas.microsoft.com/office/drawing/2014/main" val="20002"/>
                    </a:ext>
                  </a:extLst>
                </a:gridCol>
              </a:tblGrid>
              <a:tr h="463556">
                <a:tc>
                  <a:txBody>
                    <a:bodyPr/>
                    <a:lstStyle/>
                    <a:p>
                      <a:pPr algn="l"/>
                      <a:endParaRPr lang="en-GB" sz="1900" noProof="0" dirty="0">
                        <a:latin typeface="Arial" panose="020B0604020202020204" pitchFamily="34" charset="0"/>
                        <a:cs typeface="Arial" panose="020B0604020202020204" pitchFamily="34" charset="0"/>
                      </a:endParaRPr>
                    </a:p>
                  </a:txBody>
                  <a:tcPr marT="0" marB="0" anchor="ctr"/>
                </a:tc>
                <a:tc>
                  <a:txBody>
                    <a:bodyPr/>
                    <a:lstStyle/>
                    <a:p>
                      <a:pPr algn="ctr"/>
                      <a:r>
                        <a:rPr lang="en-GB" sz="1900" noProof="0" dirty="0" err="1">
                          <a:latin typeface="Arial" panose="020B0604020202020204" pitchFamily="34" charset="0"/>
                          <a:cs typeface="Arial" panose="020B0604020202020204" pitchFamily="34" charset="0"/>
                        </a:rPr>
                        <a:t>Nintedanib</a:t>
                      </a:r>
                      <a:r>
                        <a:rPr lang="en-GB" sz="1900" noProof="0" dirty="0">
                          <a:latin typeface="Arial" panose="020B0604020202020204" pitchFamily="34" charset="0"/>
                          <a:cs typeface="Arial" panose="020B0604020202020204" pitchFamily="34" charset="0"/>
                        </a:rPr>
                        <a:t> (n=288)</a:t>
                      </a:r>
                    </a:p>
                  </a:txBody>
                  <a:tcPr marT="0" marB="0" anchor="ctr"/>
                </a:tc>
                <a:tc>
                  <a:txBody>
                    <a:bodyPr/>
                    <a:lstStyle/>
                    <a:p>
                      <a:pPr algn="ctr"/>
                      <a:r>
                        <a:rPr lang="en-GB" sz="1900" noProof="0" dirty="0">
                          <a:latin typeface="Arial" panose="020B0604020202020204" pitchFamily="34" charset="0"/>
                          <a:cs typeface="Arial" panose="020B0604020202020204" pitchFamily="34" charset="0"/>
                        </a:rPr>
                        <a:t>Placebo</a:t>
                      </a:r>
                      <a:r>
                        <a:rPr lang="en-GB" sz="1900" baseline="0" noProof="0" dirty="0">
                          <a:latin typeface="Arial" panose="020B0604020202020204" pitchFamily="34" charset="0"/>
                          <a:cs typeface="Arial" panose="020B0604020202020204" pitchFamily="34" charset="0"/>
                        </a:rPr>
                        <a:t> (n=288)</a:t>
                      </a:r>
                      <a:endParaRPr lang="en-GB" sz="1900" noProof="0" dirty="0">
                        <a:latin typeface="Arial" panose="020B0604020202020204" pitchFamily="34" charset="0"/>
                        <a:cs typeface="Arial" panose="020B0604020202020204" pitchFamily="34" charset="0"/>
                      </a:endParaRPr>
                    </a:p>
                  </a:txBody>
                  <a:tcPr marT="0" marB="0" anchor="ctr"/>
                </a:tc>
                <a:extLst>
                  <a:ext uri="{0D108BD9-81ED-4DB2-BD59-A6C34878D82A}">
                    <a16:rowId xmlns:a16="http://schemas.microsoft.com/office/drawing/2014/main" val="1381247523"/>
                  </a:ext>
                </a:extLst>
              </a:tr>
              <a:tr h="359256">
                <a:tc>
                  <a:txBody>
                    <a:bodyPr/>
                    <a:lstStyle/>
                    <a:p>
                      <a:pPr marL="0" marR="0" lvl="0" indent="4763" algn="l" defTabSz="457118" rtl="0" eaLnBrk="1" fontAlgn="auto" latinLnBrk="0" hangingPunct="1">
                        <a:lnSpc>
                          <a:spcPct val="100000"/>
                        </a:lnSpc>
                        <a:spcBef>
                          <a:spcPts val="0"/>
                        </a:spcBef>
                        <a:spcAft>
                          <a:spcPts val="0"/>
                        </a:spcAft>
                        <a:buClrTx/>
                        <a:buSzTx/>
                        <a:buFontTx/>
                        <a:buNone/>
                        <a:tabLst/>
                        <a:defRPr/>
                      </a:pPr>
                      <a:r>
                        <a:rPr lang="en-GB" sz="1600" noProof="0" dirty="0" err="1">
                          <a:latin typeface="Arial" panose="020B0604020202020204" pitchFamily="34" charset="0"/>
                          <a:cs typeface="Arial" panose="020B0604020202020204" pitchFamily="34" charset="0"/>
                        </a:rPr>
                        <a:t>Diarrhea</a:t>
                      </a:r>
                      <a:r>
                        <a:rPr lang="en-GB" sz="1600" noProof="0" dirty="0">
                          <a:latin typeface="Arial" panose="020B0604020202020204" pitchFamily="34" charset="0"/>
                          <a:cs typeface="Arial" panose="020B0604020202020204" pitchFamily="34" charset="0"/>
                        </a:rPr>
                        <a:t>, </a:t>
                      </a:r>
                      <a:r>
                        <a:rPr lang="en-GB" sz="1600" u="none" strike="noStrike" kern="1200" baseline="0" noProof="0" dirty="0">
                          <a:latin typeface="Arial" panose="020B0604020202020204" pitchFamily="34" charset="0"/>
                          <a:cs typeface="Arial" panose="020B0604020202020204" pitchFamily="34" charset="0"/>
                        </a:rPr>
                        <a:t>n (%)</a:t>
                      </a:r>
                      <a:endParaRPr lang="en-GB" sz="1600" b="0" i="0" u="none" strike="noStrike" kern="1200" baseline="0" noProof="0" dirty="0">
                        <a:solidFill>
                          <a:schemeClr val="dk1"/>
                        </a:solidFill>
                        <a:latin typeface="Arial" panose="020B0604020202020204" pitchFamily="34" charset="0"/>
                        <a:ea typeface="+mn-ea"/>
                        <a:cs typeface="Arial" panose="020B0604020202020204" pitchFamily="34" charset="0"/>
                      </a:endParaRPr>
                    </a:p>
                  </a:txBody>
                  <a:tcPr marL="121920" marR="121920" marT="0" marB="0" anchor="ctr"/>
                </a:tc>
                <a:tc>
                  <a:txBody>
                    <a:bodyPr/>
                    <a:lstStyle/>
                    <a:p>
                      <a:pPr algn="ctr">
                        <a:lnSpc>
                          <a:spcPct val="100000"/>
                        </a:lnSpc>
                        <a:spcBef>
                          <a:spcPts val="0"/>
                        </a:spcBef>
                      </a:pPr>
                      <a:r>
                        <a:rPr lang="en-GB" sz="1600" noProof="0" dirty="0">
                          <a:latin typeface="Arial" panose="020B0604020202020204" pitchFamily="34" charset="0"/>
                          <a:cs typeface="Arial" panose="020B0604020202020204" pitchFamily="34" charset="0"/>
                        </a:rPr>
                        <a:t>218 (75.7)</a:t>
                      </a:r>
                    </a:p>
                  </a:txBody>
                  <a:tcPr marL="121920" marR="121920" marT="0" marB="0" anchor="ctr"/>
                </a:tc>
                <a:tc>
                  <a:txBody>
                    <a:bodyPr/>
                    <a:lstStyle/>
                    <a:p>
                      <a:pPr algn="ctr">
                        <a:lnSpc>
                          <a:spcPct val="100000"/>
                        </a:lnSpc>
                        <a:spcBef>
                          <a:spcPts val="0"/>
                        </a:spcBef>
                      </a:pPr>
                      <a:r>
                        <a:rPr lang="en-GB" sz="1600" noProof="0" dirty="0">
                          <a:latin typeface="Arial" panose="020B0604020202020204" pitchFamily="34" charset="0"/>
                          <a:cs typeface="Arial" panose="020B0604020202020204" pitchFamily="34" charset="0"/>
                        </a:rPr>
                        <a:t>91 (31.6)</a:t>
                      </a:r>
                    </a:p>
                  </a:txBody>
                  <a:tcPr marL="121920" marR="121920" marT="0" marB="0" anchor="ctr"/>
                </a:tc>
                <a:extLst>
                  <a:ext uri="{0D108BD9-81ED-4DB2-BD59-A6C34878D82A}">
                    <a16:rowId xmlns:a16="http://schemas.microsoft.com/office/drawing/2014/main" val="10001"/>
                  </a:ext>
                </a:extLst>
              </a:tr>
              <a:tr h="359256">
                <a:tc>
                  <a:txBody>
                    <a:bodyPr/>
                    <a:lstStyle/>
                    <a:p>
                      <a:pPr marL="0" marR="0" lvl="0" indent="4763" algn="l" defTabSz="457118" rtl="0" eaLnBrk="1" fontAlgn="auto" latinLnBrk="0" hangingPunct="1">
                        <a:lnSpc>
                          <a:spcPct val="100000"/>
                        </a:lnSpc>
                        <a:spcBef>
                          <a:spcPts val="0"/>
                        </a:spcBef>
                        <a:spcAft>
                          <a:spcPts val="0"/>
                        </a:spcAft>
                        <a:buClrTx/>
                        <a:buSzTx/>
                        <a:buFontTx/>
                        <a:buNone/>
                        <a:tabLst/>
                        <a:defRPr/>
                      </a:pPr>
                      <a:r>
                        <a:rPr lang="en-GB" sz="1600" kern="1200" noProof="0" dirty="0">
                          <a:latin typeface="Arial" panose="020B0604020202020204" pitchFamily="34" charset="0"/>
                          <a:cs typeface="Arial" panose="020B0604020202020204" pitchFamily="34" charset="0"/>
                        </a:rPr>
                        <a:t>Nausea, </a:t>
                      </a:r>
                      <a:r>
                        <a:rPr lang="en-GB" sz="1600" u="none" strike="noStrike" kern="1200" baseline="0" noProof="0" dirty="0">
                          <a:latin typeface="Arial" panose="020B0604020202020204" pitchFamily="34" charset="0"/>
                          <a:cs typeface="Arial" panose="020B0604020202020204" pitchFamily="34" charset="0"/>
                        </a:rPr>
                        <a:t>n (%)</a:t>
                      </a:r>
                      <a:endParaRPr lang="en-GB" sz="1600" b="0" i="0" u="none" strike="noStrike" kern="1200" baseline="0" noProof="0" dirty="0">
                        <a:solidFill>
                          <a:schemeClr val="dk1"/>
                        </a:solidFill>
                        <a:latin typeface="Arial" panose="020B0604020202020204" pitchFamily="34" charset="0"/>
                        <a:ea typeface="+mn-ea"/>
                        <a:cs typeface="Arial" panose="020B0604020202020204" pitchFamily="34" charset="0"/>
                      </a:endParaRPr>
                    </a:p>
                  </a:txBody>
                  <a:tcPr marL="121920" marR="121920" marT="0" marB="0" anchor="ctr"/>
                </a:tc>
                <a:tc>
                  <a:txBody>
                    <a:bodyPr/>
                    <a:lstStyle/>
                    <a:p>
                      <a:pPr algn="ctr">
                        <a:lnSpc>
                          <a:spcPct val="100000"/>
                        </a:lnSpc>
                        <a:spcBef>
                          <a:spcPts val="0"/>
                        </a:spcBef>
                      </a:pPr>
                      <a:r>
                        <a:rPr lang="en-GB" sz="1600" noProof="0" dirty="0">
                          <a:latin typeface="Arial" panose="020B0604020202020204" pitchFamily="34" charset="0"/>
                          <a:cs typeface="Arial" panose="020B0604020202020204" pitchFamily="34" charset="0"/>
                        </a:rPr>
                        <a:t>91 (31.6)</a:t>
                      </a:r>
                    </a:p>
                  </a:txBody>
                  <a:tcPr marL="121920" marR="121920" marT="0" marB="0" anchor="ctr"/>
                </a:tc>
                <a:tc>
                  <a:txBody>
                    <a:bodyPr/>
                    <a:lstStyle/>
                    <a:p>
                      <a:pPr algn="ctr">
                        <a:lnSpc>
                          <a:spcPct val="100000"/>
                        </a:lnSpc>
                        <a:spcBef>
                          <a:spcPts val="0"/>
                        </a:spcBef>
                      </a:pPr>
                      <a:r>
                        <a:rPr lang="en-GB" sz="1600" noProof="0" dirty="0">
                          <a:latin typeface="Arial" panose="020B0604020202020204" pitchFamily="34" charset="0"/>
                          <a:cs typeface="Arial" panose="020B0604020202020204" pitchFamily="34" charset="0"/>
                        </a:rPr>
                        <a:t>39 (13.5)</a:t>
                      </a:r>
                    </a:p>
                  </a:txBody>
                  <a:tcPr marL="121920" marR="121920" marT="0" marB="0" anchor="ctr"/>
                </a:tc>
                <a:extLst>
                  <a:ext uri="{0D108BD9-81ED-4DB2-BD59-A6C34878D82A}">
                    <a16:rowId xmlns:a16="http://schemas.microsoft.com/office/drawing/2014/main" val="10002"/>
                  </a:ext>
                </a:extLst>
              </a:tr>
              <a:tr h="359256">
                <a:tc>
                  <a:txBody>
                    <a:bodyPr/>
                    <a:lstStyle/>
                    <a:p>
                      <a:pPr marL="0" marR="0" lvl="0" indent="4763" algn="l" defTabSz="457118" rtl="0" eaLnBrk="1" fontAlgn="auto" latinLnBrk="0" hangingPunct="1">
                        <a:lnSpc>
                          <a:spcPct val="100000"/>
                        </a:lnSpc>
                        <a:spcBef>
                          <a:spcPts val="0"/>
                        </a:spcBef>
                        <a:spcAft>
                          <a:spcPts val="0"/>
                        </a:spcAft>
                        <a:buClrTx/>
                        <a:buSzTx/>
                        <a:buFontTx/>
                        <a:buNone/>
                        <a:tabLst/>
                        <a:defRPr/>
                      </a:pPr>
                      <a:r>
                        <a:rPr lang="en-GB" sz="1600" kern="1200" noProof="0" dirty="0">
                          <a:latin typeface="Arial" panose="020B0604020202020204" pitchFamily="34" charset="0"/>
                          <a:cs typeface="Arial" panose="020B0604020202020204" pitchFamily="34" charset="0"/>
                        </a:rPr>
                        <a:t>Vomiting, </a:t>
                      </a:r>
                      <a:r>
                        <a:rPr lang="en-GB" sz="1600" u="none" strike="noStrike" kern="1200" baseline="0" noProof="0" dirty="0">
                          <a:latin typeface="Arial" panose="020B0604020202020204" pitchFamily="34" charset="0"/>
                          <a:cs typeface="Arial" panose="020B0604020202020204" pitchFamily="34" charset="0"/>
                        </a:rPr>
                        <a:t>n (%)</a:t>
                      </a:r>
                      <a:endParaRPr lang="en-GB" sz="1600" b="0" i="0" u="none" strike="noStrike" kern="1200" baseline="0" noProof="0" dirty="0">
                        <a:solidFill>
                          <a:schemeClr val="dk1"/>
                        </a:solidFill>
                        <a:latin typeface="Arial" panose="020B0604020202020204" pitchFamily="34" charset="0"/>
                        <a:ea typeface="+mn-ea"/>
                        <a:cs typeface="Arial" panose="020B0604020202020204" pitchFamily="34" charset="0"/>
                      </a:endParaRPr>
                    </a:p>
                  </a:txBody>
                  <a:tcPr marL="121920" marR="121920" marT="0" marB="0" anchor="ctr"/>
                </a:tc>
                <a:tc>
                  <a:txBody>
                    <a:bodyPr/>
                    <a:lstStyle/>
                    <a:p>
                      <a:pPr algn="ctr">
                        <a:lnSpc>
                          <a:spcPct val="100000"/>
                        </a:lnSpc>
                        <a:spcBef>
                          <a:spcPts val="0"/>
                        </a:spcBef>
                      </a:pPr>
                      <a:r>
                        <a:rPr lang="en-GB" sz="1600" noProof="0" dirty="0">
                          <a:latin typeface="Arial" panose="020B0604020202020204" pitchFamily="34" charset="0"/>
                          <a:cs typeface="Arial" panose="020B0604020202020204" pitchFamily="34" charset="0"/>
                        </a:rPr>
                        <a:t>71 (24.7)</a:t>
                      </a:r>
                    </a:p>
                  </a:txBody>
                  <a:tcPr marL="121920" marR="121920" marT="0" marB="0" anchor="ctr"/>
                </a:tc>
                <a:tc>
                  <a:txBody>
                    <a:bodyPr/>
                    <a:lstStyle/>
                    <a:p>
                      <a:pPr algn="ctr">
                        <a:lnSpc>
                          <a:spcPct val="100000"/>
                        </a:lnSpc>
                        <a:spcBef>
                          <a:spcPts val="0"/>
                        </a:spcBef>
                      </a:pPr>
                      <a:r>
                        <a:rPr lang="en-GB" sz="1600" noProof="0" dirty="0">
                          <a:latin typeface="Arial" panose="020B0604020202020204" pitchFamily="34" charset="0"/>
                          <a:cs typeface="Arial" panose="020B0604020202020204" pitchFamily="34" charset="0"/>
                        </a:rPr>
                        <a:t>30 (10.4)</a:t>
                      </a:r>
                    </a:p>
                  </a:txBody>
                  <a:tcPr marL="121920" marR="121920" marT="0" marB="0" anchor="ctr"/>
                </a:tc>
                <a:extLst>
                  <a:ext uri="{0D108BD9-81ED-4DB2-BD59-A6C34878D82A}">
                    <a16:rowId xmlns:a16="http://schemas.microsoft.com/office/drawing/2014/main" val="10003"/>
                  </a:ext>
                </a:extLst>
              </a:tr>
              <a:tr h="359256">
                <a:tc>
                  <a:txBody>
                    <a:bodyPr/>
                    <a:lstStyle/>
                    <a:p>
                      <a:pPr marL="0" marR="0" lvl="0" indent="4763" algn="l" defTabSz="457118" rtl="0" eaLnBrk="1" fontAlgn="auto" latinLnBrk="0" hangingPunct="1">
                        <a:lnSpc>
                          <a:spcPct val="100000"/>
                        </a:lnSpc>
                        <a:spcBef>
                          <a:spcPts val="0"/>
                        </a:spcBef>
                        <a:spcAft>
                          <a:spcPts val="0"/>
                        </a:spcAft>
                        <a:buClrTx/>
                        <a:buSzTx/>
                        <a:buFontTx/>
                        <a:buNone/>
                        <a:tabLst/>
                        <a:defRPr/>
                      </a:pPr>
                      <a:r>
                        <a:rPr lang="en-GB" sz="1600" kern="1200" noProof="0" dirty="0">
                          <a:solidFill>
                            <a:schemeClr val="dk1"/>
                          </a:solidFill>
                          <a:latin typeface="Arial" panose="020B0604020202020204" pitchFamily="34" charset="0"/>
                          <a:ea typeface="+mn-ea"/>
                          <a:cs typeface="Arial" panose="020B0604020202020204" pitchFamily="34" charset="0"/>
                        </a:rPr>
                        <a:t>Weight decreased, </a:t>
                      </a:r>
                      <a:r>
                        <a:rPr lang="en-GB" sz="1600" u="none" strike="noStrike" kern="1200" baseline="0" noProof="0" dirty="0">
                          <a:latin typeface="Arial" panose="020B0604020202020204" pitchFamily="34" charset="0"/>
                          <a:cs typeface="Arial" panose="020B0604020202020204" pitchFamily="34" charset="0"/>
                        </a:rPr>
                        <a:t>n (%)</a:t>
                      </a:r>
                      <a:endParaRPr lang="en-GB" sz="1600" b="0" i="0" u="none" strike="noStrike" kern="1200" baseline="0" noProof="0" dirty="0">
                        <a:solidFill>
                          <a:schemeClr val="dk1"/>
                        </a:solidFill>
                        <a:latin typeface="Arial" panose="020B0604020202020204" pitchFamily="34" charset="0"/>
                        <a:ea typeface="+mn-ea"/>
                        <a:cs typeface="Arial" panose="020B0604020202020204" pitchFamily="34" charset="0"/>
                      </a:endParaRPr>
                    </a:p>
                  </a:txBody>
                  <a:tcPr marL="121920" marR="121920" marT="0" marB="0" anchor="ctr"/>
                </a:tc>
                <a:tc>
                  <a:txBody>
                    <a:bodyPr/>
                    <a:lstStyle/>
                    <a:p>
                      <a:pPr marL="0" marR="0" indent="0" algn="ctr" defTabSz="457118" rtl="0" eaLnBrk="1" fontAlgn="auto" latinLnBrk="0" hangingPunct="1">
                        <a:lnSpc>
                          <a:spcPct val="100000"/>
                        </a:lnSpc>
                        <a:spcBef>
                          <a:spcPts val="0"/>
                        </a:spcBef>
                        <a:spcAft>
                          <a:spcPts val="0"/>
                        </a:spcAft>
                        <a:buClrTx/>
                        <a:buSzTx/>
                        <a:buFontTx/>
                        <a:buNone/>
                        <a:tabLst/>
                        <a:defRPr/>
                      </a:pPr>
                      <a:r>
                        <a:rPr lang="en-GB" sz="1600" kern="1200" noProof="0" dirty="0">
                          <a:solidFill>
                            <a:schemeClr val="dk1"/>
                          </a:solidFill>
                          <a:latin typeface="Arial" panose="020B0604020202020204" pitchFamily="34" charset="0"/>
                          <a:ea typeface="+mn-ea"/>
                          <a:cs typeface="Arial" panose="020B0604020202020204" pitchFamily="34" charset="0"/>
                        </a:rPr>
                        <a:t>34 (11.8)</a:t>
                      </a:r>
                    </a:p>
                  </a:txBody>
                  <a:tcPr marL="121920" marR="121920" marT="0" marB="0" anchor="ctr"/>
                </a:tc>
                <a:tc>
                  <a:txBody>
                    <a:bodyPr/>
                    <a:lstStyle/>
                    <a:p>
                      <a:pPr marL="0" indent="0" algn="ctr" defTabSz="457118" rtl="0" eaLnBrk="1" latinLnBrk="0" hangingPunct="1">
                        <a:lnSpc>
                          <a:spcPct val="100000"/>
                        </a:lnSpc>
                        <a:spcBef>
                          <a:spcPts val="0"/>
                        </a:spcBef>
                      </a:pPr>
                      <a:r>
                        <a:rPr lang="en-GB" sz="1600" kern="1200" noProof="0" dirty="0">
                          <a:solidFill>
                            <a:schemeClr val="dk1"/>
                          </a:solidFill>
                          <a:latin typeface="Arial" panose="020B0604020202020204" pitchFamily="34" charset="0"/>
                          <a:ea typeface="+mn-ea"/>
                          <a:cs typeface="Arial" panose="020B0604020202020204" pitchFamily="34" charset="0"/>
                        </a:rPr>
                        <a:t>12 (4.2)</a:t>
                      </a:r>
                    </a:p>
                  </a:txBody>
                  <a:tcPr marL="121920" marR="121920" marT="0" marB="0" anchor="ctr"/>
                </a:tc>
                <a:extLst>
                  <a:ext uri="{0D108BD9-81ED-4DB2-BD59-A6C34878D82A}">
                    <a16:rowId xmlns:a16="http://schemas.microsoft.com/office/drawing/2014/main" val="1371646916"/>
                  </a:ext>
                </a:extLst>
              </a:tr>
              <a:tr h="359256">
                <a:tc>
                  <a:txBody>
                    <a:bodyPr/>
                    <a:lstStyle/>
                    <a:p>
                      <a:pPr marL="0" marR="0" lvl="0" indent="4763" algn="l" defTabSz="457118" rtl="0" eaLnBrk="1" fontAlgn="auto" latinLnBrk="0" hangingPunct="1">
                        <a:lnSpc>
                          <a:spcPct val="100000"/>
                        </a:lnSpc>
                        <a:spcBef>
                          <a:spcPts val="0"/>
                        </a:spcBef>
                        <a:spcAft>
                          <a:spcPts val="0"/>
                        </a:spcAft>
                        <a:buClrTx/>
                        <a:buSzTx/>
                        <a:buFontTx/>
                        <a:buNone/>
                        <a:tabLst/>
                        <a:defRPr/>
                      </a:pPr>
                      <a:r>
                        <a:rPr lang="en-GB" sz="1600" kern="1200" noProof="0" dirty="0">
                          <a:solidFill>
                            <a:schemeClr val="dk1"/>
                          </a:solidFill>
                          <a:latin typeface="Arial" panose="020B0604020202020204" pitchFamily="34" charset="0"/>
                          <a:ea typeface="+mn-ea"/>
                          <a:cs typeface="Arial" panose="020B0604020202020204" pitchFamily="34" charset="0"/>
                        </a:rPr>
                        <a:t>Decreased appetite, </a:t>
                      </a:r>
                      <a:r>
                        <a:rPr lang="en-GB" sz="1600" u="none" strike="noStrike" kern="1200" baseline="0" noProof="0" dirty="0">
                          <a:latin typeface="Arial" panose="020B0604020202020204" pitchFamily="34" charset="0"/>
                          <a:cs typeface="Arial" panose="020B0604020202020204" pitchFamily="34" charset="0"/>
                        </a:rPr>
                        <a:t>n (%)</a:t>
                      </a:r>
                      <a:endParaRPr lang="en-GB" sz="1600" b="0" i="0" u="none" strike="noStrike" kern="1200" baseline="0" noProof="0" dirty="0">
                        <a:solidFill>
                          <a:schemeClr val="dk1"/>
                        </a:solidFill>
                        <a:latin typeface="Arial" panose="020B0604020202020204" pitchFamily="34" charset="0"/>
                        <a:ea typeface="+mn-ea"/>
                        <a:cs typeface="Arial" panose="020B0604020202020204" pitchFamily="34" charset="0"/>
                      </a:endParaRPr>
                    </a:p>
                  </a:txBody>
                  <a:tcPr marL="121920" marR="121920" marT="0" marB="0" anchor="ctr"/>
                </a:tc>
                <a:tc>
                  <a:txBody>
                    <a:bodyPr/>
                    <a:lstStyle/>
                    <a:p>
                      <a:pPr marL="0" marR="0" indent="0" algn="ctr" defTabSz="457118" rtl="0" eaLnBrk="1" fontAlgn="auto" latinLnBrk="0" hangingPunct="1">
                        <a:lnSpc>
                          <a:spcPct val="100000"/>
                        </a:lnSpc>
                        <a:spcBef>
                          <a:spcPts val="0"/>
                        </a:spcBef>
                        <a:spcAft>
                          <a:spcPts val="0"/>
                        </a:spcAft>
                        <a:buClrTx/>
                        <a:buSzTx/>
                        <a:buFontTx/>
                        <a:buNone/>
                        <a:tabLst/>
                        <a:defRPr/>
                      </a:pPr>
                      <a:r>
                        <a:rPr lang="en-GB" sz="1600" kern="1200" noProof="0" dirty="0">
                          <a:solidFill>
                            <a:schemeClr val="dk1"/>
                          </a:solidFill>
                          <a:latin typeface="Arial" panose="020B0604020202020204" pitchFamily="34" charset="0"/>
                          <a:ea typeface="+mn-ea"/>
                          <a:cs typeface="Arial" panose="020B0604020202020204" pitchFamily="34" charset="0"/>
                        </a:rPr>
                        <a:t>27 (9.4)</a:t>
                      </a:r>
                    </a:p>
                  </a:txBody>
                  <a:tcPr marL="121920" marR="121920" marT="0" marB="0" anchor="ctr"/>
                </a:tc>
                <a:tc>
                  <a:txBody>
                    <a:bodyPr/>
                    <a:lstStyle/>
                    <a:p>
                      <a:pPr marL="0" indent="0" algn="ctr" defTabSz="457118" rtl="0" eaLnBrk="1" latinLnBrk="0" hangingPunct="1">
                        <a:lnSpc>
                          <a:spcPct val="100000"/>
                        </a:lnSpc>
                        <a:spcBef>
                          <a:spcPts val="0"/>
                        </a:spcBef>
                      </a:pPr>
                      <a:r>
                        <a:rPr lang="en-GB" sz="1600" kern="1200" noProof="0" dirty="0">
                          <a:solidFill>
                            <a:schemeClr val="dk1"/>
                          </a:solidFill>
                          <a:latin typeface="Arial" panose="020B0604020202020204" pitchFamily="34" charset="0"/>
                          <a:ea typeface="+mn-ea"/>
                          <a:cs typeface="Arial" panose="020B0604020202020204" pitchFamily="34" charset="0"/>
                        </a:rPr>
                        <a:t>12 (4.2)</a:t>
                      </a:r>
                    </a:p>
                  </a:txBody>
                  <a:tcPr marL="121920" marR="121920" marT="0" marB="0" anchor="ctr"/>
                </a:tc>
                <a:extLst>
                  <a:ext uri="{0D108BD9-81ED-4DB2-BD59-A6C34878D82A}">
                    <a16:rowId xmlns:a16="http://schemas.microsoft.com/office/drawing/2014/main" val="1689390162"/>
                  </a:ext>
                </a:extLst>
              </a:tr>
              <a:tr h="359256">
                <a:tc>
                  <a:txBody>
                    <a:bodyPr/>
                    <a:lstStyle/>
                    <a:p>
                      <a:pPr marL="0" marR="0" lvl="0" indent="4763" algn="l" defTabSz="457118"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ALT increased, </a:t>
                      </a:r>
                      <a:r>
                        <a:rPr lang="en-GB" sz="1600" u="none" strike="noStrike" kern="1200" baseline="0" dirty="0">
                          <a:latin typeface="Arial" panose="020B0604020202020204" pitchFamily="34" charset="0"/>
                          <a:cs typeface="Arial" panose="020B0604020202020204" pitchFamily="34" charset="0"/>
                        </a:rPr>
                        <a:t>n (%)</a:t>
                      </a: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121920" marR="121920" marT="0" marB="0" anchor="ctr"/>
                </a:tc>
                <a:tc>
                  <a:txBody>
                    <a:bodyPr/>
                    <a:lstStyle/>
                    <a:p>
                      <a:pPr marL="0" marR="0" indent="0" algn="ctr" defTabSz="457118"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21 (7.3)</a:t>
                      </a:r>
                    </a:p>
                  </a:txBody>
                  <a:tcPr marL="121920" marR="121920" marT="0" marB="0" anchor="ctr"/>
                </a:tc>
                <a:tc>
                  <a:txBody>
                    <a:bodyPr/>
                    <a:lstStyle/>
                    <a:p>
                      <a:pPr marL="0" indent="0" algn="ctr" defTabSz="457118" rtl="0" eaLnBrk="1" latinLnBrk="0" hangingPunct="1">
                        <a:lnSpc>
                          <a:spcPct val="100000"/>
                        </a:lnSpc>
                        <a:spcBef>
                          <a:spcPts val="0"/>
                        </a:spcBef>
                      </a:pPr>
                      <a:r>
                        <a:rPr lang="en-US" sz="1600" kern="1200" dirty="0">
                          <a:solidFill>
                            <a:schemeClr val="dk1"/>
                          </a:solidFill>
                          <a:latin typeface="Arial" panose="020B0604020202020204" pitchFamily="34" charset="0"/>
                          <a:ea typeface="+mn-ea"/>
                          <a:cs typeface="Arial" panose="020B0604020202020204" pitchFamily="34" charset="0"/>
                        </a:rPr>
                        <a:t>3 (1.0)</a:t>
                      </a:r>
                    </a:p>
                  </a:txBody>
                  <a:tcPr marL="121920" marR="121920" marT="0" marB="0" anchor="ctr"/>
                </a:tc>
                <a:extLst>
                  <a:ext uri="{0D108BD9-81ED-4DB2-BD59-A6C34878D82A}">
                    <a16:rowId xmlns:a16="http://schemas.microsoft.com/office/drawing/2014/main" val="1406999605"/>
                  </a:ext>
                </a:extLst>
              </a:tr>
              <a:tr h="359256">
                <a:tc>
                  <a:txBody>
                    <a:bodyPr/>
                    <a:lstStyle/>
                    <a:p>
                      <a:pPr marL="0" marR="0" lvl="0" indent="4763" algn="l" defTabSz="457118"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GGT increased, </a:t>
                      </a:r>
                      <a:r>
                        <a:rPr lang="en-GB" sz="1600" u="none" strike="noStrike" kern="1200" baseline="0" dirty="0">
                          <a:latin typeface="Arial" panose="020B0604020202020204" pitchFamily="34" charset="0"/>
                          <a:cs typeface="Arial" panose="020B0604020202020204" pitchFamily="34" charset="0"/>
                        </a:rPr>
                        <a:t>n (%)</a:t>
                      </a: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121920" marR="121920" marT="0" marB="0" anchor="ctr"/>
                </a:tc>
                <a:tc>
                  <a:txBody>
                    <a:bodyPr/>
                    <a:lstStyle/>
                    <a:p>
                      <a:pPr marL="0" marR="0" indent="0" algn="ctr" defTabSz="457118"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17 (5.9)</a:t>
                      </a:r>
                    </a:p>
                  </a:txBody>
                  <a:tcPr marL="121920" marR="121920" marT="0" marB="0" anchor="ctr"/>
                </a:tc>
                <a:tc>
                  <a:txBody>
                    <a:bodyPr/>
                    <a:lstStyle/>
                    <a:p>
                      <a:pPr marL="0" indent="0" algn="ctr" defTabSz="457118" rtl="0" eaLnBrk="1" latinLnBrk="0" hangingPunct="1">
                        <a:lnSpc>
                          <a:spcPct val="100000"/>
                        </a:lnSpc>
                        <a:spcBef>
                          <a:spcPts val="0"/>
                        </a:spcBef>
                      </a:pPr>
                      <a:r>
                        <a:rPr lang="en-US" sz="1600" kern="1200" dirty="0">
                          <a:solidFill>
                            <a:schemeClr val="dk1"/>
                          </a:solidFill>
                          <a:latin typeface="Arial" panose="020B0604020202020204" pitchFamily="34" charset="0"/>
                          <a:ea typeface="+mn-ea"/>
                          <a:cs typeface="Arial" panose="020B0604020202020204" pitchFamily="34" charset="0"/>
                        </a:rPr>
                        <a:t>4 (1.4)</a:t>
                      </a:r>
                    </a:p>
                  </a:txBody>
                  <a:tcPr marL="121920" marR="121920" marT="0" marB="0" anchor="ctr"/>
                </a:tc>
                <a:extLst>
                  <a:ext uri="{0D108BD9-81ED-4DB2-BD59-A6C34878D82A}">
                    <a16:rowId xmlns:a16="http://schemas.microsoft.com/office/drawing/2014/main" val="10004"/>
                  </a:ext>
                </a:extLst>
              </a:tr>
              <a:tr h="359256">
                <a:tc>
                  <a:txBody>
                    <a:bodyPr/>
                    <a:lstStyle/>
                    <a:p>
                      <a:pPr marL="0" marR="0" lvl="0" indent="4763" algn="l" defTabSz="457118"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AST increased, </a:t>
                      </a:r>
                      <a:r>
                        <a:rPr lang="en-GB" sz="1600" u="none" strike="noStrike" kern="1200" baseline="0" dirty="0">
                          <a:latin typeface="Arial" panose="020B0604020202020204" pitchFamily="34" charset="0"/>
                          <a:cs typeface="Arial" panose="020B0604020202020204" pitchFamily="34" charset="0"/>
                        </a:rPr>
                        <a:t>n (%)</a:t>
                      </a: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121920" marR="121920" marT="0" marB="0" anchor="ctr"/>
                </a:tc>
                <a:tc>
                  <a:txBody>
                    <a:bodyPr/>
                    <a:lstStyle/>
                    <a:p>
                      <a:pPr marL="0" marR="0" indent="0" algn="ctr" defTabSz="457118"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15 (5.2)</a:t>
                      </a:r>
                    </a:p>
                  </a:txBody>
                  <a:tcPr marL="121920" marR="121920" marT="0" marB="0" anchor="ctr"/>
                </a:tc>
                <a:tc>
                  <a:txBody>
                    <a:bodyPr/>
                    <a:lstStyle/>
                    <a:p>
                      <a:pPr marL="0" indent="0" algn="ctr" defTabSz="457118" rtl="0" eaLnBrk="1" latinLnBrk="0" hangingPunct="1">
                        <a:lnSpc>
                          <a:spcPct val="100000"/>
                        </a:lnSpc>
                        <a:spcBef>
                          <a:spcPts val="0"/>
                        </a:spcBef>
                      </a:pPr>
                      <a:r>
                        <a:rPr lang="en-US" sz="1600" kern="1200" dirty="0">
                          <a:solidFill>
                            <a:schemeClr val="dk1"/>
                          </a:solidFill>
                          <a:latin typeface="Arial" panose="020B0604020202020204" pitchFamily="34" charset="0"/>
                          <a:ea typeface="+mn-ea"/>
                          <a:cs typeface="Arial" panose="020B0604020202020204" pitchFamily="34" charset="0"/>
                        </a:rPr>
                        <a:t>1 (0.3)</a:t>
                      </a:r>
                    </a:p>
                  </a:txBody>
                  <a:tcPr marL="121920" marR="121920" marT="0" marB="0" anchor="ctr"/>
                </a:tc>
                <a:extLst>
                  <a:ext uri="{0D108BD9-81ED-4DB2-BD59-A6C34878D82A}">
                    <a16:rowId xmlns:a16="http://schemas.microsoft.com/office/drawing/2014/main" val="3916301264"/>
                  </a:ext>
                </a:extLst>
              </a:tr>
              <a:tr h="359256">
                <a:tc>
                  <a:txBody>
                    <a:bodyPr/>
                    <a:lstStyle/>
                    <a:p>
                      <a:pPr marL="0" marR="0" lvl="0" indent="0" algn="l" defTabSz="457094"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Arial" panose="020B0604020202020204" pitchFamily="34" charset="0"/>
                          <a:ea typeface="+mn-ea"/>
                          <a:cs typeface="Arial" panose="020B0604020202020204" pitchFamily="34" charset="0"/>
                        </a:rPr>
                        <a:t>Any bleeding adverse event</a:t>
                      </a:r>
                    </a:p>
                  </a:txBody>
                  <a:tcPr marL="117421" marR="117421" anchor="ctr"/>
                </a:tc>
                <a:tc>
                  <a:txBody>
                    <a:bodyPr/>
                    <a:lstStyle/>
                    <a:p>
                      <a:pPr algn="ctr">
                        <a:lnSpc>
                          <a:spcPct val="100000"/>
                        </a:lnSpc>
                      </a:pPr>
                      <a:r>
                        <a:rPr lang="de-DE" sz="1600" kern="1200" dirty="0">
                          <a:solidFill>
                            <a:schemeClr val="tx1"/>
                          </a:solidFill>
                          <a:latin typeface="Arial" panose="020B0604020202020204" pitchFamily="34" charset="0"/>
                          <a:ea typeface="+mn-ea"/>
                          <a:cs typeface="Arial" panose="020B0604020202020204" pitchFamily="34" charset="0"/>
                        </a:rPr>
                        <a:t>32 (11.1)</a:t>
                      </a:r>
                    </a:p>
                  </a:txBody>
                  <a:tcPr marL="117421" marR="117421" anchor="ctr"/>
                </a:tc>
                <a:tc>
                  <a:txBody>
                    <a:bodyPr/>
                    <a:lstStyle/>
                    <a:p>
                      <a:pPr algn="ctr">
                        <a:lnSpc>
                          <a:spcPct val="100000"/>
                        </a:lnSpc>
                      </a:pPr>
                      <a:r>
                        <a:rPr lang="de-DE" sz="1600" kern="1200" dirty="0">
                          <a:solidFill>
                            <a:schemeClr val="tx1"/>
                          </a:solidFill>
                          <a:latin typeface="Arial" panose="020B0604020202020204" pitchFamily="34" charset="0"/>
                          <a:ea typeface="+mn-ea"/>
                          <a:cs typeface="Arial" panose="020B0604020202020204" pitchFamily="34" charset="0"/>
                        </a:rPr>
                        <a:t>24 (8.3)</a:t>
                      </a:r>
                    </a:p>
                  </a:txBody>
                  <a:tcPr marL="117421" marR="117421" anchor="ctr"/>
                </a:tc>
                <a:extLst>
                  <a:ext uri="{0D108BD9-81ED-4DB2-BD59-A6C34878D82A}">
                    <a16:rowId xmlns:a16="http://schemas.microsoft.com/office/drawing/2014/main" val="1229690622"/>
                  </a:ext>
                </a:extLst>
              </a:tr>
              <a:tr h="359256">
                <a:tc>
                  <a:txBody>
                    <a:bodyPr/>
                    <a:lstStyle/>
                    <a:p>
                      <a:pPr marL="0" marR="0" lvl="0" indent="0" algn="l" defTabSz="457094"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Arial" panose="020B0604020202020204" pitchFamily="34" charset="0"/>
                          <a:ea typeface="+mn-ea"/>
                          <a:cs typeface="Arial" panose="020B0604020202020204" pitchFamily="34" charset="0"/>
                        </a:rPr>
                        <a:t>    Epistaxis</a:t>
                      </a:r>
                    </a:p>
                  </a:txBody>
                  <a:tcPr marL="117421" marR="117421" anchor="ctr"/>
                </a:tc>
                <a:tc>
                  <a:txBody>
                    <a:bodyPr/>
                    <a:lstStyle/>
                    <a:p>
                      <a:pPr algn="ctr">
                        <a:lnSpc>
                          <a:spcPct val="100000"/>
                        </a:lnSpc>
                      </a:pPr>
                      <a:r>
                        <a:rPr lang="de-DE" sz="1600" kern="1200" dirty="0">
                          <a:solidFill>
                            <a:schemeClr val="dk1"/>
                          </a:solidFill>
                          <a:latin typeface="Arial" panose="020B0604020202020204" pitchFamily="34" charset="0"/>
                          <a:ea typeface="+mn-ea"/>
                          <a:cs typeface="Arial" panose="020B0604020202020204" pitchFamily="34" charset="0"/>
                        </a:rPr>
                        <a:t>8 (2.8)</a:t>
                      </a:r>
                    </a:p>
                  </a:txBody>
                  <a:tcPr marL="117421" marR="117421" anchor="ctr"/>
                </a:tc>
                <a:tc>
                  <a:txBody>
                    <a:bodyPr/>
                    <a:lstStyle/>
                    <a:p>
                      <a:pPr algn="ctr">
                        <a:lnSpc>
                          <a:spcPct val="100000"/>
                        </a:lnSpc>
                      </a:pPr>
                      <a:r>
                        <a:rPr lang="de-DE" sz="1600" kern="1200" dirty="0">
                          <a:solidFill>
                            <a:schemeClr val="dk1"/>
                          </a:solidFill>
                          <a:latin typeface="Arial" panose="020B0604020202020204" pitchFamily="34" charset="0"/>
                          <a:ea typeface="+mn-ea"/>
                          <a:cs typeface="Arial" panose="020B0604020202020204" pitchFamily="34" charset="0"/>
                        </a:rPr>
                        <a:t>11 (3.8)</a:t>
                      </a:r>
                    </a:p>
                  </a:txBody>
                  <a:tcPr marL="117421" marR="117421" anchor="ctr"/>
                </a:tc>
                <a:extLst>
                  <a:ext uri="{0D108BD9-81ED-4DB2-BD59-A6C34878D82A}">
                    <a16:rowId xmlns:a16="http://schemas.microsoft.com/office/drawing/2014/main" val="643426156"/>
                  </a:ext>
                </a:extLst>
              </a:tr>
              <a:tr h="359256">
                <a:tc>
                  <a:txBody>
                    <a:bodyPr/>
                    <a:lstStyle/>
                    <a:p>
                      <a:pPr marL="0" indent="0"/>
                      <a:r>
                        <a:rPr lang="en-GB" sz="1600" kern="1200" dirty="0">
                          <a:solidFill>
                            <a:schemeClr val="dk1"/>
                          </a:solidFill>
                          <a:latin typeface="Arial" panose="020B0604020202020204" pitchFamily="34" charset="0"/>
                          <a:ea typeface="+mn-ea"/>
                          <a:cs typeface="Arial" panose="020B0604020202020204" pitchFamily="34" charset="0"/>
                        </a:rPr>
                        <a:t>    Contusion</a:t>
                      </a:r>
                    </a:p>
                  </a:txBody>
                  <a:tcPr marL="117421" marR="117421" anchor="ctr"/>
                </a:tc>
                <a:tc>
                  <a:txBody>
                    <a:bodyPr/>
                    <a:lstStyle/>
                    <a:p>
                      <a:pPr algn="ctr">
                        <a:lnSpc>
                          <a:spcPct val="100000"/>
                        </a:lnSpc>
                        <a:spcAft>
                          <a:spcPts val="0"/>
                        </a:spcAft>
                      </a:pPr>
                      <a:r>
                        <a:rPr lang="en-GB" sz="1600" kern="1200" dirty="0">
                          <a:solidFill>
                            <a:schemeClr val="dk1"/>
                          </a:solidFill>
                          <a:latin typeface="Arial" panose="020B0604020202020204" pitchFamily="34" charset="0"/>
                          <a:ea typeface="+mn-ea"/>
                          <a:cs typeface="Arial" panose="020B0604020202020204" pitchFamily="34" charset="0"/>
                        </a:rPr>
                        <a:t>7 (2.4)</a:t>
                      </a:r>
                    </a:p>
                  </a:txBody>
                  <a:tcPr marL="88065" marR="88065" marT="0" marB="0" anchor="ctr"/>
                </a:tc>
                <a:tc>
                  <a:txBody>
                    <a:bodyPr/>
                    <a:lstStyle/>
                    <a:p>
                      <a:pPr algn="ctr">
                        <a:lnSpc>
                          <a:spcPct val="100000"/>
                        </a:lnSpc>
                        <a:spcAft>
                          <a:spcPts val="0"/>
                        </a:spcAft>
                      </a:pPr>
                      <a:r>
                        <a:rPr lang="en-GB" sz="1600" kern="1200" dirty="0">
                          <a:solidFill>
                            <a:schemeClr val="dk1"/>
                          </a:solidFill>
                          <a:latin typeface="Arial" panose="020B0604020202020204" pitchFamily="34" charset="0"/>
                          <a:ea typeface="+mn-ea"/>
                          <a:cs typeface="Arial" panose="020B0604020202020204" pitchFamily="34" charset="0"/>
                        </a:rPr>
                        <a:t>3 (1.0)</a:t>
                      </a:r>
                    </a:p>
                  </a:txBody>
                  <a:tcPr marL="88065" marR="88065" marT="0" marB="0" anchor="ctr"/>
                </a:tc>
                <a:extLst>
                  <a:ext uri="{0D108BD9-81ED-4DB2-BD59-A6C34878D82A}">
                    <a16:rowId xmlns:a16="http://schemas.microsoft.com/office/drawing/2014/main" val="693204214"/>
                  </a:ext>
                </a:extLst>
              </a:tr>
            </a:tbl>
          </a:graphicData>
        </a:graphic>
      </p:graphicFrame>
      <p:sp>
        <p:nvSpPr>
          <p:cNvPr id="4" name="Titre 3"/>
          <p:cNvSpPr>
            <a:spLocks noGrp="1"/>
          </p:cNvSpPr>
          <p:nvPr>
            <p:ph type="title"/>
          </p:nvPr>
        </p:nvSpPr>
        <p:spPr>
          <a:noFill/>
        </p:spPr>
        <p:txBody>
          <a:bodyPr anchor="ctr">
            <a:noAutofit/>
          </a:bodyPr>
          <a:lstStyle/>
          <a:p>
            <a:r>
              <a:rPr lang="en-GB" noProof="0" dirty="0"/>
              <a:t>Most frequently reported AEs</a:t>
            </a:r>
            <a:br>
              <a:rPr lang="en-GB" noProof="0" dirty="0"/>
            </a:br>
            <a:r>
              <a:rPr lang="en-GB" sz="2400" b="0" dirty="0">
                <a:solidFill>
                  <a:schemeClr val="accent1"/>
                </a:solidFill>
              </a:rPr>
              <a:t>The safety profile of nintedanib was similar to patients with IPF in the INPULSIS trials</a:t>
            </a:r>
          </a:p>
        </p:txBody>
      </p:sp>
      <p:sp>
        <p:nvSpPr>
          <p:cNvPr id="2" name="Text Placeholder 1">
            <a:extLst>
              <a:ext uri="{FF2B5EF4-FFF2-40B4-BE49-F238E27FC236}">
                <a16:creationId xmlns:a16="http://schemas.microsoft.com/office/drawing/2014/main" id="{37E19B49-7787-41D7-B82C-A7BBEEF0A439}"/>
              </a:ext>
            </a:extLst>
          </p:cNvPr>
          <p:cNvSpPr>
            <a:spLocks noGrp="1"/>
          </p:cNvSpPr>
          <p:nvPr>
            <p:ph type="body" sz="quarter" idx="10"/>
          </p:nvPr>
        </p:nvSpPr>
        <p:spPr>
          <a:xfrm>
            <a:off x="384000" y="6062400"/>
            <a:ext cx="11808000" cy="537600"/>
          </a:xfrm>
        </p:spPr>
        <p:txBody>
          <a:bodyPr/>
          <a:lstStyle/>
          <a:p>
            <a:pPr defTabSz="1219139" fontAlgn="base">
              <a:lnSpc>
                <a:spcPct val="100000"/>
              </a:lnSpc>
              <a:spcBef>
                <a:spcPct val="0"/>
              </a:spcBef>
              <a:spcAft>
                <a:spcPct val="0"/>
              </a:spcAft>
              <a:defRPr/>
            </a:pPr>
            <a:r>
              <a:rPr lang="en-GB" dirty="0">
                <a:sym typeface="Gill Sans" charset="0"/>
              </a:rPr>
              <a:t>AEs reported over 52 weeks plus 28-day post-treatment period in &gt;5% of patients in either treatment group</a:t>
            </a:r>
          </a:p>
          <a:p>
            <a:pPr defTabSz="1219139" fontAlgn="base">
              <a:lnSpc>
                <a:spcPct val="100000"/>
              </a:lnSpc>
              <a:spcBef>
                <a:spcPct val="0"/>
              </a:spcBef>
              <a:spcAft>
                <a:spcPct val="0"/>
              </a:spcAft>
              <a:defRPr/>
            </a:pPr>
            <a:r>
              <a:rPr lang="en-GB" dirty="0">
                <a:sym typeface="Gill Sans" charset="0"/>
              </a:rPr>
              <a:t>Data are n (%) of patients with ≥1 such AE defined based on </a:t>
            </a:r>
            <a:r>
              <a:rPr lang="en-GB" dirty="0"/>
              <a:t>Medical Dictionary for Regulatory Activities</a:t>
            </a:r>
            <a:r>
              <a:rPr lang="en-GB" dirty="0">
                <a:sym typeface="Gill Sans" charset="0"/>
              </a:rPr>
              <a:t> (MedDRA) preferred term</a:t>
            </a:r>
            <a:br>
              <a:rPr lang="en-GB" dirty="0">
                <a:sym typeface="Gill Sans" charset="0"/>
              </a:rPr>
            </a:br>
            <a:r>
              <a:rPr lang="en-GB" dirty="0"/>
              <a:t>From Distler O </a:t>
            </a:r>
            <a:r>
              <a:rPr lang="en-GB" i="1" dirty="0"/>
              <a:t>et al. N Engl J Med</a:t>
            </a:r>
            <a:r>
              <a:rPr lang="en-GB" dirty="0"/>
              <a:t> 2019;380:2518–28. Copyright 2019 Massachusetts Medical Society. Reproduced with permission from Massachusetts Medical Society.</a:t>
            </a:r>
            <a:br>
              <a:rPr lang="en-GB" dirty="0">
                <a:sym typeface="Gill Sans" charset="0"/>
              </a:rPr>
            </a:br>
            <a:r>
              <a:rPr lang="en-GB" dirty="0">
                <a:sym typeface="Gill Sans" charset="0"/>
              </a:rPr>
              <a:t>AE, adverse event; ALT, alanine aminotransferase; AST, aspartate aminotransferase; GGT, gamma-glutamyl transferase; IPF, idiopathic pulmonary fibrosis</a:t>
            </a:r>
            <a:br>
              <a:rPr lang="en-GB" dirty="0">
                <a:sym typeface="Gill Sans" charset="0"/>
              </a:rPr>
            </a:br>
            <a:r>
              <a:rPr lang="en-GB" altLang="en-US" dirty="0"/>
              <a:t>Distler O </a:t>
            </a:r>
            <a:r>
              <a:rPr lang="en-GB" altLang="en-US" i="1" dirty="0"/>
              <a:t>et al. N </a:t>
            </a:r>
            <a:r>
              <a:rPr lang="en-GB" altLang="en-US" i="1" dirty="0" err="1"/>
              <a:t>Engl</a:t>
            </a:r>
            <a:r>
              <a:rPr lang="en-GB" altLang="en-US" i="1" dirty="0"/>
              <a:t> J Med </a:t>
            </a:r>
            <a:r>
              <a:rPr lang="en-GB" altLang="en-US" dirty="0"/>
              <a:t>2019;380:2518–28</a:t>
            </a:r>
            <a:endParaRPr lang="en-GB" dirty="0">
              <a:sym typeface="Gill Sans" charset="0"/>
            </a:endParaRPr>
          </a:p>
        </p:txBody>
      </p:sp>
    </p:spTree>
    <p:extLst>
      <p:ext uri="{BB962C8B-B14F-4D97-AF65-F5344CB8AC3E}">
        <p14:creationId xmlns:p14="http://schemas.microsoft.com/office/powerpoint/2010/main" val="10822960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74388" y="1467261"/>
            <a:ext cx="11134510" cy="1739601"/>
          </a:xfrm>
          <a:prstGeom prst="rect">
            <a:avLst/>
          </a:prstGeom>
        </p:spPr>
        <p:txBody>
          <a:bodyPr vert="horz" wrap="square" lIns="0" tIns="16087" rIns="0" bIns="0" rtlCol="0">
            <a:spAutoFit/>
          </a:bodyPr>
          <a:lstStyle/>
          <a:p>
            <a:pPr marL="342045" marR="6773">
              <a:spcBef>
                <a:spcPts val="127"/>
              </a:spcBef>
            </a:pPr>
            <a:r>
              <a:rPr spc="-7" dirty="0"/>
              <a:t>Evidence-based </a:t>
            </a:r>
            <a:r>
              <a:rPr spc="-13" dirty="0"/>
              <a:t>consensus  recommendations </a:t>
            </a:r>
            <a:r>
              <a:rPr spc="-7" dirty="0"/>
              <a:t>for the identification </a:t>
            </a:r>
            <a:r>
              <a:rPr spc="-13" dirty="0"/>
              <a:t>and  management </a:t>
            </a:r>
            <a:r>
              <a:rPr spc="-7" dirty="0"/>
              <a:t>of </a:t>
            </a:r>
            <a:r>
              <a:rPr dirty="0"/>
              <a:t>interstitial </a:t>
            </a:r>
            <a:r>
              <a:rPr spc="-7" dirty="0"/>
              <a:t>lung disease in  </a:t>
            </a:r>
            <a:r>
              <a:rPr spc="-13" dirty="0"/>
              <a:t>systemic</a:t>
            </a:r>
            <a:r>
              <a:rPr spc="60" dirty="0"/>
              <a:t> </a:t>
            </a:r>
            <a:r>
              <a:rPr spc="-7" dirty="0"/>
              <a:t>sclerosis</a:t>
            </a:r>
          </a:p>
        </p:txBody>
      </p:sp>
      <p:sp>
        <p:nvSpPr>
          <p:cNvPr id="3" name="object 3"/>
          <p:cNvSpPr txBox="1"/>
          <p:nvPr/>
        </p:nvSpPr>
        <p:spPr>
          <a:xfrm>
            <a:off x="1365232" y="4353560"/>
            <a:ext cx="9392920" cy="576226"/>
          </a:xfrm>
          <a:prstGeom prst="rect">
            <a:avLst/>
          </a:prstGeom>
        </p:spPr>
        <p:txBody>
          <a:bodyPr vert="horz" wrap="square" lIns="0" tIns="37253" rIns="0" bIns="0" rtlCol="0">
            <a:spAutoFit/>
          </a:bodyPr>
          <a:lstStyle/>
          <a:p>
            <a:pPr marL="16933" marR="6773" defTabSz="1219170">
              <a:lnSpc>
                <a:spcPts val="2133"/>
              </a:lnSpc>
              <a:spcBef>
                <a:spcPts val="293"/>
              </a:spcBef>
              <a:defRPr/>
            </a:pPr>
            <a:r>
              <a:rPr sz="1867" spc="-7" dirty="0">
                <a:solidFill>
                  <a:srgbClr val="0A275E"/>
                </a:solidFill>
                <a:latin typeface="Arial"/>
                <a:cs typeface="Arial"/>
              </a:rPr>
              <a:t>Data presented at </a:t>
            </a:r>
            <a:r>
              <a:rPr sz="1867" dirty="0">
                <a:solidFill>
                  <a:srgbClr val="0A275E"/>
                </a:solidFill>
                <a:latin typeface="Arial"/>
                <a:cs typeface="Arial"/>
              </a:rPr>
              <a:t>the </a:t>
            </a:r>
            <a:r>
              <a:rPr sz="1867" spc="-7" dirty="0">
                <a:solidFill>
                  <a:srgbClr val="0A275E"/>
                </a:solidFill>
                <a:latin typeface="Arial"/>
                <a:cs typeface="Arial"/>
              </a:rPr>
              <a:t>ERS </a:t>
            </a:r>
            <a:r>
              <a:rPr sz="1867" dirty="0">
                <a:solidFill>
                  <a:srgbClr val="0A275E"/>
                </a:solidFill>
                <a:latin typeface="Arial"/>
                <a:cs typeface="Arial"/>
              </a:rPr>
              <a:t>European </a:t>
            </a:r>
            <a:r>
              <a:rPr sz="1867" spc="-7" dirty="0">
                <a:solidFill>
                  <a:srgbClr val="0A275E"/>
                </a:solidFill>
                <a:latin typeface="Arial"/>
                <a:cs typeface="Arial"/>
              </a:rPr>
              <a:t>Respiratory </a:t>
            </a:r>
            <a:r>
              <a:rPr sz="1867" spc="-27" dirty="0">
                <a:solidFill>
                  <a:srgbClr val="0A275E"/>
                </a:solidFill>
                <a:latin typeface="Arial"/>
                <a:cs typeface="Arial"/>
              </a:rPr>
              <a:t>Society, </a:t>
            </a:r>
            <a:r>
              <a:rPr sz="1867" spc="-7" dirty="0">
                <a:solidFill>
                  <a:srgbClr val="0A275E"/>
                </a:solidFill>
                <a:latin typeface="Arial"/>
                <a:cs typeface="Arial"/>
              </a:rPr>
              <a:t>Madrid, </a:t>
            </a:r>
            <a:r>
              <a:rPr sz="1867" dirty="0">
                <a:solidFill>
                  <a:srgbClr val="0A275E"/>
                </a:solidFill>
                <a:latin typeface="Arial"/>
                <a:cs typeface="Arial"/>
              </a:rPr>
              <a:t>Spain, </a:t>
            </a:r>
            <a:r>
              <a:rPr sz="1867" spc="-7" dirty="0">
                <a:solidFill>
                  <a:srgbClr val="0A275E"/>
                </a:solidFill>
                <a:latin typeface="Arial"/>
                <a:cs typeface="Arial"/>
              </a:rPr>
              <a:t>28 </a:t>
            </a:r>
            <a:r>
              <a:rPr sz="1867" dirty="0">
                <a:solidFill>
                  <a:srgbClr val="0A275E"/>
                </a:solidFill>
                <a:latin typeface="Arial"/>
                <a:cs typeface="Arial"/>
              </a:rPr>
              <a:t>September–  2 </a:t>
            </a:r>
            <a:r>
              <a:rPr sz="1867" spc="-7" dirty="0">
                <a:solidFill>
                  <a:srgbClr val="0A275E"/>
                </a:solidFill>
                <a:latin typeface="Arial"/>
                <a:cs typeface="Arial"/>
              </a:rPr>
              <a:t>October 2019 </a:t>
            </a:r>
            <a:r>
              <a:rPr sz="1867" spc="-13" dirty="0">
                <a:solidFill>
                  <a:srgbClr val="0A275E"/>
                </a:solidFill>
                <a:latin typeface="Arial"/>
                <a:cs typeface="Arial"/>
              </a:rPr>
              <a:t>[Hoffmann-Vold </a:t>
            </a:r>
            <a:r>
              <a:rPr sz="1867" i="1" spc="-7" dirty="0">
                <a:solidFill>
                  <a:srgbClr val="0A275E"/>
                </a:solidFill>
                <a:latin typeface="Arial"/>
                <a:cs typeface="Arial"/>
              </a:rPr>
              <a:t>et </a:t>
            </a:r>
            <a:r>
              <a:rPr sz="1867" i="1" dirty="0">
                <a:solidFill>
                  <a:srgbClr val="0A275E"/>
                </a:solidFill>
                <a:latin typeface="Arial"/>
                <a:cs typeface="Arial"/>
              </a:rPr>
              <a:t>al.</a:t>
            </a:r>
            <a:r>
              <a:rPr sz="1867" dirty="0">
                <a:solidFill>
                  <a:srgbClr val="0A275E"/>
                </a:solidFill>
                <a:latin typeface="Arial"/>
                <a:cs typeface="Arial"/>
              </a:rPr>
              <a:t>; </a:t>
            </a:r>
            <a:r>
              <a:rPr sz="1867" spc="-7" dirty="0">
                <a:solidFill>
                  <a:srgbClr val="0A275E"/>
                </a:solidFill>
                <a:latin typeface="Arial"/>
                <a:cs typeface="Arial"/>
              </a:rPr>
              <a:t>presented by </a:t>
            </a:r>
            <a:r>
              <a:rPr sz="1867" dirty="0">
                <a:solidFill>
                  <a:srgbClr val="0A275E"/>
                </a:solidFill>
                <a:latin typeface="Arial"/>
                <a:cs typeface="Arial"/>
              </a:rPr>
              <a:t>Kreuter </a:t>
            </a:r>
            <a:r>
              <a:rPr sz="1867" spc="-7" dirty="0">
                <a:solidFill>
                  <a:srgbClr val="0A275E"/>
                </a:solidFill>
                <a:latin typeface="Arial"/>
                <a:cs typeface="Arial"/>
              </a:rPr>
              <a:t>on behalf of </a:t>
            </a:r>
            <a:r>
              <a:rPr sz="1867" dirty="0">
                <a:solidFill>
                  <a:srgbClr val="0A275E"/>
                </a:solidFill>
                <a:latin typeface="Arial"/>
                <a:cs typeface="Arial"/>
              </a:rPr>
              <a:t>the</a:t>
            </a:r>
            <a:r>
              <a:rPr sz="1867" spc="-339" dirty="0">
                <a:solidFill>
                  <a:srgbClr val="0A275E"/>
                </a:solidFill>
                <a:latin typeface="Arial"/>
                <a:cs typeface="Arial"/>
              </a:rPr>
              <a:t> </a:t>
            </a:r>
            <a:r>
              <a:rPr sz="1867" spc="-7" dirty="0">
                <a:solidFill>
                  <a:srgbClr val="0A275E"/>
                </a:solidFill>
                <a:latin typeface="Arial"/>
                <a:cs typeface="Arial"/>
              </a:rPr>
              <a:t>authors]</a:t>
            </a:r>
            <a:endParaRPr sz="1867">
              <a:solidFill>
                <a:prstClr val="black"/>
              </a:solidFill>
              <a:latin typeface="Arial"/>
              <a:cs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6672" y="6224015"/>
            <a:ext cx="1369907" cy="365760"/>
          </a:xfrm>
          <a:custGeom>
            <a:avLst/>
            <a:gdLst/>
            <a:ahLst/>
            <a:cxnLst/>
            <a:rect l="l" t="t" r="r" b="b"/>
            <a:pathLst>
              <a:path w="1027430" h="274320">
                <a:moveTo>
                  <a:pt x="0" y="274320"/>
                </a:moveTo>
                <a:lnTo>
                  <a:pt x="1027176" y="274320"/>
                </a:lnTo>
                <a:lnTo>
                  <a:pt x="1027176" y="0"/>
                </a:lnTo>
                <a:lnTo>
                  <a:pt x="0" y="0"/>
                </a:lnTo>
                <a:lnTo>
                  <a:pt x="0" y="274320"/>
                </a:lnTo>
                <a:close/>
              </a:path>
            </a:pathLst>
          </a:custGeom>
          <a:solidFill>
            <a:srgbClr val="FFFFFF"/>
          </a:solidFill>
        </p:spPr>
        <p:txBody>
          <a:bodyPr wrap="square" lIns="0" tIns="0" rIns="0" bIns="0" rtlCol="0"/>
          <a:lstStyle/>
          <a:p>
            <a:pPr defTabSz="1219170">
              <a:defRPr/>
            </a:pPr>
            <a:endParaRPr sz="2400">
              <a:solidFill>
                <a:prstClr val="black"/>
              </a:solidFill>
              <a:latin typeface="Calibri"/>
            </a:endParaRPr>
          </a:p>
        </p:txBody>
      </p:sp>
      <p:sp>
        <p:nvSpPr>
          <p:cNvPr id="3" name="object 3"/>
          <p:cNvSpPr txBox="1">
            <a:spLocks noGrp="1"/>
          </p:cNvSpPr>
          <p:nvPr>
            <p:ph type="title"/>
          </p:nvPr>
        </p:nvSpPr>
        <p:spPr>
          <a:xfrm>
            <a:off x="592667" y="578105"/>
            <a:ext cx="6197600" cy="509541"/>
          </a:xfrm>
          <a:prstGeom prst="rect">
            <a:avLst/>
          </a:prstGeom>
        </p:spPr>
        <p:txBody>
          <a:bodyPr vert="horz" wrap="square" lIns="0" tIns="16933" rIns="0" bIns="0" rtlCol="0">
            <a:spAutoFit/>
          </a:bodyPr>
          <a:lstStyle/>
          <a:p>
            <a:pPr marL="16933">
              <a:spcBef>
                <a:spcPts val="133"/>
              </a:spcBef>
            </a:pPr>
            <a:r>
              <a:rPr sz="3200" spc="-7" dirty="0">
                <a:solidFill>
                  <a:srgbClr val="001E54"/>
                </a:solidFill>
              </a:rPr>
              <a:t>Results: Consensus</a:t>
            </a:r>
            <a:r>
              <a:rPr sz="3200" spc="-100" dirty="0">
                <a:solidFill>
                  <a:srgbClr val="001E54"/>
                </a:solidFill>
              </a:rPr>
              <a:t> </a:t>
            </a:r>
            <a:r>
              <a:rPr sz="3200" spc="-7" dirty="0">
                <a:solidFill>
                  <a:srgbClr val="001E54"/>
                </a:solidFill>
              </a:rPr>
              <a:t>statements</a:t>
            </a:r>
            <a:endParaRPr sz="3200"/>
          </a:p>
        </p:txBody>
      </p:sp>
      <p:sp>
        <p:nvSpPr>
          <p:cNvPr id="4" name="object 4"/>
          <p:cNvSpPr txBox="1"/>
          <p:nvPr/>
        </p:nvSpPr>
        <p:spPr>
          <a:xfrm>
            <a:off x="1306304" y="2928619"/>
            <a:ext cx="2016760" cy="509541"/>
          </a:xfrm>
          <a:prstGeom prst="rect">
            <a:avLst/>
          </a:prstGeom>
        </p:spPr>
        <p:txBody>
          <a:bodyPr vert="horz" wrap="square" lIns="0" tIns="16933" rIns="0" bIns="0" rtlCol="0">
            <a:spAutoFit/>
          </a:bodyPr>
          <a:lstStyle/>
          <a:p>
            <a:pPr marL="16933" marR="6773" defTabSz="1219170">
              <a:spcBef>
                <a:spcPts val="133"/>
              </a:spcBef>
              <a:defRPr/>
            </a:pPr>
            <a:r>
              <a:rPr sz="1600" b="1" spc="-7" dirty="0">
                <a:solidFill>
                  <a:srgbClr val="F1640E"/>
                </a:solidFill>
                <a:latin typeface="Arial"/>
                <a:cs typeface="Arial"/>
              </a:rPr>
              <a:t>Diagnosis </a:t>
            </a:r>
            <a:r>
              <a:rPr sz="1600" b="1" dirty="0">
                <a:solidFill>
                  <a:srgbClr val="F1640E"/>
                </a:solidFill>
                <a:latin typeface="Arial"/>
                <a:cs typeface="Arial"/>
              </a:rPr>
              <a:t>and  </a:t>
            </a:r>
            <a:r>
              <a:rPr sz="1600" b="1" spc="-7" dirty="0">
                <a:solidFill>
                  <a:srgbClr val="F1640E"/>
                </a:solidFill>
                <a:latin typeface="Arial"/>
                <a:cs typeface="Arial"/>
              </a:rPr>
              <a:t>severity</a:t>
            </a:r>
            <a:r>
              <a:rPr sz="1600" b="1" spc="-120" dirty="0">
                <a:solidFill>
                  <a:srgbClr val="F1640E"/>
                </a:solidFill>
                <a:latin typeface="Arial"/>
                <a:cs typeface="Arial"/>
              </a:rPr>
              <a:t> </a:t>
            </a:r>
            <a:r>
              <a:rPr sz="1600" b="1" spc="-7" dirty="0">
                <a:solidFill>
                  <a:srgbClr val="F1640E"/>
                </a:solidFill>
                <a:latin typeface="Arial"/>
                <a:cs typeface="Arial"/>
              </a:rPr>
              <a:t>assessment</a:t>
            </a:r>
            <a:endParaRPr sz="1600">
              <a:solidFill>
                <a:prstClr val="black"/>
              </a:solidFill>
              <a:latin typeface="Arial"/>
              <a:cs typeface="Arial"/>
            </a:endParaRPr>
          </a:p>
        </p:txBody>
      </p:sp>
      <p:sp>
        <p:nvSpPr>
          <p:cNvPr id="5" name="object 5"/>
          <p:cNvSpPr txBox="1"/>
          <p:nvPr/>
        </p:nvSpPr>
        <p:spPr>
          <a:xfrm>
            <a:off x="1306304" y="1347724"/>
            <a:ext cx="1197187" cy="263320"/>
          </a:xfrm>
          <a:prstGeom prst="rect">
            <a:avLst/>
          </a:prstGeom>
        </p:spPr>
        <p:txBody>
          <a:bodyPr vert="horz" wrap="square" lIns="0" tIns="16933" rIns="0" bIns="0" rtlCol="0">
            <a:spAutoFit/>
          </a:bodyPr>
          <a:lstStyle/>
          <a:p>
            <a:pPr marL="16933" defTabSz="1219170">
              <a:spcBef>
                <a:spcPts val="133"/>
              </a:spcBef>
              <a:defRPr/>
            </a:pPr>
            <a:r>
              <a:rPr sz="1600" b="1" spc="-7" dirty="0">
                <a:solidFill>
                  <a:srgbClr val="F1640E"/>
                </a:solidFill>
                <a:latin typeface="Arial"/>
                <a:cs typeface="Arial"/>
              </a:rPr>
              <a:t>Risk</a:t>
            </a:r>
            <a:r>
              <a:rPr sz="1600" b="1" spc="-80" dirty="0">
                <a:solidFill>
                  <a:srgbClr val="F1640E"/>
                </a:solidFill>
                <a:latin typeface="Arial"/>
                <a:cs typeface="Arial"/>
              </a:rPr>
              <a:t> </a:t>
            </a:r>
            <a:r>
              <a:rPr sz="1600" b="1" spc="-7" dirty="0">
                <a:solidFill>
                  <a:srgbClr val="F1640E"/>
                </a:solidFill>
                <a:latin typeface="Arial"/>
                <a:cs typeface="Arial"/>
              </a:rPr>
              <a:t>factors</a:t>
            </a:r>
            <a:endParaRPr sz="1600">
              <a:solidFill>
                <a:prstClr val="black"/>
              </a:solidFill>
              <a:latin typeface="Arial"/>
              <a:cs typeface="Arial"/>
            </a:endParaRPr>
          </a:p>
        </p:txBody>
      </p:sp>
      <p:sp>
        <p:nvSpPr>
          <p:cNvPr id="6" name="object 6"/>
          <p:cNvSpPr txBox="1"/>
          <p:nvPr/>
        </p:nvSpPr>
        <p:spPr>
          <a:xfrm>
            <a:off x="1306304" y="5742974"/>
            <a:ext cx="2055707" cy="263320"/>
          </a:xfrm>
          <a:prstGeom prst="rect">
            <a:avLst/>
          </a:prstGeom>
        </p:spPr>
        <p:txBody>
          <a:bodyPr vert="horz" wrap="square" lIns="0" tIns="16933" rIns="0" bIns="0" rtlCol="0">
            <a:spAutoFit/>
          </a:bodyPr>
          <a:lstStyle/>
          <a:p>
            <a:pPr marL="16933" defTabSz="1219170">
              <a:spcBef>
                <a:spcPts val="133"/>
              </a:spcBef>
              <a:defRPr/>
            </a:pPr>
            <a:r>
              <a:rPr sz="1600" b="1" spc="-13" dirty="0">
                <a:solidFill>
                  <a:srgbClr val="F1640E"/>
                </a:solidFill>
                <a:latin typeface="Arial"/>
                <a:cs typeface="Arial"/>
              </a:rPr>
              <a:t>Treatment</a:t>
            </a:r>
            <a:r>
              <a:rPr sz="1600" b="1" spc="-67" dirty="0">
                <a:solidFill>
                  <a:srgbClr val="F1640E"/>
                </a:solidFill>
                <a:latin typeface="Arial"/>
                <a:cs typeface="Arial"/>
              </a:rPr>
              <a:t> </a:t>
            </a:r>
            <a:r>
              <a:rPr sz="1600" b="1" spc="-7" dirty="0">
                <a:solidFill>
                  <a:srgbClr val="F1640E"/>
                </a:solidFill>
                <a:latin typeface="Arial"/>
                <a:cs typeface="Arial"/>
              </a:rPr>
              <a:t>escalation</a:t>
            </a:r>
            <a:endParaRPr sz="1600">
              <a:solidFill>
                <a:prstClr val="black"/>
              </a:solidFill>
              <a:latin typeface="Arial"/>
              <a:cs typeface="Arial"/>
            </a:endParaRPr>
          </a:p>
        </p:txBody>
      </p:sp>
      <p:sp>
        <p:nvSpPr>
          <p:cNvPr id="7" name="object 7"/>
          <p:cNvSpPr txBox="1"/>
          <p:nvPr/>
        </p:nvSpPr>
        <p:spPr>
          <a:xfrm>
            <a:off x="1306304" y="4867656"/>
            <a:ext cx="2030307" cy="263320"/>
          </a:xfrm>
          <a:prstGeom prst="rect">
            <a:avLst/>
          </a:prstGeom>
        </p:spPr>
        <p:txBody>
          <a:bodyPr vert="horz" wrap="square" lIns="0" tIns="16933" rIns="0" bIns="0" rtlCol="0">
            <a:spAutoFit/>
          </a:bodyPr>
          <a:lstStyle/>
          <a:p>
            <a:pPr marL="16933" defTabSz="1219170">
              <a:spcBef>
                <a:spcPts val="133"/>
              </a:spcBef>
              <a:defRPr/>
            </a:pPr>
            <a:r>
              <a:rPr sz="1600" b="1" spc="-7" dirty="0">
                <a:solidFill>
                  <a:srgbClr val="F1640E"/>
                </a:solidFill>
                <a:latin typeface="Arial"/>
                <a:cs typeface="Arial"/>
              </a:rPr>
              <a:t>Disease</a:t>
            </a:r>
            <a:r>
              <a:rPr sz="1600" b="1" spc="-133" dirty="0">
                <a:solidFill>
                  <a:srgbClr val="F1640E"/>
                </a:solidFill>
                <a:latin typeface="Arial"/>
                <a:cs typeface="Arial"/>
              </a:rPr>
              <a:t> </a:t>
            </a:r>
            <a:r>
              <a:rPr sz="1600" b="1" dirty="0">
                <a:solidFill>
                  <a:srgbClr val="F1640E"/>
                </a:solidFill>
                <a:latin typeface="Arial"/>
                <a:cs typeface="Arial"/>
              </a:rPr>
              <a:t>progression</a:t>
            </a:r>
            <a:endParaRPr sz="1600">
              <a:solidFill>
                <a:prstClr val="black"/>
              </a:solidFill>
              <a:latin typeface="Arial"/>
              <a:cs typeface="Arial"/>
            </a:endParaRPr>
          </a:p>
        </p:txBody>
      </p:sp>
      <p:sp>
        <p:nvSpPr>
          <p:cNvPr id="8" name="object 8"/>
          <p:cNvSpPr txBox="1"/>
          <p:nvPr/>
        </p:nvSpPr>
        <p:spPr>
          <a:xfrm>
            <a:off x="1306305" y="3832115"/>
            <a:ext cx="1907540" cy="509541"/>
          </a:xfrm>
          <a:prstGeom prst="rect">
            <a:avLst/>
          </a:prstGeom>
        </p:spPr>
        <p:txBody>
          <a:bodyPr vert="horz" wrap="square" lIns="0" tIns="16933" rIns="0" bIns="0" rtlCol="0">
            <a:spAutoFit/>
          </a:bodyPr>
          <a:lstStyle/>
          <a:p>
            <a:pPr marL="16933" defTabSz="1219170">
              <a:spcBef>
                <a:spcPts val="133"/>
              </a:spcBef>
              <a:defRPr/>
            </a:pPr>
            <a:r>
              <a:rPr sz="1600" b="1" spc="-13" dirty="0">
                <a:solidFill>
                  <a:srgbClr val="F1640E"/>
                </a:solidFill>
                <a:latin typeface="Arial"/>
                <a:cs typeface="Arial"/>
              </a:rPr>
              <a:t>Treatment</a:t>
            </a:r>
            <a:r>
              <a:rPr sz="1600" b="1" spc="-127" dirty="0">
                <a:solidFill>
                  <a:srgbClr val="F1640E"/>
                </a:solidFill>
                <a:latin typeface="Arial"/>
                <a:cs typeface="Arial"/>
              </a:rPr>
              <a:t> </a:t>
            </a:r>
            <a:r>
              <a:rPr sz="1600" b="1" dirty="0">
                <a:solidFill>
                  <a:srgbClr val="F1640E"/>
                </a:solidFill>
                <a:latin typeface="Arial"/>
                <a:cs typeface="Arial"/>
              </a:rPr>
              <a:t>initiation</a:t>
            </a:r>
            <a:endParaRPr sz="1600">
              <a:solidFill>
                <a:prstClr val="black"/>
              </a:solidFill>
              <a:latin typeface="Arial"/>
              <a:cs typeface="Arial"/>
            </a:endParaRPr>
          </a:p>
          <a:p>
            <a:pPr marL="16933" defTabSz="1219170">
              <a:spcBef>
                <a:spcPts val="7"/>
              </a:spcBef>
              <a:defRPr/>
            </a:pPr>
            <a:r>
              <a:rPr sz="1600" b="1" dirty="0">
                <a:solidFill>
                  <a:srgbClr val="F1640E"/>
                </a:solidFill>
                <a:latin typeface="Arial"/>
                <a:cs typeface="Arial"/>
              </a:rPr>
              <a:t>and</a:t>
            </a:r>
            <a:r>
              <a:rPr sz="1600" b="1" spc="-13" dirty="0">
                <a:solidFill>
                  <a:srgbClr val="F1640E"/>
                </a:solidFill>
                <a:latin typeface="Arial"/>
                <a:cs typeface="Arial"/>
              </a:rPr>
              <a:t> </a:t>
            </a:r>
            <a:r>
              <a:rPr sz="1600" b="1" spc="-7" dirty="0">
                <a:solidFill>
                  <a:srgbClr val="F1640E"/>
                </a:solidFill>
                <a:latin typeface="Arial"/>
                <a:cs typeface="Arial"/>
              </a:rPr>
              <a:t>options</a:t>
            </a:r>
            <a:endParaRPr sz="1600">
              <a:solidFill>
                <a:prstClr val="black"/>
              </a:solidFill>
              <a:latin typeface="Arial"/>
              <a:cs typeface="Arial"/>
            </a:endParaRPr>
          </a:p>
        </p:txBody>
      </p:sp>
      <p:sp>
        <p:nvSpPr>
          <p:cNvPr id="9" name="object 9"/>
          <p:cNvSpPr txBox="1"/>
          <p:nvPr/>
        </p:nvSpPr>
        <p:spPr>
          <a:xfrm>
            <a:off x="1306304" y="2198286"/>
            <a:ext cx="1019387" cy="263320"/>
          </a:xfrm>
          <a:prstGeom prst="rect">
            <a:avLst/>
          </a:prstGeom>
        </p:spPr>
        <p:txBody>
          <a:bodyPr vert="horz" wrap="square" lIns="0" tIns="16933" rIns="0" bIns="0" rtlCol="0">
            <a:spAutoFit/>
          </a:bodyPr>
          <a:lstStyle/>
          <a:p>
            <a:pPr marL="16933" defTabSz="1219170">
              <a:spcBef>
                <a:spcPts val="133"/>
              </a:spcBef>
              <a:defRPr/>
            </a:pPr>
            <a:r>
              <a:rPr sz="1600" b="1" spc="-7" dirty="0">
                <a:solidFill>
                  <a:srgbClr val="F1640E"/>
                </a:solidFill>
                <a:latin typeface="Arial"/>
                <a:cs typeface="Arial"/>
              </a:rPr>
              <a:t>Screening</a:t>
            </a:r>
            <a:endParaRPr sz="1600">
              <a:solidFill>
                <a:prstClr val="black"/>
              </a:solidFill>
              <a:latin typeface="Arial"/>
              <a:cs typeface="Arial"/>
            </a:endParaRPr>
          </a:p>
        </p:txBody>
      </p:sp>
      <p:sp>
        <p:nvSpPr>
          <p:cNvPr id="10" name="object 10"/>
          <p:cNvSpPr txBox="1"/>
          <p:nvPr/>
        </p:nvSpPr>
        <p:spPr>
          <a:xfrm>
            <a:off x="3441531" y="2198286"/>
            <a:ext cx="7993380" cy="263320"/>
          </a:xfrm>
          <a:prstGeom prst="rect">
            <a:avLst/>
          </a:prstGeom>
        </p:spPr>
        <p:txBody>
          <a:bodyPr vert="horz" wrap="square" lIns="0" tIns="16933" rIns="0" bIns="0" rtlCol="0">
            <a:spAutoFit/>
          </a:bodyPr>
          <a:lstStyle/>
          <a:p>
            <a:pPr marL="16933" defTabSz="1219170">
              <a:spcBef>
                <a:spcPts val="133"/>
              </a:spcBef>
              <a:defRPr/>
            </a:pPr>
            <a:r>
              <a:rPr sz="1600" b="1" spc="-20" dirty="0">
                <a:solidFill>
                  <a:srgbClr val="001E54"/>
                </a:solidFill>
                <a:latin typeface="Arial"/>
                <a:cs typeface="Arial"/>
              </a:rPr>
              <a:t>All </a:t>
            </a:r>
            <a:r>
              <a:rPr sz="1600" b="1" spc="-7" dirty="0">
                <a:solidFill>
                  <a:srgbClr val="001E54"/>
                </a:solidFill>
                <a:latin typeface="Arial"/>
                <a:cs typeface="Arial"/>
              </a:rPr>
              <a:t>systemic sclerosis patients </a:t>
            </a:r>
            <a:r>
              <a:rPr sz="1600" b="1" dirty="0">
                <a:solidFill>
                  <a:srgbClr val="001E54"/>
                </a:solidFill>
                <a:latin typeface="Arial"/>
                <a:cs typeface="Arial"/>
              </a:rPr>
              <a:t>should be </a:t>
            </a:r>
            <a:r>
              <a:rPr sz="1600" b="1" spc="-7" dirty="0">
                <a:solidFill>
                  <a:srgbClr val="001E54"/>
                </a:solidFill>
                <a:latin typeface="Arial"/>
                <a:cs typeface="Arial"/>
              </a:rPr>
              <a:t>screened for </a:t>
            </a:r>
            <a:r>
              <a:rPr sz="1600" b="1" dirty="0">
                <a:solidFill>
                  <a:srgbClr val="001E54"/>
                </a:solidFill>
                <a:latin typeface="Arial"/>
                <a:cs typeface="Arial"/>
              </a:rPr>
              <a:t>ILD at baseline using</a:t>
            </a:r>
            <a:r>
              <a:rPr sz="1600" b="1" spc="47" dirty="0">
                <a:solidFill>
                  <a:srgbClr val="001E54"/>
                </a:solidFill>
                <a:latin typeface="Arial"/>
                <a:cs typeface="Arial"/>
              </a:rPr>
              <a:t> </a:t>
            </a:r>
            <a:r>
              <a:rPr sz="1600" b="1" spc="-7" dirty="0">
                <a:solidFill>
                  <a:srgbClr val="001E54"/>
                </a:solidFill>
                <a:latin typeface="Arial"/>
                <a:cs typeface="Arial"/>
              </a:rPr>
              <a:t>HRCT</a:t>
            </a:r>
            <a:endParaRPr sz="1600">
              <a:solidFill>
                <a:prstClr val="black"/>
              </a:solidFill>
              <a:latin typeface="Arial"/>
              <a:cs typeface="Arial"/>
            </a:endParaRPr>
          </a:p>
        </p:txBody>
      </p:sp>
      <p:sp>
        <p:nvSpPr>
          <p:cNvPr id="11" name="object 11"/>
          <p:cNvSpPr txBox="1"/>
          <p:nvPr/>
        </p:nvSpPr>
        <p:spPr>
          <a:xfrm>
            <a:off x="4421802" y="2928281"/>
            <a:ext cx="6044353" cy="509541"/>
          </a:xfrm>
          <a:prstGeom prst="rect">
            <a:avLst/>
          </a:prstGeom>
        </p:spPr>
        <p:txBody>
          <a:bodyPr vert="horz" wrap="square" lIns="0" tIns="16933" rIns="0" bIns="0" rtlCol="0">
            <a:spAutoFit/>
          </a:bodyPr>
          <a:lstStyle/>
          <a:p>
            <a:pPr algn="ctr" defTabSz="1219170">
              <a:spcBef>
                <a:spcPts val="133"/>
              </a:spcBef>
              <a:defRPr/>
            </a:pPr>
            <a:r>
              <a:rPr sz="1600" b="1" dirty="0">
                <a:solidFill>
                  <a:srgbClr val="001E54"/>
                </a:solidFill>
                <a:latin typeface="Arial"/>
                <a:cs typeface="Arial"/>
              </a:rPr>
              <a:t>The primary </a:t>
            </a:r>
            <a:r>
              <a:rPr sz="1600" b="1" spc="-7" dirty="0">
                <a:solidFill>
                  <a:srgbClr val="001E54"/>
                </a:solidFill>
                <a:latin typeface="Arial"/>
                <a:cs typeface="Arial"/>
              </a:rPr>
              <a:t>tool for </a:t>
            </a:r>
            <a:r>
              <a:rPr sz="1600" b="1" dirty="0">
                <a:solidFill>
                  <a:srgbClr val="001E54"/>
                </a:solidFill>
                <a:latin typeface="Arial"/>
                <a:cs typeface="Arial"/>
              </a:rPr>
              <a:t>diagnosing </a:t>
            </a:r>
            <a:r>
              <a:rPr sz="1600" b="1" spc="-7" dirty="0">
                <a:solidFill>
                  <a:srgbClr val="001E54"/>
                </a:solidFill>
                <a:latin typeface="Arial"/>
                <a:cs typeface="Arial"/>
              </a:rPr>
              <a:t>SSc-ILD </a:t>
            </a:r>
            <a:r>
              <a:rPr sz="1600" b="1" dirty="0">
                <a:solidFill>
                  <a:srgbClr val="001E54"/>
                </a:solidFill>
                <a:latin typeface="Arial"/>
                <a:cs typeface="Arial"/>
              </a:rPr>
              <a:t>is</a:t>
            </a:r>
            <a:r>
              <a:rPr sz="1600" b="1" spc="13" dirty="0">
                <a:solidFill>
                  <a:srgbClr val="001E54"/>
                </a:solidFill>
                <a:latin typeface="Arial"/>
                <a:cs typeface="Arial"/>
              </a:rPr>
              <a:t> </a:t>
            </a:r>
            <a:r>
              <a:rPr sz="1600" b="1" spc="-7" dirty="0">
                <a:solidFill>
                  <a:srgbClr val="001E54"/>
                </a:solidFill>
                <a:latin typeface="Arial"/>
                <a:cs typeface="Arial"/>
              </a:rPr>
              <a:t>HRCT</a:t>
            </a:r>
            <a:endParaRPr sz="1600">
              <a:solidFill>
                <a:prstClr val="black"/>
              </a:solidFill>
              <a:latin typeface="Arial"/>
              <a:cs typeface="Arial"/>
            </a:endParaRPr>
          </a:p>
          <a:p>
            <a:pPr algn="ctr" defTabSz="1219170">
              <a:defRPr/>
            </a:pPr>
            <a:r>
              <a:rPr sz="1600" b="1" spc="-7" dirty="0">
                <a:solidFill>
                  <a:srgbClr val="001E54"/>
                </a:solidFill>
                <a:latin typeface="Arial"/>
                <a:cs typeface="Arial"/>
              </a:rPr>
              <a:t>More than </a:t>
            </a:r>
            <a:r>
              <a:rPr sz="1600" b="1" dirty="0">
                <a:solidFill>
                  <a:srgbClr val="001E54"/>
                </a:solidFill>
                <a:latin typeface="Arial"/>
                <a:cs typeface="Arial"/>
              </a:rPr>
              <a:t>one measure* should be used </a:t>
            </a:r>
            <a:r>
              <a:rPr sz="1600" b="1" spc="-7" dirty="0">
                <a:solidFill>
                  <a:srgbClr val="001E54"/>
                </a:solidFill>
                <a:latin typeface="Arial"/>
                <a:cs typeface="Arial"/>
              </a:rPr>
              <a:t>to </a:t>
            </a:r>
            <a:r>
              <a:rPr sz="1600" b="1" dirty="0">
                <a:solidFill>
                  <a:srgbClr val="001E54"/>
                </a:solidFill>
                <a:latin typeface="Arial"/>
                <a:cs typeface="Arial"/>
              </a:rPr>
              <a:t>determine</a:t>
            </a:r>
            <a:r>
              <a:rPr sz="1600" b="1" spc="-53" dirty="0">
                <a:solidFill>
                  <a:srgbClr val="001E54"/>
                </a:solidFill>
                <a:latin typeface="Arial"/>
                <a:cs typeface="Arial"/>
              </a:rPr>
              <a:t> </a:t>
            </a:r>
            <a:r>
              <a:rPr sz="1600" b="1" spc="-7" dirty="0">
                <a:solidFill>
                  <a:srgbClr val="001E54"/>
                </a:solidFill>
                <a:latin typeface="Arial"/>
                <a:cs typeface="Arial"/>
              </a:rPr>
              <a:t>severity</a:t>
            </a:r>
            <a:endParaRPr sz="1600">
              <a:solidFill>
                <a:prstClr val="black"/>
              </a:solidFill>
              <a:latin typeface="Arial"/>
              <a:cs typeface="Arial"/>
            </a:endParaRPr>
          </a:p>
        </p:txBody>
      </p:sp>
      <p:sp>
        <p:nvSpPr>
          <p:cNvPr id="12" name="object 12"/>
          <p:cNvSpPr txBox="1"/>
          <p:nvPr/>
        </p:nvSpPr>
        <p:spPr>
          <a:xfrm>
            <a:off x="4362872" y="4873245"/>
            <a:ext cx="6153573" cy="263320"/>
          </a:xfrm>
          <a:prstGeom prst="rect">
            <a:avLst/>
          </a:prstGeom>
        </p:spPr>
        <p:txBody>
          <a:bodyPr vert="horz" wrap="square" lIns="0" tIns="16933" rIns="0" bIns="0" rtlCol="0">
            <a:spAutoFit/>
          </a:bodyPr>
          <a:lstStyle/>
          <a:p>
            <a:pPr marL="16933" defTabSz="1219170">
              <a:spcBef>
                <a:spcPts val="133"/>
              </a:spcBef>
              <a:defRPr/>
            </a:pPr>
            <a:r>
              <a:rPr sz="1600" b="1" spc="-7" dirty="0">
                <a:solidFill>
                  <a:srgbClr val="001E54"/>
                </a:solidFill>
                <a:latin typeface="Arial"/>
                <a:cs typeface="Arial"/>
              </a:rPr>
              <a:t>More </a:t>
            </a:r>
            <a:r>
              <a:rPr sz="1600" b="1" dirty="0">
                <a:solidFill>
                  <a:srgbClr val="001E54"/>
                </a:solidFill>
                <a:latin typeface="Arial"/>
                <a:cs typeface="Arial"/>
              </a:rPr>
              <a:t>than one </a:t>
            </a:r>
            <a:r>
              <a:rPr sz="1600" b="1" spc="-7" dirty="0">
                <a:solidFill>
                  <a:srgbClr val="001E54"/>
                </a:solidFill>
                <a:latin typeface="Arial"/>
                <a:cs typeface="Arial"/>
              </a:rPr>
              <a:t>measure* </a:t>
            </a:r>
            <a:r>
              <a:rPr sz="1600" b="1" dirty="0">
                <a:solidFill>
                  <a:srgbClr val="001E54"/>
                </a:solidFill>
                <a:latin typeface="Arial"/>
                <a:cs typeface="Arial"/>
              </a:rPr>
              <a:t>should be used to </a:t>
            </a:r>
            <a:r>
              <a:rPr sz="1600" b="1" spc="-7" dirty="0">
                <a:solidFill>
                  <a:srgbClr val="001E54"/>
                </a:solidFill>
                <a:latin typeface="Arial"/>
                <a:cs typeface="Arial"/>
              </a:rPr>
              <a:t>assess</a:t>
            </a:r>
            <a:r>
              <a:rPr sz="1600" b="1" spc="-127" dirty="0">
                <a:solidFill>
                  <a:srgbClr val="001E54"/>
                </a:solidFill>
                <a:latin typeface="Arial"/>
                <a:cs typeface="Arial"/>
              </a:rPr>
              <a:t> </a:t>
            </a:r>
            <a:r>
              <a:rPr sz="1600" b="1" dirty="0">
                <a:solidFill>
                  <a:srgbClr val="001E54"/>
                </a:solidFill>
                <a:latin typeface="Arial"/>
                <a:cs typeface="Arial"/>
              </a:rPr>
              <a:t>progression</a:t>
            </a:r>
            <a:endParaRPr sz="1600">
              <a:solidFill>
                <a:prstClr val="black"/>
              </a:solidFill>
              <a:latin typeface="Arial"/>
              <a:cs typeface="Arial"/>
            </a:endParaRPr>
          </a:p>
        </p:txBody>
      </p:sp>
      <p:sp>
        <p:nvSpPr>
          <p:cNvPr id="13" name="object 13"/>
          <p:cNvSpPr txBox="1"/>
          <p:nvPr/>
        </p:nvSpPr>
        <p:spPr>
          <a:xfrm>
            <a:off x="4571321" y="3739897"/>
            <a:ext cx="5908040" cy="755762"/>
          </a:xfrm>
          <a:prstGeom prst="rect">
            <a:avLst/>
          </a:prstGeom>
        </p:spPr>
        <p:txBody>
          <a:bodyPr vert="horz" wrap="square" lIns="0" tIns="16933" rIns="0" bIns="0" rtlCol="0">
            <a:spAutoFit/>
          </a:bodyPr>
          <a:lstStyle/>
          <a:p>
            <a:pPr marL="1693" algn="ctr" defTabSz="1219170">
              <a:spcBef>
                <a:spcPts val="133"/>
              </a:spcBef>
              <a:defRPr/>
            </a:pPr>
            <a:r>
              <a:rPr sz="1600" b="1" spc="-7" dirty="0">
                <a:solidFill>
                  <a:srgbClr val="001E54"/>
                </a:solidFill>
                <a:latin typeface="Arial"/>
                <a:cs typeface="Arial"/>
              </a:rPr>
              <a:t>Multiple factors drive </a:t>
            </a:r>
            <a:r>
              <a:rPr sz="1600" b="1" dirty="0">
                <a:solidFill>
                  <a:srgbClr val="001E54"/>
                </a:solidFill>
                <a:latin typeface="Arial"/>
                <a:cs typeface="Arial"/>
              </a:rPr>
              <a:t>treatment initiation</a:t>
            </a:r>
            <a:endParaRPr sz="1600">
              <a:solidFill>
                <a:prstClr val="black"/>
              </a:solidFill>
              <a:latin typeface="Arial"/>
              <a:cs typeface="Arial"/>
            </a:endParaRPr>
          </a:p>
          <a:p>
            <a:pPr marL="16086" marR="6773" algn="ctr" defTabSz="1219170">
              <a:defRPr/>
            </a:pPr>
            <a:r>
              <a:rPr sz="1600" b="1" spc="-7" dirty="0">
                <a:solidFill>
                  <a:srgbClr val="001E54"/>
                </a:solidFill>
                <a:latin typeface="Arial"/>
                <a:cs typeface="Arial"/>
              </a:rPr>
              <a:t>No </a:t>
            </a:r>
            <a:r>
              <a:rPr sz="1600" b="1" dirty="0">
                <a:solidFill>
                  <a:srgbClr val="001E54"/>
                </a:solidFill>
                <a:latin typeface="Arial"/>
                <a:cs typeface="Arial"/>
              </a:rPr>
              <a:t>pharmacological treatment is an </a:t>
            </a:r>
            <a:r>
              <a:rPr sz="1600" b="1" spc="-7" dirty="0">
                <a:solidFill>
                  <a:srgbClr val="001E54"/>
                </a:solidFill>
                <a:latin typeface="Arial"/>
                <a:cs typeface="Arial"/>
              </a:rPr>
              <a:t>option for </a:t>
            </a:r>
            <a:r>
              <a:rPr sz="1600" b="1" dirty="0">
                <a:solidFill>
                  <a:srgbClr val="001E54"/>
                </a:solidFill>
                <a:latin typeface="Arial"/>
                <a:cs typeface="Arial"/>
              </a:rPr>
              <a:t>some</a:t>
            </a:r>
            <a:r>
              <a:rPr sz="1600" b="1" spc="-47" dirty="0">
                <a:solidFill>
                  <a:srgbClr val="001E54"/>
                </a:solidFill>
                <a:latin typeface="Arial"/>
                <a:cs typeface="Arial"/>
              </a:rPr>
              <a:t> </a:t>
            </a:r>
            <a:r>
              <a:rPr sz="1600" b="1" spc="-7" dirty="0">
                <a:solidFill>
                  <a:srgbClr val="001E54"/>
                </a:solidFill>
                <a:latin typeface="Arial"/>
                <a:cs typeface="Arial"/>
              </a:rPr>
              <a:t>patients  </a:t>
            </a:r>
            <a:r>
              <a:rPr sz="1600" b="1" spc="-20" dirty="0">
                <a:solidFill>
                  <a:srgbClr val="001E54"/>
                </a:solidFill>
                <a:latin typeface="Arial"/>
                <a:cs typeface="Arial"/>
              </a:rPr>
              <a:t>All </a:t>
            </a:r>
            <a:r>
              <a:rPr sz="1600" b="1" dirty="0">
                <a:solidFill>
                  <a:srgbClr val="001E54"/>
                </a:solidFill>
                <a:latin typeface="Arial"/>
                <a:cs typeface="Arial"/>
              </a:rPr>
              <a:t>cases of </a:t>
            </a:r>
            <a:r>
              <a:rPr sz="1600" b="1" spc="-7" dirty="0">
                <a:solidFill>
                  <a:srgbClr val="001E54"/>
                </a:solidFill>
                <a:latin typeface="Arial"/>
                <a:cs typeface="Arial"/>
              </a:rPr>
              <a:t>severe </a:t>
            </a:r>
            <a:r>
              <a:rPr sz="1600" b="1" dirty="0">
                <a:solidFill>
                  <a:srgbClr val="001E54"/>
                </a:solidFill>
                <a:latin typeface="Arial"/>
                <a:cs typeface="Arial"/>
              </a:rPr>
              <a:t>SSc-ILD should be </a:t>
            </a:r>
            <a:r>
              <a:rPr sz="1600" b="1" spc="-7" dirty="0">
                <a:solidFill>
                  <a:srgbClr val="001E54"/>
                </a:solidFill>
                <a:latin typeface="Arial"/>
                <a:cs typeface="Arial"/>
              </a:rPr>
              <a:t>offered</a:t>
            </a:r>
            <a:r>
              <a:rPr sz="1600" b="1" spc="-47" dirty="0">
                <a:solidFill>
                  <a:srgbClr val="001E54"/>
                </a:solidFill>
                <a:latin typeface="Arial"/>
                <a:cs typeface="Arial"/>
              </a:rPr>
              <a:t> </a:t>
            </a:r>
            <a:r>
              <a:rPr sz="1600" b="1" dirty="0">
                <a:solidFill>
                  <a:srgbClr val="001E54"/>
                </a:solidFill>
                <a:latin typeface="Arial"/>
                <a:cs typeface="Arial"/>
              </a:rPr>
              <a:t>treatment</a:t>
            </a:r>
            <a:endParaRPr sz="1600">
              <a:solidFill>
                <a:prstClr val="black"/>
              </a:solidFill>
              <a:latin typeface="Arial"/>
              <a:cs typeface="Arial"/>
            </a:endParaRPr>
          </a:p>
        </p:txBody>
      </p:sp>
      <p:sp>
        <p:nvSpPr>
          <p:cNvPr id="14" name="object 14"/>
          <p:cNvSpPr txBox="1"/>
          <p:nvPr/>
        </p:nvSpPr>
        <p:spPr>
          <a:xfrm>
            <a:off x="3847592" y="5386967"/>
            <a:ext cx="7181427" cy="755762"/>
          </a:xfrm>
          <a:prstGeom prst="rect">
            <a:avLst/>
          </a:prstGeom>
        </p:spPr>
        <p:txBody>
          <a:bodyPr vert="horz" wrap="square" lIns="0" tIns="16933" rIns="0" bIns="0" rtlCol="0">
            <a:spAutoFit/>
          </a:bodyPr>
          <a:lstStyle/>
          <a:p>
            <a:pPr algn="ctr" defTabSz="1219170">
              <a:spcBef>
                <a:spcPts val="133"/>
              </a:spcBef>
              <a:defRPr/>
            </a:pPr>
            <a:r>
              <a:rPr sz="1600" b="1" dirty="0">
                <a:solidFill>
                  <a:srgbClr val="001E54"/>
                </a:solidFill>
                <a:latin typeface="Arial"/>
                <a:cs typeface="Arial"/>
              </a:rPr>
              <a:t>Pace of progression and </a:t>
            </a:r>
            <a:r>
              <a:rPr sz="1600" b="1" spc="-7" dirty="0">
                <a:solidFill>
                  <a:srgbClr val="001E54"/>
                </a:solidFill>
                <a:latin typeface="Arial"/>
                <a:cs typeface="Arial"/>
              </a:rPr>
              <a:t>severity drive </a:t>
            </a:r>
            <a:r>
              <a:rPr sz="1600" b="1" dirty="0">
                <a:solidFill>
                  <a:srgbClr val="001E54"/>
                </a:solidFill>
                <a:latin typeface="Arial"/>
                <a:cs typeface="Arial"/>
              </a:rPr>
              <a:t>treatment</a:t>
            </a:r>
            <a:r>
              <a:rPr sz="1600" b="1" spc="-80" dirty="0">
                <a:solidFill>
                  <a:srgbClr val="001E54"/>
                </a:solidFill>
                <a:latin typeface="Arial"/>
                <a:cs typeface="Arial"/>
              </a:rPr>
              <a:t> </a:t>
            </a:r>
            <a:r>
              <a:rPr sz="1600" b="1" spc="-7" dirty="0">
                <a:solidFill>
                  <a:srgbClr val="001E54"/>
                </a:solidFill>
                <a:latin typeface="Arial"/>
                <a:cs typeface="Arial"/>
              </a:rPr>
              <a:t>escalation</a:t>
            </a:r>
            <a:endParaRPr sz="1600">
              <a:solidFill>
                <a:prstClr val="black"/>
              </a:solidFill>
              <a:latin typeface="Arial"/>
              <a:cs typeface="Arial"/>
            </a:endParaRPr>
          </a:p>
          <a:p>
            <a:pPr algn="ctr" defTabSz="1219170">
              <a:defRPr/>
            </a:pPr>
            <a:r>
              <a:rPr sz="1600" spc="-13" dirty="0">
                <a:solidFill>
                  <a:srgbClr val="001E54"/>
                </a:solidFill>
                <a:latin typeface="Arial"/>
                <a:cs typeface="Arial"/>
              </a:rPr>
              <a:t>Available </a:t>
            </a:r>
            <a:r>
              <a:rPr sz="1600" dirty="0">
                <a:solidFill>
                  <a:srgbClr val="001E54"/>
                </a:solidFill>
                <a:latin typeface="Arial"/>
                <a:cs typeface="Arial"/>
              </a:rPr>
              <a:t>options </a:t>
            </a:r>
            <a:r>
              <a:rPr sz="1600" spc="-7" dirty="0">
                <a:solidFill>
                  <a:srgbClr val="001E54"/>
                </a:solidFill>
                <a:latin typeface="Arial"/>
                <a:cs typeface="Arial"/>
              </a:rPr>
              <a:t>include: mycophenolate mofetil, cyclophosphamide,</a:t>
            </a:r>
            <a:r>
              <a:rPr sz="1600" spc="-87" dirty="0">
                <a:solidFill>
                  <a:srgbClr val="001E54"/>
                </a:solidFill>
                <a:latin typeface="Arial"/>
                <a:cs typeface="Arial"/>
              </a:rPr>
              <a:t> </a:t>
            </a:r>
            <a:r>
              <a:rPr sz="1600" spc="-7" dirty="0">
                <a:solidFill>
                  <a:srgbClr val="001E54"/>
                </a:solidFill>
                <a:latin typeface="Arial"/>
                <a:cs typeface="Arial"/>
              </a:rPr>
              <a:t>rituximab,</a:t>
            </a:r>
            <a:endParaRPr sz="1600">
              <a:solidFill>
                <a:prstClr val="black"/>
              </a:solidFill>
              <a:latin typeface="Arial"/>
              <a:cs typeface="Arial"/>
            </a:endParaRPr>
          </a:p>
          <a:p>
            <a:pPr algn="ctr" defTabSz="1219170">
              <a:defRPr/>
            </a:pPr>
            <a:r>
              <a:rPr sz="1600" spc="-7" dirty="0">
                <a:solidFill>
                  <a:srgbClr val="001E54"/>
                </a:solidFill>
                <a:latin typeface="Arial"/>
                <a:cs typeface="Arial"/>
              </a:rPr>
              <a:t>autologous hematopoietic </a:t>
            </a:r>
            <a:r>
              <a:rPr sz="1600" dirty="0">
                <a:solidFill>
                  <a:srgbClr val="001E54"/>
                </a:solidFill>
                <a:latin typeface="Arial"/>
                <a:cs typeface="Arial"/>
              </a:rPr>
              <a:t>stem </a:t>
            </a:r>
            <a:r>
              <a:rPr sz="1600" spc="-7" dirty="0">
                <a:solidFill>
                  <a:srgbClr val="001E54"/>
                </a:solidFill>
                <a:latin typeface="Arial"/>
                <a:cs typeface="Arial"/>
              </a:rPr>
              <a:t>cell transplant, lung</a:t>
            </a:r>
            <a:r>
              <a:rPr sz="1600" spc="-127" dirty="0">
                <a:solidFill>
                  <a:srgbClr val="001E54"/>
                </a:solidFill>
                <a:latin typeface="Arial"/>
                <a:cs typeface="Arial"/>
              </a:rPr>
              <a:t> </a:t>
            </a:r>
            <a:r>
              <a:rPr sz="1600" spc="-7" dirty="0">
                <a:solidFill>
                  <a:srgbClr val="001E54"/>
                </a:solidFill>
                <a:latin typeface="Arial"/>
                <a:cs typeface="Arial"/>
              </a:rPr>
              <a:t>transplant</a:t>
            </a:r>
            <a:endParaRPr sz="1600">
              <a:solidFill>
                <a:prstClr val="black"/>
              </a:solidFill>
              <a:latin typeface="Arial"/>
              <a:cs typeface="Arial"/>
            </a:endParaRPr>
          </a:p>
        </p:txBody>
      </p:sp>
      <p:sp>
        <p:nvSpPr>
          <p:cNvPr id="15" name="object 15"/>
          <p:cNvSpPr txBox="1"/>
          <p:nvPr/>
        </p:nvSpPr>
        <p:spPr>
          <a:xfrm>
            <a:off x="4036568" y="1316059"/>
            <a:ext cx="6808893" cy="509541"/>
          </a:xfrm>
          <a:prstGeom prst="rect">
            <a:avLst/>
          </a:prstGeom>
        </p:spPr>
        <p:txBody>
          <a:bodyPr vert="horz" wrap="square" lIns="0" tIns="16933" rIns="0" bIns="0" rtlCol="0">
            <a:spAutoFit/>
          </a:bodyPr>
          <a:lstStyle/>
          <a:p>
            <a:pPr marR="44026" algn="ctr" defTabSz="1219170">
              <a:spcBef>
                <a:spcPts val="133"/>
              </a:spcBef>
              <a:defRPr/>
            </a:pPr>
            <a:r>
              <a:rPr sz="1600" b="1" spc="-7" dirty="0">
                <a:solidFill>
                  <a:srgbClr val="001E54"/>
                </a:solidFill>
                <a:latin typeface="Arial"/>
                <a:cs typeface="Arial"/>
              </a:rPr>
              <a:t>Respiratory </a:t>
            </a:r>
            <a:r>
              <a:rPr sz="1600" b="1" spc="-13" dirty="0">
                <a:solidFill>
                  <a:srgbClr val="001E54"/>
                </a:solidFill>
                <a:latin typeface="Arial"/>
                <a:cs typeface="Arial"/>
              </a:rPr>
              <a:t>symptoms, </a:t>
            </a:r>
            <a:r>
              <a:rPr sz="1600" b="1" spc="-7" dirty="0">
                <a:solidFill>
                  <a:srgbClr val="001E54"/>
                </a:solidFill>
                <a:latin typeface="Arial"/>
                <a:cs typeface="Arial"/>
              </a:rPr>
              <a:t>smoking, male</a:t>
            </a:r>
            <a:r>
              <a:rPr sz="1600" b="1" spc="-20" dirty="0">
                <a:solidFill>
                  <a:srgbClr val="001E54"/>
                </a:solidFill>
                <a:latin typeface="Arial"/>
                <a:cs typeface="Arial"/>
              </a:rPr>
              <a:t> </a:t>
            </a:r>
            <a:r>
              <a:rPr sz="1600" b="1" dirty="0">
                <a:solidFill>
                  <a:srgbClr val="001E54"/>
                </a:solidFill>
                <a:latin typeface="Arial"/>
                <a:cs typeface="Arial"/>
              </a:rPr>
              <a:t>sex,</a:t>
            </a:r>
            <a:endParaRPr sz="1600">
              <a:solidFill>
                <a:prstClr val="black"/>
              </a:solidFill>
              <a:latin typeface="Arial"/>
              <a:cs typeface="Arial"/>
            </a:endParaRPr>
          </a:p>
          <a:p>
            <a:pPr algn="ctr" defTabSz="1219170">
              <a:defRPr/>
            </a:pPr>
            <a:r>
              <a:rPr sz="1600" b="1" spc="-7" dirty="0">
                <a:solidFill>
                  <a:srgbClr val="001E54"/>
                </a:solidFill>
                <a:latin typeface="Arial"/>
                <a:cs typeface="Arial"/>
              </a:rPr>
              <a:t>diffuse cutaneous </a:t>
            </a:r>
            <a:r>
              <a:rPr sz="1600" b="1" spc="-13" dirty="0">
                <a:solidFill>
                  <a:srgbClr val="001E54"/>
                </a:solidFill>
                <a:latin typeface="Arial"/>
                <a:cs typeface="Arial"/>
              </a:rPr>
              <a:t>systemic </a:t>
            </a:r>
            <a:r>
              <a:rPr sz="1600" b="1" spc="-7" dirty="0">
                <a:solidFill>
                  <a:srgbClr val="001E54"/>
                </a:solidFill>
                <a:latin typeface="Arial"/>
                <a:cs typeface="Arial"/>
              </a:rPr>
              <a:t>sclerosis, </a:t>
            </a:r>
            <a:r>
              <a:rPr sz="1600" b="1" dirty="0">
                <a:solidFill>
                  <a:srgbClr val="001E54"/>
                </a:solidFill>
                <a:latin typeface="Arial"/>
                <a:cs typeface="Arial"/>
              </a:rPr>
              <a:t>anti-topoisomerase I</a:t>
            </a:r>
            <a:r>
              <a:rPr sz="1600" b="1" spc="53" dirty="0">
                <a:solidFill>
                  <a:srgbClr val="001E54"/>
                </a:solidFill>
                <a:latin typeface="Arial"/>
                <a:cs typeface="Arial"/>
              </a:rPr>
              <a:t> </a:t>
            </a:r>
            <a:r>
              <a:rPr sz="1600" b="1" spc="-7" dirty="0">
                <a:solidFill>
                  <a:srgbClr val="001E54"/>
                </a:solidFill>
                <a:latin typeface="Arial"/>
                <a:cs typeface="Arial"/>
              </a:rPr>
              <a:t>antibodies</a:t>
            </a:r>
            <a:endParaRPr sz="1600">
              <a:solidFill>
                <a:prstClr val="black"/>
              </a:solidFill>
              <a:latin typeface="Arial"/>
              <a:cs typeface="Arial"/>
            </a:endParaRPr>
          </a:p>
        </p:txBody>
      </p:sp>
      <p:sp>
        <p:nvSpPr>
          <p:cNvPr id="16" name="object 16"/>
          <p:cNvSpPr/>
          <p:nvPr/>
        </p:nvSpPr>
        <p:spPr>
          <a:xfrm>
            <a:off x="666496" y="1885697"/>
            <a:ext cx="0" cy="3627967"/>
          </a:xfrm>
          <a:custGeom>
            <a:avLst/>
            <a:gdLst/>
            <a:ahLst/>
            <a:cxnLst/>
            <a:rect l="l" t="t" r="r" b="b"/>
            <a:pathLst>
              <a:path h="2720975">
                <a:moveTo>
                  <a:pt x="0" y="0"/>
                </a:moveTo>
                <a:lnTo>
                  <a:pt x="0" y="2720568"/>
                </a:lnTo>
              </a:path>
            </a:pathLst>
          </a:custGeom>
          <a:ln w="57912">
            <a:solidFill>
              <a:srgbClr val="F1640E"/>
            </a:solidFill>
          </a:ln>
        </p:spPr>
        <p:txBody>
          <a:bodyPr wrap="square" lIns="0" tIns="0" rIns="0" bIns="0" rtlCol="0"/>
          <a:lstStyle/>
          <a:p>
            <a:pPr defTabSz="1219170">
              <a:defRPr/>
            </a:pPr>
            <a:endParaRPr sz="2400">
              <a:solidFill>
                <a:prstClr val="black"/>
              </a:solidFill>
              <a:latin typeface="Calibri"/>
            </a:endParaRPr>
          </a:p>
        </p:txBody>
      </p:sp>
      <p:sp>
        <p:nvSpPr>
          <p:cNvPr id="17" name="object 17"/>
          <p:cNvSpPr/>
          <p:nvPr/>
        </p:nvSpPr>
        <p:spPr>
          <a:xfrm>
            <a:off x="268225" y="1975104"/>
            <a:ext cx="795020" cy="796713"/>
          </a:xfrm>
          <a:custGeom>
            <a:avLst/>
            <a:gdLst/>
            <a:ahLst/>
            <a:cxnLst/>
            <a:rect l="l" t="t" r="r" b="b"/>
            <a:pathLst>
              <a:path w="596265" h="597535">
                <a:moveTo>
                  <a:pt x="297941" y="0"/>
                </a:moveTo>
                <a:lnTo>
                  <a:pt x="249613" y="3909"/>
                </a:lnTo>
                <a:lnTo>
                  <a:pt x="203767" y="15227"/>
                </a:lnTo>
                <a:lnTo>
                  <a:pt x="161018" y="33340"/>
                </a:lnTo>
                <a:lnTo>
                  <a:pt x="121979" y="57631"/>
                </a:lnTo>
                <a:lnTo>
                  <a:pt x="87263" y="87487"/>
                </a:lnTo>
                <a:lnTo>
                  <a:pt x="57484" y="122291"/>
                </a:lnTo>
                <a:lnTo>
                  <a:pt x="33254" y="161430"/>
                </a:lnTo>
                <a:lnTo>
                  <a:pt x="15188" y="204289"/>
                </a:lnTo>
                <a:lnTo>
                  <a:pt x="3899" y="250251"/>
                </a:lnTo>
                <a:lnTo>
                  <a:pt x="0" y="298704"/>
                </a:lnTo>
                <a:lnTo>
                  <a:pt x="3899" y="347156"/>
                </a:lnTo>
                <a:lnTo>
                  <a:pt x="15188" y="393118"/>
                </a:lnTo>
                <a:lnTo>
                  <a:pt x="33254" y="435977"/>
                </a:lnTo>
                <a:lnTo>
                  <a:pt x="57484" y="475116"/>
                </a:lnTo>
                <a:lnTo>
                  <a:pt x="87263" y="509920"/>
                </a:lnTo>
                <a:lnTo>
                  <a:pt x="121979" y="539776"/>
                </a:lnTo>
                <a:lnTo>
                  <a:pt x="161018" y="564067"/>
                </a:lnTo>
                <a:lnTo>
                  <a:pt x="203767" y="582180"/>
                </a:lnTo>
                <a:lnTo>
                  <a:pt x="249613" y="593498"/>
                </a:lnTo>
                <a:lnTo>
                  <a:pt x="297941" y="597408"/>
                </a:lnTo>
                <a:lnTo>
                  <a:pt x="346270" y="593498"/>
                </a:lnTo>
                <a:lnTo>
                  <a:pt x="392116" y="582180"/>
                </a:lnTo>
                <a:lnTo>
                  <a:pt x="434865" y="564067"/>
                </a:lnTo>
                <a:lnTo>
                  <a:pt x="473904" y="539776"/>
                </a:lnTo>
                <a:lnTo>
                  <a:pt x="508620" y="509920"/>
                </a:lnTo>
                <a:lnTo>
                  <a:pt x="538399" y="475116"/>
                </a:lnTo>
                <a:lnTo>
                  <a:pt x="562629" y="435977"/>
                </a:lnTo>
                <a:lnTo>
                  <a:pt x="580695" y="393118"/>
                </a:lnTo>
                <a:lnTo>
                  <a:pt x="591984" y="347156"/>
                </a:lnTo>
                <a:lnTo>
                  <a:pt x="595884" y="298704"/>
                </a:lnTo>
                <a:lnTo>
                  <a:pt x="591984" y="250251"/>
                </a:lnTo>
                <a:lnTo>
                  <a:pt x="580695" y="204289"/>
                </a:lnTo>
                <a:lnTo>
                  <a:pt x="562629" y="161430"/>
                </a:lnTo>
                <a:lnTo>
                  <a:pt x="538399" y="122291"/>
                </a:lnTo>
                <a:lnTo>
                  <a:pt x="508620" y="87487"/>
                </a:lnTo>
                <a:lnTo>
                  <a:pt x="473904" y="57631"/>
                </a:lnTo>
                <a:lnTo>
                  <a:pt x="434865" y="33340"/>
                </a:lnTo>
                <a:lnTo>
                  <a:pt x="392116" y="15227"/>
                </a:lnTo>
                <a:lnTo>
                  <a:pt x="346270" y="3909"/>
                </a:lnTo>
                <a:lnTo>
                  <a:pt x="297941" y="0"/>
                </a:lnTo>
                <a:close/>
              </a:path>
            </a:pathLst>
          </a:custGeom>
          <a:solidFill>
            <a:srgbClr val="F1640E"/>
          </a:solidFill>
        </p:spPr>
        <p:txBody>
          <a:bodyPr wrap="square" lIns="0" tIns="0" rIns="0" bIns="0" rtlCol="0"/>
          <a:lstStyle/>
          <a:p>
            <a:pPr defTabSz="1219170">
              <a:defRPr/>
            </a:pPr>
            <a:endParaRPr sz="2400">
              <a:solidFill>
                <a:prstClr val="black"/>
              </a:solidFill>
              <a:latin typeface="Calibri"/>
            </a:endParaRPr>
          </a:p>
        </p:txBody>
      </p:sp>
      <p:sp>
        <p:nvSpPr>
          <p:cNvPr id="18" name="object 18"/>
          <p:cNvSpPr/>
          <p:nvPr/>
        </p:nvSpPr>
        <p:spPr>
          <a:xfrm>
            <a:off x="329184" y="2066545"/>
            <a:ext cx="674624" cy="676655"/>
          </a:xfrm>
          <a:prstGeom prst="rect">
            <a:avLst/>
          </a:prstGeom>
          <a:blipFill>
            <a:blip r:embed="rId2" cstate="print"/>
            <a:stretch>
              <a:fillRect/>
            </a:stretch>
          </a:blipFill>
        </p:spPr>
        <p:txBody>
          <a:bodyPr wrap="square" lIns="0" tIns="0" rIns="0" bIns="0" rtlCol="0"/>
          <a:lstStyle/>
          <a:p>
            <a:pPr defTabSz="1219170">
              <a:defRPr/>
            </a:pPr>
            <a:endParaRPr sz="2400">
              <a:solidFill>
                <a:prstClr val="black"/>
              </a:solidFill>
              <a:latin typeface="Calibri"/>
            </a:endParaRPr>
          </a:p>
        </p:txBody>
      </p:sp>
      <p:sp>
        <p:nvSpPr>
          <p:cNvPr id="19" name="object 19"/>
          <p:cNvSpPr/>
          <p:nvPr/>
        </p:nvSpPr>
        <p:spPr>
          <a:xfrm>
            <a:off x="268225" y="2861057"/>
            <a:ext cx="795020" cy="795020"/>
          </a:xfrm>
          <a:custGeom>
            <a:avLst/>
            <a:gdLst/>
            <a:ahLst/>
            <a:cxnLst/>
            <a:rect l="l" t="t" r="r" b="b"/>
            <a:pathLst>
              <a:path w="596265" h="596264">
                <a:moveTo>
                  <a:pt x="297941" y="0"/>
                </a:moveTo>
                <a:lnTo>
                  <a:pt x="249613" y="3898"/>
                </a:lnTo>
                <a:lnTo>
                  <a:pt x="203767" y="15185"/>
                </a:lnTo>
                <a:lnTo>
                  <a:pt x="161018" y="33247"/>
                </a:lnTo>
                <a:lnTo>
                  <a:pt x="121979" y="57473"/>
                </a:lnTo>
                <a:lnTo>
                  <a:pt x="87263" y="87249"/>
                </a:lnTo>
                <a:lnTo>
                  <a:pt x="57484" y="121962"/>
                </a:lnTo>
                <a:lnTo>
                  <a:pt x="33254" y="161001"/>
                </a:lnTo>
                <a:lnTo>
                  <a:pt x="15188" y="203752"/>
                </a:lnTo>
                <a:lnTo>
                  <a:pt x="3899" y="249603"/>
                </a:lnTo>
                <a:lnTo>
                  <a:pt x="0" y="297941"/>
                </a:lnTo>
                <a:lnTo>
                  <a:pt x="3899" y="346280"/>
                </a:lnTo>
                <a:lnTo>
                  <a:pt x="15188" y="392131"/>
                </a:lnTo>
                <a:lnTo>
                  <a:pt x="33254" y="434882"/>
                </a:lnTo>
                <a:lnTo>
                  <a:pt x="57484" y="473921"/>
                </a:lnTo>
                <a:lnTo>
                  <a:pt x="87263" y="508635"/>
                </a:lnTo>
                <a:lnTo>
                  <a:pt x="121979" y="538410"/>
                </a:lnTo>
                <a:lnTo>
                  <a:pt x="161018" y="562636"/>
                </a:lnTo>
                <a:lnTo>
                  <a:pt x="203767" y="580698"/>
                </a:lnTo>
                <a:lnTo>
                  <a:pt x="249613" y="591985"/>
                </a:lnTo>
                <a:lnTo>
                  <a:pt x="297941" y="595883"/>
                </a:lnTo>
                <a:lnTo>
                  <a:pt x="346270" y="591985"/>
                </a:lnTo>
                <a:lnTo>
                  <a:pt x="392116" y="580698"/>
                </a:lnTo>
                <a:lnTo>
                  <a:pt x="434865" y="562636"/>
                </a:lnTo>
                <a:lnTo>
                  <a:pt x="473904" y="538410"/>
                </a:lnTo>
                <a:lnTo>
                  <a:pt x="508620" y="508635"/>
                </a:lnTo>
                <a:lnTo>
                  <a:pt x="538399" y="473921"/>
                </a:lnTo>
                <a:lnTo>
                  <a:pt x="562629" y="434882"/>
                </a:lnTo>
                <a:lnTo>
                  <a:pt x="580695" y="392131"/>
                </a:lnTo>
                <a:lnTo>
                  <a:pt x="591984" y="346280"/>
                </a:lnTo>
                <a:lnTo>
                  <a:pt x="595884" y="297941"/>
                </a:lnTo>
                <a:lnTo>
                  <a:pt x="591984" y="249603"/>
                </a:lnTo>
                <a:lnTo>
                  <a:pt x="580695" y="203752"/>
                </a:lnTo>
                <a:lnTo>
                  <a:pt x="562629" y="161001"/>
                </a:lnTo>
                <a:lnTo>
                  <a:pt x="538399" y="121962"/>
                </a:lnTo>
                <a:lnTo>
                  <a:pt x="508620" y="87249"/>
                </a:lnTo>
                <a:lnTo>
                  <a:pt x="473904" y="57473"/>
                </a:lnTo>
                <a:lnTo>
                  <a:pt x="434865" y="33247"/>
                </a:lnTo>
                <a:lnTo>
                  <a:pt x="392116" y="15185"/>
                </a:lnTo>
                <a:lnTo>
                  <a:pt x="346270" y="3898"/>
                </a:lnTo>
                <a:lnTo>
                  <a:pt x="297941" y="0"/>
                </a:lnTo>
                <a:close/>
              </a:path>
            </a:pathLst>
          </a:custGeom>
          <a:solidFill>
            <a:srgbClr val="F1640E"/>
          </a:solidFill>
        </p:spPr>
        <p:txBody>
          <a:bodyPr wrap="square" lIns="0" tIns="0" rIns="0" bIns="0" rtlCol="0"/>
          <a:lstStyle/>
          <a:p>
            <a:pPr defTabSz="1219170">
              <a:defRPr/>
            </a:pPr>
            <a:endParaRPr sz="2400">
              <a:solidFill>
                <a:prstClr val="black"/>
              </a:solidFill>
              <a:latin typeface="Calibri"/>
            </a:endParaRPr>
          </a:p>
        </p:txBody>
      </p:sp>
      <p:sp>
        <p:nvSpPr>
          <p:cNvPr id="20" name="object 20"/>
          <p:cNvSpPr/>
          <p:nvPr/>
        </p:nvSpPr>
        <p:spPr>
          <a:xfrm>
            <a:off x="355600" y="2924047"/>
            <a:ext cx="619760" cy="619759"/>
          </a:xfrm>
          <a:prstGeom prst="rect">
            <a:avLst/>
          </a:prstGeom>
          <a:blipFill>
            <a:blip r:embed="rId3" cstate="print"/>
            <a:stretch>
              <a:fillRect/>
            </a:stretch>
          </a:blipFill>
        </p:spPr>
        <p:txBody>
          <a:bodyPr wrap="square" lIns="0" tIns="0" rIns="0" bIns="0" rtlCol="0"/>
          <a:lstStyle/>
          <a:p>
            <a:pPr defTabSz="1219170">
              <a:defRPr/>
            </a:pPr>
            <a:endParaRPr sz="2400">
              <a:solidFill>
                <a:prstClr val="black"/>
              </a:solidFill>
              <a:latin typeface="Calibri"/>
            </a:endParaRPr>
          </a:p>
        </p:txBody>
      </p:sp>
      <p:sp>
        <p:nvSpPr>
          <p:cNvPr id="21" name="object 21"/>
          <p:cNvSpPr/>
          <p:nvPr/>
        </p:nvSpPr>
        <p:spPr>
          <a:xfrm>
            <a:off x="268225" y="3744977"/>
            <a:ext cx="795020" cy="795020"/>
          </a:xfrm>
          <a:custGeom>
            <a:avLst/>
            <a:gdLst/>
            <a:ahLst/>
            <a:cxnLst/>
            <a:rect l="l" t="t" r="r" b="b"/>
            <a:pathLst>
              <a:path w="596265" h="596264">
                <a:moveTo>
                  <a:pt x="297941" y="0"/>
                </a:moveTo>
                <a:lnTo>
                  <a:pt x="249613" y="3898"/>
                </a:lnTo>
                <a:lnTo>
                  <a:pt x="203767" y="15185"/>
                </a:lnTo>
                <a:lnTo>
                  <a:pt x="161018" y="33247"/>
                </a:lnTo>
                <a:lnTo>
                  <a:pt x="121979" y="57473"/>
                </a:lnTo>
                <a:lnTo>
                  <a:pt x="87263" y="87249"/>
                </a:lnTo>
                <a:lnTo>
                  <a:pt x="57484" y="121962"/>
                </a:lnTo>
                <a:lnTo>
                  <a:pt x="33254" y="161001"/>
                </a:lnTo>
                <a:lnTo>
                  <a:pt x="15188" y="203752"/>
                </a:lnTo>
                <a:lnTo>
                  <a:pt x="3899" y="249603"/>
                </a:lnTo>
                <a:lnTo>
                  <a:pt x="0" y="297942"/>
                </a:lnTo>
                <a:lnTo>
                  <a:pt x="3899" y="346280"/>
                </a:lnTo>
                <a:lnTo>
                  <a:pt x="15188" y="392131"/>
                </a:lnTo>
                <a:lnTo>
                  <a:pt x="33254" y="434882"/>
                </a:lnTo>
                <a:lnTo>
                  <a:pt x="57484" y="473921"/>
                </a:lnTo>
                <a:lnTo>
                  <a:pt x="87263" y="508635"/>
                </a:lnTo>
                <a:lnTo>
                  <a:pt x="121979" y="538410"/>
                </a:lnTo>
                <a:lnTo>
                  <a:pt x="161018" y="562636"/>
                </a:lnTo>
                <a:lnTo>
                  <a:pt x="203767" y="580698"/>
                </a:lnTo>
                <a:lnTo>
                  <a:pt x="249613" y="591985"/>
                </a:lnTo>
                <a:lnTo>
                  <a:pt x="297941" y="595884"/>
                </a:lnTo>
                <a:lnTo>
                  <a:pt x="346270" y="591985"/>
                </a:lnTo>
                <a:lnTo>
                  <a:pt x="392116" y="580698"/>
                </a:lnTo>
                <a:lnTo>
                  <a:pt x="434865" y="562636"/>
                </a:lnTo>
                <a:lnTo>
                  <a:pt x="473904" y="538410"/>
                </a:lnTo>
                <a:lnTo>
                  <a:pt x="508620" y="508635"/>
                </a:lnTo>
                <a:lnTo>
                  <a:pt x="538399" y="473921"/>
                </a:lnTo>
                <a:lnTo>
                  <a:pt x="562629" y="434882"/>
                </a:lnTo>
                <a:lnTo>
                  <a:pt x="580695" y="392131"/>
                </a:lnTo>
                <a:lnTo>
                  <a:pt x="591984" y="346280"/>
                </a:lnTo>
                <a:lnTo>
                  <a:pt x="595884" y="297942"/>
                </a:lnTo>
                <a:lnTo>
                  <a:pt x="591984" y="249603"/>
                </a:lnTo>
                <a:lnTo>
                  <a:pt x="580695" y="203752"/>
                </a:lnTo>
                <a:lnTo>
                  <a:pt x="562629" y="161001"/>
                </a:lnTo>
                <a:lnTo>
                  <a:pt x="538399" y="121962"/>
                </a:lnTo>
                <a:lnTo>
                  <a:pt x="508620" y="87249"/>
                </a:lnTo>
                <a:lnTo>
                  <a:pt x="473904" y="57473"/>
                </a:lnTo>
                <a:lnTo>
                  <a:pt x="434865" y="33247"/>
                </a:lnTo>
                <a:lnTo>
                  <a:pt x="392116" y="15185"/>
                </a:lnTo>
                <a:lnTo>
                  <a:pt x="346270" y="3898"/>
                </a:lnTo>
                <a:lnTo>
                  <a:pt x="297941" y="0"/>
                </a:lnTo>
                <a:close/>
              </a:path>
            </a:pathLst>
          </a:custGeom>
          <a:solidFill>
            <a:srgbClr val="F1640E"/>
          </a:solidFill>
        </p:spPr>
        <p:txBody>
          <a:bodyPr wrap="square" lIns="0" tIns="0" rIns="0" bIns="0" rtlCol="0"/>
          <a:lstStyle/>
          <a:p>
            <a:pPr defTabSz="1219170">
              <a:defRPr/>
            </a:pPr>
            <a:endParaRPr sz="2400">
              <a:solidFill>
                <a:prstClr val="black"/>
              </a:solidFill>
              <a:latin typeface="Calibri"/>
            </a:endParaRPr>
          </a:p>
        </p:txBody>
      </p:sp>
      <p:sp>
        <p:nvSpPr>
          <p:cNvPr id="22" name="object 22"/>
          <p:cNvSpPr/>
          <p:nvPr/>
        </p:nvSpPr>
        <p:spPr>
          <a:xfrm>
            <a:off x="369824" y="3875023"/>
            <a:ext cx="591312" cy="589280"/>
          </a:xfrm>
          <a:prstGeom prst="rect">
            <a:avLst/>
          </a:prstGeom>
          <a:blipFill>
            <a:blip r:embed="rId4" cstate="print"/>
            <a:stretch>
              <a:fillRect/>
            </a:stretch>
          </a:blipFill>
        </p:spPr>
        <p:txBody>
          <a:bodyPr wrap="square" lIns="0" tIns="0" rIns="0" bIns="0" rtlCol="0"/>
          <a:lstStyle/>
          <a:p>
            <a:pPr defTabSz="1219170">
              <a:defRPr/>
            </a:pPr>
            <a:endParaRPr sz="2400">
              <a:solidFill>
                <a:prstClr val="black"/>
              </a:solidFill>
              <a:latin typeface="Calibri"/>
            </a:endParaRPr>
          </a:p>
        </p:txBody>
      </p:sp>
      <p:sp>
        <p:nvSpPr>
          <p:cNvPr id="23" name="object 23"/>
          <p:cNvSpPr/>
          <p:nvPr/>
        </p:nvSpPr>
        <p:spPr>
          <a:xfrm>
            <a:off x="268225" y="4628895"/>
            <a:ext cx="795020" cy="795020"/>
          </a:xfrm>
          <a:custGeom>
            <a:avLst/>
            <a:gdLst/>
            <a:ahLst/>
            <a:cxnLst/>
            <a:rect l="l" t="t" r="r" b="b"/>
            <a:pathLst>
              <a:path w="596265" h="596264">
                <a:moveTo>
                  <a:pt x="297941" y="0"/>
                </a:moveTo>
                <a:lnTo>
                  <a:pt x="249613" y="3898"/>
                </a:lnTo>
                <a:lnTo>
                  <a:pt x="203767" y="15185"/>
                </a:lnTo>
                <a:lnTo>
                  <a:pt x="161018" y="33247"/>
                </a:lnTo>
                <a:lnTo>
                  <a:pt x="121979" y="57473"/>
                </a:lnTo>
                <a:lnTo>
                  <a:pt x="87263" y="87249"/>
                </a:lnTo>
                <a:lnTo>
                  <a:pt x="57484" y="121962"/>
                </a:lnTo>
                <a:lnTo>
                  <a:pt x="33254" y="161001"/>
                </a:lnTo>
                <a:lnTo>
                  <a:pt x="15188" y="203752"/>
                </a:lnTo>
                <a:lnTo>
                  <a:pt x="3899" y="249603"/>
                </a:lnTo>
                <a:lnTo>
                  <a:pt x="0" y="297941"/>
                </a:lnTo>
                <a:lnTo>
                  <a:pt x="3899" y="346270"/>
                </a:lnTo>
                <a:lnTo>
                  <a:pt x="15188" y="392116"/>
                </a:lnTo>
                <a:lnTo>
                  <a:pt x="33254" y="434865"/>
                </a:lnTo>
                <a:lnTo>
                  <a:pt x="57484" y="473904"/>
                </a:lnTo>
                <a:lnTo>
                  <a:pt x="87263" y="508620"/>
                </a:lnTo>
                <a:lnTo>
                  <a:pt x="121979" y="538399"/>
                </a:lnTo>
                <a:lnTo>
                  <a:pt x="161018" y="562629"/>
                </a:lnTo>
                <a:lnTo>
                  <a:pt x="203767" y="580695"/>
                </a:lnTo>
                <a:lnTo>
                  <a:pt x="249613" y="591984"/>
                </a:lnTo>
                <a:lnTo>
                  <a:pt x="297941" y="595883"/>
                </a:lnTo>
                <a:lnTo>
                  <a:pt x="346270" y="591984"/>
                </a:lnTo>
                <a:lnTo>
                  <a:pt x="392116" y="580695"/>
                </a:lnTo>
                <a:lnTo>
                  <a:pt x="434865" y="562629"/>
                </a:lnTo>
                <a:lnTo>
                  <a:pt x="473904" y="538399"/>
                </a:lnTo>
                <a:lnTo>
                  <a:pt x="508620" y="508620"/>
                </a:lnTo>
                <a:lnTo>
                  <a:pt x="538399" y="473904"/>
                </a:lnTo>
                <a:lnTo>
                  <a:pt x="562629" y="434865"/>
                </a:lnTo>
                <a:lnTo>
                  <a:pt x="580695" y="392116"/>
                </a:lnTo>
                <a:lnTo>
                  <a:pt x="591984" y="346270"/>
                </a:lnTo>
                <a:lnTo>
                  <a:pt x="595884" y="297941"/>
                </a:lnTo>
                <a:lnTo>
                  <a:pt x="591984" y="249603"/>
                </a:lnTo>
                <a:lnTo>
                  <a:pt x="580695" y="203752"/>
                </a:lnTo>
                <a:lnTo>
                  <a:pt x="562629" y="161001"/>
                </a:lnTo>
                <a:lnTo>
                  <a:pt x="538399" y="121962"/>
                </a:lnTo>
                <a:lnTo>
                  <a:pt x="508620" y="87249"/>
                </a:lnTo>
                <a:lnTo>
                  <a:pt x="473904" y="57473"/>
                </a:lnTo>
                <a:lnTo>
                  <a:pt x="434865" y="33247"/>
                </a:lnTo>
                <a:lnTo>
                  <a:pt x="392116" y="15185"/>
                </a:lnTo>
                <a:lnTo>
                  <a:pt x="346270" y="3898"/>
                </a:lnTo>
                <a:lnTo>
                  <a:pt x="297941" y="0"/>
                </a:lnTo>
                <a:close/>
              </a:path>
            </a:pathLst>
          </a:custGeom>
          <a:solidFill>
            <a:srgbClr val="F1640E"/>
          </a:solidFill>
        </p:spPr>
        <p:txBody>
          <a:bodyPr wrap="square" lIns="0" tIns="0" rIns="0" bIns="0" rtlCol="0"/>
          <a:lstStyle/>
          <a:p>
            <a:pPr defTabSz="1219170">
              <a:defRPr/>
            </a:pPr>
            <a:endParaRPr sz="2400">
              <a:solidFill>
                <a:prstClr val="black"/>
              </a:solidFill>
              <a:latin typeface="Calibri"/>
            </a:endParaRPr>
          </a:p>
        </p:txBody>
      </p:sp>
      <p:sp>
        <p:nvSpPr>
          <p:cNvPr id="24" name="object 24"/>
          <p:cNvSpPr/>
          <p:nvPr/>
        </p:nvSpPr>
        <p:spPr>
          <a:xfrm>
            <a:off x="402336" y="4748784"/>
            <a:ext cx="528320" cy="528320"/>
          </a:xfrm>
          <a:prstGeom prst="rect">
            <a:avLst/>
          </a:prstGeom>
          <a:blipFill>
            <a:blip r:embed="rId5" cstate="print"/>
            <a:stretch>
              <a:fillRect/>
            </a:stretch>
          </a:blipFill>
        </p:spPr>
        <p:txBody>
          <a:bodyPr wrap="square" lIns="0" tIns="0" rIns="0" bIns="0" rtlCol="0"/>
          <a:lstStyle/>
          <a:p>
            <a:pPr defTabSz="1219170">
              <a:defRPr/>
            </a:pPr>
            <a:endParaRPr sz="2400">
              <a:solidFill>
                <a:prstClr val="black"/>
              </a:solidFill>
              <a:latin typeface="Calibri"/>
            </a:endParaRPr>
          </a:p>
        </p:txBody>
      </p:sp>
      <p:sp>
        <p:nvSpPr>
          <p:cNvPr id="25" name="object 25"/>
          <p:cNvSpPr/>
          <p:nvPr/>
        </p:nvSpPr>
        <p:spPr>
          <a:xfrm>
            <a:off x="268225" y="5512816"/>
            <a:ext cx="795020" cy="796713"/>
          </a:xfrm>
          <a:custGeom>
            <a:avLst/>
            <a:gdLst/>
            <a:ahLst/>
            <a:cxnLst/>
            <a:rect l="l" t="t" r="r" b="b"/>
            <a:pathLst>
              <a:path w="596265" h="597535">
                <a:moveTo>
                  <a:pt x="297941" y="0"/>
                </a:moveTo>
                <a:lnTo>
                  <a:pt x="249613" y="3909"/>
                </a:lnTo>
                <a:lnTo>
                  <a:pt x="203767" y="15227"/>
                </a:lnTo>
                <a:lnTo>
                  <a:pt x="161018" y="33340"/>
                </a:lnTo>
                <a:lnTo>
                  <a:pt x="121979" y="57631"/>
                </a:lnTo>
                <a:lnTo>
                  <a:pt x="87263" y="87487"/>
                </a:lnTo>
                <a:lnTo>
                  <a:pt x="57484" y="122291"/>
                </a:lnTo>
                <a:lnTo>
                  <a:pt x="33254" y="161430"/>
                </a:lnTo>
                <a:lnTo>
                  <a:pt x="15188" y="204289"/>
                </a:lnTo>
                <a:lnTo>
                  <a:pt x="3899" y="250251"/>
                </a:lnTo>
                <a:lnTo>
                  <a:pt x="0" y="298703"/>
                </a:lnTo>
                <a:lnTo>
                  <a:pt x="3899" y="347156"/>
                </a:lnTo>
                <a:lnTo>
                  <a:pt x="15188" y="393118"/>
                </a:lnTo>
                <a:lnTo>
                  <a:pt x="33254" y="435977"/>
                </a:lnTo>
                <a:lnTo>
                  <a:pt x="57484" y="475116"/>
                </a:lnTo>
                <a:lnTo>
                  <a:pt x="87263" y="509920"/>
                </a:lnTo>
                <a:lnTo>
                  <a:pt x="121979" y="539776"/>
                </a:lnTo>
                <a:lnTo>
                  <a:pt x="161018" y="564067"/>
                </a:lnTo>
                <a:lnTo>
                  <a:pt x="203767" y="582180"/>
                </a:lnTo>
                <a:lnTo>
                  <a:pt x="249613" y="593498"/>
                </a:lnTo>
                <a:lnTo>
                  <a:pt x="297941" y="597408"/>
                </a:lnTo>
                <a:lnTo>
                  <a:pt x="346270" y="593498"/>
                </a:lnTo>
                <a:lnTo>
                  <a:pt x="392116" y="582180"/>
                </a:lnTo>
                <a:lnTo>
                  <a:pt x="434865" y="564067"/>
                </a:lnTo>
                <a:lnTo>
                  <a:pt x="473904" y="539776"/>
                </a:lnTo>
                <a:lnTo>
                  <a:pt x="508620" y="509920"/>
                </a:lnTo>
                <a:lnTo>
                  <a:pt x="538399" y="475116"/>
                </a:lnTo>
                <a:lnTo>
                  <a:pt x="562629" y="435977"/>
                </a:lnTo>
                <a:lnTo>
                  <a:pt x="580695" y="393118"/>
                </a:lnTo>
                <a:lnTo>
                  <a:pt x="591984" y="347156"/>
                </a:lnTo>
                <a:lnTo>
                  <a:pt x="595884" y="298703"/>
                </a:lnTo>
                <a:lnTo>
                  <a:pt x="591984" y="250251"/>
                </a:lnTo>
                <a:lnTo>
                  <a:pt x="580695" y="204289"/>
                </a:lnTo>
                <a:lnTo>
                  <a:pt x="562629" y="161430"/>
                </a:lnTo>
                <a:lnTo>
                  <a:pt x="538399" y="122291"/>
                </a:lnTo>
                <a:lnTo>
                  <a:pt x="508620" y="87487"/>
                </a:lnTo>
                <a:lnTo>
                  <a:pt x="473904" y="57631"/>
                </a:lnTo>
                <a:lnTo>
                  <a:pt x="434865" y="33340"/>
                </a:lnTo>
                <a:lnTo>
                  <a:pt x="392116" y="15227"/>
                </a:lnTo>
                <a:lnTo>
                  <a:pt x="346270" y="3909"/>
                </a:lnTo>
                <a:lnTo>
                  <a:pt x="297941" y="0"/>
                </a:lnTo>
                <a:close/>
              </a:path>
            </a:pathLst>
          </a:custGeom>
          <a:solidFill>
            <a:srgbClr val="F1640E"/>
          </a:solidFill>
        </p:spPr>
        <p:txBody>
          <a:bodyPr wrap="square" lIns="0" tIns="0" rIns="0" bIns="0" rtlCol="0"/>
          <a:lstStyle/>
          <a:p>
            <a:pPr defTabSz="1219170">
              <a:defRPr/>
            </a:pPr>
            <a:endParaRPr sz="2400">
              <a:solidFill>
                <a:prstClr val="black"/>
              </a:solidFill>
              <a:latin typeface="Calibri"/>
            </a:endParaRPr>
          </a:p>
        </p:txBody>
      </p:sp>
      <p:sp>
        <p:nvSpPr>
          <p:cNvPr id="26" name="object 26"/>
          <p:cNvSpPr/>
          <p:nvPr/>
        </p:nvSpPr>
        <p:spPr>
          <a:xfrm>
            <a:off x="359663" y="5555487"/>
            <a:ext cx="611632" cy="611631"/>
          </a:xfrm>
          <a:prstGeom prst="rect">
            <a:avLst/>
          </a:prstGeom>
          <a:blipFill>
            <a:blip r:embed="rId6" cstate="print"/>
            <a:stretch>
              <a:fillRect/>
            </a:stretch>
          </a:blipFill>
        </p:spPr>
        <p:txBody>
          <a:bodyPr wrap="square" lIns="0" tIns="0" rIns="0" bIns="0" rtlCol="0"/>
          <a:lstStyle/>
          <a:p>
            <a:pPr defTabSz="1219170">
              <a:defRPr/>
            </a:pPr>
            <a:endParaRPr sz="2400">
              <a:solidFill>
                <a:prstClr val="black"/>
              </a:solidFill>
              <a:latin typeface="Calibri"/>
            </a:endParaRPr>
          </a:p>
        </p:txBody>
      </p:sp>
      <p:sp>
        <p:nvSpPr>
          <p:cNvPr id="27" name="object 27"/>
          <p:cNvSpPr/>
          <p:nvPr/>
        </p:nvSpPr>
        <p:spPr>
          <a:xfrm>
            <a:off x="268225" y="1091185"/>
            <a:ext cx="795020" cy="795020"/>
          </a:xfrm>
          <a:custGeom>
            <a:avLst/>
            <a:gdLst/>
            <a:ahLst/>
            <a:cxnLst/>
            <a:rect l="l" t="t" r="r" b="b"/>
            <a:pathLst>
              <a:path w="596265" h="596265">
                <a:moveTo>
                  <a:pt x="297941" y="0"/>
                </a:moveTo>
                <a:lnTo>
                  <a:pt x="249613" y="3898"/>
                </a:lnTo>
                <a:lnTo>
                  <a:pt x="203767" y="15185"/>
                </a:lnTo>
                <a:lnTo>
                  <a:pt x="161018" y="33247"/>
                </a:lnTo>
                <a:lnTo>
                  <a:pt x="121979" y="57473"/>
                </a:lnTo>
                <a:lnTo>
                  <a:pt x="87263" y="87249"/>
                </a:lnTo>
                <a:lnTo>
                  <a:pt x="57484" y="121962"/>
                </a:lnTo>
                <a:lnTo>
                  <a:pt x="33254" y="161001"/>
                </a:lnTo>
                <a:lnTo>
                  <a:pt x="15188" y="203752"/>
                </a:lnTo>
                <a:lnTo>
                  <a:pt x="3899" y="249603"/>
                </a:lnTo>
                <a:lnTo>
                  <a:pt x="0" y="297941"/>
                </a:lnTo>
                <a:lnTo>
                  <a:pt x="3899" y="346280"/>
                </a:lnTo>
                <a:lnTo>
                  <a:pt x="15188" y="392131"/>
                </a:lnTo>
                <a:lnTo>
                  <a:pt x="33254" y="434882"/>
                </a:lnTo>
                <a:lnTo>
                  <a:pt x="57484" y="473921"/>
                </a:lnTo>
                <a:lnTo>
                  <a:pt x="87263" y="508635"/>
                </a:lnTo>
                <a:lnTo>
                  <a:pt x="121979" y="538410"/>
                </a:lnTo>
                <a:lnTo>
                  <a:pt x="161018" y="562636"/>
                </a:lnTo>
                <a:lnTo>
                  <a:pt x="203767" y="580698"/>
                </a:lnTo>
                <a:lnTo>
                  <a:pt x="249613" y="591985"/>
                </a:lnTo>
                <a:lnTo>
                  <a:pt x="297941" y="595884"/>
                </a:lnTo>
                <a:lnTo>
                  <a:pt x="346270" y="591985"/>
                </a:lnTo>
                <a:lnTo>
                  <a:pt x="392116" y="580698"/>
                </a:lnTo>
                <a:lnTo>
                  <a:pt x="434865" y="562636"/>
                </a:lnTo>
                <a:lnTo>
                  <a:pt x="473904" y="538410"/>
                </a:lnTo>
                <a:lnTo>
                  <a:pt x="508620" y="508635"/>
                </a:lnTo>
                <a:lnTo>
                  <a:pt x="538399" y="473921"/>
                </a:lnTo>
                <a:lnTo>
                  <a:pt x="562629" y="434882"/>
                </a:lnTo>
                <a:lnTo>
                  <a:pt x="580695" y="392131"/>
                </a:lnTo>
                <a:lnTo>
                  <a:pt x="591984" y="346280"/>
                </a:lnTo>
                <a:lnTo>
                  <a:pt x="595884" y="297941"/>
                </a:lnTo>
                <a:lnTo>
                  <a:pt x="591984" y="249603"/>
                </a:lnTo>
                <a:lnTo>
                  <a:pt x="580695" y="203752"/>
                </a:lnTo>
                <a:lnTo>
                  <a:pt x="562629" y="161001"/>
                </a:lnTo>
                <a:lnTo>
                  <a:pt x="538399" y="121962"/>
                </a:lnTo>
                <a:lnTo>
                  <a:pt x="508620" y="87249"/>
                </a:lnTo>
                <a:lnTo>
                  <a:pt x="473904" y="57473"/>
                </a:lnTo>
                <a:lnTo>
                  <a:pt x="434865" y="33247"/>
                </a:lnTo>
                <a:lnTo>
                  <a:pt x="392116" y="15185"/>
                </a:lnTo>
                <a:lnTo>
                  <a:pt x="346270" y="3898"/>
                </a:lnTo>
                <a:lnTo>
                  <a:pt x="297941" y="0"/>
                </a:lnTo>
                <a:close/>
              </a:path>
            </a:pathLst>
          </a:custGeom>
          <a:solidFill>
            <a:srgbClr val="F1640E"/>
          </a:solidFill>
        </p:spPr>
        <p:txBody>
          <a:bodyPr wrap="square" lIns="0" tIns="0" rIns="0" bIns="0" rtlCol="0"/>
          <a:lstStyle/>
          <a:p>
            <a:pPr defTabSz="1219170">
              <a:defRPr/>
            </a:pPr>
            <a:endParaRPr sz="2400">
              <a:solidFill>
                <a:prstClr val="black"/>
              </a:solidFill>
              <a:latin typeface="Calibri"/>
            </a:endParaRPr>
          </a:p>
        </p:txBody>
      </p:sp>
      <p:sp>
        <p:nvSpPr>
          <p:cNvPr id="28" name="object 28"/>
          <p:cNvSpPr/>
          <p:nvPr/>
        </p:nvSpPr>
        <p:spPr>
          <a:xfrm>
            <a:off x="421273" y="1251033"/>
            <a:ext cx="491913" cy="477520"/>
          </a:xfrm>
          <a:custGeom>
            <a:avLst/>
            <a:gdLst/>
            <a:ahLst/>
            <a:cxnLst/>
            <a:rect l="l" t="t" r="r" b="b"/>
            <a:pathLst>
              <a:path w="368934" h="358140">
                <a:moveTo>
                  <a:pt x="133082" y="41910"/>
                </a:moveTo>
                <a:lnTo>
                  <a:pt x="78701" y="69850"/>
                </a:lnTo>
                <a:lnTo>
                  <a:pt x="46313" y="101600"/>
                </a:lnTo>
                <a:lnTo>
                  <a:pt x="21462" y="142239"/>
                </a:lnTo>
                <a:lnTo>
                  <a:pt x="5536" y="187960"/>
                </a:lnTo>
                <a:lnTo>
                  <a:pt x="57" y="238760"/>
                </a:lnTo>
                <a:lnTo>
                  <a:pt x="0" y="241300"/>
                </a:lnTo>
                <a:lnTo>
                  <a:pt x="1678" y="267969"/>
                </a:lnTo>
                <a:lnTo>
                  <a:pt x="16268" y="325119"/>
                </a:lnTo>
                <a:lnTo>
                  <a:pt x="34959" y="358139"/>
                </a:lnTo>
                <a:lnTo>
                  <a:pt x="39709" y="358139"/>
                </a:lnTo>
                <a:lnTo>
                  <a:pt x="100940" y="336550"/>
                </a:lnTo>
                <a:lnTo>
                  <a:pt x="144026" y="292100"/>
                </a:lnTo>
                <a:lnTo>
                  <a:pt x="149594" y="262889"/>
                </a:lnTo>
                <a:lnTo>
                  <a:pt x="45217" y="262889"/>
                </a:lnTo>
                <a:lnTo>
                  <a:pt x="38743" y="259079"/>
                </a:lnTo>
                <a:lnTo>
                  <a:pt x="36915" y="252729"/>
                </a:lnTo>
                <a:lnTo>
                  <a:pt x="40869" y="246379"/>
                </a:lnTo>
                <a:lnTo>
                  <a:pt x="47021" y="240029"/>
                </a:lnTo>
                <a:lnTo>
                  <a:pt x="51786" y="234950"/>
                </a:lnTo>
                <a:lnTo>
                  <a:pt x="54199" y="228600"/>
                </a:lnTo>
                <a:lnTo>
                  <a:pt x="56066" y="223519"/>
                </a:lnTo>
                <a:lnTo>
                  <a:pt x="57362" y="217169"/>
                </a:lnTo>
                <a:lnTo>
                  <a:pt x="59851" y="209550"/>
                </a:lnTo>
                <a:lnTo>
                  <a:pt x="61743" y="203200"/>
                </a:lnTo>
                <a:lnTo>
                  <a:pt x="64461" y="195579"/>
                </a:lnTo>
                <a:lnTo>
                  <a:pt x="68723" y="185419"/>
                </a:lnTo>
                <a:lnTo>
                  <a:pt x="73192" y="177800"/>
                </a:lnTo>
                <a:lnTo>
                  <a:pt x="44408" y="177800"/>
                </a:lnTo>
                <a:lnTo>
                  <a:pt x="39747" y="172719"/>
                </a:lnTo>
                <a:lnTo>
                  <a:pt x="36191" y="170179"/>
                </a:lnTo>
                <a:lnTo>
                  <a:pt x="35886" y="163829"/>
                </a:lnTo>
                <a:lnTo>
                  <a:pt x="39061" y="160019"/>
                </a:lnTo>
                <a:lnTo>
                  <a:pt x="52278" y="148589"/>
                </a:lnTo>
                <a:lnTo>
                  <a:pt x="68712" y="142239"/>
                </a:lnTo>
                <a:lnTo>
                  <a:pt x="86513" y="140969"/>
                </a:lnTo>
                <a:lnTo>
                  <a:pt x="104442" y="140969"/>
                </a:lnTo>
                <a:lnTo>
                  <a:pt x="101150" y="137160"/>
                </a:lnTo>
                <a:lnTo>
                  <a:pt x="88794" y="97789"/>
                </a:lnTo>
                <a:lnTo>
                  <a:pt x="95944" y="95250"/>
                </a:lnTo>
                <a:lnTo>
                  <a:pt x="100211" y="93979"/>
                </a:lnTo>
                <a:lnTo>
                  <a:pt x="148805" y="93979"/>
                </a:lnTo>
                <a:lnTo>
                  <a:pt x="148526" y="92710"/>
                </a:lnTo>
                <a:lnTo>
                  <a:pt x="147438" y="76200"/>
                </a:lnTo>
                <a:lnTo>
                  <a:pt x="146047" y="59689"/>
                </a:lnTo>
                <a:lnTo>
                  <a:pt x="143188" y="48260"/>
                </a:lnTo>
                <a:lnTo>
                  <a:pt x="139056" y="44450"/>
                </a:lnTo>
                <a:lnTo>
                  <a:pt x="133082" y="41910"/>
                </a:lnTo>
                <a:close/>
              </a:path>
              <a:path w="368934" h="358140">
                <a:moveTo>
                  <a:pt x="233012" y="162560"/>
                </a:moveTo>
                <a:lnTo>
                  <a:pt x="184311" y="162560"/>
                </a:lnTo>
                <a:lnTo>
                  <a:pt x="191128" y="165100"/>
                </a:lnTo>
                <a:lnTo>
                  <a:pt x="197298" y="167639"/>
                </a:lnTo>
                <a:lnTo>
                  <a:pt x="216216" y="229869"/>
                </a:lnTo>
                <a:lnTo>
                  <a:pt x="219022" y="262889"/>
                </a:lnTo>
                <a:lnTo>
                  <a:pt x="224595" y="292100"/>
                </a:lnTo>
                <a:lnTo>
                  <a:pt x="240475" y="314960"/>
                </a:lnTo>
                <a:lnTo>
                  <a:pt x="267682" y="336550"/>
                </a:lnTo>
                <a:lnTo>
                  <a:pt x="299424" y="353060"/>
                </a:lnTo>
                <a:lnTo>
                  <a:pt x="328913" y="358139"/>
                </a:lnTo>
                <a:lnTo>
                  <a:pt x="333523" y="358139"/>
                </a:lnTo>
                <a:lnTo>
                  <a:pt x="361460" y="297179"/>
                </a:lnTo>
                <a:lnTo>
                  <a:pt x="367256" y="262889"/>
                </a:lnTo>
                <a:lnTo>
                  <a:pt x="317293" y="262889"/>
                </a:lnTo>
                <a:lnTo>
                  <a:pt x="312416" y="257810"/>
                </a:lnTo>
                <a:lnTo>
                  <a:pt x="303780" y="248919"/>
                </a:lnTo>
                <a:lnTo>
                  <a:pt x="300951" y="245110"/>
                </a:lnTo>
                <a:lnTo>
                  <a:pt x="272144" y="245110"/>
                </a:lnTo>
                <a:lnTo>
                  <a:pt x="268563" y="242569"/>
                </a:lnTo>
                <a:lnTo>
                  <a:pt x="264334" y="232410"/>
                </a:lnTo>
                <a:lnTo>
                  <a:pt x="265896" y="223519"/>
                </a:lnTo>
                <a:lnTo>
                  <a:pt x="267420" y="215900"/>
                </a:lnTo>
                <a:lnTo>
                  <a:pt x="269737" y="209550"/>
                </a:lnTo>
                <a:lnTo>
                  <a:pt x="270704" y="207010"/>
                </a:lnTo>
                <a:lnTo>
                  <a:pt x="246388" y="207010"/>
                </a:lnTo>
                <a:lnTo>
                  <a:pt x="241448" y="205739"/>
                </a:lnTo>
                <a:lnTo>
                  <a:pt x="240064" y="205739"/>
                </a:lnTo>
                <a:lnTo>
                  <a:pt x="238781" y="204469"/>
                </a:lnTo>
                <a:lnTo>
                  <a:pt x="233676" y="200660"/>
                </a:lnTo>
                <a:lnTo>
                  <a:pt x="234552" y="195579"/>
                </a:lnTo>
                <a:lnTo>
                  <a:pt x="235060" y="191769"/>
                </a:lnTo>
                <a:lnTo>
                  <a:pt x="235598" y="182879"/>
                </a:lnTo>
                <a:lnTo>
                  <a:pt x="235477" y="176529"/>
                </a:lnTo>
                <a:lnTo>
                  <a:pt x="234927" y="168910"/>
                </a:lnTo>
                <a:lnTo>
                  <a:pt x="233012" y="162560"/>
                </a:lnTo>
                <a:close/>
              </a:path>
              <a:path w="368934" h="358140">
                <a:moveTo>
                  <a:pt x="79028" y="209550"/>
                </a:moveTo>
                <a:lnTo>
                  <a:pt x="76053" y="219710"/>
                </a:lnTo>
                <a:lnTo>
                  <a:pt x="73078" y="231139"/>
                </a:lnTo>
                <a:lnTo>
                  <a:pt x="69169" y="241300"/>
                </a:lnTo>
                <a:lnTo>
                  <a:pt x="63394" y="250189"/>
                </a:lnTo>
                <a:lnTo>
                  <a:pt x="58550" y="255269"/>
                </a:lnTo>
                <a:lnTo>
                  <a:pt x="52155" y="260350"/>
                </a:lnTo>
                <a:lnTo>
                  <a:pt x="45217" y="262889"/>
                </a:lnTo>
                <a:lnTo>
                  <a:pt x="149594" y="262889"/>
                </a:lnTo>
                <a:lnTo>
                  <a:pt x="150997" y="246379"/>
                </a:lnTo>
                <a:lnTo>
                  <a:pt x="93988" y="246379"/>
                </a:lnTo>
                <a:lnTo>
                  <a:pt x="89289" y="243839"/>
                </a:lnTo>
                <a:lnTo>
                  <a:pt x="86102" y="242569"/>
                </a:lnTo>
                <a:lnTo>
                  <a:pt x="83917" y="240029"/>
                </a:lnTo>
                <a:lnTo>
                  <a:pt x="83638" y="236219"/>
                </a:lnTo>
                <a:lnTo>
                  <a:pt x="83392" y="233679"/>
                </a:lnTo>
                <a:lnTo>
                  <a:pt x="83515" y="229869"/>
                </a:lnTo>
                <a:lnTo>
                  <a:pt x="83520" y="223519"/>
                </a:lnTo>
                <a:lnTo>
                  <a:pt x="83168" y="219710"/>
                </a:lnTo>
                <a:lnTo>
                  <a:pt x="81606" y="214629"/>
                </a:lnTo>
                <a:lnTo>
                  <a:pt x="79028" y="209550"/>
                </a:lnTo>
                <a:close/>
              </a:path>
              <a:path w="368934" h="358140">
                <a:moveTo>
                  <a:pt x="291076" y="158750"/>
                </a:moveTo>
                <a:lnTo>
                  <a:pt x="281809" y="160019"/>
                </a:lnTo>
                <a:lnTo>
                  <a:pt x="290710" y="170179"/>
                </a:lnTo>
                <a:lnTo>
                  <a:pt x="298219" y="182879"/>
                </a:lnTo>
                <a:lnTo>
                  <a:pt x="304263" y="195579"/>
                </a:lnTo>
                <a:lnTo>
                  <a:pt x="308771" y="208279"/>
                </a:lnTo>
                <a:lnTo>
                  <a:pt x="310442" y="214629"/>
                </a:lnTo>
                <a:lnTo>
                  <a:pt x="312292" y="220979"/>
                </a:lnTo>
                <a:lnTo>
                  <a:pt x="332139" y="248919"/>
                </a:lnTo>
                <a:lnTo>
                  <a:pt x="333015" y="255269"/>
                </a:lnTo>
                <a:lnTo>
                  <a:pt x="329993" y="259079"/>
                </a:lnTo>
                <a:lnTo>
                  <a:pt x="328265" y="261619"/>
                </a:lnTo>
                <a:lnTo>
                  <a:pt x="325522" y="262889"/>
                </a:lnTo>
                <a:lnTo>
                  <a:pt x="367256" y="262889"/>
                </a:lnTo>
                <a:lnTo>
                  <a:pt x="368689" y="240029"/>
                </a:lnTo>
                <a:lnTo>
                  <a:pt x="363074" y="187960"/>
                </a:lnTo>
                <a:lnTo>
                  <a:pt x="359536" y="177800"/>
                </a:lnTo>
                <a:lnTo>
                  <a:pt x="325319" y="177800"/>
                </a:lnTo>
                <a:lnTo>
                  <a:pt x="318956" y="175260"/>
                </a:lnTo>
                <a:lnTo>
                  <a:pt x="314943" y="171450"/>
                </a:lnTo>
                <a:lnTo>
                  <a:pt x="308119" y="165100"/>
                </a:lnTo>
                <a:lnTo>
                  <a:pt x="300005" y="161289"/>
                </a:lnTo>
                <a:lnTo>
                  <a:pt x="291076" y="158750"/>
                </a:lnTo>
                <a:close/>
              </a:path>
              <a:path w="368934" h="358140">
                <a:moveTo>
                  <a:pt x="116455" y="158750"/>
                </a:moveTo>
                <a:lnTo>
                  <a:pt x="108124" y="165100"/>
                </a:lnTo>
                <a:lnTo>
                  <a:pt x="100599" y="171450"/>
                </a:lnTo>
                <a:lnTo>
                  <a:pt x="88286" y="187960"/>
                </a:lnTo>
                <a:lnTo>
                  <a:pt x="92412" y="194310"/>
                </a:lnTo>
                <a:lnTo>
                  <a:pt x="95898" y="201929"/>
                </a:lnTo>
                <a:lnTo>
                  <a:pt x="102116" y="231139"/>
                </a:lnTo>
                <a:lnTo>
                  <a:pt x="102383" y="233679"/>
                </a:lnTo>
                <a:lnTo>
                  <a:pt x="102116" y="236219"/>
                </a:lnTo>
                <a:lnTo>
                  <a:pt x="101342" y="240029"/>
                </a:lnTo>
                <a:lnTo>
                  <a:pt x="99386" y="243839"/>
                </a:lnTo>
                <a:lnTo>
                  <a:pt x="93988" y="246379"/>
                </a:lnTo>
                <a:lnTo>
                  <a:pt x="150997" y="246379"/>
                </a:lnTo>
                <a:lnTo>
                  <a:pt x="152401" y="229869"/>
                </a:lnTo>
                <a:lnTo>
                  <a:pt x="154675" y="207010"/>
                </a:lnTo>
                <a:lnTo>
                  <a:pt x="120862" y="207010"/>
                </a:lnTo>
                <a:lnTo>
                  <a:pt x="117636" y="201929"/>
                </a:lnTo>
                <a:lnTo>
                  <a:pt x="116620" y="201929"/>
                </a:lnTo>
                <a:lnTo>
                  <a:pt x="115947" y="199389"/>
                </a:lnTo>
                <a:lnTo>
                  <a:pt x="115667" y="198119"/>
                </a:lnTo>
                <a:lnTo>
                  <a:pt x="114138" y="187960"/>
                </a:lnTo>
                <a:lnTo>
                  <a:pt x="113815" y="180339"/>
                </a:lnTo>
                <a:lnTo>
                  <a:pt x="113857" y="177800"/>
                </a:lnTo>
                <a:lnTo>
                  <a:pt x="114533" y="168910"/>
                </a:lnTo>
                <a:lnTo>
                  <a:pt x="116455" y="158750"/>
                </a:lnTo>
                <a:close/>
              </a:path>
              <a:path w="368934" h="358140">
                <a:moveTo>
                  <a:pt x="289365" y="209550"/>
                </a:moveTo>
                <a:lnTo>
                  <a:pt x="286686" y="214629"/>
                </a:lnTo>
                <a:lnTo>
                  <a:pt x="285035" y="220979"/>
                </a:lnTo>
                <a:lnTo>
                  <a:pt x="284476" y="226060"/>
                </a:lnTo>
                <a:lnTo>
                  <a:pt x="284476" y="229869"/>
                </a:lnTo>
                <a:lnTo>
                  <a:pt x="284806" y="232410"/>
                </a:lnTo>
                <a:lnTo>
                  <a:pt x="284825" y="233679"/>
                </a:lnTo>
                <a:lnTo>
                  <a:pt x="284952" y="237489"/>
                </a:lnTo>
                <a:lnTo>
                  <a:pt x="285060" y="240029"/>
                </a:lnTo>
                <a:lnTo>
                  <a:pt x="281110" y="245110"/>
                </a:lnTo>
                <a:lnTo>
                  <a:pt x="300951" y="245110"/>
                </a:lnTo>
                <a:lnTo>
                  <a:pt x="300008" y="243839"/>
                </a:lnTo>
                <a:lnTo>
                  <a:pt x="297747" y="237489"/>
                </a:lnTo>
                <a:lnTo>
                  <a:pt x="295550" y="229869"/>
                </a:lnTo>
                <a:lnTo>
                  <a:pt x="291484" y="215900"/>
                </a:lnTo>
                <a:lnTo>
                  <a:pt x="289365" y="209550"/>
                </a:lnTo>
                <a:close/>
              </a:path>
              <a:path w="368934" h="358140">
                <a:moveTo>
                  <a:pt x="184311" y="129539"/>
                </a:moveTo>
                <a:lnTo>
                  <a:pt x="178710" y="135889"/>
                </a:lnTo>
                <a:lnTo>
                  <a:pt x="171751" y="138429"/>
                </a:lnTo>
                <a:lnTo>
                  <a:pt x="164169" y="140969"/>
                </a:lnTo>
                <a:lnTo>
                  <a:pt x="147519" y="146050"/>
                </a:lnTo>
                <a:lnTo>
                  <a:pt x="144395" y="146050"/>
                </a:lnTo>
                <a:lnTo>
                  <a:pt x="142134" y="148589"/>
                </a:lnTo>
                <a:lnTo>
                  <a:pt x="137524" y="154939"/>
                </a:lnTo>
                <a:lnTo>
                  <a:pt x="134463" y="162560"/>
                </a:lnTo>
                <a:lnTo>
                  <a:pt x="133231" y="168910"/>
                </a:lnTo>
                <a:lnTo>
                  <a:pt x="132381" y="176529"/>
                </a:lnTo>
                <a:lnTo>
                  <a:pt x="132381" y="184150"/>
                </a:lnTo>
                <a:lnTo>
                  <a:pt x="133739" y="195579"/>
                </a:lnTo>
                <a:lnTo>
                  <a:pt x="134616" y="200660"/>
                </a:lnTo>
                <a:lnTo>
                  <a:pt x="130603" y="204469"/>
                </a:lnTo>
                <a:lnTo>
                  <a:pt x="126678" y="207010"/>
                </a:lnTo>
                <a:lnTo>
                  <a:pt x="154675" y="207010"/>
                </a:lnTo>
                <a:lnTo>
                  <a:pt x="155433" y="199389"/>
                </a:lnTo>
                <a:lnTo>
                  <a:pt x="161679" y="179069"/>
                </a:lnTo>
                <a:lnTo>
                  <a:pt x="165989" y="172719"/>
                </a:lnTo>
                <a:lnTo>
                  <a:pt x="171324" y="167639"/>
                </a:lnTo>
                <a:lnTo>
                  <a:pt x="177494" y="165100"/>
                </a:lnTo>
                <a:lnTo>
                  <a:pt x="184311" y="162560"/>
                </a:lnTo>
                <a:lnTo>
                  <a:pt x="233012" y="162560"/>
                </a:lnTo>
                <a:lnTo>
                  <a:pt x="231863" y="158750"/>
                </a:lnTo>
                <a:lnTo>
                  <a:pt x="225840" y="148589"/>
                </a:lnTo>
                <a:lnTo>
                  <a:pt x="223236" y="146050"/>
                </a:lnTo>
                <a:lnTo>
                  <a:pt x="220036" y="144779"/>
                </a:lnTo>
                <a:lnTo>
                  <a:pt x="216620" y="144779"/>
                </a:lnTo>
                <a:lnTo>
                  <a:pt x="204136" y="140969"/>
                </a:lnTo>
                <a:lnTo>
                  <a:pt x="196630" y="139700"/>
                </a:lnTo>
                <a:lnTo>
                  <a:pt x="189797" y="135889"/>
                </a:lnTo>
                <a:lnTo>
                  <a:pt x="184311" y="129539"/>
                </a:lnTo>
                <a:close/>
              </a:path>
              <a:path w="368934" h="358140">
                <a:moveTo>
                  <a:pt x="251938" y="160019"/>
                </a:moveTo>
                <a:lnTo>
                  <a:pt x="253233" y="166369"/>
                </a:lnTo>
                <a:lnTo>
                  <a:pt x="254012" y="172719"/>
                </a:lnTo>
                <a:lnTo>
                  <a:pt x="254115" y="175260"/>
                </a:lnTo>
                <a:lnTo>
                  <a:pt x="254218" y="180339"/>
                </a:lnTo>
                <a:lnTo>
                  <a:pt x="254113" y="182879"/>
                </a:lnTo>
                <a:lnTo>
                  <a:pt x="254034" y="190500"/>
                </a:lnTo>
                <a:lnTo>
                  <a:pt x="253564" y="194310"/>
                </a:lnTo>
                <a:lnTo>
                  <a:pt x="252573" y="199389"/>
                </a:lnTo>
                <a:lnTo>
                  <a:pt x="251380" y="204469"/>
                </a:lnTo>
                <a:lnTo>
                  <a:pt x="246388" y="207010"/>
                </a:lnTo>
                <a:lnTo>
                  <a:pt x="270704" y="207010"/>
                </a:lnTo>
                <a:lnTo>
                  <a:pt x="272639" y="201929"/>
                </a:lnTo>
                <a:lnTo>
                  <a:pt x="276114" y="195579"/>
                </a:lnTo>
                <a:lnTo>
                  <a:pt x="280145" y="189229"/>
                </a:lnTo>
                <a:lnTo>
                  <a:pt x="274470" y="180339"/>
                </a:lnTo>
                <a:lnTo>
                  <a:pt x="267823" y="172719"/>
                </a:lnTo>
                <a:lnTo>
                  <a:pt x="260285" y="165100"/>
                </a:lnTo>
                <a:lnTo>
                  <a:pt x="251938" y="160019"/>
                </a:lnTo>
                <a:close/>
              </a:path>
              <a:path w="368934" h="358140">
                <a:moveTo>
                  <a:pt x="77791" y="158750"/>
                </a:moveTo>
                <a:lnTo>
                  <a:pt x="68874" y="161289"/>
                </a:lnTo>
                <a:lnTo>
                  <a:pt x="60767" y="165100"/>
                </a:lnTo>
                <a:lnTo>
                  <a:pt x="53945" y="171450"/>
                </a:lnTo>
                <a:lnTo>
                  <a:pt x="50173" y="175260"/>
                </a:lnTo>
                <a:lnTo>
                  <a:pt x="44408" y="177800"/>
                </a:lnTo>
                <a:lnTo>
                  <a:pt x="73192" y="177800"/>
                </a:lnTo>
                <a:lnTo>
                  <a:pt x="73937" y="176529"/>
                </a:lnTo>
                <a:lnTo>
                  <a:pt x="80058" y="167639"/>
                </a:lnTo>
                <a:lnTo>
                  <a:pt x="87042" y="160019"/>
                </a:lnTo>
                <a:lnTo>
                  <a:pt x="77791" y="158750"/>
                </a:lnTo>
                <a:close/>
              </a:path>
              <a:path w="368934" h="358140">
                <a:moveTo>
                  <a:pt x="346375" y="140969"/>
                </a:moveTo>
                <a:lnTo>
                  <a:pt x="282474" y="140969"/>
                </a:lnTo>
                <a:lnTo>
                  <a:pt x="300114" y="142239"/>
                </a:lnTo>
                <a:lnTo>
                  <a:pt x="316390" y="148589"/>
                </a:lnTo>
                <a:lnTo>
                  <a:pt x="329650" y="160019"/>
                </a:lnTo>
                <a:lnTo>
                  <a:pt x="332596" y="163829"/>
                </a:lnTo>
                <a:lnTo>
                  <a:pt x="332710" y="168910"/>
                </a:lnTo>
                <a:lnTo>
                  <a:pt x="329929" y="172719"/>
                </a:lnTo>
                <a:lnTo>
                  <a:pt x="325319" y="177800"/>
                </a:lnTo>
                <a:lnTo>
                  <a:pt x="359536" y="177800"/>
                </a:lnTo>
                <a:lnTo>
                  <a:pt x="347151" y="142239"/>
                </a:lnTo>
                <a:lnTo>
                  <a:pt x="346375" y="140969"/>
                </a:lnTo>
                <a:close/>
              </a:path>
              <a:path w="368934" h="358140">
                <a:moveTo>
                  <a:pt x="104442" y="140969"/>
                </a:moveTo>
                <a:lnTo>
                  <a:pt x="86513" y="140969"/>
                </a:lnTo>
                <a:lnTo>
                  <a:pt x="103831" y="146050"/>
                </a:lnTo>
                <a:lnTo>
                  <a:pt x="106638" y="143510"/>
                </a:lnTo>
                <a:lnTo>
                  <a:pt x="104442" y="140969"/>
                </a:lnTo>
                <a:close/>
              </a:path>
              <a:path w="368934" h="358140">
                <a:moveTo>
                  <a:pt x="314532" y="93979"/>
                </a:moveTo>
                <a:lnTo>
                  <a:pt x="268652" y="93979"/>
                </a:lnTo>
                <a:lnTo>
                  <a:pt x="272906" y="95250"/>
                </a:lnTo>
                <a:lnTo>
                  <a:pt x="280285" y="97789"/>
                </a:lnTo>
                <a:lnTo>
                  <a:pt x="278621" y="106679"/>
                </a:lnTo>
                <a:lnTo>
                  <a:pt x="277516" y="113029"/>
                </a:lnTo>
                <a:lnTo>
                  <a:pt x="275364" y="121919"/>
                </a:lnTo>
                <a:lnTo>
                  <a:pt x="272071" y="129539"/>
                </a:lnTo>
                <a:lnTo>
                  <a:pt x="267697" y="137160"/>
                </a:lnTo>
                <a:lnTo>
                  <a:pt x="262302" y="143510"/>
                </a:lnTo>
                <a:lnTo>
                  <a:pt x="265121" y="144779"/>
                </a:lnTo>
                <a:lnTo>
                  <a:pt x="282474" y="140969"/>
                </a:lnTo>
                <a:lnTo>
                  <a:pt x="346375" y="140969"/>
                </a:lnTo>
                <a:lnTo>
                  <a:pt x="322305" y="101600"/>
                </a:lnTo>
                <a:lnTo>
                  <a:pt x="314532" y="93979"/>
                </a:lnTo>
                <a:close/>
              </a:path>
              <a:path w="368934" h="358140">
                <a:moveTo>
                  <a:pt x="148805" y="93979"/>
                </a:moveTo>
                <a:lnTo>
                  <a:pt x="100211" y="93979"/>
                </a:lnTo>
                <a:lnTo>
                  <a:pt x="105164" y="95250"/>
                </a:lnTo>
                <a:lnTo>
                  <a:pt x="107514" y="99060"/>
                </a:lnTo>
                <a:lnTo>
                  <a:pt x="108632" y="101600"/>
                </a:lnTo>
                <a:lnTo>
                  <a:pt x="109178" y="105410"/>
                </a:lnTo>
                <a:lnTo>
                  <a:pt x="109127" y="107950"/>
                </a:lnTo>
                <a:lnTo>
                  <a:pt x="110917" y="115569"/>
                </a:lnTo>
                <a:lnTo>
                  <a:pt x="114000" y="123189"/>
                </a:lnTo>
                <a:lnTo>
                  <a:pt x="118289" y="129539"/>
                </a:lnTo>
                <a:lnTo>
                  <a:pt x="123694" y="134619"/>
                </a:lnTo>
                <a:lnTo>
                  <a:pt x="147113" y="127000"/>
                </a:lnTo>
                <a:lnTo>
                  <a:pt x="153755" y="125729"/>
                </a:lnTo>
                <a:lnTo>
                  <a:pt x="175091" y="110489"/>
                </a:lnTo>
                <a:lnTo>
                  <a:pt x="175091" y="107950"/>
                </a:lnTo>
                <a:lnTo>
                  <a:pt x="155850" y="107950"/>
                </a:lnTo>
                <a:lnTo>
                  <a:pt x="151964" y="105410"/>
                </a:lnTo>
                <a:lnTo>
                  <a:pt x="150478" y="101600"/>
                </a:lnTo>
                <a:lnTo>
                  <a:pt x="148805" y="93979"/>
                </a:lnTo>
                <a:close/>
              </a:path>
              <a:path w="368934" h="358140">
                <a:moveTo>
                  <a:pt x="202751" y="92710"/>
                </a:moveTo>
                <a:lnTo>
                  <a:pt x="193531" y="92710"/>
                </a:lnTo>
                <a:lnTo>
                  <a:pt x="193531" y="110489"/>
                </a:lnTo>
                <a:lnTo>
                  <a:pt x="221738" y="127000"/>
                </a:lnTo>
                <a:lnTo>
                  <a:pt x="245157" y="134619"/>
                </a:lnTo>
                <a:lnTo>
                  <a:pt x="250666" y="129539"/>
                </a:lnTo>
                <a:lnTo>
                  <a:pt x="254999" y="121919"/>
                </a:lnTo>
                <a:lnTo>
                  <a:pt x="258065" y="115569"/>
                </a:lnTo>
                <a:lnTo>
                  <a:pt x="259774" y="106679"/>
                </a:lnTo>
                <a:lnTo>
                  <a:pt x="202751" y="106679"/>
                </a:lnTo>
                <a:lnTo>
                  <a:pt x="202751" y="92710"/>
                </a:lnTo>
                <a:close/>
              </a:path>
              <a:path w="368934" h="358140">
                <a:moveTo>
                  <a:pt x="175091" y="0"/>
                </a:moveTo>
                <a:lnTo>
                  <a:pt x="165870" y="0"/>
                </a:lnTo>
                <a:lnTo>
                  <a:pt x="165870" y="106679"/>
                </a:lnTo>
                <a:lnTo>
                  <a:pt x="159698" y="106679"/>
                </a:lnTo>
                <a:lnTo>
                  <a:pt x="155850" y="107950"/>
                </a:lnTo>
                <a:lnTo>
                  <a:pt x="175091" y="107950"/>
                </a:lnTo>
                <a:lnTo>
                  <a:pt x="175091" y="92710"/>
                </a:lnTo>
                <a:lnTo>
                  <a:pt x="202751" y="92710"/>
                </a:lnTo>
                <a:lnTo>
                  <a:pt x="202751" y="82550"/>
                </a:lnTo>
                <a:lnTo>
                  <a:pt x="175091" y="82550"/>
                </a:lnTo>
                <a:lnTo>
                  <a:pt x="175091" y="73660"/>
                </a:lnTo>
                <a:lnTo>
                  <a:pt x="202751" y="73660"/>
                </a:lnTo>
                <a:lnTo>
                  <a:pt x="202751" y="64769"/>
                </a:lnTo>
                <a:lnTo>
                  <a:pt x="175091" y="64769"/>
                </a:lnTo>
                <a:lnTo>
                  <a:pt x="175091" y="55879"/>
                </a:lnTo>
                <a:lnTo>
                  <a:pt x="202751" y="55879"/>
                </a:lnTo>
                <a:lnTo>
                  <a:pt x="202751" y="45719"/>
                </a:lnTo>
                <a:lnTo>
                  <a:pt x="175091" y="45719"/>
                </a:lnTo>
                <a:lnTo>
                  <a:pt x="175091" y="36829"/>
                </a:lnTo>
                <a:lnTo>
                  <a:pt x="202751" y="36829"/>
                </a:lnTo>
                <a:lnTo>
                  <a:pt x="202751" y="27939"/>
                </a:lnTo>
                <a:lnTo>
                  <a:pt x="175091" y="27939"/>
                </a:lnTo>
                <a:lnTo>
                  <a:pt x="175091" y="17779"/>
                </a:lnTo>
                <a:lnTo>
                  <a:pt x="202751" y="17779"/>
                </a:lnTo>
                <a:lnTo>
                  <a:pt x="202751" y="8889"/>
                </a:lnTo>
                <a:lnTo>
                  <a:pt x="175091" y="8889"/>
                </a:lnTo>
                <a:lnTo>
                  <a:pt x="175091" y="0"/>
                </a:lnTo>
                <a:close/>
              </a:path>
              <a:path w="368934" h="358140">
                <a:moveTo>
                  <a:pt x="235630" y="41910"/>
                </a:moveTo>
                <a:lnTo>
                  <a:pt x="220141" y="91439"/>
                </a:lnTo>
                <a:lnTo>
                  <a:pt x="218194" y="101600"/>
                </a:lnTo>
                <a:lnTo>
                  <a:pt x="216696" y="105410"/>
                </a:lnTo>
                <a:lnTo>
                  <a:pt x="212822" y="106679"/>
                </a:lnTo>
                <a:lnTo>
                  <a:pt x="259774" y="106679"/>
                </a:lnTo>
                <a:lnTo>
                  <a:pt x="268652" y="93979"/>
                </a:lnTo>
                <a:lnTo>
                  <a:pt x="314532" y="93979"/>
                </a:lnTo>
                <a:lnTo>
                  <a:pt x="289919" y="69850"/>
                </a:lnTo>
                <a:lnTo>
                  <a:pt x="251380" y="45719"/>
                </a:lnTo>
                <a:lnTo>
                  <a:pt x="243043" y="43179"/>
                </a:lnTo>
                <a:lnTo>
                  <a:pt x="235630" y="41910"/>
                </a:lnTo>
                <a:close/>
              </a:path>
              <a:path w="368934" h="358140">
                <a:moveTo>
                  <a:pt x="202751" y="73660"/>
                </a:moveTo>
                <a:lnTo>
                  <a:pt x="193531" y="73660"/>
                </a:lnTo>
                <a:lnTo>
                  <a:pt x="193531" y="82550"/>
                </a:lnTo>
                <a:lnTo>
                  <a:pt x="202751" y="82550"/>
                </a:lnTo>
                <a:lnTo>
                  <a:pt x="202751" y="73660"/>
                </a:lnTo>
                <a:close/>
              </a:path>
              <a:path w="368934" h="358140">
                <a:moveTo>
                  <a:pt x="202751" y="55879"/>
                </a:moveTo>
                <a:lnTo>
                  <a:pt x="193531" y="55879"/>
                </a:lnTo>
                <a:lnTo>
                  <a:pt x="193531" y="64769"/>
                </a:lnTo>
                <a:lnTo>
                  <a:pt x="202751" y="64769"/>
                </a:lnTo>
                <a:lnTo>
                  <a:pt x="202751" y="55879"/>
                </a:lnTo>
                <a:close/>
              </a:path>
              <a:path w="368934" h="358140">
                <a:moveTo>
                  <a:pt x="202751" y="36829"/>
                </a:moveTo>
                <a:lnTo>
                  <a:pt x="193531" y="36829"/>
                </a:lnTo>
                <a:lnTo>
                  <a:pt x="193531" y="45719"/>
                </a:lnTo>
                <a:lnTo>
                  <a:pt x="202751" y="45719"/>
                </a:lnTo>
                <a:lnTo>
                  <a:pt x="202751" y="36829"/>
                </a:lnTo>
                <a:close/>
              </a:path>
              <a:path w="368934" h="358140">
                <a:moveTo>
                  <a:pt x="202751" y="17779"/>
                </a:moveTo>
                <a:lnTo>
                  <a:pt x="193531" y="17779"/>
                </a:lnTo>
                <a:lnTo>
                  <a:pt x="193531" y="27939"/>
                </a:lnTo>
                <a:lnTo>
                  <a:pt x="202751" y="27939"/>
                </a:lnTo>
                <a:lnTo>
                  <a:pt x="202751" y="17779"/>
                </a:lnTo>
                <a:close/>
              </a:path>
              <a:path w="368934" h="358140">
                <a:moveTo>
                  <a:pt x="202751" y="0"/>
                </a:moveTo>
                <a:lnTo>
                  <a:pt x="193531" y="0"/>
                </a:lnTo>
                <a:lnTo>
                  <a:pt x="193531" y="8889"/>
                </a:lnTo>
                <a:lnTo>
                  <a:pt x="202751" y="8889"/>
                </a:lnTo>
                <a:lnTo>
                  <a:pt x="202751" y="0"/>
                </a:lnTo>
                <a:close/>
              </a:path>
            </a:pathLst>
          </a:custGeom>
          <a:solidFill>
            <a:srgbClr val="FFFFFF"/>
          </a:solidFill>
        </p:spPr>
        <p:txBody>
          <a:bodyPr wrap="square" lIns="0" tIns="0" rIns="0" bIns="0" rtlCol="0"/>
          <a:lstStyle/>
          <a:p>
            <a:pPr defTabSz="1219170">
              <a:defRPr/>
            </a:pPr>
            <a:endParaRPr sz="2400">
              <a:solidFill>
                <a:prstClr val="black"/>
              </a:solidFill>
              <a:latin typeface="Calibri"/>
            </a:endParaRPr>
          </a:p>
        </p:txBody>
      </p:sp>
      <p:sp>
        <p:nvSpPr>
          <p:cNvPr id="29" name="object 29"/>
          <p:cNvSpPr/>
          <p:nvPr/>
        </p:nvSpPr>
        <p:spPr>
          <a:xfrm>
            <a:off x="421166" y="1250189"/>
            <a:ext cx="491913" cy="478367"/>
          </a:xfrm>
          <a:custGeom>
            <a:avLst/>
            <a:gdLst/>
            <a:ahLst/>
            <a:cxnLst/>
            <a:rect l="l" t="t" r="r" b="b"/>
            <a:pathLst>
              <a:path w="368934" h="358775">
                <a:moveTo>
                  <a:pt x="251459" y="46100"/>
                </a:moveTo>
                <a:lnTo>
                  <a:pt x="243123" y="43366"/>
                </a:lnTo>
                <a:lnTo>
                  <a:pt x="235710" y="42418"/>
                </a:lnTo>
                <a:lnTo>
                  <a:pt x="229694" y="43850"/>
                </a:lnTo>
                <a:lnTo>
                  <a:pt x="225551" y="48260"/>
                </a:lnTo>
                <a:lnTo>
                  <a:pt x="222698" y="60112"/>
                </a:lnTo>
                <a:lnTo>
                  <a:pt x="221308" y="76406"/>
                </a:lnTo>
                <a:lnTo>
                  <a:pt x="220220" y="91961"/>
                </a:lnTo>
                <a:lnTo>
                  <a:pt x="218274" y="101600"/>
                </a:lnTo>
                <a:lnTo>
                  <a:pt x="216776" y="105283"/>
                </a:lnTo>
                <a:lnTo>
                  <a:pt x="212902" y="107314"/>
                </a:lnTo>
                <a:lnTo>
                  <a:pt x="209054" y="106425"/>
                </a:lnTo>
                <a:lnTo>
                  <a:pt x="202831" y="106045"/>
                </a:lnTo>
                <a:lnTo>
                  <a:pt x="202831" y="92201"/>
                </a:lnTo>
                <a:lnTo>
                  <a:pt x="202831" y="0"/>
                </a:lnTo>
                <a:lnTo>
                  <a:pt x="193611" y="0"/>
                </a:lnTo>
                <a:lnTo>
                  <a:pt x="193611" y="9271"/>
                </a:lnTo>
                <a:lnTo>
                  <a:pt x="175171" y="9271"/>
                </a:lnTo>
                <a:lnTo>
                  <a:pt x="175171" y="0"/>
                </a:lnTo>
                <a:lnTo>
                  <a:pt x="165950" y="0"/>
                </a:lnTo>
                <a:lnTo>
                  <a:pt x="165950" y="92201"/>
                </a:lnTo>
                <a:lnTo>
                  <a:pt x="165950" y="106045"/>
                </a:lnTo>
                <a:lnTo>
                  <a:pt x="159778" y="106680"/>
                </a:lnTo>
                <a:lnTo>
                  <a:pt x="147518" y="76628"/>
                </a:lnTo>
                <a:lnTo>
                  <a:pt x="146127" y="60311"/>
                </a:lnTo>
                <a:lnTo>
                  <a:pt x="143268" y="48387"/>
                </a:lnTo>
                <a:lnTo>
                  <a:pt x="139136" y="44011"/>
                </a:lnTo>
                <a:lnTo>
                  <a:pt x="133162" y="42529"/>
                </a:lnTo>
                <a:lnTo>
                  <a:pt x="125755" y="43404"/>
                </a:lnTo>
                <a:lnTo>
                  <a:pt x="78781" y="69300"/>
                </a:lnTo>
                <a:lnTo>
                  <a:pt x="46392" y="101759"/>
                </a:lnTo>
                <a:lnTo>
                  <a:pt x="21542" y="141948"/>
                </a:lnTo>
                <a:lnTo>
                  <a:pt x="5616" y="188336"/>
                </a:lnTo>
                <a:lnTo>
                  <a:pt x="0" y="239395"/>
                </a:lnTo>
                <a:lnTo>
                  <a:pt x="1758" y="268553"/>
                </a:lnTo>
                <a:lnTo>
                  <a:pt x="16348" y="324727"/>
                </a:lnTo>
                <a:lnTo>
                  <a:pt x="35039" y="358775"/>
                </a:lnTo>
                <a:lnTo>
                  <a:pt x="39789" y="358775"/>
                </a:lnTo>
                <a:lnTo>
                  <a:pt x="101020" y="337137"/>
                </a:lnTo>
                <a:lnTo>
                  <a:pt x="144106" y="291592"/>
                </a:lnTo>
                <a:lnTo>
                  <a:pt x="152480" y="229822"/>
                </a:lnTo>
                <a:lnTo>
                  <a:pt x="155513" y="199241"/>
                </a:lnTo>
                <a:lnTo>
                  <a:pt x="177574" y="164683"/>
                </a:lnTo>
                <a:lnTo>
                  <a:pt x="184391" y="162560"/>
                </a:lnTo>
                <a:lnTo>
                  <a:pt x="191208" y="164683"/>
                </a:lnTo>
                <a:lnTo>
                  <a:pt x="213267" y="199241"/>
                </a:lnTo>
                <a:lnTo>
                  <a:pt x="219102" y="262999"/>
                </a:lnTo>
                <a:lnTo>
                  <a:pt x="224675" y="291592"/>
                </a:lnTo>
                <a:lnTo>
                  <a:pt x="240555" y="315483"/>
                </a:lnTo>
                <a:lnTo>
                  <a:pt x="267762" y="337089"/>
                </a:lnTo>
                <a:lnTo>
                  <a:pt x="299504" y="352742"/>
                </a:lnTo>
                <a:lnTo>
                  <a:pt x="328993" y="358775"/>
                </a:lnTo>
                <a:lnTo>
                  <a:pt x="333603" y="358775"/>
                </a:lnTo>
                <a:lnTo>
                  <a:pt x="352428" y="324727"/>
                </a:lnTo>
                <a:lnTo>
                  <a:pt x="367018" y="268553"/>
                </a:lnTo>
                <a:lnTo>
                  <a:pt x="368769" y="239395"/>
                </a:lnTo>
                <a:lnTo>
                  <a:pt x="363154" y="188336"/>
                </a:lnTo>
                <a:lnTo>
                  <a:pt x="347231" y="141948"/>
                </a:lnTo>
                <a:lnTo>
                  <a:pt x="322385" y="101759"/>
                </a:lnTo>
                <a:lnTo>
                  <a:pt x="289999" y="69300"/>
                </a:lnTo>
                <a:lnTo>
                  <a:pt x="251459" y="46100"/>
                </a:lnTo>
                <a:close/>
              </a:path>
            </a:pathLst>
          </a:custGeom>
          <a:ln w="9144">
            <a:solidFill>
              <a:srgbClr val="F1640E"/>
            </a:solidFill>
          </a:ln>
        </p:spPr>
        <p:txBody>
          <a:bodyPr wrap="square" lIns="0" tIns="0" rIns="0" bIns="0" rtlCol="0"/>
          <a:lstStyle/>
          <a:p>
            <a:pPr defTabSz="1219170">
              <a:defRPr/>
            </a:pPr>
            <a:endParaRPr sz="2400">
              <a:solidFill>
                <a:prstClr val="black"/>
              </a:solidFill>
              <a:latin typeface="Calibri"/>
            </a:endParaRPr>
          </a:p>
        </p:txBody>
      </p:sp>
      <p:sp>
        <p:nvSpPr>
          <p:cNvPr id="30" name="object 30"/>
          <p:cNvSpPr/>
          <p:nvPr/>
        </p:nvSpPr>
        <p:spPr>
          <a:xfrm>
            <a:off x="654727" y="1274741"/>
            <a:ext cx="25400" cy="12700"/>
          </a:xfrm>
          <a:custGeom>
            <a:avLst/>
            <a:gdLst/>
            <a:ahLst/>
            <a:cxnLst/>
            <a:rect l="l" t="t" r="r" b="b"/>
            <a:pathLst>
              <a:path w="19050" h="9525">
                <a:moveTo>
                  <a:pt x="0" y="0"/>
                </a:moveTo>
                <a:lnTo>
                  <a:pt x="18440" y="0"/>
                </a:lnTo>
                <a:lnTo>
                  <a:pt x="18440" y="9271"/>
                </a:lnTo>
                <a:lnTo>
                  <a:pt x="0" y="9271"/>
                </a:lnTo>
                <a:lnTo>
                  <a:pt x="0" y="0"/>
                </a:lnTo>
                <a:close/>
              </a:path>
            </a:pathLst>
          </a:custGeom>
          <a:ln w="9143">
            <a:solidFill>
              <a:srgbClr val="F1640E"/>
            </a:solidFill>
          </a:ln>
        </p:spPr>
        <p:txBody>
          <a:bodyPr wrap="square" lIns="0" tIns="0" rIns="0" bIns="0" rtlCol="0"/>
          <a:lstStyle/>
          <a:p>
            <a:pPr defTabSz="1219170">
              <a:defRPr/>
            </a:pPr>
            <a:endParaRPr sz="2400">
              <a:solidFill>
                <a:prstClr val="black"/>
              </a:solidFill>
              <a:latin typeface="Calibri"/>
            </a:endParaRPr>
          </a:p>
        </p:txBody>
      </p:sp>
      <p:sp>
        <p:nvSpPr>
          <p:cNvPr id="31" name="object 31"/>
          <p:cNvSpPr/>
          <p:nvPr/>
        </p:nvSpPr>
        <p:spPr>
          <a:xfrm>
            <a:off x="654727" y="1299463"/>
            <a:ext cx="25400" cy="12700"/>
          </a:xfrm>
          <a:custGeom>
            <a:avLst/>
            <a:gdLst/>
            <a:ahLst/>
            <a:cxnLst/>
            <a:rect l="l" t="t" r="r" b="b"/>
            <a:pathLst>
              <a:path w="19050" h="9525">
                <a:moveTo>
                  <a:pt x="0" y="0"/>
                </a:moveTo>
                <a:lnTo>
                  <a:pt x="18440" y="0"/>
                </a:lnTo>
                <a:lnTo>
                  <a:pt x="18440" y="9143"/>
                </a:lnTo>
                <a:lnTo>
                  <a:pt x="0" y="9143"/>
                </a:lnTo>
                <a:lnTo>
                  <a:pt x="0" y="0"/>
                </a:lnTo>
                <a:close/>
              </a:path>
            </a:pathLst>
          </a:custGeom>
          <a:ln w="9144">
            <a:solidFill>
              <a:srgbClr val="F1640E"/>
            </a:solidFill>
          </a:ln>
        </p:spPr>
        <p:txBody>
          <a:bodyPr wrap="square" lIns="0" tIns="0" rIns="0" bIns="0" rtlCol="0"/>
          <a:lstStyle/>
          <a:p>
            <a:pPr defTabSz="1219170">
              <a:defRPr/>
            </a:pPr>
            <a:endParaRPr sz="2400">
              <a:solidFill>
                <a:prstClr val="black"/>
              </a:solidFill>
              <a:latin typeface="Calibri"/>
            </a:endParaRPr>
          </a:p>
        </p:txBody>
      </p:sp>
      <p:sp>
        <p:nvSpPr>
          <p:cNvPr id="32" name="object 32"/>
          <p:cNvSpPr/>
          <p:nvPr/>
        </p:nvSpPr>
        <p:spPr>
          <a:xfrm>
            <a:off x="654727" y="1324018"/>
            <a:ext cx="25400" cy="12700"/>
          </a:xfrm>
          <a:custGeom>
            <a:avLst/>
            <a:gdLst/>
            <a:ahLst/>
            <a:cxnLst/>
            <a:rect l="l" t="t" r="r" b="b"/>
            <a:pathLst>
              <a:path w="19050" h="9525">
                <a:moveTo>
                  <a:pt x="0" y="0"/>
                </a:moveTo>
                <a:lnTo>
                  <a:pt x="18440" y="0"/>
                </a:lnTo>
                <a:lnTo>
                  <a:pt x="18440" y="9144"/>
                </a:lnTo>
                <a:lnTo>
                  <a:pt x="0" y="9144"/>
                </a:lnTo>
                <a:lnTo>
                  <a:pt x="0" y="0"/>
                </a:lnTo>
                <a:close/>
              </a:path>
            </a:pathLst>
          </a:custGeom>
          <a:ln w="9144">
            <a:solidFill>
              <a:srgbClr val="F1640E"/>
            </a:solidFill>
          </a:ln>
        </p:spPr>
        <p:txBody>
          <a:bodyPr wrap="square" lIns="0" tIns="0" rIns="0" bIns="0" rtlCol="0"/>
          <a:lstStyle/>
          <a:p>
            <a:pPr defTabSz="1219170">
              <a:defRPr/>
            </a:pPr>
            <a:endParaRPr sz="2400">
              <a:solidFill>
                <a:prstClr val="black"/>
              </a:solidFill>
              <a:latin typeface="Calibri"/>
            </a:endParaRPr>
          </a:p>
        </p:txBody>
      </p:sp>
      <p:sp>
        <p:nvSpPr>
          <p:cNvPr id="33" name="object 33"/>
          <p:cNvSpPr/>
          <p:nvPr/>
        </p:nvSpPr>
        <p:spPr>
          <a:xfrm>
            <a:off x="654727" y="1348570"/>
            <a:ext cx="25400" cy="12700"/>
          </a:xfrm>
          <a:custGeom>
            <a:avLst/>
            <a:gdLst/>
            <a:ahLst/>
            <a:cxnLst/>
            <a:rect l="l" t="t" r="r" b="b"/>
            <a:pathLst>
              <a:path w="19050" h="9525">
                <a:moveTo>
                  <a:pt x="0" y="0"/>
                </a:moveTo>
                <a:lnTo>
                  <a:pt x="18440" y="0"/>
                </a:lnTo>
                <a:lnTo>
                  <a:pt x="18440" y="9271"/>
                </a:lnTo>
                <a:lnTo>
                  <a:pt x="0" y="9271"/>
                </a:lnTo>
                <a:lnTo>
                  <a:pt x="0" y="0"/>
                </a:lnTo>
                <a:close/>
              </a:path>
            </a:pathLst>
          </a:custGeom>
          <a:ln w="9143">
            <a:solidFill>
              <a:srgbClr val="F1640E"/>
            </a:solidFill>
          </a:ln>
        </p:spPr>
        <p:txBody>
          <a:bodyPr wrap="square" lIns="0" tIns="0" rIns="0" bIns="0" rtlCol="0"/>
          <a:lstStyle/>
          <a:p>
            <a:pPr defTabSz="1219170">
              <a:defRPr/>
            </a:pPr>
            <a:endParaRPr sz="2400">
              <a:solidFill>
                <a:prstClr val="black"/>
              </a:solidFill>
              <a:latin typeface="Calibri"/>
            </a:endParaRPr>
          </a:p>
        </p:txBody>
      </p:sp>
      <p:sp>
        <p:nvSpPr>
          <p:cNvPr id="34" name="object 34"/>
          <p:cNvSpPr/>
          <p:nvPr/>
        </p:nvSpPr>
        <p:spPr>
          <a:xfrm>
            <a:off x="469120" y="1373124"/>
            <a:ext cx="396240" cy="227753"/>
          </a:xfrm>
          <a:custGeom>
            <a:avLst/>
            <a:gdLst/>
            <a:ahLst/>
            <a:cxnLst/>
            <a:rect l="l" t="t" r="r" b="b"/>
            <a:pathLst>
              <a:path w="297180" h="170815">
                <a:moveTo>
                  <a:pt x="272884" y="116332"/>
                </a:moveTo>
                <a:lnTo>
                  <a:pt x="292150" y="153924"/>
                </a:lnTo>
                <a:lnTo>
                  <a:pt x="296252" y="156972"/>
                </a:lnTo>
                <a:lnTo>
                  <a:pt x="297129" y="162814"/>
                </a:lnTo>
                <a:lnTo>
                  <a:pt x="294106" y="166878"/>
                </a:lnTo>
                <a:lnTo>
                  <a:pt x="292379" y="169291"/>
                </a:lnTo>
                <a:lnTo>
                  <a:pt x="289636" y="170561"/>
                </a:lnTo>
                <a:lnTo>
                  <a:pt x="286715" y="170687"/>
                </a:lnTo>
                <a:lnTo>
                  <a:pt x="281406" y="170687"/>
                </a:lnTo>
                <a:lnTo>
                  <a:pt x="276529" y="165227"/>
                </a:lnTo>
                <a:lnTo>
                  <a:pt x="272884" y="161798"/>
                </a:lnTo>
                <a:lnTo>
                  <a:pt x="255598" y="124080"/>
                </a:lnTo>
                <a:lnTo>
                  <a:pt x="253479" y="117348"/>
                </a:lnTo>
                <a:lnTo>
                  <a:pt x="250799" y="122555"/>
                </a:lnTo>
                <a:lnTo>
                  <a:pt x="249148" y="128270"/>
                </a:lnTo>
                <a:lnTo>
                  <a:pt x="248589" y="134112"/>
                </a:lnTo>
                <a:lnTo>
                  <a:pt x="248589" y="137160"/>
                </a:lnTo>
                <a:lnTo>
                  <a:pt x="248920" y="140081"/>
                </a:lnTo>
                <a:lnTo>
                  <a:pt x="248958" y="143256"/>
                </a:lnTo>
                <a:lnTo>
                  <a:pt x="249173" y="148336"/>
                </a:lnTo>
                <a:lnTo>
                  <a:pt x="245224" y="152654"/>
                </a:lnTo>
                <a:lnTo>
                  <a:pt x="240144" y="152908"/>
                </a:lnTo>
                <a:lnTo>
                  <a:pt x="236258" y="153035"/>
                </a:lnTo>
                <a:lnTo>
                  <a:pt x="232676" y="150749"/>
                </a:lnTo>
                <a:lnTo>
                  <a:pt x="231216" y="147193"/>
                </a:lnTo>
                <a:lnTo>
                  <a:pt x="228447" y="140462"/>
                </a:lnTo>
                <a:lnTo>
                  <a:pt x="240227" y="102933"/>
                </a:lnTo>
                <a:lnTo>
                  <a:pt x="244259" y="96393"/>
                </a:lnTo>
                <a:lnTo>
                  <a:pt x="238583" y="87903"/>
                </a:lnTo>
                <a:lnTo>
                  <a:pt x="231936" y="80200"/>
                </a:lnTo>
                <a:lnTo>
                  <a:pt x="224399" y="73354"/>
                </a:lnTo>
                <a:lnTo>
                  <a:pt x="216052" y="67437"/>
                </a:lnTo>
                <a:lnTo>
                  <a:pt x="217347" y="73862"/>
                </a:lnTo>
                <a:lnTo>
                  <a:pt x="218125" y="80359"/>
                </a:lnTo>
                <a:lnTo>
                  <a:pt x="218384" y="86903"/>
                </a:lnTo>
                <a:lnTo>
                  <a:pt x="218122" y="93472"/>
                </a:lnTo>
                <a:lnTo>
                  <a:pt x="218147" y="98044"/>
                </a:lnTo>
                <a:lnTo>
                  <a:pt x="217678" y="102616"/>
                </a:lnTo>
                <a:lnTo>
                  <a:pt x="216687" y="107061"/>
                </a:lnTo>
                <a:lnTo>
                  <a:pt x="215493" y="112014"/>
                </a:lnTo>
                <a:lnTo>
                  <a:pt x="210502" y="114935"/>
                </a:lnTo>
                <a:lnTo>
                  <a:pt x="205562" y="113792"/>
                </a:lnTo>
                <a:lnTo>
                  <a:pt x="204177" y="113411"/>
                </a:lnTo>
                <a:lnTo>
                  <a:pt x="202895" y="112776"/>
                </a:lnTo>
                <a:lnTo>
                  <a:pt x="201803" y="111887"/>
                </a:lnTo>
                <a:lnTo>
                  <a:pt x="197789" y="108585"/>
                </a:lnTo>
                <a:lnTo>
                  <a:pt x="198666" y="104012"/>
                </a:lnTo>
                <a:lnTo>
                  <a:pt x="199174" y="99568"/>
                </a:lnTo>
                <a:lnTo>
                  <a:pt x="189953" y="56642"/>
                </a:lnTo>
                <a:lnTo>
                  <a:pt x="180733" y="52451"/>
                </a:lnTo>
                <a:lnTo>
                  <a:pt x="176593" y="51308"/>
                </a:lnTo>
                <a:lnTo>
                  <a:pt x="172389" y="50165"/>
                </a:lnTo>
                <a:lnTo>
                  <a:pt x="168249" y="48895"/>
                </a:lnTo>
                <a:lnTo>
                  <a:pt x="160743" y="46990"/>
                </a:lnTo>
                <a:lnTo>
                  <a:pt x="153911" y="43053"/>
                </a:lnTo>
                <a:lnTo>
                  <a:pt x="148424" y="37592"/>
                </a:lnTo>
                <a:lnTo>
                  <a:pt x="142824" y="43053"/>
                </a:lnTo>
                <a:lnTo>
                  <a:pt x="135864" y="46862"/>
                </a:lnTo>
                <a:lnTo>
                  <a:pt x="128282" y="48641"/>
                </a:lnTo>
                <a:lnTo>
                  <a:pt x="124129" y="49911"/>
                </a:lnTo>
                <a:lnTo>
                  <a:pt x="119938" y="51054"/>
                </a:lnTo>
                <a:lnTo>
                  <a:pt x="115785" y="52324"/>
                </a:lnTo>
                <a:lnTo>
                  <a:pt x="111632" y="53467"/>
                </a:lnTo>
                <a:lnTo>
                  <a:pt x="108508" y="53721"/>
                </a:lnTo>
                <a:lnTo>
                  <a:pt x="106248" y="56896"/>
                </a:lnTo>
                <a:lnTo>
                  <a:pt x="101638" y="62865"/>
                </a:lnTo>
                <a:lnTo>
                  <a:pt x="98577" y="69850"/>
                </a:lnTo>
                <a:lnTo>
                  <a:pt x="97345" y="77216"/>
                </a:lnTo>
                <a:lnTo>
                  <a:pt x="96494" y="84582"/>
                </a:lnTo>
                <a:lnTo>
                  <a:pt x="96494" y="91948"/>
                </a:lnTo>
                <a:lnTo>
                  <a:pt x="97345" y="99314"/>
                </a:lnTo>
                <a:lnTo>
                  <a:pt x="97853" y="103886"/>
                </a:lnTo>
                <a:lnTo>
                  <a:pt x="98729" y="108204"/>
                </a:lnTo>
                <a:lnTo>
                  <a:pt x="94716" y="111633"/>
                </a:lnTo>
                <a:lnTo>
                  <a:pt x="90792" y="114808"/>
                </a:lnTo>
                <a:lnTo>
                  <a:pt x="84975" y="114300"/>
                </a:lnTo>
                <a:lnTo>
                  <a:pt x="77874" y="86550"/>
                </a:lnTo>
                <a:lnTo>
                  <a:pt x="78647" y="76755"/>
                </a:lnTo>
                <a:lnTo>
                  <a:pt x="80568" y="67056"/>
                </a:lnTo>
                <a:lnTo>
                  <a:pt x="72238" y="72973"/>
                </a:lnTo>
                <a:lnTo>
                  <a:pt x="64712" y="79819"/>
                </a:lnTo>
                <a:lnTo>
                  <a:pt x="58073" y="87522"/>
                </a:lnTo>
                <a:lnTo>
                  <a:pt x="52400" y="96012"/>
                </a:lnTo>
                <a:lnTo>
                  <a:pt x="56525" y="102481"/>
                </a:lnTo>
                <a:lnTo>
                  <a:pt x="60012" y="109283"/>
                </a:lnTo>
                <a:lnTo>
                  <a:pt x="62839" y="116371"/>
                </a:lnTo>
                <a:lnTo>
                  <a:pt x="64985" y="123698"/>
                </a:lnTo>
                <a:lnTo>
                  <a:pt x="65912" y="128651"/>
                </a:lnTo>
                <a:lnTo>
                  <a:pt x="66332" y="133731"/>
                </a:lnTo>
                <a:lnTo>
                  <a:pt x="66230" y="138811"/>
                </a:lnTo>
                <a:lnTo>
                  <a:pt x="66497" y="141605"/>
                </a:lnTo>
                <a:lnTo>
                  <a:pt x="66230" y="144526"/>
                </a:lnTo>
                <a:lnTo>
                  <a:pt x="65455" y="147193"/>
                </a:lnTo>
                <a:lnTo>
                  <a:pt x="63500" y="151892"/>
                </a:lnTo>
                <a:lnTo>
                  <a:pt x="58102" y="154178"/>
                </a:lnTo>
                <a:lnTo>
                  <a:pt x="53403" y="152146"/>
                </a:lnTo>
                <a:lnTo>
                  <a:pt x="50215" y="150876"/>
                </a:lnTo>
                <a:lnTo>
                  <a:pt x="48031" y="147828"/>
                </a:lnTo>
                <a:lnTo>
                  <a:pt x="47751" y="144399"/>
                </a:lnTo>
                <a:lnTo>
                  <a:pt x="47383" y="140716"/>
                </a:lnTo>
                <a:lnTo>
                  <a:pt x="47751" y="136779"/>
                </a:lnTo>
                <a:lnTo>
                  <a:pt x="47751" y="133096"/>
                </a:lnTo>
                <a:lnTo>
                  <a:pt x="47282" y="127508"/>
                </a:lnTo>
                <a:lnTo>
                  <a:pt x="45719" y="122174"/>
                </a:lnTo>
                <a:lnTo>
                  <a:pt x="43141" y="117221"/>
                </a:lnTo>
                <a:lnTo>
                  <a:pt x="40166" y="127623"/>
                </a:lnTo>
                <a:lnTo>
                  <a:pt x="37191" y="138334"/>
                </a:lnTo>
                <a:lnTo>
                  <a:pt x="33283" y="148617"/>
                </a:lnTo>
                <a:lnTo>
                  <a:pt x="27508" y="157734"/>
                </a:lnTo>
                <a:lnTo>
                  <a:pt x="22663" y="163133"/>
                </a:lnTo>
                <a:lnTo>
                  <a:pt x="16268" y="168449"/>
                </a:lnTo>
                <a:lnTo>
                  <a:pt x="9330" y="170789"/>
                </a:lnTo>
                <a:lnTo>
                  <a:pt x="2857" y="167259"/>
                </a:lnTo>
                <a:lnTo>
                  <a:pt x="1028" y="160281"/>
                </a:lnTo>
                <a:lnTo>
                  <a:pt x="4983" y="153924"/>
                </a:lnTo>
                <a:lnTo>
                  <a:pt x="11135" y="148042"/>
                </a:lnTo>
                <a:lnTo>
                  <a:pt x="15900" y="142494"/>
                </a:lnTo>
                <a:lnTo>
                  <a:pt x="18313" y="136779"/>
                </a:lnTo>
                <a:lnTo>
                  <a:pt x="20180" y="130937"/>
                </a:lnTo>
                <a:lnTo>
                  <a:pt x="21475" y="124841"/>
                </a:lnTo>
                <a:lnTo>
                  <a:pt x="23964" y="117602"/>
                </a:lnTo>
                <a:lnTo>
                  <a:pt x="44171" y="75517"/>
                </a:lnTo>
                <a:lnTo>
                  <a:pt x="51155" y="67437"/>
                </a:lnTo>
                <a:lnTo>
                  <a:pt x="41905" y="66833"/>
                </a:lnTo>
                <a:lnTo>
                  <a:pt x="32988" y="68706"/>
                </a:lnTo>
                <a:lnTo>
                  <a:pt x="24880" y="72866"/>
                </a:lnTo>
                <a:lnTo>
                  <a:pt x="18059" y="79121"/>
                </a:lnTo>
                <a:lnTo>
                  <a:pt x="14287" y="83312"/>
                </a:lnTo>
                <a:lnTo>
                  <a:pt x="8521" y="85344"/>
                </a:lnTo>
                <a:lnTo>
                  <a:pt x="3860" y="80899"/>
                </a:lnTo>
                <a:lnTo>
                  <a:pt x="304" y="77597"/>
                </a:lnTo>
                <a:lnTo>
                  <a:pt x="0" y="72009"/>
                </a:lnTo>
                <a:lnTo>
                  <a:pt x="3175" y="68199"/>
                </a:lnTo>
                <a:lnTo>
                  <a:pt x="16392" y="55983"/>
                </a:lnTo>
                <a:lnTo>
                  <a:pt x="32826" y="49625"/>
                </a:lnTo>
                <a:lnTo>
                  <a:pt x="50627" y="48839"/>
                </a:lnTo>
                <a:lnTo>
                  <a:pt x="67945" y="53340"/>
                </a:lnTo>
                <a:lnTo>
                  <a:pt x="70751" y="51562"/>
                </a:lnTo>
                <a:lnTo>
                  <a:pt x="54343" y="14605"/>
                </a:lnTo>
                <a:lnTo>
                  <a:pt x="52908" y="6096"/>
                </a:lnTo>
                <a:lnTo>
                  <a:pt x="60058" y="3048"/>
                </a:lnTo>
                <a:lnTo>
                  <a:pt x="64325" y="1270"/>
                </a:lnTo>
                <a:lnTo>
                  <a:pt x="69278" y="2921"/>
                </a:lnTo>
                <a:lnTo>
                  <a:pt x="71628" y="6858"/>
                </a:lnTo>
                <a:lnTo>
                  <a:pt x="72745" y="9652"/>
                </a:lnTo>
                <a:lnTo>
                  <a:pt x="73291" y="12700"/>
                </a:lnTo>
                <a:lnTo>
                  <a:pt x="73240" y="15621"/>
                </a:lnTo>
                <a:lnTo>
                  <a:pt x="75031" y="23258"/>
                </a:lnTo>
                <a:lnTo>
                  <a:pt x="78114" y="30432"/>
                </a:lnTo>
                <a:lnTo>
                  <a:pt x="82402" y="36962"/>
                </a:lnTo>
                <a:lnTo>
                  <a:pt x="87807" y="42672"/>
                </a:lnTo>
                <a:lnTo>
                  <a:pt x="95440" y="39370"/>
                </a:lnTo>
                <a:lnTo>
                  <a:pt x="103263" y="36703"/>
                </a:lnTo>
                <a:lnTo>
                  <a:pt x="111226" y="34417"/>
                </a:lnTo>
                <a:lnTo>
                  <a:pt x="117868" y="32893"/>
                </a:lnTo>
                <a:lnTo>
                  <a:pt x="124371" y="30861"/>
                </a:lnTo>
                <a:lnTo>
                  <a:pt x="130632" y="28194"/>
                </a:lnTo>
                <a:lnTo>
                  <a:pt x="134747" y="26035"/>
                </a:lnTo>
                <a:lnTo>
                  <a:pt x="137820" y="22225"/>
                </a:lnTo>
                <a:lnTo>
                  <a:pt x="139204" y="17653"/>
                </a:lnTo>
                <a:lnTo>
                  <a:pt x="139204" y="0"/>
                </a:lnTo>
                <a:lnTo>
                  <a:pt x="157645" y="0"/>
                </a:lnTo>
                <a:lnTo>
                  <a:pt x="157645" y="17653"/>
                </a:lnTo>
                <a:lnTo>
                  <a:pt x="159156" y="22352"/>
                </a:lnTo>
                <a:lnTo>
                  <a:pt x="185851" y="34417"/>
                </a:lnTo>
                <a:lnTo>
                  <a:pt x="193814" y="36703"/>
                </a:lnTo>
                <a:lnTo>
                  <a:pt x="201637" y="39370"/>
                </a:lnTo>
                <a:lnTo>
                  <a:pt x="209270" y="42672"/>
                </a:lnTo>
                <a:lnTo>
                  <a:pt x="214780" y="36845"/>
                </a:lnTo>
                <a:lnTo>
                  <a:pt x="219113" y="30162"/>
                </a:lnTo>
                <a:lnTo>
                  <a:pt x="222179" y="22812"/>
                </a:lnTo>
                <a:lnTo>
                  <a:pt x="223888" y="14986"/>
                </a:lnTo>
                <a:lnTo>
                  <a:pt x="223837" y="12192"/>
                </a:lnTo>
                <a:lnTo>
                  <a:pt x="224370" y="9398"/>
                </a:lnTo>
                <a:lnTo>
                  <a:pt x="225450" y="6731"/>
                </a:lnTo>
                <a:lnTo>
                  <a:pt x="227812" y="2794"/>
                </a:lnTo>
                <a:lnTo>
                  <a:pt x="232765" y="1143"/>
                </a:lnTo>
                <a:lnTo>
                  <a:pt x="237020" y="3048"/>
                </a:lnTo>
                <a:lnTo>
                  <a:pt x="244398" y="6096"/>
                </a:lnTo>
                <a:lnTo>
                  <a:pt x="242735" y="14986"/>
                </a:lnTo>
                <a:lnTo>
                  <a:pt x="241630" y="21209"/>
                </a:lnTo>
                <a:lnTo>
                  <a:pt x="239477" y="29521"/>
                </a:lnTo>
                <a:lnTo>
                  <a:pt x="236185" y="37417"/>
                </a:lnTo>
                <a:lnTo>
                  <a:pt x="231811" y="44765"/>
                </a:lnTo>
                <a:lnTo>
                  <a:pt x="226415" y="51435"/>
                </a:lnTo>
                <a:lnTo>
                  <a:pt x="229234" y="53212"/>
                </a:lnTo>
                <a:lnTo>
                  <a:pt x="246588" y="48674"/>
                </a:lnTo>
                <a:lnTo>
                  <a:pt x="264228" y="49482"/>
                </a:lnTo>
                <a:lnTo>
                  <a:pt x="280503" y="55838"/>
                </a:lnTo>
                <a:lnTo>
                  <a:pt x="293763" y="67945"/>
                </a:lnTo>
                <a:lnTo>
                  <a:pt x="296710" y="71374"/>
                </a:lnTo>
                <a:lnTo>
                  <a:pt x="296824" y="76327"/>
                </a:lnTo>
                <a:lnTo>
                  <a:pt x="294043" y="79883"/>
                </a:lnTo>
                <a:lnTo>
                  <a:pt x="289433" y="85344"/>
                </a:lnTo>
                <a:lnTo>
                  <a:pt x="283070" y="83566"/>
                </a:lnTo>
                <a:lnTo>
                  <a:pt x="279057" y="79121"/>
                </a:lnTo>
                <a:lnTo>
                  <a:pt x="272233" y="72792"/>
                </a:lnTo>
                <a:lnTo>
                  <a:pt x="264118" y="68595"/>
                </a:lnTo>
                <a:lnTo>
                  <a:pt x="255189" y="66708"/>
                </a:lnTo>
                <a:lnTo>
                  <a:pt x="245922" y="67310"/>
                </a:lnTo>
                <a:lnTo>
                  <a:pt x="254823" y="78291"/>
                </a:lnTo>
                <a:lnTo>
                  <a:pt x="262332" y="90201"/>
                </a:lnTo>
                <a:lnTo>
                  <a:pt x="268377" y="102921"/>
                </a:lnTo>
                <a:lnTo>
                  <a:pt x="272884" y="116332"/>
                </a:lnTo>
                <a:close/>
              </a:path>
            </a:pathLst>
          </a:custGeom>
          <a:ln w="9144">
            <a:solidFill>
              <a:srgbClr val="F1640E"/>
            </a:solidFill>
          </a:ln>
        </p:spPr>
        <p:txBody>
          <a:bodyPr wrap="square" lIns="0" tIns="0" rIns="0" bIns="0" rtlCol="0"/>
          <a:lstStyle/>
          <a:p>
            <a:pPr defTabSz="1219170">
              <a:defRPr/>
            </a:pPr>
            <a:endParaRPr sz="2400">
              <a:solidFill>
                <a:prstClr val="black"/>
              </a:solidFill>
              <a:latin typeface="Calibri"/>
            </a:endParaRPr>
          </a:p>
        </p:txBody>
      </p:sp>
      <p:sp>
        <p:nvSpPr>
          <p:cNvPr id="35" name="object 35"/>
          <p:cNvSpPr txBox="1"/>
          <p:nvPr/>
        </p:nvSpPr>
        <p:spPr>
          <a:xfrm>
            <a:off x="1043770" y="6381835"/>
            <a:ext cx="6852073" cy="181310"/>
          </a:xfrm>
          <a:prstGeom prst="rect">
            <a:avLst/>
          </a:prstGeom>
        </p:spPr>
        <p:txBody>
          <a:bodyPr vert="horz" wrap="square" lIns="0" tIns="16933" rIns="0" bIns="0" rtlCol="0">
            <a:spAutoFit/>
          </a:bodyPr>
          <a:lstStyle/>
          <a:p>
            <a:pPr marL="16933" defTabSz="1219170">
              <a:spcBef>
                <a:spcPts val="133"/>
              </a:spcBef>
              <a:defRPr/>
            </a:pPr>
            <a:r>
              <a:rPr sz="1067" spc="-7" dirty="0">
                <a:solidFill>
                  <a:srgbClr val="001E54"/>
                </a:solidFill>
                <a:latin typeface="Arial"/>
                <a:cs typeface="Arial"/>
              </a:rPr>
              <a:t>*Suggested </a:t>
            </a:r>
            <a:r>
              <a:rPr sz="1067" dirty="0">
                <a:solidFill>
                  <a:srgbClr val="001E54"/>
                </a:solidFill>
                <a:latin typeface="Arial"/>
                <a:cs typeface="Arial"/>
              </a:rPr>
              <a:t>measures: </a:t>
            </a:r>
            <a:r>
              <a:rPr sz="1067" spc="-7" dirty="0">
                <a:solidFill>
                  <a:srgbClr val="001E54"/>
                </a:solidFill>
                <a:latin typeface="Arial"/>
                <a:cs typeface="Arial"/>
              </a:rPr>
              <a:t>HRCT; respiratory/clinical </a:t>
            </a:r>
            <a:r>
              <a:rPr sz="1067" dirty="0">
                <a:solidFill>
                  <a:srgbClr val="001E54"/>
                </a:solidFill>
                <a:latin typeface="Arial"/>
                <a:cs typeface="Arial"/>
              </a:rPr>
              <a:t>symptoms; </a:t>
            </a:r>
            <a:r>
              <a:rPr sz="1067" spc="-7" dirty="0">
                <a:solidFill>
                  <a:srgbClr val="001E54"/>
                </a:solidFill>
                <a:latin typeface="Arial"/>
                <a:cs typeface="Arial"/>
              </a:rPr>
              <a:t>exercise-induced </a:t>
            </a:r>
            <a:r>
              <a:rPr sz="1067" spc="-13" dirty="0">
                <a:solidFill>
                  <a:srgbClr val="001E54"/>
                </a:solidFill>
                <a:latin typeface="Arial"/>
                <a:cs typeface="Arial"/>
              </a:rPr>
              <a:t>oxygen </a:t>
            </a:r>
            <a:r>
              <a:rPr sz="1067" spc="-7" dirty="0">
                <a:solidFill>
                  <a:srgbClr val="001E54"/>
                </a:solidFill>
                <a:latin typeface="Arial"/>
                <a:cs typeface="Arial"/>
              </a:rPr>
              <a:t>desaturation; quality of</a:t>
            </a:r>
            <a:r>
              <a:rPr sz="1067" spc="73" dirty="0">
                <a:solidFill>
                  <a:srgbClr val="001E54"/>
                </a:solidFill>
                <a:latin typeface="Arial"/>
                <a:cs typeface="Arial"/>
              </a:rPr>
              <a:t> </a:t>
            </a:r>
            <a:r>
              <a:rPr sz="1067" dirty="0">
                <a:solidFill>
                  <a:srgbClr val="001E54"/>
                </a:solidFill>
                <a:latin typeface="Arial"/>
                <a:cs typeface="Arial"/>
              </a:rPr>
              <a:t>life</a:t>
            </a:r>
            <a:endParaRPr sz="1067">
              <a:solidFill>
                <a:prstClr val="black"/>
              </a:solidFill>
              <a:latin typeface="Arial"/>
              <a:cs typeface="Arial"/>
            </a:endParaRPr>
          </a:p>
        </p:txBody>
      </p:sp>
      <p:sp>
        <p:nvSpPr>
          <p:cNvPr id="36" name="object 36"/>
          <p:cNvSpPr txBox="1"/>
          <p:nvPr/>
        </p:nvSpPr>
        <p:spPr>
          <a:xfrm>
            <a:off x="11543453" y="6426132"/>
            <a:ext cx="110067" cy="181310"/>
          </a:xfrm>
          <a:prstGeom prst="rect">
            <a:avLst/>
          </a:prstGeom>
        </p:spPr>
        <p:txBody>
          <a:bodyPr vert="horz" wrap="square" lIns="0" tIns="16933" rIns="0" bIns="0" rtlCol="0">
            <a:spAutoFit/>
          </a:bodyPr>
          <a:lstStyle/>
          <a:p>
            <a:pPr marL="16933" defTabSz="1219170">
              <a:spcBef>
                <a:spcPts val="133"/>
              </a:spcBef>
              <a:defRPr/>
            </a:pPr>
            <a:r>
              <a:rPr sz="1067" dirty="0">
                <a:solidFill>
                  <a:prstClr val="black"/>
                </a:solidFill>
                <a:latin typeface="Arial"/>
                <a:cs typeface="Arial"/>
              </a:rPr>
              <a:t>5</a:t>
            </a:r>
            <a:endParaRPr sz="1067">
              <a:solidFill>
                <a:prstClr val="black"/>
              </a:solidFill>
              <a:latin typeface="Arial"/>
              <a:cs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6672" y="6224015"/>
            <a:ext cx="1369907" cy="365760"/>
          </a:xfrm>
          <a:custGeom>
            <a:avLst/>
            <a:gdLst/>
            <a:ahLst/>
            <a:cxnLst/>
            <a:rect l="l" t="t" r="r" b="b"/>
            <a:pathLst>
              <a:path w="1027430" h="274320">
                <a:moveTo>
                  <a:pt x="0" y="274320"/>
                </a:moveTo>
                <a:lnTo>
                  <a:pt x="1027176" y="274320"/>
                </a:lnTo>
                <a:lnTo>
                  <a:pt x="1027176" y="0"/>
                </a:lnTo>
                <a:lnTo>
                  <a:pt x="0" y="0"/>
                </a:lnTo>
                <a:lnTo>
                  <a:pt x="0" y="274320"/>
                </a:lnTo>
                <a:close/>
              </a:path>
            </a:pathLst>
          </a:custGeom>
          <a:solidFill>
            <a:srgbClr val="FFFFFF"/>
          </a:solidFill>
        </p:spPr>
        <p:txBody>
          <a:bodyPr wrap="square" lIns="0" tIns="0" rIns="0" bIns="0" rtlCol="0"/>
          <a:lstStyle/>
          <a:p>
            <a:pPr defTabSz="1219170">
              <a:defRPr/>
            </a:pPr>
            <a:endParaRPr sz="2400">
              <a:solidFill>
                <a:prstClr val="black"/>
              </a:solidFill>
              <a:latin typeface="Calibri"/>
            </a:endParaRPr>
          </a:p>
        </p:txBody>
      </p:sp>
      <p:sp>
        <p:nvSpPr>
          <p:cNvPr id="3" name="object 3"/>
          <p:cNvSpPr/>
          <p:nvPr/>
        </p:nvSpPr>
        <p:spPr>
          <a:xfrm>
            <a:off x="636016" y="1749551"/>
            <a:ext cx="37253" cy="4086013"/>
          </a:xfrm>
          <a:custGeom>
            <a:avLst/>
            <a:gdLst/>
            <a:ahLst/>
            <a:cxnLst/>
            <a:rect l="l" t="t" r="r" b="b"/>
            <a:pathLst>
              <a:path w="27940" h="3064510">
                <a:moveTo>
                  <a:pt x="27571" y="0"/>
                </a:moveTo>
                <a:lnTo>
                  <a:pt x="0" y="3064230"/>
                </a:lnTo>
              </a:path>
            </a:pathLst>
          </a:custGeom>
          <a:ln w="57912">
            <a:solidFill>
              <a:srgbClr val="F1640E"/>
            </a:solidFill>
          </a:ln>
        </p:spPr>
        <p:txBody>
          <a:bodyPr wrap="square" lIns="0" tIns="0" rIns="0" bIns="0" rtlCol="0"/>
          <a:lstStyle/>
          <a:p>
            <a:pPr defTabSz="1219170">
              <a:defRPr/>
            </a:pPr>
            <a:endParaRPr sz="2400">
              <a:solidFill>
                <a:prstClr val="black"/>
              </a:solidFill>
              <a:latin typeface="Calibri"/>
            </a:endParaRPr>
          </a:p>
        </p:txBody>
      </p:sp>
      <p:sp>
        <p:nvSpPr>
          <p:cNvPr id="4" name="object 4"/>
          <p:cNvSpPr txBox="1">
            <a:spLocks noGrp="1"/>
          </p:cNvSpPr>
          <p:nvPr>
            <p:ph type="title"/>
          </p:nvPr>
        </p:nvSpPr>
        <p:spPr>
          <a:xfrm>
            <a:off x="592667" y="410971"/>
            <a:ext cx="7777480" cy="509541"/>
          </a:xfrm>
          <a:prstGeom prst="rect">
            <a:avLst/>
          </a:prstGeom>
        </p:spPr>
        <p:txBody>
          <a:bodyPr vert="horz" wrap="square" lIns="0" tIns="16933" rIns="0" bIns="0" rtlCol="0">
            <a:spAutoFit/>
          </a:bodyPr>
          <a:lstStyle/>
          <a:p>
            <a:pPr marL="16933">
              <a:spcBef>
                <a:spcPts val="133"/>
              </a:spcBef>
            </a:pPr>
            <a:r>
              <a:rPr sz="3200" spc="-7" dirty="0">
                <a:solidFill>
                  <a:srgbClr val="001E54"/>
                </a:solidFill>
              </a:rPr>
              <a:t>Results: Clinical management</a:t>
            </a:r>
            <a:r>
              <a:rPr sz="3200" spc="-73" dirty="0">
                <a:solidFill>
                  <a:srgbClr val="001E54"/>
                </a:solidFill>
              </a:rPr>
              <a:t> </a:t>
            </a:r>
            <a:r>
              <a:rPr sz="3200" spc="-7" dirty="0">
                <a:solidFill>
                  <a:srgbClr val="001E54"/>
                </a:solidFill>
              </a:rPr>
              <a:t>algorithm</a:t>
            </a:r>
            <a:endParaRPr sz="3200"/>
          </a:p>
        </p:txBody>
      </p:sp>
      <p:sp>
        <p:nvSpPr>
          <p:cNvPr id="5" name="object 5"/>
          <p:cNvSpPr txBox="1"/>
          <p:nvPr/>
        </p:nvSpPr>
        <p:spPr>
          <a:xfrm>
            <a:off x="9191243" y="5321129"/>
            <a:ext cx="1067647" cy="448841"/>
          </a:xfrm>
          <a:prstGeom prst="rect">
            <a:avLst/>
          </a:prstGeom>
        </p:spPr>
        <p:txBody>
          <a:bodyPr vert="horz" wrap="square" lIns="0" tIns="17780" rIns="0" bIns="0" rtlCol="0">
            <a:spAutoFit/>
          </a:bodyPr>
          <a:lstStyle/>
          <a:p>
            <a:pPr marL="847" algn="ctr" defTabSz="1219170">
              <a:spcBef>
                <a:spcPts val="140"/>
              </a:spcBef>
              <a:defRPr/>
            </a:pPr>
            <a:r>
              <a:rPr sz="1400" b="1" spc="-7" dirty="0">
                <a:solidFill>
                  <a:srgbClr val="F1640E"/>
                </a:solidFill>
                <a:latin typeface="Arial"/>
                <a:cs typeface="Arial"/>
              </a:rPr>
              <a:t>Disease</a:t>
            </a:r>
            <a:endParaRPr sz="1400">
              <a:solidFill>
                <a:prstClr val="black"/>
              </a:solidFill>
              <a:latin typeface="Arial"/>
              <a:cs typeface="Arial"/>
            </a:endParaRPr>
          </a:p>
          <a:p>
            <a:pPr algn="ctr" defTabSz="1219170">
              <a:spcBef>
                <a:spcPts val="7"/>
              </a:spcBef>
              <a:defRPr/>
            </a:pPr>
            <a:r>
              <a:rPr sz="1400" b="1" dirty="0">
                <a:solidFill>
                  <a:srgbClr val="F1640E"/>
                </a:solidFill>
                <a:latin typeface="Arial"/>
                <a:cs typeface="Arial"/>
              </a:rPr>
              <a:t>prog</a:t>
            </a:r>
            <a:r>
              <a:rPr sz="1400" b="1" spc="-7" dirty="0">
                <a:solidFill>
                  <a:srgbClr val="F1640E"/>
                </a:solidFill>
                <a:latin typeface="Arial"/>
                <a:cs typeface="Arial"/>
              </a:rPr>
              <a:t>ress</a:t>
            </a:r>
            <a:r>
              <a:rPr sz="1400" b="1" spc="-13" dirty="0">
                <a:solidFill>
                  <a:srgbClr val="F1640E"/>
                </a:solidFill>
                <a:latin typeface="Arial"/>
                <a:cs typeface="Arial"/>
              </a:rPr>
              <a:t>i</a:t>
            </a:r>
            <a:r>
              <a:rPr sz="1400" b="1" dirty="0">
                <a:solidFill>
                  <a:srgbClr val="F1640E"/>
                </a:solidFill>
                <a:latin typeface="Arial"/>
                <a:cs typeface="Arial"/>
              </a:rPr>
              <a:t>on</a:t>
            </a:r>
            <a:endParaRPr sz="1400">
              <a:solidFill>
                <a:prstClr val="black"/>
              </a:solidFill>
              <a:latin typeface="Arial"/>
              <a:cs typeface="Arial"/>
            </a:endParaRPr>
          </a:p>
        </p:txBody>
      </p:sp>
      <p:sp>
        <p:nvSpPr>
          <p:cNvPr id="6" name="object 6"/>
          <p:cNvSpPr txBox="1"/>
          <p:nvPr/>
        </p:nvSpPr>
        <p:spPr>
          <a:xfrm>
            <a:off x="1756156" y="5327227"/>
            <a:ext cx="1695873" cy="448841"/>
          </a:xfrm>
          <a:prstGeom prst="rect">
            <a:avLst/>
          </a:prstGeom>
        </p:spPr>
        <p:txBody>
          <a:bodyPr vert="horz" wrap="square" lIns="0" tIns="17780" rIns="0" bIns="0" rtlCol="0">
            <a:spAutoFit/>
          </a:bodyPr>
          <a:lstStyle/>
          <a:p>
            <a:pPr marL="16933" marR="6773" indent="358131" defTabSz="1219170">
              <a:spcBef>
                <a:spcPts val="140"/>
              </a:spcBef>
              <a:defRPr/>
            </a:pPr>
            <a:r>
              <a:rPr sz="1400" b="1" spc="-7" dirty="0">
                <a:solidFill>
                  <a:srgbClr val="F1640E"/>
                </a:solidFill>
                <a:latin typeface="Arial"/>
                <a:cs typeface="Arial"/>
              </a:rPr>
              <a:t>Inadequate  </a:t>
            </a:r>
            <a:r>
              <a:rPr sz="1400" b="1" dirty="0">
                <a:solidFill>
                  <a:srgbClr val="F1640E"/>
                </a:solidFill>
                <a:latin typeface="Arial"/>
                <a:cs typeface="Arial"/>
              </a:rPr>
              <a:t>treatment</a:t>
            </a:r>
            <a:r>
              <a:rPr sz="1400" b="1" spc="-100" dirty="0">
                <a:solidFill>
                  <a:srgbClr val="F1640E"/>
                </a:solidFill>
                <a:latin typeface="Arial"/>
                <a:cs typeface="Arial"/>
              </a:rPr>
              <a:t> </a:t>
            </a:r>
            <a:r>
              <a:rPr sz="1400" b="1" dirty="0">
                <a:solidFill>
                  <a:srgbClr val="F1640E"/>
                </a:solidFill>
                <a:latin typeface="Arial"/>
                <a:cs typeface="Arial"/>
              </a:rPr>
              <a:t>response</a:t>
            </a:r>
            <a:endParaRPr sz="1400">
              <a:solidFill>
                <a:prstClr val="black"/>
              </a:solidFill>
              <a:latin typeface="Arial"/>
              <a:cs typeface="Arial"/>
            </a:endParaRPr>
          </a:p>
        </p:txBody>
      </p:sp>
      <p:sp>
        <p:nvSpPr>
          <p:cNvPr id="7" name="object 7"/>
          <p:cNvSpPr txBox="1"/>
          <p:nvPr/>
        </p:nvSpPr>
        <p:spPr>
          <a:xfrm>
            <a:off x="2744894" y="1781047"/>
            <a:ext cx="7078133" cy="233397"/>
          </a:xfrm>
          <a:prstGeom prst="rect">
            <a:avLst/>
          </a:prstGeom>
        </p:spPr>
        <p:txBody>
          <a:bodyPr vert="horz" wrap="square" lIns="0" tIns="17780" rIns="0" bIns="0" rtlCol="0">
            <a:spAutoFit/>
          </a:bodyPr>
          <a:lstStyle/>
          <a:p>
            <a:pPr marL="16933" defTabSz="1219170">
              <a:spcBef>
                <a:spcPts val="140"/>
              </a:spcBef>
              <a:tabLst>
                <a:tab pos="6315129" algn="l"/>
              </a:tabLst>
              <a:defRPr/>
            </a:pPr>
            <a:r>
              <a:rPr sz="2100" b="1" baseline="2645" dirty="0">
                <a:solidFill>
                  <a:srgbClr val="F1640E"/>
                </a:solidFill>
                <a:latin typeface="Arial"/>
                <a:cs typeface="Arial"/>
              </a:rPr>
              <a:t>Pos</a:t>
            </a:r>
            <a:r>
              <a:rPr sz="2100" b="1" spc="-20" baseline="2645" dirty="0">
                <a:solidFill>
                  <a:srgbClr val="F1640E"/>
                </a:solidFill>
                <a:latin typeface="Arial"/>
                <a:cs typeface="Arial"/>
              </a:rPr>
              <a:t>i</a:t>
            </a:r>
            <a:r>
              <a:rPr sz="2100" b="1" spc="-9" baseline="2645" dirty="0">
                <a:solidFill>
                  <a:srgbClr val="F1640E"/>
                </a:solidFill>
                <a:latin typeface="Arial"/>
                <a:cs typeface="Arial"/>
              </a:rPr>
              <a:t>t</a:t>
            </a:r>
            <a:r>
              <a:rPr sz="2100" b="1" spc="-20" baseline="2645" dirty="0">
                <a:solidFill>
                  <a:srgbClr val="F1640E"/>
                </a:solidFill>
                <a:latin typeface="Arial"/>
                <a:cs typeface="Arial"/>
              </a:rPr>
              <a:t>i</a:t>
            </a:r>
            <a:r>
              <a:rPr sz="2100" b="1" spc="-29" baseline="2645" dirty="0">
                <a:solidFill>
                  <a:srgbClr val="F1640E"/>
                </a:solidFill>
                <a:latin typeface="Arial"/>
                <a:cs typeface="Arial"/>
              </a:rPr>
              <a:t>v</a:t>
            </a:r>
            <a:r>
              <a:rPr sz="2100" b="1" baseline="2645" dirty="0">
                <a:solidFill>
                  <a:srgbClr val="F1640E"/>
                </a:solidFill>
                <a:latin typeface="Arial"/>
                <a:cs typeface="Arial"/>
              </a:rPr>
              <a:t>e	</a:t>
            </a:r>
            <a:r>
              <a:rPr sz="1400" b="1" spc="7" dirty="0">
                <a:solidFill>
                  <a:srgbClr val="F1640E"/>
                </a:solidFill>
                <a:latin typeface="Arial"/>
                <a:cs typeface="Arial"/>
              </a:rPr>
              <a:t>N</a:t>
            </a:r>
            <a:r>
              <a:rPr sz="1400" b="1" dirty="0">
                <a:solidFill>
                  <a:srgbClr val="F1640E"/>
                </a:solidFill>
                <a:latin typeface="Arial"/>
                <a:cs typeface="Arial"/>
              </a:rPr>
              <a:t>ega</a:t>
            </a:r>
            <a:r>
              <a:rPr sz="1400" b="1" spc="-7" dirty="0">
                <a:solidFill>
                  <a:srgbClr val="F1640E"/>
                </a:solidFill>
                <a:latin typeface="Arial"/>
                <a:cs typeface="Arial"/>
              </a:rPr>
              <a:t>t</a:t>
            </a:r>
            <a:r>
              <a:rPr sz="1400" b="1" spc="-13" dirty="0">
                <a:solidFill>
                  <a:srgbClr val="F1640E"/>
                </a:solidFill>
                <a:latin typeface="Arial"/>
                <a:cs typeface="Arial"/>
              </a:rPr>
              <a:t>iv</a:t>
            </a:r>
            <a:r>
              <a:rPr sz="1400" b="1" dirty="0">
                <a:solidFill>
                  <a:srgbClr val="F1640E"/>
                </a:solidFill>
                <a:latin typeface="Arial"/>
                <a:cs typeface="Arial"/>
              </a:rPr>
              <a:t>e</a:t>
            </a:r>
            <a:endParaRPr sz="1400">
              <a:solidFill>
                <a:prstClr val="black"/>
              </a:solidFill>
              <a:latin typeface="Arial"/>
              <a:cs typeface="Arial"/>
            </a:endParaRPr>
          </a:p>
        </p:txBody>
      </p:sp>
      <p:sp>
        <p:nvSpPr>
          <p:cNvPr id="8" name="object 8"/>
          <p:cNvSpPr txBox="1"/>
          <p:nvPr/>
        </p:nvSpPr>
        <p:spPr>
          <a:xfrm>
            <a:off x="1662176" y="1076960"/>
            <a:ext cx="9262533" cy="460020"/>
          </a:xfrm>
          <a:prstGeom prst="rect">
            <a:avLst/>
          </a:prstGeom>
          <a:ln w="12192">
            <a:solidFill>
              <a:srgbClr val="1F487C"/>
            </a:solidFill>
          </a:ln>
        </p:spPr>
        <p:txBody>
          <a:bodyPr vert="horz" wrap="square" lIns="0" tIns="171027" rIns="0" bIns="0" rtlCol="0">
            <a:spAutoFit/>
          </a:bodyPr>
          <a:lstStyle/>
          <a:p>
            <a:pPr algn="ctr" defTabSz="1219170">
              <a:spcBef>
                <a:spcPts val="1347"/>
              </a:spcBef>
              <a:defRPr/>
            </a:pPr>
            <a:r>
              <a:rPr sz="1867" b="1" dirty="0">
                <a:solidFill>
                  <a:srgbClr val="001E54"/>
                </a:solidFill>
                <a:latin typeface="Arial"/>
                <a:cs typeface="Arial"/>
              </a:rPr>
              <a:t>Screen </a:t>
            </a:r>
            <a:r>
              <a:rPr sz="1867" b="1" spc="-7" dirty="0">
                <a:solidFill>
                  <a:srgbClr val="001E54"/>
                </a:solidFill>
                <a:latin typeface="Arial"/>
                <a:cs typeface="Arial"/>
              </a:rPr>
              <a:t>all patients </a:t>
            </a:r>
            <a:r>
              <a:rPr sz="1867" b="1" spc="7" dirty="0">
                <a:solidFill>
                  <a:srgbClr val="001E54"/>
                </a:solidFill>
                <a:latin typeface="Arial"/>
                <a:cs typeface="Arial"/>
              </a:rPr>
              <a:t>with </a:t>
            </a:r>
            <a:r>
              <a:rPr sz="1867" b="1" dirty="0">
                <a:solidFill>
                  <a:srgbClr val="001E54"/>
                </a:solidFill>
                <a:latin typeface="Arial"/>
                <a:cs typeface="Arial"/>
              </a:rPr>
              <a:t>SSc </a:t>
            </a:r>
            <a:r>
              <a:rPr sz="1867" b="1" spc="-7" dirty="0">
                <a:solidFill>
                  <a:srgbClr val="001E54"/>
                </a:solidFill>
                <a:latin typeface="Arial"/>
                <a:cs typeface="Arial"/>
              </a:rPr>
              <a:t>for ILD using</a:t>
            </a:r>
            <a:r>
              <a:rPr sz="1867" b="1" spc="-272" dirty="0">
                <a:solidFill>
                  <a:srgbClr val="001E54"/>
                </a:solidFill>
                <a:latin typeface="Arial"/>
                <a:cs typeface="Arial"/>
              </a:rPr>
              <a:t> </a:t>
            </a:r>
            <a:r>
              <a:rPr sz="1867" b="1" spc="-7" dirty="0">
                <a:solidFill>
                  <a:srgbClr val="001E54"/>
                </a:solidFill>
                <a:latin typeface="Arial"/>
                <a:cs typeface="Arial"/>
              </a:rPr>
              <a:t>HRCT</a:t>
            </a:r>
            <a:endParaRPr sz="1867">
              <a:solidFill>
                <a:prstClr val="black"/>
              </a:solidFill>
              <a:latin typeface="Arial"/>
              <a:cs typeface="Arial"/>
            </a:endParaRPr>
          </a:p>
        </p:txBody>
      </p:sp>
      <p:sp>
        <p:nvSpPr>
          <p:cNvPr id="9" name="object 9"/>
          <p:cNvSpPr txBox="1"/>
          <p:nvPr/>
        </p:nvSpPr>
        <p:spPr>
          <a:xfrm>
            <a:off x="1662176" y="2117344"/>
            <a:ext cx="3972560" cy="534335"/>
          </a:xfrm>
          <a:prstGeom prst="rect">
            <a:avLst/>
          </a:prstGeom>
          <a:ln w="12192">
            <a:solidFill>
              <a:srgbClr val="1F487C"/>
            </a:solidFill>
          </a:ln>
        </p:spPr>
        <p:txBody>
          <a:bodyPr vert="horz" wrap="square" lIns="0" tIns="102447" rIns="0" bIns="0" rtlCol="0">
            <a:spAutoFit/>
          </a:bodyPr>
          <a:lstStyle/>
          <a:p>
            <a:pPr marL="847" algn="ctr" defTabSz="1219170">
              <a:spcBef>
                <a:spcPts val="807"/>
              </a:spcBef>
              <a:defRPr/>
            </a:pPr>
            <a:r>
              <a:rPr sz="1400" b="1" dirty="0">
                <a:solidFill>
                  <a:srgbClr val="001E54"/>
                </a:solidFill>
                <a:latin typeface="Arial"/>
                <a:cs typeface="Arial"/>
              </a:rPr>
              <a:t>Diagnose </a:t>
            </a:r>
            <a:r>
              <a:rPr sz="1400" b="1" spc="-7" dirty="0">
                <a:solidFill>
                  <a:srgbClr val="001E54"/>
                </a:solidFill>
                <a:latin typeface="Arial"/>
                <a:cs typeface="Arial"/>
              </a:rPr>
              <a:t>ILD </a:t>
            </a:r>
            <a:r>
              <a:rPr sz="1400" b="1" dirty="0">
                <a:solidFill>
                  <a:srgbClr val="001E54"/>
                </a:solidFill>
                <a:latin typeface="Arial"/>
                <a:cs typeface="Arial"/>
              </a:rPr>
              <a:t>using</a:t>
            </a:r>
            <a:r>
              <a:rPr sz="1400" b="1" spc="-127" dirty="0">
                <a:solidFill>
                  <a:srgbClr val="001E54"/>
                </a:solidFill>
                <a:latin typeface="Arial"/>
                <a:cs typeface="Arial"/>
              </a:rPr>
              <a:t> </a:t>
            </a:r>
            <a:r>
              <a:rPr sz="1400" b="1" spc="7" dirty="0">
                <a:solidFill>
                  <a:srgbClr val="001E54"/>
                </a:solidFill>
                <a:latin typeface="Arial"/>
                <a:cs typeface="Arial"/>
              </a:rPr>
              <a:t>HRCT</a:t>
            </a:r>
            <a:endParaRPr sz="1400">
              <a:solidFill>
                <a:prstClr val="black"/>
              </a:solidFill>
              <a:latin typeface="Arial"/>
              <a:cs typeface="Arial"/>
            </a:endParaRPr>
          </a:p>
          <a:p>
            <a:pPr algn="ctr" defTabSz="1219170">
              <a:defRPr/>
            </a:pPr>
            <a:r>
              <a:rPr sz="1400" b="1" spc="-7" dirty="0">
                <a:solidFill>
                  <a:srgbClr val="001E54"/>
                </a:solidFill>
                <a:latin typeface="Arial"/>
                <a:cs typeface="Arial"/>
              </a:rPr>
              <a:t>Assess ILD severity </a:t>
            </a:r>
            <a:r>
              <a:rPr sz="1400" b="1" dirty="0">
                <a:solidFill>
                  <a:srgbClr val="001E54"/>
                </a:solidFill>
                <a:latin typeface="Arial"/>
                <a:cs typeface="Arial"/>
              </a:rPr>
              <a:t>using </a:t>
            </a:r>
            <a:r>
              <a:rPr sz="1400" b="1" spc="-7" dirty="0">
                <a:solidFill>
                  <a:srgbClr val="001E54"/>
                </a:solidFill>
                <a:latin typeface="Arial"/>
                <a:cs typeface="Arial"/>
              </a:rPr>
              <a:t>multiple</a:t>
            </a:r>
            <a:r>
              <a:rPr sz="1400" b="1" spc="-67" dirty="0">
                <a:solidFill>
                  <a:srgbClr val="001E54"/>
                </a:solidFill>
                <a:latin typeface="Arial"/>
                <a:cs typeface="Arial"/>
              </a:rPr>
              <a:t> </a:t>
            </a:r>
            <a:r>
              <a:rPr sz="1400" b="1" dirty="0">
                <a:solidFill>
                  <a:srgbClr val="001E54"/>
                </a:solidFill>
                <a:latin typeface="Arial"/>
                <a:cs typeface="Arial"/>
              </a:rPr>
              <a:t>methods</a:t>
            </a:r>
            <a:endParaRPr sz="1400">
              <a:solidFill>
                <a:prstClr val="black"/>
              </a:solidFill>
              <a:latin typeface="Arial"/>
              <a:cs typeface="Arial"/>
            </a:endParaRPr>
          </a:p>
        </p:txBody>
      </p:sp>
      <p:sp>
        <p:nvSpPr>
          <p:cNvPr id="10" name="object 10"/>
          <p:cNvSpPr txBox="1"/>
          <p:nvPr/>
        </p:nvSpPr>
        <p:spPr>
          <a:xfrm>
            <a:off x="1662176" y="2946401"/>
            <a:ext cx="9262533" cy="460020"/>
          </a:xfrm>
          <a:prstGeom prst="rect">
            <a:avLst/>
          </a:prstGeom>
          <a:ln w="12192">
            <a:solidFill>
              <a:srgbClr val="1F487C"/>
            </a:solidFill>
          </a:ln>
        </p:spPr>
        <p:txBody>
          <a:bodyPr vert="horz" wrap="square" lIns="0" tIns="171027" rIns="0" bIns="0" rtlCol="0">
            <a:spAutoFit/>
          </a:bodyPr>
          <a:lstStyle/>
          <a:p>
            <a:pPr algn="ctr" defTabSz="1219170">
              <a:spcBef>
                <a:spcPts val="1347"/>
              </a:spcBef>
              <a:defRPr/>
            </a:pPr>
            <a:r>
              <a:rPr sz="1867" b="1" spc="-7" dirty="0">
                <a:solidFill>
                  <a:srgbClr val="001E54"/>
                </a:solidFill>
                <a:latin typeface="Arial"/>
                <a:cs typeface="Arial"/>
              </a:rPr>
              <a:t>Decide whether pharmacological therapy </a:t>
            </a:r>
            <a:r>
              <a:rPr sz="1867" b="1" dirty="0">
                <a:solidFill>
                  <a:srgbClr val="001E54"/>
                </a:solidFill>
                <a:latin typeface="Arial"/>
                <a:cs typeface="Arial"/>
              </a:rPr>
              <a:t>is</a:t>
            </a:r>
            <a:r>
              <a:rPr sz="1867" b="1" spc="-187" dirty="0">
                <a:solidFill>
                  <a:srgbClr val="001E54"/>
                </a:solidFill>
                <a:latin typeface="Arial"/>
                <a:cs typeface="Arial"/>
              </a:rPr>
              <a:t> </a:t>
            </a:r>
            <a:r>
              <a:rPr sz="1867" b="1" spc="-7" dirty="0">
                <a:solidFill>
                  <a:srgbClr val="001E54"/>
                </a:solidFill>
                <a:latin typeface="Arial"/>
                <a:cs typeface="Arial"/>
              </a:rPr>
              <a:t>required</a:t>
            </a:r>
            <a:endParaRPr sz="1867">
              <a:solidFill>
                <a:prstClr val="black"/>
              </a:solidFill>
              <a:latin typeface="Arial"/>
              <a:cs typeface="Arial"/>
            </a:endParaRPr>
          </a:p>
        </p:txBody>
      </p:sp>
      <p:sp>
        <p:nvSpPr>
          <p:cNvPr id="11" name="object 11"/>
          <p:cNvSpPr txBox="1"/>
          <p:nvPr/>
        </p:nvSpPr>
        <p:spPr>
          <a:xfrm>
            <a:off x="1662176" y="4637024"/>
            <a:ext cx="9262533" cy="460874"/>
          </a:xfrm>
          <a:prstGeom prst="rect">
            <a:avLst/>
          </a:prstGeom>
          <a:ln w="12192">
            <a:solidFill>
              <a:srgbClr val="1F487C"/>
            </a:solidFill>
          </a:ln>
        </p:spPr>
        <p:txBody>
          <a:bodyPr vert="horz" wrap="square" lIns="0" tIns="171873" rIns="0" bIns="0" rtlCol="0">
            <a:spAutoFit/>
          </a:bodyPr>
          <a:lstStyle/>
          <a:p>
            <a:pPr algn="ctr" defTabSz="1219170">
              <a:spcBef>
                <a:spcPts val="1353"/>
              </a:spcBef>
              <a:defRPr/>
            </a:pPr>
            <a:r>
              <a:rPr sz="1867" b="1" spc="-13" dirty="0">
                <a:solidFill>
                  <a:srgbClr val="001E54"/>
                </a:solidFill>
                <a:latin typeface="Arial"/>
                <a:cs typeface="Arial"/>
              </a:rPr>
              <a:t>Assess </a:t>
            </a:r>
            <a:r>
              <a:rPr sz="1867" b="1" dirty="0">
                <a:solidFill>
                  <a:srgbClr val="001E54"/>
                </a:solidFill>
                <a:latin typeface="Arial"/>
                <a:cs typeface="Arial"/>
              </a:rPr>
              <a:t>ILD </a:t>
            </a:r>
            <a:r>
              <a:rPr sz="1867" b="1" spc="-7" dirty="0">
                <a:solidFill>
                  <a:srgbClr val="001E54"/>
                </a:solidFill>
                <a:latin typeface="Arial"/>
                <a:cs typeface="Arial"/>
              </a:rPr>
              <a:t>progression using multiple</a:t>
            </a:r>
            <a:r>
              <a:rPr sz="1867" b="1" spc="-160" dirty="0">
                <a:solidFill>
                  <a:srgbClr val="001E54"/>
                </a:solidFill>
                <a:latin typeface="Arial"/>
                <a:cs typeface="Arial"/>
              </a:rPr>
              <a:t> </a:t>
            </a:r>
            <a:r>
              <a:rPr sz="1867" b="1" spc="-7" dirty="0">
                <a:solidFill>
                  <a:srgbClr val="001E54"/>
                </a:solidFill>
                <a:latin typeface="Arial"/>
                <a:cs typeface="Arial"/>
              </a:rPr>
              <a:t>methods</a:t>
            </a:r>
            <a:endParaRPr sz="1867">
              <a:solidFill>
                <a:prstClr val="black"/>
              </a:solidFill>
              <a:latin typeface="Arial"/>
              <a:cs typeface="Arial"/>
            </a:endParaRPr>
          </a:p>
        </p:txBody>
      </p:sp>
      <p:sp>
        <p:nvSpPr>
          <p:cNvPr id="12" name="object 12"/>
          <p:cNvSpPr txBox="1"/>
          <p:nvPr/>
        </p:nvSpPr>
        <p:spPr>
          <a:xfrm>
            <a:off x="1662176" y="5896863"/>
            <a:ext cx="9262533" cy="359993"/>
          </a:xfrm>
          <a:prstGeom prst="rect">
            <a:avLst/>
          </a:prstGeom>
          <a:ln w="12192">
            <a:solidFill>
              <a:srgbClr val="1F487C"/>
            </a:solidFill>
          </a:ln>
        </p:spPr>
        <p:txBody>
          <a:bodyPr vert="horz" wrap="square" lIns="0" tIns="71967" rIns="0" bIns="0" rtlCol="0">
            <a:spAutoFit/>
          </a:bodyPr>
          <a:lstStyle/>
          <a:p>
            <a:pPr marL="11006" algn="ctr" defTabSz="1219170">
              <a:spcBef>
                <a:spcPts val="567"/>
              </a:spcBef>
              <a:defRPr/>
            </a:pPr>
            <a:r>
              <a:rPr sz="1867" b="1" dirty="0">
                <a:solidFill>
                  <a:srgbClr val="001E54"/>
                </a:solidFill>
                <a:latin typeface="Arial"/>
                <a:cs typeface="Arial"/>
              </a:rPr>
              <a:t>Escalate</a:t>
            </a:r>
            <a:r>
              <a:rPr sz="1867" b="1" spc="-60" dirty="0">
                <a:solidFill>
                  <a:srgbClr val="001E54"/>
                </a:solidFill>
                <a:latin typeface="Arial"/>
                <a:cs typeface="Arial"/>
              </a:rPr>
              <a:t> </a:t>
            </a:r>
            <a:r>
              <a:rPr sz="1867" b="1" spc="-7" dirty="0">
                <a:solidFill>
                  <a:srgbClr val="001E54"/>
                </a:solidFill>
                <a:latin typeface="Arial"/>
                <a:cs typeface="Arial"/>
              </a:rPr>
              <a:t>therapy</a:t>
            </a:r>
            <a:endParaRPr sz="1867">
              <a:solidFill>
                <a:prstClr val="black"/>
              </a:solidFill>
              <a:latin typeface="Arial"/>
              <a:cs typeface="Arial"/>
            </a:endParaRPr>
          </a:p>
        </p:txBody>
      </p:sp>
      <p:sp>
        <p:nvSpPr>
          <p:cNvPr id="13" name="object 13"/>
          <p:cNvSpPr/>
          <p:nvPr/>
        </p:nvSpPr>
        <p:spPr>
          <a:xfrm>
            <a:off x="6823455" y="2113281"/>
            <a:ext cx="4101253" cy="640079"/>
          </a:xfrm>
          <a:custGeom>
            <a:avLst/>
            <a:gdLst/>
            <a:ahLst/>
            <a:cxnLst/>
            <a:rect l="l" t="t" r="r" b="b"/>
            <a:pathLst>
              <a:path w="3075940" h="480060">
                <a:moveTo>
                  <a:pt x="0" y="480059"/>
                </a:moveTo>
                <a:lnTo>
                  <a:pt x="3075432" y="480059"/>
                </a:lnTo>
                <a:lnTo>
                  <a:pt x="3075432" y="0"/>
                </a:lnTo>
                <a:lnTo>
                  <a:pt x="0" y="0"/>
                </a:lnTo>
                <a:lnTo>
                  <a:pt x="0" y="480059"/>
                </a:lnTo>
                <a:close/>
              </a:path>
            </a:pathLst>
          </a:custGeom>
          <a:ln w="12192">
            <a:solidFill>
              <a:srgbClr val="1F487C"/>
            </a:solidFill>
          </a:ln>
        </p:spPr>
        <p:txBody>
          <a:bodyPr wrap="square" lIns="0" tIns="0" rIns="0" bIns="0" rtlCol="0"/>
          <a:lstStyle/>
          <a:p>
            <a:pPr defTabSz="1219170">
              <a:defRPr/>
            </a:pPr>
            <a:endParaRPr sz="2400">
              <a:solidFill>
                <a:prstClr val="black"/>
              </a:solidFill>
              <a:latin typeface="Calibri"/>
            </a:endParaRPr>
          </a:p>
        </p:txBody>
      </p:sp>
      <p:sp>
        <p:nvSpPr>
          <p:cNvPr id="14" name="object 14"/>
          <p:cNvSpPr txBox="1"/>
          <p:nvPr/>
        </p:nvSpPr>
        <p:spPr>
          <a:xfrm>
            <a:off x="7675879" y="2304456"/>
            <a:ext cx="2397760" cy="233397"/>
          </a:xfrm>
          <a:prstGeom prst="rect">
            <a:avLst/>
          </a:prstGeom>
        </p:spPr>
        <p:txBody>
          <a:bodyPr vert="horz" wrap="square" lIns="0" tIns="17780" rIns="0" bIns="0" rtlCol="0">
            <a:spAutoFit/>
          </a:bodyPr>
          <a:lstStyle/>
          <a:p>
            <a:pPr marL="16933" defTabSz="1219170">
              <a:spcBef>
                <a:spcPts val="140"/>
              </a:spcBef>
              <a:defRPr/>
            </a:pPr>
            <a:r>
              <a:rPr sz="1400" b="1" dirty="0">
                <a:solidFill>
                  <a:srgbClr val="001E54"/>
                </a:solidFill>
                <a:latin typeface="Arial"/>
                <a:cs typeface="Arial"/>
              </a:rPr>
              <a:t>Continue </a:t>
            </a:r>
            <a:r>
              <a:rPr sz="1400" b="1" spc="-7" dirty="0">
                <a:solidFill>
                  <a:srgbClr val="001E54"/>
                </a:solidFill>
                <a:latin typeface="Arial"/>
                <a:cs typeface="Arial"/>
              </a:rPr>
              <a:t>monitoring </a:t>
            </a:r>
            <a:r>
              <a:rPr sz="1400" b="1" dirty="0">
                <a:solidFill>
                  <a:srgbClr val="001E54"/>
                </a:solidFill>
                <a:latin typeface="Arial"/>
                <a:cs typeface="Arial"/>
              </a:rPr>
              <a:t>for</a:t>
            </a:r>
            <a:r>
              <a:rPr sz="1400" b="1" spc="-167" dirty="0">
                <a:solidFill>
                  <a:srgbClr val="001E54"/>
                </a:solidFill>
                <a:latin typeface="Arial"/>
                <a:cs typeface="Arial"/>
              </a:rPr>
              <a:t> </a:t>
            </a:r>
            <a:r>
              <a:rPr sz="1400" b="1" spc="-7" dirty="0">
                <a:solidFill>
                  <a:srgbClr val="001E54"/>
                </a:solidFill>
                <a:latin typeface="Arial"/>
                <a:cs typeface="Arial"/>
              </a:rPr>
              <a:t>ILD</a:t>
            </a:r>
            <a:endParaRPr sz="1400">
              <a:solidFill>
                <a:prstClr val="black"/>
              </a:solidFill>
              <a:latin typeface="Arial"/>
              <a:cs typeface="Arial"/>
            </a:endParaRPr>
          </a:p>
        </p:txBody>
      </p:sp>
      <p:sp>
        <p:nvSpPr>
          <p:cNvPr id="15" name="object 15"/>
          <p:cNvSpPr txBox="1"/>
          <p:nvPr/>
        </p:nvSpPr>
        <p:spPr>
          <a:xfrm>
            <a:off x="1662176" y="3759200"/>
            <a:ext cx="3972560" cy="441146"/>
          </a:xfrm>
          <a:prstGeom prst="rect">
            <a:avLst/>
          </a:prstGeom>
          <a:ln w="12192">
            <a:solidFill>
              <a:srgbClr val="1F487C"/>
            </a:solidFill>
          </a:ln>
        </p:spPr>
        <p:txBody>
          <a:bodyPr vert="horz" wrap="square" lIns="0" tIns="193040" rIns="0" bIns="0" rtlCol="0">
            <a:spAutoFit/>
          </a:bodyPr>
          <a:lstStyle/>
          <a:p>
            <a:pPr marL="778914" defTabSz="1219170">
              <a:spcBef>
                <a:spcPts val="1520"/>
              </a:spcBef>
              <a:defRPr/>
            </a:pPr>
            <a:r>
              <a:rPr sz="1600" b="1" dirty="0">
                <a:solidFill>
                  <a:srgbClr val="001E54"/>
                </a:solidFill>
                <a:latin typeface="Arial"/>
                <a:cs typeface="Arial"/>
              </a:rPr>
              <a:t>Pharmacological</a:t>
            </a:r>
            <a:r>
              <a:rPr sz="1600" b="1" spc="-53" dirty="0">
                <a:solidFill>
                  <a:srgbClr val="001E54"/>
                </a:solidFill>
                <a:latin typeface="Arial"/>
                <a:cs typeface="Arial"/>
              </a:rPr>
              <a:t> </a:t>
            </a:r>
            <a:r>
              <a:rPr sz="1600" b="1" dirty="0">
                <a:solidFill>
                  <a:srgbClr val="001E54"/>
                </a:solidFill>
                <a:latin typeface="Arial"/>
                <a:cs typeface="Arial"/>
              </a:rPr>
              <a:t>therapy</a:t>
            </a:r>
            <a:endParaRPr sz="1600">
              <a:solidFill>
                <a:prstClr val="black"/>
              </a:solidFill>
              <a:latin typeface="Arial"/>
              <a:cs typeface="Arial"/>
            </a:endParaRPr>
          </a:p>
        </p:txBody>
      </p:sp>
      <p:sp>
        <p:nvSpPr>
          <p:cNvPr id="16" name="object 16"/>
          <p:cNvSpPr txBox="1"/>
          <p:nvPr/>
        </p:nvSpPr>
        <p:spPr>
          <a:xfrm>
            <a:off x="6876288" y="3759200"/>
            <a:ext cx="4047913" cy="441146"/>
          </a:xfrm>
          <a:prstGeom prst="rect">
            <a:avLst/>
          </a:prstGeom>
          <a:ln w="12192">
            <a:solidFill>
              <a:srgbClr val="1F487C"/>
            </a:solidFill>
          </a:ln>
        </p:spPr>
        <p:txBody>
          <a:bodyPr vert="horz" wrap="square" lIns="0" tIns="193040" rIns="0" bIns="0" rtlCol="0">
            <a:spAutoFit/>
          </a:bodyPr>
          <a:lstStyle/>
          <a:p>
            <a:pPr marL="658690" defTabSz="1219170">
              <a:spcBef>
                <a:spcPts val="1520"/>
              </a:spcBef>
              <a:defRPr/>
            </a:pPr>
            <a:r>
              <a:rPr sz="1600" b="1" spc="-7" dirty="0">
                <a:solidFill>
                  <a:srgbClr val="001E54"/>
                </a:solidFill>
                <a:latin typeface="Arial"/>
                <a:cs typeface="Arial"/>
              </a:rPr>
              <a:t>No </a:t>
            </a:r>
            <a:r>
              <a:rPr sz="1600" b="1" dirty="0">
                <a:solidFill>
                  <a:srgbClr val="001E54"/>
                </a:solidFill>
                <a:latin typeface="Arial"/>
                <a:cs typeface="Arial"/>
              </a:rPr>
              <a:t>pharmacological</a:t>
            </a:r>
            <a:r>
              <a:rPr sz="1600" b="1" spc="-40" dirty="0">
                <a:solidFill>
                  <a:srgbClr val="001E54"/>
                </a:solidFill>
                <a:latin typeface="Arial"/>
                <a:cs typeface="Arial"/>
              </a:rPr>
              <a:t> </a:t>
            </a:r>
            <a:r>
              <a:rPr sz="1600" b="1" spc="-7" dirty="0">
                <a:solidFill>
                  <a:srgbClr val="001E54"/>
                </a:solidFill>
                <a:latin typeface="Arial"/>
                <a:cs typeface="Arial"/>
              </a:rPr>
              <a:t>therapy</a:t>
            </a:r>
            <a:endParaRPr sz="1600">
              <a:solidFill>
                <a:prstClr val="black"/>
              </a:solidFill>
              <a:latin typeface="Arial"/>
              <a:cs typeface="Arial"/>
            </a:endParaRPr>
          </a:p>
        </p:txBody>
      </p:sp>
      <p:sp>
        <p:nvSpPr>
          <p:cNvPr id="17" name="object 17"/>
          <p:cNvSpPr/>
          <p:nvPr/>
        </p:nvSpPr>
        <p:spPr>
          <a:xfrm>
            <a:off x="3586480" y="1727200"/>
            <a:ext cx="101600" cy="389467"/>
          </a:xfrm>
          <a:custGeom>
            <a:avLst/>
            <a:gdLst/>
            <a:ahLst/>
            <a:cxnLst/>
            <a:rect l="l" t="t" r="r" b="b"/>
            <a:pathLst>
              <a:path w="76200" h="292100">
                <a:moveTo>
                  <a:pt x="31750" y="215900"/>
                </a:moveTo>
                <a:lnTo>
                  <a:pt x="0" y="215900"/>
                </a:lnTo>
                <a:lnTo>
                  <a:pt x="38100" y="292100"/>
                </a:lnTo>
                <a:lnTo>
                  <a:pt x="69850" y="228600"/>
                </a:lnTo>
                <a:lnTo>
                  <a:pt x="31750" y="228600"/>
                </a:lnTo>
                <a:lnTo>
                  <a:pt x="31750" y="215900"/>
                </a:lnTo>
                <a:close/>
              </a:path>
              <a:path w="76200" h="292100">
                <a:moveTo>
                  <a:pt x="44450" y="0"/>
                </a:moveTo>
                <a:lnTo>
                  <a:pt x="31750" y="0"/>
                </a:lnTo>
                <a:lnTo>
                  <a:pt x="31750" y="228600"/>
                </a:lnTo>
                <a:lnTo>
                  <a:pt x="44450" y="228600"/>
                </a:lnTo>
                <a:lnTo>
                  <a:pt x="44450" y="0"/>
                </a:lnTo>
                <a:close/>
              </a:path>
              <a:path w="76200" h="292100">
                <a:moveTo>
                  <a:pt x="76200" y="215900"/>
                </a:moveTo>
                <a:lnTo>
                  <a:pt x="44450" y="215900"/>
                </a:lnTo>
                <a:lnTo>
                  <a:pt x="44450" y="228600"/>
                </a:lnTo>
                <a:lnTo>
                  <a:pt x="69850" y="228600"/>
                </a:lnTo>
                <a:lnTo>
                  <a:pt x="76200" y="215900"/>
                </a:lnTo>
                <a:close/>
              </a:path>
            </a:pathLst>
          </a:custGeom>
          <a:solidFill>
            <a:srgbClr val="1F487C"/>
          </a:solidFill>
        </p:spPr>
        <p:txBody>
          <a:bodyPr wrap="square" lIns="0" tIns="0" rIns="0" bIns="0" rtlCol="0"/>
          <a:lstStyle/>
          <a:p>
            <a:pPr defTabSz="1219170">
              <a:defRPr/>
            </a:pPr>
            <a:endParaRPr sz="2400">
              <a:solidFill>
                <a:prstClr val="black"/>
              </a:solidFill>
              <a:latin typeface="Calibri"/>
            </a:endParaRPr>
          </a:p>
        </p:txBody>
      </p:sp>
      <p:sp>
        <p:nvSpPr>
          <p:cNvPr id="18" name="object 18"/>
          <p:cNvSpPr/>
          <p:nvPr/>
        </p:nvSpPr>
        <p:spPr>
          <a:xfrm>
            <a:off x="8822943" y="1719071"/>
            <a:ext cx="101600" cy="394547"/>
          </a:xfrm>
          <a:custGeom>
            <a:avLst/>
            <a:gdLst/>
            <a:ahLst/>
            <a:cxnLst/>
            <a:rect l="l" t="t" r="r" b="b"/>
            <a:pathLst>
              <a:path w="76200" h="295909">
                <a:moveTo>
                  <a:pt x="31750" y="219329"/>
                </a:moveTo>
                <a:lnTo>
                  <a:pt x="0" y="219329"/>
                </a:lnTo>
                <a:lnTo>
                  <a:pt x="38100" y="295529"/>
                </a:lnTo>
                <a:lnTo>
                  <a:pt x="69850" y="232029"/>
                </a:lnTo>
                <a:lnTo>
                  <a:pt x="31750" y="232029"/>
                </a:lnTo>
                <a:lnTo>
                  <a:pt x="31750" y="219329"/>
                </a:lnTo>
                <a:close/>
              </a:path>
              <a:path w="76200" h="295909">
                <a:moveTo>
                  <a:pt x="44450" y="0"/>
                </a:moveTo>
                <a:lnTo>
                  <a:pt x="31750" y="0"/>
                </a:lnTo>
                <a:lnTo>
                  <a:pt x="31750" y="232029"/>
                </a:lnTo>
                <a:lnTo>
                  <a:pt x="44450" y="232029"/>
                </a:lnTo>
                <a:lnTo>
                  <a:pt x="44450" y="0"/>
                </a:lnTo>
                <a:close/>
              </a:path>
              <a:path w="76200" h="295909">
                <a:moveTo>
                  <a:pt x="76200" y="219329"/>
                </a:moveTo>
                <a:lnTo>
                  <a:pt x="44450" y="219329"/>
                </a:lnTo>
                <a:lnTo>
                  <a:pt x="44450" y="232029"/>
                </a:lnTo>
                <a:lnTo>
                  <a:pt x="69850" y="232029"/>
                </a:lnTo>
                <a:lnTo>
                  <a:pt x="76200" y="219329"/>
                </a:lnTo>
                <a:close/>
              </a:path>
            </a:pathLst>
          </a:custGeom>
          <a:solidFill>
            <a:srgbClr val="1F487C"/>
          </a:solidFill>
        </p:spPr>
        <p:txBody>
          <a:bodyPr wrap="square" lIns="0" tIns="0" rIns="0" bIns="0" rtlCol="0"/>
          <a:lstStyle/>
          <a:p>
            <a:pPr defTabSz="1219170">
              <a:defRPr/>
            </a:pPr>
            <a:endParaRPr sz="2400">
              <a:solidFill>
                <a:prstClr val="black"/>
              </a:solidFill>
              <a:latin typeface="Calibri"/>
            </a:endParaRPr>
          </a:p>
        </p:txBody>
      </p:sp>
      <p:sp>
        <p:nvSpPr>
          <p:cNvPr id="19" name="object 19"/>
          <p:cNvSpPr/>
          <p:nvPr/>
        </p:nvSpPr>
        <p:spPr>
          <a:xfrm>
            <a:off x="5634737" y="2385905"/>
            <a:ext cx="1189567" cy="101600"/>
          </a:xfrm>
          <a:custGeom>
            <a:avLst/>
            <a:gdLst/>
            <a:ahLst/>
            <a:cxnLst/>
            <a:rect l="l" t="t" r="r" b="b"/>
            <a:pathLst>
              <a:path w="892175" h="76200">
                <a:moveTo>
                  <a:pt x="76073" y="0"/>
                </a:moveTo>
                <a:lnTo>
                  <a:pt x="0" y="38354"/>
                </a:lnTo>
                <a:lnTo>
                  <a:pt x="76326" y="76200"/>
                </a:lnTo>
                <a:lnTo>
                  <a:pt x="76221" y="44450"/>
                </a:lnTo>
                <a:lnTo>
                  <a:pt x="63500" y="44450"/>
                </a:lnTo>
                <a:lnTo>
                  <a:pt x="63500" y="31750"/>
                </a:lnTo>
                <a:lnTo>
                  <a:pt x="76178" y="31699"/>
                </a:lnTo>
                <a:lnTo>
                  <a:pt x="76073" y="0"/>
                </a:lnTo>
                <a:close/>
              </a:path>
              <a:path w="892175" h="76200">
                <a:moveTo>
                  <a:pt x="76178" y="31699"/>
                </a:moveTo>
                <a:lnTo>
                  <a:pt x="63500" y="31750"/>
                </a:lnTo>
                <a:lnTo>
                  <a:pt x="63500" y="44450"/>
                </a:lnTo>
                <a:lnTo>
                  <a:pt x="76220" y="44399"/>
                </a:lnTo>
                <a:lnTo>
                  <a:pt x="76178" y="31699"/>
                </a:lnTo>
                <a:close/>
              </a:path>
              <a:path w="892175" h="76200">
                <a:moveTo>
                  <a:pt x="76220" y="44399"/>
                </a:moveTo>
                <a:lnTo>
                  <a:pt x="63500" y="44450"/>
                </a:lnTo>
                <a:lnTo>
                  <a:pt x="76221" y="44450"/>
                </a:lnTo>
                <a:close/>
              </a:path>
              <a:path w="892175" h="76200">
                <a:moveTo>
                  <a:pt x="891539" y="28448"/>
                </a:moveTo>
                <a:lnTo>
                  <a:pt x="76178" y="31699"/>
                </a:lnTo>
                <a:lnTo>
                  <a:pt x="76220" y="44399"/>
                </a:lnTo>
                <a:lnTo>
                  <a:pt x="891667" y="41148"/>
                </a:lnTo>
                <a:lnTo>
                  <a:pt x="891539" y="28448"/>
                </a:lnTo>
                <a:close/>
              </a:path>
            </a:pathLst>
          </a:custGeom>
          <a:solidFill>
            <a:srgbClr val="1F487C"/>
          </a:solidFill>
        </p:spPr>
        <p:txBody>
          <a:bodyPr wrap="square" lIns="0" tIns="0" rIns="0" bIns="0" rtlCol="0"/>
          <a:lstStyle/>
          <a:p>
            <a:pPr defTabSz="1219170">
              <a:defRPr/>
            </a:pPr>
            <a:endParaRPr sz="2400">
              <a:solidFill>
                <a:prstClr val="black"/>
              </a:solidFill>
              <a:latin typeface="Calibri"/>
            </a:endParaRPr>
          </a:p>
        </p:txBody>
      </p:sp>
      <p:sp>
        <p:nvSpPr>
          <p:cNvPr id="20" name="object 20"/>
          <p:cNvSpPr/>
          <p:nvPr/>
        </p:nvSpPr>
        <p:spPr>
          <a:xfrm>
            <a:off x="3586480" y="2759456"/>
            <a:ext cx="101600" cy="187451"/>
          </a:xfrm>
          <a:prstGeom prst="rect">
            <a:avLst/>
          </a:prstGeom>
          <a:blipFill>
            <a:blip r:embed="rId2" cstate="print"/>
            <a:stretch>
              <a:fillRect/>
            </a:stretch>
          </a:blipFill>
        </p:spPr>
        <p:txBody>
          <a:bodyPr wrap="square" lIns="0" tIns="0" rIns="0" bIns="0" rtlCol="0"/>
          <a:lstStyle/>
          <a:p>
            <a:pPr defTabSz="1219170">
              <a:defRPr/>
            </a:pPr>
            <a:endParaRPr sz="2400">
              <a:solidFill>
                <a:prstClr val="black"/>
              </a:solidFill>
              <a:latin typeface="Calibri"/>
            </a:endParaRPr>
          </a:p>
        </p:txBody>
      </p:sp>
      <p:sp>
        <p:nvSpPr>
          <p:cNvPr id="21" name="object 21"/>
          <p:cNvSpPr/>
          <p:nvPr/>
        </p:nvSpPr>
        <p:spPr>
          <a:xfrm>
            <a:off x="3586480" y="3606800"/>
            <a:ext cx="101600" cy="152739"/>
          </a:xfrm>
          <a:prstGeom prst="rect">
            <a:avLst/>
          </a:prstGeom>
          <a:blipFill>
            <a:blip r:embed="rId3" cstate="print"/>
            <a:stretch>
              <a:fillRect/>
            </a:stretch>
          </a:blipFill>
        </p:spPr>
        <p:txBody>
          <a:bodyPr wrap="square" lIns="0" tIns="0" rIns="0" bIns="0" rtlCol="0"/>
          <a:lstStyle/>
          <a:p>
            <a:pPr defTabSz="1219170">
              <a:defRPr/>
            </a:pPr>
            <a:endParaRPr sz="2400">
              <a:solidFill>
                <a:prstClr val="black"/>
              </a:solidFill>
              <a:latin typeface="Calibri"/>
            </a:endParaRPr>
          </a:p>
        </p:txBody>
      </p:sp>
      <p:sp>
        <p:nvSpPr>
          <p:cNvPr id="22" name="object 22"/>
          <p:cNvSpPr/>
          <p:nvPr/>
        </p:nvSpPr>
        <p:spPr>
          <a:xfrm>
            <a:off x="8875775" y="3586480"/>
            <a:ext cx="101600" cy="171195"/>
          </a:xfrm>
          <a:prstGeom prst="rect">
            <a:avLst/>
          </a:prstGeom>
          <a:blipFill>
            <a:blip r:embed="rId4" cstate="print"/>
            <a:stretch>
              <a:fillRect/>
            </a:stretch>
          </a:blipFill>
        </p:spPr>
        <p:txBody>
          <a:bodyPr wrap="square" lIns="0" tIns="0" rIns="0" bIns="0" rtlCol="0"/>
          <a:lstStyle/>
          <a:p>
            <a:pPr defTabSz="1219170">
              <a:defRPr/>
            </a:pPr>
            <a:endParaRPr sz="2400">
              <a:solidFill>
                <a:prstClr val="black"/>
              </a:solidFill>
              <a:latin typeface="Calibri"/>
            </a:endParaRPr>
          </a:p>
        </p:txBody>
      </p:sp>
      <p:sp>
        <p:nvSpPr>
          <p:cNvPr id="23" name="object 23"/>
          <p:cNvSpPr/>
          <p:nvPr/>
        </p:nvSpPr>
        <p:spPr>
          <a:xfrm>
            <a:off x="3586480" y="4399279"/>
            <a:ext cx="101600" cy="236727"/>
          </a:xfrm>
          <a:prstGeom prst="rect">
            <a:avLst/>
          </a:prstGeom>
          <a:blipFill>
            <a:blip r:embed="rId5" cstate="print"/>
            <a:stretch>
              <a:fillRect/>
            </a:stretch>
          </a:blipFill>
        </p:spPr>
        <p:txBody>
          <a:bodyPr wrap="square" lIns="0" tIns="0" rIns="0" bIns="0" rtlCol="0"/>
          <a:lstStyle/>
          <a:p>
            <a:pPr defTabSz="1219170">
              <a:defRPr/>
            </a:pPr>
            <a:endParaRPr sz="2400">
              <a:solidFill>
                <a:prstClr val="black"/>
              </a:solidFill>
              <a:latin typeface="Calibri"/>
            </a:endParaRPr>
          </a:p>
        </p:txBody>
      </p:sp>
      <p:sp>
        <p:nvSpPr>
          <p:cNvPr id="24" name="object 24"/>
          <p:cNvSpPr/>
          <p:nvPr/>
        </p:nvSpPr>
        <p:spPr>
          <a:xfrm>
            <a:off x="8875775" y="4399279"/>
            <a:ext cx="101600" cy="236727"/>
          </a:xfrm>
          <a:prstGeom prst="rect">
            <a:avLst/>
          </a:prstGeom>
          <a:blipFill>
            <a:blip r:embed="rId5" cstate="print"/>
            <a:stretch>
              <a:fillRect/>
            </a:stretch>
          </a:blipFill>
        </p:spPr>
        <p:txBody>
          <a:bodyPr wrap="square" lIns="0" tIns="0" rIns="0" bIns="0" rtlCol="0"/>
          <a:lstStyle/>
          <a:p>
            <a:pPr defTabSz="1219170">
              <a:defRPr/>
            </a:pPr>
            <a:endParaRPr sz="2400">
              <a:solidFill>
                <a:prstClr val="black"/>
              </a:solidFill>
              <a:latin typeface="Calibri"/>
            </a:endParaRPr>
          </a:p>
        </p:txBody>
      </p:sp>
      <p:sp>
        <p:nvSpPr>
          <p:cNvPr id="25" name="object 25"/>
          <p:cNvSpPr/>
          <p:nvPr/>
        </p:nvSpPr>
        <p:spPr>
          <a:xfrm>
            <a:off x="3586480" y="5283200"/>
            <a:ext cx="101600" cy="611293"/>
          </a:xfrm>
          <a:custGeom>
            <a:avLst/>
            <a:gdLst/>
            <a:ahLst/>
            <a:cxnLst/>
            <a:rect l="l" t="t" r="r" b="b"/>
            <a:pathLst>
              <a:path w="76200" h="458470">
                <a:moveTo>
                  <a:pt x="31750" y="382155"/>
                </a:moveTo>
                <a:lnTo>
                  <a:pt x="0" y="382155"/>
                </a:lnTo>
                <a:lnTo>
                  <a:pt x="38100" y="458355"/>
                </a:lnTo>
                <a:lnTo>
                  <a:pt x="69850" y="394855"/>
                </a:lnTo>
                <a:lnTo>
                  <a:pt x="31750" y="394855"/>
                </a:lnTo>
                <a:lnTo>
                  <a:pt x="31750" y="382155"/>
                </a:lnTo>
                <a:close/>
              </a:path>
              <a:path w="76200" h="458470">
                <a:moveTo>
                  <a:pt x="44450" y="0"/>
                </a:moveTo>
                <a:lnTo>
                  <a:pt x="31750" y="0"/>
                </a:lnTo>
                <a:lnTo>
                  <a:pt x="31750" y="394855"/>
                </a:lnTo>
                <a:lnTo>
                  <a:pt x="44450" y="394855"/>
                </a:lnTo>
                <a:lnTo>
                  <a:pt x="44450" y="0"/>
                </a:lnTo>
                <a:close/>
              </a:path>
              <a:path w="76200" h="458470">
                <a:moveTo>
                  <a:pt x="76200" y="382155"/>
                </a:moveTo>
                <a:lnTo>
                  <a:pt x="44450" y="382155"/>
                </a:lnTo>
                <a:lnTo>
                  <a:pt x="44450" y="394855"/>
                </a:lnTo>
                <a:lnTo>
                  <a:pt x="69850" y="394855"/>
                </a:lnTo>
                <a:lnTo>
                  <a:pt x="76200" y="382155"/>
                </a:lnTo>
                <a:close/>
              </a:path>
            </a:pathLst>
          </a:custGeom>
          <a:solidFill>
            <a:srgbClr val="1F487C"/>
          </a:solidFill>
        </p:spPr>
        <p:txBody>
          <a:bodyPr wrap="square" lIns="0" tIns="0" rIns="0" bIns="0" rtlCol="0"/>
          <a:lstStyle/>
          <a:p>
            <a:pPr defTabSz="1219170">
              <a:defRPr/>
            </a:pPr>
            <a:endParaRPr sz="2400">
              <a:solidFill>
                <a:prstClr val="black"/>
              </a:solidFill>
              <a:latin typeface="Calibri"/>
            </a:endParaRPr>
          </a:p>
        </p:txBody>
      </p:sp>
      <p:sp>
        <p:nvSpPr>
          <p:cNvPr id="26" name="object 26"/>
          <p:cNvSpPr/>
          <p:nvPr/>
        </p:nvSpPr>
        <p:spPr>
          <a:xfrm>
            <a:off x="8885936" y="5277105"/>
            <a:ext cx="101600" cy="620607"/>
          </a:xfrm>
          <a:custGeom>
            <a:avLst/>
            <a:gdLst/>
            <a:ahLst/>
            <a:cxnLst/>
            <a:rect l="l" t="t" r="r" b="b"/>
            <a:pathLst>
              <a:path w="76200" h="465454">
                <a:moveTo>
                  <a:pt x="31750" y="388759"/>
                </a:moveTo>
                <a:lnTo>
                  <a:pt x="0" y="388759"/>
                </a:lnTo>
                <a:lnTo>
                  <a:pt x="38100" y="464959"/>
                </a:lnTo>
                <a:lnTo>
                  <a:pt x="69850" y="401459"/>
                </a:lnTo>
                <a:lnTo>
                  <a:pt x="31750" y="401459"/>
                </a:lnTo>
                <a:lnTo>
                  <a:pt x="31750" y="388759"/>
                </a:lnTo>
                <a:close/>
              </a:path>
              <a:path w="76200" h="465454">
                <a:moveTo>
                  <a:pt x="44450" y="0"/>
                </a:moveTo>
                <a:lnTo>
                  <a:pt x="31750" y="0"/>
                </a:lnTo>
                <a:lnTo>
                  <a:pt x="31750" y="401459"/>
                </a:lnTo>
                <a:lnTo>
                  <a:pt x="44450" y="401459"/>
                </a:lnTo>
                <a:lnTo>
                  <a:pt x="44450" y="0"/>
                </a:lnTo>
                <a:close/>
              </a:path>
              <a:path w="76200" h="465454">
                <a:moveTo>
                  <a:pt x="76200" y="388759"/>
                </a:moveTo>
                <a:lnTo>
                  <a:pt x="44450" y="388759"/>
                </a:lnTo>
                <a:lnTo>
                  <a:pt x="44450" y="401459"/>
                </a:lnTo>
                <a:lnTo>
                  <a:pt x="69850" y="401459"/>
                </a:lnTo>
                <a:lnTo>
                  <a:pt x="76200" y="388759"/>
                </a:lnTo>
                <a:close/>
              </a:path>
            </a:pathLst>
          </a:custGeom>
          <a:solidFill>
            <a:srgbClr val="1F487C"/>
          </a:solidFill>
        </p:spPr>
        <p:txBody>
          <a:bodyPr wrap="square" lIns="0" tIns="0" rIns="0" bIns="0" rtlCol="0"/>
          <a:lstStyle/>
          <a:p>
            <a:pPr defTabSz="1219170">
              <a:defRPr/>
            </a:pPr>
            <a:endParaRPr sz="2400">
              <a:solidFill>
                <a:prstClr val="black"/>
              </a:solidFill>
              <a:latin typeface="Calibri"/>
            </a:endParaRPr>
          </a:p>
        </p:txBody>
      </p:sp>
      <p:sp>
        <p:nvSpPr>
          <p:cNvPr id="27" name="object 27"/>
          <p:cNvSpPr txBox="1"/>
          <p:nvPr/>
        </p:nvSpPr>
        <p:spPr>
          <a:xfrm>
            <a:off x="5836072" y="2090588"/>
            <a:ext cx="716280" cy="233397"/>
          </a:xfrm>
          <a:prstGeom prst="rect">
            <a:avLst/>
          </a:prstGeom>
        </p:spPr>
        <p:txBody>
          <a:bodyPr vert="horz" wrap="square" lIns="0" tIns="17780" rIns="0" bIns="0" rtlCol="0">
            <a:spAutoFit/>
          </a:bodyPr>
          <a:lstStyle/>
          <a:p>
            <a:pPr marL="16933" defTabSz="1219170">
              <a:spcBef>
                <a:spcPts val="140"/>
              </a:spcBef>
              <a:defRPr/>
            </a:pPr>
            <a:r>
              <a:rPr sz="1400" b="1" spc="-7" dirty="0">
                <a:solidFill>
                  <a:srgbClr val="F1640E"/>
                </a:solidFill>
                <a:latin typeface="Arial"/>
                <a:cs typeface="Arial"/>
              </a:rPr>
              <a:t>Positive</a:t>
            </a:r>
            <a:endParaRPr sz="1400">
              <a:solidFill>
                <a:prstClr val="black"/>
              </a:solidFill>
              <a:latin typeface="Arial"/>
              <a:cs typeface="Arial"/>
            </a:endParaRPr>
          </a:p>
        </p:txBody>
      </p:sp>
      <p:sp>
        <p:nvSpPr>
          <p:cNvPr id="28" name="object 28"/>
          <p:cNvSpPr/>
          <p:nvPr/>
        </p:nvSpPr>
        <p:spPr>
          <a:xfrm>
            <a:off x="10090911" y="1867407"/>
            <a:ext cx="1148080" cy="574887"/>
          </a:xfrm>
          <a:custGeom>
            <a:avLst/>
            <a:gdLst/>
            <a:ahLst/>
            <a:cxnLst/>
            <a:rect l="l" t="t" r="r" b="b"/>
            <a:pathLst>
              <a:path w="861059" h="431164">
                <a:moveTo>
                  <a:pt x="847851" y="418211"/>
                </a:moveTo>
                <a:lnTo>
                  <a:pt x="625601" y="418211"/>
                </a:lnTo>
                <a:lnTo>
                  <a:pt x="625601" y="430911"/>
                </a:lnTo>
                <a:lnTo>
                  <a:pt x="857631" y="430911"/>
                </a:lnTo>
                <a:lnTo>
                  <a:pt x="860551" y="428117"/>
                </a:lnTo>
                <a:lnTo>
                  <a:pt x="860551" y="424561"/>
                </a:lnTo>
                <a:lnTo>
                  <a:pt x="847851" y="424561"/>
                </a:lnTo>
                <a:lnTo>
                  <a:pt x="847851" y="418211"/>
                </a:lnTo>
                <a:close/>
              </a:path>
              <a:path w="861059" h="431164">
                <a:moveTo>
                  <a:pt x="847851" y="38100"/>
                </a:moveTo>
                <a:lnTo>
                  <a:pt x="847851" y="424561"/>
                </a:lnTo>
                <a:lnTo>
                  <a:pt x="854201" y="418211"/>
                </a:lnTo>
                <a:lnTo>
                  <a:pt x="860551" y="418211"/>
                </a:lnTo>
                <a:lnTo>
                  <a:pt x="860551" y="44450"/>
                </a:lnTo>
                <a:lnTo>
                  <a:pt x="854201" y="44450"/>
                </a:lnTo>
                <a:lnTo>
                  <a:pt x="847851" y="38100"/>
                </a:lnTo>
                <a:close/>
              </a:path>
              <a:path w="861059" h="431164">
                <a:moveTo>
                  <a:pt x="860551" y="418211"/>
                </a:moveTo>
                <a:lnTo>
                  <a:pt x="854201" y="418211"/>
                </a:lnTo>
                <a:lnTo>
                  <a:pt x="847851" y="424561"/>
                </a:lnTo>
                <a:lnTo>
                  <a:pt x="860551" y="424561"/>
                </a:lnTo>
                <a:lnTo>
                  <a:pt x="860551" y="418211"/>
                </a:lnTo>
                <a:close/>
              </a:path>
              <a:path w="861059" h="431164">
                <a:moveTo>
                  <a:pt x="76200" y="0"/>
                </a:moveTo>
                <a:lnTo>
                  <a:pt x="0" y="38100"/>
                </a:lnTo>
                <a:lnTo>
                  <a:pt x="76200" y="76200"/>
                </a:lnTo>
                <a:lnTo>
                  <a:pt x="76200" y="44450"/>
                </a:lnTo>
                <a:lnTo>
                  <a:pt x="63500" y="44450"/>
                </a:lnTo>
                <a:lnTo>
                  <a:pt x="63500" y="31750"/>
                </a:lnTo>
                <a:lnTo>
                  <a:pt x="76200" y="31750"/>
                </a:lnTo>
                <a:lnTo>
                  <a:pt x="76200" y="0"/>
                </a:lnTo>
                <a:close/>
              </a:path>
              <a:path w="861059" h="431164">
                <a:moveTo>
                  <a:pt x="76200" y="31750"/>
                </a:moveTo>
                <a:lnTo>
                  <a:pt x="63500" y="31750"/>
                </a:lnTo>
                <a:lnTo>
                  <a:pt x="63500" y="44450"/>
                </a:lnTo>
                <a:lnTo>
                  <a:pt x="76200" y="44450"/>
                </a:lnTo>
                <a:lnTo>
                  <a:pt x="76200" y="31750"/>
                </a:lnTo>
                <a:close/>
              </a:path>
              <a:path w="861059" h="431164">
                <a:moveTo>
                  <a:pt x="857631" y="31750"/>
                </a:moveTo>
                <a:lnTo>
                  <a:pt x="76200" y="31750"/>
                </a:lnTo>
                <a:lnTo>
                  <a:pt x="76200" y="44450"/>
                </a:lnTo>
                <a:lnTo>
                  <a:pt x="847851" y="44450"/>
                </a:lnTo>
                <a:lnTo>
                  <a:pt x="847851" y="38100"/>
                </a:lnTo>
                <a:lnTo>
                  <a:pt x="860551" y="38100"/>
                </a:lnTo>
                <a:lnTo>
                  <a:pt x="860551" y="34544"/>
                </a:lnTo>
                <a:lnTo>
                  <a:pt x="857631" y="31750"/>
                </a:lnTo>
                <a:close/>
              </a:path>
              <a:path w="861059" h="431164">
                <a:moveTo>
                  <a:pt x="860551" y="38100"/>
                </a:moveTo>
                <a:lnTo>
                  <a:pt x="847851" y="38100"/>
                </a:lnTo>
                <a:lnTo>
                  <a:pt x="854201" y="44450"/>
                </a:lnTo>
                <a:lnTo>
                  <a:pt x="860551" y="44450"/>
                </a:lnTo>
                <a:lnTo>
                  <a:pt x="860551" y="38100"/>
                </a:lnTo>
                <a:close/>
              </a:path>
            </a:pathLst>
          </a:custGeom>
          <a:solidFill>
            <a:srgbClr val="1F487C"/>
          </a:solidFill>
        </p:spPr>
        <p:txBody>
          <a:bodyPr wrap="square" lIns="0" tIns="0" rIns="0" bIns="0" rtlCol="0"/>
          <a:lstStyle/>
          <a:p>
            <a:pPr defTabSz="1219170">
              <a:defRPr/>
            </a:pPr>
            <a:endParaRPr sz="2400">
              <a:solidFill>
                <a:prstClr val="black"/>
              </a:solidFill>
              <a:latin typeface="Calibri"/>
            </a:endParaRPr>
          </a:p>
        </p:txBody>
      </p:sp>
      <p:sp>
        <p:nvSpPr>
          <p:cNvPr id="29" name="object 29"/>
          <p:cNvSpPr txBox="1"/>
          <p:nvPr/>
        </p:nvSpPr>
        <p:spPr>
          <a:xfrm>
            <a:off x="11543453" y="6426132"/>
            <a:ext cx="110067" cy="181310"/>
          </a:xfrm>
          <a:prstGeom prst="rect">
            <a:avLst/>
          </a:prstGeom>
        </p:spPr>
        <p:txBody>
          <a:bodyPr vert="horz" wrap="square" lIns="0" tIns="16933" rIns="0" bIns="0" rtlCol="0">
            <a:spAutoFit/>
          </a:bodyPr>
          <a:lstStyle/>
          <a:p>
            <a:pPr marL="16933" defTabSz="1219170">
              <a:spcBef>
                <a:spcPts val="133"/>
              </a:spcBef>
              <a:defRPr/>
            </a:pPr>
            <a:r>
              <a:rPr sz="1067" dirty="0">
                <a:solidFill>
                  <a:prstClr val="black"/>
                </a:solidFill>
                <a:latin typeface="Arial"/>
                <a:cs typeface="Arial"/>
              </a:rPr>
              <a:t>6</a:t>
            </a:r>
            <a:endParaRPr sz="1067">
              <a:solidFill>
                <a:prstClr val="black"/>
              </a:solidFill>
              <a:latin typeface="Arial"/>
              <a:cs typeface="Arial"/>
            </a:endParaRPr>
          </a:p>
        </p:txBody>
      </p:sp>
      <p:sp>
        <p:nvSpPr>
          <p:cNvPr id="30" name="object 30"/>
          <p:cNvSpPr/>
          <p:nvPr/>
        </p:nvSpPr>
        <p:spPr>
          <a:xfrm>
            <a:off x="276351" y="1085089"/>
            <a:ext cx="795020" cy="796713"/>
          </a:xfrm>
          <a:custGeom>
            <a:avLst/>
            <a:gdLst/>
            <a:ahLst/>
            <a:cxnLst/>
            <a:rect l="l" t="t" r="r" b="b"/>
            <a:pathLst>
              <a:path w="596265" h="597535">
                <a:moveTo>
                  <a:pt x="297942" y="0"/>
                </a:moveTo>
                <a:lnTo>
                  <a:pt x="249613" y="3909"/>
                </a:lnTo>
                <a:lnTo>
                  <a:pt x="203767" y="15227"/>
                </a:lnTo>
                <a:lnTo>
                  <a:pt x="161018" y="33340"/>
                </a:lnTo>
                <a:lnTo>
                  <a:pt x="121979" y="57631"/>
                </a:lnTo>
                <a:lnTo>
                  <a:pt x="87263" y="87487"/>
                </a:lnTo>
                <a:lnTo>
                  <a:pt x="57484" y="122291"/>
                </a:lnTo>
                <a:lnTo>
                  <a:pt x="33254" y="161430"/>
                </a:lnTo>
                <a:lnTo>
                  <a:pt x="15188" y="204289"/>
                </a:lnTo>
                <a:lnTo>
                  <a:pt x="3899" y="250251"/>
                </a:lnTo>
                <a:lnTo>
                  <a:pt x="0" y="298704"/>
                </a:lnTo>
                <a:lnTo>
                  <a:pt x="3899" y="347156"/>
                </a:lnTo>
                <a:lnTo>
                  <a:pt x="15188" y="393118"/>
                </a:lnTo>
                <a:lnTo>
                  <a:pt x="33254" y="435977"/>
                </a:lnTo>
                <a:lnTo>
                  <a:pt x="57484" y="475116"/>
                </a:lnTo>
                <a:lnTo>
                  <a:pt x="87263" y="509920"/>
                </a:lnTo>
                <a:lnTo>
                  <a:pt x="121979" y="539776"/>
                </a:lnTo>
                <a:lnTo>
                  <a:pt x="161018" y="564067"/>
                </a:lnTo>
                <a:lnTo>
                  <a:pt x="203767" y="582180"/>
                </a:lnTo>
                <a:lnTo>
                  <a:pt x="249613" y="593498"/>
                </a:lnTo>
                <a:lnTo>
                  <a:pt x="297942" y="597408"/>
                </a:lnTo>
                <a:lnTo>
                  <a:pt x="346270" y="593498"/>
                </a:lnTo>
                <a:lnTo>
                  <a:pt x="392116" y="582180"/>
                </a:lnTo>
                <a:lnTo>
                  <a:pt x="434865" y="564067"/>
                </a:lnTo>
                <a:lnTo>
                  <a:pt x="473904" y="539776"/>
                </a:lnTo>
                <a:lnTo>
                  <a:pt x="508620" y="509920"/>
                </a:lnTo>
                <a:lnTo>
                  <a:pt x="538399" y="475116"/>
                </a:lnTo>
                <a:lnTo>
                  <a:pt x="562629" y="435977"/>
                </a:lnTo>
                <a:lnTo>
                  <a:pt x="580695" y="393118"/>
                </a:lnTo>
                <a:lnTo>
                  <a:pt x="591984" y="347156"/>
                </a:lnTo>
                <a:lnTo>
                  <a:pt x="595884" y="298704"/>
                </a:lnTo>
                <a:lnTo>
                  <a:pt x="591984" y="250251"/>
                </a:lnTo>
                <a:lnTo>
                  <a:pt x="580695" y="204289"/>
                </a:lnTo>
                <a:lnTo>
                  <a:pt x="562629" y="161430"/>
                </a:lnTo>
                <a:lnTo>
                  <a:pt x="538399" y="122291"/>
                </a:lnTo>
                <a:lnTo>
                  <a:pt x="508620" y="87487"/>
                </a:lnTo>
                <a:lnTo>
                  <a:pt x="473904" y="57631"/>
                </a:lnTo>
                <a:lnTo>
                  <a:pt x="434865" y="33340"/>
                </a:lnTo>
                <a:lnTo>
                  <a:pt x="392116" y="15227"/>
                </a:lnTo>
                <a:lnTo>
                  <a:pt x="346270" y="3909"/>
                </a:lnTo>
                <a:lnTo>
                  <a:pt x="297942" y="0"/>
                </a:lnTo>
                <a:close/>
              </a:path>
            </a:pathLst>
          </a:custGeom>
          <a:solidFill>
            <a:srgbClr val="F1640E"/>
          </a:solidFill>
        </p:spPr>
        <p:txBody>
          <a:bodyPr wrap="square" lIns="0" tIns="0" rIns="0" bIns="0" rtlCol="0"/>
          <a:lstStyle/>
          <a:p>
            <a:pPr defTabSz="1219170">
              <a:defRPr/>
            </a:pPr>
            <a:endParaRPr sz="2400">
              <a:solidFill>
                <a:prstClr val="black"/>
              </a:solidFill>
              <a:latin typeface="Calibri"/>
            </a:endParaRPr>
          </a:p>
        </p:txBody>
      </p:sp>
      <p:sp>
        <p:nvSpPr>
          <p:cNvPr id="31" name="object 31"/>
          <p:cNvSpPr/>
          <p:nvPr/>
        </p:nvSpPr>
        <p:spPr>
          <a:xfrm>
            <a:off x="335279" y="1146048"/>
            <a:ext cx="676656" cy="674624"/>
          </a:xfrm>
          <a:prstGeom prst="rect">
            <a:avLst/>
          </a:prstGeom>
          <a:blipFill>
            <a:blip r:embed="rId6" cstate="print"/>
            <a:stretch>
              <a:fillRect/>
            </a:stretch>
          </a:blipFill>
        </p:spPr>
        <p:txBody>
          <a:bodyPr wrap="square" lIns="0" tIns="0" rIns="0" bIns="0" rtlCol="0"/>
          <a:lstStyle/>
          <a:p>
            <a:pPr defTabSz="1219170">
              <a:defRPr/>
            </a:pPr>
            <a:endParaRPr sz="2400">
              <a:solidFill>
                <a:prstClr val="black"/>
              </a:solidFill>
              <a:latin typeface="Calibri"/>
            </a:endParaRPr>
          </a:p>
        </p:txBody>
      </p:sp>
      <p:sp>
        <p:nvSpPr>
          <p:cNvPr id="32" name="object 32"/>
          <p:cNvSpPr/>
          <p:nvPr/>
        </p:nvSpPr>
        <p:spPr>
          <a:xfrm>
            <a:off x="251969" y="2080767"/>
            <a:ext cx="795020" cy="795020"/>
          </a:xfrm>
          <a:custGeom>
            <a:avLst/>
            <a:gdLst/>
            <a:ahLst/>
            <a:cxnLst/>
            <a:rect l="l" t="t" r="r" b="b"/>
            <a:pathLst>
              <a:path w="596265" h="596264">
                <a:moveTo>
                  <a:pt x="297942" y="0"/>
                </a:moveTo>
                <a:lnTo>
                  <a:pt x="249613" y="3898"/>
                </a:lnTo>
                <a:lnTo>
                  <a:pt x="203767" y="15185"/>
                </a:lnTo>
                <a:lnTo>
                  <a:pt x="161018" y="33247"/>
                </a:lnTo>
                <a:lnTo>
                  <a:pt x="121979" y="57473"/>
                </a:lnTo>
                <a:lnTo>
                  <a:pt x="87263" y="87249"/>
                </a:lnTo>
                <a:lnTo>
                  <a:pt x="57484" y="121962"/>
                </a:lnTo>
                <a:lnTo>
                  <a:pt x="33254" y="161001"/>
                </a:lnTo>
                <a:lnTo>
                  <a:pt x="15188" y="203752"/>
                </a:lnTo>
                <a:lnTo>
                  <a:pt x="3899" y="249603"/>
                </a:lnTo>
                <a:lnTo>
                  <a:pt x="0" y="297941"/>
                </a:lnTo>
                <a:lnTo>
                  <a:pt x="3899" y="346280"/>
                </a:lnTo>
                <a:lnTo>
                  <a:pt x="15188" y="392131"/>
                </a:lnTo>
                <a:lnTo>
                  <a:pt x="33254" y="434882"/>
                </a:lnTo>
                <a:lnTo>
                  <a:pt x="57484" y="473921"/>
                </a:lnTo>
                <a:lnTo>
                  <a:pt x="87263" y="508635"/>
                </a:lnTo>
                <a:lnTo>
                  <a:pt x="121979" y="538410"/>
                </a:lnTo>
                <a:lnTo>
                  <a:pt x="161018" y="562636"/>
                </a:lnTo>
                <a:lnTo>
                  <a:pt x="203767" y="580698"/>
                </a:lnTo>
                <a:lnTo>
                  <a:pt x="249613" y="591985"/>
                </a:lnTo>
                <a:lnTo>
                  <a:pt x="297942" y="595884"/>
                </a:lnTo>
                <a:lnTo>
                  <a:pt x="346270" y="591985"/>
                </a:lnTo>
                <a:lnTo>
                  <a:pt x="392116" y="580698"/>
                </a:lnTo>
                <a:lnTo>
                  <a:pt x="434865" y="562636"/>
                </a:lnTo>
                <a:lnTo>
                  <a:pt x="473904" y="538410"/>
                </a:lnTo>
                <a:lnTo>
                  <a:pt x="508620" y="508635"/>
                </a:lnTo>
                <a:lnTo>
                  <a:pt x="538399" y="473921"/>
                </a:lnTo>
                <a:lnTo>
                  <a:pt x="562629" y="434882"/>
                </a:lnTo>
                <a:lnTo>
                  <a:pt x="580695" y="392131"/>
                </a:lnTo>
                <a:lnTo>
                  <a:pt x="591984" y="346280"/>
                </a:lnTo>
                <a:lnTo>
                  <a:pt x="595883" y="297941"/>
                </a:lnTo>
                <a:lnTo>
                  <a:pt x="591984" y="249603"/>
                </a:lnTo>
                <a:lnTo>
                  <a:pt x="580695" y="203752"/>
                </a:lnTo>
                <a:lnTo>
                  <a:pt x="562629" y="161001"/>
                </a:lnTo>
                <a:lnTo>
                  <a:pt x="538399" y="121962"/>
                </a:lnTo>
                <a:lnTo>
                  <a:pt x="508620" y="87249"/>
                </a:lnTo>
                <a:lnTo>
                  <a:pt x="473904" y="57473"/>
                </a:lnTo>
                <a:lnTo>
                  <a:pt x="434865" y="33247"/>
                </a:lnTo>
                <a:lnTo>
                  <a:pt x="392116" y="15185"/>
                </a:lnTo>
                <a:lnTo>
                  <a:pt x="346270" y="3898"/>
                </a:lnTo>
                <a:lnTo>
                  <a:pt x="297942" y="0"/>
                </a:lnTo>
                <a:close/>
              </a:path>
            </a:pathLst>
          </a:custGeom>
          <a:solidFill>
            <a:srgbClr val="F1640E"/>
          </a:solidFill>
        </p:spPr>
        <p:txBody>
          <a:bodyPr wrap="square" lIns="0" tIns="0" rIns="0" bIns="0" rtlCol="0"/>
          <a:lstStyle/>
          <a:p>
            <a:pPr defTabSz="1219170">
              <a:defRPr/>
            </a:pPr>
            <a:endParaRPr sz="2400">
              <a:solidFill>
                <a:prstClr val="black"/>
              </a:solidFill>
              <a:latin typeface="Calibri"/>
            </a:endParaRPr>
          </a:p>
        </p:txBody>
      </p:sp>
      <p:sp>
        <p:nvSpPr>
          <p:cNvPr id="33" name="object 33"/>
          <p:cNvSpPr/>
          <p:nvPr/>
        </p:nvSpPr>
        <p:spPr>
          <a:xfrm>
            <a:off x="339344" y="2168143"/>
            <a:ext cx="619760" cy="619760"/>
          </a:xfrm>
          <a:prstGeom prst="rect">
            <a:avLst/>
          </a:prstGeom>
          <a:blipFill>
            <a:blip r:embed="rId7" cstate="print"/>
            <a:stretch>
              <a:fillRect/>
            </a:stretch>
          </a:blipFill>
        </p:spPr>
        <p:txBody>
          <a:bodyPr wrap="square" lIns="0" tIns="0" rIns="0" bIns="0" rtlCol="0"/>
          <a:lstStyle/>
          <a:p>
            <a:pPr defTabSz="1219170">
              <a:defRPr/>
            </a:pPr>
            <a:endParaRPr sz="2400">
              <a:solidFill>
                <a:prstClr val="black"/>
              </a:solidFill>
              <a:latin typeface="Calibri"/>
            </a:endParaRPr>
          </a:p>
        </p:txBody>
      </p:sp>
      <p:sp>
        <p:nvSpPr>
          <p:cNvPr id="34" name="object 34"/>
          <p:cNvSpPr/>
          <p:nvPr/>
        </p:nvSpPr>
        <p:spPr>
          <a:xfrm>
            <a:off x="251969" y="3293873"/>
            <a:ext cx="795020" cy="795020"/>
          </a:xfrm>
          <a:custGeom>
            <a:avLst/>
            <a:gdLst/>
            <a:ahLst/>
            <a:cxnLst/>
            <a:rect l="l" t="t" r="r" b="b"/>
            <a:pathLst>
              <a:path w="596265" h="596264">
                <a:moveTo>
                  <a:pt x="297942" y="0"/>
                </a:moveTo>
                <a:lnTo>
                  <a:pt x="249613" y="3898"/>
                </a:lnTo>
                <a:lnTo>
                  <a:pt x="203767" y="15185"/>
                </a:lnTo>
                <a:lnTo>
                  <a:pt x="161018" y="33247"/>
                </a:lnTo>
                <a:lnTo>
                  <a:pt x="121979" y="57473"/>
                </a:lnTo>
                <a:lnTo>
                  <a:pt x="87263" y="87249"/>
                </a:lnTo>
                <a:lnTo>
                  <a:pt x="57484" y="121962"/>
                </a:lnTo>
                <a:lnTo>
                  <a:pt x="33254" y="161001"/>
                </a:lnTo>
                <a:lnTo>
                  <a:pt x="15188" y="203752"/>
                </a:lnTo>
                <a:lnTo>
                  <a:pt x="3899" y="249603"/>
                </a:lnTo>
                <a:lnTo>
                  <a:pt x="0" y="297941"/>
                </a:lnTo>
                <a:lnTo>
                  <a:pt x="3899" y="346280"/>
                </a:lnTo>
                <a:lnTo>
                  <a:pt x="15188" y="392131"/>
                </a:lnTo>
                <a:lnTo>
                  <a:pt x="33254" y="434882"/>
                </a:lnTo>
                <a:lnTo>
                  <a:pt x="57484" y="473921"/>
                </a:lnTo>
                <a:lnTo>
                  <a:pt x="87263" y="508635"/>
                </a:lnTo>
                <a:lnTo>
                  <a:pt x="121979" y="538410"/>
                </a:lnTo>
                <a:lnTo>
                  <a:pt x="161018" y="562636"/>
                </a:lnTo>
                <a:lnTo>
                  <a:pt x="203767" y="580698"/>
                </a:lnTo>
                <a:lnTo>
                  <a:pt x="249613" y="591985"/>
                </a:lnTo>
                <a:lnTo>
                  <a:pt x="297942" y="595883"/>
                </a:lnTo>
                <a:lnTo>
                  <a:pt x="346270" y="591985"/>
                </a:lnTo>
                <a:lnTo>
                  <a:pt x="392116" y="580698"/>
                </a:lnTo>
                <a:lnTo>
                  <a:pt x="434865" y="562636"/>
                </a:lnTo>
                <a:lnTo>
                  <a:pt x="473904" y="538410"/>
                </a:lnTo>
                <a:lnTo>
                  <a:pt x="508620" y="508635"/>
                </a:lnTo>
                <a:lnTo>
                  <a:pt x="538399" y="473921"/>
                </a:lnTo>
                <a:lnTo>
                  <a:pt x="562629" y="434882"/>
                </a:lnTo>
                <a:lnTo>
                  <a:pt x="580695" y="392131"/>
                </a:lnTo>
                <a:lnTo>
                  <a:pt x="591984" y="346280"/>
                </a:lnTo>
                <a:lnTo>
                  <a:pt x="595883" y="297941"/>
                </a:lnTo>
                <a:lnTo>
                  <a:pt x="591984" y="249603"/>
                </a:lnTo>
                <a:lnTo>
                  <a:pt x="580695" y="203752"/>
                </a:lnTo>
                <a:lnTo>
                  <a:pt x="562629" y="161001"/>
                </a:lnTo>
                <a:lnTo>
                  <a:pt x="538399" y="121962"/>
                </a:lnTo>
                <a:lnTo>
                  <a:pt x="508620" y="87249"/>
                </a:lnTo>
                <a:lnTo>
                  <a:pt x="473904" y="57473"/>
                </a:lnTo>
                <a:lnTo>
                  <a:pt x="434865" y="33247"/>
                </a:lnTo>
                <a:lnTo>
                  <a:pt x="392116" y="15185"/>
                </a:lnTo>
                <a:lnTo>
                  <a:pt x="346270" y="3898"/>
                </a:lnTo>
                <a:lnTo>
                  <a:pt x="297942" y="0"/>
                </a:lnTo>
                <a:close/>
              </a:path>
            </a:pathLst>
          </a:custGeom>
          <a:solidFill>
            <a:srgbClr val="F1640E"/>
          </a:solidFill>
        </p:spPr>
        <p:txBody>
          <a:bodyPr wrap="square" lIns="0" tIns="0" rIns="0" bIns="0" rtlCol="0"/>
          <a:lstStyle/>
          <a:p>
            <a:pPr defTabSz="1219170">
              <a:defRPr/>
            </a:pPr>
            <a:endParaRPr sz="2400">
              <a:solidFill>
                <a:prstClr val="black"/>
              </a:solidFill>
              <a:latin typeface="Calibri"/>
            </a:endParaRPr>
          </a:p>
        </p:txBody>
      </p:sp>
      <p:sp>
        <p:nvSpPr>
          <p:cNvPr id="35" name="object 35"/>
          <p:cNvSpPr/>
          <p:nvPr/>
        </p:nvSpPr>
        <p:spPr>
          <a:xfrm>
            <a:off x="353567" y="3395472"/>
            <a:ext cx="591312" cy="591312"/>
          </a:xfrm>
          <a:prstGeom prst="rect">
            <a:avLst/>
          </a:prstGeom>
          <a:blipFill>
            <a:blip r:embed="rId8" cstate="print"/>
            <a:stretch>
              <a:fillRect/>
            </a:stretch>
          </a:blipFill>
        </p:spPr>
        <p:txBody>
          <a:bodyPr wrap="square" lIns="0" tIns="0" rIns="0" bIns="0" rtlCol="0"/>
          <a:lstStyle/>
          <a:p>
            <a:pPr defTabSz="1219170">
              <a:defRPr/>
            </a:pPr>
            <a:endParaRPr sz="2400">
              <a:solidFill>
                <a:prstClr val="black"/>
              </a:solidFill>
              <a:latin typeface="Calibri"/>
            </a:endParaRPr>
          </a:p>
        </p:txBody>
      </p:sp>
      <p:sp>
        <p:nvSpPr>
          <p:cNvPr id="36" name="object 36"/>
          <p:cNvSpPr/>
          <p:nvPr/>
        </p:nvSpPr>
        <p:spPr>
          <a:xfrm>
            <a:off x="251969" y="4592321"/>
            <a:ext cx="795020" cy="795020"/>
          </a:xfrm>
          <a:custGeom>
            <a:avLst/>
            <a:gdLst/>
            <a:ahLst/>
            <a:cxnLst/>
            <a:rect l="l" t="t" r="r" b="b"/>
            <a:pathLst>
              <a:path w="596265" h="596264">
                <a:moveTo>
                  <a:pt x="297942" y="0"/>
                </a:moveTo>
                <a:lnTo>
                  <a:pt x="249613" y="3898"/>
                </a:lnTo>
                <a:lnTo>
                  <a:pt x="203767" y="15185"/>
                </a:lnTo>
                <a:lnTo>
                  <a:pt x="161018" y="33247"/>
                </a:lnTo>
                <a:lnTo>
                  <a:pt x="121979" y="57473"/>
                </a:lnTo>
                <a:lnTo>
                  <a:pt x="87263" y="87249"/>
                </a:lnTo>
                <a:lnTo>
                  <a:pt x="57484" y="121962"/>
                </a:lnTo>
                <a:lnTo>
                  <a:pt x="33254" y="161001"/>
                </a:lnTo>
                <a:lnTo>
                  <a:pt x="15188" y="203752"/>
                </a:lnTo>
                <a:lnTo>
                  <a:pt x="3899" y="249603"/>
                </a:lnTo>
                <a:lnTo>
                  <a:pt x="0" y="297942"/>
                </a:lnTo>
                <a:lnTo>
                  <a:pt x="3899" y="346270"/>
                </a:lnTo>
                <a:lnTo>
                  <a:pt x="15188" y="392116"/>
                </a:lnTo>
                <a:lnTo>
                  <a:pt x="33254" y="434865"/>
                </a:lnTo>
                <a:lnTo>
                  <a:pt x="57484" y="473904"/>
                </a:lnTo>
                <a:lnTo>
                  <a:pt x="87263" y="508620"/>
                </a:lnTo>
                <a:lnTo>
                  <a:pt x="121979" y="538399"/>
                </a:lnTo>
                <a:lnTo>
                  <a:pt x="161018" y="562629"/>
                </a:lnTo>
                <a:lnTo>
                  <a:pt x="203767" y="580695"/>
                </a:lnTo>
                <a:lnTo>
                  <a:pt x="249613" y="591984"/>
                </a:lnTo>
                <a:lnTo>
                  <a:pt x="297942" y="595884"/>
                </a:lnTo>
                <a:lnTo>
                  <a:pt x="346270" y="591984"/>
                </a:lnTo>
                <a:lnTo>
                  <a:pt x="392116" y="580695"/>
                </a:lnTo>
                <a:lnTo>
                  <a:pt x="434865" y="562629"/>
                </a:lnTo>
                <a:lnTo>
                  <a:pt x="473904" y="538399"/>
                </a:lnTo>
                <a:lnTo>
                  <a:pt x="508620" y="508620"/>
                </a:lnTo>
                <a:lnTo>
                  <a:pt x="538399" y="473904"/>
                </a:lnTo>
                <a:lnTo>
                  <a:pt x="562629" y="434865"/>
                </a:lnTo>
                <a:lnTo>
                  <a:pt x="580695" y="392116"/>
                </a:lnTo>
                <a:lnTo>
                  <a:pt x="591984" y="346270"/>
                </a:lnTo>
                <a:lnTo>
                  <a:pt x="595883" y="297942"/>
                </a:lnTo>
                <a:lnTo>
                  <a:pt x="591984" y="249603"/>
                </a:lnTo>
                <a:lnTo>
                  <a:pt x="580695" y="203752"/>
                </a:lnTo>
                <a:lnTo>
                  <a:pt x="562629" y="161001"/>
                </a:lnTo>
                <a:lnTo>
                  <a:pt x="538399" y="121962"/>
                </a:lnTo>
                <a:lnTo>
                  <a:pt x="508620" y="87249"/>
                </a:lnTo>
                <a:lnTo>
                  <a:pt x="473904" y="57473"/>
                </a:lnTo>
                <a:lnTo>
                  <a:pt x="434865" y="33247"/>
                </a:lnTo>
                <a:lnTo>
                  <a:pt x="392116" y="15185"/>
                </a:lnTo>
                <a:lnTo>
                  <a:pt x="346270" y="3898"/>
                </a:lnTo>
                <a:lnTo>
                  <a:pt x="297942" y="0"/>
                </a:lnTo>
                <a:close/>
              </a:path>
            </a:pathLst>
          </a:custGeom>
          <a:solidFill>
            <a:srgbClr val="F1640E"/>
          </a:solidFill>
        </p:spPr>
        <p:txBody>
          <a:bodyPr wrap="square" lIns="0" tIns="0" rIns="0" bIns="0" rtlCol="0"/>
          <a:lstStyle/>
          <a:p>
            <a:pPr defTabSz="1219170">
              <a:defRPr/>
            </a:pPr>
            <a:endParaRPr sz="2400">
              <a:solidFill>
                <a:prstClr val="black"/>
              </a:solidFill>
              <a:latin typeface="Calibri"/>
            </a:endParaRPr>
          </a:p>
        </p:txBody>
      </p:sp>
      <p:sp>
        <p:nvSpPr>
          <p:cNvPr id="37" name="object 37"/>
          <p:cNvSpPr/>
          <p:nvPr/>
        </p:nvSpPr>
        <p:spPr>
          <a:xfrm>
            <a:off x="384049" y="4724400"/>
            <a:ext cx="528319" cy="528320"/>
          </a:xfrm>
          <a:prstGeom prst="rect">
            <a:avLst/>
          </a:prstGeom>
          <a:blipFill>
            <a:blip r:embed="rId9" cstate="print"/>
            <a:stretch>
              <a:fillRect/>
            </a:stretch>
          </a:blipFill>
        </p:spPr>
        <p:txBody>
          <a:bodyPr wrap="square" lIns="0" tIns="0" rIns="0" bIns="0" rtlCol="0"/>
          <a:lstStyle/>
          <a:p>
            <a:pPr defTabSz="1219170">
              <a:defRPr/>
            </a:pPr>
            <a:endParaRPr sz="2400">
              <a:solidFill>
                <a:prstClr val="black"/>
              </a:solidFill>
              <a:latin typeface="Calibri"/>
            </a:endParaRPr>
          </a:p>
        </p:txBody>
      </p:sp>
      <p:sp>
        <p:nvSpPr>
          <p:cNvPr id="38" name="object 38"/>
          <p:cNvSpPr/>
          <p:nvPr/>
        </p:nvSpPr>
        <p:spPr>
          <a:xfrm>
            <a:off x="239775" y="5742432"/>
            <a:ext cx="795020" cy="796713"/>
          </a:xfrm>
          <a:custGeom>
            <a:avLst/>
            <a:gdLst/>
            <a:ahLst/>
            <a:cxnLst/>
            <a:rect l="l" t="t" r="r" b="b"/>
            <a:pathLst>
              <a:path w="596265" h="597535">
                <a:moveTo>
                  <a:pt x="297941" y="0"/>
                </a:moveTo>
                <a:lnTo>
                  <a:pt x="249613" y="3909"/>
                </a:lnTo>
                <a:lnTo>
                  <a:pt x="203767" y="15227"/>
                </a:lnTo>
                <a:lnTo>
                  <a:pt x="161018" y="33340"/>
                </a:lnTo>
                <a:lnTo>
                  <a:pt x="121979" y="57631"/>
                </a:lnTo>
                <a:lnTo>
                  <a:pt x="87263" y="87487"/>
                </a:lnTo>
                <a:lnTo>
                  <a:pt x="57484" y="122291"/>
                </a:lnTo>
                <a:lnTo>
                  <a:pt x="33254" y="161430"/>
                </a:lnTo>
                <a:lnTo>
                  <a:pt x="15188" y="204289"/>
                </a:lnTo>
                <a:lnTo>
                  <a:pt x="3899" y="250251"/>
                </a:lnTo>
                <a:lnTo>
                  <a:pt x="0" y="298703"/>
                </a:lnTo>
                <a:lnTo>
                  <a:pt x="3899" y="347156"/>
                </a:lnTo>
                <a:lnTo>
                  <a:pt x="15188" y="393118"/>
                </a:lnTo>
                <a:lnTo>
                  <a:pt x="33254" y="435977"/>
                </a:lnTo>
                <a:lnTo>
                  <a:pt x="57484" y="475116"/>
                </a:lnTo>
                <a:lnTo>
                  <a:pt x="87263" y="509920"/>
                </a:lnTo>
                <a:lnTo>
                  <a:pt x="121979" y="539776"/>
                </a:lnTo>
                <a:lnTo>
                  <a:pt x="161018" y="564067"/>
                </a:lnTo>
                <a:lnTo>
                  <a:pt x="203767" y="582180"/>
                </a:lnTo>
                <a:lnTo>
                  <a:pt x="249613" y="593498"/>
                </a:lnTo>
                <a:lnTo>
                  <a:pt x="297941" y="597407"/>
                </a:lnTo>
                <a:lnTo>
                  <a:pt x="346270" y="593498"/>
                </a:lnTo>
                <a:lnTo>
                  <a:pt x="392116" y="582180"/>
                </a:lnTo>
                <a:lnTo>
                  <a:pt x="434865" y="564067"/>
                </a:lnTo>
                <a:lnTo>
                  <a:pt x="473904" y="539776"/>
                </a:lnTo>
                <a:lnTo>
                  <a:pt x="508620" y="509920"/>
                </a:lnTo>
                <a:lnTo>
                  <a:pt x="538399" y="475116"/>
                </a:lnTo>
                <a:lnTo>
                  <a:pt x="562629" y="435977"/>
                </a:lnTo>
                <a:lnTo>
                  <a:pt x="580695" y="393118"/>
                </a:lnTo>
                <a:lnTo>
                  <a:pt x="591984" y="347156"/>
                </a:lnTo>
                <a:lnTo>
                  <a:pt x="595884" y="298703"/>
                </a:lnTo>
                <a:lnTo>
                  <a:pt x="591984" y="250251"/>
                </a:lnTo>
                <a:lnTo>
                  <a:pt x="580695" y="204289"/>
                </a:lnTo>
                <a:lnTo>
                  <a:pt x="562629" y="161430"/>
                </a:lnTo>
                <a:lnTo>
                  <a:pt x="538399" y="122291"/>
                </a:lnTo>
                <a:lnTo>
                  <a:pt x="508620" y="87487"/>
                </a:lnTo>
                <a:lnTo>
                  <a:pt x="473904" y="57631"/>
                </a:lnTo>
                <a:lnTo>
                  <a:pt x="434865" y="33340"/>
                </a:lnTo>
                <a:lnTo>
                  <a:pt x="392116" y="15227"/>
                </a:lnTo>
                <a:lnTo>
                  <a:pt x="346270" y="3909"/>
                </a:lnTo>
                <a:lnTo>
                  <a:pt x="297941" y="0"/>
                </a:lnTo>
                <a:close/>
              </a:path>
            </a:pathLst>
          </a:custGeom>
          <a:solidFill>
            <a:srgbClr val="F1640E"/>
          </a:solidFill>
        </p:spPr>
        <p:txBody>
          <a:bodyPr wrap="square" lIns="0" tIns="0" rIns="0" bIns="0" rtlCol="0"/>
          <a:lstStyle/>
          <a:p>
            <a:pPr defTabSz="1219170">
              <a:defRPr/>
            </a:pPr>
            <a:endParaRPr sz="2400">
              <a:solidFill>
                <a:prstClr val="black"/>
              </a:solidFill>
              <a:latin typeface="Calibri"/>
            </a:endParaRPr>
          </a:p>
        </p:txBody>
      </p:sp>
      <p:sp>
        <p:nvSpPr>
          <p:cNvPr id="39" name="object 39"/>
          <p:cNvSpPr/>
          <p:nvPr/>
        </p:nvSpPr>
        <p:spPr>
          <a:xfrm>
            <a:off x="331215" y="5835904"/>
            <a:ext cx="611631" cy="611632"/>
          </a:xfrm>
          <a:prstGeom prst="rect">
            <a:avLst/>
          </a:prstGeom>
          <a:blipFill>
            <a:blip r:embed="rId10" cstate="print"/>
            <a:stretch>
              <a:fillRect/>
            </a:stretch>
          </a:blipFill>
        </p:spPr>
        <p:txBody>
          <a:bodyPr wrap="square" lIns="0" tIns="0" rIns="0" bIns="0" rtlCol="0"/>
          <a:lstStyle/>
          <a:p>
            <a:pPr defTabSz="1219170">
              <a:defRPr/>
            </a:pPr>
            <a:endParaRPr sz="2400">
              <a:solidFill>
                <a:prstClr val="black"/>
              </a:solidFill>
              <a:latin typeface="Calibri"/>
            </a:endParaRPr>
          </a:p>
        </p:txBody>
      </p:sp>
      <p:sp>
        <p:nvSpPr>
          <p:cNvPr id="40" name="object 40"/>
          <p:cNvSpPr txBox="1"/>
          <p:nvPr/>
        </p:nvSpPr>
        <p:spPr>
          <a:xfrm>
            <a:off x="1790700" y="6400528"/>
            <a:ext cx="6013027" cy="182166"/>
          </a:xfrm>
          <a:prstGeom prst="rect">
            <a:avLst/>
          </a:prstGeom>
        </p:spPr>
        <p:txBody>
          <a:bodyPr vert="horz" wrap="square" lIns="0" tIns="17780" rIns="0" bIns="0" rtlCol="0">
            <a:spAutoFit/>
          </a:bodyPr>
          <a:lstStyle/>
          <a:p>
            <a:pPr marL="16933" defTabSz="1219170">
              <a:spcBef>
                <a:spcPts val="140"/>
              </a:spcBef>
              <a:defRPr/>
            </a:pPr>
            <a:r>
              <a:rPr sz="1067" spc="-7" dirty="0">
                <a:solidFill>
                  <a:srgbClr val="001E54"/>
                </a:solidFill>
                <a:latin typeface="Arial"/>
                <a:cs typeface="Arial"/>
              </a:rPr>
              <a:t>HRCT, high-resolution </a:t>
            </a:r>
            <a:r>
              <a:rPr sz="1067" dirty="0">
                <a:solidFill>
                  <a:srgbClr val="001E54"/>
                </a:solidFill>
                <a:latin typeface="Arial"/>
                <a:cs typeface="Arial"/>
              </a:rPr>
              <a:t>computed tomography; </a:t>
            </a:r>
            <a:r>
              <a:rPr sz="1067" spc="-7" dirty="0">
                <a:solidFill>
                  <a:srgbClr val="001E54"/>
                </a:solidFill>
                <a:latin typeface="Arial"/>
                <a:cs typeface="Arial"/>
              </a:rPr>
              <a:t>ILD, interstitial lung disease; </a:t>
            </a:r>
            <a:r>
              <a:rPr sz="1067" dirty="0">
                <a:solidFill>
                  <a:srgbClr val="001E54"/>
                </a:solidFill>
                <a:latin typeface="Arial"/>
                <a:cs typeface="Arial"/>
              </a:rPr>
              <a:t>SSc, systemic</a:t>
            </a:r>
            <a:r>
              <a:rPr sz="1067" spc="213" dirty="0">
                <a:solidFill>
                  <a:srgbClr val="001E54"/>
                </a:solidFill>
                <a:latin typeface="Arial"/>
                <a:cs typeface="Arial"/>
              </a:rPr>
              <a:t> </a:t>
            </a:r>
            <a:r>
              <a:rPr sz="1067" spc="-7" dirty="0">
                <a:solidFill>
                  <a:srgbClr val="001E54"/>
                </a:solidFill>
                <a:latin typeface="Arial"/>
                <a:cs typeface="Arial"/>
              </a:rPr>
              <a:t>sclerosis</a:t>
            </a:r>
            <a:endParaRPr sz="1067">
              <a:solidFill>
                <a:prstClr val="black"/>
              </a:solidFill>
              <a:latin typeface="Arial"/>
              <a:cs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1EE7-9E7D-45B0-A6AE-88C7149AD431}"/>
              </a:ext>
            </a:extLst>
          </p:cNvPr>
          <p:cNvSpPr>
            <a:spLocks noGrp="1"/>
          </p:cNvSpPr>
          <p:nvPr>
            <p:ph type="title"/>
          </p:nvPr>
        </p:nvSpPr>
        <p:spPr>
          <a:xfrm>
            <a:off x="443043" y="238397"/>
            <a:ext cx="11305915" cy="946283"/>
          </a:xfrm>
        </p:spPr>
        <p:txBody>
          <a:bodyPr/>
          <a:lstStyle/>
          <a:p>
            <a:pPr algn="ctr"/>
            <a:r>
              <a:rPr lang="en-GB" sz="2667" dirty="0"/>
              <a:t>Recent European expert consensus statements suggest that MMF, CYC and </a:t>
            </a:r>
            <a:r>
              <a:rPr lang="en-GB" sz="2667" dirty="0" err="1"/>
              <a:t>nintedanib</a:t>
            </a:r>
            <a:r>
              <a:rPr lang="en-GB" sz="2667" dirty="0"/>
              <a:t> are options for first-line treatment of </a:t>
            </a:r>
            <a:r>
              <a:rPr lang="en-GB" sz="2667" dirty="0" err="1"/>
              <a:t>SSc</a:t>
            </a:r>
            <a:r>
              <a:rPr lang="en-GB" sz="2667" dirty="0"/>
              <a:t>-ILD</a:t>
            </a:r>
            <a:endParaRPr lang="en-US" sz="2667" baseline="30000" dirty="0"/>
          </a:p>
        </p:txBody>
      </p:sp>
      <p:sp>
        <p:nvSpPr>
          <p:cNvPr id="4" name="Slide Number Placeholder 3">
            <a:extLst>
              <a:ext uri="{FF2B5EF4-FFF2-40B4-BE49-F238E27FC236}">
                <a16:creationId xmlns:a16="http://schemas.microsoft.com/office/drawing/2014/main" id="{EF922E1C-D92E-46BB-AA4B-5A6494463EE1}"/>
              </a:ext>
            </a:extLst>
          </p:cNvPr>
          <p:cNvSpPr>
            <a:spLocks noGrp="1"/>
          </p:cNvSpPr>
          <p:nvPr>
            <p:ph type="sldNum" sz="quarter" idx="12"/>
          </p:nvPr>
        </p:nvSpPr>
        <p:spPr/>
        <p:txBody>
          <a:bodyPr/>
          <a:lstStyle/>
          <a:p>
            <a:pPr defTabSz="609570"/>
            <a:fld id="{DBB4437E-C8DB-4717-A182-F56AECCDC169}" type="slidenum">
              <a:rPr lang="en-GB">
                <a:solidFill>
                  <a:srgbClr val="003366"/>
                </a:solidFill>
                <a:latin typeface="Arial" panose="020B0604020202020204"/>
              </a:rPr>
              <a:pPr defTabSz="609570"/>
              <a:t>96</a:t>
            </a:fld>
            <a:endParaRPr lang="en-GB">
              <a:solidFill>
                <a:srgbClr val="003366"/>
              </a:solidFill>
              <a:latin typeface="Arial" panose="020B0604020202020204"/>
            </a:endParaRPr>
          </a:p>
        </p:txBody>
      </p:sp>
      <p:sp>
        <p:nvSpPr>
          <p:cNvPr id="5" name="Text Placeholder 4">
            <a:extLst>
              <a:ext uri="{FF2B5EF4-FFF2-40B4-BE49-F238E27FC236}">
                <a16:creationId xmlns:a16="http://schemas.microsoft.com/office/drawing/2014/main" id="{99F6FC0D-5AAB-422E-9CB9-72D2A70A6439}"/>
              </a:ext>
            </a:extLst>
          </p:cNvPr>
          <p:cNvSpPr>
            <a:spLocks noGrp="1"/>
          </p:cNvSpPr>
          <p:nvPr>
            <p:ph type="body" sz="quarter" idx="13"/>
          </p:nvPr>
        </p:nvSpPr>
        <p:spPr>
          <a:xfrm>
            <a:off x="439713" y="6361344"/>
            <a:ext cx="10615084" cy="366184"/>
          </a:xfrm>
        </p:spPr>
        <p:txBody>
          <a:bodyPr>
            <a:normAutofit lnSpcReduction="10000"/>
          </a:bodyPr>
          <a:lstStyle/>
          <a:p>
            <a:br>
              <a:rPr lang="en-GB" sz="1067" dirty="0"/>
            </a:br>
            <a:r>
              <a:rPr lang="en-GB" sz="1067" dirty="0"/>
              <a:t>Hoffmann-</a:t>
            </a:r>
            <a:r>
              <a:rPr lang="en-GB" sz="1067" dirty="0" err="1"/>
              <a:t>Vold</a:t>
            </a:r>
            <a:r>
              <a:rPr lang="en-GB" sz="1067" dirty="0"/>
              <a:t> A-M </a:t>
            </a:r>
            <a:r>
              <a:rPr lang="en-GB" sz="1067" i="1" dirty="0"/>
              <a:t>et al.</a:t>
            </a:r>
            <a:r>
              <a:rPr lang="en-GB" sz="1067" dirty="0"/>
              <a:t> </a:t>
            </a:r>
            <a:r>
              <a:rPr lang="en-GB" sz="1067" i="1" dirty="0"/>
              <a:t>Lancet </a:t>
            </a:r>
            <a:r>
              <a:rPr lang="en-GB" sz="1067" i="1" dirty="0" err="1"/>
              <a:t>Rheumatol</a:t>
            </a:r>
            <a:r>
              <a:rPr lang="en-GB" sz="1067" i="1" dirty="0"/>
              <a:t> </a:t>
            </a:r>
            <a:r>
              <a:rPr lang="en-GB" sz="1067" dirty="0"/>
              <a:t>2020;2:e71</a:t>
            </a:r>
            <a:r>
              <a:rPr lang="en-GB" sz="1067" dirty="0">
                <a:cs typeface="Calibri" panose="020F0502020204030204" pitchFamily="34" charset="0"/>
              </a:rPr>
              <a:t>–</a:t>
            </a:r>
            <a:r>
              <a:rPr lang="en-GB" sz="1067" dirty="0"/>
              <a:t>83</a:t>
            </a:r>
            <a:endParaRPr lang="en-US" sz="1067" dirty="0"/>
          </a:p>
        </p:txBody>
      </p:sp>
      <p:grpSp>
        <p:nvGrpSpPr>
          <p:cNvPr id="53" name="Group 52">
            <a:extLst>
              <a:ext uri="{FF2B5EF4-FFF2-40B4-BE49-F238E27FC236}">
                <a16:creationId xmlns:a16="http://schemas.microsoft.com/office/drawing/2014/main" id="{8D9CE504-0AFF-413C-A2B6-FD73CD749B76}"/>
              </a:ext>
            </a:extLst>
          </p:cNvPr>
          <p:cNvGrpSpPr/>
          <p:nvPr/>
        </p:nvGrpSpPr>
        <p:grpSpPr>
          <a:xfrm>
            <a:off x="1897686" y="1219059"/>
            <a:ext cx="7909004" cy="5278112"/>
            <a:chOff x="3462652" y="1129089"/>
            <a:chExt cx="5074066" cy="3386202"/>
          </a:xfrm>
        </p:grpSpPr>
        <p:cxnSp>
          <p:nvCxnSpPr>
            <p:cNvPr id="9" name="Connector: Elbow 8">
              <a:extLst>
                <a:ext uri="{FF2B5EF4-FFF2-40B4-BE49-F238E27FC236}">
                  <a16:creationId xmlns:a16="http://schemas.microsoft.com/office/drawing/2014/main" id="{231B19CF-08D4-4103-9AA8-D7B790B2B4BE}"/>
                </a:ext>
              </a:extLst>
            </p:cNvPr>
            <p:cNvCxnSpPr>
              <a:cxnSpLocks/>
              <a:stCxn id="17" idx="2"/>
              <a:endCxn id="18" idx="0"/>
            </p:cNvCxnSpPr>
            <p:nvPr/>
          </p:nvCxnSpPr>
          <p:spPr>
            <a:xfrm rot="5400000">
              <a:off x="5543797" y="1720978"/>
              <a:ext cx="238105" cy="1166567"/>
            </a:xfrm>
            <a:prstGeom prst="bentConnector3">
              <a:avLst>
                <a:gd name="adj1" fmla="val 50000"/>
              </a:avLst>
            </a:prstGeom>
            <a:ln w="127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3E58622A-15C7-4AC3-B6E8-A73D53C738FD}"/>
                </a:ext>
              </a:extLst>
            </p:cNvPr>
            <p:cNvCxnSpPr>
              <a:cxnSpLocks/>
              <a:stCxn id="17" idx="2"/>
              <a:endCxn id="19" idx="0"/>
            </p:cNvCxnSpPr>
            <p:nvPr/>
          </p:nvCxnSpPr>
          <p:spPr>
            <a:xfrm rot="16200000" flipH="1">
              <a:off x="6680612" y="1750728"/>
              <a:ext cx="238105" cy="1107065"/>
            </a:xfrm>
            <a:prstGeom prst="bentConnector3">
              <a:avLst>
                <a:gd name="adj1" fmla="val 50000"/>
              </a:avLst>
            </a:prstGeom>
            <a:ln w="127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4C37ED9D-4027-40A8-B776-2500FD4278B4}"/>
                </a:ext>
              </a:extLst>
            </p:cNvPr>
            <p:cNvCxnSpPr>
              <a:cxnSpLocks/>
              <a:stCxn id="18" idx="2"/>
              <a:endCxn id="20" idx="0"/>
            </p:cNvCxnSpPr>
            <p:nvPr/>
          </p:nvCxnSpPr>
          <p:spPr>
            <a:xfrm rot="16200000" flipH="1">
              <a:off x="5578062" y="2420292"/>
              <a:ext cx="169572" cy="1166566"/>
            </a:xfrm>
            <a:prstGeom prst="bentConnector3">
              <a:avLst>
                <a:gd name="adj1" fmla="val 50000"/>
              </a:avLst>
            </a:prstGeom>
            <a:ln w="127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38115DD1-06C0-4F6C-9232-F9B39BB1210F}"/>
                </a:ext>
              </a:extLst>
            </p:cNvPr>
            <p:cNvCxnSpPr>
              <a:cxnSpLocks/>
              <a:stCxn id="19" idx="2"/>
              <a:endCxn id="20" idx="0"/>
            </p:cNvCxnSpPr>
            <p:nvPr/>
          </p:nvCxnSpPr>
          <p:spPr>
            <a:xfrm rot="5400000">
              <a:off x="6714878" y="2450042"/>
              <a:ext cx="169573" cy="1107066"/>
            </a:xfrm>
            <a:prstGeom prst="bentConnector3">
              <a:avLst>
                <a:gd name="adj1" fmla="val 50000"/>
              </a:avLst>
            </a:prstGeom>
            <a:ln w="127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1AF510C0-BD1B-4881-882F-621775C94EAC}"/>
                </a:ext>
              </a:extLst>
            </p:cNvPr>
            <p:cNvCxnSpPr>
              <a:cxnSpLocks/>
            </p:cNvCxnSpPr>
            <p:nvPr/>
          </p:nvCxnSpPr>
          <p:spPr>
            <a:xfrm rot="5400000">
              <a:off x="5481258" y="2955473"/>
              <a:ext cx="193501" cy="1336462"/>
            </a:xfrm>
            <a:prstGeom prst="bentConnector3">
              <a:avLst>
                <a:gd name="adj1" fmla="val 50000"/>
              </a:avLst>
            </a:prstGeom>
            <a:ln w="127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39F95221-BFA5-4883-96E0-071EB7D08182}"/>
                </a:ext>
              </a:extLst>
            </p:cNvPr>
            <p:cNvCxnSpPr>
              <a:cxnSpLocks/>
            </p:cNvCxnSpPr>
            <p:nvPr/>
          </p:nvCxnSpPr>
          <p:spPr>
            <a:xfrm rot="16200000" flipH="1">
              <a:off x="6812148" y="2961045"/>
              <a:ext cx="193501" cy="1325318"/>
            </a:xfrm>
            <a:prstGeom prst="bentConnector3">
              <a:avLst>
                <a:gd name="adj1" fmla="val 50000"/>
              </a:avLst>
            </a:prstGeom>
            <a:ln w="127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AB9CE40-88D9-4A6C-8D2F-5018ACA975B3}"/>
                </a:ext>
              </a:extLst>
            </p:cNvPr>
            <p:cNvSpPr txBox="1"/>
            <p:nvPr/>
          </p:nvSpPr>
          <p:spPr>
            <a:xfrm>
              <a:off x="7765083" y="3469189"/>
              <a:ext cx="771635" cy="243447"/>
            </a:xfrm>
            <a:prstGeom prst="rect">
              <a:avLst/>
            </a:prstGeom>
            <a:noFill/>
          </p:spPr>
          <p:txBody>
            <a:bodyPr wrap="square" rtlCol="0">
              <a:spAutoFit/>
            </a:bodyPr>
            <a:lstStyle/>
            <a:p>
              <a:pPr defTabSz="609570"/>
              <a:r>
                <a:rPr lang="en-GB" sz="933" b="1">
                  <a:solidFill>
                    <a:prstClr val="black"/>
                  </a:solidFill>
                  <a:latin typeface="Arial" panose="020B0604020202020204"/>
                </a:rPr>
                <a:t>Disease progression</a:t>
              </a:r>
            </a:p>
          </p:txBody>
        </p:sp>
        <p:sp>
          <p:nvSpPr>
            <p:cNvPr id="16" name="TextBox 15">
              <a:extLst>
                <a:ext uri="{FF2B5EF4-FFF2-40B4-BE49-F238E27FC236}">
                  <a16:creationId xmlns:a16="http://schemas.microsoft.com/office/drawing/2014/main" id="{89E3E091-4DE0-4EDC-AD61-5695C3D31C43}"/>
                </a:ext>
              </a:extLst>
            </p:cNvPr>
            <p:cNvSpPr txBox="1"/>
            <p:nvPr/>
          </p:nvSpPr>
          <p:spPr>
            <a:xfrm>
              <a:off x="3462652" y="3469189"/>
              <a:ext cx="1167766" cy="243447"/>
            </a:xfrm>
            <a:prstGeom prst="rect">
              <a:avLst/>
            </a:prstGeom>
            <a:noFill/>
          </p:spPr>
          <p:txBody>
            <a:bodyPr wrap="square" rtlCol="0">
              <a:spAutoFit/>
            </a:bodyPr>
            <a:lstStyle/>
            <a:p>
              <a:pPr algn="r" defTabSz="609570"/>
              <a:r>
                <a:rPr lang="en-GB" sz="933" b="1" dirty="0">
                  <a:solidFill>
                    <a:prstClr val="black"/>
                  </a:solidFill>
                  <a:latin typeface="Arial" panose="020B0604020202020204"/>
                </a:rPr>
                <a:t>Inadequate treatment response</a:t>
              </a:r>
            </a:p>
          </p:txBody>
        </p:sp>
        <p:sp>
          <p:nvSpPr>
            <p:cNvPr id="17" name="TextBox 16">
              <a:extLst>
                <a:ext uri="{FF2B5EF4-FFF2-40B4-BE49-F238E27FC236}">
                  <a16:creationId xmlns:a16="http://schemas.microsoft.com/office/drawing/2014/main" id="{4212C332-DB14-467F-B1AD-B5A0160FAD3E}"/>
                </a:ext>
              </a:extLst>
            </p:cNvPr>
            <p:cNvSpPr txBox="1">
              <a:spLocks/>
            </p:cNvSpPr>
            <p:nvPr/>
          </p:nvSpPr>
          <p:spPr>
            <a:xfrm>
              <a:off x="4815114" y="1746618"/>
              <a:ext cx="2862036" cy="438591"/>
            </a:xfrm>
            <a:prstGeom prst="rect">
              <a:avLst/>
            </a:prstGeom>
            <a:solidFill>
              <a:schemeClr val="accent5">
                <a:lumMod val="20000"/>
                <a:lumOff val="80000"/>
              </a:schemeClr>
            </a:solidFill>
            <a:ln w="12700">
              <a:solidFill>
                <a:schemeClr val="accent5">
                  <a:lumMod val="20000"/>
                  <a:lumOff val="80000"/>
                </a:schemeClr>
              </a:solidFill>
            </a:ln>
            <a:effectLst>
              <a:outerShdw blurRad="63500" algn="ctr" rotWithShape="0">
                <a:srgbClr val="000000">
                  <a:alpha val="20000"/>
                </a:srgbClr>
              </a:outerShdw>
            </a:effectLst>
          </p:spPr>
          <p:style>
            <a:lnRef idx="2">
              <a:schemeClr val="accent2"/>
            </a:lnRef>
            <a:fillRef idx="1">
              <a:schemeClr val="lt1"/>
            </a:fillRef>
            <a:effectRef idx="0">
              <a:schemeClr val="accent2"/>
            </a:effectRef>
            <a:fontRef idx="minor">
              <a:schemeClr val="dk1"/>
            </a:fontRef>
          </p:style>
          <p:txBody>
            <a:bodyPr wrap="square" lIns="0" tIns="0" rIns="0" bIns="0" rtlCol="0" anchor="ctr">
              <a:noAutofit/>
            </a:bodyPr>
            <a:lstStyle/>
            <a:p>
              <a:pPr algn="ctr" defTabSz="914354">
                <a:defRPr/>
              </a:pPr>
              <a:r>
                <a:rPr lang="en-US" sz="1200" b="1" dirty="0">
                  <a:solidFill>
                    <a:prstClr val="black"/>
                  </a:solidFill>
                  <a:latin typeface="Arial" panose="020B0604020202020204"/>
                </a:rPr>
                <a:t>Decide whether pharmacological therapy is required </a:t>
              </a:r>
              <a:br>
                <a:rPr lang="en-US" sz="1200" b="1" dirty="0">
                  <a:solidFill>
                    <a:prstClr val="black"/>
                  </a:solidFill>
                  <a:latin typeface="Arial" panose="020B0604020202020204"/>
                </a:rPr>
              </a:br>
              <a:r>
                <a:rPr lang="en-US" sz="1200" dirty="0">
                  <a:solidFill>
                    <a:prstClr val="black"/>
                  </a:solidFill>
                  <a:latin typeface="Arial" panose="020B0604020202020204"/>
                </a:rPr>
                <a:t>Some patients might not need pharmacological therapy. </a:t>
              </a:r>
              <a:br>
                <a:rPr lang="en-US" sz="1200" dirty="0">
                  <a:solidFill>
                    <a:prstClr val="black"/>
                  </a:solidFill>
                  <a:latin typeface="Arial" panose="020B0604020202020204"/>
                </a:rPr>
              </a:br>
              <a:r>
                <a:rPr lang="en-US" sz="1200" dirty="0">
                  <a:solidFill>
                    <a:prstClr val="black"/>
                  </a:solidFill>
                  <a:latin typeface="Arial" panose="020B0604020202020204"/>
                </a:rPr>
                <a:t>Factors to consider include disease severity; patient quality of life; </a:t>
              </a:r>
              <a:br>
                <a:rPr lang="en-US" sz="1200" dirty="0">
                  <a:solidFill>
                    <a:prstClr val="black"/>
                  </a:solidFill>
                  <a:latin typeface="Arial" panose="020B0604020202020204"/>
                </a:rPr>
              </a:br>
              <a:r>
                <a:rPr lang="en-US" sz="1200" dirty="0">
                  <a:solidFill>
                    <a:prstClr val="black"/>
                  </a:solidFill>
                  <a:latin typeface="Arial" panose="020B0604020202020204"/>
                </a:rPr>
                <a:t>available clinical guidelines</a:t>
              </a:r>
            </a:p>
          </p:txBody>
        </p:sp>
        <p:sp>
          <p:nvSpPr>
            <p:cNvPr id="18" name="TextBox 17">
              <a:extLst>
                <a:ext uri="{FF2B5EF4-FFF2-40B4-BE49-F238E27FC236}">
                  <a16:creationId xmlns:a16="http://schemas.microsoft.com/office/drawing/2014/main" id="{C4FCB601-D305-41D6-B0F2-236BDB0E90DE}"/>
                </a:ext>
              </a:extLst>
            </p:cNvPr>
            <p:cNvSpPr txBox="1">
              <a:spLocks/>
            </p:cNvSpPr>
            <p:nvPr/>
          </p:nvSpPr>
          <p:spPr>
            <a:xfrm>
              <a:off x="4011689" y="2423314"/>
              <a:ext cx="2135752" cy="495475"/>
            </a:xfrm>
            <a:prstGeom prst="rect">
              <a:avLst/>
            </a:prstGeom>
            <a:solidFill>
              <a:schemeClr val="accent1">
                <a:lumMod val="40000"/>
                <a:lumOff val="60000"/>
              </a:schemeClr>
            </a:solidFill>
            <a:ln w="12700">
              <a:solidFill>
                <a:schemeClr val="accent5">
                  <a:lumMod val="20000"/>
                  <a:lumOff val="80000"/>
                </a:schemeClr>
              </a:solidFill>
            </a:ln>
            <a:effectLst>
              <a:outerShdw blurRad="63500" algn="ctr" rotWithShape="0">
                <a:srgbClr val="000000">
                  <a:alpha val="20000"/>
                </a:srgbClr>
              </a:outerShdw>
            </a:effectLst>
          </p:spPr>
          <p:style>
            <a:lnRef idx="2">
              <a:schemeClr val="accent2"/>
            </a:lnRef>
            <a:fillRef idx="1">
              <a:schemeClr val="lt1"/>
            </a:fillRef>
            <a:effectRef idx="0">
              <a:schemeClr val="accent2"/>
            </a:effectRef>
            <a:fontRef idx="minor">
              <a:schemeClr val="dk1"/>
            </a:fontRef>
          </p:style>
          <p:txBody>
            <a:bodyPr wrap="square" lIns="0" tIns="48000" rIns="0" bIns="0" rtlCol="0" anchor="t">
              <a:noAutofit/>
            </a:bodyPr>
            <a:lstStyle/>
            <a:p>
              <a:pPr algn="ctr" defTabSz="914354">
                <a:defRPr/>
              </a:pPr>
              <a:r>
                <a:rPr lang="en-US" sz="1200" b="1" dirty="0">
                  <a:solidFill>
                    <a:prstClr val="black"/>
                  </a:solidFill>
                  <a:latin typeface="Arial" panose="020B0604020202020204"/>
                </a:rPr>
                <a:t>Pharmacological therapy</a:t>
              </a:r>
              <a:br>
                <a:rPr lang="en-US" sz="1200" dirty="0">
                  <a:solidFill>
                    <a:prstClr val="black"/>
                  </a:solidFill>
                  <a:latin typeface="Arial" panose="020B0604020202020204"/>
                </a:rPr>
              </a:br>
              <a:r>
                <a:rPr lang="en-US" sz="1200" dirty="0">
                  <a:solidFill>
                    <a:prstClr val="black"/>
                  </a:solidFill>
                  <a:latin typeface="Arial" panose="020B0604020202020204"/>
                </a:rPr>
                <a:t>MMF</a:t>
              </a:r>
              <a:br>
                <a:rPr lang="en-US" sz="1200" dirty="0">
                  <a:solidFill>
                    <a:prstClr val="black"/>
                  </a:solidFill>
                  <a:latin typeface="Arial" panose="020B0604020202020204"/>
                </a:rPr>
              </a:br>
              <a:r>
                <a:rPr lang="en-US" sz="1200" dirty="0">
                  <a:solidFill>
                    <a:prstClr val="black"/>
                  </a:solidFill>
                  <a:latin typeface="Arial" panose="020B0604020202020204"/>
                </a:rPr>
                <a:t>CYC</a:t>
              </a:r>
              <a:br>
                <a:rPr lang="en-US" sz="1200" dirty="0">
                  <a:solidFill>
                    <a:prstClr val="black"/>
                  </a:solidFill>
                  <a:latin typeface="Arial" panose="020B0604020202020204"/>
                </a:rPr>
              </a:br>
              <a:r>
                <a:rPr lang="en-US" sz="1200" dirty="0" err="1">
                  <a:solidFill>
                    <a:prstClr val="black"/>
                  </a:solidFill>
                  <a:latin typeface="Arial" panose="020B0604020202020204"/>
                </a:rPr>
                <a:t>Nintedanib</a:t>
              </a:r>
              <a:endParaRPr lang="en-US" sz="1200" dirty="0">
                <a:solidFill>
                  <a:prstClr val="black"/>
                </a:solidFill>
                <a:latin typeface="Arial" panose="020B0604020202020204"/>
              </a:endParaRPr>
            </a:p>
          </p:txBody>
        </p:sp>
        <p:sp>
          <p:nvSpPr>
            <p:cNvPr id="19" name="TextBox 18">
              <a:extLst>
                <a:ext uri="{FF2B5EF4-FFF2-40B4-BE49-F238E27FC236}">
                  <a16:creationId xmlns:a16="http://schemas.microsoft.com/office/drawing/2014/main" id="{1170EA59-F910-4BB8-994F-B7AFF914B969}"/>
                </a:ext>
              </a:extLst>
            </p:cNvPr>
            <p:cNvSpPr txBox="1">
              <a:spLocks/>
            </p:cNvSpPr>
            <p:nvPr/>
          </p:nvSpPr>
          <p:spPr>
            <a:xfrm>
              <a:off x="6285321" y="2423314"/>
              <a:ext cx="2135752" cy="495474"/>
            </a:xfrm>
            <a:prstGeom prst="rect">
              <a:avLst/>
            </a:prstGeom>
            <a:solidFill>
              <a:schemeClr val="accent5">
                <a:lumMod val="20000"/>
                <a:lumOff val="80000"/>
              </a:schemeClr>
            </a:solidFill>
            <a:ln w="12700">
              <a:solidFill>
                <a:schemeClr val="accent5">
                  <a:lumMod val="20000"/>
                  <a:lumOff val="80000"/>
                </a:schemeClr>
              </a:solidFill>
            </a:ln>
            <a:effectLst>
              <a:outerShdw blurRad="63500" algn="ctr" rotWithShape="0">
                <a:srgbClr val="000000">
                  <a:alpha val="20000"/>
                </a:srgbClr>
              </a:outerShdw>
            </a:effectLst>
          </p:spPr>
          <p:style>
            <a:lnRef idx="2">
              <a:schemeClr val="accent2"/>
            </a:lnRef>
            <a:fillRef idx="1">
              <a:schemeClr val="lt1"/>
            </a:fillRef>
            <a:effectRef idx="0">
              <a:schemeClr val="accent2"/>
            </a:effectRef>
            <a:fontRef idx="minor">
              <a:schemeClr val="dk1"/>
            </a:fontRef>
          </p:style>
          <p:txBody>
            <a:bodyPr wrap="square" lIns="0" tIns="48000" rIns="0" bIns="0" rtlCol="0" anchor="t">
              <a:noAutofit/>
            </a:bodyPr>
            <a:lstStyle/>
            <a:p>
              <a:pPr algn="ctr" defTabSz="914354">
                <a:defRPr/>
              </a:pPr>
              <a:r>
                <a:rPr lang="en-US" sz="1200" b="1" dirty="0">
                  <a:solidFill>
                    <a:prstClr val="black"/>
                  </a:solidFill>
                  <a:latin typeface="Arial" panose="020B0604020202020204"/>
                </a:rPr>
                <a:t>No pharmacological therapy</a:t>
              </a:r>
              <a:br>
                <a:rPr lang="en-US" sz="1200" b="1" dirty="0">
                  <a:solidFill>
                    <a:prstClr val="black"/>
                  </a:solidFill>
                  <a:latin typeface="Arial" panose="020B0604020202020204"/>
                </a:rPr>
              </a:br>
              <a:r>
                <a:rPr lang="en-US" sz="1200" dirty="0">
                  <a:solidFill>
                    <a:prstClr val="black"/>
                  </a:solidFill>
                  <a:latin typeface="Arial" panose="020B0604020202020204"/>
                </a:rPr>
                <a:t>Follow-up closely </a:t>
              </a:r>
            </a:p>
          </p:txBody>
        </p:sp>
        <p:sp>
          <p:nvSpPr>
            <p:cNvPr id="20" name="TextBox 19">
              <a:extLst>
                <a:ext uri="{FF2B5EF4-FFF2-40B4-BE49-F238E27FC236}">
                  <a16:creationId xmlns:a16="http://schemas.microsoft.com/office/drawing/2014/main" id="{9F508D69-84BD-4DD4-AAB2-3473E4ADCD86}"/>
                </a:ext>
              </a:extLst>
            </p:cNvPr>
            <p:cNvSpPr txBox="1">
              <a:spLocks/>
            </p:cNvSpPr>
            <p:nvPr/>
          </p:nvSpPr>
          <p:spPr>
            <a:xfrm>
              <a:off x="4727180" y="3088361"/>
              <a:ext cx="3037903" cy="438591"/>
            </a:xfrm>
            <a:prstGeom prst="rect">
              <a:avLst/>
            </a:prstGeom>
            <a:solidFill>
              <a:schemeClr val="accent5">
                <a:lumMod val="20000"/>
                <a:lumOff val="80000"/>
              </a:schemeClr>
            </a:solidFill>
            <a:ln w="12700">
              <a:solidFill>
                <a:schemeClr val="accent5">
                  <a:lumMod val="20000"/>
                  <a:lumOff val="80000"/>
                </a:schemeClr>
              </a:solidFill>
            </a:ln>
            <a:effectLst>
              <a:outerShdw blurRad="63500" algn="ctr" rotWithShape="0">
                <a:srgbClr val="000000">
                  <a:alpha val="20000"/>
                </a:srgbClr>
              </a:outerShdw>
            </a:effectLst>
          </p:spPr>
          <p:style>
            <a:lnRef idx="2">
              <a:schemeClr val="accent2"/>
            </a:lnRef>
            <a:fillRef idx="1">
              <a:schemeClr val="lt1"/>
            </a:fillRef>
            <a:effectRef idx="0">
              <a:schemeClr val="accent2"/>
            </a:effectRef>
            <a:fontRef idx="minor">
              <a:schemeClr val="dk1"/>
            </a:fontRef>
          </p:style>
          <p:txBody>
            <a:bodyPr wrap="square" lIns="0" tIns="0" rIns="0" bIns="0" rtlCol="0" anchor="ctr">
              <a:noAutofit/>
            </a:bodyPr>
            <a:lstStyle/>
            <a:p>
              <a:pPr algn="ctr" defTabSz="914354">
                <a:defRPr/>
              </a:pPr>
              <a:r>
                <a:rPr lang="en-US" sz="1200" b="1" dirty="0">
                  <a:solidFill>
                    <a:prstClr val="black"/>
                  </a:solidFill>
                  <a:latin typeface="Arial" panose="020B0604020202020204"/>
                </a:rPr>
                <a:t>Assess ILD progression using multiple methods</a:t>
              </a:r>
              <a:br>
                <a:rPr lang="en-US" sz="933" dirty="0">
                  <a:solidFill>
                    <a:prstClr val="black"/>
                  </a:solidFill>
                  <a:latin typeface="Arial" panose="020B0604020202020204"/>
                </a:rPr>
              </a:br>
              <a:r>
                <a:rPr lang="en-US" sz="1200" dirty="0">
                  <a:solidFill>
                    <a:prstClr val="black"/>
                  </a:solidFill>
                  <a:latin typeface="Arial" panose="020B0604020202020204"/>
                </a:rPr>
                <a:t>Use HRCT (depending on clinical need), FVC, DLCO, exercise-induced blood oxygen desaturation, and clinical symptoms to assess </a:t>
              </a:r>
              <a:br>
                <a:rPr lang="en-US" sz="1200" dirty="0">
                  <a:solidFill>
                    <a:prstClr val="black"/>
                  </a:solidFill>
                  <a:latin typeface="Arial" panose="020B0604020202020204"/>
                </a:rPr>
              </a:br>
              <a:r>
                <a:rPr lang="en-US" sz="1200" dirty="0">
                  <a:solidFill>
                    <a:prstClr val="black"/>
                  </a:solidFill>
                  <a:latin typeface="Arial" panose="020B0604020202020204"/>
                </a:rPr>
                <a:t>ILD progression</a:t>
              </a:r>
            </a:p>
          </p:txBody>
        </p:sp>
        <p:sp>
          <p:nvSpPr>
            <p:cNvPr id="21" name="TextBox 20">
              <a:extLst>
                <a:ext uri="{FF2B5EF4-FFF2-40B4-BE49-F238E27FC236}">
                  <a16:creationId xmlns:a16="http://schemas.microsoft.com/office/drawing/2014/main" id="{A65D9077-D568-42CD-97AF-FD81CBDC7445}"/>
                </a:ext>
              </a:extLst>
            </p:cNvPr>
            <p:cNvSpPr txBox="1">
              <a:spLocks/>
            </p:cNvSpPr>
            <p:nvPr/>
          </p:nvSpPr>
          <p:spPr>
            <a:xfrm>
              <a:off x="4639247" y="3732103"/>
              <a:ext cx="3213770" cy="783188"/>
            </a:xfrm>
            <a:prstGeom prst="rect">
              <a:avLst/>
            </a:prstGeom>
            <a:solidFill>
              <a:schemeClr val="accent1">
                <a:lumMod val="40000"/>
                <a:lumOff val="60000"/>
              </a:schemeClr>
            </a:solidFill>
            <a:ln w="12700">
              <a:solidFill>
                <a:schemeClr val="accent5">
                  <a:lumMod val="20000"/>
                  <a:lumOff val="80000"/>
                </a:schemeClr>
              </a:solidFill>
            </a:ln>
            <a:effectLst>
              <a:outerShdw blurRad="63500" algn="ctr" rotWithShape="0">
                <a:srgbClr val="000000">
                  <a:alpha val="20000"/>
                </a:srgbClr>
              </a:outerShdw>
            </a:effectLst>
          </p:spPr>
          <p:style>
            <a:lnRef idx="2">
              <a:schemeClr val="accent2"/>
            </a:lnRef>
            <a:fillRef idx="1">
              <a:schemeClr val="lt1"/>
            </a:fillRef>
            <a:effectRef idx="0">
              <a:schemeClr val="accent2"/>
            </a:effectRef>
            <a:fontRef idx="minor">
              <a:schemeClr val="dk1"/>
            </a:fontRef>
          </p:style>
          <p:txBody>
            <a:bodyPr wrap="square" lIns="0" tIns="0" rIns="0" bIns="0" rtlCol="0" anchor="ctr">
              <a:noAutofit/>
            </a:bodyPr>
            <a:lstStyle/>
            <a:p>
              <a:pPr algn="ctr" defTabSz="914354">
                <a:defRPr/>
              </a:pPr>
              <a:r>
                <a:rPr lang="en-US" sz="1200" b="1" dirty="0">
                  <a:solidFill>
                    <a:prstClr val="black"/>
                  </a:solidFill>
                  <a:latin typeface="Arial" panose="020B0604020202020204"/>
                </a:rPr>
                <a:t>Escalate therapy </a:t>
              </a:r>
              <a:br>
                <a:rPr lang="en-US" sz="933" dirty="0">
                  <a:solidFill>
                    <a:prstClr val="black"/>
                  </a:solidFill>
                  <a:latin typeface="Arial" panose="020B0604020202020204"/>
                </a:rPr>
              </a:br>
              <a:r>
                <a:rPr lang="en-US" sz="1200" dirty="0">
                  <a:solidFill>
                    <a:prstClr val="black"/>
                  </a:solidFill>
                  <a:latin typeface="Arial" panose="020B0604020202020204"/>
                </a:rPr>
                <a:t>Modify dose or choice of pharmacological treatment:</a:t>
              </a:r>
              <a:br>
                <a:rPr lang="en-US" sz="1200" dirty="0">
                  <a:solidFill>
                    <a:prstClr val="black"/>
                  </a:solidFill>
                  <a:latin typeface="Arial" panose="020B0604020202020204"/>
                </a:rPr>
              </a:br>
              <a:r>
                <a:rPr lang="en-US" sz="1200" dirty="0">
                  <a:solidFill>
                    <a:prstClr val="black"/>
                  </a:solidFill>
                  <a:latin typeface="Arial" panose="020B0604020202020204"/>
                </a:rPr>
                <a:t>MMF, CYC, </a:t>
              </a:r>
              <a:r>
                <a:rPr lang="en-US" sz="1200" b="1" dirty="0" err="1">
                  <a:solidFill>
                    <a:prstClr val="black"/>
                  </a:solidFill>
                  <a:latin typeface="Arial" panose="020B0604020202020204"/>
                </a:rPr>
                <a:t>nintedanib</a:t>
              </a:r>
              <a:r>
                <a:rPr lang="en-US" sz="1200" dirty="0">
                  <a:solidFill>
                    <a:prstClr val="black"/>
                  </a:solidFill>
                  <a:latin typeface="Arial" panose="020B0604020202020204"/>
                </a:rPr>
                <a:t>; consider RTX.</a:t>
              </a:r>
              <a:br>
                <a:rPr lang="en-US" sz="1200" dirty="0">
                  <a:solidFill>
                    <a:prstClr val="black"/>
                  </a:solidFill>
                  <a:latin typeface="Arial" panose="020B0604020202020204"/>
                </a:rPr>
              </a:br>
              <a:r>
                <a:rPr lang="en-US" sz="1200" dirty="0">
                  <a:solidFill>
                    <a:prstClr val="black"/>
                  </a:solidFill>
                  <a:latin typeface="Arial" panose="020B0604020202020204"/>
                </a:rPr>
                <a:t>Evaluate for lung transplant. </a:t>
              </a:r>
              <a:br>
                <a:rPr lang="en-US" sz="1200" dirty="0">
                  <a:solidFill>
                    <a:prstClr val="black"/>
                  </a:solidFill>
                  <a:latin typeface="Arial" panose="020B0604020202020204"/>
                </a:rPr>
              </a:br>
              <a:r>
                <a:rPr lang="en-US" sz="1200" dirty="0">
                  <a:solidFill>
                    <a:prstClr val="black"/>
                  </a:solidFill>
                  <a:latin typeface="Arial" panose="020B0604020202020204"/>
                </a:rPr>
                <a:t>Consider autologous hemopoietic stem cell transplantation for selected patients  </a:t>
              </a:r>
              <a:endParaRPr lang="en-US" sz="933" dirty="0">
                <a:solidFill>
                  <a:prstClr val="black"/>
                </a:solidFill>
                <a:latin typeface="Arial" panose="020B0604020202020204"/>
              </a:endParaRPr>
            </a:p>
          </p:txBody>
        </p:sp>
        <p:sp>
          <p:nvSpPr>
            <p:cNvPr id="22" name="TextBox 21">
              <a:extLst>
                <a:ext uri="{FF2B5EF4-FFF2-40B4-BE49-F238E27FC236}">
                  <a16:creationId xmlns:a16="http://schemas.microsoft.com/office/drawing/2014/main" id="{E6886E93-DF03-4821-9BB3-F6AF6DEAA36D}"/>
                </a:ext>
              </a:extLst>
            </p:cNvPr>
            <p:cNvSpPr txBox="1"/>
            <p:nvPr/>
          </p:nvSpPr>
          <p:spPr>
            <a:xfrm>
              <a:off x="4011689" y="1740581"/>
              <a:ext cx="667483" cy="197456"/>
            </a:xfrm>
            <a:prstGeom prst="rect">
              <a:avLst/>
            </a:prstGeom>
            <a:noFill/>
          </p:spPr>
          <p:txBody>
            <a:bodyPr wrap="none" rtlCol="0">
              <a:spAutoFit/>
            </a:bodyPr>
            <a:lstStyle/>
            <a:p>
              <a:pPr defTabSz="609570"/>
              <a:r>
                <a:rPr lang="en-GB" sz="1400" b="1">
                  <a:solidFill>
                    <a:srgbClr val="FF9900"/>
                  </a:solidFill>
                  <a:latin typeface="Arial" panose="020B0604020202020204"/>
                </a:rPr>
                <a:t>Treatment</a:t>
              </a:r>
            </a:p>
          </p:txBody>
        </p:sp>
        <p:sp>
          <p:nvSpPr>
            <p:cNvPr id="31" name="TextBox 30">
              <a:extLst>
                <a:ext uri="{FF2B5EF4-FFF2-40B4-BE49-F238E27FC236}">
                  <a16:creationId xmlns:a16="http://schemas.microsoft.com/office/drawing/2014/main" id="{FF82D412-4593-4090-94DE-1EBC210081AF}"/>
                </a:ext>
              </a:extLst>
            </p:cNvPr>
            <p:cNvSpPr txBox="1"/>
            <p:nvPr/>
          </p:nvSpPr>
          <p:spPr>
            <a:xfrm>
              <a:off x="5008469" y="1370818"/>
              <a:ext cx="2475326" cy="182656"/>
            </a:xfrm>
            <a:prstGeom prst="rect">
              <a:avLst/>
            </a:prstGeom>
            <a:solidFill>
              <a:schemeClr val="accent5">
                <a:lumMod val="20000"/>
                <a:lumOff val="80000"/>
              </a:schemeClr>
            </a:solidFill>
            <a:ln w="12700">
              <a:solidFill>
                <a:schemeClr val="accent5">
                  <a:lumMod val="20000"/>
                  <a:lumOff val="80000"/>
                </a:schemeClr>
              </a:solidFill>
            </a:ln>
            <a:effectLst>
              <a:outerShdw blurRad="63500" algn="ctr" rotWithShape="0">
                <a:srgbClr val="000000">
                  <a:alpha val="20000"/>
                </a:srgbClr>
              </a:outerShdw>
            </a:effectLst>
          </p:spPr>
          <p:style>
            <a:lnRef idx="2">
              <a:schemeClr val="accent2"/>
            </a:lnRef>
            <a:fillRef idx="1">
              <a:schemeClr val="lt1"/>
            </a:fillRef>
            <a:effectRef idx="0">
              <a:schemeClr val="accent2"/>
            </a:effectRef>
            <a:fontRef idx="minor">
              <a:schemeClr val="dk1"/>
            </a:fontRef>
          </p:style>
          <p:txBody>
            <a:bodyPr wrap="square" lIns="72000" tIns="62400" rIns="72000" rtlCol="0">
              <a:noAutofit/>
            </a:bodyPr>
            <a:lstStyle/>
            <a:p>
              <a:pPr algn="ctr" defTabSz="914354">
                <a:defRPr/>
              </a:pPr>
              <a:r>
                <a:rPr lang="en-US" sz="1200" b="1" dirty="0">
                  <a:solidFill>
                    <a:prstClr val="black">
                      <a:lumMod val="50000"/>
                      <a:lumOff val="50000"/>
                    </a:prstClr>
                  </a:solidFill>
                  <a:latin typeface="Arial" panose="020B0604020202020204"/>
                </a:rPr>
                <a:t>Following the diagnosis of ILD…</a:t>
              </a:r>
              <a:endParaRPr lang="en-US" sz="1200" baseline="-25000" dirty="0">
                <a:solidFill>
                  <a:prstClr val="black">
                    <a:lumMod val="50000"/>
                    <a:lumOff val="50000"/>
                  </a:prstClr>
                </a:solidFill>
                <a:latin typeface="Arial" panose="020B0604020202020204"/>
              </a:endParaRPr>
            </a:p>
          </p:txBody>
        </p:sp>
        <p:cxnSp>
          <p:nvCxnSpPr>
            <p:cNvPr id="35" name="Straight Arrow Connector 34">
              <a:extLst>
                <a:ext uri="{FF2B5EF4-FFF2-40B4-BE49-F238E27FC236}">
                  <a16:creationId xmlns:a16="http://schemas.microsoft.com/office/drawing/2014/main" id="{CB25F1C2-6D53-4702-B244-4D0F4EF912F5}"/>
                </a:ext>
              </a:extLst>
            </p:cNvPr>
            <p:cNvCxnSpPr>
              <a:stCxn id="31" idx="2"/>
              <a:endCxn id="17" idx="0"/>
            </p:cNvCxnSpPr>
            <p:nvPr/>
          </p:nvCxnSpPr>
          <p:spPr>
            <a:xfrm>
              <a:off x="6246132" y="1553474"/>
              <a:ext cx="0" cy="19314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51" name="TextBox 50">
              <a:extLst>
                <a:ext uri="{FF2B5EF4-FFF2-40B4-BE49-F238E27FC236}">
                  <a16:creationId xmlns:a16="http://schemas.microsoft.com/office/drawing/2014/main" id="{94878D80-4E74-49FA-A59A-0B64D808BA09}"/>
                </a:ext>
              </a:extLst>
            </p:cNvPr>
            <p:cNvSpPr txBox="1"/>
            <p:nvPr/>
          </p:nvSpPr>
          <p:spPr>
            <a:xfrm>
              <a:off x="5008469" y="1129089"/>
              <a:ext cx="2592841" cy="217201"/>
            </a:xfrm>
            <a:prstGeom prst="rect">
              <a:avLst/>
            </a:prstGeom>
            <a:noFill/>
          </p:spPr>
          <p:txBody>
            <a:bodyPr wrap="none" rtlCol="0">
              <a:spAutoFit/>
            </a:bodyPr>
            <a:lstStyle/>
            <a:p>
              <a:pPr defTabSz="609570"/>
              <a:r>
                <a:rPr lang="en-GB" sz="1600" b="1" dirty="0">
                  <a:solidFill>
                    <a:srgbClr val="003366"/>
                  </a:solidFill>
                  <a:latin typeface="Arial" panose="020B0604020202020204"/>
                </a:rPr>
                <a:t>EU Delphi process treatment algorithm </a:t>
              </a:r>
            </a:p>
          </p:txBody>
        </p:sp>
      </p:grpSp>
    </p:spTree>
    <p:extLst>
      <p:ext uri="{BB962C8B-B14F-4D97-AF65-F5344CB8AC3E}">
        <p14:creationId xmlns:p14="http://schemas.microsoft.com/office/powerpoint/2010/main" val="22493216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B34E2-6EF3-4B77-A928-D2C7CEA03FC5}"/>
              </a:ext>
            </a:extLst>
          </p:cNvPr>
          <p:cNvSpPr>
            <a:spLocks noGrp="1"/>
          </p:cNvSpPr>
          <p:nvPr>
            <p:ph type="title"/>
          </p:nvPr>
        </p:nvSpPr>
        <p:spPr/>
        <p:txBody>
          <a:bodyPr>
            <a:normAutofit/>
          </a:bodyPr>
          <a:lstStyle/>
          <a:p>
            <a:r>
              <a:rPr lang="en-NZ" dirty="0"/>
              <a:t>Summary</a:t>
            </a:r>
            <a:endParaRPr lang="en-GB" dirty="0"/>
          </a:p>
        </p:txBody>
      </p:sp>
      <p:sp>
        <p:nvSpPr>
          <p:cNvPr id="3" name="Content Placeholder 2">
            <a:extLst>
              <a:ext uri="{FF2B5EF4-FFF2-40B4-BE49-F238E27FC236}">
                <a16:creationId xmlns:a16="http://schemas.microsoft.com/office/drawing/2014/main" id="{2F315307-567B-4E9B-8F16-6854465350AB}"/>
              </a:ext>
            </a:extLst>
          </p:cNvPr>
          <p:cNvSpPr>
            <a:spLocks noGrp="1"/>
          </p:cNvSpPr>
          <p:nvPr>
            <p:ph sz="quarter" idx="4294967295"/>
          </p:nvPr>
        </p:nvSpPr>
        <p:spPr>
          <a:xfrm>
            <a:off x="599017" y="1100231"/>
            <a:ext cx="10993967" cy="5333700"/>
          </a:xfrm>
        </p:spPr>
        <p:txBody>
          <a:bodyPr>
            <a:noAutofit/>
          </a:bodyPr>
          <a:lstStyle/>
          <a:p>
            <a:pPr lvl="1"/>
            <a:r>
              <a:rPr lang="en-GB" sz="2133" dirty="0"/>
              <a:t>Nintedanib showed a statistically and clinically significant benefit in slowing FVC decline in the SENSCIS</a:t>
            </a:r>
            <a:r>
              <a:rPr lang="en-GB" sz="2133" baseline="30000" dirty="0"/>
              <a:t>®</a:t>
            </a:r>
            <a:r>
              <a:rPr lang="en-GB" sz="2133" dirty="0"/>
              <a:t> trial, with a treatment effect similar to that seen in the INPULSIS</a:t>
            </a:r>
            <a:r>
              <a:rPr lang="en-GB" sz="2133" baseline="30000" dirty="0"/>
              <a:t>®</a:t>
            </a:r>
            <a:r>
              <a:rPr lang="en-GB" sz="2133" dirty="0"/>
              <a:t> trials in IPF and the INBUILD</a:t>
            </a:r>
            <a:r>
              <a:rPr lang="en-GB" sz="2133" baseline="30000" dirty="0"/>
              <a:t>®</a:t>
            </a:r>
            <a:r>
              <a:rPr lang="en-GB" sz="2133" dirty="0"/>
              <a:t> trials in progressive fibrosing ILD</a:t>
            </a:r>
          </a:p>
          <a:p>
            <a:pPr lvl="1"/>
            <a:r>
              <a:rPr lang="en-GB" sz="2133" dirty="0"/>
              <a:t>The effect of nintedanib was consistent across a broad range of patients with SSc-ILD</a:t>
            </a:r>
          </a:p>
          <a:p>
            <a:pPr lvl="1"/>
            <a:r>
              <a:rPr lang="en-GB" sz="2133" dirty="0"/>
              <a:t>The effect of nintedanib appears to be maintained in the long term</a:t>
            </a:r>
          </a:p>
          <a:p>
            <a:pPr lvl="1"/>
            <a:r>
              <a:rPr lang="en-GB" sz="2133" dirty="0"/>
              <a:t>The safety and tolerability profiles of nintedanib in the SENSCIS</a:t>
            </a:r>
            <a:r>
              <a:rPr lang="en-GB" sz="2133" baseline="30000" dirty="0"/>
              <a:t>®</a:t>
            </a:r>
            <a:r>
              <a:rPr lang="en-GB" sz="2133" dirty="0"/>
              <a:t> trial were similar to those observed in patients with PF-ILD in the INBUILD</a:t>
            </a:r>
            <a:r>
              <a:rPr lang="en-GB" sz="2133" baseline="30000" dirty="0"/>
              <a:t>®</a:t>
            </a:r>
            <a:r>
              <a:rPr lang="en-GB" sz="2133" dirty="0"/>
              <a:t> trial and in patients with IPF in the INPULSIS</a:t>
            </a:r>
            <a:r>
              <a:rPr lang="en-GB" sz="2133" baseline="30000" dirty="0"/>
              <a:t>®</a:t>
            </a:r>
            <a:r>
              <a:rPr lang="en-GB" sz="2133" dirty="0"/>
              <a:t> trials, with no new safety signals identified</a:t>
            </a:r>
            <a:endParaRPr lang="en-GB" sz="2133" baseline="30000" dirty="0"/>
          </a:p>
          <a:p>
            <a:pPr lvl="2"/>
            <a:r>
              <a:rPr lang="en-GB" sz="1867" dirty="0"/>
              <a:t>Over 80% of </a:t>
            </a:r>
            <a:r>
              <a:rPr lang="en-GB" sz="1867" dirty="0" err="1"/>
              <a:t>nintedanib</a:t>
            </a:r>
            <a:r>
              <a:rPr lang="en-GB" sz="1867" dirty="0"/>
              <a:t>-treated patients remained on treatment for at least 52 weeks</a:t>
            </a:r>
          </a:p>
          <a:p>
            <a:pPr lvl="2"/>
            <a:r>
              <a:rPr lang="en-NZ" sz="1867" dirty="0"/>
              <a:t>The most common AEs were GI-related, mild-to-moderate, and could be managed with dose modification and symptomatic treatment</a:t>
            </a:r>
          </a:p>
        </p:txBody>
      </p:sp>
      <p:sp>
        <p:nvSpPr>
          <p:cNvPr id="4" name="Text Placeholder 1">
            <a:extLst>
              <a:ext uri="{FF2B5EF4-FFF2-40B4-BE49-F238E27FC236}">
                <a16:creationId xmlns:a16="http://schemas.microsoft.com/office/drawing/2014/main" id="{7843F201-FD19-4999-8714-AC7DA6C6C5F4}"/>
              </a:ext>
            </a:extLst>
          </p:cNvPr>
          <p:cNvSpPr>
            <a:spLocks noGrp="1"/>
          </p:cNvSpPr>
          <p:nvPr>
            <p:ph type="body" sz="quarter" idx="10"/>
          </p:nvPr>
        </p:nvSpPr>
        <p:spPr>
          <a:xfrm>
            <a:off x="384000" y="6062400"/>
            <a:ext cx="11347200" cy="537600"/>
          </a:xfrm>
        </p:spPr>
        <p:txBody>
          <a:bodyPr/>
          <a:lstStyle/>
          <a:p>
            <a:r>
              <a:rPr lang="en-GB" dirty="0"/>
              <a:t>AE, adverse event; FVC, forced vital capacity; GI, gastrointestinal; IPF, idiopathic pulmonary fibrosis; PF-ILD, progressive fibrosing interstitial lung disease; </a:t>
            </a:r>
            <a:br>
              <a:rPr lang="en-GB" dirty="0"/>
            </a:br>
            <a:r>
              <a:rPr lang="en-GB" dirty="0" err="1"/>
              <a:t>SSc</a:t>
            </a:r>
            <a:r>
              <a:rPr lang="en-GB" dirty="0"/>
              <a:t>-ILD, systemic sclerosis-associated interstitial lung disease</a:t>
            </a:r>
          </a:p>
        </p:txBody>
      </p:sp>
    </p:spTree>
    <p:extLst>
      <p:ext uri="{BB962C8B-B14F-4D97-AF65-F5344CB8AC3E}">
        <p14:creationId xmlns:p14="http://schemas.microsoft.com/office/powerpoint/2010/main" val="32162289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638174" y="1134036"/>
            <a:ext cx="10915651" cy="2294964"/>
          </a:xfrm>
        </p:spPr>
        <p:txBody>
          <a:bodyPr/>
          <a:lstStyle/>
          <a:p>
            <a:r>
              <a:rPr lang="en-GB" altLang="en-US" sz="4000" dirty="0" err="1"/>
              <a:t>Bệnh</a:t>
            </a:r>
            <a:r>
              <a:rPr lang="en-GB" altLang="en-US" sz="4000" dirty="0"/>
              <a:t> </a:t>
            </a:r>
            <a:r>
              <a:rPr lang="en-GB" altLang="en-US" sz="4000" dirty="0" err="1"/>
              <a:t>phổi</a:t>
            </a:r>
            <a:r>
              <a:rPr lang="en-GB" altLang="en-US" sz="4000" dirty="0"/>
              <a:t> </a:t>
            </a:r>
            <a:r>
              <a:rPr lang="en-GB" altLang="en-US" sz="4000" dirty="0" err="1"/>
              <a:t>mô</a:t>
            </a:r>
            <a:r>
              <a:rPr lang="en-GB" altLang="en-US" sz="4000" dirty="0"/>
              <a:t> </a:t>
            </a:r>
            <a:r>
              <a:rPr lang="en-GB" altLang="en-US" sz="4000" dirty="0" err="1"/>
              <a:t>kẽ</a:t>
            </a:r>
            <a:r>
              <a:rPr lang="en-GB" altLang="en-US" sz="4000" dirty="0"/>
              <a:t> </a:t>
            </a:r>
            <a:r>
              <a:rPr lang="en-GB" altLang="en-US" sz="4000" dirty="0" err="1"/>
              <a:t>xơ</a:t>
            </a:r>
            <a:r>
              <a:rPr lang="en-GB" altLang="en-US" sz="4000" dirty="0"/>
              <a:t> </a:t>
            </a:r>
            <a:r>
              <a:rPr lang="en-GB" altLang="en-US" sz="4000" dirty="0" err="1"/>
              <a:t>hóa</a:t>
            </a:r>
            <a:r>
              <a:rPr lang="en-GB" altLang="en-US" sz="4000" dirty="0"/>
              <a:t> </a:t>
            </a:r>
            <a:r>
              <a:rPr lang="en-GB" altLang="en-US" sz="4000" dirty="0" err="1"/>
              <a:t>tiến</a:t>
            </a:r>
            <a:r>
              <a:rPr lang="en-GB" altLang="en-US" sz="4000" dirty="0"/>
              <a:t> </a:t>
            </a:r>
            <a:r>
              <a:rPr lang="en-GB" altLang="en-US" sz="4000" dirty="0" err="1"/>
              <a:t>triển</a:t>
            </a:r>
            <a:r>
              <a:rPr lang="en-GB" altLang="en-US" sz="4000" dirty="0"/>
              <a:t> (PF-ILD)</a:t>
            </a:r>
            <a:endParaRPr lang="en-GB" altLang="en-US" sz="4000" i="0" noProof="0" dirty="0"/>
          </a:p>
        </p:txBody>
      </p:sp>
      <p:sp>
        <p:nvSpPr>
          <p:cNvPr id="3" name="Rectangle 2">
            <a:extLst>
              <a:ext uri="{FF2B5EF4-FFF2-40B4-BE49-F238E27FC236}">
                <a16:creationId xmlns:a16="http://schemas.microsoft.com/office/drawing/2014/main" id="{6F58D05E-DEE8-EF4F-9521-4AE248245FD6}"/>
              </a:ext>
            </a:extLst>
          </p:cNvPr>
          <p:cNvSpPr/>
          <p:nvPr/>
        </p:nvSpPr>
        <p:spPr>
          <a:xfrm>
            <a:off x="3797573" y="6499049"/>
            <a:ext cx="5291799" cy="238527"/>
          </a:xfrm>
          <a:prstGeom prst="rect">
            <a:avLst/>
          </a:prstGeom>
        </p:spPr>
        <p:txBody>
          <a:bodyPr wrap="square" lIns="68580" tIns="34290" rIns="68580" bIns="34290">
            <a:spAutoFit/>
          </a:bodyPr>
          <a:lstStyle/>
          <a:p>
            <a:pPr algn="ctr" defTabSz="457200"/>
            <a:r>
              <a:rPr lang="en-GB" sz="1100" b="1" dirty="0">
                <a:solidFill>
                  <a:prstClr val="white">
                    <a:lumMod val="50000"/>
                  </a:prstClr>
                </a:solidFill>
                <a:latin typeface="Calibri"/>
              </a:rPr>
              <a:t>For internal use only. Strictly confidential. Do not copy, detail, or distribute externally</a:t>
            </a:r>
            <a:r>
              <a:rPr lang="en-US" sz="1100" b="1" dirty="0">
                <a:solidFill>
                  <a:prstClr val="white">
                    <a:lumMod val="50000"/>
                  </a:prstClr>
                </a:solidFill>
                <a:latin typeface="Calibri"/>
              </a:rPr>
              <a:t>.</a:t>
            </a:r>
          </a:p>
        </p:txBody>
      </p:sp>
    </p:spTree>
    <p:extLst>
      <p:ext uri="{BB962C8B-B14F-4D97-AF65-F5344CB8AC3E}">
        <p14:creationId xmlns:p14="http://schemas.microsoft.com/office/powerpoint/2010/main" val="33982340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891C-CFE2-5B46-AD3B-E62945CF9E84}"/>
              </a:ext>
            </a:extLst>
          </p:cNvPr>
          <p:cNvSpPr>
            <a:spLocks noGrp="1"/>
          </p:cNvSpPr>
          <p:nvPr>
            <p:ph type="title"/>
          </p:nvPr>
        </p:nvSpPr>
        <p:spPr/>
        <p:txBody>
          <a:bodyPr>
            <a:normAutofit/>
          </a:bodyPr>
          <a:lstStyle/>
          <a:p>
            <a:r>
              <a:rPr lang="en-GB" sz="2800" dirty="0"/>
              <a:t>A proportion of patients with </a:t>
            </a:r>
            <a:r>
              <a:rPr lang="en-US" sz="2800" dirty="0"/>
              <a:t>fibrosing</a:t>
            </a:r>
            <a:r>
              <a:rPr lang="en-GB" sz="2800" dirty="0"/>
              <a:t> ILDs develop a progressive phenotype </a:t>
            </a:r>
          </a:p>
        </p:txBody>
      </p:sp>
      <p:sp>
        <p:nvSpPr>
          <p:cNvPr id="38" name="Text Placeholder 3">
            <a:extLst>
              <a:ext uri="{FF2B5EF4-FFF2-40B4-BE49-F238E27FC236}">
                <a16:creationId xmlns:a16="http://schemas.microsoft.com/office/drawing/2014/main" id="{9AD0A980-6E0A-4125-8F6A-5B3057ACDD16}"/>
              </a:ext>
            </a:extLst>
          </p:cNvPr>
          <p:cNvSpPr txBox="1">
            <a:spLocks/>
          </p:cNvSpPr>
          <p:nvPr/>
        </p:nvSpPr>
        <p:spPr>
          <a:xfrm>
            <a:off x="561600" y="6118328"/>
            <a:ext cx="11538000" cy="461665"/>
          </a:xfrm>
          <a:prstGeom prst="rect">
            <a:avLst/>
          </a:prstGeom>
        </p:spPr>
        <p:txBody>
          <a:bodyPr wrap="square" anchor="b">
            <a:sp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1E55"/>
                </a:solidFill>
                <a:effectLst/>
                <a:uLnTx/>
                <a:uFillTx/>
                <a:latin typeface="Arial"/>
                <a:ea typeface="+mn-ea"/>
                <a:cs typeface="Arial"/>
              </a:rPr>
              <a:t>HP, hypersensitivity pneumonitis; IPF, idiopathic pulmonary fibrosis; IIPs, idiopathic interstitial pneumonias.</a:t>
            </a:r>
          </a:p>
          <a:p>
            <a:pPr marL="0" marR="0" lvl="0" indent="0" algn="l" defTabSz="609475"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err="1">
                <a:ln>
                  <a:noFill/>
                </a:ln>
                <a:solidFill>
                  <a:srgbClr val="001E55"/>
                </a:solidFill>
                <a:effectLst/>
                <a:uLnTx/>
                <a:uFillTx/>
                <a:latin typeface="Arial"/>
                <a:ea typeface="+mn-ea"/>
                <a:cs typeface="Arial"/>
              </a:rPr>
              <a:t>Cottin</a:t>
            </a:r>
            <a:r>
              <a:rPr kumimoji="0" lang="en-GB" sz="1200" b="0" i="0" u="none" strike="noStrike" kern="1200" cap="none" spc="0" normalizeH="0" baseline="0" noProof="0" dirty="0">
                <a:ln>
                  <a:noFill/>
                </a:ln>
                <a:solidFill>
                  <a:srgbClr val="001E55"/>
                </a:solidFill>
                <a:effectLst/>
                <a:uLnTx/>
                <a:uFillTx/>
                <a:latin typeface="Arial"/>
                <a:ea typeface="+mn-ea"/>
                <a:cs typeface="Arial"/>
              </a:rPr>
              <a:t> V et al. Eur Respir Rev 2019;28:180100.</a:t>
            </a:r>
          </a:p>
        </p:txBody>
      </p:sp>
      <p:sp>
        <p:nvSpPr>
          <p:cNvPr id="41" name="Oval 40">
            <a:extLst>
              <a:ext uri="{FF2B5EF4-FFF2-40B4-BE49-F238E27FC236}">
                <a16:creationId xmlns:a16="http://schemas.microsoft.com/office/drawing/2014/main" id="{E64CCBBC-DF64-4F81-BED1-858565BE9858}"/>
              </a:ext>
            </a:extLst>
          </p:cNvPr>
          <p:cNvSpPr/>
          <p:nvPr/>
        </p:nvSpPr>
        <p:spPr>
          <a:xfrm>
            <a:off x="2426231" y="1596571"/>
            <a:ext cx="6674225" cy="4089400"/>
          </a:xfrm>
          <a:prstGeom prst="ellipse">
            <a:avLst/>
          </a:prstGeom>
          <a:solidFill>
            <a:srgbClr val="227286"/>
          </a:solidFill>
          <a:ln w="12700" cap="flat" cmpd="sng" algn="ctr">
            <a:solidFill>
              <a:sysClr val="window" lastClr="FFFFFF"/>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2" name="Oval 41">
            <a:extLst>
              <a:ext uri="{FF2B5EF4-FFF2-40B4-BE49-F238E27FC236}">
                <a16:creationId xmlns:a16="http://schemas.microsoft.com/office/drawing/2014/main" id="{D487C127-8BA5-441D-8E54-93FF59A9E409}"/>
              </a:ext>
            </a:extLst>
          </p:cNvPr>
          <p:cNvSpPr/>
          <p:nvPr/>
        </p:nvSpPr>
        <p:spPr>
          <a:xfrm>
            <a:off x="4262636" y="2507491"/>
            <a:ext cx="2960821" cy="2169978"/>
          </a:xfrm>
          <a:prstGeom prst="ellipse">
            <a:avLst/>
          </a:prstGeom>
          <a:solidFill>
            <a:srgbClr val="F79646"/>
          </a:solidFill>
          <a:ln w="12700" cap="flat" cmpd="sng" algn="ctr">
            <a:solidFill>
              <a:srgbClr val="778692"/>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Rounded Rectangle 66">
            <a:extLst>
              <a:ext uri="{FF2B5EF4-FFF2-40B4-BE49-F238E27FC236}">
                <a16:creationId xmlns:a16="http://schemas.microsoft.com/office/drawing/2014/main" id="{87E5F674-23A8-454E-9841-A5941B445156}"/>
              </a:ext>
            </a:extLst>
          </p:cNvPr>
          <p:cNvSpPr/>
          <p:nvPr/>
        </p:nvSpPr>
        <p:spPr>
          <a:xfrm>
            <a:off x="5236661" y="3666185"/>
            <a:ext cx="869585" cy="504000"/>
          </a:xfrm>
          <a:prstGeom prst="roundRect">
            <a:avLst/>
          </a:prstGeom>
          <a:solidFill>
            <a:srgbClr val="74C7DC"/>
          </a:solidFill>
          <a:ln w="127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IPF</a:t>
            </a:r>
          </a:p>
        </p:txBody>
      </p:sp>
      <p:sp>
        <p:nvSpPr>
          <p:cNvPr id="44" name="Rounded Rectangle 67">
            <a:extLst>
              <a:ext uri="{FF2B5EF4-FFF2-40B4-BE49-F238E27FC236}">
                <a16:creationId xmlns:a16="http://schemas.microsoft.com/office/drawing/2014/main" id="{14429552-95D3-40EE-BD78-3F1DDF68A0D4}"/>
              </a:ext>
            </a:extLst>
          </p:cNvPr>
          <p:cNvSpPr/>
          <p:nvPr/>
        </p:nvSpPr>
        <p:spPr>
          <a:xfrm>
            <a:off x="3065993" y="2548881"/>
            <a:ext cx="1901337" cy="504000"/>
          </a:xfrm>
          <a:prstGeom prst="roundRect">
            <a:avLst/>
          </a:prstGeom>
          <a:solidFill>
            <a:srgbClr val="74C7DC"/>
          </a:solidFill>
          <a:ln w="127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Hypersensitivity pneumonitis</a:t>
            </a:r>
          </a:p>
        </p:txBody>
      </p:sp>
      <p:sp>
        <p:nvSpPr>
          <p:cNvPr id="45" name="Rounded Rectangle 68">
            <a:extLst>
              <a:ext uri="{FF2B5EF4-FFF2-40B4-BE49-F238E27FC236}">
                <a16:creationId xmlns:a16="http://schemas.microsoft.com/office/drawing/2014/main" id="{2DBE0DFA-AC51-405F-A6FB-8DF94196AC56}"/>
              </a:ext>
            </a:extLst>
          </p:cNvPr>
          <p:cNvSpPr/>
          <p:nvPr/>
        </p:nvSpPr>
        <p:spPr>
          <a:xfrm>
            <a:off x="5765206" y="2250387"/>
            <a:ext cx="2319968" cy="584774"/>
          </a:xfrm>
          <a:prstGeom prst="roundRect">
            <a:avLst/>
          </a:prstGeom>
          <a:solidFill>
            <a:srgbClr val="74C7DC"/>
          </a:solidFill>
          <a:ln w="127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Autoimmune disease-related ILDs</a:t>
            </a:r>
            <a:endParaRPr kumimoji="0" lang="en-US" sz="1600" b="1" i="0" u="none" strike="noStrike" kern="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Rounded Rectangle 69">
            <a:extLst>
              <a:ext uri="{FF2B5EF4-FFF2-40B4-BE49-F238E27FC236}">
                <a16:creationId xmlns:a16="http://schemas.microsoft.com/office/drawing/2014/main" id="{36B0572A-7B96-478B-A8DB-0801DB29338B}"/>
              </a:ext>
            </a:extLst>
          </p:cNvPr>
          <p:cNvSpPr/>
          <p:nvPr/>
        </p:nvSpPr>
        <p:spPr>
          <a:xfrm>
            <a:off x="6520974" y="3453632"/>
            <a:ext cx="1899126" cy="584774"/>
          </a:xfrm>
          <a:prstGeom prst="roundRect">
            <a:avLst/>
          </a:prstGeom>
          <a:solidFill>
            <a:srgbClr val="74C7DC"/>
          </a:solidFill>
          <a:ln w="12700" cap="flat" cmpd="sng" algn="ctr">
            <a:solidFill>
              <a:sysClr val="window" lastClr="FFFFFF"/>
            </a:solidFill>
            <a:prstDash val="solid"/>
          </a:ln>
          <a:effectLst/>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Exposure-related ILDs</a:t>
            </a:r>
          </a:p>
        </p:txBody>
      </p:sp>
      <p:sp>
        <p:nvSpPr>
          <p:cNvPr id="47" name="Rounded Rectangle 70">
            <a:extLst>
              <a:ext uri="{FF2B5EF4-FFF2-40B4-BE49-F238E27FC236}">
                <a16:creationId xmlns:a16="http://schemas.microsoft.com/office/drawing/2014/main" id="{AE7ADAAC-9233-4F77-978A-6E2E1156AF15}"/>
              </a:ext>
            </a:extLst>
          </p:cNvPr>
          <p:cNvSpPr/>
          <p:nvPr/>
        </p:nvSpPr>
        <p:spPr>
          <a:xfrm>
            <a:off x="6058790" y="4244161"/>
            <a:ext cx="1554001" cy="584774"/>
          </a:xfrm>
          <a:prstGeom prst="roundRect">
            <a:avLst/>
          </a:prstGeom>
          <a:solidFill>
            <a:srgbClr val="74C7DC"/>
          </a:solidFill>
          <a:ln w="12700" cap="flat" cmpd="sng" algn="ctr">
            <a:solidFill>
              <a:sysClr val="window" lastClr="FFFFFF"/>
            </a:solidFill>
            <a:prstDash val="solid"/>
          </a:ln>
          <a:effectLst/>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Sarcoidosis-related ILD</a:t>
            </a:r>
          </a:p>
        </p:txBody>
      </p:sp>
      <p:sp>
        <p:nvSpPr>
          <p:cNvPr id="48" name="Rounded Rectangle 71">
            <a:extLst>
              <a:ext uri="{FF2B5EF4-FFF2-40B4-BE49-F238E27FC236}">
                <a16:creationId xmlns:a16="http://schemas.microsoft.com/office/drawing/2014/main" id="{712CC5E9-12AE-45C6-9E0B-204D5AE862AA}"/>
              </a:ext>
            </a:extLst>
          </p:cNvPr>
          <p:cNvSpPr/>
          <p:nvPr/>
        </p:nvSpPr>
        <p:spPr>
          <a:xfrm>
            <a:off x="3873301" y="4240303"/>
            <a:ext cx="1331775" cy="504000"/>
          </a:xfrm>
          <a:prstGeom prst="roundRect">
            <a:avLst/>
          </a:prstGeom>
          <a:solidFill>
            <a:srgbClr val="74C7DC"/>
          </a:solidFill>
          <a:ln w="127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Other ILDs</a:t>
            </a:r>
          </a:p>
        </p:txBody>
      </p:sp>
      <p:sp>
        <p:nvSpPr>
          <p:cNvPr id="49" name="Rounded Rectangle 72">
            <a:extLst>
              <a:ext uri="{FF2B5EF4-FFF2-40B4-BE49-F238E27FC236}">
                <a16:creationId xmlns:a16="http://schemas.microsoft.com/office/drawing/2014/main" id="{F8BF5C61-014F-4E51-96A8-706052556F91}"/>
              </a:ext>
            </a:extLst>
          </p:cNvPr>
          <p:cNvSpPr/>
          <p:nvPr/>
        </p:nvSpPr>
        <p:spPr>
          <a:xfrm>
            <a:off x="3278230" y="3318699"/>
            <a:ext cx="1522170" cy="504000"/>
          </a:xfrm>
          <a:prstGeom prst="roundRect">
            <a:avLst/>
          </a:prstGeom>
          <a:solidFill>
            <a:srgbClr val="74C7DC"/>
          </a:solidFill>
          <a:ln w="127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Non-IPF IIPs</a:t>
            </a:r>
          </a:p>
        </p:txBody>
      </p:sp>
      <p:sp>
        <p:nvSpPr>
          <p:cNvPr id="50" name="TextBox 49">
            <a:extLst>
              <a:ext uri="{FF2B5EF4-FFF2-40B4-BE49-F238E27FC236}">
                <a16:creationId xmlns:a16="http://schemas.microsoft.com/office/drawing/2014/main" id="{E896DBC4-9989-403E-89B6-03B4578EF73B}"/>
              </a:ext>
            </a:extLst>
          </p:cNvPr>
          <p:cNvSpPr txBox="1"/>
          <p:nvPr/>
        </p:nvSpPr>
        <p:spPr>
          <a:xfrm>
            <a:off x="4655258" y="1902401"/>
            <a:ext cx="676358"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ILDs</a:t>
            </a:r>
          </a:p>
        </p:txBody>
      </p:sp>
      <p:sp>
        <p:nvSpPr>
          <p:cNvPr id="51" name="TextBox 50">
            <a:extLst>
              <a:ext uri="{FF2B5EF4-FFF2-40B4-BE49-F238E27FC236}">
                <a16:creationId xmlns:a16="http://schemas.microsoft.com/office/drawing/2014/main" id="{409C6B33-BC9A-435B-85F9-7C51F689A04C}"/>
              </a:ext>
            </a:extLst>
          </p:cNvPr>
          <p:cNvSpPr txBox="1"/>
          <p:nvPr/>
        </p:nvSpPr>
        <p:spPr>
          <a:xfrm>
            <a:off x="4600537" y="3032170"/>
            <a:ext cx="2389967"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Progressive fibrosing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ILDs</a:t>
            </a:r>
          </a:p>
        </p:txBody>
      </p:sp>
    </p:spTree>
    <p:extLst>
      <p:ext uri="{BB962C8B-B14F-4D97-AF65-F5344CB8AC3E}">
        <p14:creationId xmlns:p14="http://schemas.microsoft.com/office/powerpoint/2010/main" val="783218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rgbClr val="FFFFFF"/>
    </a:lt1>
    <a:dk2>
      <a:srgbClr val="F2650F"/>
    </a:dk2>
    <a:lt2>
      <a:srgbClr val="001E55"/>
    </a:lt2>
    <a:accent1>
      <a:srgbClr val="7999AC"/>
    </a:accent1>
    <a:accent2>
      <a:srgbClr val="001E55"/>
    </a:accent2>
    <a:accent3>
      <a:srgbClr val="F2650F"/>
    </a:accent3>
    <a:accent4>
      <a:srgbClr val="F19700"/>
    </a:accent4>
    <a:accent5>
      <a:srgbClr val="FED123"/>
    </a:accent5>
    <a:accent6>
      <a:srgbClr val="646464"/>
    </a:accent6>
    <a:hlink>
      <a:srgbClr val="FFFFFF"/>
    </a:hlink>
    <a:folHlink>
      <a:srgbClr val="F2650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rgbClr val="000000"/>
    </a:dk1>
    <a:lt1>
      <a:srgbClr val="FFFFFF"/>
    </a:lt1>
    <a:dk2>
      <a:srgbClr val="F2650F"/>
    </a:dk2>
    <a:lt2>
      <a:srgbClr val="001E55"/>
    </a:lt2>
    <a:accent1>
      <a:srgbClr val="7999AC"/>
    </a:accent1>
    <a:accent2>
      <a:srgbClr val="001E55"/>
    </a:accent2>
    <a:accent3>
      <a:srgbClr val="F2650F"/>
    </a:accent3>
    <a:accent4>
      <a:srgbClr val="F19700"/>
    </a:accent4>
    <a:accent5>
      <a:srgbClr val="FED123"/>
    </a:accent5>
    <a:accent6>
      <a:srgbClr val="646464"/>
    </a:accent6>
    <a:hlink>
      <a:srgbClr val="FFFFFF"/>
    </a:hlink>
    <a:folHlink>
      <a:srgbClr val="F2650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MPA-REG OUTCOME">
    <a:dk1>
      <a:srgbClr val="5A5A5A"/>
    </a:dk1>
    <a:lt1>
      <a:sysClr val="window" lastClr="FFFFFF"/>
    </a:lt1>
    <a:dk2>
      <a:srgbClr val="5A5A5A"/>
    </a:dk2>
    <a:lt2>
      <a:srgbClr val="D7D7D7"/>
    </a:lt2>
    <a:accent1>
      <a:srgbClr val="F0414B"/>
    </a:accent1>
    <a:accent2>
      <a:srgbClr val="6482C3"/>
    </a:accent2>
    <a:accent3>
      <a:srgbClr val="5A5A5A"/>
    </a:accent3>
    <a:accent4>
      <a:srgbClr val="962891"/>
    </a:accent4>
    <a:accent5>
      <a:srgbClr val="009999"/>
    </a:accent5>
    <a:accent6>
      <a:srgbClr val="FF9933"/>
    </a:accent6>
    <a:hlink>
      <a:srgbClr val="5A5A5A"/>
    </a:hlink>
    <a:folHlink>
      <a:srgbClr val="5A5A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C5928816DD084C82E52D2954BF4DBF" ma:contentTypeVersion="16" ma:contentTypeDescription="Create a new document." ma:contentTypeScope="" ma:versionID="b475abb6388343c249eec78364496801">
  <xsd:schema xmlns:xsd="http://www.w3.org/2001/XMLSchema" xmlns:xs="http://www.w3.org/2001/XMLSchema" xmlns:p="http://schemas.microsoft.com/office/2006/metadata/properties" xmlns:ns2="1f2c9d72-829a-4835-914e-940679e127c2" xmlns:ns3="213e28e7-06f9-49a6-bd08-e0c5fee84e42" xmlns:ns4="e47812bf-c8f0-415c-9dc6-756594725798" targetNamespace="http://schemas.microsoft.com/office/2006/metadata/properties" ma:root="true" ma:fieldsID="11e9be8b6d76661516fbf1089d4bca5e" ns2:_="" ns3:_="" ns4:_="">
    <xsd:import namespace="1f2c9d72-829a-4835-914e-940679e127c2"/>
    <xsd:import namespace="213e28e7-06f9-49a6-bd08-e0c5fee84e42"/>
    <xsd:import namespace="e47812bf-c8f0-415c-9dc6-7565947257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2c9d72-829a-4835-914e-940679e127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8f3110-b2b7-48bc-b5f0-a137367be0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13e28e7-06f9-49a6-bd08-e0c5fee84e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7812bf-c8f0-415c-9dc6-75659472579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90c260a-9c74-41d1-b1ed-63dc063bc638}" ma:internalName="TaxCatchAll" ma:showField="CatchAllData" ma:web="213e28e7-06f9-49a6-bd08-e0c5fee84e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f2c9d72-829a-4835-914e-940679e127c2">
      <Terms xmlns="http://schemas.microsoft.com/office/infopath/2007/PartnerControls"/>
    </lcf76f155ced4ddcb4097134ff3c332f>
    <TaxCatchAll xmlns="e47812bf-c8f0-415c-9dc6-756594725798" xsi:nil="true"/>
  </documentManagement>
</p:properties>
</file>

<file path=customXml/itemProps1.xml><?xml version="1.0" encoding="utf-8"?>
<ds:datastoreItem xmlns:ds="http://schemas.openxmlformats.org/officeDocument/2006/customXml" ds:itemID="{7A820968-6A16-4F9C-8186-FEAFB7976AF4}"/>
</file>

<file path=customXml/itemProps2.xml><?xml version="1.0" encoding="utf-8"?>
<ds:datastoreItem xmlns:ds="http://schemas.openxmlformats.org/officeDocument/2006/customXml" ds:itemID="{56F34C81-63F9-4630-8F8E-242E7F4829A2}"/>
</file>

<file path=customXml/itemProps3.xml><?xml version="1.0" encoding="utf-8"?>
<ds:datastoreItem xmlns:ds="http://schemas.openxmlformats.org/officeDocument/2006/customXml" ds:itemID="{D0DFC642-BEDF-4A55-9F88-29C822EC8420}"/>
</file>

<file path=docProps/app.xml><?xml version="1.0" encoding="utf-8"?>
<Properties xmlns="http://schemas.openxmlformats.org/officeDocument/2006/extended-properties" xmlns:vt="http://schemas.openxmlformats.org/officeDocument/2006/docPropsVTypes">
  <TotalTime>8</TotalTime>
  <Words>31996</Words>
  <Application>Microsoft Office PowerPoint</Application>
  <PresentationFormat>Widescreen</PresentationFormat>
  <Paragraphs>3371</Paragraphs>
  <Slides>180</Slides>
  <Notes>103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180</vt:i4>
      </vt:variant>
    </vt:vector>
  </HeadingPairs>
  <TitlesOfParts>
    <vt:vector size="194" baseType="lpstr">
      <vt:lpstr>Arial</vt:lpstr>
      <vt:lpstr>Arial (Headings)</vt:lpstr>
      <vt:lpstr>Arial Bold</vt:lpstr>
      <vt:lpstr>BISansCond</vt:lpstr>
      <vt:lpstr>BISansOpti</vt:lpstr>
      <vt:lpstr>Calibri</vt:lpstr>
      <vt:lpstr>Calibri Light</vt:lpstr>
      <vt:lpstr>Gill Sans</vt:lpstr>
      <vt:lpstr>Helvetica Neue</vt:lpstr>
      <vt:lpstr>inherit</vt:lpstr>
      <vt:lpstr>Times New Roman</vt:lpstr>
      <vt:lpstr>TimesNewRomanPSMT</vt:lpstr>
      <vt:lpstr>Wingdings</vt:lpstr>
      <vt:lpstr>Office Theme</vt:lpstr>
      <vt:lpstr>Bệnh phổi mô kẽ và thuốc kháng xơ</vt:lpstr>
      <vt:lpstr>PowerPoint Presentation</vt:lpstr>
      <vt:lpstr>Hiệu quả của nintedanib:  Từ thử nghiệm lâm sàng đến Dữ liệu đời thực (RWE)  ở bệnh nhân IPF</vt:lpstr>
      <vt:lpstr>Nội dung bài trình bày</vt:lpstr>
      <vt:lpstr>Dữ liệu từ các NC đời thực bổ sung các NC lâm sàng1,2</vt:lpstr>
      <vt:lpstr>Dữ liệu từ các NC đời thực bổ sung các NC lâm sàng</vt:lpstr>
      <vt:lpstr>Chức năng phổi</vt:lpstr>
      <vt:lpstr>Chức năng phổi ở BN điều trị với nintedanib</vt:lpstr>
      <vt:lpstr>Chức năng phổi ở BN điều trị với nintedanib</vt:lpstr>
      <vt:lpstr>Chức năng phổi ở BN điều trị với nintedanib</vt:lpstr>
      <vt:lpstr>PowerPoint Presentation</vt:lpstr>
      <vt:lpstr>Đợt cấp</vt:lpstr>
      <vt:lpstr>PowerPoint Presentation</vt:lpstr>
      <vt:lpstr>Cải thiện khó thở và khả năng gắng sức</vt:lpstr>
      <vt:lpstr>Ho và khó thở ở bệnh nhân điều trị với nintedanib</vt:lpstr>
      <vt:lpstr>Nintedanib giúp cải thiện tình trạng khó thở ở BN IPF</vt:lpstr>
      <vt:lpstr>NC 1199.187: Điều trị với nintedanib giúp cải thiện kết quả test đi bộ 6 phút (6MWT) ở BN IPF</vt:lpstr>
      <vt:lpstr>PowerPoint Presentation</vt:lpstr>
      <vt:lpstr>Hiệu quả điều trị lâu dài với nintedanib</vt:lpstr>
      <vt:lpstr>Cải thiện sống còn</vt:lpstr>
      <vt:lpstr>Kết quả điều trị với thuốc kháng xơ ở BN phải nhập viện</vt:lpstr>
      <vt:lpstr>Sống còn ở BN IPF điều trị hoặc không điều trị  với thuốc kháng xơ</vt:lpstr>
      <vt:lpstr>Sống còn ở BN IPF điều trị hoặc không điều trị với thuốc kháng xơ</vt:lpstr>
      <vt:lpstr>Sống còn ở BN IPF điều trị hoặc không điều trị  với thuốc kháng xơ</vt:lpstr>
      <vt:lpstr>PowerPoint Presentation</vt:lpstr>
      <vt:lpstr>Dữ liệu EMPIRE Registry cho thấy hiệu quả nhất quán của nintedanib về cải thiện sống còn ở bệnh nhân IPF1</vt:lpstr>
      <vt:lpstr>Dữ liệu của nintedanib  ở bệnh nhân IPF giai đoạn nặng </vt:lpstr>
      <vt:lpstr>Nintedanib giúp làm chậm tiến triển IPF  ở cả những bệnh nhân giai đoạn nặng (1/2)</vt:lpstr>
      <vt:lpstr>Nintedanib giúp làm chậm tiến triển IPF  ở cả những bệnh nhân giai đoạn nặng (2/2)</vt:lpstr>
      <vt:lpstr>Dữ liệu của nintedanib  ở bệnh nhân có nguy cơ chảy máu cao</vt:lpstr>
      <vt:lpstr>Nintedanib ở BN IPF đang sử dụng các thuốc kháng đông</vt:lpstr>
      <vt:lpstr>Dữ liệu của nintedanib  ở bệnh nhân IPF chờ ghép phổi</vt:lpstr>
      <vt:lpstr>Nintedanib như là biện pháp “bridging” cho BN IPF có chỉ định ghép phổi</vt:lpstr>
      <vt:lpstr>Nintedanib như là biện pháp “bridging” cho BN IPF có chỉ định ghép phổi</vt:lpstr>
      <vt:lpstr>Dữ liệu của nintedanib trên những BN non-IPF</vt:lpstr>
      <vt:lpstr>Nintedanib trong điều trị IM-ILD</vt:lpstr>
      <vt:lpstr>Kết luận</vt:lpstr>
      <vt:lpstr>Tầm quan trọng của việc điều trị sớm IPF</vt:lpstr>
      <vt:lpstr>IPF là bệnh lý tiến triển, không hồi phục và dẫn đến tử vong</vt:lpstr>
      <vt:lpstr>Phối hợp liên chuyên khoa giúp chẩn đoán sớm và chính xác IPF, mang lại cơ hội được điều trị sớm và phù hợp cho BN</vt:lpstr>
      <vt:lpstr>Some guidelines recommend initiating antifibrotic therapy as soon  as a diagnosis of IPF is made</vt:lpstr>
      <vt:lpstr>Các hướng dẫn điều trị khuyến cáo bắt đầu khởi trị với thuốc kháng xơ ngay sau khi chẩn đoán IPF được xác định</vt:lpstr>
      <vt:lpstr>Khởi trị với thuốc kháng xơ ở BN IPF thường bị trì hoãn, đặc biệt khi bệnh giai đoạn ”nhẹ” hoặc “ổn định” </vt:lpstr>
      <vt:lpstr>Bệnh nhân được chẩn đoán IPF có khả năng đã bị suy giảm chức năng phổi đáng kể</vt:lpstr>
      <vt:lpstr>Trên lâm sàng, suy giảm chức năng phổi không chỉ xuất hiện trên BN có bệnh tiến triển (1/2)</vt:lpstr>
      <vt:lpstr>Trên lâm sàng, suy giảm chức năng phổi không chỉ xuất hiện trên BN có bệnh tiến triển (2/2)</vt:lpstr>
      <vt:lpstr>Khởi đầu điều trị sớm giúp bệnh nhân bảo tồn chức năng phổi  hiện tại trước khi bị mất đi không thể phục hồi</vt:lpstr>
      <vt:lpstr>Preservation of lung function could reduce the risk of acute exacerbations</vt:lpstr>
      <vt:lpstr>Bảo tồn chức năng phổi giúp làm giảm nguy cơ xảy ra đợt cấp </vt:lpstr>
      <vt:lpstr>Điều trị thuốc kháng xơ giúp cải thiện tỉ lệ sống còn bất kể mức độ nặng của bệnh ban đầu</vt:lpstr>
      <vt:lpstr>Antifibrotics consistently reduce FVC decline versus placebo regardless of disease severity at baseline  </vt:lpstr>
      <vt:lpstr>Hiệu quả làm giảm tốc độ sụt giảm FVC của thuốc kháng xơ so với giả dược nhất quán ở bất kỳ mức nặng ban đầu</vt:lpstr>
      <vt:lpstr>Nintedanib có hiệu quả nhất quán làm giảm tốc độ sụt giảm FVC  bất kể suy giảm chức năng phổi ban đầu</vt:lpstr>
      <vt:lpstr>Bệnh nhân có chức năng phổi bảo tồn tốt vẫn được hưởng lợi ích từ thuốc kháng xơ</vt:lpstr>
      <vt:lpstr>Hiệu quả của Nintedanib trong việc giảm sự suy giảm FVC là rõ ràng thậm chí ở những bệnh nhân suy giảm chức năng phổi nặng (1 of 2)</vt:lpstr>
      <vt:lpstr>Hiệu quả của Nintedanib trong việc giảm sự suy giảm FVC là rõ ràng thậm chí ở những bệnh nhân suy giảm chức năng phổi nặng (2 of 2)</vt:lpstr>
      <vt:lpstr>Nintedanib has the same benefit on reducing FVC decline in patients with and without emphysema</vt:lpstr>
      <vt:lpstr>Nintedanib có cùng lợi ích giảm sự suy giảm FVC ở những bệnh nhân có hoặc không có khí phế thũng</vt:lpstr>
      <vt:lpstr>Nintedanib có cùng lợi ích giảm sự suy giảm FVC ở những bệnh nhân ≥75 tuổi và &lt;75 tuổi</vt:lpstr>
      <vt:lpstr>Nintedanib có cùng lợi ích giảm sự suy giảm FVC ở những bệnh nhân có ≥5 và &lt;5 bệnh mắc kèm lúc ban đầu</vt:lpstr>
      <vt:lpstr>Nintedanib làm giảm sự suy giảm FVC ở những bệnh nhân có BMI &lt;27 và  ≥27 kg/m2</vt:lpstr>
      <vt:lpstr>Lợi ích của nintedanib mở rộng cho những bệnh nhân có kiểu hình nhiều khả năng UIP trên HRCT</vt:lpstr>
      <vt:lpstr>Lợi ích của nintedanib làm giảm sự suy giảm FVC trong thời gian dài</vt:lpstr>
      <vt:lpstr>Nintedanib làm giảm tỷ lệ đợt cấp cấp tính (1 of 2)</vt:lpstr>
      <vt:lpstr>Nintedanib làm giảm tỷ lệ đợt cấp cấp tính (2 of 2)</vt:lpstr>
      <vt:lpstr>Kết quả về hiệu quả và tính an toàn của thuốc kháng xơ  trong các nghiên cứu lâm sàng được hỗ trợ bởi dữ liệu đời thực</vt:lpstr>
      <vt:lpstr>Tóm tắt</vt:lpstr>
      <vt:lpstr>Bệnh phổi mô kẽ trong bệnh xơ cứng hệ thống (SSc-ILD)</vt:lpstr>
      <vt:lpstr>Table of contents</vt:lpstr>
      <vt:lpstr>Impact and treatment of SSc-ILD</vt:lpstr>
      <vt:lpstr>ILD is a leading cause of mortality and morbidity in SSc</vt:lpstr>
      <vt:lpstr>ILD is a common and major complication in SSc SSc-ILD has a variable and unpredictable course and patients should be monitored continually1</vt:lpstr>
      <vt:lpstr>SSc-ILD is characterized by inflammation and fibrosis1,2</vt:lpstr>
      <vt:lpstr>Rationale and design</vt:lpstr>
      <vt:lpstr>Scientific rationale for performing the SENSCIS® trial  </vt:lpstr>
      <vt:lpstr>Trial design SENSCIS® was a Phase III, double-blinded, randomized, placebo-controlled trial</vt:lpstr>
      <vt:lpstr>Trial population The diverse SSc-ILD population means that SENSCIS® is relevant to clinical practice</vt:lpstr>
      <vt:lpstr>Primary and key secondary endpoints</vt:lpstr>
      <vt:lpstr>Baseline characteristics</vt:lpstr>
      <vt:lpstr>Baseline characteristics  The baseline characteristics of patients were similar between treatment arms</vt:lpstr>
      <vt:lpstr>Baseline characteristics  The baseline characteristics of patients were similar between treatment arms</vt:lpstr>
      <vt:lpstr>Primary endpoint: Annual rate of decline in FVC (mL/year) over 52 weeks</vt:lpstr>
      <vt:lpstr>Decline in FVC over 52 weeks Nintedanib slowed the decline in FVC by 44% over 52 weeks. Curves separated by week 12 and continued to diverge</vt:lpstr>
      <vt:lpstr>How patients with SSc-ILD are different in the SENSCIS® and INBUILD® trials</vt:lpstr>
      <vt:lpstr>Subgroup analyses of primary endpoint Nintedanib consistently slowed FVC decline across a broad patient range</vt:lpstr>
      <vt:lpstr>Is the treatment effect in patients with SSc-ILD  clinically meaningful?</vt:lpstr>
      <vt:lpstr>Nintedanib slowed FVC decline irrespective of SSc subtype</vt:lpstr>
      <vt:lpstr>Nintedanib slowed FVC decline irrespective of MMF use</vt:lpstr>
      <vt:lpstr>Nintedanib slowed FVC decline irrespective of ATA status</vt:lpstr>
      <vt:lpstr>Nintedanib slowed FVC decline irrespective of baseline FVC</vt:lpstr>
      <vt:lpstr>Safety: Adverse events (AEs) (52-week treatment period) </vt:lpstr>
      <vt:lpstr>Most frequently reported AEs The safety profile of nintedanib was similar to patients with IPF in the INPULSIS trials</vt:lpstr>
      <vt:lpstr>Evidence-based consensus  recommendations for the identification and  management of interstitial lung disease in  systemic sclerosis</vt:lpstr>
      <vt:lpstr>Results: Consensus statements</vt:lpstr>
      <vt:lpstr>Results: Clinical management algorithm</vt:lpstr>
      <vt:lpstr>Recent European expert consensus statements suggest that MMF, CYC and nintedanib are options for first-line treatment of SSc-ILD</vt:lpstr>
      <vt:lpstr>Summary</vt:lpstr>
      <vt:lpstr>Bệnh phổi mô kẽ xơ hóa tiến triển (PF-ILD)</vt:lpstr>
      <vt:lpstr>A proportion of patients with fibrosing ILDs develop a progressive phenotype </vt:lpstr>
      <vt:lpstr>Scientific rationale for the INBUILD trial</vt:lpstr>
      <vt:lpstr>INBUILD: Trial Design</vt:lpstr>
      <vt:lpstr>INBUILD: Key inclusion criteria</vt:lpstr>
      <vt:lpstr>INBUILD: Inclusion criteria re: progressive phenotype</vt:lpstr>
      <vt:lpstr>INBUILD: Key exclusion criteria   </vt:lpstr>
      <vt:lpstr>INBUILD: Therapies permitted and excluded at randomisation*</vt:lpstr>
      <vt:lpstr>INBUILD: Trial design</vt:lpstr>
      <vt:lpstr>INBUILD: Permitted dose adjustments</vt:lpstr>
      <vt:lpstr>INBUILD: Primary and main secondary endpoints</vt:lpstr>
      <vt:lpstr>INBUILD: Patterns on HRCT </vt:lpstr>
      <vt:lpstr>INBUILD: Disposition of overall population over 52 weeks</vt:lpstr>
      <vt:lpstr>INBUILD: Baseline characteristics of overall population (1/2)</vt:lpstr>
      <vt:lpstr>INBUILD: Baseline characteristics of overall population (2/2)</vt:lpstr>
      <vt:lpstr>INBUILD: ILD diagnoses in overall population (9 groups) </vt:lpstr>
      <vt:lpstr>INBUILD: ILD diagnoses in overall population (5 groups)  </vt:lpstr>
      <vt:lpstr>INBUILD: DMARDs and/or glucocorticoids taken at baseline in overall population </vt:lpstr>
      <vt:lpstr>INBUILD: Decline in FVC over 52 weeks </vt:lpstr>
      <vt:lpstr>INBUILD: Rate of decline in FVC (mL/year) over 52 weeks (primary endpoint)</vt:lpstr>
      <vt:lpstr>INBUILD: Change from baseline in FVC (mL) over 52 weeks </vt:lpstr>
      <vt:lpstr>INBUILD: Rate of decline in FVC (mL/year) over 52 weeks by fibrotic pattern on HRCT</vt:lpstr>
      <vt:lpstr>INBUILD: Rate of decline in FVC (mL/year) over 52 weeks with nintedanib vs placebo by ILD diagnosis in the overall population</vt:lpstr>
      <vt:lpstr>INBUILD: Rate of decline in FVC (mL/year) over 52 weeks with nintedanib vs placebo in subgroups by age, sex, race, FVC at baseline</vt:lpstr>
      <vt:lpstr>INBUILD: Rate of decline in FVC (mL/year) over 52 weeks in subgroups by FVC % predicted at baseline </vt:lpstr>
      <vt:lpstr>INBUILD: Rate of decline in FVC (mL/year) over 52 weeks in subgroups by use of DMARDs and/or glucocorticoids at baseline</vt:lpstr>
      <vt:lpstr>INBUILD: Proportions of subjects with absolute declines in FVC &gt;5% and &gt;10% predicted at week 52</vt:lpstr>
      <vt:lpstr>INBUILD: Time-To-Event Endpoints Over The Whole Trial </vt:lpstr>
      <vt:lpstr>INBUILD: Time to first acute exacerbation of ILD or death over whole trial in overall population</vt:lpstr>
      <vt:lpstr>INBUILD: Time to first acute exacerbation of ILD or death over whole trial in subjects with UIP-like pattern on HRCT</vt:lpstr>
      <vt:lpstr>INBUILD: Time to ILD progression (absolute decline in FVC ≥10% predicted) or death in overall population</vt:lpstr>
      <vt:lpstr>INBUILD: Time to ILD progression (absolute decline in FVC ≥10% predicted) or death in subjects with UIP-like pattern on HRCT</vt:lpstr>
      <vt:lpstr>INBUILD: Safety and Tolerability</vt:lpstr>
      <vt:lpstr>INBUILD: Adverse events (reported irrespective of causality) in overall population over 52 weeks</vt:lpstr>
      <vt:lpstr>INBUILD, INPULSIS and SENSCIS: Most frequent adverse events (reported irrespective of causality) over 52 weeks (1/2)</vt:lpstr>
      <vt:lpstr>INBUILD: Subgroup with Autoimmune Disease-Related ILDs</vt:lpstr>
      <vt:lpstr>INBUILD: ILD diagnoses in subjects with autoimmune disease-related ILDs (n=170)</vt:lpstr>
      <vt:lpstr>INBUILD: DMARDs and/or glucocorticoids taken at baseline in subjects with autoimmune disease-related ILDs</vt:lpstr>
      <vt:lpstr>INBUILD: Rate of decline in FVC (mL/year) over 52 weeks in subjects with autoimmune disease-related ILDs</vt:lpstr>
      <vt:lpstr>INBUILD: Rate of decline in FVC (mL/year) over 52 weeks with nintedanib vs placebo in subjects with autoimmune disease-related ILDs by diagnosis</vt:lpstr>
      <vt:lpstr>Nintedanib: cơ chế tác động</vt:lpstr>
      <vt:lpstr>Nintedanib: mechanism of action (1/2)</vt:lpstr>
      <vt:lpstr>Nintedanib: mechanism of action (2/2)</vt:lpstr>
      <vt:lpstr>Cập nhật hướng dẫn chẩn đoán và điều trị bệnh phổi mô kẽ VNRS &amp; ATS 2022</vt:lpstr>
      <vt:lpstr>Disclaimer</vt:lpstr>
      <vt:lpstr>Nội dung</vt:lpstr>
      <vt:lpstr>Nội dung</vt:lpstr>
      <vt:lpstr>Lưu đồ chẩn đoán ILD</vt:lpstr>
      <vt:lpstr>Lưu đồ chẩn đoán ILD</vt:lpstr>
      <vt:lpstr>Chẩn đoán xác định ILD Khảo sát lâm sàng</vt:lpstr>
      <vt:lpstr>PowerPoint Presentation</vt:lpstr>
      <vt:lpstr>Chẩn đoán xác định ILD (tt) Hình ảnh học: XQ, HRCT</vt:lpstr>
      <vt:lpstr>Chẩn đoán phân biệt ILD</vt:lpstr>
      <vt:lpstr>Chẩn đoán phân biệt ILD</vt:lpstr>
      <vt:lpstr>Chẩn đoán phân biệt ILD (tt)</vt:lpstr>
      <vt:lpstr>Chẩn đoán phân biệt ILD</vt:lpstr>
      <vt:lpstr>Chẩn đoán mức độ nặng ILD</vt:lpstr>
      <vt:lpstr>Tiếp cận chẩn đoán ILD</vt:lpstr>
      <vt:lpstr>Nội dung</vt:lpstr>
      <vt:lpstr>Xơ phổi vô căn (IPF): lưu đồ</vt:lpstr>
      <vt:lpstr>Biểu hiện lâm sàng IPF</vt:lpstr>
      <vt:lpstr>Hình ảnh học </vt:lpstr>
      <vt:lpstr>Hình ảnh học </vt:lpstr>
      <vt:lpstr>Tiêu chuẩn chẩn đoán IPF</vt:lpstr>
      <vt:lpstr>Điều trị IPF</vt:lpstr>
      <vt:lpstr>Điều trị IPF theo VNRS</vt:lpstr>
      <vt:lpstr>Điều trị IPF theo ATS 2022</vt:lpstr>
      <vt:lpstr>Yếu tố tiên lượng xấu</vt:lpstr>
      <vt:lpstr>Nội dung</vt:lpstr>
      <vt:lpstr>Bệnh phổi kẽ xơ hóa tiến triển Nguy cơ tiến triển của các loại ILD</vt:lpstr>
      <vt:lpstr>Bệnh phổi kẽ xơ hóa tiến triển Tiêu chuẩn</vt:lpstr>
      <vt:lpstr>Bệnh phổi kẽ xơ hóa tiến triển  Nguyên tắc điều trị </vt:lpstr>
      <vt:lpstr>Viêm phổi kẽ không đặc hiệu vô căn (iNSIP)</vt:lpstr>
      <vt:lpstr>Viêm phổi kẽ không đặc hiệu vô căn (tt)</vt:lpstr>
      <vt:lpstr>PowerPoint Presentation</vt:lpstr>
      <vt:lpstr>Viêm phổi kẽ không đặc hiệu vô căn (tt)</vt:lpstr>
      <vt:lpstr>Viêm phổi tăng cảm</vt:lpstr>
      <vt:lpstr>Viêm phổi tăng cảm (tt)</vt:lpstr>
      <vt:lpstr>Viêm phổi tăng cảm (tt)</vt:lpstr>
      <vt:lpstr>Viêm phổi tăng cảm (tt) Tiêu chuẩn chẩn đoán</vt:lpstr>
      <vt:lpstr>Viêm phổi tăng cảm (tt) Chẩn đoán phân biệt</vt:lpstr>
      <vt:lpstr>Viêm phổi tăng cảm (tt) Điều trị</vt:lpstr>
      <vt:lpstr>Kết luận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Vo,Ngoc_Sach (HP Med Affairs) BII-VN-H</dc:creator>
  <cp:lastModifiedBy>Vo,Ngoc_Sach (HP Med Affairs) BII-VN-H</cp:lastModifiedBy>
  <cp:revision>1</cp:revision>
  <dcterms:created xsi:type="dcterms:W3CDTF">2023-02-27T00:44:49Z</dcterms:created>
  <dcterms:modified xsi:type="dcterms:W3CDTF">2023-02-27T01:19:00Z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0x0101005FC5928816DD084C82E52D2954BF4DBF</vt:lpwstr>
  </property>
</Properties>
</file>